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18"/>
  </p:notesMasterIdLst>
  <p:handoutMasterIdLst>
    <p:handoutMasterId r:id="rId19"/>
  </p:handoutMasterIdLst>
  <p:sldIdLst>
    <p:sldId id="277" r:id="rId2"/>
    <p:sldId id="291" r:id="rId3"/>
    <p:sldId id="518" r:id="rId4"/>
    <p:sldId id="550" r:id="rId5"/>
    <p:sldId id="352" r:id="rId6"/>
    <p:sldId id="287" r:id="rId7"/>
    <p:sldId id="533" r:id="rId8"/>
    <p:sldId id="540" r:id="rId9"/>
    <p:sldId id="547" r:id="rId10"/>
    <p:sldId id="548" r:id="rId11"/>
    <p:sldId id="545" r:id="rId12"/>
    <p:sldId id="519" r:id="rId13"/>
    <p:sldId id="546" r:id="rId14"/>
    <p:sldId id="555" r:id="rId15"/>
    <p:sldId id="556" r:id="rId16"/>
    <p:sldId id="30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FF"/>
    <a:srgbClr val="009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87"/>
    <p:restoredTop sz="94675"/>
  </p:normalViewPr>
  <p:slideViewPr>
    <p:cSldViewPr snapToGrid="0" snapToObjects="1">
      <p:cViewPr varScale="1">
        <p:scale>
          <a:sx n="105" d="100"/>
          <a:sy n="105" d="100"/>
        </p:scale>
        <p:origin x="14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2024-04-28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2024-04-28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2024-04-28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2024-04-28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2024-04-28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725" y="2032777"/>
            <a:ext cx="4094805" cy="2082023"/>
          </a:xfrm>
        </p:spPr>
        <p:txBody>
          <a:bodyPr/>
          <a:lstStyle/>
          <a:p>
            <a:r>
              <a:rPr lang="en-US" dirty="0"/>
              <a:t>Charge State Breeding </a:t>
            </a:r>
            <a:br>
              <a:rPr lang="en-US" dirty="0"/>
            </a:br>
            <a:r>
              <a:rPr lang="en-US" dirty="0"/>
              <a:t>at TRIUMF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0"/>
            <a:ext cx="4095787" cy="900340"/>
          </a:xfrm>
        </p:spPr>
        <p:txBody>
          <a:bodyPr/>
          <a:lstStyle/>
          <a:p>
            <a:r>
              <a:rPr lang="en-US" dirty="0"/>
              <a:t>Friedhelm Ames</a:t>
            </a:r>
            <a:endParaRPr lang="en-US" sz="1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D2E1375-AD83-EC8A-5032-609A965CC6B8}"/>
              </a:ext>
            </a:extLst>
          </p:cNvPr>
          <p:cNvSpPr txBox="1">
            <a:spLocks/>
          </p:cNvSpPr>
          <p:nvPr/>
        </p:nvSpPr>
        <p:spPr>
          <a:xfrm>
            <a:off x="714751" y="5227320"/>
            <a:ext cx="4095787" cy="900340"/>
          </a:xfrm>
          <a:prstGeom prst="rect">
            <a:avLst/>
          </a:prstGeom>
        </p:spPr>
        <p:txBody>
          <a:bodyPr tIns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NACB workshop</a:t>
            </a:r>
          </a:p>
          <a:p>
            <a:r>
              <a:rPr lang="en-US" sz="1400" dirty="0"/>
              <a:t>Brookhaven National Laboratory</a:t>
            </a:r>
          </a:p>
          <a:p>
            <a:r>
              <a:rPr lang="en-US" sz="1400" dirty="0"/>
              <a:t>April 28-29, 2024</a:t>
            </a:r>
          </a:p>
        </p:txBody>
      </p:sp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red dots&#10;&#10;Description automatically generated">
            <a:extLst>
              <a:ext uri="{FF2B5EF4-FFF2-40B4-BE49-F238E27FC236}">
                <a16:creationId xmlns:a16="http://schemas.microsoft.com/office/drawing/2014/main" id="{5C5C7105-8A1D-24FD-C87F-60C88D43F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32" y="1155701"/>
            <a:ext cx="6836068" cy="52358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84E0E7-ADA0-471C-95D0-049CE796304D}"/>
              </a:ext>
            </a:extLst>
          </p:cNvPr>
          <p:cNvSpPr txBox="1">
            <a:spLocks/>
          </p:cNvSpPr>
          <p:nvPr/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ECRIS 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24CC7-7B6E-45D2-82E7-5FFAF614EB95}"/>
              </a:ext>
            </a:extLst>
          </p:cNvPr>
          <p:cNvSpPr txBox="1"/>
          <p:nvPr/>
        </p:nvSpPr>
        <p:spPr>
          <a:xfrm>
            <a:off x="8114491" y="2913472"/>
            <a:ext cx="407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Radioactive isotopes</a:t>
            </a:r>
          </a:p>
          <a:p>
            <a:r>
              <a:rPr lang="en-US" dirty="0"/>
              <a:t>(</a:t>
            </a:r>
            <a:r>
              <a:rPr lang="en-US" sz="1800" dirty="0"/>
              <a:t>used for experiment)</a:t>
            </a:r>
          </a:p>
        </p:txBody>
      </p:sp>
    </p:spTree>
    <p:extLst>
      <p:ext uri="{BB962C8B-B14F-4D97-AF65-F5344CB8AC3E}">
        <p14:creationId xmlns:p14="http://schemas.microsoft.com/office/powerpoint/2010/main" val="668433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F34E05D-2B15-45D4-9F83-CD6E3FA80D8D}"/>
              </a:ext>
            </a:extLst>
          </p:cNvPr>
          <p:cNvSpPr txBox="1"/>
          <p:nvPr/>
        </p:nvSpPr>
        <p:spPr>
          <a:xfrm>
            <a:off x="1750741" y="816588"/>
            <a:ext cx="861646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dirty="0">
                <a:solidFill>
                  <a:srgbClr val="00B0F0"/>
                </a:solidFill>
              </a:rPr>
              <a:t>Summary ISAC :</a:t>
            </a:r>
          </a:p>
          <a:p>
            <a:pPr>
              <a:buClr>
                <a:srgbClr val="C00000"/>
              </a:buClr>
            </a:pPr>
            <a:endParaRPr lang="en-US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More than 20 years radioactive beam delivery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More than 800 isotopes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Post-acceleration up to 15 MeV/u 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ECR charge state breeder at ISAC operational since 2008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isotopes from more than 15 elements have been charge bred so far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range of ions charge bred for acceleration: </a:t>
            </a:r>
            <a:r>
              <a:rPr lang="en-US" baseline="30000" dirty="0"/>
              <a:t>21</a:t>
            </a:r>
            <a:r>
              <a:rPr lang="en-US" dirty="0"/>
              <a:t>Na – </a:t>
            </a:r>
            <a:r>
              <a:rPr lang="en-US" baseline="30000" dirty="0"/>
              <a:t>160</a:t>
            </a:r>
            <a:r>
              <a:rPr lang="en-US" dirty="0"/>
              <a:t>Er 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efficiency 1-5%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problems: 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high background 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long breeding time (~20 </a:t>
            </a:r>
            <a:r>
              <a:rPr lang="en-US" dirty="0" err="1"/>
              <a:t>ms</a:t>
            </a:r>
            <a:r>
              <a:rPr lang="en-US" dirty="0"/>
              <a:t>*q)</a:t>
            </a:r>
          </a:p>
          <a:p>
            <a:pPr>
              <a:buClr>
                <a:srgbClr val="C00000"/>
              </a:buClr>
            </a:pPr>
            <a:endParaRPr lang="en-US" dirty="0"/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Ongoing improvements to ECR charge breeder: 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implementing 2 frequency heating and improving injection/ extraction optics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→ higher efficiency, higher charge states, more stable operation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1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10A62-BC51-31C7-92AC-398C54D5A9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8"/>
          <a:stretch/>
        </p:blipFill>
        <p:spPr bwMode="auto">
          <a:xfrm>
            <a:off x="6494317" y="1569525"/>
            <a:ext cx="3815726" cy="398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FA62E85-1BFC-2EF1-0DA0-B118292D9907}"/>
              </a:ext>
            </a:extLst>
          </p:cNvPr>
          <p:cNvSpPr txBox="1">
            <a:spLocks/>
          </p:cNvSpPr>
          <p:nvPr/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CANREB/ ARIEL rare isotopes beam lines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E19FC-C67E-D825-2458-BCC39460E16F}"/>
              </a:ext>
            </a:extLst>
          </p:cNvPr>
          <p:cNvSpPr txBox="1"/>
          <p:nvPr/>
        </p:nvSpPr>
        <p:spPr>
          <a:xfrm>
            <a:off x="787286" y="1967133"/>
            <a:ext cx="54368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 target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100 µA protons @ 480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Up to </a:t>
            </a:r>
            <a:r>
              <a:rPr lang="en-US" dirty="0"/>
              <a:t>3 mA electrons @ 30 MeV</a:t>
            </a:r>
            <a:endParaRPr lang="en-US" sz="1800" dirty="0"/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resolution mass separator M/</a:t>
            </a:r>
            <a:r>
              <a:rPr lang="el-GR" dirty="0"/>
              <a:t>Δ</a:t>
            </a:r>
            <a:r>
              <a:rPr lang="en-US" dirty="0"/>
              <a:t>M = 20,000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EBIS charge state breeding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RFQ cooler buncher before injecting into EBIS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EBIS can also be used for beam from ISAC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3932268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A62E85-1BFC-2EF1-0DA0-B118292D9907}"/>
              </a:ext>
            </a:extLst>
          </p:cNvPr>
          <p:cNvSpPr txBox="1">
            <a:spLocks/>
          </p:cNvSpPr>
          <p:nvPr/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EBIS charge breeding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65A38-D9F0-9AD6-631D-BCF533FDD0AC}"/>
              </a:ext>
            </a:extLst>
          </p:cNvPr>
          <p:cNvSpPr txBox="1"/>
          <p:nvPr/>
        </p:nvSpPr>
        <p:spPr>
          <a:xfrm>
            <a:off x="388452" y="1358416"/>
            <a:ext cx="62804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EBIS delivered from MPIK Heidelberg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values: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Magnetic field up to 6T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Electron beam current up to 500 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tests done in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Principle proof of operation with radioactive ions </a:t>
            </a:r>
            <a:r>
              <a:rPr lang="en-US" baseline="30000" dirty="0"/>
              <a:t>59</a:t>
            </a:r>
            <a:r>
              <a:rPr lang="en-US" dirty="0"/>
              <a:t>Cu</a:t>
            </a:r>
            <a:r>
              <a:rPr lang="en-US" baseline="30000" dirty="0"/>
              <a:t>19+</a:t>
            </a:r>
            <a:r>
              <a:rPr lang="en-US" dirty="0"/>
              <a:t> and acceleration to ISAC II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28336E-5F2B-917E-7394-B2681F670474}"/>
              </a:ext>
            </a:extLst>
          </p:cNvPr>
          <p:cNvGrpSpPr>
            <a:grpSpLocks noChangeAspect="1"/>
          </p:cNvGrpSpPr>
          <p:nvPr/>
        </p:nvGrpSpPr>
        <p:grpSpPr>
          <a:xfrm>
            <a:off x="625101" y="4012312"/>
            <a:ext cx="4417153" cy="2267299"/>
            <a:chOff x="5800548" y="3772749"/>
            <a:chExt cx="5196650" cy="2667409"/>
          </a:xfrm>
        </p:grpSpPr>
        <p:pic>
          <p:nvPicPr>
            <p:cNvPr id="4" name="Picture 3" descr="Chart&#10;&#10;Description automatically generated">
              <a:extLst>
                <a:ext uri="{FF2B5EF4-FFF2-40B4-BE49-F238E27FC236}">
                  <a16:creationId xmlns:a16="http://schemas.microsoft.com/office/drawing/2014/main" id="{BB16393F-B399-41BD-DC65-DE2B44106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0548" y="3772749"/>
              <a:ext cx="5196650" cy="26674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4C8B79-8B9A-DBD0-14BA-70CCE0A46772}"/>
                </a:ext>
              </a:extLst>
            </p:cNvPr>
            <p:cNvSpPr txBox="1"/>
            <p:nvPr/>
          </p:nvSpPr>
          <p:spPr>
            <a:xfrm>
              <a:off x="7291803" y="4211704"/>
              <a:ext cx="463653" cy="258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>
                  <a:solidFill>
                    <a:srgbClr val="00A9FF"/>
                  </a:solidFill>
                </a:rPr>
                <a:t>59</a:t>
              </a:r>
              <a:r>
                <a:rPr lang="en-US" b="1" dirty="0">
                  <a:solidFill>
                    <a:srgbClr val="00A9FF"/>
                  </a:solidFill>
                </a:rPr>
                <a:t>Cu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854DE-A7FE-D25B-B60C-51EF3B25CCA0}"/>
                </a:ext>
              </a:extLst>
            </p:cNvPr>
            <p:cNvSpPr txBox="1"/>
            <p:nvPr/>
          </p:nvSpPr>
          <p:spPr>
            <a:xfrm>
              <a:off x="6325844" y="5671672"/>
              <a:ext cx="796917" cy="19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A9FF"/>
                  </a:solidFill>
                </a:rPr>
                <a:t>Contaminant?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28BCD4-D3EE-E044-85E0-461F5FCC175A}"/>
                </a:ext>
              </a:extLst>
            </p:cNvPr>
            <p:cNvSpPr txBox="1"/>
            <p:nvPr/>
          </p:nvSpPr>
          <p:spPr>
            <a:xfrm>
              <a:off x="8859021" y="5209215"/>
              <a:ext cx="631968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A9FF"/>
                  </a:solidFill>
                </a:rPr>
                <a:t>Pile-up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2D74CD7-8D52-0514-6C90-B4B183C64220}"/>
                </a:ext>
              </a:extLst>
            </p:cNvPr>
            <p:cNvCxnSpPr>
              <a:cxnSpLocks/>
            </p:cNvCxnSpPr>
            <p:nvPr/>
          </p:nvCxnSpPr>
          <p:spPr>
            <a:xfrm>
              <a:off x="8215460" y="5557058"/>
              <a:ext cx="1725451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A large machine in a factory&#10;&#10;Description automatically generated">
            <a:extLst>
              <a:ext uri="{FF2B5EF4-FFF2-40B4-BE49-F238E27FC236}">
                <a16:creationId xmlns:a16="http://schemas.microsoft.com/office/drawing/2014/main" id="{49EB4AE9-7FCF-6628-8570-AD1FA83CB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4" t="6295" r="19693" b="4993"/>
          <a:stretch/>
        </p:blipFill>
        <p:spPr>
          <a:xfrm>
            <a:off x="6994635" y="1419047"/>
            <a:ext cx="3934565" cy="26282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EC7E11-544D-AA83-FB1A-E39C3E650768}"/>
              </a:ext>
            </a:extLst>
          </p:cNvPr>
          <p:cNvSpPr txBox="1"/>
          <p:nvPr/>
        </p:nvSpPr>
        <p:spPr>
          <a:xfrm>
            <a:off x="6582810" y="4288793"/>
            <a:ext cx="54681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Problems with high voltage stability </a:t>
            </a:r>
          </a:p>
          <a:p>
            <a:r>
              <a:rPr lang="en-US" dirty="0"/>
              <a:t>	partly resolved (maximum operation ~10 kV)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gun maximum current limited to ~30 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→ new gun design under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25749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A62E85-1BFC-2EF1-0DA0-B118292D9907}"/>
              </a:ext>
            </a:extLst>
          </p:cNvPr>
          <p:cNvSpPr txBox="1">
            <a:spLocks/>
          </p:cNvSpPr>
          <p:nvPr/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EBIS future developments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65A38-D9F0-9AD6-631D-BCF533FDD0AC}"/>
              </a:ext>
            </a:extLst>
          </p:cNvPr>
          <p:cNvSpPr txBox="1"/>
          <p:nvPr/>
        </p:nvSpPr>
        <p:spPr>
          <a:xfrm>
            <a:off x="787286" y="1967133"/>
            <a:ext cx="95545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Pulse stretching first successful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Closed shell breeding requires higher electron beam current. </a:t>
            </a:r>
          </a:p>
          <a:p>
            <a:r>
              <a:rPr lang="en-US" dirty="0"/>
              <a:t>	Will be done after new gun is implemented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BAB642-F9D5-69CC-39BD-3BA7B9A36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747" y="2057400"/>
            <a:ext cx="5347504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CEE3EE-CE7F-BE12-AF1C-5C38A862FAF9}"/>
              </a:ext>
            </a:extLst>
          </p:cNvPr>
          <p:cNvSpPr txBox="1"/>
          <p:nvPr/>
        </p:nvSpPr>
        <p:spPr>
          <a:xfrm>
            <a:off x="9251577" y="4721590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M. Cavenaile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475541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F09E44-3236-4B43-95CD-A15F2B6A86A4}"/>
              </a:ext>
            </a:extLst>
          </p:cNvPr>
          <p:cNvSpPr txBox="1">
            <a:spLocks/>
          </p:cNvSpPr>
          <p:nvPr/>
        </p:nvSpPr>
        <p:spPr>
          <a:xfrm>
            <a:off x="2693961" y="584830"/>
            <a:ext cx="8229600" cy="605977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Future operation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32B8BD-688C-4EF8-BA0C-AA3BAFDBB257}"/>
              </a:ext>
            </a:extLst>
          </p:cNvPr>
          <p:cNvSpPr txBox="1">
            <a:spLocks/>
          </p:cNvSpPr>
          <p:nvPr/>
        </p:nvSpPr>
        <p:spPr>
          <a:xfrm>
            <a:off x="2094807" y="1189830"/>
            <a:ext cx="9258993" cy="6761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dirty="0"/>
              <a:t>ISAC + ARIEL beam delivery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88C7D-2033-44B1-B27A-A40BE6F45DEF}"/>
              </a:ext>
            </a:extLst>
          </p:cNvPr>
          <p:cNvSpPr txBox="1"/>
          <p:nvPr/>
        </p:nvSpPr>
        <p:spPr>
          <a:xfrm>
            <a:off x="2546807" y="2006460"/>
            <a:ext cx="6662658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Total hours to users: 9000 per year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3 simultaneous beams 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2 to low energy experiments 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1 accelerated beam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Fixed duration for one target (3 weeks)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Reduce overhead for beam tuning by 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implementing high level applications 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using ion optics model-based and AI based tuning 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automatic scaling and accelerator phasing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37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>
            <a:extLst>
              <a:ext uri="{FF2B5EF4-FFF2-40B4-BE49-F238E27FC236}">
                <a16:creationId xmlns:a16="http://schemas.microsoft.com/office/drawing/2014/main" id="{4F19A0B5-61DF-4A60-BC0B-10B7CA9AF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901463" y="132743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CA4483-DB7A-45C4-8DE6-47F8A49C7E58}"/>
              </a:ext>
            </a:extLst>
          </p:cNvPr>
          <p:cNvSpPr txBox="1"/>
          <p:nvPr/>
        </p:nvSpPr>
        <p:spPr>
          <a:xfrm>
            <a:off x="3125966" y="5215590"/>
            <a:ext cx="2688300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500 </a:t>
            </a:r>
            <a:r>
              <a:rPr lang="en-US" sz="1600" b="1" dirty="0" err="1"/>
              <a:t>MeV</a:t>
            </a:r>
            <a:r>
              <a:rPr lang="en-US" sz="1600" b="1" dirty="0"/>
              <a:t> H</a:t>
            </a:r>
            <a:r>
              <a:rPr lang="en-US" sz="1600" b="1" baseline="30000" dirty="0"/>
              <a:t>-</a:t>
            </a:r>
            <a:r>
              <a:rPr lang="en-US" sz="1600" b="1" dirty="0"/>
              <a:t> cyclotron</a:t>
            </a:r>
          </a:p>
          <a:p>
            <a:r>
              <a:rPr lang="en-US" sz="1600" dirty="0"/>
              <a:t>up to 4 simultaneously </a:t>
            </a:r>
          </a:p>
          <a:p>
            <a:r>
              <a:rPr lang="en-US" sz="1600" dirty="0"/>
              <a:t>extracted p</a:t>
            </a:r>
            <a:r>
              <a:rPr lang="en-US" sz="1600" baseline="30000" dirty="0"/>
              <a:t>+</a:t>
            </a:r>
            <a:r>
              <a:rPr lang="en-US" sz="1600" dirty="0"/>
              <a:t> beams</a:t>
            </a:r>
          </a:p>
          <a:p>
            <a:r>
              <a:rPr lang="en-US" sz="1600" dirty="0"/>
              <a:t>individually variable energy</a:t>
            </a:r>
          </a:p>
          <a:p>
            <a:r>
              <a:rPr lang="en-US" sz="1600" dirty="0"/>
              <a:t>up to 120 </a:t>
            </a:r>
            <a:r>
              <a:rPr lang="el-GR" sz="1600" dirty="0"/>
              <a:t>μ</a:t>
            </a:r>
            <a:r>
              <a:rPr lang="en-US" sz="1600" dirty="0"/>
              <a:t> A per beam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7C6DB-CEE4-4C10-949C-C21E3245C4A9}"/>
              </a:ext>
            </a:extLst>
          </p:cNvPr>
          <p:cNvSpPr txBox="1"/>
          <p:nvPr/>
        </p:nvSpPr>
        <p:spPr>
          <a:xfrm>
            <a:off x="7361850" y="5115381"/>
            <a:ext cx="2443298" cy="156966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Beam line 1</a:t>
            </a:r>
          </a:p>
          <a:p>
            <a:r>
              <a:rPr lang="en-US" sz="1600" dirty="0"/>
              <a:t>µSR experiments</a:t>
            </a:r>
          </a:p>
          <a:p>
            <a:r>
              <a:rPr lang="en-US" sz="1600" dirty="0"/>
              <a:t>isotope production</a:t>
            </a:r>
          </a:p>
          <a:p>
            <a:r>
              <a:rPr lang="en-US" sz="1600" dirty="0"/>
              <a:t>ultra cold neutron source</a:t>
            </a:r>
          </a:p>
          <a:p>
            <a:r>
              <a:rPr lang="en-US" sz="1600" dirty="0"/>
              <a:t>p and n irradiation</a:t>
            </a:r>
          </a:p>
          <a:p>
            <a:r>
              <a:rPr lang="en-US" sz="1600" dirty="0"/>
              <a:t>(p therapy)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881D1D-ECA2-4443-BF99-DE85EACC74BE}"/>
              </a:ext>
            </a:extLst>
          </p:cNvPr>
          <p:cNvSpPr txBox="1"/>
          <p:nvPr/>
        </p:nvSpPr>
        <p:spPr>
          <a:xfrm>
            <a:off x="8546104" y="2343306"/>
            <a:ext cx="292099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4 cyclotrons 13-30 MeV</a:t>
            </a:r>
          </a:p>
          <a:p>
            <a:r>
              <a:rPr lang="en-US" sz="1600" dirty="0"/>
              <a:t>for medical isotope production</a:t>
            </a:r>
          </a:p>
          <a:p>
            <a:r>
              <a:rPr lang="en-US" sz="1600" dirty="0"/>
              <a:t>(BWTX)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5F8C6-994F-448A-BEFF-FE627A4CF740}"/>
              </a:ext>
            </a:extLst>
          </p:cNvPr>
          <p:cNvSpPr txBox="1"/>
          <p:nvPr/>
        </p:nvSpPr>
        <p:spPr>
          <a:xfrm>
            <a:off x="7859400" y="442142"/>
            <a:ext cx="3392275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ISAC I and II</a:t>
            </a:r>
          </a:p>
          <a:p>
            <a:r>
              <a:rPr lang="en-US" sz="1600" dirty="0"/>
              <a:t>rare isotope beams up to 15 MeV/u</a:t>
            </a:r>
          </a:p>
          <a:p>
            <a:r>
              <a:rPr lang="en-US" sz="1600" dirty="0"/>
              <a:t>2 target stations for </a:t>
            </a:r>
          </a:p>
          <a:p>
            <a:r>
              <a:rPr lang="en-US" sz="1600" dirty="0"/>
              <a:t>up to 100 µA p beam @ 480 MeV</a:t>
            </a:r>
          </a:p>
          <a:p>
            <a:r>
              <a:rPr lang="en-US" sz="1600" dirty="0"/>
              <a:t>charge state breeding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4C16DA-BB47-45C4-9492-E9BDBD57F819}"/>
              </a:ext>
            </a:extLst>
          </p:cNvPr>
          <p:cNvSpPr txBox="1"/>
          <p:nvPr/>
        </p:nvSpPr>
        <p:spPr>
          <a:xfrm>
            <a:off x="564727" y="3279448"/>
            <a:ext cx="2239716" cy="156966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ARIEL</a:t>
            </a:r>
          </a:p>
          <a:p>
            <a:r>
              <a:rPr lang="en-US" sz="1600" dirty="0"/>
              <a:t>e-</a:t>
            </a:r>
            <a:r>
              <a:rPr lang="en-US" sz="1600" dirty="0" err="1"/>
              <a:t>linac</a:t>
            </a:r>
            <a:r>
              <a:rPr lang="en-US" sz="1600" dirty="0"/>
              <a:t> 30 MeV 10 mA</a:t>
            </a:r>
          </a:p>
          <a:p>
            <a:r>
              <a:rPr lang="en-US" sz="1600" dirty="0"/>
              <a:t>e</a:t>
            </a:r>
            <a:r>
              <a:rPr lang="en-US" sz="1600" baseline="30000" dirty="0"/>
              <a:t>-</a:t>
            </a:r>
            <a:r>
              <a:rPr lang="en-US" sz="1600" dirty="0"/>
              <a:t> and p</a:t>
            </a:r>
            <a:r>
              <a:rPr lang="en-US" sz="1600" baseline="30000" dirty="0"/>
              <a:t>+</a:t>
            </a:r>
            <a:r>
              <a:rPr lang="en-US" sz="1600" dirty="0"/>
              <a:t> target station</a:t>
            </a:r>
          </a:p>
          <a:p>
            <a:r>
              <a:rPr lang="en-US" sz="1600" dirty="0"/>
              <a:t>for rare isotope </a:t>
            </a:r>
          </a:p>
          <a:p>
            <a:r>
              <a:rPr lang="en-US" sz="1600" dirty="0"/>
              <a:t>  beam production</a:t>
            </a:r>
          </a:p>
          <a:p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DEF4C-2F24-4348-B306-395127408C6F}"/>
              </a:ext>
            </a:extLst>
          </p:cNvPr>
          <p:cNvSpPr txBox="1"/>
          <p:nvPr/>
        </p:nvSpPr>
        <p:spPr>
          <a:xfrm>
            <a:off x="353879" y="1509382"/>
            <a:ext cx="2169184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CANREB</a:t>
            </a:r>
          </a:p>
          <a:p>
            <a:r>
              <a:rPr lang="en-US" sz="1600" dirty="0"/>
              <a:t>high resolution </a:t>
            </a:r>
          </a:p>
          <a:p>
            <a:r>
              <a:rPr lang="en-US" sz="1600" dirty="0"/>
              <a:t>    mass separation </a:t>
            </a:r>
          </a:p>
          <a:p>
            <a:r>
              <a:rPr lang="en-US" sz="1600" dirty="0"/>
              <a:t>charge state breeding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7863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B525C3-8CAC-4926-BEA0-A92615FF87A3}"/>
              </a:ext>
            </a:extLst>
          </p:cNvPr>
          <p:cNvSpPr txBox="1"/>
          <p:nvPr/>
        </p:nvSpPr>
        <p:spPr>
          <a:xfrm>
            <a:off x="475486" y="1343552"/>
            <a:ext cx="5394425" cy="5078313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CA" sz="1800" b="1" dirty="0">
                <a:solidFill>
                  <a:schemeClr val="accent2"/>
                </a:solidFill>
              </a:rPr>
              <a:t>ISAC accelerator chain</a:t>
            </a:r>
          </a:p>
          <a:p>
            <a:endParaRPr lang="en-CA" sz="1800" dirty="0"/>
          </a:p>
          <a:p>
            <a:pPr>
              <a:buFont typeface="Arial" pitchFamily="34" charset="0"/>
              <a:buChar char="•"/>
            </a:pPr>
            <a:r>
              <a:rPr lang="en-CA" sz="1800" dirty="0"/>
              <a:t> </a:t>
            </a:r>
            <a:r>
              <a:rPr lang="en-CA" sz="1800" b="1" dirty="0">
                <a:solidFill>
                  <a:srgbClr val="002060"/>
                </a:solidFill>
              </a:rPr>
              <a:t>RFQ: (radiofrequency quadrupole accelerator)</a:t>
            </a:r>
          </a:p>
          <a:p>
            <a:r>
              <a:rPr lang="en-CA" sz="1800" dirty="0"/>
              <a:t>acceptance : A/q &lt; 30 @ 2.04 </a:t>
            </a:r>
            <a:r>
              <a:rPr lang="en-CA" sz="1800" dirty="0" err="1"/>
              <a:t>keV</a:t>
            </a:r>
            <a:r>
              <a:rPr lang="en-CA" sz="1800" dirty="0"/>
              <a:t>/u</a:t>
            </a:r>
          </a:p>
          <a:p>
            <a:r>
              <a:rPr lang="en-CA" sz="1800" dirty="0"/>
              <a:t>final energy: 150 </a:t>
            </a:r>
            <a:r>
              <a:rPr lang="en-CA" sz="1800" dirty="0" err="1"/>
              <a:t>keV</a:t>
            </a:r>
            <a:r>
              <a:rPr lang="en-CA" sz="1800" dirty="0"/>
              <a:t>/u</a:t>
            </a:r>
          </a:p>
          <a:p>
            <a:endParaRPr lang="en-CA" sz="1800" dirty="0"/>
          </a:p>
          <a:p>
            <a:pPr>
              <a:buFont typeface="Arial" pitchFamily="34" charset="0"/>
              <a:buChar char="•"/>
            </a:pPr>
            <a:r>
              <a:rPr lang="en-CA" sz="1800" dirty="0"/>
              <a:t> </a:t>
            </a:r>
            <a:r>
              <a:rPr lang="en-CA" sz="1800" b="1" dirty="0">
                <a:solidFill>
                  <a:srgbClr val="002060"/>
                </a:solidFill>
              </a:rPr>
              <a:t>DTL: (drift tube linear accelerator)</a:t>
            </a:r>
          </a:p>
          <a:p>
            <a:r>
              <a:rPr lang="en-CA" sz="1800" dirty="0"/>
              <a:t>acceptance A/q &lt;7</a:t>
            </a:r>
          </a:p>
          <a:p>
            <a:r>
              <a:rPr lang="en-CA" sz="1800" dirty="0"/>
              <a:t>final energy 1.5 MeV/u</a:t>
            </a:r>
          </a:p>
          <a:p>
            <a:endParaRPr lang="en-CA" sz="1800" dirty="0"/>
          </a:p>
          <a:p>
            <a:pPr>
              <a:buFont typeface="Arial" pitchFamily="34" charset="0"/>
              <a:buChar char="•"/>
            </a:pPr>
            <a:r>
              <a:rPr lang="en-CA" sz="1800" dirty="0"/>
              <a:t> </a:t>
            </a:r>
            <a:r>
              <a:rPr lang="en-CA" sz="1800" b="1" dirty="0">
                <a:solidFill>
                  <a:srgbClr val="002060"/>
                </a:solidFill>
              </a:rPr>
              <a:t>superconducting LINAC:</a:t>
            </a:r>
          </a:p>
          <a:p>
            <a:r>
              <a:rPr lang="en-CA" sz="1800" dirty="0"/>
              <a:t>acceptance A/q &lt;7</a:t>
            </a:r>
          </a:p>
          <a:p>
            <a:r>
              <a:rPr lang="en-CA" sz="1800" dirty="0"/>
              <a:t>final energy 15 MeV/u for A/q=3</a:t>
            </a:r>
          </a:p>
          <a:p>
            <a:endParaRPr lang="en-CA" sz="1800" dirty="0"/>
          </a:p>
          <a:p>
            <a:r>
              <a:rPr lang="en-CA" sz="1800" dirty="0"/>
              <a:t>A/q &lt; 30 injection of 1+ ions, stripping after RFQ</a:t>
            </a:r>
          </a:p>
          <a:p>
            <a:r>
              <a:rPr lang="en-CA" sz="1800" dirty="0"/>
              <a:t>A/q &gt; 30 charge state breeding to A/q &lt;7</a:t>
            </a:r>
          </a:p>
          <a:p>
            <a:r>
              <a:rPr lang="en-US" sz="1800" dirty="0"/>
              <a:t>stripping after DTL for higher energy or purification</a:t>
            </a:r>
            <a:endParaRPr lang="en-CA" sz="1800" dirty="0"/>
          </a:p>
          <a:p>
            <a:endParaRPr lang="en-CA" sz="1800" dirty="0"/>
          </a:p>
        </p:txBody>
      </p:sp>
      <p:pic>
        <p:nvPicPr>
          <p:cNvPr id="5" name="Picture 4" descr="ISACIIOVERIVIEW-MARCOmarch2011.png">
            <a:extLst>
              <a:ext uri="{FF2B5EF4-FFF2-40B4-BE49-F238E27FC236}">
                <a16:creationId xmlns:a16="http://schemas.microsoft.com/office/drawing/2014/main" id="{F4215671-AFF3-4AFF-A2BF-A71AA7387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25632" r="35947" b="20505"/>
          <a:stretch/>
        </p:blipFill>
        <p:spPr>
          <a:xfrm>
            <a:off x="6503306" y="949391"/>
            <a:ext cx="5162995" cy="47282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96F2CF-B46E-4689-8912-1726E7E832F6}"/>
              </a:ext>
            </a:extLst>
          </p:cNvPr>
          <p:cNvSpPr txBox="1">
            <a:spLocks/>
          </p:cNvSpPr>
          <p:nvPr/>
        </p:nvSpPr>
        <p:spPr>
          <a:xfrm>
            <a:off x="4309110" y="376999"/>
            <a:ext cx="6880860" cy="605977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post acceleration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450E31-BFE7-4078-887C-CD278E3F72B9}"/>
              </a:ext>
            </a:extLst>
          </p:cNvPr>
          <p:cNvSpPr/>
          <p:nvPr/>
        </p:nvSpPr>
        <p:spPr>
          <a:xfrm>
            <a:off x="6503306" y="3749040"/>
            <a:ext cx="640444" cy="11772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224F1C-D576-4461-974F-275A8B7F1DC2}"/>
              </a:ext>
            </a:extLst>
          </p:cNvPr>
          <p:cNvSpPr/>
          <p:nvPr/>
        </p:nvSpPr>
        <p:spPr>
          <a:xfrm>
            <a:off x="8332106" y="1066587"/>
            <a:ext cx="2092054" cy="6917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320867-913A-4E8C-9B82-0B322C94EECC}"/>
              </a:ext>
            </a:extLst>
          </p:cNvPr>
          <p:cNvSpPr/>
          <p:nvPr/>
        </p:nvSpPr>
        <p:spPr>
          <a:xfrm>
            <a:off x="7261496" y="2937509"/>
            <a:ext cx="640444" cy="4914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CC9C2B-A242-8349-C1A9-0CBAFF21331B}"/>
              </a:ext>
            </a:extLst>
          </p:cNvPr>
          <p:cNvCxnSpPr/>
          <p:nvPr/>
        </p:nvCxnSpPr>
        <p:spPr>
          <a:xfrm>
            <a:off x="6221094" y="4992624"/>
            <a:ext cx="602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ADFD616-647C-1714-07A1-2F2DD60C78EF}"/>
              </a:ext>
            </a:extLst>
          </p:cNvPr>
          <p:cNvSpPr txBox="1"/>
          <p:nvPr/>
        </p:nvSpPr>
        <p:spPr>
          <a:xfrm>
            <a:off x="5827778" y="4787830"/>
            <a:ext cx="1022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ARIEL</a:t>
            </a:r>
            <a:endParaRPr lang="en-CA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94A16-79B4-79A3-C398-E95C6E8D6527}"/>
              </a:ext>
            </a:extLst>
          </p:cNvPr>
          <p:cNvSpPr txBox="1"/>
          <p:nvPr/>
        </p:nvSpPr>
        <p:spPr>
          <a:xfrm>
            <a:off x="6096000" y="6142982"/>
            <a:ext cx="448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Charge state breeding needed for A/q &gt;30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6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5D35BB-2BDF-5DE5-CC9A-9DE9910894F5}"/>
              </a:ext>
            </a:extLst>
          </p:cNvPr>
          <p:cNvSpPr txBox="1"/>
          <p:nvPr/>
        </p:nvSpPr>
        <p:spPr>
          <a:xfrm>
            <a:off x="978408" y="1773936"/>
            <a:ext cx="747518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Up to 2017 (9 month /year)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Scheduled operation of ISAC			5000 hours/ year</a:t>
            </a:r>
          </a:p>
          <a:p>
            <a:r>
              <a:rPr lang="en-US" dirty="0">
                <a:solidFill>
                  <a:srgbClr val="00B050"/>
                </a:solidFill>
              </a:rPr>
              <a:t>Overhead and downtime				2000 hours/ year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Beam to experiments and development	3000 hours/ year</a:t>
            </a:r>
          </a:p>
          <a:p>
            <a:r>
              <a:rPr lang="en-US" dirty="0">
                <a:solidFill>
                  <a:srgbClr val="00B050"/>
                </a:solidFill>
              </a:rPr>
              <a:t>Typical duration of an experiment 2 days to 3 weeks (average ~1 week)</a:t>
            </a:r>
          </a:p>
          <a:p>
            <a:r>
              <a:rPr lang="en-US" dirty="0">
                <a:solidFill>
                  <a:srgbClr val="00B050"/>
                </a:solidFill>
              </a:rPr>
              <a:t>Ratio accelerated to non accelerated beams ~30%</a:t>
            </a:r>
            <a:endParaRPr lang="en-US" dirty="0"/>
          </a:p>
          <a:p>
            <a:endParaRPr lang="en-US" dirty="0"/>
          </a:p>
          <a:p>
            <a:r>
              <a:rPr lang="en-CA" dirty="0"/>
              <a:t>Since 2018</a:t>
            </a:r>
          </a:p>
          <a:p>
            <a:r>
              <a:rPr lang="en-US" dirty="0"/>
              <a:t>~8 months per year reduced schedule for ARIEL installations</a:t>
            </a:r>
          </a:p>
          <a:p>
            <a:r>
              <a:rPr lang="en-US" dirty="0"/>
              <a:t>2020-22 further reduction due to COVID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866B3-C06D-1C9D-6FE8-439EBCD6D116}"/>
              </a:ext>
            </a:extLst>
          </p:cNvPr>
          <p:cNvSpPr txBox="1">
            <a:spLocks/>
          </p:cNvSpPr>
          <p:nvPr/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RIB operation</a:t>
            </a:r>
          </a:p>
        </p:txBody>
      </p:sp>
    </p:spTree>
    <p:extLst>
      <p:ext uri="{BB962C8B-B14F-4D97-AF65-F5344CB8AC3E}">
        <p14:creationId xmlns:p14="http://schemas.microsoft.com/office/powerpoint/2010/main" val="167242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2CA6B0-44B7-C9B8-2BC0-F1ED52A8D2F2}"/>
              </a:ext>
            </a:extLst>
          </p:cNvPr>
          <p:cNvSpPr txBox="1"/>
          <p:nvPr/>
        </p:nvSpPr>
        <p:spPr>
          <a:xfrm>
            <a:off x="6397752" y="2241851"/>
            <a:ext cx="38266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Requirements for post acceleration:</a:t>
            </a:r>
          </a:p>
          <a:p>
            <a:endParaRPr lang="en-US" dirty="0"/>
          </a:p>
          <a:p>
            <a:r>
              <a:rPr lang="en-US" dirty="0"/>
              <a:t>Mass		&lt;238</a:t>
            </a:r>
          </a:p>
          <a:p>
            <a:r>
              <a:rPr lang="en-US" dirty="0"/>
              <a:t>Charge: 		A/Q &lt;7</a:t>
            </a:r>
          </a:p>
          <a:p>
            <a:r>
              <a:rPr lang="en-US" dirty="0"/>
              <a:t>Energy: 		2.04 keV/u</a:t>
            </a:r>
          </a:p>
          <a:p>
            <a:r>
              <a:rPr lang="en-US" dirty="0"/>
              <a:t>Intensity: 	1 – 10</a:t>
            </a:r>
            <a:r>
              <a:rPr lang="en-US" baseline="30000" dirty="0"/>
              <a:t>9</a:t>
            </a:r>
            <a:r>
              <a:rPr lang="en-US" dirty="0"/>
              <a:t> ions/s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D35BB-2BDF-5DE5-CC9A-9DE9910894F5}"/>
              </a:ext>
            </a:extLst>
          </p:cNvPr>
          <p:cNvSpPr txBox="1"/>
          <p:nvPr/>
        </p:nvSpPr>
        <p:spPr>
          <a:xfrm>
            <a:off x="896112" y="1435608"/>
            <a:ext cx="5278240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Charge breeding systems at TRIUMF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For post acceleration:</a:t>
            </a:r>
          </a:p>
          <a:p>
            <a:r>
              <a:rPr lang="en-US" dirty="0"/>
              <a:t>ECRIS → Joseph A</a:t>
            </a:r>
          </a:p>
          <a:p>
            <a:r>
              <a:rPr lang="en-US" dirty="0"/>
              <a:t>EBIS → Brad S</a:t>
            </a:r>
          </a:p>
          <a:p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For precision mass measurements:</a:t>
            </a:r>
          </a:p>
          <a:p>
            <a:r>
              <a:rPr lang="en-US" dirty="0"/>
              <a:t>EBIS → Fernando M</a:t>
            </a:r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2464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CSB.png">
            <a:extLst>
              <a:ext uri="{FF2B5EF4-FFF2-40B4-BE49-F238E27FC236}">
                <a16:creationId xmlns:a16="http://schemas.microsoft.com/office/drawing/2014/main" id="{6A4C0978-A151-477E-B815-F2F4AFFE7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5821" y="2403864"/>
            <a:ext cx="4740260" cy="4040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1D9C2E5-3EFD-49D4-9B8E-F861DD420D49}"/>
              </a:ext>
            </a:extLst>
          </p:cNvPr>
          <p:cNvSpPr/>
          <p:nvPr/>
        </p:nvSpPr>
        <p:spPr>
          <a:xfrm>
            <a:off x="5465695" y="2775105"/>
            <a:ext cx="737193" cy="687400"/>
          </a:xfrm>
          <a:prstGeom prst="ellipse">
            <a:avLst/>
          </a:prstGeom>
          <a:noFill/>
          <a:ln w="38100" cap="flat" cmpd="sng" algn="ctr">
            <a:solidFill>
              <a:srgbClr val="D6612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F2C85-1B34-4F4B-BFAA-EA6899CD189D}"/>
              </a:ext>
            </a:extLst>
          </p:cNvPr>
          <p:cNvSpPr txBox="1"/>
          <p:nvPr/>
        </p:nvSpPr>
        <p:spPr>
          <a:xfrm>
            <a:off x="387317" y="1517361"/>
            <a:ext cx="436850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CA" sz="1600" dirty="0">
                <a:solidFill>
                  <a:srgbClr val="000000"/>
                </a:solidFill>
                <a:ea typeface="ヒラギノ角ゴ Pro W3" pitchFamily="-111" charset="-128"/>
              </a:rPr>
              <a:t>charge state breeding with an ECR ion source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CA" sz="1600" dirty="0">
                <a:solidFill>
                  <a:srgbClr val="000000"/>
                </a:solidFill>
                <a:ea typeface="ヒラギノ角ゴ Pro W3" pitchFamily="-111" charset="-128"/>
              </a:rPr>
              <a:t>At ISAC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CA" sz="1600" dirty="0">
              <a:solidFill>
                <a:srgbClr val="000000"/>
              </a:solidFill>
              <a:ea typeface="ヒラギノ角ゴ Pro W3" pitchFamily="-111" charset="-128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  <a:ea typeface="ヒラギノ角ゴ Pro W3" pitchFamily="-111" charset="-128"/>
              </a:rPr>
              <a:t>14.5 GHz PHOENIX from </a:t>
            </a:r>
            <a:r>
              <a:rPr lang="en-CA" sz="1600" dirty="0" err="1">
                <a:solidFill>
                  <a:srgbClr val="000000"/>
                </a:solidFill>
                <a:ea typeface="ヒラギノ角ゴ Pro W3" pitchFamily="-111" charset="-128"/>
              </a:rPr>
              <a:t>Pantechnik</a:t>
            </a:r>
            <a:endParaRPr lang="en-CA" sz="1600" dirty="0">
              <a:solidFill>
                <a:srgbClr val="000000"/>
              </a:solidFill>
              <a:ea typeface="ヒラギノ角ゴ Pro W3" pitchFamily="-111" charset="-128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  <a:ea typeface="ヒラギノ角ゴ Pro W3" pitchFamily="-111" charset="-128"/>
              </a:rPr>
              <a:t>modified injection and extraction optics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  <a:ea typeface="ヒラギノ角ゴ Pro W3" pitchFamily="-111" charset="-128"/>
              </a:rPr>
              <a:t>Aluminum plasma chamber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  <a:ea typeface="ヒラギノ角ゴ Pro W3" pitchFamily="-111" charset="-128"/>
              </a:rPr>
              <a:t>One or two frequency operation 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  <a:ea typeface="ヒラギノ角ゴ Pro W3" pitchFamily="-111" charset="-128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  <a:ea typeface="ヒラギノ角ゴ Pro W3" pitchFamily="-111" charset="-128"/>
              </a:rPr>
              <a:t>continuous beam operation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  <a:ea typeface="ヒラギノ角ゴ Pro W3" pitchFamily="-111" charset="-128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  <a:ea typeface="ヒラギノ角ゴ Pro W3" pitchFamily="-111" charset="-128"/>
              </a:rPr>
              <a:t>On-line operation since 2008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  <a:ea typeface="ヒラギノ角ゴ Pro W3" pitchFamily="-111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CA" sz="1600" dirty="0">
              <a:solidFill>
                <a:srgbClr val="000000"/>
              </a:solidFill>
              <a:ea typeface="ヒラギノ角ゴ Pro W3" pitchFamily="-111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ea typeface="ヒラギノ角ゴ Pro W3" pitchFamily="-111" charset="-128"/>
              <a:sym typeface="Symbol"/>
            </a:endParaRPr>
          </a:p>
        </p:txBody>
      </p:sp>
      <p:pic>
        <p:nvPicPr>
          <p:cNvPr id="13" name="Picture Placeholder 7" descr="phoenix.jpg">
            <a:extLst>
              <a:ext uri="{FF2B5EF4-FFF2-40B4-BE49-F238E27FC236}">
                <a16:creationId xmlns:a16="http://schemas.microsoft.com/office/drawing/2014/main" id="{580D40C4-22B7-4C33-B62E-286683E6D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55"/>
          <a:stretch>
            <a:fillRect/>
          </a:stretch>
        </p:blipFill>
        <p:spPr bwMode="auto">
          <a:xfrm>
            <a:off x="9515434" y="1517361"/>
            <a:ext cx="2204812" cy="194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EC23733-3319-4E9D-90EC-D3404460A54B}"/>
              </a:ext>
            </a:extLst>
          </p:cNvPr>
          <p:cNvSpPr txBox="1">
            <a:spLocks/>
          </p:cNvSpPr>
          <p:nvPr/>
        </p:nvSpPr>
        <p:spPr>
          <a:xfrm>
            <a:off x="2519591" y="597122"/>
            <a:ext cx="6629400" cy="60597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dirty="0">
                <a:solidFill>
                  <a:srgbClr val="00A9FF"/>
                </a:solidFill>
              </a:rPr>
              <a:t>ECRIS charge state breeding</a:t>
            </a:r>
            <a:endParaRPr lang="en-CA" sz="3600" dirty="0">
              <a:solidFill>
                <a:srgbClr val="00A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6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EEA201E-DBA3-41CF-BDB4-BDFCD1A7FA61}"/>
              </a:ext>
            </a:extLst>
          </p:cNvPr>
          <p:cNvSpPr txBox="1">
            <a:spLocks/>
          </p:cNvSpPr>
          <p:nvPr/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charge state breeding results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F1CDF6-4CEF-41F9-86E6-332209378E0B}"/>
              </a:ext>
            </a:extLst>
          </p:cNvPr>
          <p:cNvSpPr txBox="1"/>
          <p:nvPr/>
        </p:nvSpPr>
        <p:spPr>
          <a:xfrm>
            <a:off x="910249" y="4873258"/>
            <a:ext cx="4644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radioactive ions from on-line ion source</a:t>
            </a:r>
          </a:p>
          <a:p>
            <a:r>
              <a:rPr lang="en-US" sz="2000" dirty="0"/>
              <a:t>total efficiency &gt;17%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97957C-CA77-473B-AC69-2702A51807C9}"/>
              </a:ext>
            </a:extLst>
          </p:cNvPr>
          <p:cNvSpPr txBox="1"/>
          <p:nvPr/>
        </p:nvSpPr>
        <p:spPr>
          <a:xfrm>
            <a:off x="6701042" y="4873258"/>
            <a:ext cx="5421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stable ions from off-line and on-line ion source</a:t>
            </a:r>
          </a:p>
          <a:p>
            <a:r>
              <a:rPr lang="en-US" sz="2000" dirty="0"/>
              <a:t>total efficiency 35%</a:t>
            </a:r>
            <a:endParaRPr lang="en-CA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261DE8-9EC3-4292-AF88-932F3A0D6E69}"/>
              </a:ext>
            </a:extLst>
          </p:cNvPr>
          <p:cNvSpPr txBox="1"/>
          <p:nvPr/>
        </p:nvSpPr>
        <p:spPr>
          <a:xfrm>
            <a:off x="2094807" y="1385761"/>
            <a:ext cx="6880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efficiency and charge state distribution</a:t>
            </a:r>
            <a:endParaRPr lang="en-CA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3992DC1-E94E-4103-B058-7D7C8D8C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19" y="1844269"/>
            <a:ext cx="3922369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FEF494D7-412E-45CD-BA22-E83431A19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369" y="1844269"/>
            <a:ext cx="3922369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F6C44D-35BB-4EB3-8682-AD4D3233E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009" y="1844269"/>
            <a:ext cx="3909676" cy="2997200"/>
          </a:xfrm>
          <a:prstGeom prst="rect">
            <a:avLst/>
          </a:prstGeom>
        </p:spPr>
      </p:pic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9DBDE823-4AD3-4270-9BA9-F29507DCBD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40204" y="1844269"/>
          <a:ext cx="3902075" cy="298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901320" imgH="2986920" progId="Origin50.Graph">
                  <p:embed/>
                </p:oleObj>
              </mc:Choice>
              <mc:Fallback>
                <p:oleObj name="Graph" r:id="rId5" imgW="3901320" imgH="2986920" progId="Origin50.Graph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9DBDE823-4AD3-4270-9BA9-F29507DCBD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40204" y="1844269"/>
                        <a:ext cx="3902075" cy="298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889AC21-5793-89FC-9DE3-D70322E5427F}"/>
              </a:ext>
            </a:extLst>
          </p:cNvPr>
          <p:cNvSpPr txBox="1"/>
          <p:nvPr/>
        </p:nvSpPr>
        <p:spPr>
          <a:xfrm>
            <a:off x="2230689" y="265255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>
                <a:solidFill>
                  <a:srgbClr val="C00000"/>
                </a:solidFill>
              </a:rPr>
              <a:t>94</a:t>
            </a:r>
            <a:r>
              <a:rPr lang="en-US" sz="1800" b="1" dirty="0">
                <a:solidFill>
                  <a:srgbClr val="C00000"/>
                </a:solidFill>
              </a:rPr>
              <a:t>Sr</a:t>
            </a:r>
            <a:endParaRPr lang="en-CA" sz="1800" b="1" baseline="300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8231B7-17FD-124C-E42C-7C721087806E}"/>
              </a:ext>
            </a:extLst>
          </p:cNvPr>
          <p:cNvSpPr txBox="1"/>
          <p:nvPr/>
        </p:nvSpPr>
        <p:spPr>
          <a:xfrm>
            <a:off x="5370172" y="2652557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>
                <a:solidFill>
                  <a:srgbClr val="C00000"/>
                </a:solidFill>
              </a:rPr>
              <a:t>158</a:t>
            </a:r>
            <a:r>
              <a:rPr lang="en-US" sz="1800" b="1" dirty="0">
                <a:solidFill>
                  <a:srgbClr val="C00000"/>
                </a:solidFill>
              </a:rPr>
              <a:t>Er</a:t>
            </a:r>
            <a:endParaRPr lang="en-CA" sz="1800" b="1" baseline="300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81E031-60FD-72C9-75DA-473DB8C5AA89}"/>
              </a:ext>
            </a:extLst>
          </p:cNvPr>
          <p:cNvSpPr txBox="1"/>
          <p:nvPr/>
        </p:nvSpPr>
        <p:spPr>
          <a:xfrm>
            <a:off x="11196931" y="265255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rgbClr val="C00000"/>
                </a:solidFill>
              </a:rPr>
              <a:t>238</a:t>
            </a:r>
            <a:r>
              <a:rPr lang="en-US" b="1" dirty="0">
                <a:solidFill>
                  <a:srgbClr val="C00000"/>
                </a:solidFill>
              </a:rPr>
              <a:t>U</a:t>
            </a:r>
            <a:endParaRPr lang="en-CA" sz="1800" b="1" baseline="30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0F06C3-6675-C2AD-9DF4-DDD23724DEEB}"/>
              </a:ext>
            </a:extLst>
          </p:cNvPr>
          <p:cNvSpPr txBox="1"/>
          <p:nvPr/>
        </p:nvSpPr>
        <p:spPr>
          <a:xfrm>
            <a:off x="8390856" y="2639344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>
                <a:solidFill>
                  <a:srgbClr val="C00000"/>
                </a:solidFill>
              </a:rPr>
              <a:t>133</a:t>
            </a:r>
            <a:r>
              <a:rPr lang="en-US" sz="1800" b="1" dirty="0">
                <a:solidFill>
                  <a:srgbClr val="C00000"/>
                </a:solidFill>
              </a:rPr>
              <a:t>Cs</a:t>
            </a:r>
            <a:endParaRPr lang="en-CA" sz="1800" b="1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6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F84E0E7-ADA0-471C-95D0-049CE796304D}"/>
              </a:ext>
            </a:extLst>
          </p:cNvPr>
          <p:cNvSpPr txBox="1">
            <a:spLocks/>
          </p:cNvSpPr>
          <p:nvPr/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ECRIS background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24CC7-7B6E-45D2-82E7-5FFAF614EB95}"/>
              </a:ext>
            </a:extLst>
          </p:cNvPr>
          <p:cNvSpPr txBox="1"/>
          <p:nvPr/>
        </p:nvSpPr>
        <p:spPr>
          <a:xfrm>
            <a:off x="6558565" y="2457879"/>
            <a:ext cx="4642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background from residual gas and </a:t>
            </a:r>
          </a:p>
          <a:p>
            <a:r>
              <a:rPr lang="en-US" sz="1800" dirty="0"/>
              <a:t>plasma chamber materials</a:t>
            </a:r>
          </a:p>
          <a:p>
            <a:endParaRPr lang="en-US" sz="1800" dirty="0"/>
          </a:p>
          <a:p>
            <a:r>
              <a:rPr lang="en-US" dirty="0"/>
              <a:t>Material has been changed from stainless steel to aluminum</a:t>
            </a:r>
          </a:p>
          <a:p>
            <a:endParaRPr lang="en-US" dirty="0"/>
          </a:p>
          <a:p>
            <a:r>
              <a:rPr lang="en-US" dirty="0"/>
              <a:t>Use additional stripping at 1.5 MeV/u for purification from non isobaric background</a:t>
            </a:r>
          </a:p>
          <a:p>
            <a:endParaRPr lang="en-US" sz="1800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DCEA614-091A-477B-8358-FA4B9DE48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" y="1354138"/>
            <a:ext cx="549592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366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stable radioactive&#10;&#10;Description automatically generated">
            <a:extLst>
              <a:ext uri="{FF2B5EF4-FFF2-40B4-BE49-F238E27FC236}">
                <a16:creationId xmlns:a16="http://schemas.microsoft.com/office/drawing/2014/main" id="{252D6751-8F4F-2022-6E7D-D7707C924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013" y="1420814"/>
            <a:ext cx="6347778" cy="48618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84E0E7-ADA0-471C-95D0-049CE796304D}"/>
              </a:ext>
            </a:extLst>
          </p:cNvPr>
          <p:cNvSpPr txBox="1">
            <a:spLocks/>
          </p:cNvSpPr>
          <p:nvPr/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ECRIS charge states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24CC7-7B6E-45D2-82E7-5FFAF614EB95}"/>
              </a:ext>
            </a:extLst>
          </p:cNvPr>
          <p:cNvSpPr txBox="1"/>
          <p:nvPr/>
        </p:nvSpPr>
        <p:spPr>
          <a:xfrm>
            <a:off x="2958292" y="2075634"/>
            <a:ext cx="407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Charge state with maximum intensity </a:t>
            </a:r>
          </a:p>
          <a:p>
            <a:r>
              <a:rPr lang="en-US" dirty="0"/>
              <a:t>(o</a:t>
            </a:r>
            <a:r>
              <a:rPr lang="en-US" sz="1800" dirty="0"/>
              <a:t>r used for experiment)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D497BB-1A7E-1E9B-7371-CE771785F196}"/>
              </a:ext>
            </a:extLst>
          </p:cNvPr>
          <p:cNvSpPr txBox="1"/>
          <p:nvPr/>
        </p:nvSpPr>
        <p:spPr>
          <a:xfrm>
            <a:off x="7366001" y="1741030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Required for stable isotopes for A/Q &lt; 7</a:t>
            </a:r>
            <a:endParaRPr lang="en-CA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676837-4AAC-3BC0-4558-7A747E30F7D5}"/>
              </a:ext>
            </a:extLst>
          </p:cNvPr>
          <p:cNvCxnSpPr>
            <a:cxnSpLocks/>
          </p:cNvCxnSpPr>
          <p:nvPr/>
        </p:nvCxnSpPr>
        <p:spPr>
          <a:xfrm flipH="1">
            <a:off x="6464706" y="2387361"/>
            <a:ext cx="1408486" cy="308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2333AB6-854B-3C33-9710-DA23DA98D1B3}"/>
              </a:ext>
            </a:extLst>
          </p:cNvPr>
          <p:cNvSpPr txBox="1"/>
          <p:nvPr/>
        </p:nvSpPr>
        <p:spPr>
          <a:xfrm>
            <a:off x="2094807" y="6131024"/>
            <a:ext cx="646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A/Q requirements can be fulfilled for elements with Z~&lt; 60-70</a:t>
            </a:r>
          </a:p>
        </p:txBody>
      </p:sp>
    </p:spTree>
    <p:extLst>
      <p:ext uri="{BB962C8B-B14F-4D97-AF65-F5344CB8AC3E}">
        <p14:creationId xmlns:p14="http://schemas.microsoft.com/office/powerpoint/2010/main" val="36147834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1341</TotalTime>
  <Words>887</Words>
  <Application>Microsoft Office PowerPoint</Application>
  <PresentationFormat>Widescreen</PresentationFormat>
  <Paragraphs>211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Garamond</vt:lpstr>
      <vt:lpstr>Wingdings</vt:lpstr>
      <vt:lpstr>ヒラギノ角ゴ Pro W3</vt:lpstr>
      <vt:lpstr>Custom Design</vt:lpstr>
      <vt:lpstr>Graph</vt:lpstr>
      <vt:lpstr>Charge State Breeding  at TRIUMF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Friedhelm Ames</cp:lastModifiedBy>
  <cp:revision>21</cp:revision>
  <dcterms:created xsi:type="dcterms:W3CDTF">2019-03-27T18:02:40Z</dcterms:created>
  <dcterms:modified xsi:type="dcterms:W3CDTF">2024-04-29T03:06:13Z</dcterms:modified>
</cp:coreProperties>
</file>