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1"/>
  </p:notesMasterIdLst>
  <p:handoutMasterIdLst>
    <p:handoutMasterId r:id="rId22"/>
  </p:handoutMasterIdLst>
  <p:sldIdLst>
    <p:sldId id="278" r:id="rId2"/>
    <p:sldId id="369" r:id="rId3"/>
    <p:sldId id="373" r:id="rId4"/>
    <p:sldId id="352" r:id="rId5"/>
    <p:sldId id="353" r:id="rId6"/>
    <p:sldId id="392" r:id="rId7"/>
    <p:sldId id="347" r:id="rId8"/>
    <p:sldId id="346" r:id="rId9"/>
    <p:sldId id="354" r:id="rId10"/>
    <p:sldId id="355" r:id="rId11"/>
    <p:sldId id="350" r:id="rId12"/>
    <p:sldId id="356" r:id="rId13"/>
    <p:sldId id="382" r:id="rId14"/>
    <p:sldId id="383" r:id="rId15"/>
    <p:sldId id="390" r:id="rId16"/>
    <p:sldId id="386" r:id="rId17"/>
    <p:sldId id="393" r:id="rId18"/>
    <p:sldId id="391" r:id="rId19"/>
    <p:sldId id="39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0000FF"/>
    <a:srgbClr val="009CFF"/>
    <a:srgbClr val="FF00FF"/>
    <a:srgbClr val="00FF00"/>
    <a:srgbClr val="FF9900"/>
    <a:srgbClr val="E7F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5274" autoAdjust="0"/>
  </p:normalViewPr>
  <p:slideViewPr>
    <p:cSldViewPr snapToGrid="0" snapToObjects="1">
      <p:cViewPr varScale="1">
        <p:scale>
          <a:sx n="96" d="100"/>
          <a:sy n="96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Schultz" userId="8da9c861-99de-4ca5-bf67-b60471d320c5" providerId="ADAL" clId="{1EA7B7C5-01AA-44C3-B6BE-C362FACD82BD}"/>
    <pc:docChg chg="modSld">
      <pc:chgData name="Brad Schultz" userId="8da9c861-99de-4ca5-bf67-b60471d320c5" providerId="ADAL" clId="{1EA7B7C5-01AA-44C3-B6BE-C362FACD82BD}" dt="2024-04-27T18:04:53.974" v="20" actId="1076"/>
      <pc:docMkLst>
        <pc:docMk/>
      </pc:docMkLst>
      <pc:sldChg chg="modSp mod">
        <pc:chgData name="Brad Schultz" userId="8da9c861-99de-4ca5-bf67-b60471d320c5" providerId="ADAL" clId="{1EA7B7C5-01AA-44C3-B6BE-C362FACD82BD}" dt="2024-04-27T17:47:15.060" v="14" actId="20577"/>
        <pc:sldMkLst>
          <pc:docMk/>
          <pc:sldMk cId="1570160163" sldId="354"/>
        </pc:sldMkLst>
        <pc:spChg chg="mod">
          <ac:chgData name="Brad Schultz" userId="8da9c861-99de-4ca5-bf67-b60471d320c5" providerId="ADAL" clId="{1EA7B7C5-01AA-44C3-B6BE-C362FACD82BD}" dt="2024-04-27T17:47:15.060" v="14" actId="20577"/>
          <ac:spMkLst>
            <pc:docMk/>
            <pc:sldMk cId="1570160163" sldId="354"/>
            <ac:spMk id="4" creationId="{6B89430D-83D6-7F55-7438-0EDAB93F31DA}"/>
          </ac:spMkLst>
        </pc:spChg>
      </pc:sldChg>
      <pc:sldChg chg="addSp modSp mod">
        <pc:chgData name="Brad Schultz" userId="8da9c861-99de-4ca5-bf67-b60471d320c5" providerId="ADAL" clId="{1EA7B7C5-01AA-44C3-B6BE-C362FACD82BD}" dt="2024-04-27T18:04:53.974" v="20" actId="1076"/>
        <pc:sldMkLst>
          <pc:docMk/>
          <pc:sldMk cId="2229257673" sldId="386"/>
        </pc:sldMkLst>
        <pc:picChg chg="mod">
          <ac:chgData name="Brad Schultz" userId="8da9c861-99de-4ca5-bf67-b60471d320c5" providerId="ADAL" clId="{1EA7B7C5-01AA-44C3-B6BE-C362FACD82BD}" dt="2024-04-27T18:04:47.959" v="17" actId="1076"/>
          <ac:picMkLst>
            <pc:docMk/>
            <pc:sldMk cId="2229257673" sldId="386"/>
            <ac:picMk id="5" creationId="{7C4D571F-FCF4-49B1-B592-68B0E67540EF}"/>
          </ac:picMkLst>
        </pc:picChg>
        <pc:picChg chg="add mod">
          <ac:chgData name="Brad Schultz" userId="8da9c861-99de-4ca5-bf67-b60471d320c5" providerId="ADAL" clId="{1EA7B7C5-01AA-44C3-B6BE-C362FACD82BD}" dt="2024-04-27T18:04:53.974" v="20" actId="1076"/>
          <ac:picMkLst>
            <pc:docMk/>
            <pc:sldMk cId="2229257673" sldId="386"/>
            <ac:picMk id="6" creationId="{36BDB239-EBD0-CC22-9BC5-F3D846CD27A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2024-04-27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78296" y="1783533"/>
            <a:ext cx="5337313" cy="2823977"/>
          </a:xfrm>
        </p:spPr>
        <p:txBody>
          <a:bodyPr>
            <a:normAutofit/>
          </a:bodyPr>
          <a:lstStyle/>
          <a:p>
            <a:r>
              <a:rPr lang="en-US" sz="3600" dirty="0"/>
              <a:t>Status of the CANREB EBIS at TRIUMF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E893E-FF3A-4CDC-A437-4A9734A49F7B}"/>
              </a:ext>
            </a:extLst>
          </p:cNvPr>
          <p:cNvSpPr txBox="1"/>
          <p:nvPr/>
        </p:nvSpPr>
        <p:spPr>
          <a:xfrm>
            <a:off x="278296" y="4749800"/>
            <a:ext cx="512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Brad Schultz</a:t>
            </a:r>
          </a:p>
          <a:p>
            <a:r>
              <a:rPr lang="en-US" sz="2000" dirty="0"/>
              <a:t>Beam Delivery Physicist</a:t>
            </a:r>
          </a:p>
        </p:txBody>
      </p:sp>
    </p:spTree>
    <p:extLst>
      <p:ext uri="{BB962C8B-B14F-4D97-AF65-F5344CB8AC3E}">
        <p14:creationId xmlns:p14="http://schemas.microsoft.com/office/powerpoint/2010/main" val="112779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EB54AC-9998-9AA9-D6FB-BD8200149F2D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APDT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ED43C-B4BA-3F86-051C-6948AF9B7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263" y="3953276"/>
            <a:ext cx="4105808" cy="2638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77401-8C48-460B-8F27-A0F11ADEC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219" y="1852599"/>
            <a:ext cx="4039896" cy="1969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39E3B-66D9-DDA1-4F2B-C1F153553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33"/>
          <a:stretch/>
        </p:blipFill>
        <p:spPr>
          <a:xfrm>
            <a:off x="1117766" y="2523468"/>
            <a:ext cx="4755516" cy="2955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FA7074-C544-4E97-224E-50CA251311EB}"/>
              </a:ext>
            </a:extLst>
          </p:cNvPr>
          <p:cNvSpPr txBox="1"/>
          <p:nvPr/>
        </p:nvSpPr>
        <p:spPr>
          <a:xfrm>
            <a:off x="245085" y="883103"/>
            <a:ext cx="87956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Reduces energy of bunched beam from ARQB to match into EBIS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Drift tube (700 mm long) biased using a liquid-cooled, 65 kV Behlke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Rise/fall time &lt; 1 µs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8C62B-B1E2-A73D-EC00-19C4E3C0390D}"/>
              </a:ext>
            </a:extLst>
          </p:cNvPr>
          <p:cNvSpPr txBox="1"/>
          <p:nvPr/>
        </p:nvSpPr>
        <p:spPr>
          <a:xfrm>
            <a:off x="1336672" y="558802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HV switch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3EF70-3E3A-AEC7-0E02-F84FCD9291B3}"/>
              </a:ext>
            </a:extLst>
          </p:cNvPr>
          <p:cNvSpPr txBox="1"/>
          <p:nvPr/>
        </p:nvSpPr>
        <p:spPr>
          <a:xfrm>
            <a:off x="3001146" y="558802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HV probe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A28E1-B2CF-F9FA-76D8-88E54F706FFE}"/>
              </a:ext>
            </a:extLst>
          </p:cNvPr>
          <p:cNvSpPr txBox="1"/>
          <p:nvPr/>
        </p:nvSpPr>
        <p:spPr>
          <a:xfrm>
            <a:off x="4620737" y="5588029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Drift tube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5813D2-EAF5-32CD-3F25-AC01FA1BEB2D}"/>
              </a:ext>
            </a:extLst>
          </p:cNvPr>
          <p:cNvCxnSpPr>
            <a:stCxn id="8" idx="0"/>
          </p:cNvCxnSpPr>
          <p:nvPr/>
        </p:nvCxnSpPr>
        <p:spPr>
          <a:xfrm flipV="1">
            <a:off x="1884258" y="3822048"/>
            <a:ext cx="350123" cy="176598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BD5F35-5FF9-37BD-272B-76F548C66A3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526290" y="3347884"/>
            <a:ext cx="994091" cy="224014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B2F0F5-C9D8-6AFD-B9BE-D6EDEA3C75F2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4874342" y="4001246"/>
            <a:ext cx="255509" cy="158678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7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F7F5BBA-8734-0FD1-4DC0-530A9EEE8DF4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EBIS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D1C18-52C6-F492-0279-4EA2F1773A81}"/>
              </a:ext>
            </a:extLst>
          </p:cNvPr>
          <p:cNvSpPr txBox="1"/>
          <p:nvPr/>
        </p:nvSpPr>
        <p:spPr>
          <a:xfrm>
            <a:off x="245085" y="787239"/>
            <a:ext cx="100861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Constructed at MPIK Heidelberg (group of J. Crespo</a:t>
            </a:r>
            <a:r>
              <a:rPr lang="en-US" sz="1900" baseline="30000" dirty="0"/>
              <a:t>1</a:t>
            </a:r>
            <a:r>
              <a:rPr lang="en-US" sz="19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Specifications: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Maximum B-field = 6 T (split-bore semi-Helmholtz)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Maximum injected beam energy ~ 10 keV, up to 10</a:t>
            </a:r>
            <a:r>
              <a:rPr lang="en-US" sz="1900" baseline="30000" dirty="0"/>
              <a:t>6</a:t>
            </a:r>
            <a:r>
              <a:rPr lang="en-US" sz="1900" dirty="0"/>
              <a:t> particles/bunch (@ 100 Hz)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Electron beam energy &lt; 13 keV, current &lt; 500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Up to 10 ms charge breeding time @ 100 Hz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485BCA-02A8-C27F-527A-7D574E1BF70B}"/>
              </a:ext>
            </a:extLst>
          </p:cNvPr>
          <p:cNvGrpSpPr/>
          <p:nvPr/>
        </p:nvGrpSpPr>
        <p:grpSpPr>
          <a:xfrm>
            <a:off x="116809" y="2734378"/>
            <a:ext cx="11960662" cy="3925545"/>
            <a:chOff x="116809" y="2833995"/>
            <a:chExt cx="11960662" cy="3925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505460-A95F-1A83-0406-0C25F4054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23" t="14197" r="17904" b="8142"/>
            <a:stretch/>
          </p:blipFill>
          <p:spPr>
            <a:xfrm>
              <a:off x="116809" y="3213562"/>
              <a:ext cx="6176865" cy="35459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DCBA4E-6F83-E968-9DCF-940E332AB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7" t="13267" r="10099" b="8669"/>
            <a:stretch/>
          </p:blipFill>
          <p:spPr>
            <a:xfrm>
              <a:off x="7025014" y="3844315"/>
              <a:ext cx="4496051" cy="20307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FF487F-A534-C74A-9691-3242AE90184A}"/>
                </a:ext>
              </a:extLst>
            </p:cNvPr>
            <p:cNvSpPr txBox="1"/>
            <p:nvPr/>
          </p:nvSpPr>
          <p:spPr>
            <a:xfrm>
              <a:off x="128249" y="2833995"/>
              <a:ext cx="1043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collector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8E16BF-78BA-06B3-71FB-2893B6DA6D35}"/>
                </a:ext>
              </a:extLst>
            </p:cNvPr>
            <p:cNvSpPr txBox="1"/>
            <p:nvPr/>
          </p:nvSpPr>
          <p:spPr>
            <a:xfrm>
              <a:off x="1575873" y="2833995"/>
              <a:ext cx="1249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Sikler lens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E0C213-BC57-9CF6-871A-C06DF39C9563}"/>
                </a:ext>
              </a:extLst>
            </p:cNvPr>
            <p:cNvSpPr txBox="1"/>
            <p:nvPr/>
          </p:nvSpPr>
          <p:spPr>
            <a:xfrm>
              <a:off x="3228681" y="2833995"/>
              <a:ext cx="119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drift tubes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62C03D-0645-41F7-32D2-7322034AC414}"/>
                </a:ext>
              </a:extLst>
            </p:cNvPr>
            <p:cNvSpPr txBox="1"/>
            <p:nvPr/>
          </p:nvSpPr>
          <p:spPr>
            <a:xfrm>
              <a:off x="4830194" y="283399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electron gun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9A5ED53-4882-F1D6-25AC-5D9FB3FAE0A5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650188" y="3203327"/>
              <a:ext cx="925685" cy="184513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1261BE3-05CD-9BA8-6213-55AEAB328923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2200404" y="3203327"/>
              <a:ext cx="590338" cy="184513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F3ABDE5-1B68-88A4-A953-03ECC6A3D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148" y="3213562"/>
              <a:ext cx="87550" cy="139735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28FF0A-D221-8789-49A4-E13081668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6446" y="3213562"/>
              <a:ext cx="1118320" cy="130980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596544-D939-FF4C-454B-963BC2163C86}"/>
                </a:ext>
              </a:extLst>
            </p:cNvPr>
            <p:cNvSpPr/>
            <p:nvPr/>
          </p:nvSpPr>
          <p:spPr>
            <a:xfrm>
              <a:off x="3011006" y="4247476"/>
              <a:ext cx="1404479" cy="1028027"/>
            </a:xfrm>
            <a:prstGeom prst="rect">
              <a:avLst/>
            </a:prstGeom>
            <a:noFill/>
            <a:ln w="34925">
              <a:solidFill>
                <a:srgbClr val="009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5A4CAB-E3C6-A390-9C51-9DD6724ABCE9}"/>
                </a:ext>
              </a:extLst>
            </p:cNvPr>
            <p:cNvCxnSpPr>
              <a:cxnSpLocks/>
            </p:cNvCxnSpPr>
            <p:nvPr/>
          </p:nvCxnSpPr>
          <p:spPr>
            <a:xfrm>
              <a:off x="4406108" y="5275503"/>
              <a:ext cx="2138854" cy="690045"/>
            </a:xfrm>
            <a:prstGeom prst="line">
              <a:avLst/>
            </a:prstGeom>
            <a:ln w="31750">
              <a:solidFill>
                <a:srgbClr val="00A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C3AECC-9E1F-6FA7-5DCF-EE2B1DEAD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6108" y="3760507"/>
              <a:ext cx="2138854" cy="483638"/>
            </a:xfrm>
            <a:prstGeom prst="line">
              <a:avLst/>
            </a:prstGeom>
            <a:ln w="31750">
              <a:solidFill>
                <a:srgbClr val="00A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33C251-8908-4825-124E-A5C54157C0B2}"/>
                </a:ext>
              </a:extLst>
            </p:cNvPr>
            <p:cNvSpPr/>
            <p:nvPr/>
          </p:nvSpPr>
          <p:spPr>
            <a:xfrm>
              <a:off x="6544962" y="3760507"/>
              <a:ext cx="5532509" cy="2205041"/>
            </a:xfrm>
            <a:prstGeom prst="rect">
              <a:avLst/>
            </a:prstGeom>
            <a:noFill/>
            <a:ln w="34925">
              <a:solidFill>
                <a:srgbClr val="009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D4B330-67F7-412B-E4B7-4C7A6CF28929}"/>
                </a:ext>
              </a:extLst>
            </p:cNvPr>
            <p:cNvGrpSpPr/>
            <p:nvPr/>
          </p:nvGrpSpPr>
          <p:grpSpPr>
            <a:xfrm>
              <a:off x="8828048" y="5552431"/>
              <a:ext cx="889987" cy="399711"/>
              <a:chOff x="8798864" y="5445423"/>
              <a:chExt cx="889987" cy="39971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AA6420-1662-1D73-DC95-A78224DB6385}"/>
                  </a:ext>
                </a:extLst>
              </p:cNvPr>
              <p:cNvSpPr txBox="1"/>
              <p:nvPr/>
            </p:nvSpPr>
            <p:spPr>
              <a:xfrm>
                <a:off x="8798864" y="5475802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80 mm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A2463F-A6F5-4BE4-9E3A-EDE03D031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8864" y="5445423"/>
                <a:ext cx="88998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BFFCD65-8FE0-5EEC-06F7-F95AB57E74B5}"/>
              </a:ext>
            </a:extLst>
          </p:cNvPr>
          <p:cNvSpPr txBox="1"/>
          <p:nvPr/>
        </p:nvSpPr>
        <p:spPr>
          <a:xfrm>
            <a:off x="7252160" y="6232516"/>
            <a:ext cx="3921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 </a:t>
            </a:r>
            <a:r>
              <a:rPr lang="en-US" sz="1200" dirty="0"/>
              <a:t>Blessenohl M </a:t>
            </a:r>
            <a:r>
              <a:rPr lang="en-US" sz="1200" i="1" dirty="0"/>
              <a:t>et al</a:t>
            </a:r>
            <a:r>
              <a:rPr lang="en-US" sz="1200" dirty="0"/>
              <a:t> 2018 </a:t>
            </a:r>
            <a:r>
              <a:rPr lang="en-US" sz="1200" i="1" dirty="0"/>
              <a:t>Rev. Sci. Instrum.</a:t>
            </a:r>
            <a:r>
              <a:rPr lang="en-US" sz="1200" dirty="0"/>
              <a:t> </a:t>
            </a:r>
            <a:r>
              <a:rPr lang="en-US" sz="1200" b="1" dirty="0"/>
              <a:t>89</a:t>
            </a:r>
            <a:r>
              <a:rPr lang="en-US" sz="1200" dirty="0"/>
              <a:t> 052401</a:t>
            </a:r>
          </a:p>
        </p:txBody>
      </p:sp>
    </p:spTree>
    <p:extLst>
      <p:ext uri="{BB962C8B-B14F-4D97-AF65-F5344CB8AC3E}">
        <p14:creationId xmlns:p14="http://schemas.microsoft.com/office/powerpoint/2010/main" val="169031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9AFD1C1-2D3F-AE30-1016-CD554789F02C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EBIS operation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D2466-EA3F-2926-5FD6-34353EDEE254}"/>
              </a:ext>
            </a:extLst>
          </p:cNvPr>
          <p:cNvSpPr txBox="1"/>
          <p:nvPr/>
        </p:nvSpPr>
        <p:spPr>
          <a:xfrm>
            <a:off x="245085" y="713499"/>
            <a:ext cx="100861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Bulk of commissioning done with stable Rb/Cs from ATIS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Typical injected beam intensity &lt; 300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Performance: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Efficiency in center of charge state distribution (CSD) ~ 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CSDs are typically very broad and centered at low charge states </a:t>
            </a:r>
            <a:r>
              <a:rPr lang="en-US" sz="1900" dirty="0">
                <a:sym typeface="Wingdings" panose="05000000000000000000" pitchFamily="2" charset="2"/>
              </a:rPr>
              <a:t> This (and efficiency) limited by low electron beam current (&lt; 30 mA) and B-field (1 T)</a:t>
            </a:r>
            <a:endParaRPr lang="en-US" sz="1900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17CBE0E-6F61-FFBD-57DC-3EAACCE3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00" y="2726307"/>
            <a:ext cx="6024821" cy="372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EC355-4CF7-8F65-12F5-B08895B15C8F}"/>
              </a:ext>
            </a:extLst>
          </p:cNvPr>
          <p:cNvSpPr txBox="1"/>
          <p:nvPr/>
        </p:nvSpPr>
        <p:spPr>
          <a:xfrm>
            <a:off x="653605" y="6418226"/>
            <a:ext cx="5534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Peak of distribution ~ 11+, ~2% efficiency (200 pA injected)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E2AC3-1DE9-E08E-26EB-C900308D88C4}"/>
              </a:ext>
            </a:extLst>
          </p:cNvPr>
          <p:cNvSpPr txBox="1"/>
          <p:nvPr/>
        </p:nvSpPr>
        <p:spPr>
          <a:xfrm>
            <a:off x="935352" y="2546568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25+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83B92-2BE8-23D8-3F2E-4435C823D2F0}"/>
              </a:ext>
            </a:extLst>
          </p:cNvPr>
          <p:cNvSpPr txBox="1"/>
          <p:nvPr/>
        </p:nvSpPr>
        <p:spPr>
          <a:xfrm>
            <a:off x="5589113" y="2546595"/>
            <a:ext cx="521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11+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EFB06728-F741-DB52-2860-B1D4CB08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43" y="2853668"/>
            <a:ext cx="5247126" cy="3032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5887E8-CDF8-CC67-6528-E77C6C38994D}"/>
              </a:ext>
            </a:extLst>
          </p:cNvPr>
          <p:cNvSpPr txBox="1"/>
          <p:nvPr/>
        </p:nvSpPr>
        <p:spPr>
          <a:xfrm>
            <a:off x="7076126" y="6037055"/>
            <a:ext cx="426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CBSIM gives j ~ 50 A/cm</a:t>
            </a:r>
            <a:r>
              <a:rPr lang="en-US" sz="1600" baseline="30000" dirty="0"/>
              <a:t>2</a:t>
            </a:r>
            <a:r>
              <a:rPr lang="en-US" sz="1600" dirty="0"/>
              <a:t>, theory ~ 70 A/cm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442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9F866A5-BF77-4484-AF84-A2F7516F9611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Charge bred RIB to ISAC-II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D54F5-E01E-4944-95E9-27BFF517AB51}"/>
              </a:ext>
            </a:extLst>
          </p:cNvPr>
          <p:cNvSpPr txBox="1"/>
          <p:nvPr/>
        </p:nvSpPr>
        <p:spPr>
          <a:xfrm>
            <a:off x="228634" y="953679"/>
            <a:ext cx="104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9FF"/>
                </a:solidFill>
                <a:sym typeface="Wingdings" panose="05000000000000000000" pitchFamily="2" charset="2"/>
              </a:rPr>
              <a:t>First delivery of charge bred RIB from CANREB to ISAC-II (IRIS)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>
                <a:sym typeface="Wingdings" panose="05000000000000000000" pitchFamily="2" charset="2"/>
              </a:rPr>
              <a:t>59</a:t>
            </a:r>
            <a:r>
              <a:rPr lang="en-US" dirty="0">
                <a:sym typeface="Wingdings" panose="05000000000000000000" pitchFamily="2" charset="2"/>
              </a:rPr>
              <a:t>Cu (t</a:t>
            </a:r>
            <a:r>
              <a:rPr lang="en-US" baseline="-25000" dirty="0">
                <a:sym typeface="Wingdings" panose="05000000000000000000" pitchFamily="2" charset="2"/>
              </a:rPr>
              <a:t>1/2</a:t>
            </a:r>
            <a:r>
              <a:rPr lang="en-US" dirty="0">
                <a:sym typeface="Wingdings" panose="05000000000000000000" pitchFamily="2" charset="2"/>
              </a:rPr>
              <a:t> = 81.5 s) from ISAC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~1% efficiency in q = 19+ charge state (A/q = 3.1), 7 ms charge breeding time (e-beam = 40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Beam sent to IRIS experiment in ISAC-II: ~300 pps @ 9.0 MeV/u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C1C1CF-7B18-4CB5-8035-BB26197DA53D}"/>
              </a:ext>
            </a:extLst>
          </p:cNvPr>
          <p:cNvGrpSpPr/>
          <p:nvPr/>
        </p:nvGrpSpPr>
        <p:grpSpPr>
          <a:xfrm>
            <a:off x="410963" y="2585366"/>
            <a:ext cx="7423785" cy="3810582"/>
            <a:chOff x="503326" y="2640783"/>
            <a:chExt cx="7423785" cy="3810582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4734DF34-5967-498F-BB16-14F16C425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326" y="2640783"/>
              <a:ext cx="7423785" cy="38105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DDEFB7-E8B8-45E6-B913-66B4A177046F}"/>
                </a:ext>
              </a:extLst>
            </p:cNvPr>
            <p:cNvSpPr txBox="1"/>
            <p:nvPr/>
          </p:nvSpPr>
          <p:spPr>
            <a:xfrm>
              <a:off x="2964872" y="3602305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rgbClr val="00A9FF"/>
                  </a:solidFill>
                </a:rPr>
                <a:t>59</a:t>
              </a:r>
              <a:r>
                <a:rPr lang="en-US" b="1" dirty="0">
                  <a:solidFill>
                    <a:srgbClr val="00A9FF"/>
                  </a:solidFill>
                </a:rPr>
                <a:t>Cu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268426-BA91-44E3-99AA-81228B1CB75E}"/>
                </a:ext>
              </a:extLst>
            </p:cNvPr>
            <p:cNvSpPr txBox="1"/>
            <p:nvPr/>
          </p:nvSpPr>
          <p:spPr>
            <a:xfrm>
              <a:off x="1399312" y="5435628"/>
              <a:ext cx="1138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A9FF"/>
                  </a:solidFill>
                </a:rPr>
                <a:t>Contaminant?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034DC1-6281-4B73-92CC-25ED16784118}"/>
                </a:ext>
              </a:extLst>
            </p:cNvPr>
            <p:cNvGrpSpPr/>
            <p:nvPr/>
          </p:nvGrpSpPr>
          <p:grpSpPr>
            <a:xfrm>
              <a:off x="4091513" y="4757368"/>
              <a:ext cx="2464930" cy="373973"/>
              <a:chOff x="4091513" y="4747640"/>
              <a:chExt cx="2464930" cy="37397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B8FDD8-83D3-4649-B9EE-0CBA15442A84}"/>
                  </a:ext>
                </a:extLst>
              </p:cNvPr>
              <p:cNvSpPr txBox="1"/>
              <p:nvPr/>
            </p:nvSpPr>
            <p:spPr>
              <a:xfrm>
                <a:off x="4872573" y="4747640"/>
                <a:ext cx="902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A9FF"/>
                    </a:solidFill>
                  </a:rPr>
                  <a:t>Pile-up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5B01F76-9A1A-4660-A6E5-7CBAA9CA7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1513" y="5121613"/>
                <a:ext cx="2464930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0DCC6B-7E9D-4224-A560-F162003F580B}"/>
              </a:ext>
            </a:extLst>
          </p:cNvPr>
          <p:cNvSpPr txBox="1"/>
          <p:nvPr/>
        </p:nvSpPr>
        <p:spPr>
          <a:xfrm>
            <a:off x="7677819" y="2985398"/>
            <a:ext cx="4246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Relatively clean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Significant pile-up due to high instantaneous intensity  </a:t>
            </a:r>
            <a:r>
              <a:rPr lang="en-US" dirty="0">
                <a:solidFill>
                  <a:srgbClr val="00A9FF"/>
                </a:solidFill>
                <a:sym typeface="Wingdings" panose="05000000000000000000" pitchFamily="2" charset="2"/>
              </a:rPr>
              <a:t>Requires implementation of pulse stretching during EBIS extraction </a:t>
            </a:r>
            <a:r>
              <a:rPr lang="en-US" dirty="0">
                <a:sym typeface="Wingdings" panose="05000000000000000000" pitchFamily="2" charset="2"/>
              </a:rPr>
              <a:t>(see M. </a:t>
            </a:r>
            <a:r>
              <a:rPr lang="en-US" dirty="0" err="1">
                <a:sym typeface="Wingdings" panose="05000000000000000000" pitchFamily="2" charset="2"/>
              </a:rPr>
              <a:t>Cavenaile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>
              <a:solidFill>
                <a:srgbClr val="00A9FF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Additional development required to characterize &amp; optimize transport through linac (including charge exchange at high q)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F671F-B81D-CDF7-A4BE-254FAA7863AD}"/>
              </a:ext>
            </a:extLst>
          </p:cNvPr>
          <p:cNvSpPr txBox="1"/>
          <p:nvPr/>
        </p:nvSpPr>
        <p:spPr>
          <a:xfrm>
            <a:off x="921654" y="6420066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IRIS collaboration.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5322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0700C0F-B0AB-44E4-9CAA-41E224E7F3EA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EBIS 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89375-E38D-4D93-AB42-48A093C1759A}"/>
              </a:ext>
            </a:extLst>
          </p:cNvPr>
          <p:cNvSpPr txBox="1"/>
          <p:nvPr/>
        </p:nvSpPr>
        <p:spPr>
          <a:xfrm>
            <a:off x="228634" y="1009095"/>
            <a:ext cx="9026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Typical background from EBIS (up to 30 mA e-beam current) &lt; 1 epA for 3 &lt; A/q &lt;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Exception: A/q = 4 (He</a:t>
            </a:r>
            <a:r>
              <a:rPr lang="en-US" baseline="30000" dirty="0">
                <a:sym typeface="Wingdings" panose="05000000000000000000" pitchFamily="2" charset="2"/>
              </a:rPr>
              <a:t>+</a:t>
            </a:r>
            <a:r>
              <a:rPr lang="en-US" dirty="0">
                <a:sym typeface="Wingdings" panose="05000000000000000000" pitchFamily="2" charset="2"/>
              </a:rPr>
              <a:t>)  Increased by gas diffusion from 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EBIS cold-head recently replaced  Significant reduction in He+ background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Generally orders of magnitude less than typical background from ECRIS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234AB5-0D12-469B-B5B9-E3C11B84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58" y="2428295"/>
            <a:ext cx="8414721" cy="42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8BC5D0E-FC74-291A-7168-6DAFB464EB33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Stretching of extracted pulses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6F32A-458C-12B1-D9C9-B1B50187FE6B}"/>
              </a:ext>
            </a:extLst>
          </p:cNvPr>
          <p:cNvSpPr txBox="1"/>
          <p:nvPr/>
        </p:nvSpPr>
        <p:spPr>
          <a:xfrm>
            <a:off x="228634" y="1009095"/>
            <a:ext cx="9026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Proof-of-principle pulse stretching has been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Pulses up to ~1 </a:t>
            </a:r>
            <a:r>
              <a:rPr lang="en-US" dirty="0" err="1">
                <a:sym typeface="Wingdings" panose="05000000000000000000" pitchFamily="2" charset="2"/>
              </a:rPr>
              <a:t>ms</a:t>
            </a:r>
            <a:r>
              <a:rPr lang="en-US" dirty="0">
                <a:sym typeface="Wingdings" panose="05000000000000000000" pitchFamily="2" charset="2"/>
              </a:rPr>
              <a:t> have been demonstrated using basic step function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Custom extraction schemes based on energy distribution measurements have been investigated  Extracted pulses show very long tails even after trap should be fully open (additional trapping somewhere?)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F0C190-DB91-A6F7-923E-CA096F4FE6A3}"/>
              </a:ext>
            </a:extLst>
          </p:cNvPr>
          <p:cNvGrpSpPr/>
          <p:nvPr/>
        </p:nvGrpSpPr>
        <p:grpSpPr>
          <a:xfrm>
            <a:off x="237768" y="2925659"/>
            <a:ext cx="5508691" cy="2835092"/>
            <a:chOff x="237768" y="3152162"/>
            <a:chExt cx="5508691" cy="2835092"/>
          </a:xfrm>
        </p:grpSpPr>
        <p:pic>
          <p:nvPicPr>
            <p:cNvPr id="8" name="Picture 7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EE8376F3-5C21-9ABB-CB1E-F4695BE9D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68" y="3152162"/>
              <a:ext cx="5508691" cy="28350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555392-ABD8-84A3-A111-D597C49D1334}"/>
                </a:ext>
              </a:extLst>
            </p:cNvPr>
            <p:cNvSpPr txBox="1"/>
            <p:nvPr/>
          </p:nvSpPr>
          <p:spPr>
            <a:xfrm>
              <a:off x="576044" y="5321902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85</a:t>
              </a:r>
              <a:r>
                <a:rPr lang="en-US" dirty="0"/>
                <a:t>Rb</a:t>
              </a:r>
              <a:r>
                <a:rPr lang="en-US" baseline="30000" dirty="0"/>
                <a:t>+9</a:t>
              </a:r>
              <a:endParaRPr lang="en-CA" baseline="30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E167A-D288-0BEE-3A28-93137FEEE57D}"/>
              </a:ext>
            </a:extLst>
          </p:cNvPr>
          <p:cNvGrpSpPr/>
          <p:nvPr/>
        </p:nvGrpSpPr>
        <p:grpSpPr>
          <a:xfrm>
            <a:off x="5865683" y="2826191"/>
            <a:ext cx="6023079" cy="3034029"/>
            <a:chOff x="5865683" y="3052694"/>
            <a:chExt cx="6023079" cy="3034029"/>
          </a:xfrm>
        </p:grpSpPr>
        <p:pic>
          <p:nvPicPr>
            <p:cNvPr id="10" name="Picture 9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C617C71B-A5A5-DBE6-A322-C2635887B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25" t="15428" r="4341" b="3034"/>
            <a:stretch/>
          </p:blipFill>
          <p:spPr>
            <a:xfrm>
              <a:off x="5865683" y="3052694"/>
              <a:ext cx="6023079" cy="30340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A984E4-BCDF-7E0E-747E-F6C9E6F7CC7E}"/>
                </a:ext>
              </a:extLst>
            </p:cNvPr>
            <p:cNvSpPr txBox="1"/>
            <p:nvPr/>
          </p:nvSpPr>
          <p:spPr>
            <a:xfrm>
              <a:off x="6365846" y="3175028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85</a:t>
              </a:r>
              <a:r>
                <a:rPr lang="en-US" dirty="0"/>
                <a:t>Rb</a:t>
              </a:r>
              <a:r>
                <a:rPr lang="en-US" baseline="30000" dirty="0"/>
                <a:t>+23</a:t>
              </a:r>
              <a:endParaRPr lang="en-CA" baseline="300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2EEF99-A2A6-278B-26F3-6A748E7D1E59}"/>
              </a:ext>
            </a:extLst>
          </p:cNvPr>
          <p:cNvSpPr txBox="1"/>
          <p:nvPr/>
        </p:nvSpPr>
        <p:spPr>
          <a:xfrm>
            <a:off x="237768" y="6452938"/>
            <a:ext cx="5857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Cavenaile</a:t>
            </a:r>
            <a:r>
              <a:rPr lang="en-US" sz="1200" dirty="0"/>
              <a:t> et al., </a:t>
            </a:r>
            <a:r>
              <a:rPr lang="en-US" sz="1200" i="1" dirty="0"/>
              <a:t>Pulse stretching out of the CANREB EBIS</a:t>
            </a:r>
            <a:r>
              <a:rPr lang="en-US" sz="1200" dirty="0"/>
              <a:t>, ICIS 2023 (In press).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797429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B41F0D0-1425-4544-90FE-E0EE88EAB835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EBIS technical limitations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B96F1-D281-4C83-BB88-64FF3212B6E8}"/>
              </a:ext>
            </a:extLst>
          </p:cNvPr>
          <p:cNvSpPr txBox="1"/>
          <p:nvPr/>
        </p:nvSpPr>
        <p:spPr>
          <a:xfrm>
            <a:off x="228635" y="846673"/>
            <a:ext cx="67283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EBIS performance has been hindered by limitations in HV stability and e-gun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Full A/q range for post-acceleration (A/q &lt;= 7) requires ~14 kV on EBIS drift tubes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Without B-field, this is achievable  With B &gt; 0 T (as low as 1 T), HV limited to ~6 kV (when persistent bias discharge kicks 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Goal is now stable operation at 10 kV (A/q = 5) which shouldn’t limit the ISAC science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Electron gun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Many years ago, gun was tested up to 1 A (short) but has been degrading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During commissioning current was limited to &lt; 50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Trying to push extraction voltage results in massive spike in anode current which cannot be compensated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Emission is strongly B-field dependent (in a bad way)</a:t>
            </a:r>
          </a:p>
        </p:txBody>
      </p:sp>
      <p:pic>
        <p:nvPicPr>
          <p:cNvPr id="5" name="Picture 4" descr="A picture containing person, gear&#10;&#10;Description automatically generated">
            <a:extLst>
              <a:ext uri="{FF2B5EF4-FFF2-40B4-BE49-F238E27FC236}">
                <a16:creationId xmlns:a16="http://schemas.microsoft.com/office/drawing/2014/main" id="{7C4D571F-FCF4-49B1-B592-68B0E6754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5" t="23345" r="15532" b="10241"/>
          <a:stretch/>
        </p:blipFill>
        <p:spPr>
          <a:xfrm>
            <a:off x="7307891" y="481281"/>
            <a:ext cx="3867248" cy="285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DB239-EBD0-CC22-9BC5-F3D846CD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11" y="3398654"/>
            <a:ext cx="4035564" cy="28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5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793C8-304F-1340-B076-F606B2E525C6}"/>
              </a:ext>
            </a:extLst>
          </p:cNvPr>
          <p:cNvGrpSpPr/>
          <p:nvPr/>
        </p:nvGrpSpPr>
        <p:grpSpPr>
          <a:xfrm>
            <a:off x="7710415" y="322788"/>
            <a:ext cx="3252311" cy="2786042"/>
            <a:chOff x="7944452" y="2941666"/>
            <a:chExt cx="4023404" cy="34465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AFF371-1A62-303A-AB39-EBB6763E1825}"/>
                </a:ext>
              </a:extLst>
            </p:cNvPr>
            <p:cNvGrpSpPr/>
            <p:nvPr/>
          </p:nvGrpSpPr>
          <p:grpSpPr>
            <a:xfrm>
              <a:off x="7944452" y="2941666"/>
              <a:ext cx="4023404" cy="3446585"/>
              <a:chOff x="8014738" y="3078661"/>
              <a:chExt cx="4023404" cy="344658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FE83E4F-45E3-149B-6D0C-BDA045DFA4B6}"/>
                  </a:ext>
                </a:extLst>
              </p:cNvPr>
              <p:cNvGrpSpPr/>
              <p:nvPr/>
            </p:nvGrpSpPr>
            <p:grpSpPr>
              <a:xfrm>
                <a:off x="8014738" y="3176573"/>
                <a:ext cx="4023404" cy="3348673"/>
                <a:chOff x="8158679" y="593446"/>
                <a:chExt cx="4023404" cy="3348673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6B03914-0B29-3FDC-3705-524B675E73D7}"/>
                    </a:ext>
                  </a:extLst>
                </p:cNvPr>
                <p:cNvPicPr/>
                <p:nvPr/>
              </p:nvPicPr>
              <p:blipFill rotWithShape="1">
                <a:blip r:embed="rId2"/>
                <a:srcRect l="63768" t="13267" r="10099" b="8669"/>
                <a:stretch/>
              </p:blipFill>
              <p:spPr>
                <a:xfrm>
                  <a:off x="8158679" y="593446"/>
                  <a:ext cx="2341289" cy="3348673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2B5AA8A-D7B5-6C82-B16F-E569D6A8BE15}"/>
                    </a:ext>
                  </a:extLst>
                </p:cNvPr>
                <p:cNvSpPr txBox="1"/>
                <p:nvPr/>
              </p:nvSpPr>
              <p:spPr>
                <a:xfrm>
                  <a:off x="10773713" y="3028890"/>
                  <a:ext cx="1408370" cy="494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HelveticaNeueLT Pro 55 Roman" panose="020B0604020202020204" pitchFamily="34" charset="0"/>
                    </a:rPr>
                    <a:t>trumpet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C0A4042F-BB3A-ED82-06BA-45818C96F15F}"/>
                    </a:ext>
                  </a:extLst>
                </p:cNvPr>
                <p:cNvCxnSpPr>
                  <a:cxnSpLocks/>
                  <a:stCxn id="10" idx="1"/>
                </p:cNvCxnSpPr>
                <p:nvPr/>
              </p:nvCxnSpPr>
              <p:spPr>
                <a:xfrm flipH="1" flipV="1">
                  <a:off x="10378662" y="3218865"/>
                  <a:ext cx="395051" cy="57511"/>
                </a:xfrm>
                <a:prstGeom prst="straightConnector1">
                  <a:avLst/>
                </a:prstGeom>
                <a:ln w="53975">
                  <a:solidFill>
                    <a:schemeClr val="tx1"/>
                  </a:solidFill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8D4956-C4A4-477F-38B0-182F9E8AD383}"/>
                  </a:ext>
                </a:extLst>
              </p:cNvPr>
              <p:cNvSpPr txBox="1"/>
              <p:nvPr/>
            </p:nvSpPr>
            <p:spPr>
              <a:xfrm>
                <a:off x="10520670" y="3078661"/>
                <a:ext cx="111921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HelveticaNeueLT Pro 55 Roman" panose="020B0604020202020204" pitchFamily="34" charset="0"/>
                  </a:rPr>
                  <a:t>thermal</a:t>
                </a:r>
              </a:p>
              <a:p>
                <a:pPr algn="ctr"/>
                <a:r>
                  <a:rPr lang="en-US" sz="2000" b="1" dirty="0">
                    <a:latin typeface="HelveticaNeueLT Pro 55 Roman" panose="020B0604020202020204" pitchFamily="34" charset="0"/>
                  </a:rPr>
                  <a:t>shield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3D9B18-EA5A-127B-BFB8-30B5E50DEB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83287" y="3342645"/>
              <a:ext cx="511260" cy="1007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C9A0F924-5DE6-385E-CCB2-CD3C2DC27D93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HV 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49F531-AA49-B8DF-2F55-EC80FD8C51C3}"/>
              </a:ext>
            </a:extLst>
          </p:cNvPr>
          <p:cNvSpPr txBox="1"/>
          <p:nvPr/>
        </p:nvSpPr>
        <p:spPr>
          <a:xfrm>
            <a:off x="228635" y="846673"/>
            <a:ext cx="5375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Thermal (40 K) shields on both sides of trap were removed  Close proximity to trumpet electrode may be problematic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Situation has improved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At B = 1 T, stable operation up to at least 12 kV appears feasible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At B = 2/3 T, stable operation up to at least 10 kV appears feasible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Longer duration tests needs to be performed to determine limits of voltage and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Caveat: Removal of thermal shields has partially compromised cooling of 4 K components (including magnet), increasing base temperature by ~2 K  We can still operate, but in the long-term these should be redesigned and replaced</a:t>
            </a: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190AE9B4-5242-92F0-0F23-900D0DA0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011" y="3254006"/>
            <a:ext cx="5101952" cy="34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30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864351A-D7A8-5F63-C22E-C773394EEA57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Electron gun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26F60-A352-942B-2DF7-AD4F84B82921}"/>
              </a:ext>
            </a:extLst>
          </p:cNvPr>
          <p:cNvSpPr txBox="1"/>
          <p:nvPr/>
        </p:nvSpPr>
        <p:spPr>
          <a:xfrm>
            <a:off x="228636" y="846673"/>
            <a:ext cx="44356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To diagnose issues, a temporary FC was installed directly in front of e-gun to separate emission from transmission through the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Same issues were observed: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At currents greater than a few 10’s of mA, sudden increase in residual current on anode which cannot be controlled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Lots of beam striking collimator in front of FC, indicating beam is blowing up and/or off-axis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Possible issues: misalignment of focus electrode, residual magnetization of soft iron (up to ~10 G near cathode)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Conclusion: Reaching the required current with the current assembly appears unlikely, so we will move on with a new TITAN-designed gun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0EA366A-CB90-DB84-4317-3FD03A17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329" y="3389800"/>
            <a:ext cx="5354605" cy="28350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AB8A9-11E9-152A-9B52-9B8DD50869CC}"/>
              </a:ext>
            </a:extLst>
          </p:cNvPr>
          <p:cNvGrpSpPr/>
          <p:nvPr/>
        </p:nvGrpSpPr>
        <p:grpSpPr>
          <a:xfrm>
            <a:off x="4902520" y="618012"/>
            <a:ext cx="6716222" cy="2633652"/>
            <a:chOff x="5019966" y="894849"/>
            <a:chExt cx="6716222" cy="2633652"/>
          </a:xfrm>
        </p:grpSpPr>
        <p:pic>
          <p:nvPicPr>
            <p:cNvPr id="10" name="Picture 9" descr="A hand holding a metal cylinder&#10;&#10;Description automatically generated">
              <a:extLst>
                <a:ext uri="{FF2B5EF4-FFF2-40B4-BE49-F238E27FC236}">
                  <a16:creationId xmlns:a16="http://schemas.microsoft.com/office/drawing/2014/main" id="{FC17084C-437F-FCA7-18C5-5395EE5C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3550" y="1317327"/>
              <a:ext cx="3522638" cy="1788697"/>
            </a:xfrm>
            <a:prstGeom prst="rect">
              <a:avLst/>
            </a:prstGeom>
          </p:spPr>
        </p:pic>
        <p:pic>
          <p:nvPicPr>
            <p:cNvPr id="12" name="Picture 11" descr="A close up of a circular object&#10;&#10;Description automatically generated">
              <a:extLst>
                <a:ext uri="{FF2B5EF4-FFF2-40B4-BE49-F238E27FC236}">
                  <a16:creationId xmlns:a16="http://schemas.microsoft.com/office/drawing/2014/main" id="{91A0C064-EAC0-8D5C-6A45-E7E93AC27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9966" y="894849"/>
              <a:ext cx="3039234" cy="2633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91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7C5F22D-6196-803A-3F36-BF6B22251F34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CANREB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13319-1243-5F55-4FC0-6F3BD7A433A9}"/>
              </a:ext>
            </a:extLst>
          </p:cNvPr>
          <p:cNvSpPr txBox="1"/>
          <p:nvPr/>
        </p:nvSpPr>
        <p:spPr>
          <a:xfrm>
            <a:off x="228636" y="846673"/>
            <a:ext cx="51990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Move forward with fabrication, assembly, and commissioning of new electron gun  Design is already complete (TITAN)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Machining will hopefully begin late Spring/early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 parallel, continue with HV testing to pin down limits of stable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Fall/Winter 2024: Continue development and bring CANREB to an operational level</a:t>
            </a:r>
          </a:p>
        </p:txBody>
      </p:sp>
      <p:pic>
        <p:nvPicPr>
          <p:cNvPr id="6" name="Picture 5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C21DB586-7C3F-B46F-04C2-8C9AE5CE2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" t="10765" r="39098" b="10581"/>
          <a:stretch/>
        </p:blipFill>
        <p:spPr>
          <a:xfrm>
            <a:off x="5693580" y="660633"/>
            <a:ext cx="5430222" cy="53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7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663F3E67-8543-45C0-9F79-600C8918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2896"/>
            <a:ext cx="5745515" cy="587609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C0C7CF6-C8B3-4DB5-BF7B-3187A17318A0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TRIUMF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0F0A6-3A7A-4196-9106-AF5E45A072E0}"/>
              </a:ext>
            </a:extLst>
          </p:cNvPr>
          <p:cNvSpPr txBox="1"/>
          <p:nvPr/>
        </p:nvSpPr>
        <p:spPr>
          <a:xfrm>
            <a:off x="228635" y="953679"/>
            <a:ext cx="56582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TRIUMF is </a:t>
            </a:r>
            <a:r>
              <a:rPr lang="en-US" i="1" dirty="0">
                <a:solidFill>
                  <a:srgbClr val="009CFF"/>
                </a:solidFill>
              </a:rPr>
              <a:t>Canada’s particle accelerator center</a:t>
            </a:r>
            <a:r>
              <a:rPr lang="en-US" baseline="30000" dirty="0">
                <a:solidFill>
                  <a:srgbClr val="009CFF"/>
                </a:solidFill>
              </a:rPr>
              <a:t>1</a:t>
            </a:r>
            <a:endParaRPr lang="en-US" dirty="0">
              <a:solidFill>
                <a:srgbClr val="009C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Main cyclotron </a:t>
            </a:r>
            <a:r>
              <a:rPr lang="en-US" dirty="0">
                <a:sym typeface="Wingdings" panose="05000000000000000000" pitchFamily="2" charset="2"/>
              </a:rPr>
              <a:t> Up to 520 MeV, 130 µA proton beams (max 100 µA to ISAC)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Rare isotope beam (RIB) production in ISAC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Two target stations (U, Ta, Si, Nb, Th, 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Surface, laser, and plasma discharge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Direct transport to low-energy experiments (&lt; 60 keV)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Transport to high-energy experiments requires post-acceleration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Post-acceleration in ISAC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Multi-stage linac (room-temp + SC)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Energy = 0.15 – 9.5 MeV/nucleon (A/q = 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Energy acceptance = 2.04 keV/nucleon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Highest energies and/or heaviest masses require charge breeding  ECRIS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Often requires second stripping in linac (reducing overall efficiency)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CB828-DB0D-4D7F-B101-AA0F2CDBEEF8}"/>
              </a:ext>
            </a:extLst>
          </p:cNvPr>
          <p:cNvSpPr txBox="1"/>
          <p:nvPr/>
        </p:nvSpPr>
        <p:spPr>
          <a:xfrm>
            <a:off x="150811" y="6504700"/>
            <a:ext cx="8799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 </a:t>
            </a:r>
            <a:r>
              <a:rPr lang="en-US" sz="1200" i="1" dirty="0"/>
              <a:t>ISAC and ARIEL: The TRIUMF Radioactive Beam Facilities and the Scientific Program</a:t>
            </a:r>
            <a:r>
              <a:rPr lang="en-US" sz="1200" dirty="0"/>
              <a:t> ed J Dilling </a:t>
            </a:r>
            <a:r>
              <a:rPr lang="en-US" sz="1200" i="1" dirty="0"/>
              <a:t>et al</a:t>
            </a:r>
            <a:r>
              <a:rPr lang="en-US" sz="1200" dirty="0"/>
              <a:t> (Dordrecht: Springer)</a:t>
            </a:r>
          </a:p>
        </p:txBody>
      </p:sp>
    </p:spTree>
    <p:extLst>
      <p:ext uri="{BB962C8B-B14F-4D97-AF65-F5344CB8AC3E}">
        <p14:creationId xmlns:p14="http://schemas.microsoft.com/office/powerpoint/2010/main" val="226139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14957CD-20D0-4BAC-9B55-E1335C035DFB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ARIEL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7133A-567F-4FEC-A1B2-CA4897AA8956}"/>
              </a:ext>
            </a:extLst>
          </p:cNvPr>
          <p:cNvSpPr txBox="1"/>
          <p:nvPr/>
        </p:nvSpPr>
        <p:spPr>
          <a:xfrm>
            <a:off x="228635" y="846673"/>
            <a:ext cx="5658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Advanced Rare IsotopE Laboratory (ARIEL)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New targets for RIB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Proton station  480 MeV/100 µA (new beamline from cyclotron)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Electron station  electron driver + converter = photofission via gammas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Both stations can run in parallel with one ISAC target  up to 3 simultaneous RIB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Electron linac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Driver for photofission  Up to 10 mA @ 30 MeV = 300 kW on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Future recirculation for increased energy or user facility (e.g. THz free electron laser)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9CFF"/>
                </a:solidFill>
                <a:sym typeface="Wingdings" panose="05000000000000000000" pitchFamily="2" charset="2"/>
              </a:rPr>
              <a:t>CANadian Rare isotope facility with Electron Beam ion source (CANREB)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Next slide…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9C549AB-4B53-4225-A9D9-B8F6B7B6F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2896"/>
            <a:ext cx="5745515" cy="58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CDA2D3A-8794-D79B-138F-6B2B4D0097F7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CANREB for post-acceleration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FFD51-4B1C-3D3C-5C6A-6E9B19897D17}"/>
              </a:ext>
            </a:extLst>
          </p:cNvPr>
          <p:cNvSpPr txBox="1"/>
          <p:nvPr/>
        </p:nvSpPr>
        <p:spPr>
          <a:xfrm>
            <a:off x="245085" y="859814"/>
            <a:ext cx="61376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For post-acceleration of heavy masses (up to ~10 MeV/u) charge state breeding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ECRIS (Phoenix ECR) in ISAC has been operated for many years </a:t>
            </a:r>
            <a:r>
              <a:rPr lang="en-US" sz="1900" dirty="0">
                <a:sym typeface="Wingdings" panose="05000000000000000000" pitchFamily="2" charset="2"/>
              </a:rPr>
              <a:t> Suffers from large background currents (due to residual gas pressure and plasma chamber sputtering) and limited maximum charge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Electron beam ion source (EBIS)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Designed for UHV  Lower background rates (by up to several orders of magnitude)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Capable of higher charge states and efficiencies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Control of electron beam energy &amp; confinement time  Special schemes, e.g. closed 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CANREB EBIS built for charge state breeding in range 3 &lt; A/q &lt;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ym typeface="Wingdings" panose="05000000000000000000" pitchFamily="2" charset="2"/>
              </a:rPr>
              <a:t>Also contains high-resolution separator (HRS) for isobaric purification of beams from ARIEL target stations (</a:t>
            </a:r>
            <a:r>
              <a:rPr lang="el-GR" sz="1900" dirty="0">
                <a:sym typeface="Wingdings" panose="05000000000000000000" pitchFamily="2" charset="2"/>
              </a:rPr>
              <a:t>Δ</a:t>
            </a:r>
            <a:r>
              <a:rPr lang="en-GB" sz="1900" dirty="0">
                <a:sym typeface="Wingdings" panose="05000000000000000000" pitchFamily="2" charset="2"/>
              </a:rPr>
              <a:t>m/m ~ 1/20,000)</a:t>
            </a:r>
            <a:endParaRPr lang="en-US" sz="1900" dirty="0"/>
          </a:p>
        </p:txBody>
      </p:sp>
      <p:pic>
        <p:nvPicPr>
          <p:cNvPr id="6" name="Picture 5" descr="A large room with machinery&#10;&#10;Description automatically generated">
            <a:extLst>
              <a:ext uri="{FF2B5EF4-FFF2-40B4-BE49-F238E27FC236}">
                <a16:creationId xmlns:a16="http://schemas.microsoft.com/office/drawing/2014/main" id="{9D34C5D8-BBAF-923E-55C7-227561C09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55" r="5187" b="19093"/>
          <a:stretch/>
        </p:blipFill>
        <p:spPr>
          <a:xfrm>
            <a:off x="6477027" y="1169437"/>
            <a:ext cx="4895828" cy="36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FFF0541-EAD1-8531-EC9A-9F2EE3F3E82A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ATIS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15BBF-13FA-23D6-9E7A-19798EC50F93}"/>
              </a:ext>
            </a:extLst>
          </p:cNvPr>
          <p:cNvSpPr txBox="1"/>
          <p:nvPr/>
        </p:nvSpPr>
        <p:spPr>
          <a:xfrm>
            <a:off x="245084" y="889893"/>
            <a:ext cx="62218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ARIEL test ion source (ATIS) used for CANREB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Small surface ion source located in ARIEL-B2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Typically Rb or Cs, up to 60 keV / 20 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93EFA-7EFF-C10C-3682-F3DA30A5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62" y="634601"/>
            <a:ext cx="3458848" cy="2779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AB72-C1D8-E1DF-39DC-8EB7033F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71" y="3528904"/>
            <a:ext cx="3539630" cy="2898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4E2A2-D7B9-3AF9-A98D-B616B212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83" y="2566596"/>
            <a:ext cx="5631055" cy="33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0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8241CA3-EC49-C93D-9E74-529A807C7C42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High resolution separator (HRS)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A2A33-0BCD-0ECC-154E-BBA8370EC4D0}"/>
              </a:ext>
            </a:extLst>
          </p:cNvPr>
          <p:cNvSpPr txBox="1"/>
          <p:nvPr/>
        </p:nvSpPr>
        <p:spPr>
          <a:xfrm>
            <a:off x="245085" y="889893"/>
            <a:ext cx="55539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Dual 90° magnetic dipole separator, design </a:t>
            </a:r>
            <a:r>
              <a:rPr lang="el-GR" sz="1900" dirty="0">
                <a:sym typeface="Wingdings" panose="05000000000000000000" pitchFamily="2" charset="2"/>
              </a:rPr>
              <a:t>Δ</a:t>
            </a:r>
            <a:r>
              <a:rPr lang="en-GB" sz="1900" dirty="0">
                <a:sym typeface="Wingdings" panose="05000000000000000000" pitchFamily="2" charset="2"/>
              </a:rPr>
              <a:t>m/m ~ 1/20,000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ym typeface="Wingdings" panose="05000000000000000000" pitchFamily="2" charset="2"/>
              </a:rPr>
              <a:t>Multipole corrector (electrostatic) located between magnets to correct beam aberration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ym typeface="Wingdings" panose="05000000000000000000" pitchFamily="2" charset="2"/>
              </a:rPr>
              <a:t>Can accept beam from either target proton or electron target station</a:t>
            </a:r>
            <a:r>
              <a:rPr lang="en-US" sz="19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B723C-F945-A135-30F5-DE79A23AE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2" t="21796" r="26046" b="14372"/>
          <a:stretch/>
        </p:blipFill>
        <p:spPr>
          <a:xfrm>
            <a:off x="705148" y="3100621"/>
            <a:ext cx="4433503" cy="3103427"/>
          </a:xfrm>
          <a:prstGeom prst="rect">
            <a:avLst/>
          </a:prstGeom>
        </p:spPr>
      </p:pic>
      <p:pic>
        <p:nvPicPr>
          <p:cNvPr id="12" name="Picture 11" descr="A black and white drawing of a building&#10;&#10;Description automatically generated">
            <a:extLst>
              <a:ext uri="{FF2B5EF4-FFF2-40B4-BE49-F238E27FC236}">
                <a16:creationId xmlns:a16="http://schemas.microsoft.com/office/drawing/2014/main" id="{FBE89C37-5D39-D6DE-E3F9-06827B19D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16" y="1211468"/>
            <a:ext cx="5472362" cy="4921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E91127-3155-0D4F-5561-5EFDBAAC5FA4}"/>
              </a:ext>
            </a:extLst>
          </p:cNvPr>
          <p:cNvSpPr txBox="1"/>
          <p:nvPr/>
        </p:nvSpPr>
        <p:spPr>
          <a:xfrm>
            <a:off x="6700504" y="6180562"/>
            <a:ext cx="159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ARIEL proton target</a:t>
            </a:r>
            <a:endParaRPr lang="en-C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A152C-6188-FF02-6369-040A31C37FDA}"/>
              </a:ext>
            </a:extLst>
          </p:cNvPr>
          <p:cNvSpPr txBox="1"/>
          <p:nvPr/>
        </p:nvSpPr>
        <p:spPr>
          <a:xfrm>
            <a:off x="9815518" y="6180562"/>
            <a:ext cx="176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ARIEL electron target</a:t>
            </a:r>
            <a:endParaRPr lang="en-C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F53F5-E1F1-B9D2-C206-3E431D0F4132}"/>
              </a:ext>
            </a:extLst>
          </p:cNvPr>
          <p:cNvSpPr txBox="1"/>
          <p:nvPr/>
        </p:nvSpPr>
        <p:spPr>
          <a:xfrm>
            <a:off x="6574169" y="1016399"/>
            <a:ext cx="82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HRS dipoles</a:t>
            </a:r>
            <a:endParaRPr lang="en-CA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190433-8558-7024-E23A-95603728AF27}"/>
              </a:ext>
            </a:extLst>
          </p:cNvPr>
          <p:cNvGrpSpPr/>
          <p:nvPr/>
        </p:nvGrpSpPr>
        <p:grpSpPr>
          <a:xfrm>
            <a:off x="7829894" y="1662139"/>
            <a:ext cx="950906" cy="1231127"/>
            <a:chOff x="2614454" y="-427405"/>
            <a:chExt cx="1033929" cy="170766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D8C02C-CCD6-95C8-A325-BCED3BA846DB}"/>
                </a:ext>
              </a:extLst>
            </p:cNvPr>
            <p:cNvSpPr txBox="1"/>
            <p:nvPr/>
          </p:nvSpPr>
          <p:spPr>
            <a:xfrm>
              <a:off x="2614454" y="-43158"/>
              <a:ext cx="1033929" cy="132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Multipole corrector</a:t>
              </a:r>
              <a:endParaRPr lang="en-CA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EE4FEB9-EBB0-858A-49C4-C8958793FC51}"/>
                </a:ext>
              </a:extLst>
            </p:cNvPr>
            <p:cNvCxnSpPr>
              <a:stCxn id="20" idx="0"/>
            </p:cNvCxnSpPr>
            <p:nvPr/>
          </p:nvCxnSpPr>
          <p:spPr>
            <a:xfrm flipH="1" flipV="1">
              <a:off x="3131417" y="-427405"/>
              <a:ext cx="1" cy="38424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E995D7-FC1F-C482-D9A7-864A180AC3EA}"/>
              </a:ext>
            </a:extLst>
          </p:cNvPr>
          <p:cNvSpPr txBox="1"/>
          <p:nvPr/>
        </p:nvSpPr>
        <p:spPr>
          <a:xfrm>
            <a:off x="7957521" y="3526393"/>
            <a:ext cx="111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West vertical beamline</a:t>
            </a:r>
            <a:endParaRPr lang="en-CA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153BC-9884-2549-6935-2406DF77C7EA}"/>
              </a:ext>
            </a:extLst>
          </p:cNvPr>
          <p:cNvSpPr txBox="1"/>
          <p:nvPr/>
        </p:nvSpPr>
        <p:spPr>
          <a:xfrm>
            <a:off x="9579797" y="3526393"/>
            <a:ext cx="111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East vertical beamline</a:t>
            </a:r>
            <a:endParaRPr lang="en-CA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66D659-71C2-A2B6-554D-B25288FECBF4}"/>
              </a:ext>
            </a:extLst>
          </p:cNvPr>
          <p:cNvSpPr txBox="1"/>
          <p:nvPr/>
        </p:nvSpPr>
        <p:spPr>
          <a:xfrm>
            <a:off x="10948313" y="4748591"/>
            <a:ext cx="105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ARIEL test ion source</a:t>
            </a:r>
            <a:endParaRPr lang="en-CA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B1801B-F214-62A7-9B3F-24BE0748C93A}"/>
              </a:ext>
            </a:extLst>
          </p:cNvPr>
          <p:cNvCxnSpPr>
            <a:cxnSpLocks/>
          </p:cNvCxnSpPr>
          <p:nvPr/>
        </p:nvCxnSpPr>
        <p:spPr>
          <a:xfrm flipV="1">
            <a:off x="7042699" y="2150596"/>
            <a:ext cx="0" cy="512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3FA5ED-5706-63B1-BA0E-B18625D641B3}"/>
              </a:ext>
            </a:extLst>
          </p:cNvPr>
          <p:cNvCxnSpPr>
            <a:cxnSpLocks/>
          </p:cNvCxnSpPr>
          <p:nvPr/>
        </p:nvCxnSpPr>
        <p:spPr>
          <a:xfrm>
            <a:off x="9555962" y="2150596"/>
            <a:ext cx="0" cy="512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B9A400-44E8-9B27-7CD3-52A919BF884D}"/>
              </a:ext>
            </a:extLst>
          </p:cNvPr>
          <p:cNvCxnSpPr>
            <a:cxnSpLocks/>
          </p:cNvCxnSpPr>
          <p:nvPr/>
        </p:nvCxnSpPr>
        <p:spPr>
          <a:xfrm flipV="1">
            <a:off x="7312866" y="5827210"/>
            <a:ext cx="0" cy="2485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1085A7-7AD0-33D6-C2F4-6AF25B9FCBFE}"/>
              </a:ext>
            </a:extLst>
          </p:cNvPr>
          <p:cNvCxnSpPr>
            <a:cxnSpLocks/>
          </p:cNvCxnSpPr>
          <p:nvPr/>
        </p:nvCxnSpPr>
        <p:spPr>
          <a:xfrm flipV="1">
            <a:off x="10510251" y="5827210"/>
            <a:ext cx="0" cy="2485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B1A8AB-D356-1725-2DAA-FA6EC2AC939D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008473" y="5219276"/>
            <a:ext cx="0" cy="24857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5587F95-2B0A-12D6-7369-D6FF067EC841}"/>
              </a:ext>
            </a:extLst>
          </p:cNvPr>
          <p:cNvSpPr txBox="1"/>
          <p:nvPr/>
        </p:nvSpPr>
        <p:spPr>
          <a:xfrm>
            <a:off x="8442067" y="5951498"/>
            <a:ext cx="1113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ARIEL B2</a:t>
            </a:r>
            <a:endParaRPr lang="en-CA" sz="1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31FE06-EE9F-9D94-A9D9-4D81D542930C}"/>
              </a:ext>
            </a:extLst>
          </p:cNvPr>
          <p:cNvSpPr/>
          <p:nvPr/>
        </p:nvSpPr>
        <p:spPr>
          <a:xfrm>
            <a:off x="8127710" y="1282743"/>
            <a:ext cx="346200" cy="3542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B1DB98-33AC-9DA4-D882-8A1CBD80B12E}"/>
              </a:ext>
            </a:extLst>
          </p:cNvPr>
          <p:cNvCxnSpPr>
            <a:stCxn id="24" idx="0"/>
          </p:cNvCxnSpPr>
          <p:nvPr/>
        </p:nvCxnSpPr>
        <p:spPr>
          <a:xfrm flipV="1">
            <a:off x="8300810" y="500418"/>
            <a:ext cx="1278987" cy="7823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454C0D-A98B-689A-B77C-156522AED44C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8473910" y="1459860"/>
            <a:ext cx="110588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8ABD3A9-599B-2C84-93D1-168616BAC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t="27520" r="28281" b="28062"/>
          <a:stretch/>
        </p:blipFill>
        <p:spPr>
          <a:xfrm>
            <a:off x="9576817" y="340156"/>
            <a:ext cx="2029266" cy="13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2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A793015-F421-7956-EA5D-782B35AE3060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HRS commissioning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0B7D4-B045-2248-DCBF-93CA48BE80D6}"/>
              </a:ext>
            </a:extLst>
          </p:cNvPr>
          <p:cNvSpPr txBox="1"/>
          <p:nvPr/>
        </p:nvSpPr>
        <p:spPr>
          <a:xfrm>
            <a:off x="245085" y="883103"/>
            <a:ext cx="61557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Commissioning still underway using ATIS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Currently demonstrated R ~ 13,000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High beam transport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Meets 3 µm emittance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Requires compensation of a 60 Hz ripple on beam energy, resulting in emittance growth </a:t>
            </a:r>
            <a:r>
              <a:rPr lang="en-US" sz="1900" dirty="0">
                <a:sym typeface="Wingdings" panose="05000000000000000000" pitchFamily="2" charset="2"/>
              </a:rPr>
              <a:t> Function generator installed and operational; growth factor of 2 – 3 less</a:t>
            </a: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7CF28-50B0-E60B-360F-FE451E6B2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3" r="2340" b="3566"/>
          <a:stretch/>
        </p:blipFill>
        <p:spPr>
          <a:xfrm>
            <a:off x="275811" y="3689874"/>
            <a:ext cx="2276113" cy="2667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CF0C2-53F5-9ED8-F432-8772B331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931"/>
          <a:stretch/>
        </p:blipFill>
        <p:spPr>
          <a:xfrm>
            <a:off x="3215408" y="3537821"/>
            <a:ext cx="2683684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33790-E60C-20FA-1394-D4557C11A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" t="2162" r="5958"/>
          <a:stretch/>
        </p:blipFill>
        <p:spPr>
          <a:xfrm>
            <a:off x="9571250" y="3752410"/>
            <a:ext cx="2276113" cy="254262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F36B6980-0B98-5AC9-D5EC-AD768A01B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851" y="4035862"/>
            <a:ext cx="2510483" cy="197571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33B95C-0093-F6EE-B4E9-8D02DF036648}"/>
              </a:ext>
            </a:extLst>
          </p:cNvPr>
          <p:cNvGrpSpPr/>
          <p:nvPr/>
        </p:nvGrpSpPr>
        <p:grpSpPr>
          <a:xfrm>
            <a:off x="7220976" y="199382"/>
            <a:ext cx="3897036" cy="3187899"/>
            <a:chOff x="7220976" y="280499"/>
            <a:chExt cx="3897036" cy="3187899"/>
          </a:xfrm>
        </p:grpSpPr>
        <p:pic>
          <p:nvPicPr>
            <p:cNvPr id="17" name="Picture 16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7761786C-D32F-6D70-94F4-6C5E2B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0976" y="280499"/>
              <a:ext cx="2726812" cy="2045109"/>
            </a:xfrm>
            <a:prstGeom prst="rect">
              <a:avLst/>
            </a:prstGeom>
          </p:spPr>
        </p:pic>
        <p:pic>
          <p:nvPicPr>
            <p:cNvPr id="19" name="Picture 18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831CD054-875C-0B18-3C88-D22064F71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7035"/>
            <a:stretch/>
          </p:blipFill>
          <p:spPr>
            <a:xfrm>
              <a:off x="7231142" y="2389239"/>
              <a:ext cx="2716646" cy="107915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D42AD4-52F6-97C3-8BE6-081032BAD6CC}"/>
                </a:ext>
              </a:extLst>
            </p:cNvPr>
            <p:cNvSpPr txBox="1"/>
            <p:nvPr/>
          </p:nvSpPr>
          <p:spPr>
            <a:xfrm>
              <a:off x="10026227" y="1073866"/>
              <a:ext cx="1091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FC current oscillation</a:t>
              </a:r>
              <a:endParaRPr lang="en-CA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25B493-EC12-BEFC-2A2D-F7580825A55D}"/>
                </a:ext>
              </a:extLst>
            </p:cNvPr>
            <p:cNvSpPr txBox="1"/>
            <p:nvPr/>
          </p:nvSpPr>
          <p:spPr>
            <a:xfrm>
              <a:off x="10026227" y="2514598"/>
              <a:ext cx="10917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FC current w/ modulation</a:t>
              </a:r>
              <a:endParaRPr lang="en-CA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E6F540-7CB5-C865-9E77-9CCFAD268B2D}"/>
              </a:ext>
            </a:extLst>
          </p:cNvPr>
          <p:cNvSpPr txBox="1"/>
          <p:nvPr/>
        </p:nvSpPr>
        <p:spPr>
          <a:xfrm>
            <a:off x="597386" y="6481179"/>
            <a:ext cx="2017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Upstream</a:t>
            </a:r>
            <a:endParaRPr lang="en-C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8D7F7-526E-1F85-1878-5B672DA60D81}"/>
              </a:ext>
            </a:extLst>
          </p:cNvPr>
          <p:cNvSpPr txBox="1"/>
          <p:nvPr/>
        </p:nvSpPr>
        <p:spPr>
          <a:xfrm>
            <a:off x="3630643" y="6481179"/>
            <a:ext cx="2327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Downstream, uncorrected</a:t>
            </a:r>
            <a:endParaRPr lang="en-CA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32274-1D6E-3B10-6AE6-304B9B03FD29}"/>
              </a:ext>
            </a:extLst>
          </p:cNvPr>
          <p:cNvSpPr txBox="1"/>
          <p:nvPr/>
        </p:nvSpPr>
        <p:spPr>
          <a:xfrm>
            <a:off x="9692250" y="6481179"/>
            <a:ext cx="2327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Downstream, corrected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87988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7FB8AAA-E9A6-4FCC-802F-96A846CCDF3E}"/>
              </a:ext>
            </a:extLst>
          </p:cNvPr>
          <p:cNvGrpSpPr/>
          <p:nvPr/>
        </p:nvGrpSpPr>
        <p:grpSpPr>
          <a:xfrm>
            <a:off x="1692032" y="904457"/>
            <a:ext cx="8169348" cy="5547841"/>
            <a:chOff x="1692032" y="738206"/>
            <a:chExt cx="8169348" cy="5547841"/>
          </a:xfrm>
          <a:solidFill>
            <a:schemeClr val="bg1"/>
          </a:solidFill>
        </p:grpSpPr>
        <p:pic>
          <p:nvPicPr>
            <p:cNvPr id="5" name="Picture 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3190B347-B108-4057-A1D1-CB7324BE9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2032" y="738206"/>
              <a:ext cx="8169348" cy="5547841"/>
            </a:xfrm>
            <a:prstGeom prst="rect">
              <a:avLst/>
            </a:prstGeom>
            <a:grpFill/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D5D98F-59F9-47EE-9022-3290EA094FFA}"/>
                </a:ext>
              </a:extLst>
            </p:cNvPr>
            <p:cNvGrpSpPr/>
            <p:nvPr/>
          </p:nvGrpSpPr>
          <p:grpSpPr>
            <a:xfrm>
              <a:off x="1765920" y="5711525"/>
              <a:ext cx="2148435" cy="338554"/>
              <a:chOff x="1765920" y="5711525"/>
              <a:chExt cx="2148435" cy="338554"/>
            </a:xfrm>
            <a:grpFill/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176127-03DC-4117-A857-D4F6A848405E}"/>
                  </a:ext>
                </a:extLst>
              </p:cNvPr>
              <p:cNvSpPr txBox="1"/>
              <p:nvPr/>
            </p:nvSpPr>
            <p:spPr>
              <a:xfrm>
                <a:off x="1765920" y="5711525"/>
                <a:ext cx="298480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0</a:t>
                </a:r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E948E6-03C9-4182-9316-C1502A16F1ED}"/>
                  </a:ext>
                </a:extLst>
              </p:cNvPr>
              <p:cNvSpPr txBox="1"/>
              <p:nvPr/>
            </p:nvSpPr>
            <p:spPr>
              <a:xfrm>
                <a:off x="2384576" y="5711525"/>
                <a:ext cx="298480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2</a:t>
                </a:r>
                <a:endParaRPr lang="en-US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4BDC52-D85C-4412-9750-1947273E673E}"/>
                  </a:ext>
                </a:extLst>
              </p:cNvPr>
              <p:cNvSpPr txBox="1"/>
              <p:nvPr/>
            </p:nvSpPr>
            <p:spPr>
              <a:xfrm>
                <a:off x="2996916" y="5711525"/>
                <a:ext cx="298480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4</a:t>
                </a:r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B41A76-70B3-45BF-8DB9-107DA0F62193}"/>
                  </a:ext>
                </a:extLst>
              </p:cNvPr>
              <p:cNvSpPr txBox="1"/>
              <p:nvPr/>
            </p:nvSpPr>
            <p:spPr>
              <a:xfrm>
                <a:off x="3615875" y="5711525"/>
                <a:ext cx="298480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6</a:t>
                </a:r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9A443D-8999-4928-819F-A3293BBC50CC}"/>
                </a:ext>
              </a:extLst>
            </p:cNvPr>
            <p:cNvSpPr txBox="1"/>
            <p:nvPr/>
          </p:nvSpPr>
          <p:spPr>
            <a:xfrm>
              <a:off x="2215607" y="5967368"/>
              <a:ext cx="1249061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Scale (in meters)</a:t>
              </a:r>
              <a:endParaRPr lang="en-US" sz="1200" dirty="0"/>
            </a:p>
          </p:txBody>
        </p:sp>
      </p:grpSp>
      <p:sp>
        <p:nvSpPr>
          <p:cNvPr id="3" name="Title 3">
            <a:extLst>
              <a:ext uri="{FF2B5EF4-FFF2-40B4-BE49-F238E27FC236}">
                <a16:creationId xmlns:a16="http://schemas.microsoft.com/office/drawing/2014/main" id="{F79C5632-D528-4C74-A76E-A11620FDC8C7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CANREB overview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57B431-783F-42EF-9389-D436E2976003}"/>
              </a:ext>
            </a:extLst>
          </p:cNvPr>
          <p:cNvGrpSpPr/>
          <p:nvPr/>
        </p:nvGrpSpPr>
        <p:grpSpPr>
          <a:xfrm>
            <a:off x="5780981" y="1150706"/>
            <a:ext cx="1152414" cy="4529658"/>
            <a:chOff x="5780981" y="931787"/>
            <a:chExt cx="1152414" cy="474857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D97DE4-11A0-4BCE-BF19-79A055A799EF}"/>
                </a:ext>
              </a:extLst>
            </p:cNvPr>
            <p:cNvCxnSpPr/>
            <p:nvPr/>
          </p:nvCxnSpPr>
          <p:spPr>
            <a:xfrm>
              <a:off x="6933395" y="931787"/>
              <a:ext cx="0" cy="4748577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C00D8B-5824-4B5C-A15A-1A4174B8CE10}"/>
                </a:ext>
              </a:extLst>
            </p:cNvPr>
            <p:cNvCxnSpPr/>
            <p:nvPr/>
          </p:nvCxnSpPr>
          <p:spPr>
            <a:xfrm>
              <a:off x="5780981" y="931787"/>
              <a:ext cx="0" cy="4748577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56D33FA-4E4B-4164-8D7A-CBC136FAA523}"/>
              </a:ext>
            </a:extLst>
          </p:cNvPr>
          <p:cNvSpPr txBox="1"/>
          <p:nvPr/>
        </p:nvSpPr>
        <p:spPr>
          <a:xfrm>
            <a:off x="10076466" y="3052604"/>
            <a:ext cx="135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ISAC-I</a:t>
            </a:r>
            <a:endParaRPr lang="en-US" sz="28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0FD6A7-BBD0-4287-B97D-BC3237C48F3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584501" y="1962364"/>
            <a:ext cx="552524" cy="32326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B0F06A-C913-42CE-BD5D-958B05AA600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833062" y="2887038"/>
            <a:ext cx="631606" cy="561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779E23-51A1-4DC2-81CC-1AAB5BB8854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887831" y="1314845"/>
            <a:ext cx="120751" cy="35532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75C2EF-F70B-4DFA-A0B6-9E860B8DE1AB}"/>
              </a:ext>
            </a:extLst>
          </p:cNvPr>
          <p:cNvSpPr txBox="1"/>
          <p:nvPr/>
        </p:nvSpPr>
        <p:spPr>
          <a:xfrm>
            <a:off x="83128" y="2285629"/>
            <a:ext cx="3002745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CFF"/>
                </a:solidFill>
              </a:rPr>
              <a:t>Electron Beam Ion Source (EBIS)</a:t>
            </a:r>
            <a:endParaRPr lang="en-US" b="1" dirty="0">
              <a:solidFill>
                <a:srgbClr val="009CFF"/>
              </a:solidFill>
            </a:endParaRPr>
          </a:p>
          <a:p>
            <a:r>
              <a:rPr lang="en-US" sz="1200" dirty="0"/>
              <a:t>Charge breeds beam (3 &lt; A/q &lt; 7)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8ADEF-ABC0-4C56-9FDA-99E0F9DFC49C}"/>
              </a:ext>
            </a:extLst>
          </p:cNvPr>
          <p:cNvSpPr txBox="1"/>
          <p:nvPr/>
        </p:nvSpPr>
        <p:spPr>
          <a:xfrm>
            <a:off x="335939" y="3109999"/>
            <a:ext cx="2497123" cy="6771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CFF"/>
                </a:solidFill>
              </a:rPr>
              <a:t>Nier Spectrometer (NIS)</a:t>
            </a:r>
            <a:endParaRPr lang="en-US" b="1" dirty="0">
              <a:solidFill>
                <a:srgbClr val="009CFF"/>
              </a:solidFill>
            </a:endParaRPr>
          </a:p>
          <a:p>
            <a:r>
              <a:rPr lang="en-US" sz="1200" dirty="0"/>
              <a:t>m/q separation of charge bred beams (R &lt; 300)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443D6-51EB-4FDA-B2EB-8CD1D996569D}"/>
              </a:ext>
            </a:extLst>
          </p:cNvPr>
          <p:cNvSpPr txBox="1"/>
          <p:nvPr/>
        </p:nvSpPr>
        <p:spPr>
          <a:xfrm>
            <a:off x="5730200" y="168483"/>
            <a:ext cx="3323529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CFF"/>
                </a:solidFill>
              </a:rPr>
              <a:t>Radiofrequency Quadrupole cooler buncher (RFQ)</a:t>
            </a:r>
            <a:endParaRPr lang="en-US" b="1" dirty="0">
              <a:solidFill>
                <a:srgbClr val="009CFF"/>
              </a:solidFill>
            </a:endParaRPr>
          </a:p>
          <a:p>
            <a:r>
              <a:rPr lang="en-US" sz="1200" dirty="0"/>
              <a:t>Cools &amp; bunches beam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8E565-5562-4349-A625-CD4331508F03}"/>
              </a:ext>
            </a:extLst>
          </p:cNvPr>
          <p:cNvSpPr txBox="1"/>
          <p:nvPr/>
        </p:nvSpPr>
        <p:spPr>
          <a:xfrm>
            <a:off x="8473143" y="1051753"/>
            <a:ext cx="3235043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Radio-Frequency Quadrupole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1200" dirty="0"/>
              <a:t>Post-acceleration of ions (A/q &lt; 30)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CADC9-126B-4028-8EC3-9CE8BF66E12D}"/>
              </a:ext>
            </a:extLst>
          </p:cNvPr>
          <p:cNvSpPr txBox="1"/>
          <p:nvPr/>
        </p:nvSpPr>
        <p:spPr>
          <a:xfrm>
            <a:off x="8902623" y="6264235"/>
            <a:ext cx="2567661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Off-Line Ion Source (OLIS)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1200" dirty="0"/>
              <a:t>Stable ion beams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156A88-0B12-4B9A-A2FC-46217E8D9057}"/>
              </a:ext>
            </a:extLst>
          </p:cNvPr>
          <p:cNvSpPr txBox="1"/>
          <p:nvPr/>
        </p:nvSpPr>
        <p:spPr>
          <a:xfrm>
            <a:off x="9821684" y="4370170"/>
            <a:ext cx="2152025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ISAC Yield Station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1200" dirty="0"/>
              <a:t>Measures radioactive yield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261C6-515D-44A1-95DF-B0F2FB3429B5}"/>
              </a:ext>
            </a:extLst>
          </p:cNvPr>
          <p:cNvSpPr txBox="1"/>
          <p:nvPr/>
        </p:nvSpPr>
        <p:spPr>
          <a:xfrm>
            <a:off x="2425732" y="822402"/>
            <a:ext cx="29241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CFF"/>
                </a:solidFill>
              </a:rPr>
              <a:t>Pulsed Drift Tube (PDT)</a:t>
            </a:r>
            <a:endParaRPr lang="en-US" b="1" dirty="0">
              <a:solidFill>
                <a:srgbClr val="009CFF"/>
              </a:solidFill>
            </a:endParaRPr>
          </a:p>
          <a:p>
            <a:r>
              <a:rPr lang="en-US" sz="1200" dirty="0"/>
              <a:t>Matches beam energy for EBIS injection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7E827F-804E-4FED-B75D-70FAC7250437}"/>
              </a:ext>
            </a:extLst>
          </p:cNvPr>
          <p:cNvSpPr txBox="1"/>
          <p:nvPr/>
        </p:nvSpPr>
        <p:spPr>
          <a:xfrm>
            <a:off x="9338046" y="1783482"/>
            <a:ext cx="2365519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CFF"/>
                </a:solidFill>
              </a:rPr>
              <a:t>ARIEL Yield Station (AYS)</a:t>
            </a:r>
            <a:endParaRPr lang="en-US" b="1" dirty="0">
              <a:solidFill>
                <a:srgbClr val="009CFF"/>
              </a:solidFill>
            </a:endParaRPr>
          </a:p>
          <a:p>
            <a:r>
              <a:rPr lang="en-US" sz="1200" dirty="0"/>
              <a:t>Measured radioactive yield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C562CD-9E47-4040-B4D2-0C81C1F27592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474826" y="2029704"/>
            <a:ext cx="2863220" cy="9843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82E39C-925F-4D37-AE3F-ED07A1A48B2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175115" y="876369"/>
            <a:ext cx="2216850" cy="165548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877130-15EB-47B4-8AE7-B323765E1C35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997831" y="1297975"/>
            <a:ext cx="475312" cy="1125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2C1D907-16DD-43EA-ACD5-E4BDD9E9E1AA}"/>
              </a:ext>
            </a:extLst>
          </p:cNvPr>
          <p:cNvSpPr/>
          <p:nvPr/>
        </p:nvSpPr>
        <p:spPr>
          <a:xfrm>
            <a:off x="9454092" y="4551349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C684DCF-A719-467C-8B29-011B535E334B}"/>
              </a:ext>
            </a:extLst>
          </p:cNvPr>
          <p:cNvSpPr/>
          <p:nvPr/>
        </p:nvSpPr>
        <p:spPr>
          <a:xfrm>
            <a:off x="5132792" y="4547872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533A5DE-6157-41BD-912F-027DD92BE73B}"/>
              </a:ext>
            </a:extLst>
          </p:cNvPr>
          <p:cNvSpPr/>
          <p:nvPr/>
        </p:nvSpPr>
        <p:spPr>
          <a:xfrm>
            <a:off x="4942624" y="4370170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467CA25-D61E-4A36-BBC7-8DFACFF73FF2}"/>
              </a:ext>
            </a:extLst>
          </p:cNvPr>
          <p:cNvSpPr/>
          <p:nvPr/>
        </p:nvSpPr>
        <p:spPr>
          <a:xfrm>
            <a:off x="4951059" y="1861292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DAFCF6B-6CE4-4B98-8315-BC7168512CC4}"/>
              </a:ext>
            </a:extLst>
          </p:cNvPr>
          <p:cNvSpPr/>
          <p:nvPr/>
        </p:nvSpPr>
        <p:spPr>
          <a:xfrm>
            <a:off x="4749083" y="1663225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0FF42D-49FD-4F15-AFC4-B392D2CCF83A}"/>
              </a:ext>
            </a:extLst>
          </p:cNvPr>
          <p:cNvCxnSpPr>
            <a:cxnSpLocks/>
          </p:cNvCxnSpPr>
          <p:nvPr/>
        </p:nvCxnSpPr>
        <p:spPr>
          <a:xfrm flipH="1" flipV="1">
            <a:off x="4963707" y="4394730"/>
            <a:ext cx="241068" cy="2212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FB430ED-EC35-43F9-9CA0-39E87AB1FC77}"/>
              </a:ext>
            </a:extLst>
          </p:cNvPr>
          <p:cNvCxnSpPr>
            <a:cxnSpLocks/>
          </p:cNvCxnSpPr>
          <p:nvPr/>
        </p:nvCxnSpPr>
        <p:spPr>
          <a:xfrm flipH="1" flipV="1">
            <a:off x="4795139" y="1715921"/>
            <a:ext cx="241068" cy="2212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A1A2BB-B578-4638-B798-E1210209914F}"/>
              </a:ext>
            </a:extLst>
          </p:cNvPr>
          <p:cNvCxnSpPr>
            <a:cxnSpLocks/>
          </p:cNvCxnSpPr>
          <p:nvPr/>
        </p:nvCxnSpPr>
        <p:spPr>
          <a:xfrm>
            <a:off x="3444783" y="1730429"/>
            <a:ext cx="1359913" cy="54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58E7FC0-5AC3-43ED-8962-196ED6525328}"/>
              </a:ext>
            </a:extLst>
          </p:cNvPr>
          <p:cNvCxnSpPr>
            <a:cxnSpLocks/>
          </p:cNvCxnSpPr>
          <p:nvPr/>
        </p:nvCxnSpPr>
        <p:spPr>
          <a:xfrm>
            <a:off x="2778663" y="1756058"/>
            <a:ext cx="631606" cy="0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82DFA5F6-E504-4E6D-98E4-945B00DDD527}"/>
              </a:ext>
            </a:extLst>
          </p:cNvPr>
          <p:cNvSpPr/>
          <p:nvPr/>
        </p:nvSpPr>
        <p:spPr>
          <a:xfrm>
            <a:off x="3520052" y="1854445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A42DF93-471D-42FC-BF8A-6B6A3A5AC920}"/>
              </a:ext>
            </a:extLst>
          </p:cNvPr>
          <p:cNvCxnSpPr>
            <a:cxnSpLocks/>
          </p:cNvCxnSpPr>
          <p:nvPr/>
        </p:nvCxnSpPr>
        <p:spPr>
          <a:xfrm flipH="1" flipV="1">
            <a:off x="3363465" y="1711216"/>
            <a:ext cx="241068" cy="221202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F8BE4DC2-D197-45C3-B929-D708E6C75345}"/>
              </a:ext>
            </a:extLst>
          </p:cNvPr>
          <p:cNvSpPr/>
          <p:nvPr/>
        </p:nvSpPr>
        <p:spPr>
          <a:xfrm>
            <a:off x="3328309" y="1656271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05EE96C-9A76-4E9F-AB44-E34E57A01265}"/>
              </a:ext>
            </a:extLst>
          </p:cNvPr>
          <p:cNvSpPr/>
          <p:nvPr/>
        </p:nvSpPr>
        <p:spPr>
          <a:xfrm>
            <a:off x="3520052" y="2688302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6D8295D-9A75-4838-8BBD-DA71BC1A228E}"/>
              </a:ext>
            </a:extLst>
          </p:cNvPr>
          <p:cNvCxnSpPr>
            <a:cxnSpLocks/>
          </p:cNvCxnSpPr>
          <p:nvPr/>
        </p:nvCxnSpPr>
        <p:spPr>
          <a:xfrm flipH="1">
            <a:off x="3584355" y="2756207"/>
            <a:ext cx="636401" cy="0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4945F50F-D7E3-4589-AE10-D39B3657C5E9}"/>
              </a:ext>
            </a:extLst>
          </p:cNvPr>
          <p:cNvSpPr/>
          <p:nvPr/>
        </p:nvSpPr>
        <p:spPr>
          <a:xfrm>
            <a:off x="4148774" y="2687720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EC83744-9407-4E0F-8A3B-8BE4DE4F7A8B}"/>
              </a:ext>
            </a:extLst>
          </p:cNvPr>
          <p:cNvSpPr/>
          <p:nvPr/>
        </p:nvSpPr>
        <p:spPr>
          <a:xfrm>
            <a:off x="4339421" y="2877856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EC2A603-AAFC-44E8-A48F-5363934FD8B8}"/>
              </a:ext>
            </a:extLst>
          </p:cNvPr>
          <p:cNvCxnSpPr>
            <a:cxnSpLocks/>
          </p:cNvCxnSpPr>
          <p:nvPr/>
        </p:nvCxnSpPr>
        <p:spPr>
          <a:xfrm flipH="1" flipV="1">
            <a:off x="4194013" y="2743706"/>
            <a:ext cx="241068" cy="221202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5036648C-FF5E-45D9-8C75-D00BDD6E0DF2}"/>
              </a:ext>
            </a:extLst>
          </p:cNvPr>
          <p:cNvSpPr/>
          <p:nvPr/>
        </p:nvSpPr>
        <p:spPr>
          <a:xfrm>
            <a:off x="4338803" y="4978469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F4F67E0-BA60-4878-A480-A03E46DE1785}"/>
              </a:ext>
            </a:extLst>
          </p:cNvPr>
          <p:cNvSpPr/>
          <p:nvPr/>
        </p:nvSpPr>
        <p:spPr>
          <a:xfrm>
            <a:off x="4528527" y="5164459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08FC338-2178-453C-A278-8810BC724FDC}"/>
              </a:ext>
            </a:extLst>
          </p:cNvPr>
          <p:cNvCxnSpPr>
            <a:cxnSpLocks/>
          </p:cNvCxnSpPr>
          <p:nvPr/>
        </p:nvCxnSpPr>
        <p:spPr>
          <a:xfrm flipH="1" flipV="1">
            <a:off x="4381349" y="5030887"/>
            <a:ext cx="241068" cy="221202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BFE1F6E-08B7-48E2-A572-A0F3B64F2882}"/>
              </a:ext>
            </a:extLst>
          </p:cNvPr>
          <p:cNvCxnSpPr>
            <a:cxnSpLocks/>
          </p:cNvCxnSpPr>
          <p:nvPr/>
        </p:nvCxnSpPr>
        <p:spPr>
          <a:xfrm>
            <a:off x="4402958" y="2947528"/>
            <a:ext cx="0" cy="2083361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B39C4B1-72F7-4298-B1AB-2E0B7037C5A1}"/>
              </a:ext>
            </a:extLst>
          </p:cNvPr>
          <p:cNvCxnSpPr>
            <a:cxnSpLocks/>
            <a:stCxn id="92" idx="6"/>
          </p:cNvCxnSpPr>
          <p:nvPr/>
        </p:nvCxnSpPr>
        <p:spPr>
          <a:xfrm flipH="1" flipV="1">
            <a:off x="4622419" y="5237031"/>
            <a:ext cx="3011574" cy="1282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7266CFAA-AEDD-487B-8723-6360CC8EECF7}"/>
              </a:ext>
            </a:extLst>
          </p:cNvPr>
          <p:cNvSpPr/>
          <p:nvPr/>
        </p:nvSpPr>
        <p:spPr>
          <a:xfrm>
            <a:off x="5961069" y="5163840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B1C6078-51EF-478A-A5B2-8877D468C14F}"/>
              </a:ext>
            </a:extLst>
          </p:cNvPr>
          <p:cNvSpPr/>
          <p:nvPr/>
        </p:nvSpPr>
        <p:spPr>
          <a:xfrm>
            <a:off x="6150789" y="4976610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02C87F0-069D-44A0-A29B-48E7647B37AA}"/>
              </a:ext>
            </a:extLst>
          </p:cNvPr>
          <p:cNvCxnSpPr>
            <a:cxnSpLocks/>
          </p:cNvCxnSpPr>
          <p:nvPr/>
        </p:nvCxnSpPr>
        <p:spPr>
          <a:xfrm flipV="1">
            <a:off x="5998483" y="5030311"/>
            <a:ext cx="241068" cy="221202"/>
          </a:xfrm>
          <a:prstGeom prst="line">
            <a:avLst/>
          </a:prstGeom>
          <a:ln w="25400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534D4DCB-7B99-4A03-9FBD-2F840C53B697}"/>
              </a:ext>
            </a:extLst>
          </p:cNvPr>
          <p:cNvSpPr/>
          <p:nvPr/>
        </p:nvSpPr>
        <p:spPr>
          <a:xfrm>
            <a:off x="7490028" y="5166330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6222031-6E02-402A-A56B-065C244E34DD}"/>
              </a:ext>
            </a:extLst>
          </p:cNvPr>
          <p:cNvSpPr/>
          <p:nvPr/>
        </p:nvSpPr>
        <p:spPr>
          <a:xfrm>
            <a:off x="7679750" y="4975362"/>
            <a:ext cx="143965" cy="143965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B27CE3D-F6A4-467B-9D8E-CC61B5FB8D17}"/>
              </a:ext>
            </a:extLst>
          </p:cNvPr>
          <p:cNvCxnSpPr>
            <a:cxnSpLocks/>
          </p:cNvCxnSpPr>
          <p:nvPr/>
        </p:nvCxnSpPr>
        <p:spPr>
          <a:xfrm flipV="1">
            <a:off x="7535972" y="5023324"/>
            <a:ext cx="241068" cy="221202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3AEF70A-F049-416F-9BFB-2C30523C17CF}"/>
              </a:ext>
            </a:extLst>
          </p:cNvPr>
          <p:cNvCxnSpPr>
            <a:cxnSpLocks/>
          </p:cNvCxnSpPr>
          <p:nvPr/>
        </p:nvCxnSpPr>
        <p:spPr>
          <a:xfrm>
            <a:off x="6216210" y="3329162"/>
            <a:ext cx="0" cy="1719107"/>
          </a:xfrm>
          <a:prstGeom prst="line">
            <a:avLst/>
          </a:prstGeom>
          <a:ln w="25400">
            <a:solidFill>
              <a:srgbClr val="00FF00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26BBB9E-DDBD-46C0-9111-929553A2A45E}"/>
              </a:ext>
            </a:extLst>
          </p:cNvPr>
          <p:cNvCxnSpPr>
            <a:cxnSpLocks/>
          </p:cNvCxnSpPr>
          <p:nvPr/>
        </p:nvCxnSpPr>
        <p:spPr>
          <a:xfrm>
            <a:off x="7745806" y="3474720"/>
            <a:ext cx="0" cy="1572624"/>
          </a:xfrm>
          <a:prstGeom prst="line">
            <a:avLst/>
          </a:prstGeom>
          <a:ln w="25400">
            <a:solidFill>
              <a:srgbClr val="00FF00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1FCA8B-33AF-4452-8AF2-014AB9366FF1}"/>
              </a:ext>
            </a:extLst>
          </p:cNvPr>
          <p:cNvCxnSpPr>
            <a:cxnSpLocks/>
          </p:cNvCxnSpPr>
          <p:nvPr/>
        </p:nvCxnSpPr>
        <p:spPr>
          <a:xfrm>
            <a:off x="2778663" y="1714922"/>
            <a:ext cx="631606" cy="0"/>
          </a:xfrm>
          <a:prstGeom prst="line">
            <a:avLst/>
          </a:prstGeom>
          <a:ln w="25400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02F4346C-01F4-40EB-883A-F66FD76A200C}"/>
              </a:ext>
            </a:extLst>
          </p:cNvPr>
          <p:cNvSpPr/>
          <p:nvPr/>
        </p:nvSpPr>
        <p:spPr>
          <a:xfrm>
            <a:off x="4933529" y="3094085"/>
            <a:ext cx="167279" cy="167279"/>
          </a:xfrm>
          <a:prstGeom prst="ellipse">
            <a:avLst/>
          </a:prstGeom>
          <a:noFill/>
          <a:ln w="25400">
            <a:solidFill>
              <a:srgbClr val="009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2AB60AE-5D76-4F20-ACC8-642C7A3F06E8}"/>
              </a:ext>
            </a:extLst>
          </p:cNvPr>
          <p:cNvSpPr/>
          <p:nvPr/>
        </p:nvSpPr>
        <p:spPr>
          <a:xfrm>
            <a:off x="4932464" y="3475701"/>
            <a:ext cx="167279" cy="167279"/>
          </a:xfrm>
          <a:prstGeom prst="ellipse">
            <a:avLst/>
          </a:prstGeom>
          <a:noFill/>
          <a:ln w="25400">
            <a:solidFill>
              <a:srgbClr val="009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5E09095-EC2D-4608-8F17-2DC608B86657}"/>
              </a:ext>
            </a:extLst>
          </p:cNvPr>
          <p:cNvSpPr/>
          <p:nvPr/>
        </p:nvSpPr>
        <p:spPr>
          <a:xfrm>
            <a:off x="8865144" y="5541362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1604A1E-DD23-422D-BA5E-12D74386A2AB}"/>
              </a:ext>
            </a:extLst>
          </p:cNvPr>
          <p:cNvSpPr/>
          <p:nvPr/>
        </p:nvSpPr>
        <p:spPr>
          <a:xfrm>
            <a:off x="8864458" y="4734871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CF46C80-F61C-409D-B415-25539E1A8D6F}"/>
              </a:ext>
            </a:extLst>
          </p:cNvPr>
          <p:cNvSpPr/>
          <p:nvPr/>
        </p:nvSpPr>
        <p:spPr>
          <a:xfrm>
            <a:off x="8683733" y="4553102"/>
            <a:ext cx="143965" cy="1439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E492623D-9164-42D6-B121-B65CA7AEF089}"/>
              </a:ext>
            </a:extLst>
          </p:cNvPr>
          <p:cNvCxnSpPr>
            <a:cxnSpLocks/>
          </p:cNvCxnSpPr>
          <p:nvPr/>
        </p:nvCxnSpPr>
        <p:spPr>
          <a:xfrm flipH="1" flipV="1">
            <a:off x="8725583" y="4608529"/>
            <a:ext cx="241068" cy="2212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C9AE630-AF2E-4E38-AE77-D0D598AAD183}"/>
              </a:ext>
            </a:extLst>
          </p:cNvPr>
          <p:cNvGrpSpPr/>
          <p:nvPr/>
        </p:nvGrpSpPr>
        <p:grpSpPr>
          <a:xfrm>
            <a:off x="8933893" y="4782705"/>
            <a:ext cx="0" cy="811767"/>
            <a:chOff x="9001071" y="4782705"/>
            <a:chExt cx="0" cy="81176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132B4C2-356A-47E3-9F4C-71F140033AE9}"/>
                </a:ext>
              </a:extLst>
            </p:cNvPr>
            <p:cNvCxnSpPr>
              <a:cxnSpLocks/>
            </p:cNvCxnSpPr>
            <p:nvPr/>
          </p:nvCxnSpPr>
          <p:spPr>
            <a:xfrm>
              <a:off x="9001071" y="5084807"/>
              <a:ext cx="0" cy="410285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B517A66-273C-4FC6-BF36-75A5C3CD6368}"/>
                </a:ext>
              </a:extLst>
            </p:cNvPr>
            <p:cNvCxnSpPr>
              <a:cxnSpLocks/>
            </p:cNvCxnSpPr>
            <p:nvPr/>
          </p:nvCxnSpPr>
          <p:spPr>
            <a:xfrm>
              <a:off x="9001071" y="4782705"/>
              <a:ext cx="0" cy="811767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6F29B39-D6E5-49CE-8D2F-BE3DF0C1CAA0}"/>
              </a:ext>
            </a:extLst>
          </p:cNvPr>
          <p:cNvGrpSpPr/>
          <p:nvPr/>
        </p:nvGrpSpPr>
        <p:grpSpPr>
          <a:xfrm>
            <a:off x="5276757" y="4627678"/>
            <a:ext cx="4177335" cy="0"/>
            <a:chOff x="5276757" y="4564234"/>
            <a:chExt cx="4177335" cy="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333A157-98D1-4280-8CC7-A1DFA6AB2A98}"/>
                </a:ext>
              </a:extLst>
            </p:cNvPr>
            <p:cNvGrpSpPr/>
            <p:nvPr/>
          </p:nvGrpSpPr>
          <p:grpSpPr>
            <a:xfrm>
              <a:off x="5276757" y="4564234"/>
              <a:ext cx="4177335" cy="0"/>
              <a:chOff x="5276757" y="4563424"/>
              <a:chExt cx="4177335" cy="0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1718789-C8B4-4C24-884E-0B654B848C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6757" y="4563424"/>
                <a:ext cx="417733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509D544-D001-4394-9C46-124A58C42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5487" y="4563424"/>
                <a:ext cx="31154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1BD03DF-2A60-4730-8F36-6C4023616092}"/>
                </a:ext>
              </a:extLst>
            </p:cNvPr>
            <p:cNvCxnSpPr>
              <a:cxnSpLocks/>
            </p:cNvCxnSpPr>
            <p:nvPr/>
          </p:nvCxnSpPr>
          <p:spPr>
            <a:xfrm>
              <a:off x="9194456" y="4564234"/>
              <a:ext cx="200472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FE1E212-C18F-426B-ABDA-C5BAEB5BBAFF}"/>
              </a:ext>
            </a:extLst>
          </p:cNvPr>
          <p:cNvGrpSpPr/>
          <p:nvPr/>
        </p:nvGrpSpPr>
        <p:grpSpPr>
          <a:xfrm>
            <a:off x="5009650" y="2005257"/>
            <a:ext cx="9660" cy="2407951"/>
            <a:chOff x="5013382" y="2005257"/>
            <a:chExt cx="9660" cy="240795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4B640B-6E0A-40FD-8B44-F8B2400FF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3382" y="2005257"/>
              <a:ext cx="9660" cy="240795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71336BB-BEA1-48F9-91EF-453C2D889ECA}"/>
                </a:ext>
              </a:extLst>
            </p:cNvPr>
            <p:cNvCxnSpPr>
              <a:cxnSpLocks/>
            </p:cNvCxnSpPr>
            <p:nvPr/>
          </p:nvCxnSpPr>
          <p:spPr>
            <a:xfrm>
              <a:off x="5018212" y="2114217"/>
              <a:ext cx="0" cy="394767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60F5081-C297-48F8-B7F8-36AE89698E6C}"/>
              </a:ext>
            </a:extLst>
          </p:cNvPr>
          <p:cNvGrpSpPr/>
          <p:nvPr/>
        </p:nvGrpSpPr>
        <p:grpSpPr>
          <a:xfrm>
            <a:off x="3590865" y="1926427"/>
            <a:ext cx="0" cy="823161"/>
            <a:chOff x="3650578" y="1926427"/>
            <a:chExt cx="0" cy="82316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2B39DE7-9F86-4EC1-B694-957C335610E4}"/>
                </a:ext>
              </a:extLst>
            </p:cNvPr>
            <p:cNvCxnSpPr>
              <a:cxnSpLocks/>
            </p:cNvCxnSpPr>
            <p:nvPr/>
          </p:nvCxnSpPr>
          <p:spPr>
            <a:xfrm>
              <a:off x="3650578" y="1926427"/>
              <a:ext cx="0" cy="823161"/>
            </a:xfrm>
            <a:prstGeom prst="line">
              <a:avLst/>
            </a:prstGeom>
            <a:ln w="254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E603C97-F23F-497E-AA74-0027A5A05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578" y="2012208"/>
              <a:ext cx="0" cy="402554"/>
            </a:xfrm>
            <a:prstGeom prst="line">
              <a:avLst/>
            </a:prstGeom>
            <a:ln w="25400">
              <a:solidFill>
                <a:srgbClr val="00FF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7BA28BD2-6C9A-4998-A364-286910F46E38}"/>
              </a:ext>
            </a:extLst>
          </p:cNvPr>
          <p:cNvSpPr/>
          <p:nvPr/>
        </p:nvSpPr>
        <p:spPr>
          <a:xfrm>
            <a:off x="3709122" y="3475701"/>
            <a:ext cx="167279" cy="167279"/>
          </a:xfrm>
          <a:prstGeom prst="ellipse">
            <a:avLst/>
          </a:prstGeom>
          <a:noFill/>
          <a:ln w="25400">
            <a:solidFill>
              <a:srgbClr val="009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289FB03-ABF8-423C-A760-57790C558BAD}"/>
              </a:ext>
            </a:extLst>
          </p:cNvPr>
          <p:cNvCxnSpPr>
            <a:cxnSpLocks/>
          </p:cNvCxnSpPr>
          <p:nvPr/>
        </p:nvCxnSpPr>
        <p:spPr>
          <a:xfrm>
            <a:off x="5195931" y="2995335"/>
            <a:ext cx="0" cy="197500"/>
          </a:xfrm>
          <a:prstGeom prst="line">
            <a:avLst/>
          </a:prstGeom>
          <a:ln w="25400">
            <a:solidFill>
              <a:srgbClr val="009C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32C6B68-B604-4C51-BAC7-67AA102C6C89}"/>
              </a:ext>
            </a:extLst>
          </p:cNvPr>
          <p:cNvCxnSpPr>
            <a:cxnSpLocks/>
          </p:cNvCxnSpPr>
          <p:nvPr/>
        </p:nvCxnSpPr>
        <p:spPr>
          <a:xfrm flipH="1">
            <a:off x="5100809" y="3185188"/>
            <a:ext cx="103966" cy="0"/>
          </a:xfrm>
          <a:prstGeom prst="line">
            <a:avLst/>
          </a:prstGeom>
          <a:ln w="25400">
            <a:solidFill>
              <a:srgbClr val="00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8438919-BDD2-4B3A-8A80-FA4481B07C9A}"/>
              </a:ext>
            </a:extLst>
          </p:cNvPr>
          <p:cNvGrpSpPr/>
          <p:nvPr/>
        </p:nvGrpSpPr>
        <p:grpSpPr>
          <a:xfrm>
            <a:off x="5100809" y="3551970"/>
            <a:ext cx="103966" cy="197500"/>
            <a:chOff x="5100809" y="3551970"/>
            <a:chExt cx="103966" cy="197500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60DADD7-74E4-405A-BF00-3EE0617FA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5931" y="3551970"/>
              <a:ext cx="0" cy="197500"/>
            </a:xfrm>
            <a:prstGeom prst="line">
              <a:avLst/>
            </a:prstGeom>
            <a:ln w="25400">
              <a:solidFill>
                <a:srgbClr val="009CFF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4ABA815-9A40-4387-A447-A798C0D748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809" y="3557788"/>
              <a:ext cx="103966" cy="0"/>
            </a:xfrm>
            <a:prstGeom prst="line">
              <a:avLst/>
            </a:prstGeom>
            <a:ln w="25400">
              <a:solidFill>
                <a:srgbClr val="009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A2361E0-711E-4DB3-B329-AC29EBAF8291}"/>
              </a:ext>
            </a:extLst>
          </p:cNvPr>
          <p:cNvGrpSpPr/>
          <p:nvPr/>
        </p:nvGrpSpPr>
        <p:grpSpPr>
          <a:xfrm>
            <a:off x="3879759" y="3551970"/>
            <a:ext cx="103966" cy="197500"/>
            <a:chOff x="5100809" y="3551970"/>
            <a:chExt cx="103966" cy="197500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97A41E9-17E6-4000-9FBD-CA8E9F144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5931" y="3551970"/>
              <a:ext cx="0" cy="197500"/>
            </a:xfrm>
            <a:prstGeom prst="line">
              <a:avLst/>
            </a:prstGeom>
            <a:ln w="25400">
              <a:solidFill>
                <a:srgbClr val="009CFF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50ADAF71-554B-4848-9F01-E5EF8F64B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809" y="3557788"/>
              <a:ext cx="103966" cy="0"/>
            </a:xfrm>
            <a:prstGeom prst="line">
              <a:avLst/>
            </a:prstGeom>
            <a:ln w="25400">
              <a:solidFill>
                <a:srgbClr val="009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E909707-5791-49A7-81FE-A986F25BEA40}"/>
              </a:ext>
            </a:extLst>
          </p:cNvPr>
          <p:cNvGrpSpPr/>
          <p:nvPr/>
        </p:nvGrpSpPr>
        <p:grpSpPr>
          <a:xfrm>
            <a:off x="651007" y="4719325"/>
            <a:ext cx="520069" cy="144547"/>
            <a:chOff x="1701617" y="4577527"/>
            <a:chExt cx="520069" cy="14454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1721492-F6EC-4D7C-A186-114BCC1F6C0E}"/>
                </a:ext>
              </a:extLst>
            </p:cNvPr>
            <p:cNvSpPr/>
            <p:nvPr/>
          </p:nvSpPr>
          <p:spPr>
            <a:xfrm>
              <a:off x="1701617" y="4578109"/>
              <a:ext cx="143965" cy="14396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CFFAEB0-277D-42B1-98F7-8CCE7C38BE3E}"/>
                </a:ext>
              </a:extLst>
            </p:cNvPr>
            <p:cNvCxnSpPr>
              <a:cxnSpLocks/>
              <a:stCxn id="103" idx="6"/>
            </p:cNvCxnSpPr>
            <p:nvPr/>
          </p:nvCxnSpPr>
          <p:spPr>
            <a:xfrm flipH="1" flipV="1">
              <a:off x="1765922" y="4646014"/>
              <a:ext cx="455764" cy="3496"/>
            </a:xfrm>
            <a:prstGeom prst="line">
              <a:avLst/>
            </a:prstGeom>
            <a:ln w="254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59E9D42-DB0F-4A0A-8ACA-2BCDC31A33F9}"/>
                </a:ext>
              </a:extLst>
            </p:cNvPr>
            <p:cNvSpPr/>
            <p:nvPr/>
          </p:nvSpPr>
          <p:spPr>
            <a:xfrm>
              <a:off x="2077721" y="4577527"/>
              <a:ext cx="143965" cy="14396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AAB19BC-6023-4357-85D1-39E489538A74}"/>
              </a:ext>
            </a:extLst>
          </p:cNvPr>
          <p:cNvGrpSpPr/>
          <p:nvPr/>
        </p:nvGrpSpPr>
        <p:grpSpPr>
          <a:xfrm>
            <a:off x="651007" y="4415561"/>
            <a:ext cx="520069" cy="144547"/>
            <a:chOff x="1701617" y="4577527"/>
            <a:chExt cx="520069" cy="144547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E4C2BF9-7DC3-4E0F-A913-104D1C3D8868}"/>
                </a:ext>
              </a:extLst>
            </p:cNvPr>
            <p:cNvSpPr/>
            <p:nvPr/>
          </p:nvSpPr>
          <p:spPr>
            <a:xfrm>
              <a:off x="1701617" y="4578109"/>
              <a:ext cx="143965" cy="1439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A0F7DF0-63A0-4C02-9F06-0841FF9D8FEC}"/>
                </a:ext>
              </a:extLst>
            </p:cNvPr>
            <p:cNvCxnSpPr>
              <a:cxnSpLocks/>
              <a:stCxn id="109" idx="6"/>
            </p:cNvCxnSpPr>
            <p:nvPr/>
          </p:nvCxnSpPr>
          <p:spPr>
            <a:xfrm flipH="1" flipV="1">
              <a:off x="1765922" y="4646014"/>
              <a:ext cx="455764" cy="349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FC43CF0-E6B3-4D58-B65F-CC1E754EDA47}"/>
                </a:ext>
              </a:extLst>
            </p:cNvPr>
            <p:cNvSpPr/>
            <p:nvPr/>
          </p:nvSpPr>
          <p:spPr>
            <a:xfrm>
              <a:off x="2077721" y="4577527"/>
              <a:ext cx="143965" cy="1439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D6D1694-39DE-4F12-A42C-6DD14A0DB9B3}"/>
              </a:ext>
            </a:extLst>
          </p:cNvPr>
          <p:cNvSpPr txBox="1"/>
          <p:nvPr/>
        </p:nvSpPr>
        <p:spPr>
          <a:xfrm>
            <a:off x="1213013" y="4332607"/>
            <a:ext cx="151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Beam in ISAC) </a:t>
            </a:r>
            <a:endParaRPr lang="en-US" b="1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8C7503E-CBF0-4EB8-ACCF-A41C72CC6AFE}"/>
              </a:ext>
            </a:extLst>
          </p:cNvPr>
          <p:cNvGrpSpPr/>
          <p:nvPr/>
        </p:nvGrpSpPr>
        <p:grpSpPr>
          <a:xfrm>
            <a:off x="754754" y="5023088"/>
            <a:ext cx="312574" cy="167279"/>
            <a:chOff x="969388" y="5133925"/>
            <a:chExt cx="312574" cy="167279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69A0AA5-3093-405C-8E59-0E7CEC4D6108}"/>
                </a:ext>
              </a:extLst>
            </p:cNvPr>
            <p:cNvSpPr/>
            <p:nvPr/>
          </p:nvSpPr>
          <p:spPr>
            <a:xfrm>
              <a:off x="969388" y="5133925"/>
              <a:ext cx="167279" cy="167279"/>
            </a:xfrm>
            <a:prstGeom prst="ellipse">
              <a:avLst/>
            </a:prstGeom>
            <a:noFill/>
            <a:ln w="25400">
              <a:solidFill>
                <a:srgbClr val="009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ABC8FD8-3BFC-4EC4-B1DB-FF8FC29E48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0617" y="5215816"/>
              <a:ext cx="141345" cy="0"/>
            </a:xfrm>
            <a:prstGeom prst="line">
              <a:avLst/>
            </a:prstGeom>
            <a:ln w="25400">
              <a:solidFill>
                <a:srgbClr val="009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186A1591-0BCE-4BF5-AC0B-4A9BC567DC00}"/>
              </a:ext>
            </a:extLst>
          </p:cNvPr>
          <p:cNvSpPr txBox="1"/>
          <p:nvPr/>
        </p:nvSpPr>
        <p:spPr>
          <a:xfrm>
            <a:off x="1213013" y="4956447"/>
            <a:ext cx="144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Beam in (B2)</a:t>
            </a:r>
            <a:endParaRPr lang="en-US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F427C34-9831-48D1-A964-D602573C02E6}"/>
              </a:ext>
            </a:extLst>
          </p:cNvPr>
          <p:cNvSpPr txBox="1"/>
          <p:nvPr/>
        </p:nvSpPr>
        <p:spPr>
          <a:xfrm>
            <a:off x="1213013" y="4632464"/>
            <a:ext cx="113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Beam out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70490A-9E35-410C-8FC5-CF467E53520F}"/>
              </a:ext>
            </a:extLst>
          </p:cNvPr>
          <p:cNvSpPr/>
          <p:nvPr/>
        </p:nvSpPr>
        <p:spPr>
          <a:xfrm>
            <a:off x="508000" y="4267200"/>
            <a:ext cx="2122512" cy="10430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88287-C188-5F85-D28D-798F399DB336}"/>
              </a:ext>
            </a:extLst>
          </p:cNvPr>
          <p:cNvSpPr txBox="1"/>
          <p:nvPr/>
        </p:nvSpPr>
        <p:spPr>
          <a:xfrm>
            <a:off x="337222" y="958359"/>
            <a:ext cx="135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ARIEL-G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0832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046DC95-E585-AD49-BFEF-C2B5DB8A82D6}"/>
              </a:ext>
            </a:extLst>
          </p:cNvPr>
          <p:cNvSpPr txBox="1">
            <a:spLocks/>
          </p:cNvSpPr>
          <p:nvPr/>
        </p:nvSpPr>
        <p:spPr>
          <a:xfrm>
            <a:off x="150811" y="203972"/>
            <a:ext cx="10349157" cy="754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rgbClr val="009CFF"/>
                </a:solidFill>
              </a:rPr>
              <a:t>ARQB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9430D-83D6-7F55-7438-0EDAB93F31DA}"/>
              </a:ext>
            </a:extLst>
          </p:cNvPr>
          <p:cNvSpPr txBox="1"/>
          <p:nvPr/>
        </p:nvSpPr>
        <p:spPr>
          <a:xfrm>
            <a:off x="245085" y="883103"/>
            <a:ext cx="87956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ARIEL radiofrequency quadrupole cooler buncher (ARQB) used to cool and bunch beam from source (@ 100 Hz nominal)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Maximum injected energy = 60 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Maximum injected current ~few 100 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He buffer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/>
              <a:t>RF = 3 MHz / 1 kV</a:t>
            </a:r>
            <a:r>
              <a:rPr lang="en-US" sz="1900" baseline="-25000" dirty="0"/>
              <a:t>pp</a:t>
            </a:r>
            <a:r>
              <a:rPr lang="en-US" sz="1900" dirty="0"/>
              <a:t> (for heavier mass range)</a:t>
            </a:r>
            <a:endParaRPr lang="en-US" sz="1900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FFFEE-9489-4E05-A892-A2EE01A7B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7124" r="5026" b="10862"/>
          <a:stretch/>
        </p:blipFill>
        <p:spPr>
          <a:xfrm flipH="1">
            <a:off x="748747" y="3335343"/>
            <a:ext cx="6316115" cy="27718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E9791F-C2F4-FB9E-12AE-EBD299ABB253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922764" y="4840108"/>
            <a:ext cx="1877588" cy="145016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5CE15F-1F49-F4BC-04D9-4F1572923368}"/>
              </a:ext>
            </a:extLst>
          </p:cNvPr>
          <p:cNvSpPr txBox="1"/>
          <p:nvPr/>
        </p:nvSpPr>
        <p:spPr>
          <a:xfrm>
            <a:off x="5077237" y="6290270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Cooling region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B06B0-D67E-58C9-876C-DF102FBCF55B}"/>
              </a:ext>
            </a:extLst>
          </p:cNvPr>
          <p:cNvSpPr/>
          <p:nvPr/>
        </p:nvSpPr>
        <p:spPr>
          <a:xfrm>
            <a:off x="1484873" y="3246819"/>
            <a:ext cx="4854804" cy="302018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2CFFE-450C-2CC7-EE6C-898229BBD5C7}"/>
              </a:ext>
            </a:extLst>
          </p:cNvPr>
          <p:cNvSpPr txBox="1"/>
          <p:nvPr/>
        </p:nvSpPr>
        <p:spPr>
          <a:xfrm>
            <a:off x="417646" y="3855480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Extraction</a:t>
            </a:r>
          </a:p>
          <a:p>
            <a:pPr algn="ctr"/>
            <a:r>
              <a:rPr lang="en-US" sz="1400" b="1" dirty="0"/>
              <a:t>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AEDCB-0839-9488-27D8-8CC75BDAEF9E}"/>
              </a:ext>
            </a:extLst>
          </p:cNvPr>
          <p:cNvSpPr txBox="1"/>
          <p:nvPr/>
        </p:nvSpPr>
        <p:spPr>
          <a:xfrm>
            <a:off x="2630263" y="6290270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Bunching region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02DDF4-C183-E9C0-DC2F-91DD416318E2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473435" y="4840108"/>
            <a:ext cx="959292" cy="145016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57C5E0-232B-B85B-DEAC-1EDBAB9EB798}"/>
              </a:ext>
            </a:extLst>
          </p:cNvPr>
          <p:cNvSpPr txBox="1"/>
          <p:nvPr/>
        </p:nvSpPr>
        <p:spPr>
          <a:xfrm>
            <a:off x="6427136" y="3858643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Injection</a:t>
            </a:r>
          </a:p>
          <a:p>
            <a:pPr algn="ctr"/>
            <a:r>
              <a:rPr lang="en-US" sz="1400" b="1" dirty="0"/>
              <a:t>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DA1F6-A6A0-2751-06BF-4D11B84F094F}"/>
              </a:ext>
            </a:extLst>
          </p:cNvPr>
          <p:cNvSpPr txBox="1"/>
          <p:nvPr/>
        </p:nvSpPr>
        <p:spPr>
          <a:xfrm>
            <a:off x="4303797" y="2951822"/>
            <a:ext cx="2023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C00"/>
                </a:solidFill>
              </a:rPr>
              <a:t>High voltage platform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FBE42C-20F6-065F-6554-218B8D3D7FC9}"/>
              </a:ext>
            </a:extLst>
          </p:cNvPr>
          <p:cNvGrpSpPr/>
          <p:nvPr/>
        </p:nvGrpSpPr>
        <p:grpSpPr>
          <a:xfrm>
            <a:off x="6511968" y="4877816"/>
            <a:ext cx="1068455" cy="739615"/>
            <a:chOff x="6947008" y="5614189"/>
            <a:chExt cx="1068455" cy="73961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03EBD7-2527-E0B8-954C-A75A690F50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7008" y="5614189"/>
              <a:ext cx="811167" cy="0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7EF177-C6CF-B620-F418-F5E96C796FC7}"/>
                </a:ext>
              </a:extLst>
            </p:cNvPr>
            <p:cNvSpPr txBox="1"/>
            <p:nvPr/>
          </p:nvSpPr>
          <p:spPr>
            <a:xfrm>
              <a:off x="7035708" y="6046027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</a:t>
              </a:r>
              <a:r>
                <a:rPr lang="en-US" sz="1400" b="1" baseline="30000" dirty="0"/>
                <a:t>+</a:t>
              </a:r>
              <a:r>
                <a:rPr lang="en-US" sz="1400" b="1" dirty="0"/>
                <a:t> (cont.)</a:t>
              </a:r>
              <a:endParaRPr lang="en-US" sz="1400" b="1" baseline="30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F4F8D0-5223-24F1-07F6-85C6FD0C511B}"/>
              </a:ext>
            </a:extLst>
          </p:cNvPr>
          <p:cNvGrpSpPr/>
          <p:nvPr/>
        </p:nvGrpSpPr>
        <p:grpSpPr>
          <a:xfrm>
            <a:off x="239500" y="4877816"/>
            <a:ext cx="1297150" cy="764782"/>
            <a:chOff x="234258" y="5721195"/>
            <a:chExt cx="1297150" cy="76478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CC645A2-E990-EDC7-C2A4-686238031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2" y="5721195"/>
              <a:ext cx="811167" cy="0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D28332-3666-3E0E-42D4-174FC063C57A}"/>
                </a:ext>
              </a:extLst>
            </p:cNvPr>
            <p:cNvSpPr txBox="1"/>
            <p:nvPr/>
          </p:nvSpPr>
          <p:spPr>
            <a:xfrm>
              <a:off x="234258" y="6178200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</a:t>
              </a:r>
              <a:r>
                <a:rPr lang="en-US" sz="1400" b="1" baseline="30000" dirty="0"/>
                <a:t>+</a:t>
              </a:r>
              <a:r>
                <a:rPr lang="en-US" sz="1400" b="1" dirty="0"/>
                <a:t> (bunched)</a:t>
              </a:r>
              <a:endParaRPr lang="en-US" sz="1400" b="1" baseline="30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ED5D957-B4C5-3FA4-2330-E1053D340005}"/>
              </a:ext>
            </a:extLst>
          </p:cNvPr>
          <p:cNvSpPr txBox="1"/>
          <p:nvPr/>
        </p:nvSpPr>
        <p:spPr>
          <a:xfrm>
            <a:off x="7572623" y="3701007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Fast Faraday cup, ~1 m downstream of RFQ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CEF54477-7F5B-DB1C-91F8-300B831DA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974" y="1538908"/>
            <a:ext cx="4021989" cy="21249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4A2B68-D253-4392-1959-528412BA3574}"/>
              </a:ext>
            </a:extLst>
          </p:cNvPr>
          <p:cNvSpPr txBox="1"/>
          <p:nvPr/>
        </p:nvSpPr>
        <p:spPr>
          <a:xfrm>
            <a:off x="8177072" y="4721273"/>
            <a:ext cx="320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30 keV, A &gt; 60, I &lt; 400 pA </a:t>
            </a:r>
            <a:r>
              <a:rPr lang="en-US" sz="1600" dirty="0">
                <a:sym typeface="Wingdings" panose="05000000000000000000" pitchFamily="2" charset="2"/>
              </a:rPr>
              <a:t> Bunching efficiency &gt; 90% (100 Hz rep rate)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01601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8015</TotalTime>
  <Words>1748</Words>
  <Application>Microsoft Office PowerPoint</Application>
  <PresentationFormat>Widescreen</PresentationFormat>
  <Paragraphs>196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HelveticaNeueLT Pro 55 Roman</vt:lpstr>
      <vt:lpstr>Wingdings</vt:lpstr>
      <vt:lpstr>Custom Design</vt:lpstr>
      <vt:lpstr>Status of the CANREB EBIS at TRIUMF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Guetre</dc:creator>
  <cp:lastModifiedBy>Brad Schultz</cp:lastModifiedBy>
  <cp:revision>822</cp:revision>
  <dcterms:created xsi:type="dcterms:W3CDTF">2018-07-09T14:00:10Z</dcterms:created>
  <dcterms:modified xsi:type="dcterms:W3CDTF">2024-04-27T18:04:55Z</dcterms:modified>
</cp:coreProperties>
</file>