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66" r:id="rId1"/>
    <p:sldMasterId id="2147483832" r:id="rId2"/>
    <p:sldMasterId id="2147483825" r:id="rId3"/>
    <p:sldMasterId id="2147483829" r:id="rId4"/>
    <p:sldMasterId id="2147483849" r:id="rId5"/>
  </p:sldMasterIdLst>
  <p:notesMasterIdLst>
    <p:notesMasterId r:id="rId48"/>
  </p:notesMasterIdLst>
  <p:sldIdLst>
    <p:sldId id="256" r:id="rId6"/>
    <p:sldId id="291" r:id="rId7"/>
    <p:sldId id="277" r:id="rId8"/>
    <p:sldId id="278" r:id="rId9"/>
    <p:sldId id="324" r:id="rId10"/>
    <p:sldId id="304" r:id="rId11"/>
    <p:sldId id="272" r:id="rId12"/>
    <p:sldId id="292" r:id="rId13"/>
    <p:sldId id="293" r:id="rId14"/>
    <p:sldId id="281" r:id="rId15"/>
    <p:sldId id="273" r:id="rId16"/>
    <p:sldId id="271" r:id="rId17"/>
    <p:sldId id="288" r:id="rId18"/>
    <p:sldId id="299" r:id="rId19"/>
    <p:sldId id="282" r:id="rId20"/>
    <p:sldId id="298" r:id="rId21"/>
    <p:sldId id="283" r:id="rId22"/>
    <p:sldId id="300" r:id="rId23"/>
    <p:sldId id="301" r:id="rId24"/>
    <p:sldId id="310" r:id="rId25"/>
    <p:sldId id="309" r:id="rId26"/>
    <p:sldId id="308" r:id="rId27"/>
    <p:sldId id="321" r:id="rId28"/>
    <p:sldId id="322" r:id="rId29"/>
    <p:sldId id="306" r:id="rId30"/>
    <p:sldId id="315" r:id="rId31"/>
    <p:sldId id="266" r:id="rId32"/>
    <p:sldId id="311" r:id="rId33"/>
    <p:sldId id="280" r:id="rId34"/>
    <p:sldId id="259" r:id="rId35"/>
    <p:sldId id="267" r:id="rId36"/>
    <p:sldId id="260" r:id="rId37"/>
    <p:sldId id="270" r:id="rId38"/>
    <p:sldId id="325" r:id="rId39"/>
    <p:sldId id="307" r:id="rId40"/>
    <p:sldId id="313" r:id="rId41"/>
    <p:sldId id="323" r:id="rId42"/>
    <p:sldId id="317" r:id="rId43"/>
    <p:sldId id="318" r:id="rId44"/>
    <p:sldId id="316" r:id="rId45"/>
    <p:sldId id="319" r:id="rId46"/>
    <p:sldId id="326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425E9DB-F7F5-4E56-8A71-5DB3A2DB08E6}">
          <p14:sldIdLst>
            <p14:sldId id="256"/>
          </p14:sldIdLst>
        </p14:section>
        <p14:section name="Intro" id="{F96F1C15-132D-40B4-9A49-13A7E0E4FCDC}">
          <p14:sldIdLst>
            <p14:sldId id="291"/>
            <p14:sldId id="277"/>
            <p14:sldId id="278"/>
            <p14:sldId id="324"/>
            <p14:sldId id="304"/>
            <p14:sldId id="272"/>
            <p14:sldId id="292"/>
            <p14:sldId id="293"/>
            <p14:sldId id="281"/>
          </p14:sldIdLst>
        </p14:section>
        <p14:section name="Back+context" id="{8E02A23C-5B38-45DE-8514-A90C2A25E176}">
          <p14:sldIdLst>
            <p14:sldId id="273"/>
            <p14:sldId id="271"/>
          </p14:sldIdLst>
        </p14:section>
        <p14:section name="Results" id="{30BBC251-AACD-4220-9E10-7FF85BBAB856}">
          <p14:sldIdLst>
            <p14:sldId id="288"/>
            <p14:sldId id="299"/>
            <p14:sldId id="282"/>
            <p14:sldId id="298"/>
            <p14:sldId id="283"/>
            <p14:sldId id="300"/>
            <p14:sldId id="301"/>
            <p14:sldId id="310"/>
          </p14:sldIdLst>
        </p14:section>
        <p14:section name="NEEC" id="{DFCEDB0C-6B85-4737-A7E1-AE55A77157D1}">
          <p14:sldIdLst>
            <p14:sldId id="309"/>
            <p14:sldId id="308"/>
            <p14:sldId id="321"/>
            <p14:sldId id="322"/>
            <p14:sldId id="306"/>
            <p14:sldId id="315"/>
            <p14:sldId id="266"/>
          </p14:sldIdLst>
        </p14:section>
        <p14:section name="Future + collab" id="{BFD08F41-EF7D-4C9B-9D1F-341CCAD05D00}">
          <p14:sldIdLst>
            <p14:sldId id="311"/>
            <p14:sldId id="280"/>
            <p14:sldId id="259"/>
            <p14:sldId id="267"/>
          </p14:sldIdLst>
        </p14:section>
        <p14:section name="Closing" id="{578F1764-61AE-4AFA-832F-AFB6BA6D5B60}">
          <p14:sldIdLst>
            <p14:sldId id="260"/>
            <p14:sldId id="270"/>
          </p14:sldIdLst>
        </p14:section>
        <p14:section name="backup" id="{E929C2C8-FF91-4623-8717-B76779E64F0A}">
          <p14:sldIdLst>
            <p14:sldId id="325"/>
            <p14:sldId id="307"/>
            <p14:sldId id="313"/>
            <p14:sldId id="323"/>
            <p14:sldId id="317"/>
            <p14:sldId id="318"/>
            <p14:sldId id="316"/>
            <p14:sldId id="319"/>
            <p14:sldId id="3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ED6"/>
    <a:srgbClr val="E9EBF5"/>
    <a:srgbClr val="00B0F0"/>
    <a:srgbClr val="FFCB04"/>
    <a:srgbClr val="FFD54F"/>
    <a:srgbClr val="BC8F00"/>
    <a:srgbClr val="C9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898D68-6C51-42C9-8B59-51E7274A0BD7}" v="4756" dt="2024-05-02T15:34:48.2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B6DAF4-A84E-4794-AE7F-97A819E6570C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4EB70F3-BBCA-496F-B5CD-1234ACEB8CD5}">
      <dgm:prSet/>
      <dgm:spPr>
        <a:solidFill>
          <a:srgbClr val="00B0F0"/>
        </a:solidFill>
      </dgm:spPr>
      <dgm:t>
        <a:bodyPr rIns="0" anchor="ctr" anchorCtr="1"/>
        <a:lstStyle/>
        <a:p>
          <a:pPr algn="just"/>
          <a:r>
            <a:rPr lang="en-US" b="1" dirty="0"/>
            <a:t>Overhaul the HCI program to probe the origins of the universe, its evolution, and fundamental interactions.</a:t>
          </a:r>
        </a:p>
      </dgm:t>
    </dgm:pt>
    <dgm:pt modelId="{D3D42A1C-82BE-43B5-B3DC-FCB81F3C7A6E}" type="parTrans" cxnId="{433B2EDF-1ACF-45D4-84F2-62C1732FA223}">
      <dgm:prSet/>
      <dgm:spPr/>
      <dgm:t>
        <a:bodyPr/>
        <a:lstStyle/>
        <a:p>
          <a:endParaRPr lang="en-CA"/>
        </a:p>
      </dgm:t>
    </dgm:pt>
    <dgm:pt modelId="{621ABE2A-DA00-4B42-879E-EC7924D1B1D0}" type="sibTrans" cxnId="{433B2EDF-1ACF-45D4-84F2-62C1732FA223}">
      <dgm:prSet/>
      <dgm:spPr>
        <a:solidFill>
          <a:schemeClr val="tx1"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CA"/>
        </a:p>
      </dgm:t>
    </dgm:pt>
    <dgm:pt modelId="{B35153CC-9B09-4D62-9D0B-4411F9199399}">
      <dgm:prSet/>
      <dgm:spPr>
        <a:solidFill>
          <a:srgbClr val="00B0F0"/>
        </a:solidFill>
        <a:ln>
          <a:solidFill>
            <a:schemeClr val="bg1">
              <a:lumMod val="85000"/>
            </a:schemeClr>
          </a:solidFill>
        </a:ln>
      </dgm:spPr>
      <dgm:t>
        <a:bodyPr rIns="0" anchor="ctr" anchorCtr="1"/>
        <a:lstStyle/>
        <a:p>
          <a:pPr algn="just"/>
          <a:r>
            <a:rPr lang="en-US" dirty="0"/>
            <a:t>Advance  nuclear and in-trap nuclear experiments by characterizing and upgrading  the EBIT and auxiliary services.</a:t>
          </a:r>
        </a:p>
      </dgm:t>
    </dgm:pt>
    <dgm:pt modelId="{9EBC8C4E-EA78-4F86-A455-C6F7933B5BE1}" type="parTrans" cxnId="{4D4B55C0-8937-414A-907B-0C1FAAD72E12}">
      <dgm:prSet/>
      <dgm:spPr/>
      <dgm:t>
        <a:bodyPr/>
        <a:lstStyle/>
        <a:p>
          <a:endParaRPr lang="en-CA"/>
        </a:p>
      </dgm:t>
    </dgm:pt>
    <dgm:pt modelId="{8F5B5F9C-7765-4172-9ECC-28CD9184110C}" type="sibTrans" cxnId="{4D4B55C0-8937-414A-907B-0C1FAAD72E12}">
      <dgm:prSet/>
      <dgm:spPr>
        <a:solidFill>
          <a:schemeClr val="tx1"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CA"/>
        </a:p>
      </dgm:t>
    </dgm:pt>
    <dgm:pt modelId="{938103A3-5B10-49EF-AF9C-160F45825561}">
      <dgm:prSet/>
      <dgm:spPr>
        <a:solidFill>
          <a:srgbClr val="00B0F0"/>
        </a:solidFill>
        <a:ln w="57150">
          <a:solidFill>
            <a:srgbClr val="00B0F0"/>
          </a:solidFill>
        </a:ln>
      </dgm:spPr>
      <dgm:t>
        <a:bodyPr rIns="0" anchor="ctr" anchorCtr="1"/>
        <a:lstStyle/>
        <a:p>
          <a:pPr algn="just"/>
          <a:r>
            <a:rPr lang="en-CA" dirty="0"/>
            <a:t>Develop a body of knowledge for operating and troubleshooting the EBIT, with present and forthcoming electron gun.</a:t>
          </a:r>
          <a:endParaRPr lang="en-US" dirty="0"/>
        </a:p>
      </dgm:t>
    </dgm:pt>
    <dgm:pt modelId="{89B475FE-5F16-4796-BF9E-819BF36B1B26}" type="parTrans" cxnId="{A54F29CC-F904-4E2A-9290-710FA6F8889F}">
      <dgm:prSet/>
      <dgm:spPr/>
      <dgm:t>
        <a:bodyPr/>
        <a:lstStyle/>
        <a:p>
          <a:endParaRPr lang="en-CA"/>
        </a:p>
      </dgm:t>
    </dgm:pt>
    <dgm:pt modelId="{F3E2F1EB-ADE2-4A1A-86E8-33E6E8A466A2}" type="sibTrans" cxnId="{A54F29CC-F904-4E2A-9290-710FA6F8889F}">
      <dgm:prSet/>
      <dgm:spPr>
        <a:solidFill>
          <a:schemeClr val="tx1"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CA"/>
        </a:p>
      </dgm:t>
    </dgm:pt>
    <dgm:pt modelId="{C8BE2168-145A-43DE-9F9F-2FD2DF0D4AA1}">
      <dgm:prSet/>
      <dgm:spPr>
        <a:solidFill>
          <a:srgbClr val="00B0F0"/>
        </a:solidFill>
        <a:ln w="57150">
          <a:solidFill>
            <a:srgbClr val="00B0F0"/>
          </a:solidFill>
        </a:ln>
      </dgm:spPr>
      <dgm:t>
        <a:bodyPr/>
        <a:lstStyle/>
        <a:p>
          <a:pPr algn="just"/>
          <a:r>
            <a:rPr lang="en-US" dirty="0"/>
            <a:t>Determine precisely the electron beam radius and energy for the experimental resonant processes of interest. </a:t>
          </a:r>
        </a:p>
      </dgm:t>
    </dgm:pt>
    <dgm:pt modelId="{2F9FA34C-2197-473E-8D56-21AA42FCADA9}" type="parTrans" cxnId="{1D582481-87CA-4530-B469-9E2EA70753FA}">
      <dgm:prSet/>
      <dgm:spPr/>
      <dgm:t>
        <a:bodyPr/>
        <a:lstStyle/>
        <a:p>
          <a:endParaRPr lang="en-CA"/>
        </a:p>
      </dgm:t>
    </dgm:pt>
    <dgm:pt modelId="{8B541DD9-BED8-466B-B891-872DDBB0E932}" type="sibTrans" cxnId="{1D582481-87CA-4530-B469-9E2EA70753FA}">
      <dgm:prSet/>
      <dgm:spPr/>
      <dgm:t>
        <a:bodyPr/>
        <a:lstStyle/>
        <a:p>
          <a:endParaRPr lang="en-CA"/>
        </a:p>
      </dgm:t>
    </dgm:pt>
    <dgm:pt modelId="{1F68C3E3-1878-44DB-8CD8-DC8D78BB55EC}" type="pres">
      <dgm:prSet presAssocID="{9AB6DAF4-A84E-4794-AE7F-97A819E6570C}" presName="outerComposite" presStyleCnt="0">
        <dgm:presLayoutVars>
          <dgm:chMax val="5"/>
          <dgm:dir/>
          <dgm:resizeHandles val="exact"/>
        </dgm:presLayoutVars>
      </dgm:prSet>
      <dgm:spPr/>
    </dgm:pt>
    <dgm:pt modelId="{8930A562-039E-4AD4-9B15-8540AAD4B10F}" type="pres">
      <dgm:prSet presAssocID="{9AB6DAF4-A84E-4794-AE7F-97A819E6570C}" presName="dummyMaxCanvas" presStyleCnt="0">
        <dgm:presLayoutVars/>
      </dgm:prSet>
      <dgm:spPr/>
    </dgm:pt>
    <dgm:pt modelId="{4C837503-E2A6-4C7A-83CF-D59394D42B30}" type="pres">
      <dgm:prSet presAssocID="{9AB6DAF4-A84E-4794-AE7F-97A819E6570C}" presName="FourNodes_1" presStyleLbl="node1" presStyleIdx="0" presStyleCnt="4">
        <dgm:presLayoutVars>
          <dgm:bulletEnabled val="1"/>
        </dgm:presLayoutVars>
      </dgm:prSet>
      <dgm:spPr/>
    </dgm:pt>
    <dgm:pt modelId="{1332C85E-374B-4083-8871-0BC5D73333B9}" type="pres">
      <dgm:prSet presAssocID="{9AB6DAF4-A84E-4794-AE7F-97A819E6570C}" presName="FourNodes_2" presStyleLbl="node1" presStyleIdx="1" presStyleCnt="4">
        <dgm:presLayoutVars>
          <dgm:bulletEnabled val="1"/>
        </dgm:presLayoutVars>
      </dgm:prSet>
      <dgm:spPr/>
    </dgm:pt>
    <dgm:pt modelId="{6E56064A-8CC4-49E8-97F4-6BDD06B02986}" type="pres">
      <dgm:prSet presAssocID="{9AB6DAF4-A84E-4794-AE7F-97A819E6570C}" presName="FourNodes_3" presStyleLbl="node1" presStyleIdx="2" presStyleCnt="4">
        <dgm:presLayoutVars>
          <dgm:bulletEnabled val="1"/>
        </dgm:presLayoutVars>
      </dgm:prSet>
      <dgm:spPr/>
    </dgm:pt>
    <dgm:pt modelId="{9E0C7906-BD49-4941-A2C8-CA4DE644C386}" type="pres">
      <dgm:prSet presAssocID="{9AB6DAF4-A84E-4794-AE7F-97A819E6570C}" presName="FourNodes_4" presStyleLbl="node1" presStyleIdx="3" presStyleCnt="4">
        <dgm:presLayoutVars>
          <dgm:bulletEnabled val="1"/>
        </dgm:presLayoutVars>
      </dgm:prSet>
      <dgm:spPr/>
    </dgm:pt>
    <dgm:pt modelId="{BA193AAB-B6F3-46B0-9067-82D5C8270417}" type="pres">
      <dgm:prSet presAssocID="{9AB6DAF4-A84E-4794-AE7F-97A819E6570C}" presName="FourConn_1-2" presStyleLbl="fgAccFollowNode1" presStyleIdx="0" presStyleCnt="3" custScaleX="68302" custScaleY="68302">
        <dgm:presLayoutVars>
          <dgm:bulletEnabled val="1"/>
        </dgm:presLayoutVars>
      </dgm:prSet>
      <dgm:spPr/>
    </dgm:pt>
    <dgm:pt modelId="{196AF57C-5937-489E-BC10-294DAC60D05A}" type="pres">
      <dgm:prSet presAssocID="{9AB6DAF4-A84E-4794-AE7F-97A819E6570C}" presName="FourConn_2-3" presStyleLbl="fgAccFollowNode1" presStyleIdx="1" presStyleCnt="3" custScaleX="68302" custScaleY="68302">
        <dgm:presLayoutVars>
          <dgm:bulletEnabled val="1"/>
        </dgm:presLayoutVars>
      </dgm:prSet>
      <dgm:spPr/>
    </dgm:pt>
    <dgm:pt modelId="{E73AF760-FE0D-4E6A-91BB-FC58F71D2B53}" type="pres">
      <dgm:prSet presAssocID="{9AB6DAF4-A84E-4794-AE7F-97A819E6570C}" presName="FourConn_3-4" presStyleLbl="fgAccFollowNode1" presStyleIdx="2" presStyleCnt="3" custScaleX="68302" custScaleY="68302">
        <dgm:presLayoutVars>
          <dgm:bulletEnabled val="1"/>
        </dgm:presLayoutVars>
      </dgm:prSet>
      <dgm:spPr/>
    </dgm:pt>
    <dgm:pt modelId="{434D4EEA-1596-4344-9274-EB386E2AA056}" type="pres">
      <dgm:prSet presAssocID="{9AB6DAF4-A84E-4794-AE7F-97A819E6570C}" presName="FourNodes_1_text" presStyleLbl="node1" presStyleIdx="3" presStyleCnt="4">
        <dgm:presLayoutVars>
          <dgm:bulletEnabled val="1"/>
        </dgm:presLayoutVars>
      </dgm:prSet>
      <dgm:spPr/>
    </dgm:pt>
    <dgm:pt modelId="{69B0CB85-7D42-4799-BE91-618F0F503780}" type="pres">
      <dgm:prSet presAssocID="{9AB6DAF4-A84E-4794-AE7F-97A819E6570C}" presName="FourNodes_2_text" presStyleLbl="node1" presStyleIdx="3" presStyleCnt="4">
        <dgm:presLayoutVars>
          <dgm:bulletEnabled val="1"/>
        </dgm:presLayoutVars>
      </dgm:prSet>
      <dgm:spPr/>
    </dgm:pt>
    <dgm:pt modelId="{70EC4DA4-DE12-4637-B705-25E8340F7154}" type="pres">
      <dgm:prSet presAssocID="{9AB6DAF4-A84E-4794-AE7F-97A819E6570C}" presName="FourNodes_3_text" presStyleLbl="node1" presStyleIdx="3" presStyleCnt="4">
        <dgm:presLayoutVars>
          <dgm:bulletEnabled val="1"/>
        </dgm:presLayoutVars>
      </dgm:prSet>
      <dgm:spPr/>
    </dgm:pt>
    <dgm:pt modelId="{A1218E38-3C4F-4306-A8B4-62781E79580B}" type="pres">
      <dgm:prSet presAssocID="{9AB6DAF4-A84E-4794-AE7F-97A819E6570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9ACD00D-89EC-419B-A85E-9187961D8D06}" type="presOf" srcId="{C8BE2168-145A-43DE-9F9F-2FD2DF0D4AA1}" destId="{9E0C7906-BD49-4941-A2C8-CA4DE644C386}" srcOrd="0" destOrd="0" presId="urn:microsoft.com/office/officeart/2005/8/layout/vProcess5"/>
    <dgm:cxn modelId="{1D775718-2E11-4E75-AC2D-13FF0875BBA3}" type="presOf" srcId="{621ABE2A-DA00-4B42-879E-EC7924D1B1D0}" destId="{BA193AAB-B6F3-46B0-9067-82D5C8270417}" srcOrd="0" destOrd="0" presId="urn:microsoft.com/office/officeart/2005/8/layout/vProcess5"/>
    <dgm:cxn modelId="{CFF7361B-4EA8-46F3-854F-8C1279C59199}" type="presOf" srcId="{14EB70F3-BBCA-496F-B5CD-1234ACEB8CD5}" destId="{4C837503-E2A6-4C7A-83CF-D59394D42B30}" srcOrd="0" destOrd="0" presId="urn:microsoft.com/office/officeart/2005/8/layout/vProcess5"/>
    <dgm:cxn modelId="{6D256A2C-1067-4F68-820A-7AAB7B5FDC98}" type="presOf" srcId="{938103A3-5B10-49EF-AF9C-160F45825561}" destId="{70EC4DA4-DE12-4637-B705-25E8340F7154}" srcOrd="1" destOrd="0" presId="urn:microsoft.com/office/officeart/2005/8/layout/vProcess5"/>
    <dgm:cxn modelId="{82A7112D-5DDC-4470-8023-9C33ADA95133}" type="presOf" srcId="{14EB70F3-BBCA-496F-B5CD-1234ACEB8CD5}" destId="{434D4EEA-1596-4344-9274-EB386E2AA056}" srcOrd="1" destOrd="0" presId="urn:microsoft.com/office/officeart/2005/8/layout/vProcess5"/>
    <dgm:cxn modelId="{C0A64845-498F-47C0-A40E-50A9512C4D90}" type="presOf" srcId="{9AB6DAF4-A84E-4794-AE7F-97A819E6570C}" destId="{1F68C3E3-1878-44DB-8CD8-DC8D78BB55EC}" srcOrd="0" destOrd="0" presId="urn:microsoft.com/office/officeart/2005/8/layout/vProcess5"/>
    <dgm:cxn modelId="{D4B1E67E-6326-4E8B-AD8B-8BE80467125D}" type="presOf" srcId="{F3E2F1EB-ADE2-4A1A-86E8-33E6E8A466A2}" destId="{E73AF760-FE0D-4E6A-91BB-FC58F71D2B53}" srcOrd="0" destOrd="0" presId="urn:microsoft.com/office/officeart/2005/8/layout/vProcess5"/>
    <dgm:cxn modelId="{1D582481-87CA-4530-B469-9E2EA70753FA}" srcId="{9AB6DAF4-A84E-4794-AE7F-97A819E6570C}" destId="{C8BE2168-145A-43DE-9F9F-2FD2DF0D4AA1}" srcOrd="3" destOrd="0" parTransId="{2F9FA34C-2197-473E-8D56-21AA42FCADA9}" sibTransId="{8B541DD9-BED8-466B-B891-872DDBB0E932}"/>
    <dgm:cxn modelId="{7F78B681-6042-4375-B19D-BBD32729D4DF}" type="presOf" srcId="{C8BE2168-145A-43DE-9F9F-2FD2DF0D4AA1}" destId="{A1218E38-3C4F-4306-A8B4-62781E79580B}" srcOrd="1" destOrd="0" presId="urn:microsoft.com/office/officeart/2005/8/layout/vProcess5"/>
    <dgm:cxn modelId="{AD9B27AA-EC4A-44D0-AAEB-660B31EF9852}" type="presOf" srcId="{B35153CC-9B09-4D62-9D0B-4411F9199399}" destId="{1332C85E-374B-4083-8871-0BC5D73333B9}" srcOrd="0" destOrd="0" presId="urn:microsoft.com/office/officeart/2005/8/layout/vProcess5"/>
    <dgm:cxn modelId="{90EA8BB0-FA58-47DB-B894-62FA2536FAB6}" type="presOf" srcId="{8F5B5F9C-7765-4172-9ECC-28CD9184110C}" destId="{196AF57C-5937-489E-BC10-294DAC60D05A}" srcOrd="0" destOrd="0" presId="urn:microsoft.com/office/officeart/2005/8/layout/vProcess5"/>
    <dgm:cxn modelId="{433B2EDF-1ACF-45D4-84F2-62C1732FA223}" srcId="{9AB6DAF4-A84E-4794-AE7F-97A819E6570C}" destId="{14EB70F3-BBCA-496F-B5CD-1234ACEB8CD5}" srcOrd="0" destOrd="0" parTransId="{D3D42A1C-82BE-43B5-B3DC-FCB81F3C7A6E}" sibTransId="{621ABE2A-DA00-4B42-879E-EC7924D1B1D0}"/>
    <dgm:cxn modelId="{72580DC0-8100-4AAD-9181-1C99893CEA42}" type="presOf" srcId="{B35153CC-9B09-4D62-9D0B-4411F9199399}" destId="{69B0CB85-7D42-4799-BE91-618F0F503780}" srcOrd="1" destOrd="0" presId="urn:microsoft.com/office/officeart/2005/8/layout/vProcess5"/>
    <dgm:cxn modelId="{4D4B55C0-8937-414A-907B-0C1FAAD72E12}" srcId="{9AB6DAF4-A84E-4794-AE7F-97A819E6570C}" destId="{B35153CC-9B09-4D62-9D0B-4411F9199399}" srcOrd="1" destOrd="0" parTransId="{9EBC8C4E-EA78-4F86-A455-C6F7933B5BE1}" sibTransId="{8F5B5F9C-7765-4172-9ECC-28CD9184110C}"/>
    <dgm:cxn modelId="{9A2359E4-7848-4A7E-BF08-839D2033D0A9}" type="presOf" srcId="{938103A3-5B10-49EF-AF9C-160F45825561}" destId="{6E56064A-8CC4-49E8-97F4-6BDD06B02986}" srcOrd="0" destOrd="0" presId="urn:microsoft.com/office/officeart/2005/8/layout/vProcess5"/>
    <dgm:cxn modelId="{A54F29CC-F904-4E2A-9290-710FA6F8889F}" srcId="{9AB6DAF4-A84E-4794-AE7F-97A819E6570C}" destId="{938103A3-5B10-49EF-AF9C-160F45825561}" srcOrd="2" destOrd="0" parTransId="{89B475FE-5F16-4796-BF9E-819BF36B1B26}" sibTransId="{F3E2F1EB-ADE2-4A1A-86E8-33E6E8A466A2}"/>
    <dgm:cxn modelId="{AF77B309-83BD-4E9B-807F-5176399F32DB}" type="presParOf" srcId="{1F68C3E3-1878-44DB-8CD8-DC8D78BB55EC}" destId="{8930A562-039E-4AD4-9B15-8540AAD4B10F}" srcOrd="0" destOrd="0" presId="urn:microsoft.com/office/officeart/2005/8/layout/vProcess5"/>
    <dgm:cxn modelId="{1BE2C859-A497-40A6-9A28-D99FDB592715}" type="presParOf" srcId="{1F68C3E3-1878-44DB-8CD8-DC8D78BB55EC}" destId="{4C837503-E2A6-4C7A-83CF-D59394D42B30}" srcOrd="1" destOrd="0" presId="urn:microsoft.com/office/officeart/2005/8/layout/vProcess5"/>
    <dgm:cxn modelId="{EBCE4A33-5494-4903-82AE-368A10784902}" type="presParOf" srcId="{1F68C3E3-1878-44DB-8CD8-DC8D78BB55EC}" destId="{1332C85E-374B-4083-8871-0BC5D73333B9}" srcOrd="2" destOrd="0" presId="urn:microsoft.com/office/officeart/2005/8/layout/vProcess5"/>
    <dgm:cxn modelId="{62DAD1CB-B327-40F6-9B85-E350FBBC246F}" type="presParOf" srcId="{1F68C3E3-1878-44DB-8CD8-DC8D78BB55EC}" destId="{6E56064A-8CC4-49E8-97F4-6BDD06B02986}" srcOrd="3" destOrd="0" presId="urn:microsoft.com/office/officeart/2005/8/layout/vProcess5"/>
    <dgm:cxn modelId="{7A4C1628-6255-46C8-A239-588B433AE79D}" type="presParOf" srcId="{1F68C3E3-1878-44DB-8CD8-DC8D78BB55EC}" destId="{9E0C7906-BD49-4941-A2C8-CA4DE644C386}" srcOrd="4" destOrd="0" presId="urn:microsoft.com/office/officeart/2005/8/layout/vProcess5"/>
    <dgm:cxn modelId="{1725B1DE-93F1-4B76-A3C2-35C5B6ACC2A3}" type="presParOf" srcId="{1F68C3E3-1878-44DB-8CD8-DC8D78BB55EC}" destId="{BA193AAB-B6F3-46B0-9067-82D5C8270417}" srcOrd="5" destOrd="0" presId="urn:microsoft.com/office/officeart/2005/8/layout/vProcess5"/>
    <dgm:cxn modelId="{CE836AFD-CA11-46A4-866F-8602765AC15A}" type="presParOf" srcId="{1F68C3E3-1878-44DB-8CD8-DC8D78BB55EC}" destId="{196AF57C-5937-489E-BC10-294DAC60D05A}" srcOrd="6" destOrd="0" presId="urn:microsoft.com/office/officeart/2005/8/layout/vProcess5"/>
    <dgm:cxn modelId="{D0CC132D-9437-41EE-8168-6BE3FC75CBF8}" type="presParOf" srcId="{1F68C3E3-1878-44DB-8CD8-DC8D78BB55EC}" destId="{E73AF760-FE0D-4E6A-91BB-FC58F71D2B53}" srcOrd="7" destOrd="0" presId="urn:microsoft.com/office/officeart/2005/8/layout/vProcess5"/>
    <dgm:cxn modelId="{3F5C9D6A-3D61-47D0-B3E6-C97B5F1A0F48}" type="presParOf" srcId="{1F68C3E3-1878-44DB-8CD8-DC8D78BB55EC}" destId="{434D4EEA-1596-4344-9274-EB386E2AA056}" srcOrd="8" destOrd="0" presId="urn:microsoft.com/office/officeart/2005/8/layout/vProcess5"/>
    <dgm:cxn modelId="{B8F1D9E4-107C-4813-B298-9E23BD382C74}" type="presParOf" srcId="{1F68C3E3-1878-44DB-8CD8-DC8D78BB55EC}" destId="{69B0CB85-7D42-4799-BE91-618F0F503780}" srcOrd="9" destOrd="0" presId="urn:microsoft.com/office/officeart/2005/8/layout/vProcess5"/>
    <dgm:cxn modelId="{A5FDEC64-F3C6-458C-9D0A-1C0B7511A788}" type="presParOf" srcId="{1F68C3E3-1878-44DB-8CD8-DC8D78BB55EC}" destId="{70EC4DA4-DE12-4637-B705-25E8340F7154}" srcOrd="10" destOrd="0" presId="urn:microsoft.com/office/officeart/2005/8/layout/vProcess5"/>
    <dgm:cxn modelId="{3BE98F81-29C5-4B57-8267-52644B2F812E}" type="presParOf" srcId="{1F68C3E3-1878-44DB-8CD8-DC8D78BB55EC}" destId="{A1218E38-3C4F-4306-A8B4-62781E79580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D344E1-52A1-4941-9BD9-1F2C865FCF70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B9E99DB-3731-4168-AF41-08FE258B03CE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400" b="0" i="0"/>
            <a:t>“On the nuclear charge radii of Fr and Ra isotopes measured by extreme-ultraviolet spectroscopy of Na-like ion”.</a:t>
          </a:r>
          <a:endParaRPr lang="en-US" sz="2400" b="0"/>
        </a:p>
      </dgm:t>
    </dgm:pt>
    <dgm:pt modelId="{C414A2DF-AE1F-4210-BFA0-BBFC2C2774EC}" type="parTrans" cxnId="{16DD5DCD-570E-47E4-A83E-30C27706C177}">
      <dgm:prSet/>
      <dgm:spPr/>
      <dgm:t>
        <a:bodyPr/>
        <a:lstStyle/>
        <a:p>
          <a:endParaRPr lang="en-US"/>
        </a:p>
      </dgm:t>
    </dgm:pt>
    <dgm:pt modelId="{B3A29A54-5705-48DB-A060-666B61077EE6}" type="sibTrans" cxnId="{16DD5DCD-570E-47E4-A83E-30C27706C177}">
      <dgm:prSet/>
      <dgm:spPr/>
      <dgm:t>
        <a:bodyPr/>
        <a:lstStyle/>
        <a:p>
          <a:endParaRPr lang="en-US"/>
        </a:p>
      </dgm:t>
    </dgm:pt>
    <dgm:pt modelId="{09677C1A-9429-40BC-9F1F-6322F34C2B1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>
              <a:solidFill>
                <a:srgbClr val="00B0F0"/>
              </a:solidFill>
            </a:rPr>
            <a:t>Important for test of fundamental symmetries and permanent eEDM.</a:t>
          </a:r>
          <a:endParaRPr lang="en-US" sz="1800" dirty="0">
            <a:solidFill>
              <a:srgbClr val="00B0F0"/>
            </a:solidFill>
          </a:endParaRPr>
        </a:p>
      </dgm:t>
    </dgm:pt>
    <dgm:pt modelId="{DD2C165D-0C48-4609-8452-E7E1127EB6A8}" type="parTrans" cxnId="{95E2F3AC-34ED-4C90-B294-C3D25E5B7F7E}">
      <dgm:prSet/>
      <dgm:spPr/>
      <dgm:t>
        <a:bodyPr/>
        <a:lstStyle/>
        <a:p>
          <a:endParaRPr lang="en-US"/>
        </a:p>
      </dgm:t>
    </dgm:pt>
    <dgm:pt modelId="{91AB0926-81E7-4876-B89A-F48C2ABEC7B6}" type="sibTrans" cxnId="{95E2F3AC-34ED-4C90-B294-C3D25E5B7F7E}">
      <dgm:prSet/>
      <dgm:spPr/>
      <dgm:t>
        <a:bodyPr/>
        <a:lstStyle/>
        <a:p>
          <a:endParaRPr lang="en-US"/>
        </a:p>
      </dgm:t>
    </dgm:pt>
    <dgm:pt modelId="{A8881755-9158-48BB-A105-6B9126BF30C8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400" b="0" i="0"/>
            <a:t>“Nuclear two-photon emission unveiled through suppression of first-order decay processes”.</a:t>
          </a:r>
          <a:endParaRPr lang="en-US" sz="2400" b="0"/>
        </a:p>
      </dgm:t>
    </dgm:pt>
    <dgm:pt modelId="{32AEB7B8-72D8-4755-B8CB-A4FB737C2BB2}" type="parTrans" cxnId="{961A75C2-4C3A-4873-874F-11343E1E1128}">
      <dgm:prSet/>
      <dgm:spPr/>
      <dgm:t>
        <a:bodyPr/>
        <a:lstStyle/>
        <a:p>
          <a:endParaRPr lang="en-US"/>
        </a:p>
      </dgm:t>
    </dgm:pt>
    <dgm:pt modelId="{9048D0F0-1CF2-4954-BECB-C1427F16EC6C}" type="sibTrans" cxnId="{961A75C2-4C3A-4873-874F-11343E1E1128}">
      <dgm:prSet/>
      <dgm:spPr/>
      <dgm:t>
        <a:bodyPr/>
        <a:lstStyle/>
        <a:p>
          <a:endParaRPr lang="en-US"/>
        </a:p>
      </dgm:t>
    </dgm:pt>
    <dgm:pt modelId="{D901EC58-8B50-41AF-9208-BF95DF3F2FC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0" dirty="0">
              <a:solidFill>
                <a:srgbClr val="00B0F0"/>
              </a:solidFill>
            </a:rPr>
            <a:t>Helps with the determination of equation of state of nuclear matter.</a:t>
          </a:r>
          <a:endParaRPr lang="en-US" sz="2000" dirty="0">
            <a:solidFill>
              <a:srgbClr val="00B0F0"/>
            </a:solidFill>
          </a:endParaRPr>
        </a:p>
      </dgm:t>
    </dgm:pt>
    <dgm:pt modelId="{EAA9B07E-E76A-4C4F-A41D-A56B01354098}" type="parTrans" cxnId="{DFB1F372-2698-4654-BEF9-128604E32ECC}">
      <dgm:prSet/>
      <dgm:spPr/>
      <dgm:t>
        <a:bodyPr/>
        <a:lstStyle/>
        <a:p>
          <a:endParaRPr lang="en-US"/>
        </a:p>
      </dgm:t>
    </dgm:pt>
    <dgm:pt modelId="{9F4CA872-93D6-4058-99BF-DCBFC1D7EB27}" type="sibTrans" cxnId="{DFB1F372-2698-4654-BEF9-128604E32ECC}">
      <dgm:prSet/>
      <dgm:spPr/>
      <dgm:t>
        <a:bodyPr/>
        <a:lstStyle/>
        <a:p>
          <a:endParaRPr lang="en-US"/>
        </a:p>
      </dgm:t>
    </dgm:pt>
    <dgm:pt modelId="{51895EA0-6102-4934-AB6A-C8320871C338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400" b="0" i="0"/>
            <a:t>“Controlled Stimulation of Nuclear Excitation via Electron Capture”.</a:t>
          </a:r>
          <a:endParaRPr lang="en-US" sz="2400" b="0"/>
        </a:p>
      </dgm:t>
    </dgm:pt>
    <dgm:pt modelId="{375BCD80-A2E8-4CB8-893C-AEA56E89542F}" type="parTrans" cxnId="{A120793E-9A9F-430C-AB71-40E26D90DE3A}">
      <dgm:prSet/>
      <dgm:spPr/>
      <dgm:t>
        <a:bodyPr/>
        <a:lstStyle/>
        <a:p>
          <a:endParaRPr lang="en-US"/>
        </a:p>
      </dgm:t>
    </dgm:pt>
    <dgm:pt modelId="{96DB24E2-016B-4D10-A796-681B34CDE890}" type="sibTrans" cxnId="{A120793E-9A9F-430C-AB71-40E26D90DE3A}">
      <dgm:prSet/>
      <dgm:spPr/>
      <dgm:t>
        <a:bodyPr/>
        <a:lstStyle/>
        <a:p>
          <a:endParaRPr lang="en-US"/>
        </a:p>
      </dgm:t>
    </dgm:pt>
    <dgm:pt modelId="{C6C99076-403F-4F89-BCEB-49938538CB7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0" dirty="0">
              <a:solidFill>
                <a:srgbClr val="00B0F0"/>
              </a:solidFill>
            </a:rPr>
            <a:t>May play a role in nucleosynthesis.</a:t>
          </a:r>
          <a:endParaRPr lang="en-US" sz="2000" dirty="0">
            <a:solidFill>
              <a:srgbClr val="00B0F0"/>
            </a:solidFill>
          </a:endParaRPr>
        </a:p>
      </dgm:t>
    </dgm:pt>
    <dgm:pt modelId="{F4878C63-53BE-4A6F-9F79-D52196B96AC4}" type="parTrans" cxnId="{5D8F991D-E4EE-4952-A17A-4A985A355205}">
      <dgm:prSet/>
      <dgm:spPr/>
      <dgm:t>
        <a:bodyPr/>
        <a:lstStyle/>
        <a:p>
          <a:endParaRPr lang="en-US"/>
        </a:p>
      </dgm:t>
    </dgm:pt>
    <dgm:pt modelId="{D79D733D-9BCC-4C6F-8398-D42D896A4C4D}" type="sibTrans" cxnId="{5D8F991D-E4EE-4952-A17A-4A985A355205}">
      <dgm:prSet/>
      <dgm:spPr/>
      <dgm:t>
        <a:bodyPr/>
        <a:lstStyle/>
        <a:p>
          <a:endParaRPr lang="en-US"/>
        </a:p>
      </dgm:t>
    </dgm:pt>
    <dgm:pt modelId="{FC16C3E5-020A-4462-A168-751F24741AE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rgbClr val="00B0F0"/>
              </a:solidFill>
            </a:rPr>
            <a:t>Potential application for nuclear batteries.</a:t>
          </a:r>
        </a:p>
      </dgm:t>
    </dgm:pt>
    <dgm:pt modelId="{D456F5A9-28F6-4825-99B1-0496B04F4607}" type="parTrans" cxnId="{286773CD-E77D-49A3-9905-CF46173E99D9}">
      <dgm:prSet/>
      <dgm:spPr/>
      <dgm:t>
        <a:bodyPr/>
        <a:lstStyle/>
        <a:p>
          <a:endParaRPr lang="en-CA"/>
        </a:p>
      </dgm:t>
    </dgm:pt>
    <dgm:pt modelId="{7975BB5C-1BA1-412C-B35C-11F930ADC3EB}" type="sibTrans" cxnId="{286773CD-E77D-49A3-9905-CF46173E99D9}">
      <dgm:prSet/>
      <dgm:spPr/>
      <dgm:t>
        <a:bodyPr/>
        <a:lstStyle/>
        <a:p>
          <a:endParaRPr lang="en-CA"/>
        </a:p>
      </dgm:t>
    </dgm:pt>
    <dgm:pt modelId="{EEEE8040-0F79-4D0E-ADBB-9E7B5AB51B4A}" type="pres">
      <dgm:prSet presAssocID="{5ED344E1-52A1-4941-9BD9-1F2C865FCF70}" presName="root" presStyleCnt="0">
        <dgm:presLayoutVars>
          <dgm:dir/>
          <dgm:resizeHandles val="exact"/>
        </dgm:presLayoutVars>
      </dgm:prSet>
      <dgm:spPr/>
    </dgm:pt>
    <dgm:pt modelId="{D4868214-6F3C-48C5-BEA4-761C806FFB99}" type="pres">
      <dgm:prSet presAssocID="{CB9E99DB-3731-4168-AF41-08FE258B03CE}" presName="compNode" presStyleCnt="0"/>
      <dgm:spPr/>
    </dgm:pt>
    <dgm:pt modelId="{E9180554-AA0A-4189-81A5-7F8E236925AE}" type="pres">
      <dgm:prSet presAssocID="{CB9E99DB-3731-4168-AF41-08FE258B03C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</dgm:pt>
    <dgm:pt modelId="{BED632A7-BCC1-4D27-BCBC-D89BE65865E3}" type="pres">
      <dgm:prSet presAssocID="{CB9E99DB-3731-4168-AF41-08FE258B03CE}" presName="iconSpace" presStyleCnt="0"/>
      <dgm:spPr/>
    </dgm:pt>
    <dgm:pt modelId="{4911CC3D-9718-492A-BCE1-75724B0B2A18}" type="pres">
      <dgm:prSet presAssocID="{CB9E99DB-3731-4168-AF41-08FE258B03CE}" presName="parTx" presStyleLbl="revTx" presStyleIdx="0" presStyleCnt="6">
        <dgm:presLayoutVars>
          <dgm:chMax val="0"/>
          <dgm:chPref val="0"/>
        </dgm:presLayoutVars>
      </dgm:prSet>
      <dgm:spPr/>
    </dgm:pt>
    <dgm:pt modelId="{673C52E4-873B-4118-A713-B4E166E9A755}" type="pres">
      <dgm:prSet presAssocID="{CB9E99DB-3731-4168-AF41-08FE258B03CE}" presName="txSpace" presStyleCnt="0"/>
      <dgm:spPr/>
    </dgm:pt>
    <dgm:pt modelId="{ADF86498-1DAA-4B90-B3E6-727B2EBCB40C}" type="pres">
      <dgm:prSet presAssocID="{CB9E99DB-3731-4168-AF41-08FE258B03CE}" presName="desTx" presStyleLbl="revTx" presStyleIdx="1" presStyleCnt="6" custLinFactNeighborX="-724" custLinFactNeighborY="37756">
        <dgm:presLayoutVars/>
      </dgm:prSet>
      <dgm:spPr/>
    </dgm:pt>
    <dgm:pt modelId="{CA3B4E98-D073-4FDF-B08C-F23B03225FC2}" type="pres">
      <dgm:prSet presAssocID="{B3A29A54-5705-48DB-A060-666B61077EE6}" presName="sibTrans" presStyleCnt="0"/>
      <dgm:spPr/>
    </dgm:pt>
    <dgm:pt modelId="{61A0E00D-2C96-49CD-946D-15346FB7D7AA}" type="pres">
      <dgm:prSet presAssocID="{A8881755-9158-48BB-A105-6B9126BF30C8}" presName="compNode" presStyleCnt="0"/>
      <dgm:spPr/>
    </dgm:pt>
    <dgm:pt modelId="{8B671327-0458-4F79-9589-5EBD9AEF262F}" type="pres">
      <dgm:prSet presAssocID="{A8881755-9158-48BB-A105-6B9126BF30C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</dgm:pt>
    <dgm:pt modelId="{3F051E79-6F5F-477B-87C9-E883DCC2447A}" type="pres">
      <dgm:prSet presAssocID="{A8881755-9158-48BB-A105-6B9126BF30C8}" presName="iconSpace" presStyleCnt="0"/>
      <dgm:spPr/>
    </dgm:pt>
    <dgm:pt modelId="{98C876DA-C52F-4718-A990-BADFA36C6A13}" type="pres">
      <dgm:prSet presAssocID="{A8881755-9158-48BB-A105-6B9126BF30C8}" presName="parTx" presStyleLbl="revTx" presStyleIdx="2" presStyleCnt="6">
        <dgm:presLayoutVars>
          <dgm:chMax val="0"/>
          <dgm:chPref val="0"/>
        </dgm:presLayoutVars>
      </dgm:prSet>
      <dgm:spPr/>
    </dgm:pt>
    <dgm:pt modelId="{D0EE5C77-4581-48C3-93E5-D80C837D7249}" type="pres">
      <dgm:prSet presAssocID="{A8881755-9158-48BB-A105-6B9126BF30C8}" presName="txSpace" presStyleCnt="0"/>
      <dgm:spPr/>
    </dgm:pt>
    <dgm:pt modelId="{51BA4507-A94B-45B5-ADA8-05CB3FC0203D}" type="pres">
      <dgm:prSet presAssocID="{A8881755-9158-48BB-A105-6B9126BF30C8}" presName="desTx" presStyleLbl="revTx" presStyleIdx="3" presStyleCnt="6" custLinFactNeighborX="-1085" custLinFactNeighborY="28048">
        <dgm:presLayoutVars/>
      </dgm:prSet>
      <dgm:spPr/>
    </dgm:pt>
    <dgm:pt modelId="{67CDF705-F075-4F8B-B4B8-938B2885E666}" type="pres">
      <dgm:prSet presAssocID="{9048D0F0-1CF2-4954-BECB-C1427F16EC6C}" presName="sibTrans" presStyleCnt="0"/>
      <dgm:spPr/>
    </dgm:pt>
    <dgm:pt modelId="{B80661B3-1593-4ABA-92A3-81BD085203E2}" type="pres">
      <dgm:prSet presAssocID="{51895EA0-6102-4934-AB6A-C8320871C338}" presName="compNode" presStyleCnt="0"/>
      <dgm:spPr/>
    </dgm:pt>
    <dgm:pt modelId="{32E810E2-A28B-4B77-9CD3-49B35A361F8E}" type="pres">
      <dgm:prSet presAssocID="{51895EA0-6102-4934-AB6A-C8320871C33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</dgm:pt>
    <dgm:pt modelId="{465DE5ED-B7E0-4606-959C-8369BEC41164}" type="pres">
      <dgm:prSet presAssocID="{51895EA0-6102-4934-AB6A-C8320871C338}" presName="iconSpace" presStyleCnt="0"/>
      <dgm:spPr/>
    </dgm:pt>
    <dgm:pt modelId="{E513E545-0C8A-427D-B4E2-B2EAD6BB19AA}" type="pres">
      <dgm:prSet presAssocID="{51895EA0-6102-4934-AB6A-C8320871C338}" presName="parTx" presStyleLbl="revTx" presStyleIdx="4" presStyleCnt="6">
        <dgm:presLayoutVars>
          <dgm:chMax val="0"/>
          <dgm:chPref val="0"/>
        </dgm:presLayoutVars>
      </dgm:prSet>
      <dgm:spPr/>
    </dgm:pt>
    <dgm:pt modelId="{7B9F015E-550F-451C-AC64-0D7886D66491}" type="pres">
      <dgm:prSet presAssocID="{51895EA0-6102-4934-AB6A-C8320871C338}" presName="txSpace" presStyleCnt="0"/>
      <dgm:spPr/>
    </dgm:pt>
    <dgm:pt modelId="{019477B6-E0BF-4AF9-89BA-FE3EB73EC33B}" type="pres">
      <dgm:prSet presAssocID="{51895EA0-6102-4934-AB6A-C8320871C338}" presName="desTx" presStyleLbl="revTx" presStyleIdx="5" presStyleCnt="6" custLinFactNeighborX="-3583" custLinFactNeighborY="5939">
        <dgm:presLayoutVars/>
      </dgm:prSet>
      <dgm:spPr/>
    </dgm:pt>
  </dgm:ptLst>
  <dgm:cxnLst>
    <dgm:cxn modelId="{5D8F991D-E4EE-4952-A17A-4A985A355205}" srcId="{51895EA0-6102-4934-AB6A-C8320871C338}" destId="{C6C99076-403F-4F89-BCEB-49938538CB75}" srcOrd="0" destOrd="0" parTransId="{F4878C63-53BE-4A6F-9F79-D52196B96AC4}" sibTransId="{D79D733D-9BCC-4C6F-8398-D42D896A4C4D}"/>
    <dgm:cxn modelId="{A120793E-9A9F-430C-AB71-40E26D90DE3A}" srcId="{5ED344E1-52A1-4941-9BD9-1F2C865FCF70}" destId="{51895EA0-6102-4934-AB6A-C8320871C338}" srcOrd="2" destOrd="0" parTransId="{375BCD80-A2E8-4CB8-893C-AEA56E89542F}" sibTransId="{96DB24E2-016B-4D10-A796-681B34CDE890}"/>
    <dgm:cxn modelId="{DFB1F372-2698-4654-BEF9-128604E32ECC}" srcId="{A8881755-9158-48BB-A105-6B9126BF30C8}" destId="{D901EC58-8B50-41AF-9208-BF95DF3F2FCD}" srcOrd="0" destOrd="0" parTransId="{EAA9B07E-E76A-4C4F-A41D-A56B01354098}" sibTransId="{9F4CA872-93D6-4058-99BF-DCBFC1D7EB27}"/>
    <dgm:cxn modelId="{1DC63F56-BB81-41C8-9CC9-39384BF2D4E7}" type="presOf" srcId="{CB9E99DB-3731-4168-AF41-08FE258B03CE}" destId="{4911CC3D-9718-492A-BCE1-75724B0B2A18}" srcOrd="0" destOrd="0" presId="urn:microsoft.com/office/officeart/2018/2/layout/IconLabelDescriptionList"/>
    <dgm:cxn modelId="{43ED6C7F-86F5-4257-921B-E3BC4EB893BC}" type="presOf" srcId="{FC16C3E5-020A-4462-A168-751F24741AE9}" destId="{019477B6-E0BF-4AF9-89BA-FE3EB73EC33B}" srcOrd="0" destOrd="1" presId="urn:microsoft.com/office/officeart/2018/2/layout/IconLabelDescriptionList"/>
    <dgm:cxn modelId="{7F3D329D-5DBF-41CD-B8FD-97F26046CA32}" type="presOf" srcId="{09677C1A-9429-40BC-9F1F-6322F34C2B1B}" destId="{ADF86498-1DAA-4B90-B3E6-727B2EBCB40C}" srcOrd="0" destOrd="0" presId="urn:microsoft.com/office/officeart/2018/2/layout/IconLabelDescriptionList"/>
    <dgm:cxn modelId="{B6CA71A6-49D9-42F5-AB53-F8A83F257B8E}" type="presOf" srcId="{C6C99076-403F-4F89-BCEB-49938538CB75}" destId="{019477B6-E0BF-4AF9-89BA-FE3EB73EC33B}" srcOrd="0" destOrd="0" presId="urn:microsoft.com/office/officeart/2018/2/layout/IconLabelDescriptionList"/>
    <dgm:cxn modelId="{1D7748AA-3F9A-42DB-B2C7-67C1E21A207C}" type="presOf" srcId="{D901EC58-8B50-41AF-9208-BF95DF3F2FCD}" destId="{51BA4507-A94B-45B5-ADA8-05CB3FC0203D}" srcOrd="0" destOrd="0" presId="urn:microsoft.com/office/officeart/2018/2/layout/IconLabelDescriptionList"/>
    <dgm:cxn modelId="{95E2F3AC-34ED-4C90-B294-C3D25E5B7F7E}" srcId="{CB9E99DB-3731-4168-AF41-08FE258B03CE}" destId="{09677C1A-9429-40BC-9F1F-6322F34C2B1B}" srcOrd="0" destOrd="0" parTransId="{DD2C165D-0C48-4609-8452-E7E1127EB6A8}" sibTransId="{91AB0926-81E7-4876-B89A-F48C2ABEC7B6}"/>
    <dgm:cxn modelId="{13AFDDB6-F958-4043-9370-E15E61319973}" type="presOf" srcId="{51895EA0-6102-4934-AB6A-C8320871C338}" destId="{E513E545-0C8A-427D-B4E2-B2EAD6BB19AA}" srcOrd="0" destOrd="0" presId="urn:microsoft.com/office/officeart/2018/2/layout/IconLabelDescriptionList"/>
    <dgm:cxn modelId="{961A75C2-4C3A-4873-874F-11343E1E1128}" srcId="{5ED344E1-52A1-4941-9BD9-1F2C865FCF70}" destId="{A8881755-9158-48BB-A105-6B9126BF30C8}" srcOrd="1" destOrd="0" parTransId="{32AEB7B8-72D8-4755-B8CB-A4FB737C2BB2}" sibTransId="{9048D0F0-1CF2-4954-BECB-C1427F16EC6C}"/>
    <dgm:cxn modelId="{F0E5E3C9-DD3A-4FAF-9AA3-BCCD384B7B19}" type="presOf" srcId="{A8881755-9158-48BB-A105-6B9126BF30C8}" destId="{98C876DA-C52F-4718-A990-BADFA36C6A13}" srcOrd="0" destOrd="0" presId="urn:microsoft.com/office/officeart/2018/2/layout/IconLabelDescriptionList"/>
    <dgm:cxn modelId="{16DD5DCD-570E-47E4-A83E-30C27706C177}" srcId="{5ED344E1-52A1-4941-9BD9-1F2C865FCF70}" destId="{CB9E99DB-3731-4168-AF41-08FE258B03CE}" srcOrd="0" destOrd="0" parTransId="{C414A2DF-AE1F-4210-BFA0-BBFC2C2774EC}" sibTransId="{B3A29A54-5705-48DB-A060-666B61077EE6}"/>
    <dgm:cxn modelId="{286773CD-E77D-49A3-9905-CF46173E99D9}" srcId="{51895EA0-6102-4934-AB6A-C8320871C338}" destId="{FC16C3E5-020A-4462-A168-751F24741AE9}" srcOrd="1" destOrd="0" parTransId="{D456F5A9-28F6-4825-99B1-0496B04F4607}" sibTransId="{7975BB5C-1BA1-412C-B35C-11F930ADC3EB}"/>
    <dgm:cxn modelId="{0699B0F9-CA08-41FC-9144-055FDB49AEB7}" type="presOf" srcId="{5ED344E1-52A1-4941-9BD9-1F2C865FCF70}" destId="{EEEE8040-0F79-4D0E-ADBB-9E7B5AB51B4A}" srcOrd="0" destOrd="0" presId="urn:microsoft.com/office/officeart/2018/2/layout/IconLabelDescriptionList"/>
    <dgm:cxn modelId="{D9E73205-9CB3-4E77-9436-BAB0263328AD}" type="presParOf" srcId="{EEEE8040-0F79-4D0E-ADBB-9E7B5AB51B4A}" destId="{D4868214-6F3C-48C5-BEA4-761C806FFB99}" srcOrd="0" destOrd="0" presId="urn:microsoft.com/office/officeart/2018/2/layout/IconLabelDescriptionList"/>
    <dgm:cxn modelId="{97FE5285-97B1-4C1C-B78B-715AF8471FAA}" type="presParOf" srcId="{D4868214-6F3C-48C5-BEA4-761C806FFB99}" destId="{E9180554-AA0A-4189-81A5-7F8E236925AE}" srcOrd="0" destOrd="0" presId="urn:microsoft.com/office/officeart/2018/2/layout/IconLabelDescriptionList"/>
    <dgm:cxn modelId="{8965A649-7B92-4DA7-9A82-57E826412632}" type="presParOf" srcId="{D4868214-6F3C-48C5-BEA4-761C806FFB99}" destId="{BED632A7-BCC1-4D27-BCBC-D89BE65865E3}" srcOrd="1" destOrd="0" presId="urn:microsoft.com/office/officeart/2018/2/layout/IconLabelDescriptionList"/>
    <dgm:cxn modelId="{F3B7CE26-374E-4215-9272-248A89676951}" type="presParOf" srcId="{D4868214-6F3C-48C5-BEA4-761C806FFB99}" destId="{4911CC3D-9718-492A-BCE1-75724B0B2A18}" srcOrd="2" destOrd="0" presId="urn:microsoft.com/office/officeart/2018/2/layout/IconLabelDescriptionList"/>
    <dgm:cxn modelId="{7D609DA5-AC0C-48A6-B427-F0010BC8EA37}" type="presParOf" srcId="{D4868214-6F3C-48C5-BEA4-761C806FFB99}" destId="{673C52E4-873B-4118-A713-B4E166E9A755}" srcOrd="3" destOrd="0" presId="urn:microsoft.com/office/officeart/2018/2/layout/IconLabelDescriptionList"/>
    <dgm:cxn modelId="{BF5380C2-8393-4CA2-8114-C0DD114886DD}" type="presParOf" srcId="{D4868214-6F3C-48C5-BEA4-761C806FFB99}" destId="{ADF86498-1DAA-4B90-B3E6-727B2EBCB40C}" srcOrd="4" destOrd="0" presId="urn:microsoft.com/office/officeart/2018/2/layout/IconLabelDescriptionList"/>
    <dgm:cxn modelId="{D697C32F-F28B-409F-AD30-4380F7A873C1}" type="presParOf" srcId="{EEEE8040-0F79-4D0E-ADBB-9E7B5AB51B4A}" destId="{CA3B4E98-D073-4FDF-B08C-F23B03225FC2}" srcOrd="1" destOrd="0" presId="urn:microsoft.com/office/officeart/2018/2/layout/IconLabelDescriptionList"/>
    <dgm:cxn modelId="{469EDE68-2729-4C03-9F05-D7B49074479F}" type="presParOf" srcId="{EEEE8040-0F79-4D0E-ADBB-9E7B5AB51B4A}" destId="{61A0E00D-2C96-49CD-946D-15346FB7D7AA}" srcOrd="2" destOrd="0" presId="urn:microsoft.com/office/officeart/2018/2/layout/IconLabelDescriptionList"/>
    <dgm:cxn modelId="{385ADFE1-A2D5-4E29-8351-67C945C2D537}" type="presParOf" srcId="{61A0E00D-2C96-49CD-946D-15346FB7D7AA}" destId="{8B671327-0458-4F79-9589-5EBD9AEF262F}" srcOrd="0" destOrd="0" presId="urn:microsoft.com/office/officeart/2018/2/layout/IconLabelDescriptionList"/>
    <dgm:cxn modelId="{90AADDAB-4791-433A-8953-BEF4C305D317}" type="presParOf" srcId="{61A0E00D-2C96-49CD-946D-15346FB7D7AA}" destId="{3F051E79-6F5F-477B-87C9-E883DCC2447A}" srcOrd="1" destOrd="0" presId="urn:microsoft.com/office/officeart/2018/2/layout/IconLabelDescriptionList"/>
    <dgm:cxn modelId="{7E4D7894-7F76-4793-8524-7F1F10CD14A2}" type="presParOf" srcId="{61A0E00D-2C96-49CD-946D-15346FB7D7AA}" destId="{98C876DA-C52F-4718-A990-BADFA36C6A13}" srcOrd="2" destOrd="0" presId="urn:microsoft.com/office/officeart/2018/2/layout/IconLabelDescriptionList"/>
    <dgm:cxn modelId="{B4F7AC3A-FD14-4F9D-AF9A-899AAC1644FF}" type="presParOf" srcId="{61A0E00D-2C96-49CD-946D-15346FB7D7AA}" destId="{D0EE5C77-4581-48C3-93E5-D80C837D7249}" srcOrd="3" destOrd="0" presId="urn:microsoft.com/office/officeart/2018/2/layout/IconLabelDescriptionList"/>
    <dgm:cxn modelId="{A817C5A1-405B-4860-9B67-81276DB6AF40}" type="presParOf" srcId="{61A0E00D-2C96-49CD-946D-15346FB7D7AA}" destId="{51BA4507-A94B-45B5-ADA8-05CB3FC0203D}" srcOrd="4" destOrd="0" presId="urn:microsoft.com/office/officeart/2018/2/layout/IconLabelDescriptionList"/>
    <dgm:cxn modelId="{F2CFEC13-0988-43FF-8432-C3EE3095A38B}" type="presParOf" srcId="{EEEE8040-0F79-4D0E-ADBB-9E7B5AB51B4A}" destId="{67CDF705-F075-4F8B-B4B8-938B2885E666}" srcOrd="3" destOrd="0" presId="urn:microsoft.com/office/officeart/2018/2/layout/IconLabelDescriptionList"/>
    <dgm:cxn modelId="{464D4989-9E2D-475F-B514-BE2DD574BD7B}" type="presParOf" srcId="{EEEE8040-0F79-4D0E-ADBB-9E7B5AB51B4A}" destId="{B80661B3-1593-4ABA-92A3-81BD085203E2}" srcOrd="4" destOrd="0" presId="urn:microsoft.com/office/officeart/2018/2/layout/IconLabelDescriptionList"/>
    <dgm:cxn modelId="{3CD7EB96-5C1E-4C20-975A-A67FECA52D59}" type="presParOf" srcId="{B80661B3-1593-4ABA-92A3-81BD085203E2}" destId="{32E810E2-A28B-4B77-9CD3-49B35A361F8E}" srcOrd="0" destOrd="0" presId="urn:microsoft.com/office/officeart/2018/2/layout/IconLabelDescriptionList"/>
    <dgm:cxn modelId="{9C7B7A36-81BA-4928-9D9F-6A006B148B29}" type="presParOf" srcId="{B80661B3-1593-4ABA-92A3-81BD085203E2}" destId="{465DE5ED-B7E0-4606-959C-8369BEC41164}" srcOrd="1" destOrd="0" presId="urn:microsoft.com/office/officeart/2018/2/layout/IconLabelDescriptionList"/>
    <dgm:cxn modelId="{2F2B2650-5C18-4223-B41F-FC5AD1BB3FE8}" type="presParOf" srcId="{B80661B3-1593-4ABA-92A3-81BD085203E2}" destId="{E513E545-0C8A-427D-B4E2-B2EAD6BB19AA}" srcOrd="2" destOrd="0" presId="urn:microsoft.com/office/officeart/2018/2/layout/IconLabelDescriptionList"/>
    <dgm:cxn modelId="{50A31C11-F73A-44D3-9C31-71828D519225}" type="presParOf" srcId="{B80661B3-1593-4ABA-92A3-81BD085203E2}" destId="{7B9F015E-550F-451C-AC64-0D7886D66491}" srcOrd="3" destOrd="0" presId="urn:microsoft.com/office/officeart/2018/2/layout/IconLabelDescriptionList"/>
    <dgm:cxn modelId="{CED2C105-7A64-4988-AE87-27FA045381B9}" type="presParOf" srcId="{B80661B3-1593-4ABA-92A3-81BD085203E2}" destId="{019477B6-E0BF-4AF9-89BA-FE3EB73EC33B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05E824-3E32-418B-BB59-8CB215B5D6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769AAC-B57C-480A-A6AF-A9C86C9879EF}">
      <dgm:prSet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r>
            <a:rPr lang="en-CA" i="0"/>
            <a:t>Perveance</a:t>
          </a:r>
          <a:endParaRPr lang="en-US"/>
        </a:p>
      </dgm:t>
    </dgm:pt>
    <dgm:pt modelId="{E980B1F3-7F49-4D8C-B731-77025E6C5597}" type="parTrans" cxnId="{8D2C9B9F-419B-4165-8D60-3F23738CC36C}">
      <dgm:prSet/>
      <dgm:spPr/>
      <dgm:t>
        <a:bodyPr/>
        <a:lstStyle/>
        <a:p>
          <a:endParaRPr lang="en-US"/>
        </a:p>
      </dgm:t>
    </dgm:pt>
    <dgm:pt modelId="{C58C6543-359E-4ED9-8D85-B827930B0923}" type="sibTrans" cxnId="{8D2C9B9F-419B-4165-8D60-3F23738CC36C}">
      <dgm:prSet/>
      <dgm:spPr/>
      <dgm:t>
        <a:bodyPr/>
        <a:lstStyle/>
        <a:p>
          <a:endParaRPr lang="en-US"/>
        </a:p>
      </dgm:t>
    </dgm:pt>
    <dgm:pt modelId="{ED278A18-708E-4605-BC89-CC687DB7BF51}">
      <dgm:prSet/>
      <dgm:spPr/>
      <dgm:t>
        <a:bodyPr/>
        <a:lstStyle/>
        <a:p>
          <a:pPr>
            <a:buNone/>
          </a:pPr>
          <a:r>
            <a:rPr lang="en-CA" b="0" i="0" dirty="0"/>
            <a:t>Electron current – Energy dependence.</a:t>
          </a:r>
          <a:endParaRPr lang="en-US" dirty="0"/>
        </a:p>
      </dgm:t>
    </dgm:pt>
    <dgm:pt modelId="{EFA00551-6E7F-430B-AD73-975E58C055BD}" type="parTrans" cxnId="{6BDF37A7-639E-4588-95F2-3C96EADF4099}">
      <dgm:prSet/>
      <dgm:spPr/>
      <dgm:t>
        <a:bodyPr/>
        <a:lstStyle/>
        <a:p>
          <a:endParaRPr lang="en-US"/>
        </a:p>
      </dgm:t>
    </dgm:pt>
    <dgm:pt modelId="{AA4C1FF9-CA19-4B18-870E-78535AD565E6}" type="sibTrans" cxnId="{6BDF37A7-639E-4588-95F2-3C96EADF4099}">
      <dgm:prSet/>
      <dgm:spPr/>
      <dgm:t>
        <a:bodyPr/>
        <a:lstStyle/>
        <a:p>
          <a:endParaRPr lang="en-US"/>
        </a:p>
      </dgm:t>
    </dgm:pt>
    <dgm:pt modelId="{3FF11CE1-D219-4552-83C9-BDAEC67AA5AB}">
      <dgm:prSet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r>
            <a:rPr lang="en-CA" i="0"/>
            <a:t>Breeding time</a:t>
          </a:r>
          <a:endParaRPr lang="en-US"/>
        </a:p>
      </dgm:t>
    </dgm:pt>
    <dgm:pt modelId="{E70E5119-5FF0-475F-8007-2D262D2E2F79}" type="parTrans" cxnId="{26D68724-8EF2-440D-B08E-85420E1774F8}">
      <dgm:prSet/>
      <dgm:spPr/>
      <dgm:t>
        <a:bodyPr/>
        <a:lstStyle/>
        <a:p>
          <a:endParaRPr lang="en-US"/>
        </a:p>
      </dgm:t>
    </dgm:pt>
    <dgm:pt modelId="{31982A18-6D1E-415E-9F90-940297AF4C20}" type="sibTrans" cxnId="{26D68724-8EF2-440D-B08E-85420E1774F8}">
      <dgm:prSet/>
      <dgm:spPr/>
      <dgm:t>
        <a:bodyPr/>
        <a:lstStyle/>
        <a:p>
          <a:endParaRPr lang="en-US"/>
        </a:p>
      </dgm:t>
    </dgm:pt>
    <dgm:pt modelId="{BFC73300-DA77-4D15-A69D-B379C0D622BD}">
      <dgm:prSet/>
      <dgm:spPr/>
      <dgm:t>
        <a:bodyPr/>
        <a:lstStyle/>
        <a:p>
          <a:pPr>
            <a:buNone/>
          </a:pPr>
          <a:r>
            <a:rPr lang="en-CA" b="0" i="0" dirty="0"/>
            <a:t>Desired charge state before decaying.</a:t>
          </a:r>
          <a:endParaRPr lang="en-US" dirty="0"/>
        </a:p>
      </dgm:t>
    </dgm:pt>
    <dgm:pt modelId="{8CD38A0E-C6E9-4A05-9DA0-66F3DB507A99}" type="parTrans" cxnId="{4878C104-BF53-4FF0-91D6-977181FAB62B}">
      <dgm:prSet/>
      <dgm:spPr/>
      <dgm:t>
        <a:bodyPr/>
        <a:lstStyle/>
        <a:p>
          <a:endParaRPr lang="en-US"/>
        </a:p>
      </dgm:t>
    </dgm:pt>
    <dgm:pt modelId="{7B6D9CF2-0A31-4D46-980B-61BCB5F370EE}" type="sibTrans" cxnId="{4878C104-BF53-4FF0-91D6-977181FAB62B}">
      <dgm:prSet/>
      <dgm:spPr/>
      <dgm:t>
        <a:bodyPr/>
        <a:lstStyle/>
        <a:p>
          <a:endParaRPr lang="en-US"/>
        </a:p>
      </dgm:t>
    </dgm:pt>
    <dgm:pt modelId="{6E95FCE9-736D-4185-984F-13F49FAB2D09}">
      <dgm:prSet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r>
            <a:rPr lang="en-CA" i="0"/>
            <a:t>Electron current</a:t>
          </a:r>
          <a:endParaRPr lang="en-US"/>
        </a:p>
      </dgm:t>
    </dgm:pt>
    <dgm:pt modelId="{C86D6007-FC41-452B-B50C-3C8698C22DF2}" type="parTrans" cxnId="{71F26E88-2721-42BB-BB34-D1B9646AFEBC}">
      <dgm:prSet/>
      <dgm:spPr/>
      <dgm:t>
        <a:bodyPr/>
        <a:lstStyle/>
        <a:p>
          <a:endParaRPr lang="en-US"/>
        </a:p>
      </dgm:t>
    </dgm:pt>
    <dgm:pt modelId="{B4047AF9-975D-48F5-AD52-26BDB439B738}" type="sibTrans" cxnId="{71F26E88-2721-42BB-BB34-D1B9646AFEBC}">
      <dgm:prSet/>
      <dgm:spPr/>
      <dgm:t>
        <a:bodyPr/>
        <a:lstStyle/>
        <a:p>
          <a:endParaRPr lang="en-US"/>
        </a:p>
      </dgm:t>
    </dgm:pt>
    <dgm:pt modelId="{CF0EEA5F-8C3B-49FF-A6B2-721C0532918D}">
      <dgm:prSet/>
      <dgm:spPr/>
      <dgm:t>
        <a:bodyPr/>
        <a:lstStyle/>
        <a:p>
          <a:pPr>
            <a:buNone/>
          </a:pPr>
          <a:r>
            <a:rPr lang="en-CA" b="0" i="0" dirty="0"/>
            <a:t>Increased photon events, shorter breeding time.</a:t>
          </a:r>
          <a:endParaRPr lang="en-US" dirty="0"/>
        </a:p>
      </dgm:t>
    </dgm:pt>
    <dgm:pt modelId="{56BA7B3C-8D1C-47F6-8BD1-39B228BE8C64}" type="parTrans" cxnId="{DDBD5406-AE6D-42B0-B865-AF3EAD6B143F}">
      <dgm:prSet/>
      <dgm:spPr/>
      <dgm:t>
        <a:bodyPr/>
        <a:lstStyle/>
        <a:p>
          <a:endParaRPr lang="en-US"/>
        </a:p>
      </dgm:t>
    </dgm:pt>
    <dgm:pt modelId="{32AE583C-67CE-456E-A8ED-795E893E6E33}" type="sibTrans" cxnId="{DDBD5406-AE6D-42B0-B865-AF3EAD6B143F}">
      <dgm:prSet/>
      <dgm:spPr/>
      <dgm:t>
        <a:bodyPr/>
        <a:lstStyle/>
        <a:p>
          <a:endParaRPr lang="en-US"/>
        </a:p>
      </dgm:t>
    </dgm:pt>
    <dgm:pt modelId="{00818FED-055D-480A-8E9E-FC885297014F}">
      <dgm:prSet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r>
            <a:rPr lang="en-CA" i="0"/>
            <a:t>Dielectric recombination lines</a:t>
          </a:r>
          <a:endParaRPr lang="en-US"/>
        </a:p>
      </dgm:t>
    </dgm:pt>
    <dgm:pt modelId="{768E3B63-5552-49FB-9239-60A54BECDA71}" type="parTrans" cxnId="{E77AE069-51CC-46CA-8642-4C95B155D136}">
      <dgm:prSet/>
      <dgm:spPr/>
      <dgm:t>
        <a:bodyPr/>
        <a:lstStyle/>
        <a:p>
          <a:endParaRPr lang="en-US"/>
        </a:p>
      </dgm:t>
    </dgm:pt>
    <dgm:pt modelId="{B926A3AF-98BD-4582-979C-8501736954A1}" type="sibTrans" cxnId="{E77AE069-51CC-46CA-8642-4C95B155D136}">
      <dgm:prSet/>
      <dgm:spPr/>
      <dgm:t>
        <a:bodyPr/>
        <a:lstStyle/>
        <a:p>
          <a:endParaRPr lang="en-US"/>
        </a:p>
      </dgm:t>
    </dgm:pt>
    <dgm:pt modelId="{F096125E-AF5A-4B15-9E63-09903584CC9D}">
      <dgm:prSet/>
      <dgm:spPr/>
      <dgm:t>
        <a:bodyPr/>
        <a:lstStyle/>
        <a:p>
          <a:pPr>
            <a:buNone/>
          </a:pPr>
          <a:r>
            <a:rPr lang="en-CA" b="0" i="0" dirty="0"/>
            <a:t>True energy, energy spread, electron beam radius.</a:t>
          </a:r>
          <a:endParaRPr lang="en-US" dirty="0"/>
        </a:p>
      </dgm:t>
    </dgm:pt>
    <dgm:pt modelId="{3CBE2814-E9AD-4A39-B21F-EF19D2F20F1A}" type="parTrans" cxnId="{AEA12C2D-4287-4855-89B3-019B586F027C}">
      <dgm:prSet/>
      <dgm:spPr/>
      <dgm:t>
        <a:bodyPr/>
        <a:lstStyle/>
        <a:p>
          <a:endParaRPr lang="en-US"/>
        </a:p>
      </dgm:t>
    </dgm:pt>
    <dgm:pt modelId="{F3DA4C72-9B55-46F5-A1C6-5ECB3879A845}" type="sibTrans" cxnId="{AEA12C2D-4287-4855-89B3-019B586F027C}">
      <dgm:prSet/>
      <dgm:spPr/>
      <dgm:t>
        <a:bodyPr/>
        <a:lstStyle/>
        <a:p>
          <a:endParaRPr lang="en-US"/>
        </a:p>
      </dgm:t>
    </dgm:pt>
    <dgm:pt modelId="{ED65BD25-BC96-497D-8027-1438B5DAB22C}">
      <dgm:prSet custT="1"/>
      <dgm:spPr>
        <a:solidFill>
          <a:srgbClr val="00B0F0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 spcFirstLastPara="0" vert="horz" wrap="square" lIns="72390" tIns="72390" rIns="72390" bIns="72390" numCol="1" spcCol="1270" anchor="ctr" anchorCtr="0"/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i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Electron Energy</a:t>
          </a:r>
        </a:p>
      </dgm:t>
    </dgm:pt>
    <dgm:pt modelId="{F1FBE552-7FE8-44DB-88A7-C8B26186F74C}" type="parTrans" cxnId="{54C6569A-7D5E-48DB-AAA2-A112B0ACE022}">
      <dgm:prSet/>
      <dgm:spPr/>
      <dgm:t>
        <a:bodyPr/>
        <a:lstStyle/>
        <a:p>
          <a:endParaRPr lang="en-CA"/>
        </a:p>
      </dgm:t>
    </dgm:pt>
    <dgm:pt modelId="{8BB89AA3-F86D-428C-A476-7055A9A1C06E}" type="sibTrans" cxnId="{54C6569A-7D5E-48DB-AAA2-A112B0ACE022}">
      <dgm:prSet/>
      <dgm:spPr/>
      <dgm:t>
        <a:bodyPr/>
        <a:lstStyle/>
        <a:p>
          <a:endParaRPr lang="en-CA"/>
        </a:p>
      </dgm:t>
    </dgm:pt>
    <dgm:pt modelId="{8C127FE4-9C48-4AF3-A15E-0FE548DB64A5}">
      <dgm:prSet/>
      <dgm:spPr/>
      <dgm:t>
        <a:bodyPr/>
        <a:lstStyle/>
        <a:p>
          <a:pPr>
            <a:buNone/>
          </a:pPr>
          <a:r>
            <a:rPr lang="en-US" dirty="0"/>
            <a:t>HV infrastructure guarantees maximum energy.</a:t>
          </a:r>
        </a:p>
      </dgm:t>
    </dgm:pt>
    <dgm:pt modelId="{0CBDADD5-E45C-4920-8C9C-3E77F00D32AC}" type="parTrans" cxnId="{E4215E10-99E2-446B-9EB6-3F5C43C83E35}">
      <dgm:prSet/>
      <dgm:spPr/>
      <dgm:t>
        <a:bodyPr/>
        <a:lstStyle/>
        <a:p>
          <a:endParaRPr lang="en-CA"/>
        </a:p>
      </dgm:t>
    </dgm:pt>
    <dgm:pt modelId="{67F61B63-6067-4C1F-A5D6-473556B05C58}" type="sibTrans" cxnId="{E4215E10-99E2-446B-9EB6-3F5C43C83E35}">
      <dgm:prSet/>
      <dgm:spPr/>
      <dgm:t>
        <a:bodyPr/>
        <a:lstStyle/>
        <a:p>
          <a:endParaRPr lang="en-CA"/>
        </a:p>
      </dgm:t>
    </dgm:pt>
    <dgm:pt modelId="{E1B1108C-0C72-431F-812F-15F6781471D0}" type="pres">
      <dgm:prSet presAssocID="{4905E824-3E32-418B-BB59-8CB215B5D694}" presName="linear" presStyleCnt="0">
        <dgm:presLayoutVars>
          <dgm:animLvl val="lvl"/>
          <dgm:resizeHandles val="exact"/>
        </dgm:presLayoutVars>
      </dgm:prSet>
      <dgm:spPr/>
    </dgm:pt>
    <dgm:pt modelId="{0AB21C01-0956-476A-A413-0DF3FC94142C}" type="pres">
      <dgm:prSet presAssocID="{4E769AAC-B57C-480A-A6AF-A9C86C9879EF}" presName="parentText" presStyleLbl="node1" presStyleIdx="0" presStyleCnt="5" custScaleY="112412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7CAAE6E3-7DB5-4CA2-9F62-7AE3814F415F}" type="pres">
      <dgm:prSet presAssocID="{4E769AAC-B57C-480A-A6AF-A9C86C9879EF}" presName="childText" presStyleLbl="revTx" presStyleIdx="0" presStyleCnt="5">
        <dgm:presLayoutVars>
          <dgm:bulletEnabled val="1"/>
        </dgm:presLayoutVars>
      </dgm:prSet>
      <dgm:spPr/>
    </dgm:pt>
    <dgm:pt modelId="{1A68651C-3923-49CF-BB28-847C97E4ACAD}" type="pres">
      <dgm:prSet presAssocID="{3FF11CE1-D219-4552-83C9-BDAEC67AA5AB}" presName="parentText" presStyleLbl="node1" presStyleIdx="1" presStyleCnt="5" custScaleX="100000" custScaleY="100000">
        <dgm:presLayoutVars>
          <dgm:chMax val="0"/>
          <dgm:bulletEnabled val="1"/>
        </dgm:presLayoutVars>
      </dgm:prSet>
      <dgm:spPr/>
    </dgm:pt>
    <dgm:pt modelId="{F8F766FA-4827-4F5D-8362-38C5A8FEAA4C}" type="pres">
      <dgm:prSet presAssocID="{3FF11CE1-D219-4552-83C9-BDAEC67AA5AB}" presName="childText" presStyleLbl="revTx" presStyleIdx="1" presStyleCnt="5">
        <dgm:presLayoutVars>
          <dgm:bulletEnabled val="1"/>
        </dgm:presLayoutVars>
      </dgm:prSet>
      <dgm:spPr/>
    </dgm:pt>
    <dgm:pt modelId="{FE19652F-EF56-4ECB-AE54-CE5590B999C0}" type="pres">
      <dgm:prSet presAssocID="{6E95FCE9-736D-4185-984F-13F49FAB2D09}" presName="parentText" presStyleLbl="node1" presStyleIdx="2" presStyleCnt="5" custScaleX="100000" custScaleY="100000">
        <dgm:presLayoutVars>
          <dgm:chMax val="0"/>
          <dgm:bulletEnabled val="1"/>
        </dgm:presLayoutVars>
      </dgm:prSet>
      <dgm:spPr/>
    </dgm:pt>
    <dgm:pt modelId="{664504C9-3B7C-40CA-8029-E760D73041B3}" type="pres">
      <dgm:prSet presAssocID="{6E95FCE9-736D-4185-984F-13F49FAB2D09}" presName="childText" presStyleLbl="revTx" presStyleIdx="2" presStyleCnt="5">
        <dgm:presLayoutVars>
          <dgm:bulletEnabled val="1"/>
        </dgm:presLayoutVars>
      </dgm:prSet>
      <dgm:spPr/>
    </dgm:pt>
    <dgm:pt modelId="{4C935785-7181-40D6-A625-B2ED29D9D15E}" type="pres">
      <dgm:prSet presAssocID="{ED65BD25-BC96-497D-8027-1438B5DAB22C}" presName="parentText" presStyleLbl="node1" presStyleIdx="3" presStyleCnt="5">
        <dgm:presLayoutVars>
          <dgm:chMax val="0"/>
          <dgm:bulletEnabled val="1"/>
        </dgm:presLayoutVars>
      </dgm:prSet>
      <dgm:spPr>
        <a:xfrm>
          <a:off x="0" y="3132172"/>
          <a:ext cx="5446278" cy="444600"/>
        </a:xfrm>
        <a:prstGeom prst="roundRect">
          <a:avLst/>
        </a:prstGeom>
      </dgm:spPr>
    </dgm:pt>
    <dgm:pt modelId="{1E7B82AF-2F78-47D2-86DF-5772A15D303B}" type="pres">
      <dgm:prSet presAssocID="{ED65BD25-BC96-497D-8027-1438B5DAB22C}" presName="childText" presStyleLbl="revTx" presStyleIdx="3" presStyleCnt="5">
        <dgm:presLayoutVars>
          <dgm:bulletEnabled val="1"/>
        </dgm:presLayoutVars>
      </dgm:prSet>
      <dgm:spPr/>
    </dgm:pt>
    <dgm:pt modelId="{9096C09D-C699-435F-A5CE-2B42C8A7A89C}" type="pres">
      <dgm:prSet presAssocID="{00818FED-055D-480A-8E9E-FC885297014F}" presName="parentText" presStyleLbl="node1" presStyleIdx="4" presStyleCnt="5" custScaleX="100000" custScaleY="100000">
        <dgm:presLayoutVars>
          <dgm:chMax val="0"/>
          <dgm:bulletEnabled val="1"/>
        </dgm:presLayoutVars>
      </dgm:prSet>
      <dgm:spPr/>
    </dgm:pt>
    <dgm:pt modelId="{A20C2371-ABAF-44FC-9749-088A598A005C}" type="pres">
      <dgm:prSet presAssocID="{00818FED-055D-480A-8E9E-FC885297014F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4878C104-BF53-4FF0-91D6-977181FAB62B}" srcId="{3FF11CE1-D219-4552-83C9-BDAEC67AA5AB}" destId="{BFC73300-DA77-4D15-A69D-B379C0D622BD}" srcOrd="0" destOrd="0" parTransId="{8CD38A0E-C6E9-4A05-9DA0-66F3DB507A99}" sibTransId="{7B6D9CF2-0A31-4D46-980B-61BCB5F370EE}"/>
    <dgm:cxn modelId="{DDBD5406-AE6D-42B0-B865-AF3EAD6B143F}" srcId="{6E95FCE9-736D-4185-984F-13F49FAB2D09}" destId="{CF0EEA5F-8C3B-49FF-A6B2-721C0532918D}" srcOrd="0" destOrd="0" parTransId="{56BA7B3C-8D1C-47F6-8BD1-39B228BE8C64}" sibTransId="{32AE583C-67CE-456E-A8ED-795E893E6E33}"/>
    <dgm:cxn modelId="{E4215E10-99E2-446B-9EB6-3F5C43C83E35}" srcId="{ED65BD25-BC96-497D-8027-1438B5DAB22C}" destId="{8C127FE4-9C48-4AF3-A15E-0FE548DB64A5}" srcOrd="0" destOrd="0" parTransId="{0CBDADD5-E45C-4920-8C9C-3E77F00D32AC}" sibTransId="{67F61B63-6067-4C1F-A5D6-473556B05C58}"/>
    <dgm:cxn modelId="{144BD71B-0A06-43B4-8247-8FCAD1771A93}" type="presOf" srcId="{4905E824-3E32-418B-BB59-8CB215B5D694}" destId="{E1B1108C-0C72-431F-812F-15F6781471D0}" srcOrd="0" destOrd="0" presId="urn:microsoft.com/office/officeart/2005/8/layout/vList2"/>
    <dgm:cxn modelId="{26D68724-8EF2-440D-B08E-85420E1774F8}" srcId="{4905E824-3E32-418B-BB59-8CB215B5D694}" destId="{3FF11CE1-D219-4552-83C9-BDAEC67AA5AB}" srcOrd="1" destOrd="0" parTransId="{E70E5119-5FF0-475F-8007-2D262D2E2F79}" sibTransId="{31982A18-6D1E-415E-9F90-940297AF4C20}"/>
    <dgm:cxn modelId="{AEA12C2D-4287-4855-89B3-019B586F027C}" srcId="{00818FED-055D-480A-8E9E-FC885297014F}" destId="{F096125E-AF5A-4B15-9E63-09903584CC9D}" srcOrd="0" destOrd="0" parTransId="{3CBE2814-E9AD-4A39-B21F-EF19D2F20F1A}" sibTransId="{F3DA4C72-9B55-46F5-A1C6-5ECB3879A845}"/>
    <dgm:cxn modelId="{ED807044-CB1B-4AB8-BA03-ADBF5C02BF5F}" type="presOf" srcId="{4E769AAC-B57C-480A-A6AF-A9C86C9879EF}" destId="{0AB21C01-0956-476A-A413-0DF3FC94142C}" srcOrd="0" destOrd="0" presId="urn:microsoft.com/office/officeart/2005/8/layout/vList2"/>
    <dgm:cxn modelId="{E77AE069-51CC-46CA-8642-4C95B155D136}" srcId="{4905E824-3E32-418B-BB59-8CB215B5D694}" destId="{00818FED-055D-480A-8E9E-FC885297014F}" srcOrd="4" destOrd="0" parTransId="{768E3B63-5552-49FB-9239-60A54BECDA71}" sibTransId="{B926A3AF-98BD-4582-979C-8501736954A1}"/>
    <dgm:cxn modelId="{0AB4816E-F98E-4523-B49E-2C5DBEE22214}" type="presOf" srcId="{00818FED-055D-480A-8E9E-FC885297014F}" destId="{9096C09D-C699-435F-A5CE-2B42C8A7A89C}" srcOrd="0" destOrd="0" presId="urn:microsoft.com/office/officeart/2005/8/layout/vList2"/>
    <dgm:cxn modelId="{02EC1477-6A7C-4B8D-912F-F04200256359}" type="presOf" srcId="{ED65BD25-BC96-497D-8027-1438B5DAB22C}" destId="{4C935785-7181-40D6-A625-B2ED29D9D15E}" srcOrd="0" destOrd="0" presId="urn:microsoft.com/office/officeart/2005/8/layout/vList2"/>
    <dgm:cxn modelId="{71F26E88-2721-42BB-BB34-D1B9646AFEBC}" srcId="{4905E824-3E32-418B-BB59-8CB215B5D694}" destId="{6E95FCE9-736D-4185-984F-13F49FAB2D09}" srcOrd="2" destOrd="0" parTransId="{C86D6007-FC41-452B-B50C-3C8698C22DF2}" sibTransId="{B4047AF9-975D-48F5-AD52-26BDB439B738}"/>
    <dgm:cxn modelId="{69758A97-F075-4C59-B23B-7B659DDC226E}" type="presOf" srcId="{F096125E-AF5A-4B15-9E63-09903584CC9D}" destId="{A20C2371-ABAF-44FC-9749-088A598A005C}" srcOrd="0" destOrd="0" presId="urn:microsoft.com/office/officeart/2005/8/layout/vList2"/>
    <dgm:cxn modelId="{54C6569A-7D5E-48DB-AAA2-A112B0ACE022}" srcId="{4905E824-3E32-418B-BB59-8CB215B5D694}" destId="{ED65BD25-BC96-497D-8027-1438B5DAB22C}" srcOrd="3" destOrd="0" parTransId="{F1FBE552-7FE8-44DB-88A7-C8B26186F74C}" sibTransId="{8BB89AA3-F86D-428C-A476-7055A9A1C06E}"/>
    <dgm:cxn modelId="{428B598E-E5BE-485A-B11C-32D899012C6D}" type="presOf" srcId="{3FF11CE1-D219-4552-83C9-BDAEC67AA5AB}" destId="{1A68651C-3923-49CF-BB28-847C97E4ACAD}" srcOrd="0" destOrd="0" presId="urn:microsoft.com/office/officeart/2005/8/layout/vList2"/>
    <dgm:cxn modelId="{E893B49E-8B9F-4966-A8D5-1A664F596775}" type="presOf" srcId="{ED278A18-708E-4605-BC89-CC687DB7BF51}" destId="{7CAAE6E3-7DB5-4CA2-9F62-7AE3814F415F}" srcOrd="0" destOrd="0" presId="urn:microsoft.com/office/officeart/2005/8/layout/vList2"/>
    <dgm:cxn modelId="{D155C5A2-8A34-499A-8900-9AC6B011F3C7}" type="presOf" srcId="{8C127FE4-9C48-4AF3-A15E-0FE548DB64A5}" destId="{1E7B82AF-2F78-47D2-86DF-5772A15D303B}" srcOrd="0" destOrd="0" presId="urn:microsoft.com/office/officeart/2005/8/layout/vList2"/>
    <dgm:cxn modelId="{6BDF37A7-639E-4588-95F2-3C96EADF4099}" srcId="{4E769AAC-B57C-480A-A6AF-A9C86C9879EF}" destId="{ED278A18-708E-4605-BC89-CC687DB7BF51}" srcOrd="0" destOrd="0" parTransId="{EFA00551-6E7F-430B-AD73-975E58C055BD}" sibTransId="{AA4C1FF9-CA19-4B18-870E-78535AD565E6}"/>
    <dgm:cxn modelId="{C7BDEABE-564B-481C-A0CC-A42441244D40}" type="presOf" srcId="{BFC73300-DA77-4D15-A69D-B379C0D622BD}" destId="{F8F766FA-4827-4F5D-8362-38C5A8FEAA4C}" srcOrd="0" destOrd="0" presId="urn:microsoft.com/office/officeart/2005/8/layout/vList2"/>
    <dgm:cxn modelId="{7F3F4CE3-8919-40C7-A053-F10E8A41BD21}" type="presOf" srcId="{6E95FCE9-736D-4185-984F-13F49FAB2D09}" destId="{FE19652F-EF56-4ECB-AE54-CE5590B999C0}" srcOrd="0" destOrd="0" presId="urn:microsoft.com/office/officeart/2005/8/layout/vList2"/>
    <dgm:cxn modelId="{179864DD-9DDD-4A04-91E3-1E09686C122F}" type="presOf" srcId="{CF0EEA5F-8C3B-49FF-A6B2-721C0532918D}" destId="{664504C9-3B7C-40CA-8029-E760D73041B3}" srcOrd="0" destOrd="0" presId="urn:microsoft.com/office/officeart/2005/8/layout/vList2"/>
    <dgm:cxn modelId="{8D2C9B9F-419B-4165-8D60-3F23738CC36C}" srcId="{4905E824-3E32-418B-BB59-8CB215B5D694}" destId="{4E769AAC-B57C-480A-A6AF-A9C86C9879EF}" srcOrd="0" destOrd="0" parTransId="{E980B1F3-7F49-4D8C-B731-77025E6C5597}" sibTransId="{C58C6543-359E-4ED9-8D85-B827930B0923}"/>
    <dgm:cxn modelId="{340A4A3E-6859-441C-A7AE-89FCC6E546CA}" type="presParOf" srcId="{E1B1108C-0C72-431F-812F-15F6781471D0}" destId="{0AB21C01-0956-476A-A413-0DF3FC94142C}" srcOrd="0" destOrd="0" presId="urn:microsoft.com/office/officeart/2005/8/layout/vList2"/>
    <dgm:cxn modelId="{0C0DB34F-C3B0-4056-BB09-A9E330E62B23}" type="presParOf" srcId="{E1B1108C-0C72-431F-812F-15F6781471D0}" destId="{7CAAE6E3-7DB5-4CA2-9F62-7AE3814F415F}" srcOrd="1" destOrd="0" presId="urn:microsoft.com/office/officeart/2005/8/layout/vList2"/>
    <dgm:cxn modelId="{E3195243-10FC-40B0-BF50-76DFDA384621}" type="presParOf" srcId="{E1B1108C-0C72-431F-812F-15F6781471D0}" destId="{1A68651C-3923-49CF-BB28-847C97E4ACAD}" srcOrd="2" destOrd="0" presId="urn:microsoft.com/office/officeart/2005/8/layout/vList2"/>
    <dgm:cxn modelId="{2A749FC4-67B9-4574-9B24-7D98986E8CEA}" type="presParOf" srcId="{E1B1108C-0C72-431F-812F-15F6781471D0}" destId="{F8F766FA-4827-4F5D-8362-38C5A8FEAA4C}" srcOrd="3" destOrd="0" presId="urn:microsoft.com/office/officeart/2005/8/layout/vList2"/>
    <dgm:cxn modelId="{5725DA3D-12AF-4049-85ED-7B2233F8396A}" type="presParOf" srcId="{E1B1108C-0C72-431F-812F-15F6781471D0}" destId="{FE19652F-EF56-4ECB-AE54-CE5590B999C0}" srcOrd="4" destOrd="0" presId="urn:microsoft.com/office/officeart/2005/8/layout/vList2"/>
    <dgm:cxn modelId="{7D89B1EB-CEE0-4F4B-B052-4548B8B759F7}" type="presParOf" srcId="{E1B1108C-0C72-431F-812F-15F6781471D0}" destId="{664504C9-3B7C-40CA-8029-E760D73041B3}" srcOrd="5" destOrd="0" presId="urn:microsoft.com/office/officeart/2005/8/layout/vList2"/>
    <dgm:cxn modelId="{63301D93-7216-4B73-BE7B-1D56CC7273A0}" type="presParOf" srcId="{E1B1108C-0C72-431F-812F-15F6781471D0}" destId="{4C935785-7181-40D6-A625-B2ED29D9D15E}" srcOrd="6" destOrd="0" presId="urn:microsoft.com/office/officeart/2005/8/layout/vList2"/>
    <dgm:cxn modelId="{256F9A73-BDBF-4EDF-ABE9-F552B20797EF}" type="presParOf" srcId="{E1B1108C-0C72-431F-812F-15F6781471D0}" destId="{1E7B82AF-2F78-47D2-86DF-5772A15D303B}" srcOrd="7" destOrd="0" presId="urn:microsoft.com/office/officeart/2005/8/layout/vList2"/>
    <dgm:cxn modelId="{ECB6E556-D3FD-4536-AFAF-DFFFAB661240}" type="presParOf" srcId="{E1B1108C-0C72-431F-812F-15F6781471D0}" destId="{9096C09D-C699-435F-A5CE-2B42C8A7A89C}" srcOrd="8" destOrd="0" presId="urn:microsoft.com/office/officeart/2005/8/layout/vList2"/>
    <dgm:cxn modelId="{60767D53-0887-4AF2-A14D-9E92F7C563D7}" type="presParOf" srcId="{E1B1108C-0C72-431F-812F-15F6781471D0}" destId="{A20C2371-ABAF-44FC-9749-088A598A005C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05E824-3E32-418B-BB59-8CB215B5D6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769AAC-B57C-480A-A6AF-A9C86C9879EF}">
      <dgm:prSet/>
      <dgm:spPr>
        <a:noFill/>
        <a:ln>
          <a:noFill/>
        </a:ln>
      </dgm:spPr>
      <dgm:t>
        <a:bodyPr/>
        <a:lstStyle/>
        <a:p>
          <a:r>
            <a:rPr lang="en-CA" b="0" i="0" err="1">
              <a:solidFill>
                <a:schemeClr val="tx1"/>
              </a:solidFill>
            </a:rPr>
            <a:t>Radmol</a:t>
          </a:r>
          <a:endParaRPr lang="en-US">
            <a:solidFill>
              <a:schemeClr val="tx1"/>
            </a:solidFill>
          </a:endParaRPr>
        </a:p>
      </dgm:t>
    </dgm:pt>
    <dgm:pt modelId="{E980B1F3-7F49-4D8C-B731-77025E6C5597}" type="parTrans" cxnId="{8D2C9B9F-419B-4165-8D60-3F23738CC36C}">
      <dgm:prSet/>
      <dgm:spPr/>
      <dgm:t>
        <a:bodyPr/>
        <a:lstStyle/>
        <a:p>
          <a:endParaRPr lang="en-US"/>
        </a:p>
      </dgm:t>
    </dgm:pt>
    <dgm:pt modelId="{C58C6543-359E-4ED9-8D85-B827930B0923}" type="sibTrans" cxnId="{8D2C9B9F-419B-4165-8D60-3F23738CC36C}">
      <dgm:prSet/>
      <dgm:spPr/>
      <dgm:t>
        <a:bodyPr/>
        <a:lstStyle/>
        <a:p>
          <a:endParaRPr lang="en-US"/>
        </a:p>
      </dgm:t>
    </dgm:pt>
    <dgm:pt modelId="{ED278A18-708E-4605-BC89-CC687DB7BF51}">
      <dgm:prSet/>
      <dgm:spPr/>
      <dgm:t>
        <a:bodyPr/>
        <a:lstStyle/>
        <a:p>
          <a:r>
            <a:rPr lang="en-CA" b="0" i="0" dirty="0"/>
            <a:t>Low energy to not destroy molecules.</a:t>
          </a:r>
          <a:endParaRPr lang="en-US" dirty="0"/>
        </a:p>
      </dgm:t>
    </dgm:pt>
    <dgm:pt modelId="{EFA00551-6E7F-430B-AD73-975E58C055BD}" type="parTrans" cxnId="{6BDF37A7-639E-4588-95F2-3C96EADF4099}">
      <dgm:prSet/>
      <dgm:spPr/>
      <dgm:t>
        <a:bodyPr/>
        <a:lstStyle/>
        <a:p>
          <a:endParaRPr lang="en-US"/>
        </a:p>
      </dgm:t>
    </dgm:pt>
    <dgm:pt modelId="{AA4C1FF9-CA19-4B18-870E-78535AD565E6}" type="sibTrans" cxnId="{6BDF37A7-639E-4588-95F2-3C96EADF4099}">
      <dgm:prSet/>
      <dgm:spPr/>
      <dgm:t>
        <a:bodyPr/>
        <a:lstStyle/>
        <a:p>
          <a:endParaRPr lang="en-US"/>
        </a:p>
      </dgm:t>
    </dgm:pt>
    <dgm:pt modelId="{3FF11CE1-D219-4552-83C9-BDAEC67AA5AB}">
      <dgm:prSet/>
      <dgm:spPr>
        <a:noFill/>
        <a:ln>
          <a:noFill/>
        </a:ln>
      </dgm:spPr>
      <dgm:t>
        <a:bodyPr/>
        <a:lstStyle/>
        <a:p>
          <a:r>
            <a:rPr lang="en-CA" b="0" i="0">
              <a:solidFill>
                <a:schemeClr val="tx1"/>
              </a:solidFill>
            </a:rPr>
            <a:t>Mass measurements, </a:t>
          </a:r>
          <a:r>
            <a:rPr lang="en-CA">
              <a:solidFill>
                <a:schemeClr val="tx1"/>
              </a:solidFill>
            </a:rPr>
            <a:t>2-</a:t>
          </a:r>
          <a:r>
            <a:rPr lang="el-GR">
              <a:solidFill>
                <a:schemeClr val="tx1"/>
              </a:solidFill>
            </a:rPr>
            <a:t>γ</a:t>
          </a:r>
          <a:endParaRPr lang="en-US" dirty="0">
            <a:solidFill>
              <a:schemeClr val="tx1"/>
            </a:solidFill>
          </a:endParaRPr>
        </a:p>
      </dgm:t>
    </dgm:pt>
    <dgm:pt modelId="{E70E5119-5FF0-475F-8007-2D262D2E2F79}" type="parTrans" cxnId="{26D68724-8EF2-440D-B08E-85420E1774F8}">
      <dgm:prSet/>
      <dgm:spPr/>
      <dgm:t>
        <a:bodyPr/>
        <a:lstStyle/>
        <a:p>
          <a:endParaRPr lang="en-US"/>
        </a:p>
      </dgm:t>
    </dgm:pt>
    <dgm:pt modelId="{31982A18-6D1E-415E-9F90-940297AF4C20}" type="sibTrans" cxnId="{26D68724-8EF2-440D-B08E-85420E1774F8}">
      <dgm:prSet/>
      <dgm:spPr/>
      <dgm:t>
        <a:bodyPr/>
        <a:lstStyle/>
        <a:p>
          <a:endParaRPr lang="en-US"/>
        </a:p>
      </dgm:t>
    </dgm:pt>
    <dgm:pt modelId="{BFC73300-DA77-4D15-A69D-B379C0D622BD}">
      <dgm:prSet/>
      <dgm:spPr/>
      <dgm:t>
        <a:bodyPr/>
        <a:lstStyle/>
        <a:p>
          <a:r>
            <a:rPr lang="en-CA" b="0" i="0" dirty="0"/>
            <a:t>Radionuclides  with 100 </a:t>
          </a:r>
          <a:r>
            <a:rPr lang="en-CA" b="0" i="0" dirty="0" err="1"/>
            <a:t>ms</a:t>
          </a:r>
          <a:r>
            <a:rPr lang="en-CA" b="0" i="0" dirty="0"/>
            <a:t> lifetime require shorter breeding times.</a:t>
          </a:r>
          <a:endParaRPr lang="en-US" dirty="0"/>
        </a:p>
      </dgm:t>
    </dgm:pt>
    <dgm:pt modelId="{8CD38A0E-C6E9-4A05-9DA0-66F3DB507A99}" type="parTrans" cxnId="{4878C104-BF53-4FF0-91D6-977181FAB62B}">
      <dgm:prSet/>
      <dgm:spPr/>
      <dgm:t>
        <a:bodyPr/>
        <a:lstStyle/>
        <a:p>
          <a:endParaRPr lang="en-US"/>
        </a:p>
      </dgm:t>
    </dgm:pt>
    <dgm:pt modelId="{7B6D9CF2-0A31-4D46-980B-61BCB5F370EE}" type="sibTrans" cxnId="{4878C104-BF53-4FF0-91D6-977181FAB62B}">
      <dgm:prSet/>
      <dgm:spPr/>
      <dgm:t>
        <a:bodyPr/>
        <a:lstStyle/>
        <a:p>
          <a:endParaRPr lang="en-US"/>
        </a:p>
      </dgm:t>
    </dgm:pt>
    <dgm:pt modelId="{6E95FCE9-736D-4185-984F-13F49FAB2D09}">
      <dgm:prSet/>
      <dgm:spPr>
        <a:noFill/>
        <a:ln>
          <a:noFill/>
        </a:ln>
      </dgm:spPr>
      <dgm:t>
        <a:bodyPr/>
        <a:lstStyle/>
        <a:p>
          <a:r>
            <a:rPr lang="en-CA" b="0" i="0">
              <a:solidFill>
                <a:schemeClr val="tx1"/>
              </a:solidFill>
            </a:rPr>
            <a:t>NEEC</a:t>
          </a:r>
          <a:endParaRPr lang="en-US">
            <a:solidFill>
              <a:schemeClr val="tx1"/>
            </a:solidFill>
          </a:endParaRPr>
        </a:p>
      </dgm:t>
    </dgm:pt>
    <dgm:pt modelId="{C86D6007-FC41-452B-B50C-3C8698C22DF2}" type="parTrans" cxnId="{71F26E88-2721-42BB-BB34-D1B9646AFEBC}">
      <dgm:prSet/>
      <dgm:spPr/>
      <dgm:t>
        <a:bodyPr/>
        <a:lstStyle/>
        <a:p>
          <a:endParaRPr lang="en-US"/>
        </a:p>
      </dgm:t>
    </dgm:pt>
    <dgm:pt modelId="{B4047AF9-975D-48F5-AD52-26BDB439B738}" type="sibTrans" cxnId="{71F26E88-2721-42BB-BB34-D1B9646AFEBC}">
      <dgm:prSet/>
      <dgm:spPr/>
      <dgm:t>
        <a:bodyPr/>
        <a:lstStyle/>
        <a:p>
          <a:endParaRPr lang="en-US"/>
        </a:p>
      </dgm:t>
    </dgm:pt>
    <dgm:pt modelId="{CF0EEA5F-8C3B-49FF-A6B2-721C0532918D}">
      <dgm:prSet/>
      <dgm:spPr/>
      <dgm:t>
        <a:bodyPr/>
        <a:lstStyle/>
        <a:p>
          <a:r>
            <a:rPr lang="en-US" dirty="0"/>
            <a:t>More electrons increase the events due to low cross sections.</a:t>
          </a:r>
        </a:p>
      </dgm:t>
    </dgm:pt>
    <dgm:pt modelId="{56BA7B3C-8D1C-47F6-8BD1-39B228BE8C64}" type="parTrans" cxnId="{DDBD5406-AE6D-42B0-B865-AF3EAD6B143F}">
      <dgm:prSet/>
      <dgm:spPr/>
      <dgm:t>
        <a:bodyPr/>
        <a:lstStyle/>
        <a:p>
          <a:endParaRPr lang="en-US"/>
        </a:p>
      </dgm:t>
    </dgm:pt>
    <dgm:pt modelId="{32AE583C-67CE-456E-A8ED-795E893E6E33}" type="sibTrans" cxnId="{DDBD5406-AE6D-42B0-B865-AF3EAD6B143F}">
      <dgm:prSet/>
      <dgm:spPr/>
      <dgm:t>
        <a:bodyPr/>
        <a:lstStyle/>
        <a:p>
          <a:endParaRPr lang="en-US"/>
        </a:p>
      </dgm:t>
    </dgm:pt>
    <dgm:pt modelId="{00818FED-055D-480A-8E9E-FC885297014F}">
      <dgm:prSet/>
      <dgm:spPr>
        <a:noFill/>
        <a:ln>
          <a:noFill/>
        </a:ln>
      </dgm:spPr>
      <dgm:t>
        <a:bodyPr/>
        <a:lstStyle/>
        <a:p>
          <a:r>
            <a:rPr lang="en-CA" b="0" i="0">
              <a:solidFill>
                <a:schemeClr val="tx1"/>
              </a:solidFill>
            </a:rPr>
            <a:t>NEEC</a:t>
          </a:r>
          <a:endParaRPr lang="en-US">
            <a:solidFill>
              <a:schemeClr val="tx1"/>
            </a:solidFill>
          </a:endParaRPr>
        </a:p>
      </dgm:t>
    </dgm:pt>
    <dgm:pt modelId="{768E3B63-5552-49FB-9239-60A54BECDA71}" type="parTrans" cxnId="{E77AE069-51CC-46CA-8642-4C95B155D136}">
      <dgm:prSet/>
      <dgm:spPr/>
      <dgm:t>
        <a:bodyPr/>
        <a:lstStyle/>
        <a:p>
          <a:endParaRPr lang="en-US"/>
        </a:p>
      </dgm:t>
    </dgm:pt>
    <dgm:pt modelId="{B926A3AF-98BD-4582-979C-8501736954A1}" type="sibTrans" cxnId="{E77AE069-51CC-46CA-8642-4C95B155D136}">
      <dgm:prSet/>
      <dgm:spPr/>
      <dgm:t>
        <a:bodyPr/>
        <a:lstStyle/>
        <a:p>
          <a:endParaRPr lang="en-US"/>
        </a:p>
      </dgm:t>
    </dgm:pt>
    <dgm:pt modelId="{F096125E-AF5A-4B15-9E63-09903584CC9D}">
      <dgm:prSet/>
      <dgm:spPr/>
      <dgm:t>
        <a:bodyPr/>
        <a:lstStyle/>
        <a:p>
          <a:r>
            <a:rPr lang="en-CA" b="0" i="0" dirty="0"/>
            <a:t>Only the accurate energy triggers the resonant process.</a:t>
          </a:r>
          <a:endParaRPr lang="en-US" dirty="0"/>
        </a:p>
      </dgm:t>
    </dgm:pt>
    <dgm:pt modelId="{3CBE2814-E9AD-4A39-B21F-EF19D2F20F1A}" type="parTrans" cxnId="{AEA12C2D-4287-4855-89B3-019B586F027C}">
      <dgm:prSet/>
      <dgm:spPr/>
      <dgm:t>
        <a:bodyPr/>
        <a:lstStyle/>
        <a:p>
          <a:endParaRPr lang="en-US"/>
        </a:p>
      </dgm:t>
    </dgm:pt>
    <dgm:pt modelId="{F3DA4C72-9B55-46F5-A1C6-5ECB3879A845}" type="sibTrans" cxnId="{AEA12C2D-4287-4855-89B3-019B586F027C}">
      <dgm:prSet/>
      <dgm:spPr/>
      <dgm:t>
        <a:bodyPr/>
        <a:lstStyle/>
        <a:p>
          <a:endParaRPr lang="en-US"/>
        </a:p>
      </dgm:t>
    </dgm:pt>
    <dgm:pt modelId="{2C5F8E46-8852-4830-961E-D4E9108007A3}">
      <dgm:prSet custT="1"/>
      <dgm:spPr>
        <a:noFill/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NEEC, </a:t>
          </a:r>
          <a:r>
            <a:rPr lang="en-CA" sz="1800" kern="1200">
              <a:solidFill>
                <a:schemeClr val="tx1"/>
              </a:solidFill>
            </a:rPr>
            <a:t>2-</a:t>
          </a:r>
          <a:r>
            <a:rPr lang="el-GR" sz="1800" kern="1200">
              <a:solidFill>
                <a:schemeClr val="tx1"/>
              </a:solidFill>
            </a:rPr>
            <a:t>γ</a:t>
          </a:r>
          <a:r>
            <a:rPr lang="en-US" sz="1800" b="0" i="0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, EUV</a:t>
          </a:r>
          <a:endParaRPr lang="en-US" sz="1800" b="0" i="0" kern="1200" dirty="0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</dgm:t>
    </dgm:pt>
    <dgm:pt modelId="{7F13AE8F-C999-4FCF-AE4F-D1E899CC3BF0}" type="parTrans" cxnId="{F75D17F3-41B0-4A03-BD1F-95BD7D2727E3}">
      <dgm:prSet/>
      <dgm:spPr/>
      <dgm:t>
        <a:bodyPr/>
        <a:lstStyle/>
        <a:p>
          <a:endParaRPr lang="en-CA"/>
        </a:p>
      </dgm:t>
    </dgm:pt>
    <dgm:pt modelId="{47A76139-973E-4974-AC9E-41FEB38D0F1F}" type="sibTrans" cxnId="{F75D17F3-41B0-4A03-BD1F-95BD7D2727E3}">
      <dgm:prSet/>
      <dgm:spPr/>
      <dgm:t>
        <a:bodyPr/>
        <a:lstStyle/>
        <a:p>
          <a:endParaRPr lang="en-CA"/>
        </a:p>
      </dgm:t>
    </dgm:pt>
    <dgm:pt modelId="{F6AE5B1A-A19E-4920-AC5F-FBA3816A1B82}">
      <dgm:prSet/>
      <dgm:spPr/>
      <dgm:t>
        <a:bodyPr/>
        <a:lstStyle/>
        <a:p>
          <a:r>
            <a:rPr lang="en-US" dirty="0"/>
            <a:t>Higher energy to remove most electrons down to bare.</a:t>
          </a:r>
        </a:p>
      </dgm:t>
    </dgm:pt>
    <dgm:pt modelId="{80C7E951-FD70-4CA8-98BD-3255403B789F}" type="parTrans" cxnId="{2EC4FE39-BDE1-4F2D-9BAF-6635019A7DA4}">
      <dgm:prSet/>
      <dgm:spPr/>
      <dgm:t>
        <a:bodyPr/>
        <a:lstStyle/>
        <a:p>
          <a:endParaRPr lang="en-CA"/>
        </a:p>
      </dgm:t>
    </dgm:pt>
    <dgm:pt modelId="{85839D4B-5F59-4AAB-885A-1E5D64905520}" type="sibTrans" cxnId="{2EC4FE39-BDE1-4F2D-9BAF-6635019A7DA4}">
      <dgm:prSet/>
      <dgm:spPr/>
      <dgm:t>
        <a:bodyPr/>
        <a:lstStyle/>
        <a:p>
          <a:endParaRPr lang="en-CA"/>
        </a:p>
      </dgm:t>
    </dgm:pt>
    <dgm:pt modelId="{E1B1108C-0C72-431F-812F-15F6781471D0}" type="pres">
      <dgm:prSet presAssocID="{4905E824-3E32-418B-BB59-8CB215B5D694}" presName="linear" presStyleCnt="0">
        <dgm:presLayoutVars>
          <dgm:animLvl val="lvl"/>
          <dgm:resizeHandles val="exact"/>
        </dgm:presLayoutVars>
      </dgm:prSet>
      <dgm:spPr/>
    </dgm:pt>
    <dgm:pt modelId="{0AB21C01-0956-476A-A413-0DF3FC94142C}" type="pres">
      <dgm:prSet presAssocID="{4E769AAC-B57C-480A-A6AF-A9C86C9879EF}" presName="parentText" presStyleLbl="node1" presStyleIdx="0" presStyleCnt="5" custLinFactNeighborY="-17949">
        <dgm:presLayoutVars>
          <dgm:chMax val="0"/>
          <dgm:bulletEnabled val="1"/>
        </dgm:presLayoutVars>
      </dgm:prSet>
      <dgm:spPr/>
    </dgm:pt>
    <dgm:pt modelId="{7CAAE6E3-7DB5-4CA2-9F62-7AE3814F415F}" type="pres">
      <dgm:prSet presAssocID="{4E769AAC-B57C-480A-A6AF-A9C86C9879EF}" presName="childText" presStyleLbl="revTx" presStyleIdx="0" presStyleCnt="5">
        <dgm:presLayoutVars>
          <dgm:bulletEnabled val="1"/>
        </dgm:presLayoutVars>
      </dgm:prSet>
      <dgm:spPr/>
    </dgm:pt>
    <dgm:pt modelId="{1A68651C-3923-49CF-BB28-847C97E4ACAD}" type="pres">
      <dgm:prSet presAssocID="{3FF11CE1-D219-4552-83C9-BDAEC67AA5A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8F766FA-4827-4F5D-8362-38C5A8FEAA4C}" type="pres">
      <dgm:prSet presAssocID="{3FF11CE1-D219-4552-83C9-BDAEC67AA5AB}" presName="childText" presStyleLbl="revTx" presStyleIdx="1" presStyleCnt="5">
        <dgm:presLayoutVars>
          <dgm:bulletEnabled val="1"/>
        </dgm:presLayoutVars>
      </dgm:prSet>
      <dgm:spPr/>
    </dgm:pt>
    <dgm:pt modelId="{FE19652F-EF56-4ECB-AE54-CE5590B999C0}" type="pres">
      <dgm:prSet presAssocID="{6E95FCE9-736D-4185-984F-13F49FAB2D09}" presName="parentText" presStyleLbl="node1" presStyleIdx="2" presStyleCnt="5" custLinFactNeighborY="0">
        <dgm:presLayoutVars>
          <dgm:chMax val="0"/>
          <dgm:bulletEnabled val="1"/>
        </dgm:presLayoutVars>
      </dgm:prSet>
      <dgm:spPr/>
    </dgm:pt>
    <dgm:pt modelId="{664504C9-3B7C-40CA-8029-E760D73041B3}" type="pres">
      <dgm:prSet presAssocID="{6E95FCE9-736D-4185-984F-13F49FAB2D09}" presName="childText" presStyleLbl="revTx" presStyleIdx="2" presStyleCnt="5">
        <dgm:presLayoutVars>
          <dgm:bulletEnabled val="1"/>
        </dgm:presLayoutVars>
      </dgm:prSet>
      <dgm:spPr/>
    </dgm:pt>
    <dgm:pt modelId="{7A52B0F0-A540-4071-AD2C-201AC0ED831E}" type="pres">
      <dgm:prSet presAssocID="{2C5F8E46-8852-4830-961E-D4E9108007A3}" presName="parentText" presStyleLbl="node1" presStyleIdx="3" presStyleCnt="5">
        <dgm:presLayoutVars>
          <dgm:chMax val="0"/>
          <dgm:bulletEnabled val="1"/>
        </dgm:presLayoutVars>
      </dgm:prSet>
      <dgm:spPr>
        <a:xfrm>
          <a:off x="0" y="1595741"/>
          <a:ext cx="5757556" cy="421200"/>
        </a:xfrm>
        <a:prstGeom prst="roundRect">
          <a:avLst/>
        </a:prstGeom>
      </dgm:spPr>
    </dgm:pt>
    <dgm:pt modelId="{116C9F31-600D-4910-9BA5-B91848D7F77B}" type="pres">
      <dgm:prSet presAssocID="{2C5F8E46-8852-4830-961E-D4E9108007A3}" presName="childText" presStyleLbl="revTx" presStyleIdx="3" presStyleCnt="5">
        <dgm:presLayoutVars>
          <dgm:bulletEnabled val="1"/>
        </dgm:presLayoutVars>
      </dgm:prSet>
      <dgm:spPr/>
    </dgm:pt>
    <dgm:pt modelId="{9096C09D-C699-435F-A5CE-2B42C8A7A89C}" type="pres">
      <dgm:prSet presAssocID="{00818FED-055D-480A-8E9E-FC885297014F}" presName="parentText" presStyleLbl="node1" presStyleIdx="4" presStyleCnt="5" custLinFactNeighborY="-6254">
        <dgm:presLayoutVars>
          <dgm:chMax val="0"/>
          <dgm:bulletEnabled val="1"/>
        </dgm:presLayoutVars>
      </dgm:prSet>
      <dgm:spPr/>
    </dgm:pt>
    <dgm:pt modelId="{A20C2371-ABAF-44FC-9749-088A598A005C}" type="pres">
      <dgm:prSet presAssocID="{00818FED-055D-480A-8E9E-FC885297014F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4878C104-BF53-4FF0-91D6-977181FAB62B}" srcId="{3FF11CE1-D219-4552-83C9-BDAEC67AA5AB}" destId="{BFC73300-DA77-4D15-A69D-B379C0D622BD}" srcOrd="0" destOrd="0" parTransId="{8CD38A0E-C6E9-4A05-9DA0-66F3DB507A99}" sibTransId="{7B6D9CF2-0A31-4D46-980B-61BCB5F370EE}"/>
    <dgm:cxn modelId="{DDBD5406-AE6D-42B0-B865-AF3EAD6B143F}" srcId="{6E95FCE9-736D-4185-984F-13F49FAB2D09}" destId="{CF0EEA5F-8C3B-49FF-A6B2-721C0532918D}" srcOrd="0" destOrd="0" parTransId="{56BA7B3C-8D1C-47F6-8BD1-39B228BE8C64}" sibTransId="{32AE583C-67CE-456E-A8ED-795E893E6E33}"/>
    <dgm:cxn modelId="{3A95F909-276C-4E5C-BC55-A4762E1BDA80}" type="presOf" srcId="{4E769AAC-B57C-480A-A6AF-A9C86C9879EF}" destId="{0AB21C01-0956-476A-A413-0DF3FC94142C}" srcOrd="0" destOrd="0" presId="urn:microsoft.com/office/officeart/2005/8/layout/vList2"/>
    <dgm:cxn modelId="{144BD71B-0A06-43B4-8247-8FCAD1771A93}" type="presOf" srcId="{4905E824-3E32-418B-BB59-8CB215B5D694}" destId="{E1B1108C-0C72-431F-812F-15F6781471D0}" srcOrd="0" destOrd="0" presId="urn:microsoft.com/office/officeart/2005/8/layout/vList2"/>
    <dgm:cxn modelId="{26D68724-8EF2-440D-B08E-85420E1774F8}" srcId="{4905E824-3E32-418B-BB59-8CB215B5D694}" destId="{3FF11CE1-D219-4552-83C9-BDAEC67AA5AB}" srcOrd="1" destOrd="0" parTransId="{E70E5119-5FF0-475F-8007-2D262D2E2F79}" sibTransId="{31982A18-6D1E-415E-9F90-940297AF4C20}"/>
    <dgm:cxn modelId="{AEA12C2D-4287-4855-89B3-019B586F027C}" srcId="{00818FED-055D-480A-8E9E-FC885297014F}" destId="{F096125E-AF5A-4B15-9E63-09903584CC9D}" srcOrd="0" destOrd="0" parTransId="{3CBE2814-E9AD-4A39-B21F-EF19D2F20F1A}" sibTransId="{F3DA4C72-9B55-46F5-A1C6-5ECB3879A845}"/>
    <dgm:cxn modelId="{D9440A36-0385-42DD-9EA9-F01E5F4B9DD4}" type="presOf" srcId="{6E95FCE9-736D-4185-984F-13F49FAB2D09}" destId="{FE19652F-EF56-4ECB-AE54-CE5590B999C0}" srcOrd="0" destOrd="0" presId="urn:microsoft.com/office/officeart/2005/8/layout/vList2"/>
    <dgm:cxn modelId="{2EC4FE39-BDE1-4F2D-9BAF-6635019A7DA4}" srcId="{2C5F8E46-8852-4830-961E-D4E9108007A3}" destId="{F6AE5B1A-A19E-4920-AC5F-FBA3816A1B82}" srcOrd="0" destOrd="0" parTransId="{80C7E951-FD70-4CA8-98BD-3255403B789F}" sibTransId="{85839D4B-5F59-4AAB-885A-1E5D64905520}"/>
    <dgm:cxn modelId="{0C40423F-0F7D-4F93-A4EC-4EB9DCA3F30C}" type="presOf" srcId="{2C5F8E46-8852-4830-961E-D4E9108007A3}" destId="{7A52B0F0-A540-4071-AD2C-201AC0ED831E}" srcOrd="0" destOrd="0" presId="urn:microsoft.com/office/officeart/2005/8/layout/vList2"/>
    <dgm:cxn modelId="{C1586D66-9DD5-4BD5-B31A-51411940F09D}" type="presOf" srcId="{00818FED-055D-480A-8E9E-FC885297014F}" destId="{9096C09D-C699-435F-A5CE-2B42C8A7A89C}" srcOrd="0" destOrd="0" presId="urn:microsoft.com/office/officeart/2005/8/layout/vList2"/>
    <dgm:cxn modelId="{E77AE069-51CC-46CA-8642-4C95B155D136}" srcId="{4905E824-3E32-418B-BB59-8CB215B5D694}" destId="{00818FED-055D-480A-8E9E-FC885297014F}" srcOrd="4" destOrd="0" parTransId="{768E3B63-5552-49FB-9239-60A54BECDA71}" sibTransId="{B926A3AF-98BD-4582-979C-8501736954A1}"/>
    <dgm:cxn modelId="{79E56A6B-435B-42A1-B9A5-53CBA8AE56DC}" type="presOf" srcId="{F096125E-AF5A-4B15-9E63-09903584CC9D}" destId="{A20C2371-ABAF-44FC-9749-088A598A005C}" srcOrd="0" destOrd="0" presId="urn:microsoft.com/office/officeart/2005/8/layout/vList2"/>
    <dgm:cxn modelId="{0858336E-118A-4416-8CCD-8BDE179A4E18}" type="presOf" srcId="{F6AE5B1A-A19E-4920-AC5F-FBA3816A1B82}" destId="{116C9F31-600D-4910-9BA5-B91848D7F77B}" srcOrd="0" destOrd="0" presId="urn:microsoft.com/office/officeart/2005/8/layout/vList2"/>
    <dgm:cxn modelId="{D39ABB50-A337-4A85-82DA-BD61F102FB78}" type="presOf" srcId="{3FF11CE1-D219-4552-83C9-BDAEC67AA5AB}" destId="{1A68651C-3923-49CF-BB28-847C97E4ACAD}" srcOrd="0" destOrd="0" presId="urn:microsoft.com/office/officeart/2005/8/layout/vList2"/>
    <dgm:cxn modelId="{71F26E88-2721-42BB-BB34-D1B9646AFEBC}" srcId="{4905E824-3E32-418B-BB59-8CB215B5D694}" destId="{6E95FCE9-736D-4185-984F-13F49FAB2D09}" srcOrd="2" destOrd="0" parTransId="{C86D6007-FC41-452B-B50C-3C8698C22DF2}" sibTransId="{B4047AF9-975D-48F5-AD52-26BDB439B738}"/>
    <dgm:cxn modelId="{B3B027A5-3EAB-4E55-9BCD-DACCF7B4D469}" type="presOf" srcId="{CF0EEA5F-8C3B-49FF-A6B2-721C0532918D}" destId="{664504C9-3B7C-40CA-8029-E760D73041B3}" srcOrd="0" destOrd="0" presId="urn:microsoft.com/office/officeart/2005/8/layout/vList2"/>
    <dgm:cxn modelId="{6BDF37A7-639E-4588-95F2-3C96EADF4099}" srcId="{4E769AAC-B57C-480A-A6AF-A9C86C9879EF}" destId="{ED278A18-708E-4605-BC89-CC687DB7BF51}" srcOrd="0" destOrd="0" parTransId="{EFA00551-6E7F-430B-AD73-975E58C055BD}" sibTransId="{AA4C1FF9-CA19-4B18-870E-78535AD565E6}"/>
    <dgm:cxn modelId="{B17C7AB3-728A-499E-895D-6327B6BF8177}" type="presOf" srcId="{BFC73300-DA77-4D15-A69D-B379C0D622BD}" destId="{F8F766FA-4827-4F5D-8362-38C5A8FEAA4C}" srcOrd="0" destOrd="0" presId="urn:microsoft.com/office/officeart/2005/8/layout/vList2"/>
    <dgm:cxn modelId="{F75D17F3-41B0-4A03-BD1F-95BD7D2727E3}" srcId="{4905E824-3E32-418B-BB59-8CB215B5D694}" destId="{2C5F8E46-8852-4830-961E-D4E9108007A3}" srcOrd="3" destOrd="0" parTransId="{7F13AE8F-C999-4FCF-AE4F-D1E899CC3BF0}" sibTransId="{47A76139-973E-4974-AC9E-41FEB38D0F1F}"/>
    <dgm:cxn modelId="{C35E52D6-C1F9-49B6-86AE-0811D03A458E}" type="presOf" srcId="{ED278A18-708E-4605-BC89-CC687DB7BF51}" destId="{7CAAE6E3-7DB5-4CA2-9F62-7AE3814F415F}" srcOrd="0" destOrd="0" presId="urn:microsoft.com/office/officeart/2005/8/layout/vList2"/>
    <dgm:cxn modelId="{8D2C9B9F-419B-4165-8D60-3F23738CC36C}" srcId="{4905E824-3E32-418B-BB59-8CB215B5D694}" destId="{4E769AAC-B57C-480A-A6AF-A9C86C9879EF}" srcOrd="0" destOrd="0" parTransId="{E980B1F3-7F49-4D8C-B731-77025E6C5597}" sibTransId="{C58C6543-359E-4ED9-8D85-B827930B0923}"/>
    <dgm:cxn modelId="{646244BE-0C99-419F-95FD-C61600E2C1D8}" type="presParOf" srcId="{E1B1108C-0C72-431F-812F-15F6781471D0}" destId="{0AB21C01-0956-476A-A413-0DF3FC94142C}" srcOrd="0" destOrd="0" presId="urn:microsoft.com/office/officeart/2005/8/layout/vList2"/>
    <dgm:cxn modelId="{3DC8EA78-FAB9-41E1-A4BF-33D6D9467843}" type="presParOf" srcId="{E1B1108C-0C72-431F-812F-15F6781471D0}" destId="{7CAAE6E3-7DB5-4CA2-9F62-7AE3814F415F}" srcOrd="1" destOrd="0" presId="urn:microsoft.com/office/officeart/2005/8/layout/vList2"/>
    <dgm:cxn modelId="{9CED9D35-3E28-42D7-A2ED-ED89BEC2ACCD}" type="presParOf" srcId="{E1B1108C-0C72-431F-812F-15F6781471D0}" destId="{1A68651C-3923-49CF-BB28-847C97E4ACAD}" srcOrd="2" destOrd="0" presId="urn:microsoft.com/office/officeart/2005/8/layout/vList2"/>
    <dgm:cxn modelId="{DD6AB98E-386F-47A9-8C04-EE6C40F24C17}" type="presParOf" srcId="{E1B1108C-0C72-431F-812F-15F6781471D0}" destId="{F8F766FA-4827-4F5D-8362-38C5A8FEAA4C}" srcOrd="3" destOrd="0" presId="urn:microsoft.com/office/officeart/2005/8/layout/vList2"/>
    <dgm:cxn modelId="{65C5AB96-EDAE-4123-9CFA-DE87DCE9FB03}" type="presParOf" srcId="{E1B1108C-0C72-431F-812F-15F6781471D0}" destId="{FE19652F-EF56-4ECB-AE54-CE5590B999C0}" srcOrd="4" destOrd="0" presId="urn:microsoft.com/office/officeart/2005/8/layout/vList2"/>
    <dgm:cxn modelId="{60633F19-92AF-4655-9CBF-FFADC8EC7954}" type="presParOf" srcId="{E1B1108C-0C72-431F-812F-15F6781471D0}" destId="{664504C9-3B7C-40CA-8029-E760D73041B3}" srcOrd="5" destOrd="0" presId="urn:microsoft.com/office/officeart/2005/8/layout/vList2"/>
    <dgm:cxn modelId="{D2410006-E201-479D-8864-58C16BB044D0}" type="presParOf" srcId="{E1B1108C-0C72-431F-812F-15F6781471D0}" destId="{7A52B0F0-A540-4071-AD2C-201AC0ED831E}" srcOrd="6" destOrd="0" presId="urn:microsoft.com/office/officeart/2005/8/layout/vList2"/>
    <dgm:cxn modelId="{39F7AA2C-5669-4852-8712-82A036F7FE83}" type="presParOf" srcId="{E1B1108C-0C72-431F-812F-15F6781471D0}" destId="{116C9F31-600D-4910-9BA5-B91848D7F77B}" srcOrd="7" destOrd="0" presId="urn:microsoft.com/office/officeart/2005/8/layout/vList2"/>
    <dgm:cxn modelId="{F3C85C3C-F84F-43C4-AC78-FE4B9D0599B3}" type="presParOf" srcId="{E1B1108C-0C72-431F-812F-15F6781471D0}" destId="{9096C09D-C699-435F-A5CE-2B42C8A7A89C}" srcOrd="8" destOrd="0" presId="urn:microsoft.com/office/officeart/2005/8/layout/vList2"/>
    <dgm:cxn modelId="{B552160F-382E-48A0-88B3-1819CFAF81FC}" type="presParOf" srcId="{E1B1108C-0C72-431F-812F-15F6781471D0}" destId="{A20C2371-ABAF-44FC-9749-088A598A005C}" srcOrd="9" destOrd="0" presId="urn:microsoft.com/office/officeart/2005/8/layout/vList2"/>
  </dgm:cxnLst>
  <dgm:bg>
    <a:noFill/>
    <a:effectLst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70B30A-ECE5-403A-9829-A4B417CBD16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A08019-46DD-4B27-98DC-5356F65FC527}">
      <dgm:prSet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pPr algn="ctr"/>
          <a:r>
            <a:rPr lang="en-US"/>
            <a:t>Accepted experimental proposals require pushing the currently installed electron gun</a:t>
          </a:r>
        </a:p>
      </dgm:t>
    </dgm:pt>
    <dgm:pt modelId="{D8804D1A-9AB6-41F7-A81F-A1AA17C5735B}" type="parTrans" cxnId="{47947947-9118-41C4-AB76-CE48522A07E4}">
      <dgm:prSet/>
      <dgm:spPr/>
      <dgm:t>
        <a:bodyPr/>
        <a:lstStyle/>
        <a:p>
          <a:endParaRPr lang="en-US"/>
        </a:p>
      </dgm:t>
    </dgm:pt>
    <dgm:pt modelId="{44996B23-85B3-4FC8-9518-18AE5FFD85AD}" type="sibTrans" cxnId="{47947947-9118-41C4-AB76-CE48522A07E4}">
      <dgm:prSet/>
      <dgm:spPr/>
      <dgm:t>
        <a:bodyPr/>
        <a:lstStyle/>
        <a:p>
          <a:endParaRPr lang="en-US"/>
        </a:p>
      </dgm:t>
    </dgm:pt>
    <dgm:pt modelId="{4B3CA26A-3864-4993-9D7E-4C1BC1378ABB}">
      <dgm:prSet/>
      <dgm:spPr>
        <a:solidFill>
          <a:schemeClr val="bg1">
            <a:alpha val="90000"/>
          </a:schemeClr>
        </a:solidFill>
        <a:ln>
          <a:solidFill>
            <a:srgbClr val="00B0F0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/>
            <a:t>First time operating EBIT at 500 mA.</a:t>
          </a:r>
          <a:endParaRPr lang="en-US" dirty="0"/>
        </a:p>
      </dgm:t>
    </dgm:pt>
    <dgm:pt modelId="{E36D6D39-FCA6-4DB8-8007-7EF04ACD0C0B}" type="parTrans" cxnId="{1939BD08-2360-4738-92D5-06D223F6FE42}">
      <dgm:prSet/>
      <dgm:spPr/>
      <dgm:t>
        <a:bodyPr/>
        <a:lstStyle/>
        <a:p>
          <a:endParaRPr lang="en-US"/>
        </a:p>
      </dgm:t>
    </dgm:pt>
    <dgm:pt modelId="{D874F2A9-822B-4A1E-B8E7-76B381DE797A}" type="sibTrans" cxnId="{1939BD08-2360-4738-92D5-06D223F6FE42}">
      <dgm:prSet/>
      <dgm:spPr/>
      <dgm:t>
        <a:bodyPr/>
        <a:lstStyle/>
        <a:p>
          <a:endParaRPr lang="en-US"/>
        </a:p>
      </dgm:t>
    </dgm:pt>
    <dgm:pt modelId="{EFD86BDA-CDE8-4F1D-A0ED-CA14B8000F74}">
      <dgm:prSet/>
      <dgm:spPr>
        <a:solidFill>
          <a:srgbClr val="00B0F0"/>
        </a:solidFill>
        <a:ln w="76200">
          <a:solidFill>
            <a:srgbClr val="00B0F0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/>
            <a:t>A nearly completed new electron gun will ease operations</a:t>
          </a:r>
        </a:p>
      </dgm:t>
    </dgm:pt>
    <dgm:pt modelId="{096E1B1C-688C-4799-9F89-41EF0D710295}" type="parTrans" cxnId="{320587B8-DD65-4416-A2F2-2E895C10632C}">
      <dgm:prSet/>
      <dgm:spPr/>
      <dgm:t>
        <a:bodyPr/>
        <a:lstStyle/>
        <a:p>
          <a:endParaRPr lang="en-US"/>
        </a:p>
      </dgm:t>
    </dgm:pt>
    <dgm:pt modelId="{CDC22B5C-40C8-48C4-A840-059684D1A1E2}" type="sibTrans" cxnId="{320587B8-DD65-4416-A2F2-2E895C10632C}">
      <dgm:prSet/>
      <dgm:spPr/>
      <dgm:t>
        <a:bodyPr/>
        <a:lstStyle/>
        <a:p>
          <a:endParaRPr lang="en-US"/>
        </a:p>
      </dgm:t>
    </dgm:pt>
    <dgm:pt modelId="{334B6499-3EBF-4AAF-A938-A9E7B5F5029E}">
      <dgm:prSet/>
      <dgm:spPr>
        <a:solidFill>
          <a:schemeClr val="bg1">
            <a:alpha val="90000"/>
          </a:schemeClr>
        </a:solidFill>
        <a:ln>
          <a:solidFill>
            <a:srgbClr val="00B0F0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/>
            <a:t>Will make use of the prior knowledge for proper characterization.</a:t>
          </a:r>
        </a:p>
      </dgm:t>
    </dgm:pt>
    <dgm:pt modelId="{8878CB4A-B727-4C88-A03F-4A73CECA962F}" type="parTrans" cxnId="{9BEE5ADA-AC26-49CE-B4D7-A5915324863E}">
      <dgm:prSet/>
      <dgm:spPr/>
      <dgm:t>
        <a:bodyPr/>
        <a:lstStyle/>
        <a:p>
          <a:endParaRPr lang="en-US"/>
        </a:p>
      </dgm:t>
    </dgm:pt>
    <dgm:pt modelId="{706802A6-E839-458A-980F-582934343827}" type="sibTrans" cxnId="{9BEE5ADA-AC26-49CE-B4D7-A5915324863E}">
      <dgm:prSet/>
      <dgm:spPr/>
      <dgm:t>
        <a:bodyPr/>
        <a:lstStyle/>
        <a:p>
          <a:endParaRPr lang="en-US"/>
        </a:p>
      </dgm:t>
    </dgm:pt>
    <dgm:pt modelId="{23663C47-F7CB-4899-B9F8-AA3D7A53CE72}">
      <dgm:prSet/>
      <dgm:spPr>
        <a:solidFill>
          <a:schemeClr val="bg1">
            <a:alpha val="90000"/>
          </a:schemeClr>
        </a:solidFill>
        <a:ln>
          <a:solidFill>
            <a:srgbClr val="00B0F0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/>
            <a:t>First time using x-ray spectroscopy as a diagnostic tool.</a:t>
          </a:r>
        </a:p>
      </dgm:t>
    </dgm:pt>
    <dgm:pt modelId="{EB1F4029-54E9-47A4-BBD6-8F3A8C52B02A}" type="parTrans" cxnId="{10DE7904-B2FD-4F48-8AA9-9118992D0BE3}">
      <dgm:prSet/>
      <dgm:spPr/>
      <dgm:t>
        <a:bodyPr/>
        <a:lstStyle/>
        <a:p>
          <a:endParaRPr lang="en-CA"/>
        </a:p>
      </dgm:t>
    </dgm:pt>
    <dgm:pt modelId="{D5A39154-0740-4E15-AC61-6AE21B1D70AA}" type="sibTrans" cxnId="{10DE7904-B2FD-4F48-8AA9-9118992D0BE3}">
      <dgm:prSet/>
      <dgm:spPr/>
      <dgm:t>
        <a:bodyPr/>
        <a:lstStyle/>
        <a:p>
          <a:endParaRPr lang="en-CA"/>
        </a:p>
      </dgm:t>
    </dgm:pt>
    <dgm:pt modelId="{7738F7D2-91A2-40C2-BF9B-51504C627A64}">
      <dgm:prSet/>
      <dgm:spPr>
        <a:solidFill>
          <a:schemeClr val="bg1">
            <a:alpha val="90000"/>
          </a:schemeClr>
        </a:solidFill>
        <a:ln>
          <a:solidFill>
            <a:srgbClr val="00B0F0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/>
            <a:t>Installation foreseen end of the year.</a:t>
          </a:r>
        </a:p>
      </dgm:t>
    </dgm:pt>
    <dgm:pt modelId="{8DAB9D79-14A6-422D-AE8D-6DC179931128}" type="parTrans" cxnId="{B7D50E9F-6B78-4BFC-8FBB-0DED37D3AD79}">
      <dgm:prSet/>
      <dgm:spPr/>
      <dgm:t>
        <a:bodyPr/>
        <a:lstStyle/>
        <a:p>
          <a:endParaRPr lang="en-CA"/>
        </a:p>
      </dgm:t>
    </dgm:pt>
    <dgm:pt modelId="{7C8AE86D-E001-459E-B543-21274963CB33}" type="sibTrans" cxnId="{B7D50E9F-6B78-4BFC-8FBB-0DED37D3AD79}">
      <dgm:prSet/>
      <dgm:spPr/>
      <dgm:t>
        <a:bodyPr/>
        <a:lstStyle/>
        <a:p>
          <a:endParaRPr lang="en-CA"/>
        </a:p>
      </dgm:t>
    </dgm:pt>
    <dgm:pt modelId="{AA5EFD23-1CDB-4F72-A732-26C6E058E203}">
      <dgm:prSet/>
      <dgm:spPr>
        <a:solidFill>
          <a:schemeClr val="bg1">
            <a:alpha val="90000"/>
          </a:schemeClr>
        </a:solidFill>
        <a:ln>
          <a:solidFill>
            <a:srgbClr val="00B0F0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/>
            <a:t>Helps pursuing the new spectroscopy arm of TITAN</a:t>
          </a:r>
          <a:endParaRPr lang="en-US" dirty="0"/>
        </a:p>
      </dgm:t>
    </dgm:pt>
    <dgm:pt modelId="{2CFC760F-36D7-4EDD-89FF-09D5D8EED26B}" type="parTrans" cxnId="{57384AEB-7415-4B73-9E78-A3D196D8B27D}">
      <dgm:prSet/>
      <dgm:spPr/>
    </dgm:pt>
    <dgm:pt modelId="{EE612F95-4541-419A-A17A-C7C803A451AE}" type="sibTrans" cxnId="{57384AEB-7415-4B73-9E78-A3D196D8B27D}">
      <dgm:prSet/>
      <dgm:spPr/>
    </dgm:pt>
    <dgm:pt modelId="{838AA168-3A27-4CEC-B2D0-48EAA39F0C0D}" type="pres">
      <dgm:prSet presAssocID="{E570B30A-ECE5-403A-9829-A4B417CBD16D}" presName="Name0" presStyleCnt="0">
        <dgm:presLayoutVars>
          <dgm:dir/>
          <dgm:animLvl val="lvl"/>
          <dgm:resizeHandles val="exact"/>
        </dgm:presLayoutVars>
      </dgm:prSet>
      <dgm:spPr/>
    </dgm:pt>
    <dgm:pt modelId="{1186B007-BEDF-46E1-A1D5-9172BDAB4E36}" type="pres">
      <dgm:prSet presAssocID="{B0A08019-46DD-4B27-98DC-5356F65FC527}" presName="linNode" presStyleCnt="0"/>
      <dgm:spPr/>
    </dgm:pt>
    <dgm:pt modelId="{EE19543B-2FB7-4DED-8FBE-F3200CE474E7}" type="pres">
      <dgm:prSet presAssocID="{B0A08019-46DD-4B27-98DC-5356F65FC527}" presName="parentText" presStyleLbl="node1" presStyleIdx="0" presStyleCnt="2" custLinFactNeighborX="-21276" custLinFactNeighborY="-37884">
        <dgm:presLayoutVars>
          <dgm:chMax val="1"/>
          <dgm:bulletEnabled val="1"/>
        </dgm:presLayoutVars>
      </dgm:prSet>
      <dgm:spPr/>
    </dgm:pt>
    <dgm:pt modelId="{F04C4E82-B000-47B3-A9B1-F3D7E76E7593}" type="pres">
      <dgm:prSet presAssocID="{B0A08019-46DD-4B27-98DC-5356F65FC527}" presName="descendantText" presStyleLbl="alignAccFollowNode1" presStyleIdx="0" presStyleCnt="2" custScaleX="105186" custScaleY="93249">
        <dgm:presLayoutVars>
          <dgm:bulletEnabled val="1"/>
        </dgm:presLayoutVars>
      </dgm:prSet>
      <dgm:spPr/>
    </dgm:pt>
    <dgm:pt modelId="{654AD0AD-0115-4F70-A4FE-B4E3C69021E4}" type="pres">
      <dgm:prSet presAssocID="{44996B23-85B3-4FC8-9518-18AE5FFD85AD}" presName="sp" presStyleCnt="0"/>
      <dgm:spPr/>
    </dgm:pt>
    <dgm:pt modelId="{69ADA80C-359F-4390-A455-C324DAD30D72}" type="pres">
      <dgm:prSet presAssocID="{EFD86BDA-CDE8-4F1D-A0ED-CA14B8000F74}" presName="linNode" presStyleCnt="0"/>
      <dgm:spPr/>
    </dgm:pt>
    <dgm:pt modelId="{0466F427-2B5A-4DE1-890F-57F87CAF23E5}" type="pres">
      <dgm:prSet presAssocID="{EFD86BDA-CDE8-4F1D-A0ED-CA14B8000F74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9319D207-5F53-4951-974D-E3989A7E7C54}" type="pres">
      <dgm:prSet presAssocID="{EFD86BDA-CDE8-4F1D-A0ED-CA14B8000F74}" presName="descendantText" presStyleLbl="alignAccFollowNode1" presStyleIdx="1" presStyleCnt="2" custScaleX="105186" custScaleY="102339">
        <dgm:presLayoutVars>
          <dgm:bulletEnabled val="1"/>
        </dgm:presLayoutVars>
      </dgm:prSet>
      <dgm:spPr/>
    </dgm:pt>
  </dgm:ptLst>
  <dgm:cxnLst>
    <dgm:cxn modelId="{B89F7702-853A-4C30-90CA-A2EA3A2E5D82}" type="presOf" srcId="{AA5EFD23-1CDB-4F72-A732-26C6E058E203}" destId="{9319D207-5F53-4951-974D-E3989A7E7C54}" srcOrd="0" destOrd="2" presId="urn:microsoft.com/office/officeart/2005/8/layout/vList5"/>
    <dgm:cxn modelId="{10DE7904-B2FD-4F48-8AA9-9118992D0BE3}" srcId="{B0A08019-46DD-4B27-98DC-5356F65FC527}" destId="{23663C47-F7CB-4899-B9F8-AA3D7A53CE72}" srcOrd="1" destOrd="0" parTransId="{EB1F4029-54E9-47A4-BBD6-8F3A8C52B02A}" sibTransId="{D5A39154-0740-4E15-AC61-6AE21B1D70AA}"/>
    <dgm:cxn modelId="{1939BD08-2360-4738-92D5-06D223F6FE42}" srcId="{B0A08019-46DD-4B27-98DC-5356F65FC527}" destId="{4B3CA26A-3864-4993-9D7E-4C1BC1378ABB}" srcOrd="0" destOrd="0" parTransId="{E36D6D39-FCA6-4DB8-8007-7EF04ACD0C0B}" sibTransId="{D874F2A9-822B-4A1E-B8E7-76B381DE797A}"/>
    <dgm:cxn modelId="{2894711F-8AA6-4599-A2CD-174CC21AEB6D}" type="presOf" srcId="{7738F7D2-91A2-40C2-BF9B-51504C627A64}" destId="{9319D207-5F53-4951-974D-E3989A7E7C54}" srcOrd="0" destOrd="1" presId="urn:microsoft.com/office/officeart/2005/8/layout/vList5"/>
    <dgm:cxn modelId="{47947947-9118-41C4-AB76-CE48522A07E4}" srcId="{E570B30A-ECE5-403A-9829-A4B417CBD16D}" destId="{B0A08019-46DD-4B27-98DC-5356F65FC527}" srcOrd="0" destOrd="0" parTransId="{D8804D1A-9AB6-41F7-A81F-A1AA17C5735B}" sibTransId="{44996B23-85B3-4FC8-9518-18AE5FFD85AD}"/>
    <dgm:cxn modelId="{EB843153-5E00-48C5-B3AD-796EC45120BE}" type="presOf" srcId="{EFD86BDA-CDE8-4F1D-A0ED-CA14B8000F74}" destId="{0466F427-2B5A-4DE1-890F-57F87CAF23E5}" srcOrd="0" destOrd="0" presId="urn:microsoft.com/office/officeart/2005/8/layout/vList5"/>
    <dgm:cxn modelId="{502EBF59-690A-4821-9358-08B6152904E7}" type="presOf" srcId="{4B3CA26A-3864-4993-9D7E-4C1BC1378ABB}" destId="{F04C4E82-B000-47B3-A9B1-F3D7E76E7593}" srcOrd="0" destOrd="0" presId="urn:microsoft.com/office/officeart/2005/8/layout/vList5"/>
    <dgm:cxn modelId="{320587B8-DD65-4416-A2F2-2E895C10632C}" srcId="{E570B30A-ECE5-403A-9829-A4B417CBD16D}" destId="{EFD86BDA-CDE8-4F1D-A0ED-CA14B8000F74}" srcOrd="1" destOrd="0" parTransId="{096E1B1C-688C-4799-9F89-41EF0D710295}" sibTransId="{CDC22B5C-40C8-48C4-A840-059684D1A1E2}"/>
    <dgm:cxn modelId="{2EDEC0BB-C602-45CF-9150-98E47C1C6350}" type="presOf" srcId="{23663C47-F7CB-4899-B9F8-AA3D7A53CE72}" destId="{F04C4E82-B000-47B3-A9B1-F3D7E76E7593}" srcOrd="0" destOrd="1" presId="urn:microsoft.com/office/officeart/2005/8/layout/vList5"/>
    <dgm:cxn modelId="{662FF3E4-E03D-4D30-8FB0-293F03652B94}" type="presOf" srcId="{E570B30A-ECE5-403A-9829-A4B417CBD16D}" destId="{838AA168-3A27-4CEC-B2D0-48EAA39F0C0D}" srcOrd="0" destOrd="0" presId="urn:microsoft.com/office/officeart/2005/8/layout/vList5"/>
    <dgm:cxn modelId="{D8C792CA-4FFF-4A13-9D65-F4BC97E65444}" type="presOf" srcId="{334B6499-3EBF-4AAF-A938-A9E7B5F5029E}" destId="{9319D207-5F53-4951-974D-E3989A7E7C54}" srcOrd="0" destOrd="0" presId="urn:microsoft.com/office/officeart/2005/8/layout/vList5"/>
    <dgm:cxn modelId="{57384AEB-7415-4B73-9E78-A3D196D8B27D}" srcId="{EFD86BDA-CDE8-4F1D-A0ED-CA14B8000F74}" destId="{AA5EFD23-1CDB-4F72-A732-26C6E058E203}" srcOrd="2" destOrd="0" parTransId="{2CFC760F-36D7-4EDD-89FF-09D5D8EED26B}" sibTransId="{EE612F95-4541-419A-A17A-C7C803A451AE}"/>
    <dgm:cxn modelId="{9BEE5ADA-AC26-49CE-B4D7-A5915324863E}" srcId="{EFD86BDA-CDE8-4F1D-A0ED-CA14B8000F74}" destId="{334B6499-3EBF-4AAF-A938-A9E7B5F5029E}" srcOrd="0" destOrd="0" parTransId="{8878CB4A-B727-4C88-A03F-4A73CECA962F}" sibTransId="{706802A6-E839-458A-980F-582934343827}"/>
    <dgm:cxn modelId="{B7D50E9F-6B78-4BFC-8FBB-0DED37D3AD79}" srcId="{EFD86BDA-CDE8-4F1D-A0ED-CA14B8000F74}" destId="{7738F7D2-91A2-40C2-BF9B-51504C627A64}" srcOrd="1" destOrd="0" parTransId="{8DAB9D79-14A6-422D-AE8D-6DC179931128}" sibTransId="{7C8AE86D-E001-459E-B543-21274963CB33}"/>
    <dgm:cxn modelId="{DDFD1A9F-1995-4833-A553-571F58DE7E86}" type="presOf" srcId="{B0A08019-46DD-4B27-98DC-5356F65FC527}" destId="{EE19543B-2FB7-4DED-8FBE-F3200CE474E7}" srcOrd="0" destOrd="0" presId="urn:microsoft.com/office/officeart/2005/8/layout/vList5"/>
    <dgm:cxn modelId="{C3C45833-E042-430C-9AC9-9F74ED6889F2}" type="presParOf" srcId="{838AA168-3A27-4CEC-B2D0-48EAA39F0C0D}" destId="{1186B007-BEDF-46E1-A1D5-9172BDAB4E36}" srcOrd="0" destOrd="0" presId="urn:microsoft.com/office/officeart/2005/8/layout/vList5"/>
    <dgm:cxn modelId="{C6C68877-67BC-4642-A4C3-C75C858C5032}" type="presParOf" srcId="{1186B007-BEDF-46E1-A1D5-9172BDAB4E36}" destId="{EE19543B-2FB7-4DED-8FBE-F3200CE474E7}" srcOrd="0" destOrd="0" presId="urn:microsoft.com/office/officeart/2005/8/layout/vList5"/>
    <dgm:cxn modelId="{C6D70D6B-F7A2-4862-A164-F811C724C13B}" type="presParOf" srcId="{1186B007-BEDF-46E1-A1D5-9172BDAB4E36}" destId="{F04C4E82-B000-47B3-A9B1-F3D7E76E7593}" srcOrd="1" destOrd="0" presId="urn:microsoft.com/office/officeart/2005/8/layout/vList5"/>
    <dgm:cxn modelId="{8304F3A4-43FA-494C-AB1F-9561FDFB707C}" type="presParOf" srcId="{838AA168-3A27-4CEC-B2D0-48EAA39F0C0D}" destId="{654AD0AD-0115-4F70-A4FE-B4E3C69021E4}" srcOrd="1" destOrd="0" presId="urn:microsoft.com/office/officeart/2005/8/layout/vList5"/>
    <dgm:cxn modelId="{A569951E-9BE2-471A-B50C-DF54FDC2040A}" type="presParOf" srcId="{838AA168-3A27-4CEC-B2D0-48EAA39F0C0D}" destId="{69ADA80C-359F-4390-A455-C324DAD30D72}" srcOrd="2" destOrd="0" presId="urn:microsoft.com/office/officeart/2005/8/layout/vList5"/>
    <dgm:cxn modelId="{B2496E26-879E-4846-85A3-F92E76C70211}" type="presParOf" srcId="{69ADA80C-359F-4390-A455-C324DAD30D72}" destId="{0466F427-2B5A-4DE1-890F-57F87CAF23E5}" srcOrd="0" destOrd="0" presId="urn:microsoft.com/office/officeart/2005/8/layout/vList5"/>
    <dgm:cxn modelId="{669413A0-8627-4064-A45E-90FD6C55ED20}" type="presParOf" srcId="{69ADA80C-359F-4390-A455-C324DAD30D72}" destId="{9319D207-5F53-4951-974D-E3989A7E7C5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37503-E2A6-4C7A-83CF-D59394D42B30}">
      <dsp:nvSpPr>
        <dsp:cNvPr id="0" name=""/>
        <dsp:cNvSpPr/>
      </dsp:nvSpPr>
      <dsp:spPr>
        <a:xfrm>
          <a:off x="0" y="0"/>
          <a:ext cx="8340866" cy="86666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0" bIns="72390" numCol="1" spcCol="1270" anchor="ctr" anchorCtr="1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Overhaul the HCI program to probe the origins of the universe, its evolution, and fundamental interactions.</a:t>
          </a:r>
        </a:p>
      </dsp:txBody>
      <dsp:txXfrm>
        <a:off x="25384" y="25384"/>
        <a:ext cx="7332430" cy="815899"/>
      </dsp:txXfrm>
    </dsp:sp>
    <dsp:sp modelId="{1332C85E-374B-4083-8871-0BC5D73333B9}">
      <dsp:nvSpPr>
        <dsp:cNvPr id="0" name=""/>
        <dsp:cNvSpPr/>
      </dsp:nvSpPr>
      <dsp:spPr>
        <a:xfrm>
          <a:off x="698547" y="1024243"/>
          <a:ext cx="8340866" cy="86666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0" bIns="72390" numCol="1" spcCol="1270" anchor="ctr" anchorCtr="1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Advance  nuclear and in-trap nuclear experiments by characterizing and upgrading  the EBIT and auxiliary services.</a:t>
          </a:r>
        </a:p>
      </dsp:txBody>
      <dsp:txXfrm>
        <a:off x="723931" y="1049627"/>
        <a:ext cx="7028216" cy="815899"/>
      </dsp:txXfrm>
    </dsp:sp>
    <dsp:sp modelId="{6E56064A-8CC4-49E8-97F4-6BDD06B02986}">
      <dsp:nvSpPr>
        <dsp:cNvPr id="0" name=""/>
        <dsp:cNvSpPr/>
      </dsp:nvSpPr>
      <dsp:spPr>
        <a:xfrm>
          <a:off x="1386669" y="2048486"/>
          <a:ext cx="8340866" cy="866667"/>
        </a:xfrm>
        <a:prstGeom prst="roundRect">
          <a:avLst>
            <a:gd name="adj" fmla="val 10000"/>
          </a:avLst>
        </a:prstGeom>
        <a:solidFill>
          <a:srgbClr val="00B0F0"/>
        </a:solidFill>
        <a:ln w="5715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0" bIns="72390" numCol="1" spcCol="1270" anchor="ctr" anchorCtr="1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Develop a body of knowledge for operating and troubleshooting the EBIT, with present and forthcoming electron gun.</a:t>
          </a:r>
          <a:endParaRPr lang="en-US" sz="1900" kern="1200" dirty="0"/>
        </a:p>
      </dsp:txBody>
      <dsp:txXfrm>
        <a:off x="1412053" y="2073870"/>
        <a:ext cx="7038643" cy="815899"/>
      </dsp:txXfrm>
    </dsp:sp>
    <dsp:sp modelId="{9E0C7906-BD49-4941-A2C8-CA4DE644C386}">
      <dsp:nvSpPr>
        <dsp:cNvPr id="0" name=""/>
        <dsp:cNvSpPr/>
      </dsp:nvSpPr>
      <dsp:spPr>
        <a:xfrm>
          <a:off x="2085216" y="3072730"/>
          <a:ext cx="8340866" cy="866667"/>
        </a:xfrm>
        <a:prstGeom prst="roundRect">
          <a:avLst>
            <a:gd name="adj" fmla="val 10000"/>
          </a:avLst>
        </a:prstGeom>
        <a:solidFill>
          <a:srgbClr val="00B0F0"/>
        </a:solidFill>
        <a:ln w="5715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Determine precisely the electron beam radius and energy for the experimental resonant processes of interest. </a:t>
          </a:r>
        </a:p>
      </dsp:txBody>
      <dsp:txXfrm>
        <a:off x="2110600" y="3098114"/>
        <a:ext cx="7028216" cy="815899"/>
      </dsp:txXfrm>
    </dsp:sp>
    <dsp:sp modelId="{BA193AAB-B6F3-46B0-9067-82D5C8270417}">
      <dsp:nvSpPr>
        <dsp:cNvPr id="0" name=""/>
        <dsp:cNvSpPr/>
      </dsp:nvSpPr>
      <dsp:spPr>
        <a:xfrm>
          <a:off x="7866815" y="753071"/>
          <a:ext cx="384768" cy="384768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alpha val="90000"/>
          </a:schemeClr>
        </a:solidFill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800" kern="1200"/>
        </a:p>
      </dsp:txBody>
      <dsp:txXfrm>
        <a:off x="7953388" y="753071"/>
        <a:ext cx="211622" cy="289538"/>
      </dsp:txXfrm>
    </dsp:sp>
    <dsp:sp modelId="{196AF57C-5937-489E-BC10-294DAC60D05A}">
      <dsp:nvSpPr>
        <dsp:cNvPr id="0" name=""/>
        <dsp:cNvSpPr/>
      </dsp:nvSpPr>
      <dsp:spPr>
        <a:xfrm>
          <a:off x="8565362" y="1777314"/>
          <a:ext cx="384768" cy="384768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alpha val="90000"/>
          </a:schemeClr>
        </a:solidFill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800" kern="1200"/>
        </a:p>
      </dsp:txBody>
      <dsp:txXfrm>
        <a:off x="8651935" y="1777314"/>
        <a:ext cx="211622" cy="289538"/>
      </dsp:txXfrm>
    </dsp:sp>
    <dsp:sp modelId="{E73AF760-FE0D-4E6A-91BB-FC58F71D2B53}">
      <dsp:nvSpPr>
        <dsp:cNvPr id="0" name=""/>
        <dsp:cNvSpPr/>
      </dsp:nvSpPr>
      <dsp:spPr>
        <a:xfrm>
          <a:off x="9253484" y="2801558"/>
          <a:ext cx="384768" cy="384768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alpha val="90000"/>
          </a:schemeClr>
        </a:solidFill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800" kern="1200"/>
        </a:p>
      </dsp:txBody>
      <dsp:txXfrm>
        <a:off x="9340057" y="2801558"/>
        <a:ext cx="211622" cy="2895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180554-AA0A-4189-81A5-7F8E236925AE}">
      <dsp:nvSpPr>
        <dsp:cNvPr id="0" name=""/>
        <dsp:cNvSpPr/>
      </dsp:nvSpPr>
      <dsp:spPr>
        <a:xfrm>
          <a:off x="5668" y="179246"/>
          <a:ext cx="1148765" cy="11487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1CC3D-9718-492A-BCE1-75724B0B2A18}">
      <dsp:nvSpPr>
        <dsp:cNvPr id="0" name=""/>
        <dsp:cNvSpPr/>
      </dsp:nvSpPr>
      <dsp:spPr>
        <a:xfrm>
          <a:off x="5668" y="1536861"/>
          <a:ext cx="3282187" cy="212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0" i="0" kern="1200"/>
            <a:t>“On the nuclear charge radii of Fr and Ra isotopes measured by extreme-ultraviolet spectroscopy of Na-like ion”.</a:t>
          </a:r>
          <a:endParaRPr lang="en-US" sz="2400" b="0" kern="1200"/>
        </a:p>
      </dsp:txBody>
      <dsp:txXfrm>
        <a:off x="5668" y="1536861"/>
        <a:ext cx="3282187" cy="2126250"/>
      </dsp:txXfrm>
    </dsp:sp>
    <dsp:sp modelId="{ADF86498-1DAA-4B90-B3E6-727B2EBCB40C}">
      <dsp:nvSpPr>
        <dsp:cNvPr id="0" name=""/>
        <dsp:cNvSpPr/>
      </dsp:nvSpPr>
      <dsp:spPr>
        <a:xfrm>
          <a:off x="0" y="3939497"/>
          <a:ext cx="3282187" cy="1275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rgbClr val="00B0F0"/>
              </a:solidFill>
            </a:rPr>
            <a:t>Important for test of fundamental symmetries and permanent eEDM.</a:t>
          </a:r>
          <a:endParaRPr lang="en-US" sz="1800" kern="1200" dirty="0">
            <a:solidFill>
              <a:srgbClr val="00B0F0"/>
            </a:solidFill>
          </a:endParaRPr>
        </a:p>
      </dsp:txBody>
      <dsp:txXfrm>
        <a:off x="0" y="3939497"/>
        <a:ext cx="3282187" cy="1275969"/>
      </dsp:txXfrm>
    </dsp:sp>
    <dsp:sp modelId="{8B671327-0458-4F79-9589-5EBD9AEF262F}">
      <dsp:nvSpPr>
        <dsp:cNvPr id="0" name=""/>
        <dsp:cNvSpPr/>
      </dsp:nvSpPr>
      <dsp:spPr>
        <a:xfrm>
          <a:off x="3862238" y="179246"/>
          <a:ext cx="1148765" cy="11487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C876DA-C52F-4718-A990-BADFA36C6A13}">
      <dsp:nvSpPr>
        <dsp:cNvPr id="0" name=""/>
        <dsp:cNvSpPr/>
      </dsp:nvSpPr>
      <dsp:spPr>
        <a:xfrm>
          <a:off x="3862238" y="1536861"/>
          <a:ext cx="3282187" cy="212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0" i="0" kern="1200"/>
            <a:t>“Nuclear two-photon emission unveiled through suppression of first-order decay processes”.</a:t>
          </a:r>
          <a:endParaRPr lang="en-US" sz="2400" b="0" kern="1200"/>
        </a:p>
      </dsp:txBody>
      <dsp:txXfrm>
        <a:off x="3862238" y="1536861"/>
        <a:ext cx="3282187" cy="2126250"/>
      </dsp:txXfrm>
    </dsp:sp>
    <dsp:sp modelId="{51BA4507-A94B-45B5-ADA8-05CB3FC0203D}">
      <dsp:nvSpPr>
        <dsp:cNvPr id="0" name=""/>
        <dsp:cNvSpPr/>
      </dsp:nvSpPr>
      <dsp:spPr>
        <a:xfrm>
          <a:off x="3826627" y="3939497"/>
          <a:ext cx="3282187" cy="1275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rgbClr val="00B0F0"/>
              </a:solidFill>
            </a:rPr>
            <a:t>Helps with the determination of equation of state of nuclear matter.</a:t>
          </a:r>
          <a:endParaRPr lang="en-US" sz="2000" kern="1200" dirty="0">
            <a:solidFill>
              <a:srgbClr val="00B0F0"/>
            </a:solidFill>
          </a:endParaRPr>
        </a:p>
      </dsp:txBody>
      <dsp:txXfrm>
        <a:off x="3826627" y="3939497"/>
        <a:ext cx="3282187" cy="1275969"/>
      </dsp:txXfrm>
    </dsp:sp>
    <dsp:sp modelId="{32E810E2-A28B-4B77-9CD3-49B35A361F8E}">
      <dsp:nvSpPr>
        <dsp:cNvPr id="0" name=""/>
        <dsp:cNvSpPr/>
      </dsp:nvSpPr>
      <dsp:spPr>
        <a:xfrm>
          <a:off x="7718809" y="179246"/>
          <a:ext cx="1148765" cy="11487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13E545-0C8A-427D-B4E2-B2EAD6BB19AA}">
      <dsp:nvSpPr>
        <dsp:cNvPr id="0" name=""/>
        <dsp:cNvSpPr/>
      </dsp:nvSpPr>
      <dsp:spPr>
        <a:xfrm>
          <a:off x="7718809" y="1536861"/>
          <a:ext cx="3282187" cy="212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0" i="0" kern="1200"/>
            <a:t>“Controlled Stimulation of Nuclear Excitation via Electron Capture”.</a:t>
          </a:r>
          <a:endParaRPr lang="en-US" sz="2400" b="0" kern="1200"/>
        </a:p>
      </dsp:txBody>
      <dsp:txXfrm>
        <a:off x="7718809" y="1536861"/>
        <a:ext cx="3282187" cy="2126250"/>
      </dsp:txXfrm>
    </dsp:sp>
    <dsp:sp modelId="{019477B6-E0BF-4AF9-89BA-FE3EB73EC33B}">
      <dsp:nvSpPr>
        <dsp:cNvPr id="0" name=""/>
        <dsp:cNvSpPr/>
      </dsp:nvSpPr>
      <dsp:spPr>
        <a:xfrm>
          <a:off x="7601208" y="3836031"/>
          <a:ext cx="3282187" cy="1275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rgbClr val="00B0F0"/>
              </a:solidFill>
            </a:rPr>
            <a:t>May play a role in nucleosynthesis.</a:t>
          </a:r>
          <a:endParaRPr lang="en-US" sz="2000" kern="1200" dirty="0">
            <a:solidFill>
              <a:srgbClr val="00B0F0"/>
            </a:solidFill>
          </a:endParaRP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B0F0"/>
              </a:solidFill>
            </a:rPr>
            <a:t>Potential application for nuclear batteries.</a:t>
          </a:r>
        </a:p>
      </dsp:txBody>
      <dsp:txXfrm>
        <a:off x="7601208" y="3836031"/>
        <a:ext cx="3282187" cy="12759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B21C01-0956-476A-A413-0DF3FC94142C}">
      <dsp:nvSpPr>
        <dsp:cNvPr id="0" name=""/>
        <dsp:cNvSpPr/>
      </dsp:nvSpPr>
      <dsp:spPr>
        <a:xfrm>
          <a:off x="0" y="40029"/>
          <a:ext cx="5446278" cy="499783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i="0" kern="1200"/>
            <a:t>Perveance</a:t>
          </a:r>
          <a:endParaRPr lang="en-US" sz="1900" kern="1200"/>
        </a:p>
      </dsp:txBody>
      <dsp:txXfrm>
        <a:off x="24397" y="64426"/>
        <a:ext cx="5397484" cy="450989"/>
      </dsp:txXfrm>
    </dsp:sp>
    <dsp:sp modelId="{7CAAE6E3-7DB5-4CA2-9F62-7AE3814F415F}">
      <dsp:nvSpPr>
        <dsp:cNvPr id="0" name=""/>
        <dsp:cNvSpPr/>
      </dsp:nvSpPr>
      <dsp:spPr>
        <a:xfrm>
          <a:off x="0" y="539812"/>
          <a:ext cx="5446278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91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CA" sz="1500" b="0" i="0" kern="1200" dirty="0"/>
            <a:t>Electron current – Energy dependence.</a:t>
          </a:r>
          <a:endParaRPr lang="en-US" sz="1500" kern="1200" dirty="0"/>
        </a:p>
      </dsp:txBody>
      <dsp:txXfrm>
        <a:off x="0" y="539812"/>
        <a:ext cx="5446278" cy="314640"/>
      </dsp:txXfrm>
    </dsp:sp>
    <dsp:sp modelId="{1A68651C-3923-49CF-BB28-847C97E4ACAD}">
      <dsp:nvSpPr>
        <dsp:cNvPr id="0" name=""/>
        <dsp:cNvSpPr/>
      </dsp:nvSpPr>
      <dsp:spPr>
        <a:xfrm>
          <a:off x="0" y="854452"/>
          <a:ext cx="5446278" cy="444600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i="0" kern="1200"/>
            <a:t>Breeding time</a:t>
          </a:r>
          <a:endParaRPr lang="en-US" sz="1900" kern="1200"/>
        </a:p>
      </dsp:txBody>
      <dsp:txXfrm>
        <a:off x="21704" y="876156"/>
        <a:ext cx="5402870" cy="401192"/>
      </dsp:txXfrm>
    </dsp:sp>
    <dsp:sp modelId="{F8F766FA-4827-4F5D-8362-38C5A8FEAA4C}">
      <dsp:nvSpPr>
        <dsp:cNvPr id="0" name=""/>
        <dsp:cNvSpPr/>
      </dsp:nvSpPr>
      <dsp:spPr>
        <a:xfrm>
          <a:off x="0" y="1299052"/>
          <a:ext cx="5446278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91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CA" sz="1500" b="0" i="0" kern="1200" dirty="0"/>
            <a:t>Desired charge state before decaying.</a:t>
          </a:r>
          <a:endParaRPr lang="en-US" sz="1500" kern="1200" dirty="0"/>
        </a:p>
      </dsp:txBody>
      <dsp:txXfrm>
        <a:off x="0" y="1299052"/>
        <a:ext cx="5446278" cy="314640"/>
      </dsp:txXfrm>
    </dsp:sp>
    <dsp:sp modelId="{FE19652F-EF56-4ECB-AE54-CE5590B999C0}">
      <dsp:nvSpPr>
        <dsp:cNvPr id="0" name=""/>
        <dsp:cNvSpPr/>
      </dsp:nvSpPr>
      <dsp:spPr>
        <a:xfrm>
          <a:off x="0" y="1613692"/>
          <a:ext cx="5446278" cy="444600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i="0" kern="1200"/>
            <a:t>Electron current</a:t>
          </a:r>
          <a:endParaRPr lang="en-US" sz="1900" kern="1200"/>
        </a:p>
      </dsp:txBody>
      <dsp:txXfrm>
        <a:off x="21704" y="1635396"/>
        <a:ext cx="5402870" cy="401192"/>
      </dsp:txXfrm>
    </dsp:sp>
    <dsp:sp modelId="{664504C9-3B7C-40CA-8029-E760D73041B3}">
      <dsp:nvSpPr>
        <dsp:cNvPr id="0" name=""/>
        <dsp:cNvSpPr/>
      </dsp:nvSpPr>
      <dsp:spPr>
        <a:xfrm>
          <a:off x="0" y="2058292"/>
          <a:ext cx="5446278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91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CA" sz="1500" b="0" i="0" kern="1200" dirty="0"/>
            <a:t>Increased photon events, shorter breeding time.</a:t>
          </a:r>
          <a:endParaRPr lang="en-US" sz="1500" kern="1200" dirty="0"/>
        </a:p>
      </dsp:txBody>
      <dsp:txXfrm>
        <a:off x="0" y="2058292"/>
        <a:ext cx="5446278" cy="314640"/>
      </dsp:txXfrm>
    </dsp:sp>
    <dsp:sp modelId="{4C935785-7181-40D6-A625-B2ED29D9D15E}">
      <dsp:nvSpPr>
        <dsp:cNvPr id="0" name=""/>
        <dsp:cNvSpPr/>
      </dsp:nvSpPr>
      <dsp:spPr>
        <a:xfrm>
          <a:off x="0" y="2372932"/>
          <a:ext cx="5446278" cy="444600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i="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Electron Energy</a:t>
          </a:r>
        </a:p>
      </dsp:txBody>
      <dsp:txXfrm>
        <a:off x="21704" y="2394636"/>
        <a:ext cx="5402870" cy="401192"/>
      </dsp:txXfrm>
    </dsp:sp>
    <dsp:sp modelId="{1E7B82AF-2F78-47D2-86DF-5772A15D303B}">
      <dsp:nvSpPr>
        <dsp:cNvPr id="0" name=""/>
        <dsp:cNvSpPr/>
      </dsp:nvSpPr>
      <dsp:spPr>
        <a:xfrm>
          <a:off x="0" y="2817532"/>
          <a:ext cx="5446278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91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500" kern="1200" dirty="0"/>
            <a:t>HV infrastructure guarantees maximum energy.</a:t>
          </a:r>
        </a:p>
      </dsp:txBody>
      <dsp:txXfrm>
        <a:off x="0" y="2817532"/>
        <a:ext cx="5446278" cy="314640"/>
      </dsp:txXfrm>
    </dsp:sp>
    <dsp:sp modelId="{9096C09D-C699-435F-A5CE-2B42C8A7A89C}">
      <dsp:nvSpPr>
        <dsp:cNvPr id="0" name=""/>
        <dsp:cNvSpPr/>
      </dsp:nvSpPr>
      <dsp:spPr>
        <a:xfrm>
          <a:off x="0" y="3132172"/>
          <a:ext cx="5446278" cy="444600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i="0" kern="1200"/>
            <a:t>Dielectric recombination lines</a:t>
          </a:r>
          <a:endParaRPr lang="en-US" sz="1900" kern="1200"/>
        </a:p>
      </dsp:txBody>
      <dsp:txXfrm>
        <a:off x="21704" y="3153876"/>
        <a:ext cx="5402870" cy="401192"/>
      </dsp:txXfrm>
    </dsp:sp>
    <dsp:sp modelId="{A20C2371-ABAF-44FC-9749-088A598A005C}">
      <dsp:nvSpPr>
        <dsp:cNvPr id="0" name=""/>
        <dsp:cNvSpPr/>
      </dsp:nvSpPr>
      <dsp:spPr>
        <a:xfrm>
          <a:off x="0" y="3576772"/>
          <a:ext cx="5446278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91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CA" sz="1500" b="0" i="0" kern="1200" dirty="0"/>
            <a:t>True energy, energy spread, electron beam radius.</a:t>
          </a:r>
          <a:endParaRPr lang="en-US" sz="1500" kern="1200" dirty="0"/>
        </a:p>
      </dsp:txBody>
      <dsp:txXfrm>
        <a:off x="0" y="3576772"/>
        <a:ext cx="5446278" cy="3146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B21C01-0956-476A-A413-0DF3FC94142C}">
      <dsp:nvSpPr>
        <dsp:cNvPr id="0" name=""/>
        <dsp:cNvSpPr/>
      </dsp:nvSpPr>
      <dsp:spPr>
        <a:xfrm>
          <a:off x="0" y="103679"/>
          <a:ext cx="5757556" cy="42120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0" i="0" kern="1200" err="1">
              <a:solidFill>
                <a:schemeClr val="tx1"/>
              </a:solidFill>
            </a:rPr>
            <a:t>Radmol</a:t>
          </a:r>
          <a:endParaRPr lang="en-US" sz="1800" kern="1200">
            <a:solidFill>
              <a:schemeClr val="tx1"/>
            </a:solidFill>
          </a:endParaRPr>
        </a:p>
      </dsp:txBody>
      <dsp:txXfrm>
        <a:off x="20561" y="124240"/>
        <a:ext cx="5716434" cy="380078"/>
      </dsp:txXfrm>
    </dsp:sp>
    <dsp:sp modelId="{7CAAE6E3-7DB5-4CA2-9F62-7AE3814F415F}">
      <dsp:nvSpPr>
        <dsp:cNvPr id="0" name=""/>
        <dsp:cNvSpPr/>
      </dsp:nvSpPr>
      <dsp:spPr>
        <a:xfrm>
          <a:off x="0" y="578381"/>
          <a:ext cx="5757556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02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CA" sz="1400" b="0" i="0" kern="1200" dirty="0"/>
            <a:t>Low energy to not destroy molecules.</a:t>
          </a:r>
          <a:endParaRPr lang="en-US" sz="1400" kern="1200" dirty="0"/>
        </a:p>
      </dsp:txBody>
      <dsp:txXfrm>
        <a:off x="0" y="578381"/>
        <a:ext cx="5757556" cy="298080"/>
      </dsp:txXfrm>
    </dsp:sp>
    <dsp:sp modelId="{1A68651C-3923-49CF-BB28-847C97E4ACAD}">
      <dsp:nvSpPr>
        <dsp:cNvPr id="0" name=""/>
        <dsp:cNvSpPr/>
      </dsp:nvSpPr>
      <dsp:spPr>
        <a:xfrm>
          <a:off x="0" y="876461"/>
          <a:ext cx="5757556" cy="42120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0" i="0" kern="1200">
              <a:solidFill>
                <a:schemeClr val="tx1"/>
              </a:solidFill>
            </a:rPr>
            <a:t>Mass measurements, </a:t>
          </a:r>
          <a:r>
            <a:rPr lang="en-CA" sz="1800" kern="1200">
              <a:solidFill>
                <a:schemeClr val="tx1"/>
              </a:solidFill>
            </a:rPr>
            <a:t>2-</a:t>
          </a:r>
          <a:r>
            <a:rPr lang="el-GR" sz="1800" kern="1200">
              <a:solidFill>
                <a:schemeClr val="tx1"/>
              </a:solidFill>
            </a:rPr>
            <a:t>γ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0561" y="897022"/>
        <a:ext cx="5716434" cy="380078"/>
      </dsp:txXfrm>
    </dsp:sp>
    <dsp:sp modelId="{F8F766FA-4827-4F5D-8362-38C5A8FEAA4C}">
      <dsp:nvSpPr>
        <dsp:cNvPr id="0" name=""/>
        <dsp:cNvSpPr/>
      </dsp:nvSpPr>
      <dsp:spPr>
        <a:xfrm>
          <a:off x="0" y="1297661"/>
          <a:ext cx="5757556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02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CA" sz="1400" b="0" i="0" kern="1200" dirty="0"/>
            <a:t>Radionuclides  with 100 </a:t>
          </a:r>
          <a:r>
            <a:rPr lang="en-CA" sz="1400" b="0" i="0" kern="1200" dirty="0" err="1"/>
            <a:t>ms</a:t>
          </a:r>
          <a:r>
            <a:rPr lang="en-CA" sz="1400" b="0" i="0" kern="1200" dirty="0"/>
            <a:t> lifetime require shorter breeding times.</a:t>
          </a:r>
          <a:endParaRPr lang="en-US" sz="1400" kern="1200" dirty="0"/>
        </a:p>
      </dsp:txBody>
      <dsp:txXfrm>
        <a:off x="0" y="1297661"/>
        <a:ext cx="5757556" cy="298080"/>
      </dsp:txXfrm>
    </dsp:sp>
    <dsp:sp modelId="{FE19652F-EF56-4ECB-AE54-CE5590B999C0}">
      <dsp:nvSpPr>
        <dsp:cNvPr id="0" name=""/>
        <dsp:cNvSpPr/>
      </dsp:nvSpPr>
      <dsp:spPr>
        <a:xfrm>
          <a:off x="0" y="1595741"/>
          <a:ext cx="5757556" cy="42120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0" i="0" kern="1200">
              <a:solidFill>
                <a:schemeClr val="tx1"/>
              </a:solidFill>
            </a:rPr>
            <a:t>NEEC</a:t>
          </a:r>
          <a:endParaRPr lang="en-US" sz="1800" kern="1200">
            <a:solidFill>
              <a:schemeClr val="tx1"/>
            </a:solidFill>
          </a:endParaRPr>
        </a:p>
      </dsp:txBody>
      <dsp:txXfrm>
        <a:off x="20561" y="1616302"/>
        <a:ext cx="5716434" cy="380078"/>
      </dsp:txXfrm>
    </dsp:sp>
    <dsp:sp modelId="{664504C9-3B7C-40CA-8029-E760D73041B3}">
      <dsp:nvSpPr>
        <dsp:cNvPr id="0" name=""/>
        <dsp:cNvSpPr/>
      </dsp:nvSpPr>
      <dsp:spPr>
        <a:xfrm>
          <a:off x="0" y="2016941"/>
          <a:ext cx="5757556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02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More electrons increase the events due to low cross sections.</a:t>
          </a:r>
        </a:p>
      </dsp:txBody>
      <dsp:txXfrm>
        <a:off x="0" y="2016941"/>
        <a:ext cx="5757556" cy="298080"/>
      </dsp:txXfrm>
    </dsp:sp>
    <dsp:sp modelId="{7A52B0F0-A540-4071-AD2C-201AC0ED831E}">
      <dsp:nvSpPr>
        <dsp:cNvPr id="0" name=""/>
        <dsp:cNvSpPr/>
      </dsp:nvSpPr>
      <dsp:spPr>
        <a:xfrm>
          <a:off x="0" y="2315021"/>
          <a:ext cx="5757556" cy="42120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NEEC, </a:t>
          </a:r>
          <a:r>
            <a:rPr lang="en-CA" sz="1800" kern="1200">
              <a:solidFill>
                <a:schemeClr val="tx1"/>
              </a:solidFill>
            </a:rPr>
            <a:t>2-</a:t>
          </a:r>
          <a:r>
            <a:rPr lang="el-GR" sz="1800" kern="1200">
              <a:solidFill>
                <a:schemeClr val="tx1"/>
              </a:solidFill>
            </a:rPr>
            <a:t>γ</a:t>
          </a:r>
          <a:r>
            <a:rPr lang="en-US" sz="1800" b="0" i="0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, EUV</a:t>
          </a:r>
          <a:endParaRPr lang="en-US" sz="1800" b="0" i="0" kern="1200" dirty="0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</dsp:txBody>
      <dsp:txXfrm>
        <a:off x="20561" y="2335582"/>
        <a:ext cx="5716434" cy="380078"/>
      </dsp:txXfrm>
    </dsp:sp>
    <dsp:sp modelId="{116C9F31-600D-4910-9BA5-B91848D7F77B}">
      <dsp:nvSpPr>
        <dsp:cNvPr id="0" name=""/>
        <dsp:cNvSpPr/>
      </dsp:nvSpPr>
      <dsp:spPr>
        <a:xfrm>
          <a:off x="0" y="2736221"/>
          <a:ext cx="5757556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02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Higher energy to remove most electrons down to bare.</a:t>
          </a:r>
        </a:p>
      </dsp:txBody>
      <dsp:txXfrm>
        <a:off x="0" y="2736221"/>
        <a:ext cx="5757556" cy="298080"/>
      </dsp:txXfrm>
    </dsp:sp>
    <dsp:sp modelId="{9096C09D-C699-435F-A5CE-2B42C8A7A89C}">
      <dsp:nvSpPr>
        <dsp:cNvPr id="0" name=""/>
        <dsp:cNvSpPr/>
      </dsp:nvSpPr>
      <dsp:spPr>
        <a:xfrm>
          <a:off x="0" y="3015659"/>
          <a:ext cx="5757556" cy="42120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0" i="0" kern="1200">
              <a:solidFill>
                <a:schemeClr val="tx1"/>
              </a:solidFill>
            </a:rPr>
            <a:t>NEEC</a:t>
          </a:r>
          <a:endParaRPr lang="en-US" sz="1800" kern="1200">
            <a:solidFill>
              <a:schemeClr val="tx1"/>
            </a:solidFill>
          </a:endParaRPr>
        </a:p>
      </dsp:txBody>
      <dsp:txXfrm>
        <a:off x="20561" y="3036220"/>
        <a:ext cx="5716434" cy="380078"/>
      </dsp:txXfrm>
    </dsp:sp>
    <dsp:sp modelId="{A20C2371-ABAF-44FC-9749-088A598A005C}">
      <dsp:nvSpPr>
        <dsp:cNvPr id="0" name=""/>
        <dsp:cNvSpPr/>
      </dsp:nvSpPr>
      <dsp:spPr>
        <a:xfrm>
          <a:off x="0" y="3455501"/>
          <a:ext cx="5757556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02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CA" sz="1400" b="0" i="0" kern="1200" dirty="0"/>
            <a:t>Only the accurate energy triggers the resonant process.</a:t>
          </a:r>
          <a:endParaRPr lang="en-US" sz="1400" kern="1200" dirty="0"/>
        </a:p>
      </dsp:txBody>
      <dsp:txXfrm>
        <a:off x="0" y="3455501"/>
        <a:ext cx="5757556" cy="2980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C4E82-B000-47B3-A9B1-F3D7E76E7593}">
      <dsp:nvSpPr>
        <dsp:cNvPr id="0" name=""/>
        <dsp:cNvSpPr/>
      </dsp:nvSpPr>
      <dsp:spPr>
        <a:xfrm rot="5400000">
          <a:off x="6318000" y="-2429326"/>
          <a:ext cx="1453917" cy="6807722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rgbClr val="00B0F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First time operating EBIT at 500 mA.</a:t>
          </a:r>
          <a:endParaRPr lang="en-US" sz="2100" kern="1200" dirty="0"/>
        </a:p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First time using x-ray spectroscopy as a diagnostic tool.</a:t>
          </a:r>
        </a:p>
      </dsp:txBody>
      <dsp:txXfrm rot="-5400000">
        <a:off x="3641098" y="318550"/>
        <a:ext cx="6736748" cy="1311969"/>
      </dsp:txXfrm>
    </dsp:sp>
    <dsp:sp modelId="{EE19543B-2FB7-4DED-8FBE-F3200CE474E7}">
      <dsp:nvSpPr>
        <dsp:cNvPr id="0" name=""/>
        <dsp:cNvSpPr/>
      </dsp:nvSpPr>
      <dsp:spPr>
        <a:xfrm>
          <a:off x="0" y="0"/>
          <a:ext cx="3640545" cy="1948971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Accepted experimental proposals require pushing the currently installed electron gun</a:t>
          </a:r>
        </a:p>
      </dsp:txBody>
      <dsp:txXfrm>
        <a:off x="95141" y="95141"/>
        <a:ext cx="3450263" cy="1758689"/>
      </dsp:txXfrm>
    </dsp:sp>
    <dsp:sp modelId="{9319D207-5F53-4951-974D-E3989A7E7C54}">
      <dsp:nvSpPr>
        <dsp:cNvPr id="0" name=""/>
        <dsp:cNvSpPr/>
      </dsp:nvSpPr>
      <dsp:spPr>
        <a:xfrm rot="5400000">
          <a:off x="6247135" y="-382905"/>
          <a:ext cx="1595646" cy="6807722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rgbClr val="00B0F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Will make use of the prior knowledge for proper characterization.</a:t>
          </a:r>
        </a:p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Installation foreseen end of the year.</a:t>
          </a:r>
        </a:p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Helps pursuing the new spectroscopy arm of TITAN</a:t>
          </a:r>
          <a:endParaRPr lang="en-US" sz="2100" kern="1200" dirty="0"/>
        </a:p>
      </dsp:txBody>
      <dsp:txXfrm rot="-5400000">
        <a:off x="3641098" y="2301025"/>
        <a:ext cx="6729829" cy="1439860"/>
      </dsp:txXfrm>
    </dsp:sp>
    <dsp:sp modelId="{0466F427-2B5A-4DE1-890F-57F87CAF23E5}">
      <dsp:nvSpPr>
        <dsp:cNvPr id="0" name=""/>
        <dsp:cNvSpPr/>
      </dsp:nvSpPr>
      <dsp:spPr>
        <a:xfrm>
          <a:off x="552" y="2046469"/>
          <a:ext cx="3640545" cy="1948971"/>
        </a:xfrm>
        <a:prstGeom prst="roundRect">
          <a:avLst/>
        </a:prstGeom>
        <a:solidFill>
          <a:srgbClr val="00B0F0"/>
        </a:solidFill>
        <a:ln w="762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 nearly completed new electron gun will ease operations</a:t>
          </a:r>
        </a:p>
      </dsp:txBody>
      <dsp:txXfrm>
        <a:off x="95693" y="2141610"/>
        <a:ext cx="3450263" cy="17586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F7E2B-D9ED-411C-B32C-E756F5A10615}" type="datetimeFigureOut">
              <a:rPr lang="en-CA" smtClean="0"/>
              <a:t>24-05-02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189F4-BC01-4356-81C5-F7A0181153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4621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5069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5114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4168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6119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0530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8925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6805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3191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FFD77-65D0-DC14-EB27-33357D63F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3514B-C630-B3D2-7152-FD72E966EB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31B92A-BA12-E7E8-1255-2F4B1B759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D7234-D8A1-719B-4A14-256A70BCB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140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D087B-CC4A-AF0C-1679-5CEFD4764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47932B-7F53-B173-2CA6-1D609F509F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36EC4-9EC7-39EF-A27F-249BCDF7FE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3BAAC-B81B-0A6A-B7F9-E014D625E9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8576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9506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6271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5E146-07C4-7F3F-D4CB-4DEA6EEC9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527698-B29B-B083-CE1E-129EDC053A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76B4C5-3EB6-AC6E-ADDC-511ED43919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C8DBC-5FF4-FE92-56F1-71837D3992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5940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8862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EA18E-1FBF-1F35-5CBD-4BC7A9C76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49A02F-1954-370E-8C5A-AE5365CF6B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D01AE8-AA41-D4EE-37CB-1A72CC081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881D9-1D7D-5B85-A9F8-09B890130C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5516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2261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3347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9220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8794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0034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2C71D-3CBB-757E-961C-F406EE91B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6D950F-8BC0-9C5F-81B7-3D1ADC19F9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095A29-D65E-F3AB-35BC-01EB533E6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25171-2D79-BC14-79A6-720C87527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8489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3D597-8625-A953-2F1D-8700530D1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2FD02A-A77D-5CC3-A33D-711A6F1AAC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ADE697-E360-A8BD-1658-220488B715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E8CE0-F5B9-883C-11F6-861870ABA3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2025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189F4-BC01-4356-81C5-F7A018115342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0342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24-05-02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24-05-02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24-05-02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24-05-02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4">
    <p:bg>
      <p:bgPr>
        <a:blipFill dpi="0" rotWithShape="1">
          <a:blip r:embed="rId2">
            <a:lum/>
          </a:blip>
          <a:srcRect/>
          <a:stretch>
            <a:fillRect t="-17000" r="-1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24-05-02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150019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D8E6A-CE59-0E1E-9D26-FA25BBA26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DE9BB3-472D-EE8D-A20D-731EA799D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46584-0E81-B222-3255-1F267CAD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EBB9-1FDF-4EE1-A37C-982B21AF1558}" type="datetimeFigureOut">
              <a:rPr lang="en-CA" smtClean="0"/>
              <a:t>24-05-02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0C5EB-3BA0-F819-4708-255E977C7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A4468-EE42-0238-CBA9-7B98E124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6DF9-37D9-4BB4-9228-2905F8536F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61280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F921B-C610-7E28-756F-F206EC4C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A8A36-43B4-1C24-B588-0C152AA31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4FAE6-0CE3-1266-8622-4346CD06A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EBB9-1FDF-4EE1-A37C-982B21AF1558}" type="datetimeFigureOut">
              <a:rPr lang="en-CA" smtClean="0"/>
              <a:t>24-05-02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CF3F0-3EDA-DD64-F47E-3FDEF34B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47F9B-F8BE-30A0-C069-DC256724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6DF9-37D9-4BB4-9228-2905F8536F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7054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3049E-0B95-134D-D92D-47AFCEEB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D4702-EF58-A45A-A4D2-BEC809803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0E557-ADE8-0A6C-6C54-0F309E40F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EBB9-1FDF-4EE1-A37C-982B21AF1558}" type="datetimeFigureOut">
              <a:rPr lang="en-CA" smtClean="0"/>
              <a:t>24-05-02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BE286-BC8D-415F-0003-7B71A98FE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45A78-E3D5-28C0-011A-D4B84FF9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6DF9-37D9-4BB4-9228-2905F8536F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08459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30EE-428E-D6EF-E327-841FD607F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D47F-50CA-2A3B-305E-6C6E70B74D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7F763-F53A-E3A1-6EAF-B9C51DE2D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386A56-B754-DC27-C999-0A31C1C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EBB9-1FDF-4EE1-A37C-982B21AF1558}" type="datetimeFigureOut">
              <a:rPr lang="en-CA" smtClean="0"/>
              <a:t>24-05-02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2C134E-C381-A1EA-2A3A-08D1C7BB0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F1DD7-9447-7B4E-58BB-0DA1E6ABC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6DF9-37D9-4BB4-9228-2905F8536F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60978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887A0-3544-BB64-4F35-022C5ED6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F19D9-F9A4-E977-52E4-19715F2C1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1BF82-4594-2BE8-73E7-AC30EDC53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2DADC-57CC-70A1-CF3D-429EC37637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2192A-2ECE-245C-5856-61CA01FEB8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E212E6-A683-B28D-8DEF-037B016A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EBB9-1FDF-4EE1-A37C-982B21AF1558}" type="datetimeFigureOut">
              <a:rPr lang="en-CA" smtClean="0"/>
              <a:t>24-05-02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BFFCCD-5D49-5234-DFB5-0A3416B78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283512-4467-DAAF-3A6E-BF563AA3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6DF9-37D9-4BB4-9228-2905F8536F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31942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A564B-0E92-673D-D926-99A35EC37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E125F1-6E7C-7148-7A02-81963C859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EBB9-1FDF-4EE1-A37C-982B21AF1558}" type="datetimeFigureOut">
              <a:rPr lang="en-CA" smtClean="0"/>
              <a:t>24-05-02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AC86C-7374-12DB-88AC-84A2E98F3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65FA20-8D48-B3C1-A9FD-683FB62B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6DF9-37D9-4BB4-9228-2905F8536F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15814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D7FC98-2F72-FB65-E269-44A5F6DE2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EBB9-1FDF-4EE1-A37C-982B21AF1558}" type="datetimeFigureOut">
              <a:rPr lang="en-CA" smtClean="0"/>
              <a:t>24-05-02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41598B-BC8D-063C-71E1-4D854C28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3663F-3616-7F71-FA08-D5C2533F3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6DF9-37D9-4BB4-9228-2905F8536F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41003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1DBC4-28A2-4A88-093F-C85D8160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EE439-2677-E5E0-3908-FC80D4307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3B006-C348-6695-CEC0-2C908EE24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7B8CC-E4BA-ED78-8546-822F216D8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EBB9-1FDF-4EE1-A37C-982B21AF1558}" type="datetimeFigureOut">
              <a:rPr lang="en-CA" smtClean="0"/>
              <a:t>24-05-02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A97E0-D3FC-461F-D245-469B18471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F72AE-6E98-0CF7-658A-3306369E5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6DF9-37D9-4BB4-9228-2905F8536F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90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24-05-02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B57F4-9518-255E-4DB6-699491B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003FF-824E-64D9-130E-5EF256BAA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53323B-D54B-D3E8-7895-F3C2C0DD2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376CD-48AF-10C6-51C9-DB32D7BE1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EBB9-1FDF-4EE1-A37C-982B21AF1558}" type="datetimeFigureOut">
              <a:rPr lang="en-CA" smtClean="0"/>
              <a:t>24-05-02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6B716-44A5-027C-2A48-9051D841C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885F7-60D5-EDBA-2181-DE2CE954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6DF9-37D9-4BB4-9228-2905F8536F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46275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AF944-4A6E-454A-3682-EC63AB127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21C30-42FB-A4D6-9A79-F69B2067F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4D3CA-6D4E-80CF-BCF4-E2A052C2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EBB9-1FDF-4EE1-A37C-982B21AF1558}" type="datetimeFigureOut">
              <a:rPr lang="en-CA" smtClean="0"/>
              <a:t>24-05-02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2C23C-4450-7669-ECCB-A9C4C2081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15302-06AF-2D6B-D56E-89600A17D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6DF9-37D9-4BB4-9228-2905F8536F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80847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12397C-293B-2406-BD94-6776F116CC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87982A-A5C4-754C-A392-BFAAEEB63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E9D32-585C-BB0F-A827-FB4115A08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EBB9-1FDF-4EE1-A37C-982B21AF1558}" type="datetimeFigureOut">
              <a:rPr lang="en-CA" smtClean="0"/>
              <a:t>24-05-02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C1AD2-2842-4292-F57B-1211484E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6D156-526B-FFAE-C7F1-3A3125431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6DF9-37D9-4BB4-9228-2905F8536F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73863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24-05-02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24-05-02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627008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44" r:id="rId5"/>
    <p:sldLayoutId id="2147483817" r:id="rId6"/>
    <p:sldLayoutId id="2147483770" r:id="rId7"/>
    <p:sldLayoutId id="2147483784" r:id="rId8"/>
    <p:sldLayoutId id="2147483771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8" r:id="rId19"/>
    <p:sldLayoutId id="2147483818" r:id="rId20"/>
    <p:sldLayoutId id="2147483785" r:id="rId21"/>
    <p:sldLayoutId id="2147483790" r:id="rId22"/>
    <p:sldLayoutId id="2147483791" r:id="rId23"/>
    <p:sldLayoutId id="2147483793" r:id="rId24"/>
    <p:sldLayoutId id="2147483794" r:id="rId25"/>
    <p:sldLayoutId id="2147483795" r:id="rId26"/>
    <p:sldLayoutId id="2147483798" r:id="rId27"/>
    <p:sldLayoutId id="2147483799" r:id="rId28"/>
    <p:sldLayoutId id="2147483800" r:id="rId29"/>
    <p:sldLayoutId id="2147483801" r:id="rId30"/>
    <p:sldLayoutId id="2147483802" r:id="rId31"/>
    <p:sldLayoutId id="2147483803" r:id="rId32"/>
    <p:sldLayoutId id="2147483804" r:id="rId33"/>
    <p:sldLayoutId id="2147483805" r:id="rId34"/>
    <p:sldLayoutId id="2147483806" r:id="rId35"/>
    <p:sldLayoutId id="2147483807" r:id="rId36"/>
    <p:sldLayoutId id="2147483808" r:id="rId37"/>
    <p:sldLayoutId id="2147483809" r:id="rId38"/>
    <p:sldLayoutId id="2147483810" r:id="rId39"/>
    <p:sldLayoutId id="2147483811" r:id="rId40"/>
    <p:sldLayoutId id="2147483812" r:id="rId41"/>
    <p:sldLayoutId id="2147483813" r:id="rId42"/>
    <p:sldLayoutId id="2147483796" r:id="rId43"/>
    <p:sldLayoutId id="2147483821" r:id="rId44"/>
    <p:sldLayoutId id="2147483823" r:id="rId45"/>
    <p:sldLayoutId id="2147483819" r:id="rId46"/>
    <p:sldLayoutId id="2147483820" r:id="rId47"/>
    <p:sldLayoutId id="2147483814" r:id="rId48"/>
    <p:sldLayoutId id="2147483815" r:id="rId49"/>
    <p:sldLayoutId id="2147483816" r:id="rId50"/>
    <p:sldLayoutId id="2147483824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41FC4D-F571-2F0C-6356-7FA9EC93C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8B1C5-EFDE-96E2-F7FC-F7415393D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11335-EA50-1821-E3F9-75CD6B27FE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CEBB9-1FDF-4EE1-A37C-982B21AF1558}" type="datetimeFigureOut">
              <a:rPr lang="en-CA" smtClean="0"/>
              <a:t>24-05-02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36527-524E-7F75-FDF7-DB10F9C344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F6EBF-ED0A-1A50-5469-56EBE03C2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B6DF9-37D9-4BB4-9228-2905F8536F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121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7" r:id="rId2"/>
    <p:sldLayoutId id="2147483826" r:id="rId3"/>
    <p:sldLayoutId id="214748384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0.png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24F285-3B15-3EC7-9D0C-087052842802}"/>
              </a:ext>
            </a:extLst>
          </p:cNvPr>
          <p:cNvSpPr/>
          <p:nvPr/>
        </p:nvSpPr>
        <p:spPr>
          <a:xfrm>
            <a:off x="5598368" y="0"/>
            <a:ext cx="25247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F7359-5C31-264A-E94E-C678C056F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726" y="2482947"/>
            <a:ext cx="4935642" cy="3239019"/>
          </a:xfrm>
        </p:spPr>
        <p:txBody>
          <a:bodyPr>
            <a:noAutofit/>
          </a:bodyPr>
          <a:lstStyle/>
          <a:p>
            <a:r>
              <a:rPr lang="en-US" sz="2800"/>
              <a:t>Recent Developments in Highly Charged Ion Studies at TITAN to Explore Frontiers in Atomic and Nuclear Decay Spectrometry</a:t>
            </a:r>
            <a:endParaRPr lang="en-CA" sz="2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AB06B-AE77-9C86-AC29-DD9737EF1D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726" y="5047861"/>
            <a:ext cx="3938833" cy="900340"/>
          </a:xfrm>
        </p:spPr>
        <p:txBody>
          <a:bodyPr/>
          <a:lstStyle/>
          <a:p>
            <a:r>
              <a:rPr lang="en-US"/>
              <a:t>Fernando Maldonado </a:t>
            </a:r>
            <a:r>
              <a:rPr lang="en-US" sz="1600"/>
              <a:t>on behalf of the TITAN collaboration</a:t>
            </a:r>
          </a:p>
          <a:p>
            <a:r>
              <a:rPr lang="en-US" sz="1600"/>
              <a:t>maldonado@triumf.ca</a:t>
            </a:r>
            <a:endParaRPr lang="en-CA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C923A5C-3E69-D4B5-D0E9-069BC903D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200" y="0"/>
            <a:ext cx="4629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6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21E5C-6046-3F80-4E0A-0BC6AF3D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979687"/>
            <a:ext cx="8953827" cy="650329"/>
          </a:xfrm>
        </p:spPr>
        <p:txBody>
          <a:bodyPr>
            <a:normAutofit/>
          </a:bodyPr>
          <a:lstStyle/>
          <a:p>
            <a:r>
              <a:rPr lang="en-CA" dirty="0"/>
              <a:t>Goals</a:t>
            </a:r>
          </a:p>
        </p:txBody>
      </p:sp>
      <p:graphicFrame>
        <p:nvGraphicFramePr>
          <p:cNvPr id="24" name="Content Placeholder 9">
            <a:extLst>
              <a:ext uri="{FF2B5EF4-FFF2-40B4-BE49-F238E27FC236}">
                <a16:creationId xmlns:a16="http://schemas.microsoft.com/office/drawing/2014/main" id="{8AB8F208-2B73-EA1C-5BCA-73D173169A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6899154"/>
              </p:ext>
            </p:extLst>
          </p:nvPr>
        </p:nvGraphicFramePr>
        <p:xfrm>
          <a:off x="681471" y="2032777"/>
          <a:ext cx="10426083" cy="3939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980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24">
                                            <p:graphicEl>
                                              <a:dgm id="{6E56064A-8CC4-49E8-97F4-6BDD06B029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4">
                                            <p:graphicEl>
                                              <a:dgm id="{6E56064A-8CC4-49E8-97F4-6BDD06B029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graphicEl>
                                              <a:dgm id="{9E0C7906-BD49-4941-A2C8-CA4DE644C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24">
                                            <p:graphicEl>
                                              <a:dgm id="{9E0C7906-BD49-4941-A2C8-CA4DE644C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 uiExpand="1">
        <p:bldSub>
          <a:bldDgm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4286-21D9-4403-A844-E2878C3BE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121" y="450814"/>
            <a:ext cx="11169012" cy="1581962"/>
          </a:xfrm>
        </p:spPr>
        <p:txBody>
          <a:bodyPr anchor="t">
            <a:normAutofit/>
          </a:bodyPr>
          <a:lstStyle/>
          <a:p>
            <a:r>
              <a:rPr lang="en-CA"/>
              <a:t>TITAN’s spectroscopy arm with highly charged ions, e.g.,</a:t>
            </a: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AEEB97BB-8291-9C0A-9D5D-07B581981E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9236517"/>
              </p:ext>
            </p:extLst>
          </p:nvPr>
        </p:nvGraphicFramePr>
        <p:xfrm>
          <a:off x="541867" y="1298222"/>
          <a:ext cx="11006665" cy="5215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4041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E033-2477-B10B-B8FB-5BB01B23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Electron beam characteristic for past and future experiments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A85BEC6-80F9-BF78-A165-D43B2F8320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5136039"/>
              </p:ext>
            </p:extLst>
          </p:nvPr>
        </p:nvGraphicFramePr>
        <p:xfrm>
          <a:off x="681471" y="1706385"/>
          <a:ext cx="10958080" cy="30707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978872">
                  <a:extLst>
                    <a:ext uri="{9D8B030D-6E8A-4147-A177-3AD203B41FA5}">
                      <a16:colId xmlns:a16="http://schemas.microsoft.com/office/drawing/2014/main" val="2271405096"/>
                    </a:ext>
                  </a:extLst>
                </a:gridCol>
                <a:gridCol w="2816873">
                  <a:extLst>
                    <a:ext uri="{9D8B030D-6E8A-4147-A177-3AD203B41FA5}">
                      <a16:colId xmlns:a16="http://schemas.microsoft.com/office/drawing/2014/main" val="4270033744"/>
                    </a:ext>
                  </a:extLst>
                </a:gridCol>
                <a:gridCol w="2835591">
                  <a:extLst>
                    <a:ext uri="{9D8B030D-6E8A-4147-A177-3AD203B41FA5}">
                      <a16:colId xmlns:a16="http://schemas.microsoft.com/office/drawing/2014/main" val="513551592"/>
                    </a:ext>
                  </a:extLst>
                </a:gridCol>
                <a:gridCol w="3326744">
                  <a:extLst>
                    <a:ext uri="{9D8B030D-6E8A-4147-A177-3AD203B41FA5}">
                      <a16:colId xmlns:a16="http://schemas.microsoft.com/office/drawing/2014/main" val="2422506148"/>
                    </a:ext>
                  </a:extLst>
                </a:gridCol>
              </a:tblGrid>
              <a:tr h="122087">
                <a:tc>
                  <a:txBody>
                    <a:bodyPr/>
                    <a:lstStyle/>
                    <a:p>
                      <a:r>
                        <a:rPr lang="en-CA" sz="2000"/>
                        <a:t>Experiment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000"/>
                        <a:t>Electron current (mA)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000"/>
                        <a:t>Electron Energy (keV)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000"/>
                        <a:t>Charged state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3941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/>
                        <a:t>Mass measurements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/>
                        <a:t>70, 85, 200, 400*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/>
                        <a:t>1.5, 1.9, 2.2, 5</a:t>
                      </a:r>
                      <a:endParaRPr lang="en-CA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baseline="30000"/>
                        <a:t>71</a:t>
                      </a:r>
                      <a:r>
                        <a:rPr lang="en-CA" sz="2000"/>
                        <a:t>Ga</a:t>
                      </a:r>
                      <a:r>
                        <a:rPr lang="en-CA" sz="2000" baseline="30000"/>
                        <a:t>21+</a:t>
                      </a:r>
                      <a:r>
                        <a:rPr lang="en-CA" sz="2000" baseline="0"/>
                        <a:t>,</a:t>
                      </a:r>
                      <a:r>
                        <a:rPr lang="en-CA" sz="2000" baseline="30000"/>
                        <a:t>71</a:t>
                      </a:r>
                      <a:r>
                        <a:rPr lang="en-CA" sz="2000"/>
                        <a:t>Ge</a:t>
                      </a:r>
                      <a:r>
                        <a:rPr lang="en-CA" sz="2000" baseline="30000"/>
                        <a:t>22+</a:t>
                      </a:r>
                      <a:r>
                        <a:rPr lang="en-CA" sz="2000"/>
                        <a:t>,</a:t>
                      </a:r>
                      <a:r>
                        <a:rPr lang="en-CA" sz="2000" baseline="30000"/>
                        <a:t> 78</a:t>
                      </a:r>
                      <a:r>
                        <a:rPr lang="en-CA" sz="2000"/>
                        <a:t>Rb</a:t>
                      </a:r>
                      <a:r>
                        <a:rPr lang="en-CA" sz="2000" baseline="30000"/>
                        <a:t>8+</a:t>
                      </a:r>
                      <a:r>
                        <a:rPr lang="en-CA" sz="2000"/>
                        <a:t>,</a:t>
                      </a:r>
                      <a:r>
                        <a:rPr lang="en-CA" sz="2000" baseline="30000"/>
                        <a:t>124</a:t>
                      </a:r>
                      <a:r>
                        <a:rPr lang="en-CA" sz="2000"/>
                        <a:t>Cs</a:t>
                      </a:r>
                      <a:r>
                        <a:rPr lang="en-CA" sz="2000" baseline="30000"/>
                        <a:t>26+ – 32+</a:t>
                      </a:r>
                      <a:endParaRPr lang="en-CA" sz="2000" baseline="30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407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/>
                        <a:t>EUV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200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/>
                        <a:t>35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baseline="30000"/>
                        <a:t>211</a:t>
                      </a:r>
                      <a:r>
                        <a:rPr lang="en-CA" sz="2000"/>
                        <a:t>Fr</a:t>
                      </a:r>
                      <a:r>
                        <a:rPr lang="en-CA" sz="2000" baseline="30000"/>
                        <a:t>76+</a:t>
                      </a:r>
                      <a:r>
                        <a:rPr lang="en-CA" sz="2000" baseline="0"/>
                        <a:t>,</a:t>
                      </a:r>
                      <a:r>
                        <a:rPr lang="en-CA" sz="2000" baseline="30000"/>
                        <a:t>225</a:t>
                      </a:r>
                      <a:r>
                        <a:rPr lang="en-CA" sz="2000"/>
                        <a:t>Ra</a:t>
                      </a:r>
                      <a:r>
                        <a:rPr lang="en-CA" sz="2000" baseline="30000"/>
                        <a:t>77+ </a:t>
                      </a:r>
                      <a:r>
                        <a:rPr lang="en-CA" sz="2000"/>
                        <a:t>(Na-like)</a:t>
                      </a:r>
                      <a:endParaRPr lang="en-CA" sz="2000" baseline="3000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910677"/>
                  </a:ext>
                </a:extLst>
              </a:tr>
              <a:tr h="479920">
                <a:tc>
                  <a:txBody>
                    <a:bodyPr/>
                    <a:lstStyle/>
                    <a:p>
                      <a:r>
                        <a:rPr lang="en-CA" sz="2000" err="1"/>
                        <a:t>Radmol</a:t>
                      </a:r>
                      <a:endParaRPr lang="en-CA" sz="2000"/>
                    </a:p>
                  </a:txBody>
                  <a:tcPr>
                    <a:solidFill>
                      <a:srgbClr val="009ED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2000"/>
                    </a:p>
                  </a:txBody>
                  <a:tcPr>
                    <a:solidFill>
                      <a:srgbClr val="009ED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/>
                        <a:t>&lt;0.1</a:t>
                      </a:r>
                      <a:endParaRPr lang="en-CA" sz="2000" dirty="0"/>
                    </a:p>
                  </a:txBody>
                  <a:tcPr>
                    <a:solidFill>
                      <a:srgbClr val="009ED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30000"/>
                        <a:t>229</a:t>
                      </a:r>
                      <a:r>
                        <a:rPr lang="en-US" sz="2000"/>
                        <a:t>PaF</a:t>
                      </a:r>
                      <a:r>
                        <a:rPr lang="en-US" sz="2000" baseline="30000"/>
                        <a:t>3+</a:t>
                      </a:r>
                      <a:r>
                        <a:rPr lang="en-US" sz="2000" baseline="0"/>
                        <a:t>,</a:t>
                      </a:r>
                      <a:r>
                        <a:rPr kumimoji="0" lang="en-US" sz="2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227</a:t>
                      </a: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ThF</a:t>
                      </a:r>
                      <a:r>
                        <a:rPr kumimoji="0" lang="en-US" sz="2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3+</a:t>
                      </a: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2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238</a:t>
                      </a: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UO</a:t>
                      </a:r>
                      <a:r>
                        <a:rPr kumimoji="0" lang="en-US" sz="2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3+</a:t>
                      </a:r>
                      <a:endParaRPr lang="en-CA" sz="2400" baseline="30000" dirty="0"/>
                    </a:p>
                  </a:txBody>
                  <a:tcPr>
                    <a:solidFill>
                      <a:srgbClr val="009ED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662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/>
                        <a:t>2-</a:t>
                      </a:r>
                      <a:r>
                        <a:rPr lang="el-GR" sz="2000"/>
                        <a:t>γ</a:t>
                      </a:r>
                      <a:endParaRPr lang="en-CA" sz="200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/>
                        <a:t>&gt;3000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/>
                        <a:t>60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baseline="30000"/>
                        <a:t>98</a:t>
                      </a:r>
                      <a:r>
                        <a:rPr lang="en-CA" sz="2000"/>
                        <a:t>Rb</a:t>
                      </a:r>
                      <a:r>
                        <a:rPr lang="en-CA" sz="2000" baseline="30000"/>
                        <a:t>36+</a:t>
                      </a:r>
                      <a:r>
                        <a:rPr lang="en-CA" sz="2000"/>
                        <a:t> or </a:t>
                      </a:r>
                      <a:r>
                        <a:rPr lang="en-CA" sz="2000" baseline="30000"/>
                        <a:t>98</a:t>
                      </a:r>
                      <a:r>
                        <a:rPr lang="en-CA" sz="2000"/>
                        <a:t>Sr</a:t>
                      </a:r>
                      <a:r>
                        <a:rPr lang="en-CA" sz="2000" baseline="30000"/>
                        <a:t>37+</a:t>
                      </a:r>
                    </a:p>
                    <a:p>
                      <a:r>
                        <a:rPr lang="en-CA" sz="2000" baseline="0"/>
                        <a:t>(bare atoms)</a:t>
                      </a:r>
                      <a:endParaRPr lang="en-CA" sz="2000" baseline="3000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001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/>
                        <a:t>NEEC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D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/>
                        <a:t>≥500</a:t>
                      </a:r>
                      <a:endParaRPr lang="en-CA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D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/>
                        <a:t>7.10</a:t>
                      </a:r>
                      <a:endParaRPr lang="en-CA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D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b="0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129m</a:t>
                      </a:r>
                      <a:r>
                        <a:rPr lang="en-CA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Sb</a:t>
                      </a:r>
                      <a:r>
                        <a:rPr lang="en-CA" sz="2000" b="0" i="0" u="none" strike="noStrike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41+</a:t>
                      </a:r>
                      <a:r>
                        <a:rPr lang="en-CA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(Ne-like)</a:t>
                      </a:r>
                      <a:endParaRPr lang="en-CA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D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8896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3340CC0-7297-439F-CFFC-8731D2C420C2}"/>
              </a:ext>
            </a:extLst>
          </p:cNvPr>
          <p:cNvSpPr txBox="1"/>
          <p:nvPr/>
        </p:nvSpPr>
        <p:spPr>
          <a:xfrm>
            <a:off x="681471" y="5333548"/>
            <a:ext cx="11258281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tabLst/>
              <a:defRPr/>
            </a:pPr>
            <a:r>
              <a:rPr kumimoji="0" lang="en-US" sz="2400" b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The Highly Charged Ions (HCIs) crucial for the past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TITAN</a:t>
            </a:r>
            <a:r>
              <a:rPr kumimoji="0" lang="en-US" sz="2400" b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  <a:t> achievements were created using the EBIT electron gun operating considerably below design specifications. </a:t>
            </a:r>
            <a:endParaRPr kumimoji="0" lang="en-CA" sz="2400" b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189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1262A-B618-1F19-B8DE-638246077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C77FB-D084-8D70-7FA6-26EE585F6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63" y="379236"/>
            <a:ext cx="8192697" cy="1581962"/>
          </a:xfrm>
        </p:spPr>
        <p:txBody>
          <a:bodyPr anchor="t">
            <a:normAutofit/>
          </a:bodyPr>
          <a:lstStyle/>
          <a:p>
            <a:r>
              <a:rPr lang="en-CA"/>
              <a:t>New scope requires answers</a:t>
            </a:r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541F9F69-6E3F-8DA6-C4B2-5641E821FC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5745807"/>
              </p:ext>
            </p:extLst>
          </p:nvPr>
        </p:nvGraphicFramePr>
        <p:xfrm>
          <a:off x="516963" y="1773696"/>
          <a:ext cx="5446278" cy="3931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" name="Arrow: Up-Down 28">
            <a:extLst>
              <a:ext uri="{FF2B5EF4-FFF2-40B4-BE49-F238E27FC236}">
                <a16:creationId xmlns:a16="http://schemas.microsoft.com/office/drawing/2014/main" id="{0B5D0810-5289-E47D-26CB-1E27582B1CD0}"/>
              </a:ext>
            </a:extLst>
          </p:cNvPr>
          <p:cNvSpPr/>
          <p:nvPr/>
        </p:nvSpPr>
        <p:spPr>
          <a:xfrm>
            <a:off x="5024562" y="2771361"/>
            <a:ext cx="411480" cy="886240"/>
          </a:xfrm>
          <a:prstGeom prst="up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2" name="Content Placeholder 2">
            <a:extLst>
              <a:ext uri="{FF2B5EF4-FFF2-40B4-BE49-F238E27FC236}">
                <a16:creationId xmlns:a16="http://schemas.microsoft.com/office/drawing/2014/main" id="{168B9D19-70B7-4840-05E2-3FDB2F09BD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885560"/>
              </p:ext>
            </p:extLst>
          </p:nvPr>
        </p:nvGraphicFramePr>
        <p:xfrm>
          <a:off x="6161449" y="1814732"/>
          <a:ext cx="5757556" cy="3910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299482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81C5C3-7F73-D7AC-7720-32BD116E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8A594DB-B9EA-064F-B0F3-FF5CA80AA9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666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2BC11-06CC-DE91-893B-259C2EC4F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Perveance measurements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4DA1EB-5FF6-A0CD-5F6C-55CEED8091F3}"/>
              </a:ext>
            </a:extLst>
          </p:cNvPr>
          <p:cNvSpPr txBox="1"/>
          <p:nvPr/>
        </p:nvSpPr>
        <p:spPr>
          <a:xfrm>
            <a:off x="1517735" y="5508981"/>
            <a:ext cx="5398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Scanning cathode bias without floating the gun.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C1DFDFA8-DA75-58CA-EE7E-3C748D957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779" y="1748318"/>
            <a:ext cx="447675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F826C8-5302-6729-6008-96DD1F9022F5}"/>
                  </a:ext>
                </a:extLst>
              </p:cNvPr>
              <p:cNvSpPr txBox="1"/>
              <p:nvPr/>
            </p:nvSpPr>
            <p:spPr>
              <a:xfrm>
                <a:off x="7802263" y="2529675"/>
                <a:ext cx="2561409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=2.4×</m:t>
                      </m:r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CA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CA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−3/2</m:t>
                          </m:r>
                        </m:sup>
                      </m:sSup>
                    </m:oMath>
                  </m:oMathPara>
                </a14:m>
                <a:endParaRPr lang="en-CA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F826C8-5302-6729-6008-96DD1F902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2263" y="2529675"/>
                <a:ext cx="2561409" cy="3796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B78EEFD-F935-97C3-0B50-03F69FB937A6}"/>
              </a:ext>
            </a:extLst>
          </p:cNvPr>
          <p:cNvSpPr txBox="1"/>
          <p:nvPr/>
        </p:nvSpPr>
        <p:spPr>
          <a:xfrm>
            <a:off x="7621072" y="5508981"/>
            <a:ext cx="4028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Thermal limitation at around 200 mA, so to reach higher currents we needed to heat more.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FE1C9D70-30E1-3EEB-B81E-6DAAA7624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06" y="1771574"/>
            <a:ext cx="6132840" cy="376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794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2BC11-06CC-DE91-893B-259C2EC4F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Charge breeding time</a:t>
            </a:r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D075F9-5AFE-E410-58FC-51BE20511156}"/>
              </a:ext>
            </a:extLst>
          </p:cNvPr>
          <p:cNvSpPr txBox="1"/>
          <p:nvPr/>
        </p:nvSpPr>
        <p:spPr>
          <a:xfrm>
            <a:off x="6237271" y="5555147"/>
            <a:ext cx="527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HCI spectra as measured on a multichannel plate.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07E8E-9A29-A7CF-1016-47BA13B9D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1725281"/>
            <a:ext cx="5109730" cy="3939398"/>
          </a:xfrm>
        </p:spPr>
        <p:txBody>
          <a:bodyPr/>
          <a:lstStyle/>
          <a:p>
            <a:r>
              <a:rPr lang="en-CA" baseline="30000" dirty="0"/>
              <a:t>85</a:t>
            </a:r>
            <a:r>
              <a:rPr lang="en-CA" dirty="0"/>
              <a:t>Rb</a:t>
            </a:r>
            <a:r>
              <a:rPr lang="en-CA" baseline="30000" dirty="0"/>
              <a:t>1+ </a:t>
            </a:r>
            <a:r>
              <a:rPr lang="en-CA" dirty="0"/>
              <a:t>injected into the trap and bred for several breeding times.</a:t>
            </a:r>
            <a:endParaRPr lang="en-CA" baseline="30000" dirty="0"/>
          </a:p>
          <a:p>
            <a:r>
              <a:rPr lang="en-CA" dirty="0"/>
              <a:t>Longer breeding times translate to higher charged states.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0B67434-7A71-18FF-493E-33AD87D4F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623" y="2071859"/>
            <a:ext cx="4120056" cy="32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645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5CC44B-455D-8458-D364-F859AC924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411" y="1826998"/>
            <a:ext cx="4869743" cy="769809"/>
          </a:xfrm>
        </p:spPr>
        <p:txBody>
          <a:bodyPr/>
          <a:lstStyle/>
          <a:p>
            <a:r>
              <a:rPr lang="en-CA" dirty="0"/>
              <a:t>Radiative recombination and Dielectronic recombination</a:t>
            </a:r>
          </a:p>
        </p:txBody>
      </p:sp>
      <p:pic>
        <p:nvPicPr>
          <p:cNvPr id="5" name="Content Placeholder 4" descr="A blue and green image of a nuclear energy&#10;&#10;Description automatically generated with medium confidence">
            <a:extLst>
              <a:ext uri="{FF2B5EF4-FFF2-40B4-BE49-F238E27FC236}">
                <a16:creationId xmlns:a16="http://schemas.microsoft.com/office/drawing/2014/main" id="{B6AAF740-4B90-0848-D7C1-39A785A89F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02907" y="2855165"/>
            <a:ext cx="3800076" cy="3040062"/>
          </a:xfr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06C3DA09-4F79-1A6A-93B3-1F83928B5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X-ray spectroscopy of recombination processes in argon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E332B-E971-BAD4-B21A-000244347B0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968074" y="1826998"/>
            <a:ext cx="4869743" cy="769809"/>
          </a:xfrm>
        </p:spPr>
        <p:txBody>
          <a:bodyPr anchor="t"/>
          <a:lstStyle/>
          <a:p>
            <a:r>
              <a:rPr lang="en-CA" dirty="0"/>
              <a:t>DR resonant process permits knowing true electron energy</a:t>
            </a:r>
          </a:p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2932D9-BDCA-6AFC-6881-55834F8EE939}"/>
              </a:ext>
            </a:extLst>
          </p:cNvPr>
          <p:cNvSpPr txBox="1"/>
          <p:nvPr/>
        </p:nvSpPr>
        <p:spPr>
          <a:xfrm>
            <a:off x="860273" y="5970811"/>
            <a:ext cx="4869742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(a) radiative recombination and (b) dielectronic recombination in He-like ions. </a:t>
            </a:r>
          </a:p>
          <a:p>
            <a:pPr algn="l"/>
            <a:r>
              <a:rPr lang="en-CA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Taken from </a:t>
            </a:r>
            <a:r>
              <a:rPr lang="en-US" sz="9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 panose="020B0604030504040204" pitchFamily="34" charset="0"/>
              </a:rPr>
              <a:t>Ali, S, Electron - Ion Recombination Data for Plasma Applications: Results from Electron Beam Ion Trap and Ion Storage Ring, PhD thesis (2012).</a:t>
            </a:r>
            <a:endParaRPr lang="en-CA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B60D43-7235-C7CA-0D65-4152B42D2C2D}"/>
                  </a:ext>
                </a:extLst>
              </p:cNvPr>
              <p:cNvSpPr txBox="1"/>
              <p:nvPr/>
            </p:nvSpPr>
            <p:spPr>
              <a:xfrm>
                <a:off x="6865208" y="5979628"/>
                <a:ext cx="3869848" cy="543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X-ray spectra measured with a </a:t>
                </a:r>
                <a:r>
                  <a:rPr lang="en-CA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ULEGe</a:t>
                </a:r>
                <a:r>
                  <a:rPr lang="en-CA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detector. Uncorrected energy = </a:t>
                </a:r>
                <a14:m>
                  <m:oMath xmlns:m="http://schemas.openxmlformats.org/officeDocument/2006/math">
                    <m:r>
                      <a:rPr lang="en-CA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CA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CA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CA" sz="1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1400" b="0" i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gun</m:t>
                        </m:r>
                        <m:r>
                          <a:rPr lang="en-CA" sz="1400" b="0" i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CA" sz="1400" b="0" i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trap</m:t>
                        </m:r>
                      </m:sub>
                    </m:sSub>
                    <m:r>
                      <a:rPr lang="en-CA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CA" sz="1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B60D43-7235-C7CA-0D65-4152B42D2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208" y="5979628"/>
                <a:ext cx="3869848" cy="543547"/>
              </a:xfrm>
              <a:prstGeom prst="rect">
                <a:avLst/>
              </a:prstGeom>
              <a:blipFill>
                <a:blip r:embed="rId3"/>
                <a:stretch>
                  <a:fillRect l="-472" t="-2247" b="-674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647328F-2354-6A89-EFED-1557FCF74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848" y="3047355"/>
            <a:ext cx="3923520" cy="242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4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5CC44B-455D-8458-D364-F859AC924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944217" cy="769809"/>
          </a:xfrm>
        </p:spPr>
        <p:txBody>
          <a:bodyPr/>
          <a:lstStyle/>
          <a:p>
            <a:r>
              <a:rPr lang="en-CA" dirty="0"/>
              <a:t>Transient X-ray signal helps determine electron beam radius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DB57C7-8FA5-39C9-C246-6A0B9EE6AE4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968073" y="1876224"/>
            <a:ext cx="4869743" cy="769809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6C3DA09-4F79-1A6A-93B3-1F83928B5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X-ray spectroscopy of recombination processes in argon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E67FE2-CB8B-4943-FBE6-5EA5B9AD1DE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968073" y="2905493"/>
                <a:ext cx="4869744" cy="3040252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buFont typeface="Wingdings" panose="05000000000000000000" pitchFamily="2" charset="2"/>
                  <a:buChar char="v"/>
                </a:pPr>
                <a:r>
                  <a:rPr lang="en-CA" dirty="0"/>
                  <a:t>Energy shift between known DR energy and X-ray signal at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CA" dirty="0"/>
                  <a:t>attributed to pure electron beam space charge effects.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CA" dirty="0"/>
                  <a:t>With known electron current, one can compute the radius*</a:t>
                </a:r>
              </a:p>
              <a:p>
                <a:pPr lvl="1">
                  <a:buFont typeface="Wingdings" panose="05000000000000000000" pitchFamily="2" charset="2"/>
                  <a:buChar char="v"/>
                </a:pPr>
                <a:r>
                  <a:rPr lang="en-CA" dirty="0"/>
                  <a:t>Between 70-150 µm</a:t>
                </a:r>
              </a:p>
              <a:p>
                <a:endParaRPr lang="en-CA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E67FE2-CB8B-4943-FBE6-5EA5B9AD1D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968073" y="2905493"/>
                <a:ext cx="4869744" cy="3040252"/>
              </a:xfrm>
              <a:blipFill>
                <a:blip r:embed="rId3"/>
                <a:stretch>
                  <a:fillRect l="-2003" t="-4618" r="-3504" b="-120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5C48DD0-C6A9-19EF-11FA-37A55D8AF25B}"/>
              </a:ext>
            </a:extLst>
          </p:cNvPr>
          <p:cNvGrpSpPr/>
          <p:nvPr/>
        </p:nvGrpSpPr>
        <p:grpSpPr>
          <a:xfrm>
            <a:off x="902988" y="2802586"/>
            <a:ext cx="3870775" cy="3246067"/>
            <a:chOff x="6152444" y="2085366"/>
            <a:chExt cx="4572638" cy="3658111"/>
          </a:xfrm>
        </p:grpSpPr>
        <p:pic>
          <p:nvPicPr>
            <p:cNvPr id="9" name="Picture 8" descr="A graph of an uncorrected electron energy&#10;&#10;Description automatically generated">
              <a:extLst>
                <a:ext uri="{FF2B5EF4-FFF2-40B4-BE49-F238E27FC236}">
                  <a16:creationId xmlns:a16="http://schemas.microsoft.com/office/drawing/2014/main" id="{C18F4747-B02D-04BA-A10B-F6B0547D1C1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2444" y="2085366"/>
              <a:ext cx="4572638" cy="365811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CA03371-221E-BA23-70FC-20A0E777741C}"/>
                </a:ext>
              </a:extLst>
            </p:cNvPr>
            <p:cNvCxnSpPr/>
            <p:nvPr/>
          </p:nvCxnSpPr>
          <p:spPr>
            <a:xfrm flipH="1" flipV="1">
              <a:off x="8263466" y="3429000"/>
              <a:ext cx="914400" cy="1707444"/>
            </a:xfrm>
            <a:prstGeom prst="line">
              <a:avLst/>
            </a:prstGeom>
            <a:ln w="3810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742A22F-9127-7751-DE2A-A216174B91FA}"/>
              </a:ext>
            </a:extLst>
          </p:cNvPr>
          <p:cNvSpPr txBox="1"/>
          <p:nvPr/>
        </p:nvSpPr>
        <p:spPr>
          <a:xfrm>
            <a:off x="6579475" y="6205205"/>
            <a:ext cx="4258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CA" sz="1400" dirty="0"/>
              <a:t>*following </a:t>
            </a:r>
            <a:r>
              <a:rPr lang="en-CA" sz="1400" b="0" i="1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Rev. Sci. </a:t>
            </a:r>
            <a:r>
              <a:rPr lang="en-CA" sz="1400" b="0" i="1" dirty="0" err="1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Instrum</a:t>
            </a:r>
            <a:r>
              <a:rPr lang="en-CA" sz="1400" b="0" i="1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.</a:t>
            </a:r>
            <a:r>
              <a:rPr lang="en-CA" sz="1400" b="0" i="0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en-CA" sz="1400" b="1" i="0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89</a:t>
            </a:r>
            <a:r>
              <a:rPr lang="en-CA" sz="1400" b="0" i="0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, 052401 (2018)</a:t>
            </a:r>
          </a:p>
          <a:p>
            <a:br>
              <a:rPr lang="en-CA" sz="1400" b="0" i="0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</a:b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772767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5212C9-FC75-FC1F-3F36-6DA5A9F61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979687"/>
            <a:ext cx="9986529" cy="650329"/>
          </a:xfrm>
        </p:spPr>
        <p:txBody>
          <a:bodyPr/>
          <a:lstStyle/>
          <a:p>
            <a:r>
              <a:rPr lang="en-CA" dirty="0"/>
              <a:t>Injected neutral argon seems to impart a time dependency to the energy shift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520F00-06CA-1FD8-36F7-A34669AA6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2334529"/>
            <a:ext cx="8953827" cy="3939398"/>
          </a:xfrm>
        </p:spPr>
        <p:txBody>
          <a:bodyPr>
            <a:normAutofit fontScale="92500" lnSpcReduction="10000"/>
          </a:bodyPr>
          <a:lstStyle/>
          <a:p>
            <a:r>
              <a:rPr lang="en-CA" b="1" dirty="0"/>
              <a:t>Not enough </a:t>
            </a:r>
            <a:r>
              <a:rPr lang="en-CA" b="1" dirty="0" err="1"/>
              <a:t>Ar</a:t>
            </a:r>
            <a:r>
              <a:rPr lang="en-CA" b="1" dirty="0"/>
              <a:t> injection: </a:t>
            </a:r>
          </a:p>
          <a:p>
            <a:pPr lvl="1"/>
            <a:r>
              <a:rPr lang="en-CA" dirty="0"/>
              <a:t>Charge imbalance due to lack of ions and some ions still being created while the trap is open.</a:t>
            </a:r>
          </a:p>
          <a:p>
            <a:r>
              <a:rPr lang="en-CA" b="1" dirty="0"/>
              <a:t>Sufficient </a:t>
            </a:r>
            <a:r>
              <a:rPr lang="en-CA" b="1" dirty="0" err="1"/>
              <a:t>Ar</a:t>
            </a:r>
            <a:r>
              <a:rPr lang="en-CA" b="1" dirty="0"/>
              <a:t> injection:</a:t>
            </a:r>
          </a:p>
          <a:p>
            <a:pPr lvl="1"/>
            <a:r>
              <a:rPr lang="en-CA" dirty="0"/>
              <a:t>Charge state compensation reaches steady state. </a:t>
            </a:r>
          </a:p>
          <a:p>
            <a:r>
              <a:rPr lang="en-CA" b="1" dirty="0"/>
              <a:t>Excessive </a:t>
            </a:r>
            <a:r>
              <a:rPr lang="en-CA" b="1" dirty="0" err="1"/>
              <a:t>Ar</a:t>
            </a:r>
            <a:r>
              <a:rPr lang="en-CA" b="1" dirty="0"/>
              <a:t> injection:</a:t>
            </a:r>
          </a:p>
          <a:p>
            <a:pPr lvl="1"/>
            <a:r>
              <a:rPr lang="en-CA" dirty="0"/>
              <a:t>No x-ray investigation but have seen effects on electron emission current.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AEEAA-79C1-C120-CA32-8D8C3EFBB351}"/>
              </a:ext>
            </a:extLst>
          </p:cNvPr>
          <p:cNvSpPr txBox="1"/>
          <p:nvPr/>
        </p:nvSpPr>
        <p:spPr>
          <a:xfrm>
            <a:off x="983222" y="6023155"/>
            <a:ext cx="9684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Interplay between trap depth, neutral </a:t>
            </a:r>
            <a:r>
              <a:rPr lang="en-CA" dirty="0" err="1"/>
              <a:t>load→ion</a:t>
            </a:r>
            <a:r>
              <a:rPr lang="en-CA" dirty="0"/>
              <a:t> load →space-charge compensation</a:t>
            </a:r>
          </a:p>
        </p:txBody>
      </p:sp>
    </p:spTree>
    <p:extLst>
      <p:ext uri="{BB962C8B-B14F-4D97-AF65-F5344CB8AC3E}">
        <p14:creationId xmlns:p14="http://schemas.microsoft.com/office/powerpoint/2010/main" val="23950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83BFACE-8295-2611-61E5-AAA14CF4C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40" y="717747"/>
            <a:ext cx="8810440" cy="62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19338D-80E8-4044-35FE-99DEFF1B3501}"/>
              </a:ext>
            </a:extLst>
          </p:cNvPr>
          <p:cNvSpPr/>
          <p:nvPr/>
        </p:nvSpPr>
        <p:spPr>
          <a:xfrm>
            <a:off x="1047750" y="723900"/>
            <a:ext cx="3995738" cy="5238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BA086-F768-EC36-BAD3-CB3771D5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TRIUMF ISAC facility for </a:t>
            </a:r>
            <a:br>
              <a:rPr lang="en-CA"/>
            </a:br>
            <a:r>
              <a:rPr lang="en-CA"/>
              <a:t>Radioactive Ion Beam Production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564994-2F75-0078-F6D9-AF9504DC088A}"/>
              </a:ext>
            </a:extLst>
          </p:cNvPr>
          <p:cNvSpPr txBox="1"/>
          <p:nvPr/>
        </p:nvSpPr>
        <p:spPr>
          <a:xfrm>
            <a:off x="182880" y="5942446"/>
            <a:ext cx="3785617" cy="715089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/>
              <a:t>ISAC facility provides singly charged ions from an ISOL target.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2E5BA6F-4095-256A-D8EF-E353CA89E1AF}"/>
              </a:ext>
            </a:extLst>
          </p:cNvPr>
          <p:cNvSpPr/>
          <p:nvPr/>
        </p:nvSpPr>
        <p:spPr>
          <a:xfrm rot="1523664">
            <a:off x="4348956" y="3903851"/>
            <a:ext cx="663715" cy="710492"/>
          </a:xfrm>
          <a:prstGeom prst="ellipse">
            <a:avLst/>
          </a:prstGeom>
          <a:noFill/>
          <a:ln w="38100">
            <a:solidFill>
              <a:srgbClr val="FFCB04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89945"/>
                      <a:gd name="connsiteY0" fmla="*/ 510396 h 1020791"/>
                      <a:gd name="connsiteX1" fmla="*/ 494973 w 989945"/>
                      <a:gd name="connsiteY1" fmla="*/ 0 h 1020791"/>
                      <a:gd name="connsiteX2" fmla="*/ 989946 w 989945"/>
                      <a:gd name="connsiteY2" fmla="*/ 510396 h 1020791"/>
                      <a:gd name="connsiteX3" fmla="*/ 494973 w 989945"/>
                      <a:gd name="connsiteY3" fmla="*/ 1020792 h 1020791"/>
                      <a:gd name="connsiteX4" fmla="*/ 0 w 989945"/>
                      <a:gd name="connsiteY4" fmla="*/ 510396 h 1020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9945" h="1020791" extrusionOk="0">
                        <a:moveTo>
                          <a:pt x="0" y="510396"/>
                        </a:moveTo>
                        <a:cubicBezTo>
                          <a:pt x="-37765" y="205218"/>
                          <a:pt x="151348" y="26369"/>
                          <a:pt x="494973" y="0"/>
                        </a:cubicBezTo>
                        <a:cubicBezTo>
                          <a:pt x="820222" y="10923"/>
                          <a:pt x="957090" y="229557"/>
                          <a:pt x="989946" y="510396"/>
                        </a:cubicBezTo>
                        <a:cubicBezTo>
                          <a:pt x="940939" y="840138"/>
                          <a:pt x="762293" y="1054213"/>
                          <a:pt x="494973" y="1020792"/>
                        </a:cubicBezTo>
                        <a:cubicBezTo>
                          <a:pt x="156245" y="985031"/>
                          <a:pt x="41352" y="812038"/>
                          <a:pt x="0" y="51039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0D7EAD6-B96B-6E1F-A846-38393478A14A}"/>
              </a:ext>
            </a:extLst>
          </p:cNvPr>
          <p:cNvCxnSpPr>
            <a:cxnSpLocks/>
          </p:cNvCxnSpPr>
          <p:nvPr/>
        </p:nvCxnSpPr>
        <p:spPr>
          <a:xfrm flipV="1">
            <a:off x="4091061" y="4328697"/>
            <a:ext cx="530822" cy="1046842"/>
          </a:xfrm>
          <a:prstGeom prst="straightConnector1">
            <a:avLst/>
          </a:prstGeom>
          <a:ln w="76200">
            <a:solidFill>
              <a:srgbClr val="FFCB04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2" name="Picture 21" descr="A colorful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D1D24FDC-5516-CE12-1DDC-8A8F497F5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936" y="5844117"/>
            <a:ext cx="1403428" cy="9742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103DF3F-A70D-54C9-452E-1DFEA6079F55}"/>
              </a:ext>
            </a:extLst>
          </p:cNvPr>
          <p:cNvSpPr/>
          <p:nvPr/>
        </p:nvSpPr>
        <p:spPr>
          <a:xfrm rot="1818866">
            <a:off x="8479583" y="6330588"/>
            <a:ext cx="381000" cy="1990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320192-EE85-A07C-6627-1E708AE13096}"/>
              </a:ext>
            </a:extLst>
          </p:cNvPr>
          <p:cNvCxnSpPr>
            <a:cxnSpLocks/>
          </p:cNvCxnSpPr>
          <p:nvPr/>
        </p:nvCxnSpPr>
        <p:spPr>
          <a:xfrm flipH="1" flipV="1">
            <a:off x="8320573" y="6262124"/>
            <a:ext cx="699020" cy="35004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6A17277-0384-790B-F44A-5C26CC15E9DA}"/>
              </a:ext>
            </a:extLst>
          </p:cNvPr>
          <p:cNvSpPr txBox="1"/>
          <p:nvPr/>
        </p:nvSpPr>
        <p:spPr>
          <a:xfrm>
            <a:off x="8387100" y="5935498"/>
            <a:ext cx="90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p</a:t>
            </a:r>
            <a:r>
              <a:rPr lang="en-CA" baseline="3000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E94F46-C992-BACC-1F1C-89663B7CE8E0}"/>
              </a:ext>
            </a:extLst>
          </p:cNvPr>
          <p:cNvSpPr txBox="1"/>
          <p:nvPr/>
        </p:nvSpPr>
        <p:spPr>
          <a:xfrm>
            <a:off x="3694965" y="5115863"/>
            <a:ext cx="1067417" cy="519351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r>
              <a:rPr lang="en-CA"/>
              <a:t>TITAN</a:t>
            </a:r>
          </a:p>
        </p:txBody>
      </p:sp>
    </p:spTree>
    <p:extLst>
      <p:ext uri="{BB962C8B-B14F-4D97-AF65-F5344CB8AC3E}">
        <p14:creationId xmlns:p14="http://schemas.microsoft.com/office/powerpoint/2010/main" val="376206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57D99-6B03-4335-4DFE-3D9EB87B7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979687"/>
            <a:ext cx="10024629" cy="650329"/>
          </a:xfrm>
        </p:spPr>
        <p:txBody>
          <a:bodyPr/>
          <a:lstStyle/>
          <a:p>
            <a:r>
              <a:rPr lang="en-US" dirty="0"/>
              <a:t>Pushing the EBIT to the (our) extremes, e.g., beyond previous experimental requirements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16254-AEB6-D36D-B0B7-0B0812797654}"/>
              </a:ext>
            </a:extLst>
          </p:cNvPr>
          <p:cNvSpPr txBox="1"/>
          <p:nvPr/>
        </p:nvSpPr>
        <p:spPr>
          <a:xfrm>
            <a:off x="681471" y="2184386"/>
            <a:ext cx="106437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3200" dirty="0"/>
              <a:t>Checked reliability power supplies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3200" dirty="0"/>
              <a:t>Stabilized electron emission current with PID software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3200" dirty="0"/>
              <a:t>Conditioned high voltage after operational hiatus</a:t>
            </a:r>
          </a:p>
          <a:p>
            <a:endParaRPr lang="en-CA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sz="3200" dirty="0"/>
          </a:p>
          <a:p>
            <a:endParaRPr lang="en-CA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6D5AA2-A554-307D-FAB8-4971A8BC1473}"/>
              </a:ext>
            </a:extLst>
          </p:cNvPr>
          <p:cNvSpPr txBox="1"/>
          <p:nvPr/>
        </p:nvSpPr>
        <p:spPr>
          <a:xfrm>
            <a:off x="867405" y="4883753"/>
            <a:ext cx="5057775" cy="1420892"/>
          </a:xfrm>
          <a:prstGeom prst="roundRect">
            <a:avLst>
              <a:gd name="adj" fmla="val 26956"/>
            </a:avLst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CA" sz="3600" dirty="0"/>
              <a:t>50 mA at 38 keV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CA" sz="3600" dirty="0"/>
              <a:t>500 mA at 7.1 keV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8" name="Section Zoom 17">
                <a:extLst>
                  <a:ext uri="{FF2B5EF4-FFF2-40B4-BE49-F238E27FC236}">
                    <a16:creationId xmlns:a16="http://schemas.microsoft.com/office/drawing/2014/main" id="{94E2A9DD-425D-D3AC-874E-94DBF334DD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49431930"/>
                  </p:ext>
                </p:extLst>
              </p:nvPr>
            </p:nvGraphicFramePr>
            <p:xfrm>
              <a:off x="6265409" y="4087134"/>
              <a:ext cx="4890406" cy="2750854"/>
            </p:xfrm>
            <a:graphic>
              <a:graphicData uri="http://schemas.microsoft.com/office/powerpoint/2016/sectionzoom">
                <psez:sectionZm>
                  <psez:sectionZmObj sectionId="{DFCEDB0C-6B85-4737-A7E1-AE55A77157D1}">
                    <psez:zmPr id="{2001C844-F63F-48FD-BF57-5E1B81A9E967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890406" cy="275085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8" name="Section Zoom 1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4E2A9DD-425D-D3AC-874E-94DBF334DD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65409" y="4087134"/>
                <a:ext cx="4890406" cy="275085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596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4B4FE2-8F2E-F591-DF6A-0FDF9B5C884F}"/>
              </a:ext>
            </a:extLst>
          </p:cNvPr>
          <p:cNvSpPr/>
          <p:nvPr/>
        </p:nvSpPr>
        <p:spPr>
          <a:xfrm>
            <a:off x="1952625" y="321234"/>
            <a:ext cx="2514598" cy="2514598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314F1F-8F58-FB4B-49AE-A4EC075350EC}"/>
              </a:ext>
            </a:extLst>
          </p:cNvPr>
          <p:cNvGrpSpPr/>
          <p:nvPr/>
        </p:nvGrpSpPr>
        <p:grpSpPr>
          <a:xfrm>
            <a:off x="1952625" y="2835832"/>
            <a:ext cx="8286749" cy="2126250"/>
            <a:chOff x="3663952" y="1536861"/>
            <a:chExt cx="8286749" cy="21262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2D0EC14-1C8F-7D80-579C-CA1D79F7F615}"/>
                </a:ext>
              </a:extLst>
            </p:cNvPr>
            <p:cNvSpPr/>
            <p:nvPr/>
          </p:nvSpPr>
          <p:spPr>
            <a:xfrm>
              <a:off x="7718809" y="1536861"/>
              <a:ext cx="3282187" cy="212625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072DA1-AD18-C3F5-34C6-78466A70EB63}"/>
                </a:ext>
              </a:extLst>
            </p:cNvPr>
            <p:cNvSpPr txBox="1"/>
            <p:nvPr/>
          </p:nvSpPr>
          <p:spPr>
            <a:xfrm>
              <a:off x="3663952" y="1536861"/>
              <a:ext cx="8286749" cy="21262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6000" b="0" i="0" kern="1200" dirty="0"/>
                <a:t>“Controlled Stimulation of Nuclear Excitation via Electron Capture”</a:t>
              </a:r>
              <a:endParaRPr lang="en-US" sz="6000" b="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1312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F2FAA-5E73-D8E9-47A0-C46BFC685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NEEC  process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A796C3-E363-7AF7-88CE-3C03C1F4A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299" b="20203"/>
          <a:stretch/>
        </p:blipFill>
        <p:spPr>
          <a:xfrm>
            <a:off x="838942" y="2040136"/>
            <a:ext cx="5000412" cy="277772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85587E-7616-7DB9-1294-76E4B5EC7329}"/>
              </a:ext>
            </a:extLst>
          </p:cNvPr>
          <p:cNvSpPr txBox="1"/>
          <p:nvPr/>
        </p:nvSpPr>
        <p:spPr>
          <a:xfrm>
            <a:off x="6693408" y="2458373"/>
            <a:ext cx="45834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dirty="0"/>
              <a:t>NEEC is the time reversed process of internal conversion.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dirty="0"/>
              <a:t>A highly charged ion captures a free electron into one of the atomic vacancies.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dirty="0"/>
              <a:t>New nuclear excited state populates but depletes emitting signature X- or </a:t>
            </a:r>
            <a:r>
              <a:rPr lang="el-GR" dirty="0"/>
              <a:t>γ</a:t>
            </a:r>
            <a:r>
              <a:rPr lang="en-CA" dirty="0"/>
              <a:t>- rays.</a:t>
            </a: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dirty="0"/>
              <a:t>Energy transfer process is possible if resonant conditions are met.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2E804-8691-9A82-A94E-180FBC405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200" y="5110229"/>
            <a:ext cx="3787184" cy="31245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6C243C85-A009-475B-60BF-6F27468E4F4C}"/>
              </a:ext>
            </a:extLst>
          </p:cNvPr>
          <p:cNvSpPr/>
          <p:nvPr/>
        </p:nvSpPr>
        <p:spPr>
          <a:xfrm>
            <a:off x="3244168" y="3429000"/>
            <a:ext cx="537347" cy="333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6A03D4-5A31-DF8B-D6C6-1822D114C2D5}"/>
              </a:ext>
            </a:extLst>
          </p:cNvPr>
          <p:cNvSpPr txBox="1"/>
          <p:nvPr/>
        </p:nvSpPr>
        <p:spPr>
          <a:xfrm>
            <a:off x="1268667" y="5874693"/>
            <a:ext cx="4488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z="1200" dirty="0" err="1"/>
              <a:t>Ringuette</a:t>
            </a:r>
            <a:r>
              <a:rPr lang="en-US" sz="1200" dirty="0"/>
              <a:t> J, 2022 Towards Nuclear Excitation Via Electron Capture In An Electron Beam Ion Trap, Ph.D. thesis Colorado School of Mines.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48735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9AD3B80-D0DC-1F15-FCA3-37E564CEE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3410" y="2412292"/>
            <a:ext cx="10558272" cy="3119828"/>
          </a:xfrm>
          <a:prstGeom prst="roundRect">
            <a:avLst>
              <a:gd name="adj" fmla="val 819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Experiment (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554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216–218 (2018)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1800" dirty="0"/>
              <a:t>Use of solid target required complex modelling on electron energy due collisions in the material.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Theory (</a:t>
            </a:r>
            <a:r>
              <a:rPr lang="en-CA" b="0" i="0" dirty="0">
                <a:effectLst/>
                <a:latin typeface="Times New Roman" panose="02020603050405020304" pitchFamily="18" charset="0"/>
              </a:rPr>
              <a:t>PRL </a:t>
            </a:r>
            <a:r>
              <a:rPr lang="en-CA" b="1" i="0" dirty="0">
                <a:effectLst/>
                <a:latin typeface="Times New Roman" panose="02020603050405020304" pitchFamily="18" charset="0"/>
              </a:rPr>
              <a:t>99</a:t>
            </a:r>
            <a:r>
              <a:rPr lang="en-CA" b="0" i="0" dirty="0">
                <a:effectLst/>
                <a:latin typeface="Times New Roman" panose="02020603050405020304" pitchFamily="18" charset="0"/>
              </a:rPr>
              <a:t>,172502 (2007)).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Independent experiment (</a:t>
            </a:r>
            <a:r>
              <a:rPr lang="en-CA" b="0" i="0" dirty="0">
                <a:effectLst/>
                <a:latin typeface="Times New Roman" panose="02020603050405020304" pitchFamily="18" charset="0"/>
              </a:rPr>
              <a:t>PRL </a:t>
            </a:r>
            <a:r>
              <a:rPr lang="en-CA" b="1" i="0" dirty="0">
                <a:effectLst/>
                <a:latin typeface="Times New Roman" panose="02020603050405020304" pitchFamily="18" charset="0"/>
              </a:rPr>
              <a:t>122</a:t>
            </a:r>
            <a:r>
              <a:rPr lang="en-CA" b="0" i="0" dirty="0">
                <a:effectLst/>
                <a:latin typeface="Times New Roman" panose="02020603050405020304" pitchFamily="18" charset="0"/>
              </a:rPr>
              <a:t>, 212501 (2019))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1800" b="0" i="0" dirty="0">
                <a:effectLst/>
              </a:rPr>
              <a:t>Disputes previous experiment results.</a:t>
            </a:r>
          </a:p>
          <a:p>
            <a:endParaRPr lang="en-CA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F2FAA-5E73-D8E9-47A0-C46BFC685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makes NEEC interesting: Almost nine orders of magnitude difference in cross section </a:t>
            </a:r>
          </a:p>
        </p:txBody>
      </p:sp>
    </p:spTree>
    <p:extLst>
      <p:ext uri="{BB962C8B-B14F-4D97-AF65-F5344CB8AC3E}">
        <p14:creationId xmlns:p14="http://schemas.microsoft.com/office/powerpoint/2010/main" val="1852970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F2FAA-5E73-D8E9-47A0-C46BFC685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at the TITAN EBIT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174D80F-95A1-2D7B-2C62-4463A8B762B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73410" y="1719072"/>
            <a:ext cx="10064407" cy="4659033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ü"/>
            </a:pPr>
            <a:r>
              <a:rPr lang="en-CA" dirty="0"/>
              <a:t>Clean environment reduces uncertainty and provides control of the electron energy.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CA" dirty="0"/>
              <a:t>The isomer of interest, 129mSb41+, has been detected before at the MR-TOF.</a:t>
            </a:r>
          </a:p>
          <a:p>
            <a:pPr lvl="0"/>
            <a:r>
              <a:rPr lang="en-CA" dirty="0"/>
              <a:t>While sitting at the resonant energy, </a:t>
            </a:r>
          </a:p>
          <a:p>
            <a:pPr lvl="1"/>
            <a:r>
              <a:rPr lang="en-CA" sz="2400" dirty="0"/>
              <a:t>We either observe NEEC via isomer depletion or, </a:t>
            </a:r>
          </a:p>
          <a:p>
            <a:pPr lvl="1"/>
            <a:r>
              <a:rPr lang="en-CA" sz="2400" dirty="0"/>
              <a:t>We establish an upper limit for the cross section</a:t>
            </a:r>
          </a:p>
          <a:p>
            <a:pPr lvl="2"/>
            <a:r>
              <a:rPr lang="en-CA" sz="1800" b="1" dirty="0">
                <a:solidFill>
                  <a:srgbClr val="009ED6"/>
                </a:solidFill>
              </a:rPr>
              <a:t>Relies on in-depth characterization  of our electron beam current density and energy.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9226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6252A47D-B569-8367-64D9-0636DB5B0C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81" y="1509317"/>
            <a:ext cx="6900921" cy="522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367475-CB64-45CB-1E48-D9FA29AF7C8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53648" y="2478975"/>
            <a:ext cx="3466011" cy="276329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Fit argon KLL and scale electron energy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Fit argon RR with known binding energy.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Are the fit consistent? So far yes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D9F33B-3143-F021-7457-9EC919537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Electron beam energy determination for NEEC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12C6282-78E9-FA8F-3C5A-C7DCA1535B93}"/>
              </a:ext>
            </a:extLst>
          </p:cNvPr>
          <p:cNvCxnSpPr>
            <a:cxnSpLocks/>
          </p:cNvCxnSpPr>
          <p:nvPr/>
        </p:nvCxnSpPr>
        <p:spPr>
          <a:xfrm flipH="1">
            <a:off x="2391274" y="5479452"/>
            <a:ext cx="1764867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724CF44-E8F4-AF04-C803-1517C0559E14}"/>
              </a:ext>
            </a:extLst>
          </p:cNvPr>
          <p:cNvSpPr txBox="1"/>
          <p:nvPr/>
        </p:nvSpPr>
        <p:spPr>
          <a:xfrm>
            <a:off x="4156141" y="5337777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/>
              <a:t>KLL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462764-AC40-0CFA-81FF-B86836434458}"/>
              </a:ext>
            </a:extLst>
          </p:cNvPr>
          <p:cNvCxnSpPr>
            <a:cxnSpLocks/>
          </p:cNvCxnSpPr>
          <p:nvPr/>
        </p:nvCxnSpPr>
        <p:spPr>
          <a:xfrm flipH="1">
            <a:off x="2556374" y="5115225"/>
            <a:ext cx="1599767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A63ADBC-6721-B50E-9FED-45A7BFE3D1F0}"/>
              </a:ext>
            </a:extLst>
          </p:cNvPr>
          <p:cNvCxnSpPr>
            <a:cxnSpLocks/>
          </p:cNvCxnSpPr>
          <p:nvPr/>
        </p:nvCxnSpPr>
        <p:spPr>
          <a:xfrm flipH="1">
            <a:off x="2603999" y="5006210"/>
            <a:ext cx="155214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0FFA8C-9BD5-2DD7-ADFF-E7ECE469825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797050" y="2006600"/>
            <a:ext cx="44259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B762C87-7BD5-EBFB-205C-23DFA581B9C3}"/>
              </a:ext>
            </a:extLst>
          </p:cNvPr>
          <p:cNvSpPr txBox="1"/>
          <p:nvPr/>
        </p:nvSpPr>
        <p:spPr>
          <a:xfrm>
            <a:off x="4156141" y="500184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/>
              <a:t>KLM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6E64A9-7D27-8AD4-2CE4-C6C82DDF54B6}"/>
              </a:ext>
            </a:extLst>
          </p:cNvPr>
          <p:cNvSpPr txBox="1"/>
          <p:nvPr/>
        </p:nvSpPr>
        <p:spPr>
          <a:xfrm>
            <a:off x="4156141" y="4853029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/>
              <a:t>KLN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BA7A0B4-9A1E-4B07-9BAE-F30C09B7C00A}"/>
              </a:ext>
            </a:extLst>
          </p:cNvPr>
          <p:cNvSpPr txBox="1"/>
          <p:nvPr/>
        </p:nvSpPr>
        <p:spPr>
          <a:xfrm>
            <a:off x="5162382" y="2395766"/>
            <a:ext cx="100575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 i="0"/>
            </a:lvl1pPr>
          </a:lstStyle>
          <a:p>
            <a:r>
              <a:rPr lang="en-CA" dirty="0"/>
              <a:t>NEEC stimulation energy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AC7631-7A74-8E25-A52E-8B27E31DD95D}"/>
              </a:ext>
            </a:extLst>
          </p:cNvPr>
          <p:cNvSpPr txBox="1"/>
          <p:nvPr/>
        </p:nvSpPr>
        <p:spPr>
          <a:xfrm>
            <a:off x="4783977" y="5090482"/>
            <a:ext cx="103160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r>
              <a:rPr lang="en-CA" b="1" i="0" dirty="0"/>
              <a:t>Argon DRs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0D71C9-5016-AB94-A0CB-343F281510B0}"/>
              </a:ext>
            </a:extLst>
          </p:cNvPr>
          <p:cNvSpPr txBox="1"/>
          <p:nvPr/>
        </p:nvSpPr>
        <p:spPr>
          <a:xfrm>
            <a:off x="4688514" y="3186187"/>
            <a:ext cx="132597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 i="0"/>
            </a:lvl1pPr>
          </a:lstStyle>
          <a:p>
            <a:r>
              <a:rPr lang="en-CA" dirty="0"/>
              <a:t>Argon RR to monitor during experiment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3FF27C2-630A-9DD9-5597-D2F867FA4B5D}"/>
              </a:ext>
            </a:extLst>
          </p:cNvPr>
          <p:cNvCxnSpPr>
            <a:cxnSpLocks/>
          </p:cNvCxnSpPr>
          <p:nvPr/>
        </p:nvCxnSpPr>
        <p:spPr>
          <a:xfrm flipH="1">
            <a:off x="4410141" y="3256026"/>
            <a:ext cx="404935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2479B45-E304-ACBD-7692-2BB7508BC3F9}"/>
              </a:ext>
            </a:extLst>
          </p:cNvPr>
          <p:cNvSpPr txBox="1"/>
          <p:nvPr/>
        </p:nvSpPr>
        <p:spPr>
          <a:xfrm>
            <a:off x="4891175" y="5430837"/>
            <a:ext cx="1276961" cy="510778"/>
          </a:xfrm>
          <a:prstGeom prst="roundRect">
            <a:avLst>
              <a:gd name="adj" fmla="val 13087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200" i="1" dirty="0" err="1"/>
              <a:t>I</a:t>
            </a:r>
            <a:r>
              <a:rPr lang="en-CA" sz="1200" baseline="-25000" dirty="0" err="1"/>
              <a:t>e</a:t>
            </a:r>
            <a:r>
              <a:rPr lang="en-CA" sz="1200" baseline="-25000" dirty="0"/>
              <a:t>          </a:t>
            </a:r>
            <a:r>
              <a:rPr lang="en-CA" sz="1200" dirty="0"/>
              <a:t>= 200 mA </a:t>
            </a:r>
          </a:p>
          <a:p>
            <a:r>
              <a:rPr lang="en-CA" sz="1200" i="1" dirty="0"/>
              <a:t>∆</a:t>
            </a:r>
            <a:r>
              <a:rPr lang="en-CA" sz="1200" i="1" dirty="0" err="1"/>
              <a:t>V</a:t>
            </a:r>
            <a:r>
              <a:rPr lang="en-CA" sz="1200" baseline="-25000" dirty="0" err="1"/>
              <a:t>trap</a:t>
            </a:r>
            <a:r>
              <a:rPr lang="en-CA" sz="1200" dirty="0"/>
              <a:t>= 200 V</a:t>
            </a:r>
          </a:p>
        </p:txBody>
      </p:sp>
      <p:sp>
        <p:nvSpPr>
          <p:cNvPr id="59" name="Left Brace 58">
            <a:extLst>
              <a:ext uri="{FF2B5EF4-FFF2-40B4-BE49-F238E27FC236}">
                <a16:creationId xmlns:a16="http://schemas.microsoft.com/office/drawing/2014/main" id="{34134916-51FE-A6C5-0BE7-F6961A8BF6EF}"/>
              </a:ext>
            </a:extLst>
          </p:cNvPr>
          <p:cNvSpPr/>
          <p:nvPr/>
        </p:nvSpPr>
        <p:spPr>
          <a:xfrm flipH="1">
            <a:off x="4561952" y="4913377"/>
            <a:ext cx="253124" cy="624840"/>
          </a:xfrm>
          <a:prstGeom prst="leftBrace">
            <a:avLst>
              <a:gd name="adj1" fmla="val 32080"/>
              <a:gd name="adj2" fmla="val 50000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907DB63-D513-37CE-E9AD-FA520F80DBDE}"/>
              </a:ext>
            </a:extLst>
          </p:cNvPr>
          <p:cNvSpPr txBox="1"/>
          <p:nvPr/>
        </p:nvSpPr>
        <p:spPr>
          <a:xfrm>
            <a:off x="4248151" y="4034661"/>
            <a:ext cx="171530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 i="0"/>
            </a:lvl1pPr>
          </a:lstStyle>
          <a:p>
            <a:r>
              <a:rPr lang="en-CA" dirty="0"/>
              <a:t>Other DRs to monitor, maybe Mo?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5C867C-F980-A760-D409-AE96E07B43F4}"/>
              </a:ext>
            </a:extLst>
          </p:cNvPr>
          <p:cNvCxnSpPr>
            <a:cxnSpLocks/>
          </p:cNvCxnSpPr>
          <p:nvPr/>
        </p:nvCxnSpPr>
        <p:spPr>
          <a:xfrm flipV="1">
            <a:off x="5302147" y="2043176"/>
            <a:ext cx="0" cy="41637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13678B9-B3F7-18C0-DF5F-BC58E2847342}"/>
              </a:ext>
            </a:extLst>
          </p:cNvPr>
          <p:cNvCxnSpPr>
            <a:cxnSpLocks/>
          </p:cNvCxnSpPr>
          <p:nvPr/>
        </p:nvCxnSpPr>
        <p:spPr>
          <a:xfrm flipH="1">
            <a:off x="2946899" y="4174360"/>
            <a:ext cx="1383801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79332F-9489-D3C1-8C79-FCBF51922E50}"/>
              </a:ext>
            </a:extLst>
          </p:cNvPr>
          <p:cNvCxnSpPr>
            <a:cxnSpLocks/>
          </p:cNvCxnSpPr>
          <p:nvPr/>
        </p:nvCxnSpPr>
        <p:spPr>
          <a:xfrm flipV="1">
            <a:off x="2303526" y="1653340"/>
            <a:ext cx="0" cy="43173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EDE6434-C006-13D9-39A0-822FF40E9884}"/>
              </a:ext>
            </a:extLst>
          </p:cNvPr>
          <p:cNvSpPr txBox="1"/>
          <p:nvPr/>
        </p:nvSpPr>
        <p:spPr>
          <a:xfrm>
            <a:off x="2097685" y="1340129"/>
            <a:ext cx="740865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 i="0"/>
            </a:lvl1pPr>
          </a:lstStyle>
          <a:p>
            <a:r>
              <a:rPr lang="en-CA" dirty="0"/>
              <a:t>L-K</a:t>
            </a:r>
          </a:p>
        </p:txBody>
      </p:sp>
    </p:spTree>
    <p:extLst>
      <p:ext uri="{BB962C8B-B14F-4D97-AF65-F5344CB8AC3E}">
        <p14:creationId xmlns:p14="http://schemas.microsoft.com/office/powerpoint/2010/main" val="76179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DE4BB0DA-B654-788A-3934-0702BCC3A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49" y="1690687"/>
            <a:ext cx="440055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45FD23B-9DBC-D2A8-9E08-C56E0D7F1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437" y="1736782"/>
            <a:ext cx="45720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DE2944-A087-1ECC-C7A3-5851D47A750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096000" y="5324141"/>
            <a:ext cx="4869743" cy="76980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tx1"/>
                </a:solidFill>
              </a:rPr>
              <a:t>Fit DR with known energy</a:t>
            </a:r>
          </a:p>
          <a:p>
            <a:endParaRPr lang="en-C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27D2D5E-E72D-1898-961C-DB721929D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Promising results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E477AB-B044-DCBC-3F22-35ADCF5600FB}"/>
              </a:ext>
            </a:extLst>
          </p:cNvPr>
          <p:cNvGrpSpPr/>
          <p:nvPr/>
        </p:nvGrpSpPr>
        <p:grpSpPr>
          <a:xfrm>
            <a:off x="3324650" y="3057399"/>
            <a:ext cx="1612051" cy="371601"/>
            <a:chOff x="3721608" y="4396879"/>
            <a:chExt cx="1612051" cy="37160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32B51BB-21B4-FC97-EC18-CB07865CEBA6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3721608" y="4535379"/>
              <a:ext cx="402336" cy="23310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33DD3C-CDE5-164E-7142-434A8982C8EE}"/>
                </a:ext>
              </a:extLst>
            </p:cNvPr>
            <p:cNvSpPr txBox="1"/>
            <p:nvPr/>
          </p:nvSpPr>
          <p:spPr>
            <a:xfrm>
              <a:off x="4123944" y="4396879"/>
              <a:ext cx="1209715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 i="0"/>
              </a:lvl1pPr>
            </a:lstStyle>
            <a:p>
              <a:r>
                <a:rPr lang="en-CA" dirty="0"/>
                <a:t>argon K-RR</a:t>
              </a:r>
            </a:p>
          </p:txBody>
        </p:sp>
      </p:grp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3C75F4A-DA73-F0BA-6E3F-016184FB95AE}"/>
              </a:ext>
            </a:extLst>
          </p:cNvPr>
          <p:cNvSpPr txBox="1">
            <a:spLocks/>
          </p:cNvSpPr>
          <p:nvPr/>
        </p:nvSpPr>
        <p:spPr>
          <a:xfrm>
            <a:off x="889778" y="5324142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200" b="0" kern="1200" cap="none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tx1"/>
                </a:solidFill>
              </a:rPr>
              <a:t>Fit RR with known binding energy</a:t>
            </a:r>
          </a:p>
          <a:p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53AA254-194B-0F8F-010B-F1352CE5A8B7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6922008" y="2724026"/>
            <a:ext cx="22178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ADF72DB-DAA1-F26B-3BBD-A1660C958087}"/>
              </a:ext>
            </a:extLst>
          </p:cNvPr>
          <p:cNvSpPr txBox="1"/>
          <p:nvPr/>
        </p:nvSpPr>
        <p:spPr>
          <a:xfrm>
            <a:off x="7143794" y="2585526"/>
            <a:ext cx="1314406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 i="0"/>
            </a:lvl1pPr>
          </a:lstStyle>
          <a:p>
            <a:r>
              <a:rPr lang="en-CA" dirty="0"/>
              <a:t>argon KLL-DR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1AFCC5-FFDC-DF5F-5F8B-79F3D09908BD}"/>
              </a:ext>
            </a:extLst>
          </p:cNvPr>
          <p:cNvSpPr txBox="1"/>
          <p:nvPr/>
        </p:nvSpPr>
        <p:spPr>
          <a:xfrm>
            <a:off x="1229067" y="5979399"/>
            <a:ext cx="973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009ED6"/>
                </a:solidFill>
              </a:rPr>
              <a:t>Estimated energy differs between methods ≈ 100 eV and corresponds to </a:t>
            </a:r>
            <a:r>
              <a:rPr lang="en-CA" b="1" dirty="0" err="1">
                <a:solidFill>
                  <a:srgbClr val="009ED6"/>
                </a:solidFill>
              </a:rPr>
              <a:t>dE</a:t>
            </a:r>
            <a:r>
              <a:rPr lang="en-CA" b="1" dirty="0">
                <a:solidFill>
                  <a:srgbClr val="009ED6"/>
                </a:solidFill>
              </a:rPr>
              <a:t>/E ≈1.5%.</a:t>
            </a:r>
          </a:p>
        </p:txBody>
      </p:sp>
    </p:spTree>
    <p:extLst>
      <p:ext uri="{BB962C8B-B14F-4D97-AF65-F5344CB8AC3E}">
        <p14:creationId xmlns:p14="http://schemas.microsoft.com/office/powerpoint/2010/main" val="1275860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5E2F7-3410-C353-6FAA-DA4772EB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B3A543A-D3A6-40B7-B32A-BA1656C7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Challenges and Limitations: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730C7E-81C0-888C-DF26-576BFF3DC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Valid extrapolation at all conditions?</a:t>
            </a:r>
          </a:p>
          <a:p>
            <a:r>
              <a:rPr lang="en-US" dirty="0"/>
              <a:t>DR closer to the resonant energy on something else that is gaseous or sold as a hot ion source.</a:t>
            </a:r>
          </a:p>
          <a:p>
            <a:r>
              <a:rPr lang="en-US" dirty="0"/>
              <a:t>RR on noble gases such as Kr (binding energy?)</a:t>
            </a:r>
          </a:p>
          <a:p>
            <a:r>
              <a:rPr lang="en-US" dirty="0"/>
              <a:t>Sufficient gas injection for energy determination during online run</a:t>
            </a:r>
          </a:p>
          <a:p>
            <a:pPr lvl="1"/>
            <a:r>
              <a:rPr lang="en-US" dirty="0"/>
              <a:t>And maybe for evaporative cooling to achieve higher charge states.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93153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40CCFB-BD19-1AD2-343C-0FCD660B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Back to the generals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325231C-1586-99A4-B554-27DB114A31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50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/>
      </p:transition>
    </mc:Choice>
    <mc:Fallback xmlns="">
      <p:transition spd="slow" advClick="0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ECF6C-1DC2-AC42-48F9-CD8A53CF8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81FD26-91FD-8EC6-4638-79CA637E8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979687"/>
            <a:ext cx="8953827" cy="650329"/>
          </a:xfrm>
        </p:spPr>
        <p:txBody>
          <a:bodyPr>
            <a:normAutofit/>
          </a:bodyPr>
          <a:lstStyle/>
          <a:p>
            <a:r>
              <a:rPr lang="en-CA" dirty="0"/>
              <a:t>Back to the generals</a:t>
            </a: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1A7D0C09-A362-2363-367B-4D2F68BB68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437798"/>
              </p:ext>
            </p:extLst>
          </p:nvPr>
        </p:nvGraphicFramePr>
        <p:xfrm>
          <a:off x="681470" y="2032777"/>
          <a:ext cx="10449373" cy="3995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22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3702A-DA09-C301-6C18-62F0C400C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TRIUMF Ion Trap for Atomic and Nuclear Science (TITAN)</a:t>
            </a:r>
            <a:endParaRPr lang="en-CA" dirty="0"/>
          </a:p>
        </p:txBody>
      </p:sp>
      <p:pic>
        <p:nvPicPr>
          <p:cNvPr id="5" name="Content Placeholder 4" descr="A diagram of a machine&#10;&#10;Description automatically generated">
            <a:extLst>
              <a:ext uri="{FF2B5EF4-FFF2-40B4-BE49-F238E27FC236}">
                <a16:creationId xmlns:a16="http://schemas.microsoft.com/office/drawing/2014/main" id="{4C20F39D-23F2-354B-17B0-9D99C555FB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89328" y="688621"/>
            <a:ext cx="5041517" cy="601444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C7B580-3346-A659-411A-4BF5ACB0105C}"/>
              </a:ext>
            </a:extLst>
          </p:cNvPr>
          <p:cNvSpPr txBox="1"/>
          <p:nvPr/>
        </p:nvSpPr>
        <p:spPr>
          <a:xfrm>
            <a:off x="681471" y="1846474"/>
            <a:ext cx="52928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CA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Nuclear structure, astrophysical reaction paths, and fundamental symmetries.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endParaRPr lang="en-CA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6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Reveals fingerprints of nuclear structure, provides input data to </a:t>
            </a:r>
            <a:r>
              <a:rPr lang="en-US" sz="160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nucleosythesis</a:t>
            </a:r>
            <a:r>
              <a:rPr lang="en-US" sz="16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simulations.</a:t>
            </a:r>
          </a:p>
          <a:p>
            <a:endParaRPr lang="en-CA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B7BDD1-FFE8-8513-D693-DA0BE24A2A31}"/>
              </a:ext>
            </a:extLst>
          </p:cNvPr>
          <p:cNvSpPr/>
          <p:nvPr/>
        </p:nvSpPr>
        <p:spPr>
          <a:xfrm rot="1523664">
            <a:off x="8935805" y="3016259"/>
            <a:ext cx="2015080" cy="1394382"/>
          </a:xfrm>
          <a:prstGeom prst="ellipse">
            <a:avLst/>
          </a:prstGeom>
          <a:noFill/>
          <a:ln w="38100">
            <a:solidFill>
              <a:srgbClr val="FFCB04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89945"/>
                      <a:gd name="connsiteY0" fmla="*/ 510396 h 1020791"/>
                      <a:gd name="connsiteX1" fmla="*/ 494973 w 989945"/>
                      <a:gd name="connsiteY1" fmla="*/ 0 h 1020791"/>
                      <a:gd name="connsiteX2" fmla="*/ 989946 w 989945"/>
                      <a:gd name="connsiteY2" fmla="*/ 510396 h 1020791"/>
                      <a:gd name="connsiteX3" fmla="*/ 494973 w 989945"/>
                      <a:gd name="connsiteY3" fmla="*/ 1020792 h 1020791"/>
                      <a:gd name="connsiteX4" fmla="*/ 0 w 989945"/>
                      <a:gd name="connsiteY4" fmla="*/ 510396 h 1020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9945" h="1020791" extrusionOk="0">
                        <a:moveTo>
                          <a:pt x="0" y="510396"/>
                        </a:moveTo>
                        <a:cubicBezTo>
                          <a:pt x="-37765" y="205218"/>
                          <a:pt x="151348" y="26369"/>
                          <a:pt x="494973" y="0"/>
                        </a:cubicBezTo>
                        <a:cubicBezTo>
                          <a:pt x="820222" y="10923"/>
                          <a:pt x="957090" y="229557"/>
                          <a:pt x="989946" y="510396"/>
                        </a:cubicBezTo>
                        <a:cubicBezTo>
                          <a:pt x="940939" y="840138"/>
                          <a:pt x="762293" y="1054213"/>
                          <a:pt x="494973" y="1020792"/>
                        </a:cubicBezTo>
                        <a:cubicBezTo>
                          <a:pt x="156245" y="985031"/>
                          <a:pt x="41352" y="812038"/>
                          <a:pt x="0" y="51039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2625AB-D4D6-5841-0D5B-F725DD452E40}"/>
              </a:ext>
            </a:extLst>
          </p:cNvPr>
          <p:cNvSpPr txBox="1"/>
          <p:nvPr/>
        </p:nvSpPr>
        <p:spPr>
          <a:xfrm>
            <a:off x="681471" y="1341363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Measures the mass of short-lived isotopes with high precision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F8F3A-F810-32FF-2B50-ED0F32F139EE}"/>
              </a:ext>
            </a:extLst>
          </p:cNvPr>
          <p:cNvSpPr txBox="1"/>
          <p:nvPr/>
        </p:nvSpPr>
        <p:spPr>
          <a:xfrm>
            <a:off x="796504" y="4105911"/>
            <a:ext cx="51777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CA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Cools and bunches the beam, send to MRTOF for mass spectrometry or isobaric cleaning.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CA" sz="16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Send to EBIT and charge breed and either store the ions or …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CA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Deliver to MPET for frequency-determined mass measurement.</a:t>
            </a:r>
            <a:endParaRPr lang="en-US" sz="160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B1315A-0809-747D-058B-DD3C7B61C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727" y="4865901"/>
            <a:ext cx="2637655" cy="63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1C67D1-E29B-8798-37AE-CBD90C4C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Last year we develop a lot of new knowledge within the group, and we are satisfied with the EBIT performance</a:t>
            </a:r>
            <a:r>
              <a:rPr lang="en-CA" sz="1800" dirty="0"/>
              <a:t>, but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45DB54-3489-F1DB-FB2E-F2A25EBA4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1877563"/>
            <a:ext cx="10753056" cy="452323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CA" sz="24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CA" sz="2400" dirty="0"/>
              <a:t>Need to confidently  obtain the energy and beam radius calibrations required for NEEC experiment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CA" sz="1800" dirty="0"/>
              <a:t>Validate energy extrapolations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CA" sz="2400" dirty="0"/>
              <a:t>Use isobaric cleaning for purer isomer beam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CA" sz="1800" dirty="0"/>
              <a:t>By exploiting the TITAN multi-reflection time of flight mass spectrometer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CA" sz="2400" dirty="0"/>
              <a:t>Install and commission new electron gun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CA" sz="1800" dirty="0"/>
              <a:t>Repeat characterization </a:t>
            </a:r>
            <a:r>
              <a:rPr lang="en-CA" sz="1800" dirty="0">
                <a:sym typeface="Wingdings" panose="05000000000000000000" pitchFamily="2" charset="2"/>
              </a:rPr>
              <a:t></a:t>
            </a:r>
            <a:endParaRPr lang="en-CA" sz="1800" dirty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86541D-D618-688C-2BC4-EBA9311B31F8}"/>
              </a:ext>
            </a:extLst>
          </p:cNvPr>
          <p:cNvSpPr txBox="1"/>
          <p:nvPr/>
        </p:nvSpPr>
        <p:spPr>
          <a:xfrm>
            <a:off x="832058" y="1508231"/>
            <a:ext cx="8652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7316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039C6-E24E-B4C3-1300-4774DF6C9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FF07A1-F626-F636-2309-8F56D8201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Outstanding inquiries to </a:t>
            </a:r>
            <a:r>
              <a:rPr lang="en-CA"/>
              <a:t>the </a:t>
            </a:r>
            <a:r>
              <a:rPr lang="en-CA" dirty="0"/>
              <a:t>experts</a:t>
            </a:r>
            <a:endParaRPr lang="en-CA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9ACD8F-3E31-131B-4F45-1C34D05DA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2032777"/>
            <a:ext cx="9911083" cy="3939398"/>
          </a:xfrm>
        </p:spPr>
        <p:txBody>
          <a:bodyPr>
            <a:normAutofit/>
          </a:bodyPr>
          <a:lstStyle/>
          <a:p>
            <a:r>
              <a:rPr lang="en-CA" dirty="0"/>
              <a:t>Required numerical collisional radiative models if we plan to use Kr for energy estimation.</a:t>
            </a:r>
          </a:p>
          <a:p>
            <a:r>
              <a:rPr lang="en-US" dirty="0"/>
              <a:t>Defined operations at our “extreme” conditions for two days.</a:t>
            </a:r>
          </a:p>
          <a:p>
            <a:r>
              <a:rPr lang="en-US" dirty="0"/>
              <a:t>Operational knowledge for an experiment while guaranteeing precise knowledge of our electron beam energy and radius.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23406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ECBA1E-5458-1FF4-D5CA-1ABFB0D5FD01}"/>
              </a:ext>
            </a:extLst>
          </p:cNvPr>
          <p:cNvSpPr/>
          <p:nvPr/>
        </p:nvSpPr>
        <p:spPr>
          <a:xfrm>
            <a:off x="0" y="0"/>
            <a:ext cx="88730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5730FD1-668B-312C-92F3-E6508FC18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chemeClr val="tx1"/>
                </a:solidFill>
              </a:rPr>
              <a:t>Summary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F8A1802-BEB0-5DA6-981E-2D2868CC4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160" y="1938915"/>
            <a:ext cx="8281907" cy="3939398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TITAN pursuing high-precision nuclear spectroscopy with the EBIT.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Electron gun operating at </a:t>
            </a:r>
            <a:r>
              <a:rPr lang="en-US" dirty="0">
                <a:solidFill>
                  <a:srgbClr val="00B0F0"/>
                </a:solidFill>
              </a:rPr>
              <a:t>500 mA and 7.1 keV </a:t>
            </a:r>
            <a:r>
              <a:rPr lang="en-US" dirty="0"/>
              <a:t>but more is needed for future experiments.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Confident in our methodology but require to finalize the measurements to provide solid numbers for electron beam radius and energy.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Collaboration through visits/meetings or numerical models for DR/RR are valuable.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2D0A7F-D552-E643-90B2-6F552DB314C2}"/>
              </a:ext>
            </a:extLst>
          </p:cNvPr>
          <p:cNvSpPr txBox="1"/>
          <p:nvPr/>
        </p:nvSpPr>
        <p:spPr>
          <a:xfrm>
            <a:off x="8948286" y="5878313"/>
            <a:ext cx="3131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/>
              <a:t>Thanks to all the TITAN collaboration, especially the EBIT team and AA Kwiatkowski</a:t>
            </a:r>
          </a:p>
        </p:txBody>
      </p:sp>
    </p:spTree>
    <p:extLst>
      <p:ext uri="{BB962C8B-B14F-4D97-AF65-F5344CB8AC3E}">
        <p14:creationId xmlns:p14="http://schemas.microsoft.com/office/powerpoint/2010/main" val="2696573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A0391-0E31-5B4A-C3C1-DF469192F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62983CE-0DA2-48D1-91C2-83BD1CC71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43" y="2032776"/>
            <a:ext cx="4350524" cy="1581961"/>
          </a:xfrm>
        </p:spPr>
        <p:txBody>
          <a:bodyPr>
            <a:normAutofit/>
          </a:bodyPr>
          <a:lstStyle/>
          <a:p>
            <a:r>
              <a:rPr lang="en-US" dirty="0"/>
              <a:t>Thanks!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08ED0-CA17-18E1-2E68-A861C554C5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maldonado</a:t>
            </a:r>
            <a:r>
              <a:rPr lang="en-CA"/>
              <a:t>@triumf.ca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D2A7F-6E26-2974-2F8B-41859B614D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2541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6B6FCB-4039-D1B1-0962-0FB965D72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Back up slides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DD052AC-2294-7DEC-AA14-B03FB03BFA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2982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57D99-6B03-4335-4DFE-3D9EB87B7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Historical data showing the different goals pursued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505169-1715-1E48-7A6F-9CE1E98D7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78" y="2313452"/>
            <a:ext cx="7230484" cy="37533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2FA7C9-401D-671E-FB51-0520DFFEDC8D}"/>
              </a:ext>
            </a:extLst>
          </p:cNvPr>
          <p:cNvSpPr txBox="1"/>
          <p:nvPr/>
        </p:nvSpPr>
        <p:spPr>
          <a:xfrm>
            <a:off x="2579228" y="1825998"/>
            <a:ext cx="872084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NEEC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2814AC-13CF-E403-97FF-2A2AB706ADD2}"/>
              </a:ext>
            </a:extLst>
          </p:cNvPr>
          <p:cNvSpPr txBox="1"/>
          <p:nvPr/>
        </p:nvSpPr>
        <p:spPr>
          <a:xfrm>
            <a:off x="4842744" y="1825998"/>
            <a:ext cx="1212491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2-gamma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9A6662-E193-6C48-E3C1-7DC1E64F422D}"/>
              </a:ext>
            </a:extLst>
          </p:cNvPr>
          <p:cNvSpPr txBox="1"/>
          <p:nvPr/>
        </p:nvSpPr>
        <p:spPr>
          <a:xfrm>
            <a:off x="6055235" y="3562674"/>
            <a:ext cx="922351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 err="1"/>
              <a:t>radmol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866B8-79D6-621F-46CF-ABF028CE90E2}"/>
              </a:ext>
            </a:extLst>
          </p:cNvPr>
          <p:cNvSpPr txBox="1"/>
          <p:nvPr/>
        </p:nvSpPr>
        <p:spPr>
          <a:xfrm>
            <a:off x="3704473" y="3712767"/>
            <a:ext cx="1129009" cy="510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1200" dirty="0"/>
              <a:t>X-ray spectroscopy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16254-AEB6-D36D-B0B7-0B0812797654}"/>
              </a:ext>
            </a:extLst>
          </p:cNvPr>
          <p:cNvSpPr txBox="1"/>
          <p:nvPr/>
        </p:nvSpPr>
        <p:spPr>
          <a:xfrm>
            <a:off x="8376745" y="2865463"/>
            <a:ext cx="33948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Pushing the EBIT to the extremes, or at least beyond previous experimental requirements</a:t>
            </a:r>
          </a:p>
          <a:p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6D5AA2-A554-307D-FAB8-4971A8BC1473}"/>
              </a:ext>
            </a:extLst>
          </p:cNvPr>
          <p:cNvSpPr txBox="1"/>
          <p:nvPr/>
        </p:nvSpPr>
        <p:spPr>
          <a:xfrm>
            <a:off x="8460828" y="4468915"/>
            <a:ext cx="2678902" cy="715089"/>
          </a:xfrm>
          <a:prstGeom prst="roundRect">
            <a:avLst>
              <a:gd name="adj" fmla="val 26956"/>
            </a:avLst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dirty="0"/>
              <a:t>500 mA at 7.1 keV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dirty="0"/>
              <a:t>50 mA at 38 keV</a:t>
            </a:r>
          </a:p>
        </p:txBody>
      </p:sp>
    </p:spTree>
    <p:extLst>
      <p:ext uri="{BB962C8B-B14F-4D97-AF65-F5344CB8AC3E}">
        <p14:creationId xmlns:p14="http://schemas.microsoft.com/office/powerpoint/2010/main" val="4122869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70B75-5544-F1C3-01F3-D02C4A102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E554AA-2F6B-FD5B-C2DC-D2AF2DD62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6224" y="2032000"/>
            <a:ext cx="4943128" cy="3940175"/>
          </a:xfrm>
        </p:spPr>
      </p:pic>
    </p:spTree>
    <p:extLst>
      <p:ext uri="{BB962C8B-B14F-4D97-AF65-F5344CB8AC3E}">
        <p14:creationId xmlns:p14="http://schemas.microsoft.com/office/powerpoint/2010/main" val="881995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5C3A-92C6-58E1-B140-76BF1F34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Same group  came up with other calculation 20x larger: PHYSICAL REVIEW C 108, L031302 (2023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6A98AB-029C-7731-4BDA-8846E6B4E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7386" y="2032000"/>
            <a:ext cx="5860804" cy="3940175"/>
          </a:xfrm>
        </p:spPr>
      </p:pic>
    </p:spTree>
    <p:extLst>
      <p:ext uri="{BB962C8B-B14F-4D97-AF65-F5344CB8AC3E}">
        <p14:creationId xmlns:p14="http://schemas.microsoft.com/office/powerpoint/2010/main" val="12951611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7D2D5E-E72D-1898-961C-DB721929D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Fit RR with known binding energy</a:t>
            </a:r>
            <a:br>
              <a:rPr lang="en-CA" dirty="0"/>
            </a:br>
            <a:endParaRPr lang="en-CA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9B79618-00B0-EDD3-A269-15DFE768072C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09" y="5025429"/>
            <a:ext cx="2544097" cy="168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ABCFDF5-B8BD-38D5-2A0E-9F8237761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30" y="5025429"/>
            <a:ext cx="1860746" cy="16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DF39B17-23BA-A648-8A16-35A72DF1A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8074" y="3236187"/>
            <a:ext cx="5251614" cy="3040252"/>
          </a:xfrm>
        </p:spPr>
        <p:txBody>
          <a:bodyPr/>
          <a:lstStyle/>
          <a:p>
            <a:r>
              <a:rPr lang="en-CA" dirty="0"/>
              <a:t>Space charge shift = 223 eV</a:t>
            </a:r>
          </a:p>
          <a:p>
            <a:r>
              <a:rPr lang="en-CA" dirty="0"/>
              <a:t>RR estimation -&gt; 2454 eV</a:t>
            </a:r>
          </a:p>
          <a:p>
            <a:r>
              <a:rPr lang="en-CA" dirty="0"/>
              <a:t>DR observed at 2545 eV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56E99-1FDE-E1BC-2D14-A6B9212A835E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AB85E9F-3870-17E8-CDEF-961DF79AA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9" y="1497874"/>
            <a:ext cx="440055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721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3C4011-4624-2F35-AAA8-74BA73CBC6C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D357EAE-D719-3732-CDEA-80427E08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Fit DR and extrapolate energy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D1B4DA0-1B0F-4540-7802-0F67A9F08F2E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9" y="4963905"/>
            <a:ext cx="2553399" cy="155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3C3E8CB-4591-098D-4C7C-3638E813C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879" y="4738725"/>
            <a:ext cx="2243438" cy="202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FC6DC2D5-F1C1-A9DA-9E23-DCF416B1CC3C}"/>
              </a:ext>
            </a:extLst>
          </p:cNvPr>
          <p:cNvSpPr txBox="1">
            <a:spLocks/>
          </p:cNvSpPr>
          <p:nvPr/>
        </p:nvSpPr>
        <p:spPr>
          <a:xfrm>
            <a:off x="6197397" y="3218599"/>
            <a:ext cx="525161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B0F0"/>
              </a:buClr>
              <a:buFont typeface="Wingdings" charset="2"/>
              <a:buChar char="§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B0F0"/>
              </a:buClr>
              <a:buFont typeface="Wingdings" charset="2"/>
              <a:buChar char="§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B0F0"/>
              </a:buClr>
              <a:buFont typeface="Wingdings" charset="2"/>
              <a:buChar char="§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Space charge shift = 245 eV</a:t>
            </a:r>
          </a:p>
          <a:p>
            <a:r>
              <a:rPr lang="en-CA" dirty="0"/>
              <a:t>DR estimation -&gt; 2454 eV</a:t>
            </a:r>
          </a:p>
          <a:p>
            <a:r>
              <a:rPr lang="en-CA" dirty="0"/>
              <a:t>RR extrapolation 7316 eV</a:t>
            </a:r>
          </a:p>
          <a:p>
            <a:r>
              <a:rPr lang="en-CA" dirty="0"/>
              <a:t>RR observed at 7276 eV</a:t>
            </a:r>
          </a:p>
          <a:p>
            <a:endParaRPr lang="en-CA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0388E7-300D-D4E9-11D7-EE47933F1E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7D354025-DB3E-A9B3-0C5C-580192443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9" y="1454030"/>
            <a:ext cx="45720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72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4B1B-B917-DA1F-B376-DBD7A045D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Electron Beam Ion Trap (EBIT) </a:t>
            </a:r>
            <a:endParaRPr lang="en-CA"/>
          </a:p>
        </p:txBody>
      </p:sp>
      <p:pic>
        <p:nvPicPr>
          <p:cNvPr id="10" name="Content Placeholder 9" descr="A computer screen shot of a machine&#10;&#10;Description automatically generated">
            <a:extLst>
              <a:ext uri="{FF2B5EF4-FFF2-40B4-BE49-F238E27FC236}">
                <a16:creationId xmlns:a16="http://schemas.microsoft.com/office/drawing/2014/main" id="{22CF9145-F7FB-6D0C-6954-C64F9BCA5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1471" y="1582662"/>
            <a:ext cx="10521979" cy="3251246"/>
          </a:xfr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C7BF21C-3732-5002-6329-1B0E52AAB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509961"/>
              </p:ext>
            </p:extLst>
          </p:nvPr>
        </p:nvGraphicFramePr>
        <p:xfrm>
          <a:off x="681471" y="5062973"/>
          <a:ext cx="10163313" cy="14833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440098">
                  <a:extLst>
                    <a:ext uri="{9D8B030D-6E8A-4147-A177-3AD203B41FA5}">
                      <a16:colId xmlns:a16="http://schemas.microsoft.com/office/drawing/2014/main" val="1514070571"/>
                    </a:ext>
                  </a:extLst>
                </a:gridCol>
                <a:gridCol w="2391480">
                  <a:extLst>
                    <a:ext uri="{9D8B030D-6E8A-4147-A177-3AD203B41FA5}">
                      <a16:colId xmlns:a16="http://schemas.microsoft.com/office/drawing/2014/main" val="179090048"/>
                    </a:ext>
                  </a:extLst>
                </a:gridCol>
                <a:gridCol w="2904959">
                  <a:extLst>
                    <a:ext uri="{9D8B030D-6E8A-4147-A177-3AD203B41FA5}">
                      <a16:colId xmlns:a16="http://schemas.microsoft.com/office/drawing/2014/main" val="2772735292"/>
                    </a:ext>
                  </a:extLst>
                </a:gridCol>
                <a:gridCol w="2426776">
                  <a:extLst>
                    <a:ext uri="{9D8B030D-6E8A-4147-A177-3AD203B41FA5}">
                      <a16:colId xmlns:a16="http://schemas.microsoft.com/office/drawing/2014/main" val="558585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Max electron current (mA)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Max electron beam energy (keV)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/>
                        <a:t>Max magnetic field (T)</a:t>
                      </a:r>
                      <a:endParaRPr lang="en-C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553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/>
                        <a:t>Original design (2010)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/>
                        <a:t>6 </a:t>
                      </a:r>
                      <a:endParaRPr lang="en-C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843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/>
                        <a:t>HV upgrade 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/>
                        <a:t>67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963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dirty="0"/>
                        <a:t>New electron gun (ongoing)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/>
                        <a:t>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226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240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D8D5F-791E-A7F1-0932-69870C674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BFF535-3696-9571-5DB3-9A82E0E26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038" y="3151665"/>
            <a:ext cx="8953500" cy="1700844"/>
          </a:xfrm>
        </p:spPr>
      </p:pic>
    </p:spTree>
    <p:extLst>
      <p:ext uri="{BB962C8B-B14F-4D97-AF65-F5344CB8AC3E}">
        <p14:creationId xmlns:p14="http://schemas.microsoft.com/office/powerpoint/2010/main" val="75811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8076-E207-2E76-833E-7F8CA443D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16E76D-F6F3-AEAF-C301-0DE00913E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580" y="2032000"/>
            <a:ext cx="7514415" cy="3940175"/>
          </a:xfrm>
        </p:spPr>
      </p:pic>
    </p:spTree>
    <p:extLst>
      <p:ext uri="{BB962C8B-B14F-4D97-AF65-F5344CB8AC3E}">
        <p14:creationId xmlns:p14="http://schemas.microsoft.com/office/powerpoint/2010/main" val="3805136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D2BC0-41D4-4D4A-D4FE-F0CD34E5E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CBSIM: 7keV, 500 mA to Ne-like </a:t>
            </a:r>
            <a:r>
              <a:rPr lang="en-CA" baseline="30000" dirty="0"/>
              <a:t>129m</a:t>
            </a:r>
            <a:r>
              <a:rPr lang="en-CA" dirty="0"/>
              <a:t>Sb</a:t>
            </a:r>
            <a:r>
              <a:rPr lang="en-CA" baseline="30000" dirty="0"/>
              <a:t>41+</a:t>
            </a:r>
            <a:r>
              <a:rPr lang="en-CA" dirty="0"/>
              <a:t>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06AFB32-B75B-3B43-481F-A2214D65F9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697" y="1967544"/>
            <a:ext cx="6318517" cy="372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8EF28F-3EF2-5397-486D-A3617D7F8FE5}"/>
              </a:ext>
            </a:extLst>
          </p:cNvPr>
          <p:cNvSpPr txBox="1"/>
          <p:nvPr/>
        </p:nvSpPr>
        <p:spPr>
          <a:xfrm>
            <a:off x="2395728" y="5883459"/>
            <a:ext cx="6647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The population loss is counteracted by the fact we will not switch energy during the experiment</a:t>
            </a:r>
          </a:p>
        </p:txBody>
      </p:sp>
    </p:spTree>
    <p:extLst>
      <p:ext uri="{BB962C8B-B14F-4D97-AF65-F5344CB8AC3E}">
        <p14:creationId xmlns:p14="http://schemas.microsoft.com/office/powerpoint/2010/main" val="271995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4B1B-B917-DA1F-B376-DBD7A045D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Electron Beam Ion Trap (EBIT) </a:t>
            </a:r>
            <a:endParaRPr lang="en-CA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C7BF21C-3732-5002-6329-1B0E52AABD71}"/>
              </a:ext>
            </a:extLst>
          </p:cNvPr>
          <p:cNvGraphicFramePr>
            <a:graphicFrameLocks noGrp="1"/>
          </p:cNvGraphicFramePr>
          <p:nvPr/>
        </p:nvGraphicFramePr>
        <p:xfrm>
          <a:off x="681471" y="5062973"/>
          <a:ext cx="10163313" cy="14833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440098">
                  <a:extLst>
                    <a:ext uri="{9D8B030D-6E8A-4147-A177-3AD203B41FA5}">
                      <a16:colId xmlns:a16="http://schemas.microsoft.com/office/drawing/2014/main" val="1514070571"/>
                    </a:ext>
                  </a:extLst>
                </a:gridCol>
                <a:gridCol w="2391480">
                  <a:extLst>
                    <a:ext uri="{9D8B030D-6E8A-4147-A177-3AD203B41FA5}">
                      <a16:colId xmlns:a16="http://schemas.microsoft.com/office/drawing/2014/main" val="179090048"/>
                    </a:ext>
                  </a:extLst>
                </a:gridCol>
                <a:gridCol w="2904959">
                  <a:extLst>
                    <a:ext uri="{9D8B030D-6E8A-4147-A177-3AD203B41FA5}">
                      <a16:colId xmlns:a16="http://schemas.microsoft.com/office/drawing/2014/main" val="2772735292"/>
                    </a:ext>
                  </a:extLst>
                </a:gridCol>
                <a:gridCol w="2426776">
                  <a:extLst>
                    <a:ext uri="{9D8B030D-6E8A-4147-A177-3AD203B41FA5}">
                      <a16:colId xmlns:a16="http://schemas.microsoft.com/office/drawing/2014/main" val="558585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Max electron current (mA)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Max electron beam energy (keV)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/>
                        <a:t>Max magnetic field (T)</a:t>
                      </a:r>
                      <a:endParaRPr lang="en-C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553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/>
                        <a:t>Original design (2010)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/>
                        <a:t>6 </a:t>
                      </a:r>
                      <a:endParaRPr lang="en-C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843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/>
                        <a:t>HV upgrade 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/>
                        <a:t>67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963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dirty="0"/>
                        <a:t>New electron gun (ongoing)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/>
                        <a:t>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226236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0989D-8B49-8D54-BF29-C78CB3369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19DB4DAC-B4AD-2C3B-D582-5D9707016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315" y="2071498"/>
            <a:ext cx="8297433" cy="2715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1AC854-D3E7-0811-3020-15D5D0BE1498}"/>
              </a:ext>
            </a:extLst>
          </p:cNvPr>
          <p:cNvSpPr txBox="1"/>
          <p:nvPr/>
        </p:nvSpPr>
        <p:spPr>
          <a:xfrm>
            <a:off x="8200962" y="1702166"/>
            <a:ext cx="3121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effectLst/>
                <a:latin typeface="Arial" panose="020B0604020202020204" pitchFamily="34" charset="0"/>
              </a:rPr>
              <a:t>JPCS </a:t>
            </a:r>
            <a:r>
              <a:rPr lang="en-US" b="1" i="0">
                <a:effectLst/>
                <a:latin typeface="Arial" panose="020B0604020202020204" pitchFamily="34" charset="0"/>
              </a:rPr>
              <a:t>2244</a:t>
            </a:r>
            <a:r>
              <a:rPr lang="en-US" b="0" i="0">
                <a:effectLst/>
                <a:latin typeface="Arial" panose="020B0604020202020204" pitchFamily="34" charset="0"/>
              </a:rPr>
              <a:t> (2022) 012075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0018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4B1B-B917-DA1F-B376-DBD7A045D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electron gun status update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42209-E27C-2B46-DBEE-87A3FBC8A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2032777"/>
            <a:ext cx="9687825" cy="3939398"/>
          </a:xfrm>
        </p:spPr>
        <p:txBody>
          <a:bodyPr>
            <a:normAutofit/>
          </a:bodyPr>
          <a:lstStyle/>
          <a:p>
            <a:r>
              <a:rPr lang="en-CA" dirty="0"/>
              <a:t>Issues procuring molybdenum.</a:t>
            </a:r>
          </a:p>
          <a:p>
            <a:r>
              <a:rPr lang="en-CA" dirty="0"/>
              <a:t>Issues finding someone to work with molybdenum.</a:t>
            </a:r>
          </a:p>
          <a:p>
            <a:r>
              <a:rPr lang="en-CA" dirty="0"/>
              <a:t>All parts ready  and waiting on machine shop time for welding the bucking coil.</a:t>
            </a:r>
          </a:p>
          <a:p>
            <a:r>
              <a:rPr lang="en-CA" dirty="0"/>
              <a:t>Now planning when is best to install, but likely by end of 2024.</a:t>
            </a:r>
          </a:p>
        </p:txBody>
      </p:sp>
    </p:spTree>
    <p:extLst>
      <p:ext uri="{BB962C8B-B14F-4D97-AF65-F5344CB8AC3E}">
        <p14:creationId xmlns:p14="http://schemas.microsoft.com/office/powerpoint/2010/main" val="3616977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305F1-8C99-5310-F5AE-6FF745C99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CA"/>
              <a:t>The TITAN EBIT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D6EAB-50E2-AC98-3984-5E2162436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2032777"/>
            <a:ext cx="7826425" cy="3939398"/>
          </a:xfrm>
        </p:spPr>
        <p:txBody>
          <a:bodyPr anchor="ctr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500" dirty="0"/>
              <a:t>Has boosted the precision of Penning trap-based mass measurements.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500" dirty="0"/>
              <a:t>Enables the study of forbidden or highly suppressed nuclear decays as a function of electron population.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500" dirty="0"/>
              <a:t>Helps pursuing absolute nuclear charge radii determinations of heavy radioactive species.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500" dirty="0"/>
              <a:t>Supports pursuing ionization of radioactive molecules for fundamental symmetries tests</a:t>
            </a:r>
            <a:endParaRPr lang="en-CA" sz="2500" dirty="0"/>
          </a:p>
          <a:p>
            <a:endParaRPr lang="en-CA" sz="2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9F5DF3-FF9E-6857-F54F-4BC6825C4C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7" b="1922"/>
          <a:stretch/>
        </p:blipFill>
        <p:spPr>
          <a:xfrm>
            <a:off x="8845420" y="784181"/>
            <a:ext cx="2665109" cy="5187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FD510A-715B-D3EC-80EC-598A6C851F52}"/>
              </a:ext>
            </a:extLst>
          </p:cNvPr>
          <p:cNvSpPr txBox="1"/>
          <p:nvPr/>
        </p:nvSpPr>
        <p:spPr>
          <a:xfrm>
            <a:off x="7715415" y="62919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effectLst/>
                <a:latin typeface="Times New Roman" panose="02020603050405020304" pitchFamily="18" charset="0"/>
              </a:rPr>
              <a:t>PHYSICAL REVIEW C85, 044311 (2012)</a:t>
            </a:r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8ECB2F-2A0A-50A5-9E66-EED7BCD11DE9}"/>
              </a:ext>
            </a:extLst>
          </p:cNvPr>
          <p:cNvSpPr/>
          <p:nvPr/>
        </p:nvSpPr>
        <p:spPr>
          <a:xfrm>
            <a:off x="681471" y="2532807"/>
            <a:ext cx="7693786" cy="36252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851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uiExpan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94610-8C01-9A06-D596-AB82FB52E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9B60B-8FA4-5ED0-59FB-881A60C1B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CA"/>
              <a:t>The TITAN EBIT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83687-A0FD-75A0-6792-1D108666D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2032777"/>
            <a:ext cx="7826425" cy="3939398"/>
          </a:xfrm>
        </p:spPr>
        <p:txBody>
          <a:bodyPr anchor="ctr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500"/>
              <a:t>Has boosted the precision of Penning trap-based mass measurements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500"/>
          </a:p>
          <a:p>
            <a:pPr>
              <a:buFont typeface="Wingdings" panose="05000000000000000000" pitchFamily="2" charset="2"/>
              <a:buChar char="Ø"/>
            </a:pPr>
            <a:r>
              <a:rPr lang="en-US" sz="2500"/>
              <a:t>Enables the study of forbidden or highly suppressed nuclear decays as a function of electron population.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500"/>
          </a:p>
          <a:p>
            <a:pPr>
              <a:buFont typeface="Wingdings" panose="05000000000000000000" pitchFamily="2" charset="2"/>
              <a:buChar char="Ø"/>
            </a:pPr>
            <a:r>
              <a:rPr lang="en-US" sz="2500"/>
              <a:t>Helps pursuing absolute nuclear charge radii determinations of heavy radioactive species.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500"/>
          </a:p>
          <a:p>
            <a:pPr>
              <a:buFont typeface="Wingdings" panose="05000000000000000000" pitchFamily="2" charset="2"/>
              <a:buChar char="Ø"/>
            </a:pPr>
            <a:r>
              <a:rPr lang="en-US" sz="2500"/>
              <a:t>Supports pursuing ionization of radioactive molecules for fundamental symmetries tests</a:t>
            </a:r>
            <a:endParaRPr lang="en-CA" sz="2500"/>
          </a:p>
          <a:p>
            <a:endParaRPr lang="en-CA" sz="25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9AB36-3593-2AF3-4963-8EBAE02B7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896" y="55657"/>
            <a:ext cx="318052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6FDE50-C6B0-A907-E619-32E23BEDEB41}"/>
              </a:ext>
            </a:extLst>
          </p:cNvPr>
          <p:cNvSpPr txBox="1"/>
          <p:nvPr/>
        </p:nvSpPr>
        <p:spPr>
          <a:xfrm>
            <a:off x="6013836" y="637493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>
                <a:effectLst/>
                <a:latin typeface="Times New Roman" panose="02020603050405020304" pitchFamily="18" charset="0"/>
              </a:rPr>
              <a:t>PRL</a:t>
            </a:r>
            <a:r>
              <a:rPr lang="en-CA" b="0" i="0">
                <a:effectLst/>
                <a:latin typeface="Arial" panose="020B0604020202020204" pitchFamily="34" charset="0"/>
              </a:rPr>
              <a:t>113,</a:t>
            </a:r>
            <a:r>
              <a:rPr lang="en-CA" b="0" i="0">
                <a:effectLst/>
                <a:latin typeface="Times New Roman" panose="02020603050405020304" pitchFamily="18" charset="0"/>
              </a:rPr>
              <a:t>082502 (2014)</a:t>
            </a:r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7DA148-4A76-0009-B06E-812D22C7BB12}"/>
              </a:ext>
            </a:extLst>
          </p:cNvPr>
          <p:cNvSpPr/>
          <p:nvPr/>
        </p:nvSpPr>
        <p:spPr>
          <a:xfrm>
            <a:off x="681471" y="3721209"/>
            <a:ext cx="7693786" cy="2436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3581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7FA91-5F2A-96C5-4013-881DE4B5D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C7D3A-B37D-7FE2-664E-C0DD8F5AA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CA"/>
              <a:t>The TITAN EBIT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00D37-C8F2-FBA7-DCB2-D1CE454E8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2032777"/>
            <a:ext cx="7826425" cy="3939398"/>
          </a:xfrm>
        </p:spPr>
        <p:txBody>
          <a:bodyPr anchor="ctr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500"/>
              <a:t>Has boosted the precision of Penning trap-based mass measurements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500"/>
          </a:p>
          <a:p>
            <a:pPr>
              <a:buFont typeface="Wingdings" panose="05000000000000000000" pitchFamily="2" charset="2"/>
              <a:buChar char="Ø"/>
            </a:pPr>
            <a:r>
              <a:rPr lang="en-US" sz="2500"/>
              <a:t>Enables the study of forbidden or highly suppressed nuclear decays as a function of electron population.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500"/>
          </a:p>
          <a:p>
            <a:pPr>
              <a:buFont typeface="Wingdings" panose="05000000000000000000" pitchFamily="2" charset="2"/>
              <a:buChar char="Ø"/>
            </a:pPr>
            <a:r>
              <a:rPr lang="en-US" sz="2500"/>
              <a:t>Helps pursuing absolute nuclear charge radii determinations of heavy radioactive species.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500"/>
          </a:p>
          <a:p>
            <a:pPr>
              <a:buFont typeface="Wingdings" panose="05000000000000000000" pitchFamily="2" charset="2"/>
              <a:buChar char="Ø"/>
            </a:pPr>
            <a:r>
              <a:rPr lang="en-US" sz="2500"/>
              <a:t>Supports pursuing ionization of radioactive molecules for fundamental symmetries tests</a:t>
            </a:r>
            <a:endParaRPr lang="en-CA" sz="2500"/>
          </a:p>
          <a:p>
            <a:endParaRPr lang="en-CA" sz="2500"/>
          </a:p>
        </p:txBody>
      </p:sp>
    </p:spTree>
    <p:extLst>
      <p:ext uri="{BB962C8B-B14F-4D97-AF65-F5344CB8AC3E}">
        <p14:creationId xmlns:p14="http://schemas.microsoft.com/office/powerpoint/2010/main" val="1830507244"/>
      </p:ext>
    </p:extLst>
  </p:cSld>
  <p:clrMapOvr>
    <a:masterClrMapping/>
  </p:clrMapOvr>
</p:sld>
</file>

<file path=ppt/theme/theme1.xml><?xml version="1.0" encoding="utf-8"?>
<a:theme xmlns:a="http://schemas.openxmlformats.org/drawingml/2006/main" name="TRIUMF">
  <a:themeElements>
    <a:clrScheme name="TRIUM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0F0"/>
      </a:accent1>
      <a:accent2>
        <a:srgbClr val="FFC000"/>
      </a:accent2>
      <a:accent3>
        <a:srgbClr val="A5A5A5"/>
      </a:accent3>
      <a:accent4>
        <a:srgbClr val="00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" id="{74097671-43F7-4076-B255-7A85E08E5B54}" vid="{832471B4-685E-4C73-9D00-0A012DB96E1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IUMF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" id="{40110C29-A825-4B54-AFF4-07F210662037}" vid="{B3B65139-60B1-47CF-A77D-B672FE10AF85}"/>
    </a:ext>
  </a:extLst>
</a:theme>
</file>

<file path=ppt/theme/theme4.xml><?xml version="1.0" encoding="utf-8"?>
<a:theme xmlns:a="http://schemas.openxmlformats.org/drawingml/2006/main" name="TRIUMF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" id="{176FEF0A-33DB-4760-8682-6B9ADFCB15FE}" vid="{40F7F750-F620-45E4-9F87-E38B90829D8B}"/>
    </a:ext>
  </a:extLst>
</a:theme>
</file>

<file path=ppt/theme/theme5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TRIUMF</Template>
  <TotalTime>0</TotalTime>
  <Words>1983</Words>
  <Application>Microsoft Office PowerPoint</Application>
  <PresentationFormat>Widescreen</PresentationFormat>
  <Paragraphs>299</Paragraphs>
  <Slides>42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Aptos</vt:lpstr>
      <vt:lpstr>arial</vt:lpstr>
      <vt:lpstr>arial</vt:lpstr>
      <vt:lpstr>Calibri</vt:lpstr>
      <vt:lpstr>Calibri Light</vt:lpstr>
      <vt:lpstr>Cambria Math</vt:lpstr>
      <vt:lpstr>Helvetica</vt:lpstr>
      <vt:lpstr>Times New Roman</vt:lpstr>
      <vt:lpstr>verdana</vt:lpstr>
      <vt:lpstr>Wingdings</vt:lpstr>
      <vt:lpstr>TRIUMF</vt:lpstr>
      <vt:lpstr>Custom Design</vt:lpstr>
      <vt:lpstr>TRIUMF</vt:lpstr>
      <vt:lpstr>TRIUMF</vt:lpstr>
      <vt:lpstr>Custom Design</vt:lpstr>
      <vt:lpstr>Recent Developments in Highly Charged Ion Studies at TITAN to Explore Frontiers in Atomic and Nuclear Decay Spectrometry</vt:lpstr>
      <vt:lpstr>TRIUMF ISAC facility for  Radioactive Ion Beam Production</vt:lpstr>
      <vt:lpstr>TRIUMF Ion Trap for Atomic and Nuclear Science (TITAN)</vt:lpstr>
      <vt:lpstr>The Electron Beam Ion Trap (EBIT) </vt:lpstr>
      <vt:lpstr>The Electron Beam Ion Trap (EBIT) </vt:lpstr>
      <vt:lpstr>New electron gun status update</vt:lpstr>
      <vt:lpstr>The TITAN EBIT</vt:lpstr>
      <vt:lpstr>The TITAN EBIT</vt:lpstr>
      <vt:lpstr>The TITAN EBIT</vt:lpstr>
      <vt:lpstr>Goals</vt:lpstr>
      <vt:lpstr>TITAN’s spectroscopy arm with highly charged ions, e.g.,</vt:lpstr>
      <vt:lpstr>Electron beam characteristic for past and future experiments</vt:lpstr>
      <vt:lpstr>New scope requires answers</vt:lpstr>
      <vt:lpstr>Results</vt:lpstr>
      <vt:lpstr>Perveance measurements</vt:lpstr>
      <vt:lpstr>Charge breeding time</vt:lpstr>
      <vt:lpstr>X-ray spectroscopy of recombination processes in argon</vt:lpstr>
      <vt:lpstr>X-ray spectroscopy of recombination processes in argon</vt:lpstr>
      <vt:lpstr>Injected neutral argon seems to impart a time dependency to the energy shift</vt:lpstr>
      <vt:lpstr>Pushing the EBIT to the (our) extremes, e.g., beyond previous experimental requirements</vt:lpstr>
      <vt:lpstr>PowerPoint Presentation</vt:lpstr>
      <vt:lpstr>NEEC  process</vt:lpstr>
      <vt:lpstr>What makes NEEC interesting: Almost nine orders of magnitude difference in cross section </vt:lpstr>
      <vt:lpstr>Why at the TITAN EBIT</vt:lpstr>
      <vt:lpstr>Electron beam energy determination for NEEC</vt:lpstr>
      <vt:lpstr>Promising results</vt:lpstr>
      <vt:lpstr>Challenges and Limitations: </vt:lpstr>
      <vt:lpstr>Back to the generals</vt:lpstr>
      <vt:lpstr>Back to the generals</vt:lpstr>
      <vt:lpstr>Last year we develop a lot of new knowledge within the group, and we are satisfied with the EBIT performance, but</vt:lpstr>
      <vt:lpstr>Outstanding inquiries to the experts</vt:lpstr>
      <vt:lpstr>Summary </vt:lpstr>
      <vt:lpstr>Thanks!</vt:lpstr>
      <vt:lpstr>Back up slides</vt:lpstr>
      <vt:lpstr>Historical data showing the different goals pursued</vt:lpstr>
      <vt:lpstr>PowerPoint Presentation</vt:lpstr>
      <vt:lpstr>Same group  came up with other calculation 20x larger: PHYSICAL REVIEW C 108, L031302 (2023</vt:lpstr>
      <vt:lpstr>Fit RR with known binding energy </vt:lpstr>
      <vt:lpstr>Fit DR and extrapolate energy</vt:lpstr>
      <vt:lpstr>PowerPoint Presentation</vt:lpstr>
      <vt:lpstr>PowerPoint Presentation</vt:lpstr>
      <vt:lpstr>CBSIM: 7keV, 500 mA to Ne-like 129mSb41+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2024-05-02T15:34:08Z</dcterms:created>
  <dcterms:modified xsi:type="dcterms:W3CDTF">2024-05-02T15:34:53Z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