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04" r:id="rId1"/>
  </p:sldMasterIdLst>
  <p:notesMasterIdLst>
    <p:notesMasterId r:id="rId11"/>
  </p:notesMasterIdLst>
  <p:handoutMasterIdLst>
    <p:handoutMasterId r:id="rId12"/>
  </p:handoutMasterIdLst>
  <p:sldIdLst>
    <p:sldId id="291" r:id="rId2"/>
    <p:sldId id="327" r:id="rId3"/>
    <p:sldId id="334" r:id="rId4"/>
    <p:sldId id="328" r:id="rId5"/>
    <p:sldId id="332" r:id="rId6"/>
    <p:sldId id="333" r:id="rId7"/>
    <p:sldId id="335" r:id="rId8"/>
    <p:sldId id="329" r:id="rId9"/>
    <p:sldId id="330" r:id="rId10"/>
  </p:sldIdLst>
  <p:sldSz cx="9144000" cy="6858000" type="screen4x3"/>
  <p:notesSz cx="6997700" cy="9271000"/>
  <p:defaultTextStyle>
    <a:defPPr>
      <a:defRPr lang="en-US"/>
    </a:defPPr>
    <a:lvl1pPr algn="ctr" rtl="0" eaLnBrk="0" fontAlgn="base" hangingPunct="0">
      <a:spcBef>
        <a:spcPct val="0"/>
      </a:spcBef>
      <a:spcAft>
        <a:spcPct val="0"/>
      </a:spcAft>
      <a:defRPr sz="2400" b="1" kern="1200">
        <a:solidFill>
          <a:schemeClr val="tx1"/>
        </a:solidFill>
        <a:latin typeface="Times New Roman" charset="0"/>
        <a:ea typeface="ＭＳ Ｐゴシック" charset="0"/>
        <a:cs typeface="ＭＳ Ｐゴシック" charset="0"/>
      </a:defRPr>
    </a:lvl1pPr>
    <a:lvl2pPr marL="457200" algn="ctr" rtl="0" eaLnBrk="0" fontAlgn="base" hangingPunct="0">
      <a:spcBef>
        <a:spcPct val="0"/>
      </a:spcBef>
      <a:spcAft>
        <a:spcPct val="0"/>
      </a:spcAft>
      <a:defRPr sz="2400" b="1" kern="1200">
        <a:solidFill>
          <a:schemeClr val="tx1"/>
        </a:solidFill>
        <a:latin typeface="Times New Roman" charset="0"/>
        <a:ea typeface="ＭＳ Ｐゴシック" charset="0"/>
        <a:cs typeface="ＭＳ Ｐゴシック" charset="0"/>
      </a:defRPr>
    </a:lvl2pPr>
    <a:lvl3pPr marL="914400" algn="ctr" rtl="0" eaLnBrk="0" fontAlgn="base" hangingPunct="0">
      <a:spcBef>
        <a:spcPct val="0"/>
      </a:spcBef>
      <a:spcAft>
        <a:spcPct val="0"/>
      </a:spcAft>
      <a:defRPr sz="2400" b="1" kern="1200">
        <a:solidFill>
          <a:schemeClr val="tx1"/>
        </a:solidFill>
        <a:latin typeface="Times New Roman" charset="0"/>
        <a:ea typeface="ＭＳ Ｐゴシック" charset="0"/>
        <a:cs typeface="ＭＳ Ｐゴシック" charset="0"/>
      </a:defRPr>
    </a:lvl3pPr>
    <a:lvl4pPr marL="1371600" algn="ctr" rtl="0" eaLnBrk="0" fontAlgn="base" hangingPunct="0">
      <a:spcBef>
        <a:spcPct val="0"/>
      </a:spcBef>
      <a:spcAft>
        <a:spcPct val="0"/>
      </a:spcAft>
      <a:defRPr sz="2400" b="1" kern="1200">
        <a:solidFill>
          <a:schemeClr val="tx1"/>
        </a:solidFill>
        <a:latin typeface="Times New Roman" charset="0"/>
        <a:ea typeface="ＭＳ Ｐゴシック" charset="0"/>
        <a:cs typeface="ＭＳ Ｐゴシック" charset="0"/>
      </a:defRPr>
    </a:lvl4pPr>
    <a:lvl5pPr marL="1828800" algn="ctr" rtl="0" eaLnBrk="0" fontAlgn="base" hangingPunct="0">
      <a:spcBef>
        <a:spcPct val="0"/>
      </a:spcBef>
      <a:spcAft>
        <a:spcPct val="0"/>
      </a:spcAft>
      <a:defRPr sz="2400" b="1"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2400" b="1"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2400" b="1"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2400" b="1"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2400" b="1" kern="1200">
        <a:solidFill>
          <a:schemeClr val="tx1"/>
        </a:solidFill>
        <a:latin typeface="Times New Roman"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127"/>
    <a:srgbClr val="F6E814"/>
    <a:srgbClr val="F6DA23"/>
    <a:srgbClr val="0033CC"/>
    <a:srgbClr val="FF66CC"/>
    <a:srgbClr val="FF66FF"/>
    <a:srgbClr val="0066FF"/>
    <a:srgbClr val="FF0000"/>
    <a:srgbClr val="FF00FF"/>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47" autoAdjust="0"/>
    <p:restoredTop sz="99848" autoAdjust="0"/>
  </p:normalViewPr>
  <p:slideViewPr>
    <p:cSldViewPr>
      <p:cViewPr varScale="1">
        <p:scale>
          <a:sx n="63" d="100"/>
          <a:sy n="63" d="100"/>
        </p:scale>
        <p:origin x="1232"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41" d="100"/>
        <a:sy n="141" d="100"/>
      </p:scale>
      <p:origin x="0" y="0"/>
    </p:cViewPr>
  </p:sorterViewPr>
  <p:gridSpacing cx="114300" cy="1143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2125" cy="461963"/>
          </a:xfrm>
          <a:prstGeom prst="rect">
            <a:avLst/>
          </a:prstGeom>
          <a:noFill/>
          <a:ln w="9525">
            <a:noFill/>
            <a:miter lim="800000"/>
            <a:headEnd/>
            <a:tailEnd/>
          </a:ln>
          <a:effectLst/>
        </p:spPr>
        <p:txBody>
          <a:bodyPr vert="horz" wrap="square" lIns="92703" tIns="46352" rIns="92703" bIns="46352" numCol="1" anchor="t" anchorCtr="0" compatLnSpc="1">
            <a:prstTxWarp prst="textNoShape">
              <a:avLst/>
            </a:prstTxWarp>
          </a:bodyPr>
          <a:lstStyle>
            <a:lvl1pPr algn="l" defTabSz="927100">
              <a:defRPr sz="1200" b="0">
                <a:latin typeface="Times New Roman" pitchFamily="18" charset="0"/>
                <a:ea typeface="+mn-ea"/>
                <a:cs typeface="+mn-cs"/>
              </a:defRPr>
            </a:lvl1pPr>
          </a:lstStyle>
          <a:p>
            <a:pPr>
              <a:defRPr/>
            </a:pPr>
            <a:endParaRPr lang="en-US"/>
          </a:p>
        </p:txBody>
      </p:sp>
      <p:sp>
        <p:nvSpPr>
          <p:cNvPr id="3075" name="Rectangle 3"/>
          <p:cNvSpPr>
            <a:spLocks noGrp="1" noChangeArrowheads="1"/>
          </p:cNvSpPr>
          <p:nvPr>
            <p:ph type="dt" sz="quarter" idx="1"/>
          </p:nvPr>
        </p:nvSpPr>
        <p:spPr bwMode="auto">
          <a:xfrm>
            <a:off x="3965575" y="0"/>
            <a:ext cx="3032125" cy="461963"/>
          </a:xfrm>
          <a:prstGeom prst="rect">
            <a:avLst/>
          </a:prstGeom>
          <a:noFill/>
          <a:ln w="9525">
            <a:noFill/>
            <a:miter lim="800000"/>
            <a:headEnd/>
            <a:tailEnd/>
          </a:ln>
          <a:effectLst/>
        </p:spPr>
        <p:txBody>
          <a:bodyPr vert="horz" wrap="square" lIns="92703" tIns="46352" rIns="92703" bIns="46352" numCol="1" anchor="t" anchorCtr="0" compatLnSpc="1">
            <a:prstTxWarp prst="textNoShape">
              <a:avLst/>
            </a:prstTxWarp>
          </a:bodyPr>
          <a:lstStyle>
            <a:lvl1pPr algn="r" defTabSz="927100">
              <a:defRPr sz="1200" b="0">
                <a:latin typeface="Times New Roman" pitchFamily="18" charset="0"/>
                <a:ea typeface="+mn-ea"/>
                <a:cs typeface="+mn-cs"/>
              </a:defRPr>
            </a:lvl1pPr>
          </a:lstStyle>
          <a:p>
            <a:pPr>
              <a:defRPr/>
            </a:pPr>
            <a:endParaRPr lang="en-US"/>
          </a:p>
        </p:txBody>
      </p:sp>
      <p:sp>
        <p:nvSpPr>
          <p:cNvPr id="3076" name="Rectangle 4"/>
          <p:cNvSpPr>
            <a:spLocks noGrp="1" noChangeArrowheads="1"/>
          </p:cNvSpPr>
          <p:nvPr>
            <p:ph type="ftr" sz="quarter" idx="2"/>
          </p:nvPr>
        </p:nvSpPr>
        <p:spPr bwMode="auto">
          <a:xfrm>
            <a:off x="0" y="8809038"/>
            <a:ext cx="3032125" cy="461962"/>
          </a:xfrm>
          <a:prstGeom prst="rect">
            <a:avLst/>
          </a:prstGeom>
          <a:noFill/>
          <a:ln w="9525">
            <a:noFill/>
            <a:miter lim="800000"/>
            <a:headEnd/>
            <a:tailEnd/>
          </a:ln>
          <a:effectLst/>
        </p:spPr>
        <p:txBody>
          <a:bodyPr vert="horz" wrap="square" lIns="92703" tIns="46352" rIns="92703" bIns="46352" numCol="1" anchor="b" anchorCtr="0" compatLnSpc="1">
            <a:prstTxWarp prst="textNoShape">
              <a:avLst/>
            </a:prstTxWarp>
          </a:bodyPr>
          <a:lstStyle>
            <a:lvl1pPr algn="l" defTabSz="927100">
              <a:defRPr sz="1200" b="0">
                <a:latin typeface="Times New Roman" pitchFamily="18" charset="0"/>
                <a:ea typeface="+mn-ea"/>
                <a:cs typeface="+mn-cs"/>
              </a:defRPr>
            </a:lvl1pPr>
          </a:lstStyle>
          <a:p>
            <a:pPr>
              <a:defRPr/>
            </a:pPr>
            <a:endParaRPr lang="en-US"/>
          </a:p>
        </p:txBody>
      </p:sp>
      <p:sp>
        <p:nvSpPr>
          <p:cNvPr id="3077" name="Rectangle 5"/>
          <p:cNvSpPr>
            <a:spLocks noGrp="1" noChangeArrowheads="1"/>
          </p:cNvSpPr>
          <p:nvPr>
            <p:ph type="sldNum" sz="quarter" idx="3"/>
          </p:nvPr>
        </p:nvSpPr>
        <p:spPr bwMode="auto">
          <a:xfrm>
            <a:off x="3965575" y="8809038"/>
            <a:ext cx="3032125" cy="461962"/>
          </a:xfrm>
          <a:prstGeom prst="rect">
            <a:avLst/>
          </a:prstGeom>
          <a:noFill/>
          <a:ln w="9525">
            <a:noFill/>
            <a:miter lim="800000"/>
            <a:headEnd/>
            <a:tailEnd/>
          </a:ln>
          <a:effectLst/>
        </p:spPr>
        <p:txBody>
          <a:bodyPr vert="horz" wrap="square" lIns="92703" tIns="46352" rIns="92703" bIns="46352" numCol="1" anchor="b" anchorCtr="0" compatLnSpc="1">
            <a:prstTxWarp prst="textNoShape">
              <a:avLst/>
            </a:prstTxWarp>
          </a:bodyPr>
          <a:lstStyle>
            <a:lvl1pPr algn="r" defTabSz="927100">
              <a:defRPr sz="1200" b="0"/>
            </a:lvl1pPr>
          </a:lstStyle>
          <a:p>
            <a:pPr>
              <a:defRPr/>
            </a:pPr>
            <a:fld id="{2CDF230F-4C71-C04B-A086-5761B86FBC2B}" type="slidenum">
              <a:rPr lang="en-US"/>
              <a:pPr>
                <a:defRPr/>
              </a:pPr>
              <a:t>‹#›</a:t>
            </a:fld>
            <a:endParaRPr lang="en-US" dirty="0"/>
          </a:p>
        </p:txBody>
      </p:sp>
    </p:spTree>
    <p:extLst>
      <p:ext uri="{BB962C8B-B14F-4D97-AF65-F5344CB8AC3E}">
        <p14:creationId xmlns:p14="http://schemas.microsoft.com/office/powerpoint/2010/main" val="26890123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2125" cy="461963"/>
          </a:xfrm>
          <a:prstGeom prst="rect">
            <a:avLst/>
          </a:prstGeom>
          <a:noFill/>
          <a:ln w="9525">
            <a:noFill/>
            <a:miter lim="800000"/>
            <a:headEnd/>
            <a:tailEnd/>
          </a:ln>
          <a:effectLst/>
        </p:spPr>
        <p:txBody>
          <a:bodyPr vert="horz" wrap="square" lIns="92703" tIns="46352" rIns="92703" bIns="46352" numCol="1" anchor="t" anchorCtr="0" compatLnSpc="1">
            <a:prstTxWarp prst="textNoShape">
              <a:avLst/>
            </a:prstTxWarp>
          </a:bodyPr>
          <a:lstStyle>
            <a:lvl1pPr algn="l" defTabSz="927100">
              <a:defRPr sz="1200" b="0">
                <a:latin typeface="Times New Roman" pitchFamily="18" charset="0"/>
                <a:ea typeface="+mn-ea"/>
                <a:cs typeface="+mn-cs"/>
              </a:defRPr>
            </a:lvl1pPr>
          </a:lstStyle>
          <a:p>
            <a:pPr>
              <a:defRPr/>
            </a:pPr>
            <a:endParaRPr lang="en-US"/>
          </a:p>
        </p:txBody>
      </p:sp>
      <p:sp>
        <p:nvSpPr>
          <p:cNvPr id="4099" name="Rectangle 3"/>
          <p:cNvSpPr>
            <a:spLocks noGrp="1" noChangeArrowheads="1"/>
          </p:cNvSpPr>
          <p:nvPr>
            <p:ph type="dt" idx="1"/>
          </p:nvPr>
        </p:nvSpPr>
        <p:spPr bwMode="auto">
          <a:xfrm>
            <a:off x="3965575" y="0"/>
            <a:ext cx="3032125" cy="461963"/>
          </a:xfrm>
          <a:prstGeom prst="rect">
            <a:avLst/>
          </a:prstGeom>
          <a:noFill/>
          <a:ln w="9525">
            <a:noFill/>
            <a:miter lim="800000"/>
            <a:headEnd/>
            <a:tailEnd/>
          </a:ln>
          <a:effectLst/>
        </p:spPr>
        <p:txBody>
          <a:bodyPr vert="horz" wrap="square" lIns="92703" tIns="46352" rIns="92703" bIns="46352" numCol="1" anchor="t" anchorCtr="0" compatLnSpc="1">
            <a:prstTxWarp prst="textNoShape">
              <a:avLst/>
            </a:prstTxWarp>
          </a:bodyPr>
          <a:lstStyle>
            <a:lvl1pPr algn="r" defTabSz="927100">
              <a:defRPr sz="1200" b="0">
                <a:latin typeface="Times New Roman" pitchFamily="18" charset="0"/>
                <a:ea typeface="+mn-ea"/>
                <a:cs typeface="+mn-cs"/>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1185863" y="695325"/>
            <a:ext cx="4633912" cy="3475038"/>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4101" name="Rectangle 5"/>
          <p:cNvSpPr>
            <a:spLocks noGrp="1" noChangeArrowheads="1"/>
          </p:cNvSpPr>
          <p:nvPr>
            <p:ph type="body" sz="quarter" idx="3"/>
          </p:nvPr>
        </p:nvSpPr>
        <p:spPr bwMode="auto">
          <a:xfrm>
            <a:off x="931863" y="4400550"/>
            <a:ext cx="5133975" cy="4175125"/>
          </a:xfrm>
          <a:prstGeom prst="rect">
            <a:avLst/>
          </a:prstGeom>
          <a:noFill/>
          <a:ln w="9525">
            <a:noFill/>
            <a:miter lim="800000"/>
            <a:headEnd/>
            <a:tailEnd/>
          </a:ln>
          <a:effectLst/>
        </p:spPr>
        <p:txBody>
          <a:bodyPr vert="horz" wrap="square" lIns="92703" tIns="46352" rIns="92703" bIns="46352" numCol="1" anchor="t" anchorCtr="0" compatLnSpc="1">
            <a:prstTxWarp prst="textNoShape">
              <a:avLst/>
            </a:prstTxWarp>
          </a:bodyPr>
          <a:lstStyle/>
          <a:p>
            <a:pPr lvl="0"/>
            <a:r>
              <a:rPr lang="en-US" noProof="0"/>
              <a:t>Click to edit Master text styles</a:t>
            </a:r>
          </a:p>
          <a:p>
            <a:pPr lvl="0"/>
            <a:r>
              <a:rPr lang="en-US" noProof="0"/>
              <a:t>Second level</a:t>
            </a:r>
          </a:p>
          <a:p>
            <a:pPr lvl="0"/>
            <a:r>
              <a:rPr lang="en-US" noProof="0"/>
              <a:t>Third level</a:t>
            </a:r>
          </a:p>
          <a:p>
            <a:pPr lvl="0"/>
            <a:r>
              <a:rPr lang="en-US" noProof="0"/>
              <a:t>Fourth level</a:t>
            </a:r>
          </a:p>
          <a:p>
            <a:pPr lvl="0"/>
            <a:r>
              <a:rPr lang="en-US" noProof="0"/>
              <a:t>Fifth level</a:t>
            </a:r>
          </a:p>
        </p:txBody>
      </p:sp>
      <p:sp>
        <p:nvSpPr>
          <p:cNvPr id="4102" name="Rectangle 6"/>
          <p:cNvSpPr>
            <a:spLocks noGrp="1" noChangeArrowheads="1"/>
          </p:cNvSpPr>
          <p:nvPr>
            <p:ph type="ftr" sz="quarter" idx="4"/>
          </p:nvPr>
        </p:nvSpPr>
        <p:spPr bwMode="auto">
          <a:xfrm>
            <a:off x="0" y="8809038"/>
            <a:ext cx="3032125" cy="461962"/>
          </a:xfrm>
          <a:prstGeom prst="rect">
            <a:avLst/>
          </a:prstGeom>
          <a:noFill/>
          <a:ln w="9525">
            <a:noFill/>
            <a:miter lim="800000"/>
            <a:headEnd/>
            <a:tailEnd/>
          </a:ln>
          <a:effectLst/>
        </p:spPr>
        <p:txBody>
          <a:bodyPr vert="horz" wrap="square" lIns="92703" tIns="46352" rIns="92703" bIns="46352" numCol="1" anchor="b" anchorCtr="0" compatLnSpc="1">
            <a:prstTxWarp prst="textNoShape">
              <a:avLst/>
            </a:prstTxWarp>
          </a:bodyPr>
          <a:lstStyle>
            <a:lvl1pPr algn="l" defTabSz="927100">
              <a:defRPr sz="1200" b="0">
                <a:latin typeface="Times New Roman" pitchFamily="18" charset="0"/>
                <a:ea typeface="+mn-ea"/>
                <a:cs typeface="+mn-cs"/>
              </a:defRPr>
            </a:lvl1pPr>
          </a:lstStyle>
          <a:p>
            <a:pPr>
              <a:defRPr/>
            </a:pPr>
            <a:endParaRPr lang="en-US"/>
          </a:p>
        </p:txBody>
      </p:sp>
      <p:sp>
        <p:nvSpPr>
          <p:cNvPr id="4103" name="Rectangle 7"/>
          <p:cNvSpPr>
            <a:spLocks noGrp="1" noChangeArrowheads="1"/>
          </p:cNvSpPr>
          <p:nvPr>
            <p:ph type="sldNum" sz="quarter" idx="5"/>
          </p:nvPr>
        </p:nvSpPr>
        <p:spPr bwMode="auto">
          <a:xfrm>
            <a:off x="3965575" y="8809038"/>
            <a:ext cx="3032125" cy="461962"/>
          </a:xfrm>
          <a:prstGeom prst="rect">
            <a:avLst/>
          </a:prstGeom>
          <a:noFill/>
          <a:ln w="9525">
            <a:noFill/>
            <a:miter lim="800000"/>
            <a:headEnd/>
            <a:tailEnd/>
          </a:ln>
          <a:effectLst/>
        </p:spPr>
        <p:txBody>
          <a:bodyPr vert="horz" wrap="square" lIns="92703" tIns="46352" rIns="92703" bIns="46352" numCol="1" anchor="b" anchorCtr="0" compatLnSpc="1">
            <a:prstTxWarp prst="textNoShape">
              <a:avLst/>
            </a:prstTxWarp>
          </a:bodyPr>
          <a:lstStyle>
            <a:lvl1pPr algn="r" defTabSz="927100">
              <a:defRPr sz="1200" b="0"/>
            </a:lvl1pPr>
          </a:lstStyle>
          <a:p>
            <a:pPr>
              <a:defRPr/>
            </a:pPr>
            <a:fld id="{855FB499-52C8-4342-9C3D-246A6BF1B330}" type="slidenum">
              <a:rPr lang="en-US"/>
              <a:pPr>
                <a:defRPr/>
              </a:pPr>
              <a:t>‹#›</a:t>
            </a:fld>
            <a:endParaRPr lang="en-US" dirty="0"/>
          </a:p>
        </p:txBody>
      </p:sp>
    </p:spTree>
    <p:extLst>
      <p:ext uri="{BB962C8B-B14F-4D97-AF65-F5344CB8AC3E}">
        <p14:creationId xmlns:p14="http://schemas.microsoft.com/office/powerpoint/2010/main" val="23632278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ゴシック" charset="-128"/>
        <a:cs typeface="ＭＳ Ｐゴシック" charset="-128"/>
      </a:defRPr>
    </a:lvl1pPr>
    <a:lvl2pPr marL="742950" indent="-285750" algn="l" rtl="0" eaLnBrk="0" fontAlgn="base" hangingPunct="0">
      <a:spcBef>
        <a:spcPct val="30000"/>
      </a:spcBef>
      <a:spcAft>
        <a:spcPct val="0"/>
      </a:spcAft>
      <a:defRPr kumimoji="1" sz="1200" kern="1200">
        <a:solidFill>
          <a:schemeClr val="tx1"/>
        </a:solidFill>
        <a:latin typeface="Times New Roman" pitchFamily="18" charset="0"/>
        <a:ea typeface="ＭＳ Ｐゴシック" charset="-128"/>
        <a:cs typeface="+mn-cs"/>
      </a:defRPr>
    </a:lvl2pPr>
    <a:lvl3pPr marL="1143000" indent="-228600" algn="l" rtl="0" eaLnBrk="0" fontAlgn="base" hangingPunct="0">
      <a:spcBef>
        <a:spcPct val="30000"/>
      </a:spcBef>
      <a:spcAft>
        <a:spcPct val="0"/>
      </a:spcAft>
      <a:defRPr kumimoji="1" sz="1200" kern="1200">
        <a:solidFill>
          <a:schemeClr val="tx1"/>
        </a:solidFill>
        <a:latin typeface="Times New Roman" pitchFamily="18" charset="0"/>
        <a:ea typeface="ＭＳ Ｐゴシック" charset="-128"/>
        <a:cs typeface="+mn-cs"/>
      </a:defRPr>
    </a:lvl3pPr>
    <a:lvl4pPr marL="1600200" indent="-228600" algn="l" rtl="0" eaLnBrk="0" fontAlgn="base" hangingPunct="0">
      <a:spcBef>
        <a:spcPct val="30000"/>
      </a:spcBef>
      <a:spcAft>
        <a:spcPct val="0"/>
      </a:spcAft>
      <a:defRPr kumimoji="1" sz="1200" kern="1200">
        <a:solidFill>
          <a:schemeClr val="tx1"/>
        </a:solidFill>
        <a:latin typeface="Times New Roman" pitchFamily="18" charset="0"/>
        <a:ea typeface="ＭＳ Ｐゴシック" charset="-128"/>
        <a:cs typeface="+mn-cs"/>
      </a:defRPr>
    </a:lvl4pPr>
    <a:lvl5pPr marL="2057400" indent="-228600" algn="l" rtl="0" eaLnBrk="0" fontAlgn="base" hangingPunct="0">
      <a:spcBef>
        <a:spcPct val="30000"/>
      </a:spcBef>
      <a:spcAft>
        <a:spcPct val="0"/>
      </a:spcAft>
      <a:defRPr kumimoji="1" sz="1200" kern="1200">
        <a:solidFill>
          <a:schemeClr val="tx1"/>
        </a:solidFill>
        <a:latin typeface="Times New Roman" pitchFamily="18"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vmlDrawing" Target="../drawings/vmlDrawing1.vml"/><Relationship Id="rId4" Type="http://schemas.openxmlformats.org/officeDocument/2006/relationships/image" Target="../media/image6.w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vmlDrawing" Target="../drawings/vmlDrawing2.vml"/><Relationship Id="rId4" Type="http://schemas.openxmlformats.org/officeDocument/2006/relationships/image" Target="../media/image6.w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3" name="Picture 30" descr="ppt_BG_Title_BNL_blue"/>
          <p:cNvPicPr>
            <a:picLocks noChangeAspect="1" noChangeArrowheads="1"/>
          </p:cNvPicPr>
          <p:nvPr userDrawn="1"/>
        </p:nvPicPr>
        <p:blipFill>
          <a:blip r:embed="rId2" cstate="print"/>
          <a:srcRect/>
          <a:stretch>
            <a:fillRect/>
          </a:stretch>
        </p:blipFill>
        <p:spPr bwMode="auto">
          <a:xfrm>
            <a:off x="-19050" y="0"/>
            <a:ext cx="9182100" cy="6859588"/>
          </a:xfrm>
          <a:prstGeom prst="rect">
            <a:avLst/>
          </a:prstGeom>
          <a:noFill/>
          <a:ln w="9525">
            <a:noFill/>
            <a:miter lim="800000"/>
            <a:headEnd/>
            <a:tailEnd/>
          </a:ln>
        </p:spPr>
      </p:pic>
      <p:sp>
        <p:nvSpPr>
          <p:cNvPr id="2" name="Title 1"/>
          <p:cNvSpPr>
            <a:spLocks noGrp="1"/>
          </p:cNvSpPr>
          <p:nvPr>
            <p:ph type="ctrTitle" hasCustomPrompt="1"/>
          </p:nvPr>
        </p:nvSpPr>
        <p:spPr>
          <a:xfrm>
            <a:off x="228600" y="1371600"/>
            <a:ext cx="7772400" cy="1143000"/>
          </a:xfrm>
          <a:ln>
            <a:noFill/>
          </a:ln>
        </p:spPr>
        <p:txBody>
          <a:bodyPr/>
          <a:lstStyle>
            <a:lvl1pPr algn="l">
              <a:defRPr sz="4000" b="0" baseline="0">
                <a:solidFill>
                  <a:srgbClr val="FFFFFF"/>
                </a:solidFill>
              </a:defRPr>
            </a:lvl1pPr>
          </a:lstStyle>
          <a:p>
            <a:r>
              <a:rPr lang="en-US" dirty="0"/>
              <a:t>Click to edit Title</a:t>
            </a:r>
          </a:p>
        </p:txBody>
      </p:sp>
      <p:sp>
        <p:nvSpPr>
          <p:cNvPr id="8" name="Rectangle 7"/>
          <p:cNvSpPr>
            <a:spLocks/>
          </p:cNvSpPr>
          <p:nvPr/>
        </p:nvSpPr>
        <p:spPr bwMode="auto">
          <a:xfrm>
            <a:off x="228600" y="4404836"/>
            <a:ext cx="3802978" cy="6155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0" tIns="0" rIns="57799" bIns="0">
            <a:spAutoFit/>
          </a:bodyPr>
          <a:lstStyle/>
          <a:p>
            <a:pPr marL="57150" algn="l"/>
            <a:r>
              <a:rPr lang="en-US" sz="2000" b="0" kern="1200" dirty="0">
                <a:solidFill>
                  <a:srgbClr val="F6E814"/>
                </a:solidFill>
                <a:latin typeface="Helvetica"/>
                <a:ea typeface="ＭＳ Ｐゴシック" charset="0"/>
                <a:cs typeface="Helvetica"/>
              </a:rPr>
              <a:t>RHIC Facility Operations Review</a:t>
            </a:r>
          </a:p>
          <a:p>
            <a:pPr marL="57150" algn="l"/>
            <a:r>
              <a:rPr lang="en-US" sz="2000" b="0" kern="1200" dirty="0">
                <a:solidFill>
                  <a:srgbClr val="F6E814"/>
                </a:solidFill>
                <a:latin typeface="Helvetica"/>
                <a:ea typeface="ＭＳ Ｐゴシック" charset="0"/>
                <a:cs typeface="Helvetica"/>
              </a:rPr>
              <a:t>August</a:t>
            </a:r>
            <a:r>
              <a:rPr lang="en-US" sz="2000" b="0" kern="1200" baseline="0" dirty="0">
                <a:solidFill>
                  <a:srgbClr val="F6E814"/>
                </a:solidFill>
                <a:latin typeface="Helvetica"/>
                <a:ea typeface="ＭＳ Ｐゴシック" charset="0"/>
                <a:cs typeface="Helvetica"/>
              </a:rPr>
              <a:t> 6 – 8, </a:t>
            </a:r>
            <a:r>
              <a:rPr lang="en-US" sz="2000" b="0" kern="1200" dirty="0">
                <a:solidFill>
                  <a:srgbClr val="F6E814"/>
                </a:solidFill>
                <a:latin typeface="Helvetica"/>
                <a:ea typeface="ＭＳ Ｐゴシック" charset="0"/>
                <a:cs typeface="Helvetica"/>
              </a:rPr>
              <a:t>2013</a:t>
            </a:r>
          </a:p>
        </p:txBody>
      </p:sp>
      <p:sp>
        <p:nvSpPr>
          <p:cNvPr id="9" name="Title 4"/>
          <p:cNvSpPr txBox="1">
            <a:spLocks/>
          </p:cNvSpPr>
          <p:nvPr userDrawn="1"/>
        </p:nvSpPr>
        <p:spPr bwMode="auto">
          <a:xfrm>
            <a:off x="228600" y="457200"/>
            <a:ext cx="7678737" cy="719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lang="en-US" sz="2400" b="1" dirty="0">
                <a:solidFill>
                  <a:srgbClr val="FF0000"/>
                </a:solidFill>
                <a:latin typeface="Helvetica"/>
                <a:ea typeface="ＭＳ Ｐゴシック" pitchFamily="-65" charset="-128"/>
                <a:cs typeface="Helvetica"/>
              </a:defRPr>
            </a:lvl1pPr>
            <a:lvl2pPr algn="ctr" rtl="0" eaLnBrk="0" fontAlgn="base" hangingPunct="0">
              <a:spcBef>
                <a:spcPct val="0"/>
              </a:spcBef>
              <a:spcAft>
                <a:spcPct val="0"/>
              </a:spcAft>
              <a:defRPr kumimoji="1" sz="2400" b="1">
                <a:solidFill>
                  <a:srgbClr val="FF0000"/>
                </a:solidFill>
                <a:latin typeface="Helvetica" charset="0"/>
                <a:ea typeface="ＭＳ Ｐゴシック" charset="0"/>
              </a:defRPr>
            </a:lvl2pPr>
            <a:lvl3pPr algn="ctr" rtl="0" eaLnBrk="0" fontAlgn="base" hangingPunct="0">
              <a:spcBef>
                <a:spcPct val="0"/>
              </a:spcBef>
              <a:spcAft>
                <a:spcPct val="0"/>
              </a:spcAft>
              <a:defRPr kumimoji="1" sz="2400" b="1">
                <a:solidFill>
                  <a:srgbClr val="FF0000"/>
                </a:solidFill>
                <a:latin typeface="Helvetica" charset="0"/>
                <a:ea typeface="ＭＳ Ｐゴシック" charset="0"/>
              </a:defRPr>
            </a:lvl3pPr>
            <a:lvl4pPr algn="ctr" rtl="0" eaLnBrk="0" fontAlgn="base" hangingPunct="0">
              <a:spcBef>
                <a:spcPct val="0"/>
              </a:spcBef>
              <a:spcAft>
                <a:spcPct val="0"/>
              </a:spcAft>
              <a:defRPr kumimoji="1" sz="2400" b="1">
                <a:solidFill>
                  <a:srgbClr val="FF0000"/>
                </a:solidFill>
                <a:latin typeface="Helvetica" charset="0"/>
                <a:ea typeface="ＭＳ Ｐゴシック" charset="0"/>
              </a:defRPr>
            </a:lvl4pPr>
            <a:lvl5pPr algn="ctr" rtl="0" eaLnBrk="0" fontAlgn="base" hangingPunct="0">
              <a:spcBef>
                <a:spcPct val="0"/>
              </a:spcBef>
              <a:spcAft>
                <a:spcPct val="0"/>
              </a:spcAft>
              <a:defRPr kumimoji="1" sz="2400" b="1">
                <a:solidFill>
                  <a:srgbClr val="FF0000"/>
                </a:solidFill>
                <a:latin typeface="Helvetica" charset="0"/>
                <a:ea typeface="ＭＳ Ｐゴシック" charset="0"/>
              </a:defRPr>
            </a:lvl5pPr>
            <a:lvl6pPr marL="457200" algn="ctr" rtl="0" eaLnBrk="1" fontAlgn="base" hangingPunct="1">
              <a:spcBef>
                <a:spcPct val="0"/>
              </a:spcBef>
              <a:spcAft>
                <a:spcPct val="0"/>
              </a:spcAft>
              <a:defRPr sz="2600">
                <a:solidFill>
                  <a:srgbClr val="FFFFFF"/>
                </a:solidFill>
                <a:latin typeface="Felix Titling" pitchFamily="82" charset="0"/>
              </a:defRPr>
            </a:lvl6pPr>
            <a:lvl7pPr marL="914400" algn="ctr" rtl="0" eaLnBrk="1" fontAlgn="base" hangingPunct="1">
              <a:spcBef>
                <a:spcPct val="0"/>
              </a:spcBef>
              <a:spcAft>
                <a:spcPct val="0"/>
              </a:spcAft>
              <a:defRPr sz="2600">
                <a:solidFill>
                  <a:srgbClr val="FFFFFF"/>
                </a:solidFill>
                <a:latin typeface="Felix Titling" pitchFamily="82" charset="0"/>
              </a:defRPr>
            </a:lvl7pPr>
            <a:lvl8pPr marL="1371600" algn="ctr" rtl="0" eaLnBrk="1" fontAlgn="base" hangingPunct="1">
              <a:spcBef>
                <a:spcPct val="0"/>
              </a:spcBef>
              <a:spcAft>
                <a:spcPct val="0"/>
              </a:spcAft>
              <a:defRPr sz="2600">
                <a:solidFill>
                  <a:srgbClr val="FFFFFF"/>
                </a:solidFill>
                <a:latin typeface="Felix Titling" pitchFamily="82" charset="0"/>
              </a:defRPr>
            </a:lvl8pPr>
            <a:lvl9pPr marL="1828800" algn="ctr" rtl="0" eaLnBrk="1" fontAlgn="base" hangingPunct="1">
              <a:spcBef>
                <a:spcPct val="0"/>
              </a:spcBef>
              <a:spcAft>
                <a:spcPct val="0"/>
              </a:spcAft>
              <a:defRPr sz="2600">
                <a:solidFill>
                  <a:srgbClr val="FFFFFF"/>
                </a:solidFill>
                <a:latin typeface="Felix Titling" pitchFamily="82" charset="0"/>
              </a:defRPr>
            </a:lvl9pPr>
          </a:lstStyle>
          <a:p>
            <a:pPr algn="l"/>
            <a:r>
              <a:rPr lang="en-US" sz="3200" b="0" dirty="0">
                <a:solidFill>
                  <a:srgbClr val="F6E814"/>
                </a:solidFill>
              </a:rPr>
              <a:t>The Relativistic Heavy Ion Collider</a:t>
            </a:r>
          </a:p>
        </p:txBody>
      </p:sp>
      <p:sp>
        <p:nvSpPr>
          <p:cNvPr id="11" name="Text Placeholder 10"/>
          <p:cNvSpPr>
            <a:spLocks noGrp="1"/>
          </p:cNvSpPr>
          <p:nvPr>
            <p:ph type="body" sz="quarter" idx="10" hasCustomPrompt="1"/>
          </p:nvPr>
        </p:nvSpPr>
        <p:spPr>
          <a:xfrm>
            <a:off x="228600" y="3429000"/>
            <a:ext cx="4343400" cy="571500"/>
          </a:xfrm>
        </p:spPr>
        <p:txBody>
          <a:bodyPr/>
          <a:lstStyle>
            <a:lvl1pPr marL="0" indent="0" algn="l">
              <a:buNone/>
              <a:defRPr sz="2400" baseline="0">
                <a:solidFill>
                  <a:schemeClr val="bg1"/>
                </a:solidFill>
              </a:defRPr>
            </a:lvl1pPr>
          </a:lstStyle>
          <a:p>
            <a:pPr lvl="0"/>
            <a:r>
              <a:rPr lang="en-US" dirty="0"/>
              <a:t>Click to edit Author Name</a:t>
            </a:r>
          </a:p>
        </p:txBody>
      </p:sp>
      <p:sp>
        <p:nvSpPr>
          <p:cNvPr id="15" name="Text Placeholder 14"/>
          <p:cNvSpPr>
            <a:spLocks noGrp="1"/>
          </p:cNvSpPr>
          <p:nvPr>
            <p:ph type="body" sz="quarter" idx="11" hasCustomPrompt="1"/>
          </p:nvPr>
        </p:nvSpPr>
        <p:spPr>
          <a:xfrm>
            <a:off x="228600" y="2628900"/>
            <a:ext cx="6286500" cy="685800"/>
          </a:xfrm>
        </p:spPr>
        <p:txBody>
          <a:bodyPr/>
          <a:lstStyle>
            <a:lvl1pPr marL="0" indent="0">
              <a:buNone/>
              <a:defRPr sz="2800">
                <a:solidFill>
                  <a:srgbClr val="FFFFFF"/>
                </a:solidFill>
              </a:defRPr>
            </a:lvl1pPr>
          </a:lstStyle>
          <a:p>
            <a:pPr lvl="0"/>
            <a:r>
              <a:rPr lang="en-US" dirty="0"/>
              <a:t>Click to edit Subtitle</a:t>
            </a:r>
          </a:p>
        </p:txBody>
      </p:sp>
    </p:spTree>
    <p:extLst>
      <p:ext uri="{BB962C8B-B14F-4D97-AF65-F5344CB8AC3E}">
        <p14:creationId xmlns:p14="http://schemas.microsoft.com/office/powerpoint/2010/main" val="103101066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ext Box 8"/>
          <p:cNvSpPr txBox="1">
            <a:spLocks noChangeArrowheads="1"/>
          </p:cNvSpPr>
          <p:nvPr/>
        </p:nvSpPr>
        <p:spPr bwMode="auto">
          <a:xfrm>
            <a:off x="8753475" y="0"/>
            <a:ext cx="390525"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lgn="ctr" eaLnBrk="0" hangingPunct="0">
              <a:defRPr sz="2400" b="1">
                <a:solidFill>
                  <a:schemeClr val="tx1"/>
                </a:solidFill>
                <a:latin typeface="Times New Roman" charset="0"/>
                <a:ea typeface="ＭＳ Ｐゴシック" charset="0"/>
                <a:cs typeface="ＭＳ Ｐゴシック" charset="0"/>
              </a:defRPr>
            </a:lvl1pPr>
            <a:lvl2pPr marL="742950" indent="-285750" algn="ctr" eaLnBrk="0" hangingPunct="0">
              <a:defRPr sz="2400" b="1">
                <a:solidFill>
                  <a:schemeClr val="tx1"/>
                </a:solidFill>
                <a:latin typeface="Times New Roman" charset="0"/>
                <a:ea typeface="ＭＳ Ｐゴシック" charset="0"/>
              </a:defRPr>
            </a:lvl2pPr>
            <a:lvl3pPr marL="1143000" indent="-228600" algn="ctr" eaLnBrk="0" hangingPunct="0">
              <a:defRPr sz="2400" b="1">
                <a:solidFill>
                  <a:schemeClr val="tx1"/>
                </a:solidFill>
                <a:latin typeface="Times New Roman" charset="0"/>
                <a:ea typeface="ＭＳ Ｐゴシック" charset="0"/>
              </a:defRPr>
            </a:lvl3pPr>
            <a:lvl4pPr marL="1600200" indent="-228600" algn="ctr" eaLnBrk="0" hangingPunct="0">
              <a:defRPr sz="2400" b="1">
                <a:solidFill>
                  <a:schemeClr val="tx1"/>
                </a:solidFill>
                <a:latin typeface="Times New Roman" charset="0"/>
                <a:ea typeface="ＭＳ Ｐゴシック" charset="0"/>
              </a:defRPr>
            </a:lvl4pPr>
            <a:lvl5pPr marL="2057400" indent="-228600" algn="ctr" eaLnBrk="0" hangingPunct="0">
              <a:defRPr sz="2400" b="1">
                <a:solidFill>
                  <a:schemeClr val="tx1"/>
                </a:solidFill>
                <a:latin typeface="Times New Roman"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Times New Roman"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Times New Roman"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Times New Roman"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Times New Roman" charset="0"/>
                <a:ea typeface="ＭＳ Ｐゴシック" charset="0"/>
              </a:defRPr>
            </a:lvl9pPr>
          </a:lstStyle>
          <a:p>
            <a:pPr>
              <a:defRPr/>
            </a:pPr>
            <a:fld id="{5D0C6E5F-9C11-2B4B-8B1B-CB9538927588}" type="slidenum">
              <a:rPr lang="en-US" sz="1400" b="0" smtClean="0"/>
              <a:pPr>
                <a:defRPr/>
              </a:pPr>
              <a:t>‹#›</a:t>
            </a:fld>
            <a:endParaRPr lang="en-US" sz="1400" b="0"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368428879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Text Box 8"/>
          <p:cNvSpPr txBox="1">
            <a:spLocks noChangeArrowheads="1"/>
          </p:cNvSpPr>
          <p:nvPr/>
        </p:nvSpPr>
        <p:spPr bwMode="auto">
          <a:xfrm>
            <a:off x="8753475" y="0"/>
            <a:ext cx="390525"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lgn="ctr" eaLnBrk="0" hangingPunct="0">
              <a:defRPr sz="2400" b="1">
                <a:solidFill>
                  <a:schemeClr val="tx1"/>
                </a:solidFill>
                <a:latin typeface="Times New Roman" charset="0"/>
                <a:ea typeface="ＭＳ Ｐゴシック" charset="0"/>
                <a:cs typeface="ＭＳ Ｐゴシック" charset="0"/>
              </a:defRPr>
            </a:lvl1pPr>
            <a:lvl2pPr marL="742950" indent="-285750" algn="ctr" eaLnBrk="0" hangingPunct="0">
              <a:defRPr sz="2400" b="1">
                <a:solidFill>
                  <a:schemeClr val="tx1"/>
                </a:solidFill>
                <a:latin typeface="Times New Roman" charset="0"/>
                <a:ea typeface="ＭＳ Ｐゴシック" charset="0"/>
              </a:defRPr>
            </a:lvl2pPr>
            <a:lvl3pPr marL="1143000" indent="-228600" algn="ctr" eaLnBrk="0" hangingPunct="0">
              <a:defRPr sz="2400" b="1">
                <a:solidFill>
                  <a:schemeClr val="tx1"/>
                </a:solidFill>
                <a:latin typeface="Times New Roman" charset="0"/>
                <a:ea typeface="ＭＳ Ｐゴシック" charset="0"/>
              </a:defRPr>
            </a:lvl3pPr>
            <a:lvl4pPr marL="1600200" indent="-228600" algn="ctr" eaLnBrk="0" hangingPunct="0">
              <a:defRPr sz="2400" b="1">
                <a:solidFill>
                  <a:schemeClr val="tx1"/>
                </a:solidFill>
                <a:latin typeface="Times New Roman" charset="0"/>
                <a:ea typeface="ＭＳ Ｐゴシック" charset="0"/>
              </a:defRPr>
            </a:lvl4pPr>
            <a:lvl5pPr marL="2057400" indent="-228600" algn="ctr" eaLnBrk="0" hangingPunct="0">
              <a:defRPr sz="2400" b="1">
                <a:solidFill>
                  <a:schemeClr val="tx1"/>
                </a:solidFill>
                <a:latin typeface="Times New Roman"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Times New Roman"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Times New Roman"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Times New Roman"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Times New Roman" charset="0"/>
                <a:ea typeface="ＭＳ Ｐゴシック" charset="0"/>
              </a:defRPr>
            </a:lvl9pPr>
          </a:lstStyle>
          <a:p>
            <a:pPr>
              <a:defRPr/>
            </a:pPr>
            <a:fld id="{5D0C6E5F-9C11-2B4B-8B1B-CB9538927588}" type="slidenum">
              <a:rPr lang="en-US" sz="1400" b="0" smtClean="0"/>
              <a:pPr>
                <a:defRPr/>
              </a:pPr>
              <a:t>‹#›</a:t>
            </a:fld>
            <a:endParaRPr lang="en-US" sz="1400" b="0" dirty="0"/>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6088796"/>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438382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266701" y="815975"/>
            <a:ext cx="4191000" cy="60420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2"/>
          <p:cNvSpPr>
            <a:spLocks noGrp="1"/>
          </p:cNvSpPr>
          <p:nvPr>
            <p:ph idx="10"/>
          </p:nvPr>
        </p:nvSpPr>
        <p:spPr>
          <a:xfrm>
            <a:off x="4686300" y="815975"/>
            <a:ext cx="4257675" cy="60420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0479884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
        <p:nvSpPr>
          <p:cNvPr id="4" name="Text Box 5"/>
          <p:cNvSpPr txBox="1">
            <a:spLocks noChangeArrowheads="1"/>
          </p:cNvSpPr>
          <p:nvPr/>
        </p:nvSpPr>
        <p:spPr bwMode="auto">
          <a:xfrm>
            <a:off x="4343400" y="5943600"/>
            <a:ext cx="4495800" cy="7381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lgn="ctr" eaLnBrk="0" hangingPunct="0">
              <a:defRPr sz="2400" b="1">
                <a:solidFill>
                  <a:schemeClr val="tx1"/>
                </a:solidFill>
                <a:latin typeface="Times New Roman" charset="0"/>
                <a:ea typeface="ＭＳ Ｐゴシック" charset="0"/>
                <a:cs typeface="ＭＳ Ｐゴシック" charset="0"/>
              </a:defRPr>
            </a:lvl1pPr>
            <a:lvl2pPr marL="742950" indent="-285750" algn="ctr" eaLnBrk="0" hangingPunct="0">
              <a:defRPr sz="2400" b="1">
                <a:solidFill>
                  <a:schemeClr val="tx1"/>
                </a:solidFill>
                <a:latin typeface="Times New Roman" charset="0"/>
                <a:ea typeface="ＭＳ Ｐゴシック" charset="0"/>
              </a:defRPr>
            </a:lvl2pPr>
            <a:lvl3pPr marL="1143000" indent="-228600" algn="ctr" eaLnBrk="0" hangingPunct="0">
              <a:defRPr sz="2400" b="1">
                <a:solidFill>
                  <a:schemeClr val="tx1"/>
                </a:solidFill>
                <a:latin typeface="Times New Roman" charset="0"/>
                <a:ea typeface="ＭＳ Ｐゴシック" charset="0"/>
              </a:defRPr>
            </a:lvl3pPr>
            <a:lvl4pPr marL="1600200" indent="-228600" algn="ctr" eaLnBrk="0" hangingPunct="0">
              <a:defRPr sz="2400" b="1">
                <a:solidFill>
                  <a:schemeClr val="tx1"/>
                </a:solidFill>
                <a:latin typeface="Times New Roman" charset="0"/>
                <a:ea typeface="ＭＳ Ｐゴシック" charset="0"/>
              </a:defRPr>
            </a:lvl4pPr>
            <a:lvl5pPr marL="2057400" indent="-228600" algn="ctr" eaLnBrk="0" hangingPunct="0">
              <a:defRPr sz="2400" b="1">
                <a:solidFill>
                  <a:schemeClr val="tx1"/>
                </a:solidFill>
                <a:latin typeface="Times New Roman"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Times New Roman"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Times New Roman"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Times New Roman"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Times New Roman" charset="0"/>
                <a:ea typeface="ＭＳ Ｐゴシック" charset="0"/>
              </a:defRPr>
            </a:lvl9pPr>
          </a:lstStyle>
          <a:p>
            <a:pPr algn="r">
              <a:spcBef>
                <a:spcPct val="50000"/>
              </a:spcBef>
              <a:defRPr/>
            </a:pPr>
            <a:r>
              <a:rPr lang="en-US" sz="1400" b="0" dirty="0">
                <a:latin typeface="Helvetica"/>
                <a:cs typeface="Helvetica"/>
              </a:rPr>
              <a:t>Thomas Roser</a:t>
            </a:r>
            <a:br>
              <a:rPr lang="en-US" sz="1400" b="0" dirty="0">
                <a:latin typeface="Helvetica"/>
                <a:cs typeface="Helvetica"/>
              </a:rPr>
            </a:br>
            <a:r>
              <a:rPr lang="en-US" sz="1400" b="0" dirty="0">
                <a:latin typeface="Helvetica"/>
                <a:cs typeface="Helvetica"/>
              </a:rPr>
              <a:t>Director’s Review of RHIC Operations</a:t>
            </a:r>
            <a:br>
              <a:rPr lang="en-US" sz="1400" b="0" dirty="0">
                <a:latin typeface="Helvetica"/>
                <a:cs typeface="Helvetica"/>
              </a:rPr>
            </a:br>
            <a:r>
              <a:rPr lang="en-US" sz="1400" b="0" dirty="0">
                <a:latin typeface="Helvetica"/>
                <a:cs typeface="Helvetica"/>
              </a:rPr>
              <a:t>July 15, 2013</a:t>
            </a:r>
          </a:p>
        </p:txBody>
      </p:sp>
      <p:graphicFrame>
        <p:nvGraphicFramePr>
          <p:cNvPr id="6" name="Object 2"/>
          <p:cNvGraphicFramePr>
            <a:graphicFrameLocks noChangeAspect="1"/>
          </p:cNvGraphicFramePr>
          <p:nvPr/>
        </p:nvGraphicFramePr>
        <p:xfrm>
          <a:off x="304800" y="5943600"/>
          <a:ext cx="1943100" cy="722313"/>
        </p:xfrm>
        <a:graphic>
          <a:graphicData uri="http://schemas.openxmlformats.org/presentationml/2006/ole">
            <mc:AlternateContent xmlns:mc="http://schemas.openxmlformats.org/markup-compatibility/2006">
              <mc:Choice xmlns:v="urn:schemas-microsoft-com:vml" Requires="v">
                <p:oleObj spid="_x0000_s1198" name="Document" r:id="rId3" imgW="1943100" imgH="723900" progId="Word.Document.8">
                  <p:embed/>
                </p:oleObj>
              </mc:Choice>
              <mc:Fallback>
                <p:oleObj name="Document" r:id="rId3" imgW="1943100" imgH="723900" progId="Word.Documen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5943600"/>
                        <a:ext cx="1943100" cy="722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pic>
                </p:oleObj>
              </mc:Fallback>
            </mc:AlternateContent>
          </a:graphicData>
        </a:graphic>
      </p:graphicFrame>
      <p:sp>
        <p:nvSpPr>
          <p:cNvPr id="2" name="Title 1"/>
          <p:cNvSpPr>
            <a:spLocks noGrp="1"/>
          </p:cNvSpPr>
          <p:nvPr>
            <p:ph type="ctrTitle"/>
          </p:nvPr>
        </p:nvSpPr>
        <p:spPr>
          <a:xfrm>
            <a:off x="685800" y="609600"/>
            <a:ext cx="7772400" cy="1470025"/>
          </a:xfrm>
        </p:spPr>
        <p:txBody>
          <a:bodyPr/>
          <a:lstStyle>
            <a:lvl1pPr>
              <a:defRPr sz="3200"/>
            </a:lvl1pPr>
          </a:lstStyle>
          <a:p>
            <a:r>
              <a:rPr lang="en-US"/>
              <a:t>Click to edit Master title style</a:t>
            </a:r>
            <a:endParaRPr lang="en-US" dirty="0"/>
          </a:p>
        </p:txBody>
      </p:sp>
      <p:sp>
        <p:nvSpPr>
          <p:cNvPr id="5" name="Content Placeholder 2"/>
          <p:cNvSpPr>
            <a:spLocks noGrp="1"/>
          </p:cNvSpPr>
          <p:nvPr>
            <p:ph idx="1"/>
          </p:nvPr>
        </p:nvSpPr>
        <p:spPr>
          <a:xfrm>
            <a:off x="304800" y="2286000"/>
            <a:ext cx="8534399" cy="31051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4026800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cSld name="2_Title Slide">
    <p:spTree>
      <p:nvGrpSpPr>
        <p:cNvPr id="1" name=""/>
        <p:cNvGrpSpPr/>
        <p:nvPr/>
      </p:nvGrpSpPr>
      <p:grpSpPr>
        <a:xfrm>
          <a:off x="0" y="0"/>
          <a:ext cx="0" cy="0"/>
          <a:chOff x="0" y="0"/>
          <a:chExt cx="0" cy="0"/>
        </a:xfrm>
      </p:grpSpPr>
      <p:sp>
        <p:nvSpPr>
          <p:cNvPr id="4" name="Text Box 5"/>
          <p:cNvSpPr txBox="1">
            <a:spLocks noChangeArrowheads="1"/>
          </p:cNvSpPr>
          <p:nvPr/>
        </p:nvSpPr>
        <p:spPr bwMode="auto">
          <a:xfrm>
            <a:off x="4343400" y="5943600"/>
            <a:ext cx="4495800" cy="7381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lgn="ctr" eaLnBrk="0" hangingPunct="0">
              <a:defRPr sz="2400" b="1">
                <a:solidFill>
                  <a:schemeClr val="tx1"/>
                </a:solidFill>
                <a:latin typeface="Times New Roman" charset="0"/>
                <a:ea typeface="ＭＳ Ｐゴシック" charset="0"/>
                <a:cs typeface="ＭＳ Ｐゴシック" charset="0"/>
              </a:defRPr>
            </a:lvl1pPr>
            <a:lvl2pPr marL="742950" indent="-285750" algn="ctr" eaLnBrk="0" hangingPunct="0">
              <a:defRPr sz="2400" b="1">
                <a:solidFill>
                  <a:schemeClr val="tx1"/>
                </a:solidFill>
                <a:latin typeface="Times New Roman" charset="0"/>
                <a:ea typeface="ＭＳ Ｐゴシック" charset="0"/>
              </a:defRPr>
            </a:lvl2pPr>
            <a:lvl3pPr marL="1143000" indent="-228600" algn="ctr" eaLnBrk="0" hangingPunct="0">
              <a:defRPr sz="2400" b="1">
                <a:solidFill>
                  <a:schemeClr val="tx1"/>
                </a:solidFill>
                <a:latin typeface="Times New Roman" charset="0"/>
                <a:ea typeface="ＭＳ Ｐゴシック" charset="0"/>
              </a:defRPr>
            </a:lvl3pPr>
            <a:lvl4pPr marL="1600200" indent="-228600" algn="ctr" eaLnBrk="0" hangingPunct="0">
              <a:defRPr sz="2400" b="1">
                <a:solidFill>
                  <a:schemeClr val="tx1"/>
                </a:solidFill>
                <a:latin typeface="Times New Roman" charset="0"/>
                <a:ea typeface="ＭＳ Ｐゴシック" charset="0"/>
              </a:defRPr>
            </a:lvl4pPr>
            <a:lvl5pPr marL="2057400" indent="-228600" algn="ctr" eaLnBrk="0" hangingPunct="0">
              <a:defRPr sz="2400" b="1">
                <a:solidFill>
                  <a:schemeClr val="tx1"/>
                </a:solidFill>
                <a:latin typeface="Times New Roman" charset="0"/>
                <a:ea typeface="ＭＳ Ｐゴシック" charset="0"/>
              </a:defRPr>
            </a:lvl5pPr>
            <a:lvl6pPr marL="2514600" indent="-228600" algn="ctr" eaLnBrk="0" fontAlgn="base" hangingPunct="0">
              <a:spcBef>
                <a:spcPct val="0"/>
              </a:spcBef>
              <a:spcAft>
                <a:spcPct val="0"/>
              </a:spcAft>
              <a:defRPr sz="2400" b="1">
                <a:solidFill>
                  <a:schemeClr val="tx1"/>
                </a:solidFill>
                <a:latin typeface="Times New Roman" charset="0"/>
                <a:ea typeface="ＭＳ Ｐゴシック" charset="0"/>
              </a:defRPr>
            </a:lvl6pPr>
            <a:lvl7pPr marL="2971800" indent="-228600" algn="ctr" eaLnBrk="0" fontAlgn="base" hangingPunct="0">
              <a:spcBef>
                <a:spcPct val="0"/>
              </a:spcBef>
              <a:spcAft>
                <a:spcPct val="0"/>
              </a:spcAft>
              <a:defRPr sz="2400" b="1">
                <a:solidFill>
                  <a:schemeClr val="tx1"/>
                </a:solidFill>
                <a:latin typeface="Times New Roman" charset="0"/>
                <a:ea typeface="ＭＳ Ｐゴシック" charset="0"/>
              </a:defRPr>
            </a:lvl7pPr>
            <a:lvl8pPr marL="3429000" indent="-228600" algn="ctr" eaLnBrk="0" fontAlgn="base" hangingPunct="0">
              <a:spcBef>
                <a:spcPct val="0"/>
              </a:spcBef>
              <a:spcAft>
                <a:spcPct val="0"/>
              </a:spcAft>
              <a:defRPr sz="2400" b="1">
                <a:solidFill>
                  <a:schemeClr val="tx1"/>
                </a:solidFill>
                <a:latin typeface="Times New Roman" charset="0"/>
                <a:ea typeface="ＭＳ Ｐゴシック" charset="0"/>
              </a:defRPr>
            </a:lvl8pPr>
            <a:lvl9pPr marL="3886200" indent="-228600" algn="ctr" eaLnBrk="0" fontAlgn="base" hangingPunct="0">
              <a:spcBef>
                <a:spcPct val="0"/>
              </a:spcBef>
              <a:spcAft>
                <a:spcPct val="0"/>
              </a:spcAft>
              <a:defRPr sz="2400" b="1">
                <a:solidFill>
                  <a:schemeClr val="tx1"/>
                </a:solidFill>
                <a:latin typeface="Times New Roman" charset="0"/>
                <a:ea typeface="ＭＳ Ｐゴシック" charset="0"/>
              </a:defRPr>
            </a:lvl9pPr>
          </a:lstStyle>
          <a:p>
            <a:pPr algn="r">
              <a:spcBef>
                <a:spcPct val="50000"/>
              </a:spcBef>
              <a:defRPr/>
            </a:pPr>
            <a:r>
              <a:rPr lang="en-US" sz="1400" b="0" dirty="0">
                <a:latin typeface="Helvetica"/>
                <a:cs typeface="Helvetica"/>
              </a:rPr>
              <a:t>Thomas Roser</a:t>
            </a:r>
            <a:br>
              <a:rPr lang="en-US" sz="1400" b="0" dirty="0">
                <a:latin typeface="Helvetica"/>
                <a:cs typeface="Helvetica"/>
              </a:rPr>
            </a:br>
            <a:r>
              <a:rPr lang="en-US" sz="1400" b="0" dirty="0">
                <a:latin typeface="Helvetica"/>
                <a:cs typeface="Helvetica"/>
              </a:rPr>
              <a:t>Director’s Review of RHIC Operations</a:t>
            </a:r>
            <a:br>
              <a:rPr lang="en-US" sz="1400" b="0" dirty="0">
                <a:latin typeface="Helvetica"/>
                <a:cs typeface="Helvetica"/>
              </a:rPr>
            </a:br>
            <a:r>
              <a:rPr lang="en-US" sz="1400" b="0" dirty="0">
                <a:latin typeface="Helvetica"/>
                <a:cs typeface="Helvetica"/>
              </a:rPr>
              <a:t>July 15, 2013</a:t>
            </a:r>
          </a:p>
        </p:txBody>
      </p:sp>
      <p:graphicFrame>
        <p:nvGraphicFramePr>
          <p:cNvPr id="6" name="Object 2"/>
          <p:cNvGraphicFramePr>
            <a:graphicFrameLocks noChangeAspect="1"/>
          </p:cNvGraphicFramePr>
          <p:nvPr/>
        </p:nvGraphicFramePr>
        <p:xfrm>
          <a:off x="304800" y="5943600"/>
          <a:ext cx="1943100" cy="722313"/>
        </p:xfrm>
        <a:graphic>
          <a:graphicData uri="http://schemas.openxmlformats.org/presentationml/2006/ole">
            <mc:AlternateContent xmlns:mc="http://schemas.openxmlformats.org/markup-compatibility/2006">
              <mc:Choice xmlns:v="urn:schemas-microsoft-com:vml" Requires="v">
                <p:oleObj spid="_x0000_s46252" name="Document" r:id="rId3" imgW="1943100" imgH="723900" progId="Word.Document.8">
                  <p:embed/>
                </p:oleObj>
              </mc:Choice>
              <mc:Fallback>
                <p:oleObj name="Document" r:id="rId3" imgW="1943100" imgH="723900" progId="Word.Documen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5943600"/>
                        <a:ext cx="1943100" cy="722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pic>
                </p:oleObj>
              </mc:Fallback>
            </mc:AlternateContent>
          </a:graphicData>
        </a:graphic>
      </p:graphicFrame>
      <p:sp>
        <p:nvSpPr>
          <p:cNvPr id="2" name="Title 1"/>
          <p:cNvSpPr>
            <a:spLocks noGrp="1"/>
          </p:cNvSpPr>
          <p:nvPr>
            <p:ph type="ctrTitle"/>
          </p:nvPr>
        </p:nvSpPr>
        <p:spPr>
          <a:xfrm>
            <a:off x="685800" y="609600"/>
            <a:ext cx="7772400" cy="1470025"/>
          </a:xfrm>
        </p:spPr>
        <p:txBody>
          <a:bodyPr/>
          <a:lstStyle>
            <a:lvl1pPr>
              <a:defRPr sz="3200"/>
            </a:lvl1pPr>
          </a:lstStyle>
          <a:p>
            <a:r>
              <a:rPr lang="en-US"/>
              <a:t>Click to edit Master title style</a:t>
            </a:r>
            <a:endParaRPr lang="en-US" dirty="0"/>
          </a:p>
        </p:txBody>
      </p:sp>
      <p:sp>
        <p:nvSpPr>
          <p:cNvPr id="5" name="Content Placeholder 2"/>
          <p:cNvSpPr>
            <a:spLocks noGrp="1"/>
          </p:cNvSpPr>
          <p:nvPr>
            <p:ph idx="1"/>
          </p:nvPr>
        </p:nvSpPr>
        <p:spPr>
          <a:xfrm>
            <a:off x="304800" y="2286000"/>
            <a:ext cx="8534399" cy="31051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6221739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342901" y="96838"/>
            <a:ext cx="8458200" cy="719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4"/>
          <p:cNvSpPr>
            <a:spLocks noGrp="1" noChangeArrowheads="1"/>
          </p:cNvSpPr>
          <p:nvPr>
            <p:ph type="body" idx="1"/>
          </p:nvPr>
        </p:nvSpPr>
        <p:spPr bwMode="auto">
          <a:xfrm>
            <a:off x="266700" y="815975"/>
            <a:ext cx="8677275" cy="6042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Box 8"/>
          <p:cNvSpPr txBox="1">
            <a:spLocks noChangeArrowheads="1"/>
          </p:cNvSpPr>
          <p:nvPr userDrawn="1"/>
        </p:nvSpPr>
        <p:spPr bwMode="auto">
          <a:xfrm>
            <a:off x="8753475" y="0"/>
            <a:ext cx="390525" cy="304800"/>
          </a:xfrm>
          <a:prstGeom prst="rect">
            <a:avLst/>
          </a:prstGeom>
          <a:noFill/>
          <a:ln w="9525">
            <a:noFill/>
            <a:miter lim="800000"/>
            <a:headEnd/>
            <a:tailEnd/>
          </a:ln>
          <a:effectLst/>
        </p:spPr>
        <p:txBody>
          <a:bodyPr wrap="none">
            <a:spAutoFit/>
          </a:bodyPr>
          <a:lstStyle>
            <a:lvl1pPr>
              <a:defRPr sz="2400" b="1">
                <a:solidFill>
                  <a:schemeClr val="tx1"/>
                </a:solidFill>
                <a:latin typeface="Times New Roman" charset="0"/>
                <a:ea typeface="ＭＳ Ｐゴシック" charset="0"/>
                <a:cs typeface="ＭＳ Ｐゴシック" charset="0"/>
              </a:defRPr>
            </a:lvl1pPr>
            <a:lvl2pPr marL="37931725" indent="-37474525">
              <a:defRPr sz="2400" b="1">
                <a:solidFill>
                  <a:schemeClr val="tx1"/>
                </a:solidFill>
                <a:latin typeface="Times New Roman" charset="0"/>
                <a:ea typeface="ＭＳ Ｐゴシック" charset="0"/>
              </a:defRPr>
            </a:lvl2pPr>
            <a:lvl3pPr>
              <a:defRPr sz="2400" b="1">
                <a:solidFill>
                  <a:schemeClr val="tx1"/>
                </a:solidFill>
                <a:latin typeface="Times New Roman" charset="0"/>
                <a:ea typeface="ＭＳ Ｐゴシック" charset="0"/>
              </a:defRPr>
            </a:lvl3pPr>
            <a:lvl4pPr>
              <a:defRPr sz="2400" b="1">
                <a:solidFill>
                  <a:schemeClr val="tx1"/>
                </a:solidFill>
                <a:latin typeface="Times New Roman" charset="0"/>
                <a:ea typeface="ＭＳ Ｐゴシック" charset="0"/>
              </a:defRPr>
            </a:lvl4pPr>
            <a:lvl5pPr>
              <a:defRPr sz="2400" b="1">
                <a:solidFill>
                  <a:schemeClr val="tx1"/>
                </a:solidFill>
                <a:latin typeface="Times New Roman" charset="0"/>
                <a:ea typeface="ＭＳ Ｐゴシック" charset="0"/>
              </a:defRPr>
            </a:lvl5pPr>
            <a:lvl6pPr marL="457200" eaLnBrk="0" fontAlgn="base" hangingPunct="0">
              <a:spcBef>
                <a:spcPct val="0"/>
              </a:spcBef>
              <a:spcAft>
                <a:spcPct val="0"/>
              </a:spcAft>
              <a:defRPr sz="2400" b="1">
                <a:solidFill>
                  <a:schemeClr val="tx1"/>
                </a:solidFill>
                <a:latin typeface="Times New Roman" charset="0"/>
                <a:ea typeface="ＭＳ Ｐゴシック" charset="0"/>
              </a:defRPr>
            </a:lvl6pPr>
            <a:lvl7pPr marL="914400" eaLnBrk="0" fontAlgn="base" hangingPunct="0">
              <a:spcBef>
                <a:spcPct val="0"/>
              </a:spcBef>
              <a:spcAft>
                <a:spcPct val="0"/>
              </a:spcAft>
              <a:defRPr sz="2400" b="1">
                <a:solidFill>
                  <a:schemeClr val="tx1"/>
                </a:solidFill>
                <a:latin typeface="Times New Roman" charset="0"/>
                <a:ea typeface="ＭＳ Ｐゴシック" charset="0"/>
              </a:defRPr>
            </a:lvl7pPr>
            <a:lvl8pPr marL="1371600" eaLnBrk="0" fontAlgn="base" hangingPunct="0">
              <a:spcBef>
                <a:spcPct val="0"/>
              </a:spcBef>
              <a:spcAft>
                <a:spcPct val="0"/>
              </a:spcAft>
              <a:defRPr sz="2400" b="1">
                <a:solidFill>
                  <a:schemeClr val="tx1"/>
                </a:solidFill>
                <a:latin typeface="Times New Roman" charset="0"/>
                <a:ea typeface="ＭＳ Ｐゴシック" charset="0"/>
              </a:defRPr>
            </a:lvl8pPr>
            <a:lvl9pPr marL="1828800" eaLnBrk="0" fontAlgn="base" hangingPunct="0">
              <a:spcBef>
                <a:spcPct val="0"/>
              </a:spcBef>
              <a:spcAft>
                <a:spcPct val="0"/>
              </a:spcAft>
              <a:defRPr sz="2400" b="1">
                <a:solidFill>
                  <a:schemeClr val="tx1"/>
                </a:solidFill>
                <a:latin typeface="Times New Roman" charset="0"/>
                <a:ea typeface="ＭＳ Ｐゴシック" charset="0"/>
              </a:defRPr>
            </a:lvl9pPr>
          </a:lstStyle>
          <a:p>
            <a:pPr>
              <a:defRPr/>
            </a:pPr>
            <a:fld id="{CD0E7053-A9EF-4948-8331-64540782529C}" type="slidenum">
              <a:rPr lang="en-US" sz="1400" b="0" smtClean="0"/>
              <a:pPr>
                <a:defRPr/>
              </a:pPr>
              <a:t>‹#›</a:t>
            </a:fld>
            <a:endParaRPr lang="en-US" sz="1400" b="0" dirty="0"/>
          </a:p>
        </p:txBody>
      </p:sp>
    </p:spTree>
  </p:cSld>
  <p:clrMap bg1="lt1" tx1="dk1" bg2="lt2" tx2="dk2" accent1="accent1" accent2="accent2" accent3="accent3" accent4="accent4" accent5="accent5" accent6="accent6" hlink="hlink" folHlink="folHlink"/>
  <p:sldLayoutIdLst>
    <p:sldLayoutId id="2147483908" r:id="rId1"/>
    <p:sldLayoutId id="2147483909" r:id="rId2"/>
    <p:sldLayoutId id="2147483910" r:id="rId3"/>
    <p:sldLayoutId id="2147483905" r:id="rId4"/>
    <p:sldLayoutId id="2147483906" r:id="rId5"/>
    <p:sldLayoutId id="2147483911" r:id="rId6"/>
    <p:sldLayoutId id="2147483912" r:id="rId7"/>
  </p:sldLayoutIdLst>
  <p:transition/>
  <p:txStyles>
    <p:titleStyle>
      <a:lvl1pPr algn="ctr" rtl="0" eaLnBrk="0" fontAlgn="base" hangingPunct="0">
        <a:spcBef>
          <a:spcPct val="0"/>
        </a:spcBef>
        <a:spcAft>
          <a:spcPct val="0"/>
        </a:spcAft>
        <a:defRPr kumimoji="1" lang="en-US" sz="2400" b="1" dirty="0">
          <a:solidFill>
            <a:srgbClr val="FF0000"/>
          </a:solidFill>
          <a:latin typeface="Helvetica"/>
          <a:ea typeface="ＭＳ Ｐゴシック" pitchFamily="-65" charset="-128"/>
          <a:cs typeface="Helvetica"/>
        </a:defRPr>
      </a:lvl1pPr>
      <a:lvl2pPr algn="ctr" rtl="0" eaLnBrk="0" fontAlgn="base" hangingPunct="0">
        <a:spcBef>
          <a:spcPct val="0"/>
        </a:spcBef>
        <a:spcAft>
          <a:spcPct val="0"/>
        </a:spcAft>
        <a:defRPr kumimoji="1" sz="2400" b="1">
          <a:solidFill>
            <a:srgbClr val="FF0000"/>
          </a:solidFill>
          <a:latin typeface="Helvetica" charset="0"/>
          <a:ea typeface="ＭＳ Ｐゴシック" charset="0"/>
        </a:defRPr>
      </a:lvl2pPr>
      <a:lvl3pPr algn="ctr" rtl="0" eaLnBrk="0" fontAlgn="base" hangingPunct="0">
        <a:spcBef>
          <a:spcPct val="0"/>
        </a:spcBef>
        <a:spcAft>
          <a:spcPct val="0"/>
        </a:spcAft>
        <a:defRPr kumimoji="1" sz="2400" b="1">
          <a:solidFill>
            <a:srgbClr val="FF0000"/>
          </a:solidFill>
          <a:latin typeface="Helvetica" charset="0"/>
          <a:ea typeface="ＭＳ Ｐゴシック" charset="0"/>
        </a:defRPr>
      </a:lvl3pPr>
      <a:lvl4pPr algn="ctr" rtl="0" eaLnBrk="0" fontAlgn="base" hangingPunct="0">
        <a:spcBef>
          <a:spcPct val="0"/>
        </a:spcBef>
        <a:spcAft>
          <a:spcPct val="0"/>
        </a:spcAft>
        <a:defRPr kumimoji="1" sz="2400" b="1">
          <a:solidFill>
            <a:srgbClr val="FF0000"/>
          </a:solidFill>
          <a:latin typeface="Helvetica" charset="0"/>
          <a:ea typeface="ＭＳ Ｐゴシック" charset="0"/>
        </a:defRPr>
      </a:lvl4pPr>
      <a:lvl5pPr algn="ctr" rtl="0" eaLnBrk="0" fontAlgn="base" hangingPunct="0">
        <a:spcBef>
          <a:spcPct val="0"/>
        </a:spcBef>
        <a:spcAft>
          <a:spcPct val="0"/>
        </a:spcAft>
        <a:defRPr kumimoji="1" sz="2400" b="1">
          <a:solidFill>
            <a:srgbClr val="FF0000"/>
          </a:solidFill>
          <a:latin typeface="Helvetica" charset="0"/>
          <a:ea typeface="ＭＳ Ｐゴシック" charset="0"/>
        </a:defRPr>
      </a:lvl5pPr>
      <a:lvl6pPr marL="457200" algn="ctr" rtl="0" eaLnBrk="1" fontAlgn="base" hangingPunct="1">
        <a:spcBef>
          <a:spcPct val="0"/>
        </a:spcBef>
        <a:spcAft>
          <a:spcPct val="0"/>
        </a:spcAft>
        <a:defRPr sz="2600">
          <a:solidFill>
            <a:srgbClr val="FFFFFF"/>
          </a:solidFill>
          <a:latin typeface="Felix Titling" pitchFamily="82" charset="0"/>
        </a:defRPr>
      </a:lvl6pPr>
      <a:lvl7pPr marL="914400" algn="ctr" rtl="0" eaLnBrk="1" fontAlgn="base" hangingPunct="1">
        <a:spcBef>
          <a:spcPct val="0"/>
        </a:spcBef>
        <a:spcAft>
          <a:spcPct val="0"/>
        </a:spcAft>
        <a:defRPr sz="2600">
          <a:solidFill>
            <a:srgbClr val="FFFFFF"/>
          </a:solidFill>
          <a:latin typeface="Felix Titling" pitchFamily="82" charset="0"/>
        </a:defRPr>
      </a:lvl7pPr>
      <a:lvl8pPr marL="1371600" algn="ctr" rtl="0" eaLnBrk="1" fontAlgn="base" hangingPunct="1">
        <a:spcBef>
          <a:spcPct val="0"/>
        </a:spcBef>
        <a:spcAft>
          <a:spcPct val="0"/>
        </a:spcAft>
        <a:defRPr sz="2600">
          <a:solidFill>
            <a:srgbClr val="FFFFFF"/>
          </a:solidFill>
          <a:latin typeface="Felix Titling" pitchFamily="82" charset="0"/>
        </a:defRPr>
      </a:lvl8pPr>
      <a:lvl9pPr marL="1828800" algn="ctr" rtl="0" eaLnBrk="1" fontAlgn="base" hangingPunct="1">
        <a:spcBef>
          <a:spcPct val="0"/>
        </a:spcBef>
        <a:spcAft>
          <a:spcPct val="0"/>
        </a:spcAft>
        <a:defRPr sz="2600">
          <a:solidFill>
            <a:srgbClr val="FFFFFF"/>
          </a:solidFill>
          <a:latin typeface="Felix Titling" pitchFamily="82" charset="0"/>
        </a:defRPr>
      </a:lvl9pPr>
    </p:titleStyle>
    <p:bodyStyle>
      <a:lvl1pPr marL="233363" indent="-233363" algn="l" rtl="0" eaLnBrk="0" fontAlgn="base" hangingPunct="0">
        <a:spcBef>
          <a:spcPct val="20000"/>
        </a:spcBef>
        <a:spcAft>
          <a:spcPct val="0"/>
        </a:spcAft>
        <a:buSzPct val="65000"/>
        <a:buBlip>
          <a:blip r:embed="rId9"/>
        </a:buBlip>
        <a:defRPr sz="2000">
          <a:solidFill>
            <a:srgbClr val="0000FF"/>
          </a:solidFill>
          <a:latin typeface="Helvetica"/>
          <a:ea typeface="ＭＳ Ｐゴシック" charset="0"/>
          <a:cs typeface="Helvetica"/>
        </a:defRPr>
      </a:lvl1pPr>
      <a:lvl2pPr marL="339725" indent="-230188" algn="l" rtl="0" eaLnBrk="0" fontAlgn="base" hangingPunct="0">
        <a:spcBef>
          <a:spcPct val="20000"/>
        </a:spcBef>
        <a:spcAft>
          <a:spcPct val="0"/>
        </a:spcAft>
        <a:buSzPct val="65000"/>
        <a:buBlip>
          <a:blip r:embed="rId10"/>
        </a:buBlip>
        <a:defRPr>
          <a:solidFill>
            <a:schemeClr val="tx1"/>
          </a:solidFill>
          <a:latin typeface="Helvetica"/>
          <a:ea typeface="ＭＳ Ｐゴシック" charset="0"/>
          <a:cs typeface="Helvetica"/>
        </a:defRPr>
      </a:lvl2pPr>
      <a:lvl3pPr marL="460375" indent="-230188" algn="l" rtl="0" eaLnBrk="0" fontAlgn="base" hangingPunct="0">
        <a:spcBef>
          <a:spcPct val="20000"/>
        </a:spcBef>
        <a:spcAft>
          <a:spcPct val="0"/>
        </a:spcAft>
        <a:buSzPct val="65000"/>
        <a:buBlip>
          <a:blip r:embed="rId11"/>
        </a:buBlip>
        <a:defRPr sz="1600" i="1">
          <a:solidFill>
            <a:schemeClr val="tx1"/>
          </a:solidFill>
          <a:latin typeface="Helvetica"/>
          <a:ea typeface="ＭＳ Ｐゴシック" charset="0"/>
          <a:cs typeface="Helvetica"/>
        </a:defRPr>
      </a:lvl3pPr>
      <a:lvl4pPr marL="569913" indent="-230188" algn="l" rtl="0" eaLnBrk="0" fontAlgn="base" hangingPunct="0">
        <a:spcBef>
          <a:spcPct val="20000"/>
        </a:spcBef>
        <a:spcAft>
          <a:spcPct val="0"/>
        </a:spcAft>
        <a:buSzPct val="65000"/>
        <a:buBlip>
          <a:blip r:embed="rId12"/>
        </a:buBlip>
        <a:defRPr sz="1400">
          <a:solidFill>
            <a:schemeClr val="tx1"/>
          </a:solidFill>
          <a:latin typeface="Helvetica"/>
          <a:ea typeface="ＭＳ Ｐゴシック" charset="0"/>
          <a:cs typeface="Helvetica"/>
        </a:defRPr>
      </a:lvl4pPr>
      <a:lvl5pPr marL="623888" indent="-163513" algn="l" rtl="0" eaLnBrk="0" fontAlgn="base" hangingPunct="0">
        <a:spcBef>
          <a:spcPct val="20000"/>
        </a:spcBef>
        <a:spcAft>
          <a:spcPct val="0"/>
        </a:spcAft>
        <a:buChar char="»"/>
        <a:defRPr sz="1400">
          <a:solidFill>
            <a:schemeClr val="tx1"/>
          </a:solidFill>
          <a:latin typeface="Helvetica"/>
          <a:ea typeface="ＭＳ Ｐゴシック" charset="0"/>
          <a:cs typeface="Helvetica"/>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tif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tif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chemeClr val="bg1"/>
                </a:solidFill>
                <a:latin typeface="Lucida Grande"/>
                <a:ea typeface="Lucida Grande"/>
                <a:cs typeface="Lucida Grande"/>
              </a:rPr>
              <a:t>Accelerator Operation - Introduction</a:t>
            </a:r>
            <a:endParaRPr lang="en-US" dirty="0">
              <a:solidFill>
                <a:schemeClr val="bg1"/>
              </a:solidFill>
            </a:endParaRPr>
          </a:p>
        </p:txBody>
      </p:sp>
      <p:sp>
        <p:nvSpPr>
          <p:cNvPr id="3" name="Text Placeholder 2"/>
          <p:cNvSpPr>
            <a:spLocks noGrp="1"/>
          </p:cNvSpPr>
          <p:nvPr>
            <p:ph type="body" sz="quarter" idx="10"/>
          </p:nvPr>
        </p:nvSpPr>
        <p:spPr/>
        <p:txBody>
          <a:bodyPr>
            <a:normAutofit/>
          </a:bodyPr>
          <a:lstStyle/>
          <a:p>
            <a:r>
              <a:rPr lang="en-US" dirty="0"/>
              <a:t>Wolfram Fischer</a:t>
            </a:r>
          </a:p>
        </p:txBody>
      </p:sp>
    </p:spTree>
    <p:extLst>
      <p:ext uri="{BB962C8B-B14F-4D97-AF65-F5344CB8AC3E}">
        <p14:creationId xmlns:p14="http://schemas.microsoft.com/office/powerpoint/2010/main" val="59919250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a:p>
            <a:endParaRPr lang="en-US" dirty="0"/>
          </a:p>
          <a:p>
            <a:endParaRPr lang="en-US" dirty="0"/>
          </a:p>
          <a:p>
            <a:r>
              <a:rPr lang="en-US" dirty="0"/>
              <a:t>Accelerator Break-out Question</a:t>
            </a:r>
          </a:p>
          <a:p>
            <a:endParaRPr lang="en-US" dirty="0"/>
          </a:p>
          <a:p>
            <a:r>
              <a:rPr lang="en-US" dirty="0"/>
              <a:t>General remarks</a:t>
            </a:r>
          </a:p>
          <a:p>
            <a:pPr marL="0" indent="0">
              <a:buNone/>
            </a:pPr>
            <a:r>
              <a:rPr lang="en-US" sz="1800" dirty="0">
                <a:solidFill>
                  <a:schemeClr val="tx1"/>
                </a:solidFill>
              </a:rPr>
              <a:t>	in addition to presentations by T. Roser / W. Fischer</a:t>
            </a:r>
          </a:p>
          <a:p>
            <a:pPr marL="0" indent="0">
              <a:buNone/>
            </a:pPr>
            <a:endParaRPr lang="en-US" dirty="0"/>
          </a:p>
          <a:p>
            <a:r>
              <a:rPr lang="en-US" dirty="0"/>
              <a:t>RHIC Runs</a:t>
            </a:r>
            <a:br>
              <a:rPr lang="en-US" dirty="0"/>
            </a:br>
            <a:endParaRPr lang="en-US" dirty="0"/>
          </a:p>
          <a:p>
            <a:r>
              <a:rPr lang="en-US" dirty="0"/>
              <a:t>Functional groups (can be several organizational groups)</a:t>
            </a:r>
          </a:p>
          <a:p>
            <a:endParaRPr lang="en-US" dirty="0"/>
          </a:p>
          <a:p>
            <a:pPr marL="0" indent="0">
              <a:buNone/>
            </a:pPr>
            <a:endParaRPr lang="en-US" dirty="0"/>
          </a:p>
          <a:p>
            <a:endParaRPr lang="en-US" dirty="0"/>
          </a:p>
        </p:txBody>
      </p:sp>
      <p:sp>
        <p:nvSpPr>
          <p:cNvPr id="3" name="Title 2"/>
          <p:cNvSpPr>
            <a:spLocks noGrp="1"/>
          </p:cNvSpPr>
          <p:nvPr>
            <p:ph type="title"/>
          </p:nvPr>
        </p:nvSpPr>
        <p:spPr/>
        <p:txBody>
          <a:bodyPr/>
          <a:lstStyle/>
          <a:p>
            <a:r>
              <a:rPr lang="en-US" dirty="0"/>
              <a:t>Overview</a:t>
            </a:r>
          </a:p>
        </p:txBody>
      </p:sp>
    </p:spTree>
    <p:extLst>
      <p:ext uri="{BB962C8B-B14F-4D97-AF65-F5344CB8AC3E}">
        <p14:creationId xmlns:p14="http://schemas.microsoft.com/office/powerpoint/2010/main" val="375364059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1600" dirty="0"/>
              <a:t>1) What have been the recent upgrades to polarization?</a:t>
            </a:r>
          </a:p>
          <a:p>
            <a:pPr marL="0" indent="0">
              <a:buNone/>
            </a:pPr>
            <a:r>
              <a:rPr lang="en-US" sz="1600" dirty="0"/>
              <a:t>2) How do the polarization increases factor into the physics resolution of the detectors?</a:t>
            </a:r>
          </a:p>
          <a:p>
            <a:pPr marL="0" indent="0">
              <a:buNone/>
            </a:pPr>
            <a:r>
              <a:rPr lang="en-US" sz="1600" dirty="0"/>
              <a:t>3) What is the summary of past RHIC performance? Peak, average, and integrated luminosity over the life of RHIC.</a:t>
            </a:r>
          </a:p>
          <a:p>
            <a:pPr marL="0" indent="0">
              <a:buNone/>
            </a:pPr>
            <a:r>
              <a:rPr lang="en-US" sz="1600" dirty="0"/>
              <a:t>4) What is the summary of past operations (machine efficiency, delivered hours with physics production versus scheduled physics time, number of persons involved in the machine operation and facility maintenance, rate and required time for maintenance and repair work [technical stops?] and their evolution over the last operation years).</a:t>
            </a:r>
          </a:p>
          <a:p>
            <a:pPr marL="0" indent="0">
              <a:buNone/>
            </a:pPr>
            <a:r>
              <a:rPr lang="en-US" sz="1600" dirty="0"/>
              <a:t>5) What is the comparison of the RHIC operation costs with the cost of the detector upgrade and operation (including computing infrastructure etc.)</a:t>
            </a:r>
          </a:p>
          <a:p>
            <a:pPr marL="0" indent="0">
              <a:buNone/>
            </a:pPr>
            <a:r>
              <a:rPr lang="en-US" sz="1600" dirty="0"/>
              <a:t>6) What are the status and near term upgrades of the RHIC injection chain (Linac, AGS, Booster, AGS)?</a:t>
            </a:r>
          </a:p>
          <a:p>
            <a:pPr marL="0" indent="0">
              <a:buNone/>
            </a:pPr>
            <a:r>
              <a:rPr lang="en-US" sz="1600" dirty="0"/>
              <a:t>7) Which RHIC accelerator upgrades have recently been finished, which ones will be finished in a year or so, and which ones will be finished several years from now. What are their potential performance gains?</a:t>
            </a:r>
          </a:p>
          <a:p>
            <a:pPr marL="0" indent="0">
              <a:buNone/>
            </a:pPr>
            <a:endParaRPr lang="en-US" sz="1600" dirty="0"/>
          </a:p>
          <a:p>
            <a:pPr marL="0" indent="0">
              <a:buNone/>
            </a:pPr>
            <a:endParaRPr lang="en-US" sz="1600" dirty="0"/>
          </a:p>
          <a:p>
            <a:pPr marL="0" indent="0">
              <a:buNone/>
            </a:pPr>
            <a:r>
              <a:rPr lang="en-US" sz="1600" dirty="0"/>
              <a:t>Posted answers on website, for some questions answers also in plenary talks.</a:t>
            </a:r>
          </a:p>
        </p:txBody>
      </p:sp>
      <p:sp>
        <p:nvSpPr>
          <p:cNvPr id="3" name="Title 2"/>
          <p:cNvSpPr>
            <a:spLocks noGrp="1"/>
          </p:cNvSpPr>
          <p:nvPr>
            <p:ph type="title"/>
          </p:nvPr>
        </p:nvSpPr>
        <p:spPr/>
        <p:txBody>
          <a:bodyPr/>
          <a:lstStyle/>
          <a:p>
            <a:r>
              <a:rPr lang="en-US" dirty="0"/>
              <a:t>Accelerator break-out questions</a:t>
            </a:r>
          </a:p>
        </p:txBody>
      </p:sp>
    </p:spTree>
    <p:extLst>
      <p:ext uri="{BB962C8B-B14F-4D97-AF65-F5344CB8AC3E}">
        <p14:creationId xmlns:p14="http://schemas.microsoft.com/office/powerpoint/2010/main" val="236097766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RHIC operates for 28 weeks per year (optimally), less if limited by funding; other time used for upgrades/maintenance</a:t>
            </a:r>
          </a:p>
          <a:p>
            <a:endParaRPr lang="en-US" dirty="0"/>
          </a:p>
          <a:p>
            <a:r>
              <a:rPr lang="en-US" dirty="0"/>
              <a:t>RHIC operation requires the following machines</a:t>
            </a:r>
          </a:p>
          <a:p>
            <a:pPr marL="0" indent="0">
              <a:buNone/>
            </a:pPr>
            <a:r>
              <a:rPr lang="en-US" dirty="0">
                <a:solidFill>
                  <a:schemeClr val="tx1"/>
                </a:solidFill>
              </a:rPr>
              <a:t>	200 MeV Linac (polarized protons) – </a:t>
            </a:r>
            <a:r>
              <a:rPr lang="en-US" i="1" dirty="0">
                <a:solidFill>
                  <a:schemeClr val="tx1"/>
                </a:solidFill>
              </a:rPr>
              <a:t>1971 </a:t>
            </a:r>
            <a:br>
              <a:rPr lang="en-US" i="1" dirty="0">
                <a:solidFill>
                  <a:schemeClr val="tx1"/>
                </a:solidFill>
              </a:rPr>
            </a:br>
            <a:r>
              <a:rPr lang="en-US" dirty="0">
                <a:solidFill>
                  <a:schemeClr val="tx1"/>
                </a:solidFill>
              </a:rPr>
              <a:t> 	EBIS pre-injector (heavy ions) – </a:t>
            </a:r>
            <a:r>
              <a:rPr lang="en-US" i="1" dirty="0">
                <a:solidFill>
                  <a:schemeClr val="tx1"/>
                </a:solidFill>
              </a:rPr>
              <a:t>2010</a:t>
            </a:r>
            <a:r>
              <a:rPr lang="en-US" dirty="0">
                <a:solidFill>
                  <a:schemeClr val="tx1"/>
                </a:solidFill>
              </a:rPr>
              <a:t> </a:t>
            </a:r>
            <a:br>
              <a:rPr lang="en-US" dirty="0">
                <a:solidFill>
                  <a:schemeClr val="tx1"/>
                </a:solidFill>
              </a:rPr>
            </a:br>
            <a:r>
              <a:rPr lang="en-US" dirty="0">
                <a:solidFill>
                  <a:schemeClr val="tx1"/>
                </a:solidFill>
              </a:rPr>
              <a:t>	AGS Booster – </a:t>
            </a:r>
            <a:r>
              <a:rPr lang="en-US" i="1" dirty="0">
                <a:solidFill>
                  <a:schemeClr val="tx1"/>
                </a:solidFill>
              </a:rPr>
              <a:t>1989</a:t>
            </a:r>
            <a:r>
              <a:rPr lang="en-US" dirty="0">
                <a:solidFill>
                  <a:schemeClr val="tx1"/>
                </a:solidFill>
              </a:rPr>
              <a:t> </a:t>
            </a:r>
            <a:br>
              <a:rPr lang="en-US" dirty="0">
                <a:solidFill>
                  <a:schemeClr val="tx1"/>
                </a:solidFill>
              </a:rPr>
            </a:br>
            <a:r>
              <a:rPr lang="en-US" dirty="0">
                <a:solidFill>
                  <a:schemeClr val="tx1"/>
                </a:solidFill>
              </a:rPr>
              <a:t>	AGS – </a:t>
            </a:r>
            <a:r>
              <a:rPr lang="en-US" i="1" dirty="0">
                <a:solidFill>
                  <a:schemeClr val="tx1"/>
                </a:solidFill>
              </a:rPr>
              <a:t>1960</a:t>
            </a:r>
            <a:r>
              <a:rPr lang="en-US" dirty="0">
                <a:solidFill>
                  <a:schemeClr val="tx1"/>
                </a:solidFill>
              </a:rPr>
              <a:t> </a:t>
            </a:r>
            <a:br>
              <a:rPr lang="en-US" dirty="0">
                <a:solidFill>
                  <a:schemeClr val="tx1"/>
                </a:solidFill>
              </a:rPr>
            </a:br>
            <a:r>
              <a:rPr lang="en-US" dirty="0">
                <a:solidFill>
                  <a:schemeClr val="tx1"/>
                </a:solidFill>
              </a:rPr>
              <a:t>	RHIC (2 large experiments: STAR and PHENIX) – </a:t>
            </a:r>
            <a:r>
              <a:rPr lang="en-US" i="1" dirty="0">
                <a:solidFill>
                  <a:schemeClr val="tx1"/>
                </a:solidFill>
              </a:rPr>
              <a:t>2000</a:t>
            </a:r>
            <a:r>
              <a:rPr lang="en-US" dirty="0">
                <a:solidFill>
                  <a:schemeClr val="tx1"/>
                </a:solidFill>
              </a:rPr>
              <a:t> </a:t>
            </a:r>
          </a:p>
          <a:p>
            <a:pPr marL="0" indent="0">
              <a:buNone/>
            </a:pPr>
            <a:endParaRPr lang="en-US" dirty="0"/>
          </a:p>
          <a:p>
            <a:r>
              <a:rPr lang="en-US" dirty="0"/>
              <a:t>RHIC operation requires all divisions of the Collider-Accelerator Dept.</a:t>
            </a:r>
            <a:br>
              <a:rPr lang="en-US" dirty="0"/>
            </a:br>
            <a:r>
              <a:rPr lang="en-US" dirty="0">
                <a:solidFill>
                  <a:srgbClr val="000000"/>
                </a:solidFill>
              </a:rPr>
              <a:t>	Accelerator Division</a:t>
            </a:r>
            <a:br>
              <a:rPr lang="en-US" dirty="0">
                <a:solidFill>
                  <a:srgbClr val="000000"/>
                </a:solidFill>
              </a:rPr>
            </a:br>
            <a:r>
              <a:rPr lang="en-US" dirty="0">
                <a:solidFill>
                  <a:srgbClr val="000000"/>
                </a:solidFill>
              </a:rPr>
              <a:t>	Accelerator R&amp;D Division</a:t>
            </a:r>
            <a:br>
              <a:rPr lang="en-US" dirty="0">
                <a:solidFill>
                  <a:srgbClr val="000000"/>
                </a:solidFill>
              </a:rPr>
            </a:br>
            <a:r>
              <a:rPr lang="en-US" dirty="0">
                <a:solidFill>
                  <a:srgbClr val="000000"/>
                </a:solidFill>
              </a:rPr>
              <a:t>	Experimental Support &amp; Facilities Division</a:t>
            </a:r>
            <a:br>
              <a:rPr lang="en-US" dirty="0">
                <a:solidFill>
                  <a:srgbClr val="000000"/>
                </a:solidFill>
              </a:rPr>
            </a:br>
            <a:r>
              <a:rPr lang="en-US" dirty="0">
                <a:solidFill>
                  <a:srgbClr val="000000"/>
                </a:solidFill>
              </a:rPr>
              <a:t>	ESSHQ Division</a:t>
            </a:r>
            <a:br>
              <a:rPr lang="en-US" dirty="0">
                <a:solidFill>
                  <a:srgbClr val="000000"/>
                </a:solidFill>
              </a:rPr>
            </a:br>
            <a:r>
              <a:rPr lang="en-US" dirty="0">
                <a:solidFill>
                  <a:srgbClr val="000000"/>
                </a:solidFill>
              </a:rPr>
              <a:t>	Administrative Division</a:t>
            </a:r>
            <a:br>
              <a:rPr lang="en-US" dirty="0">
                <a:solidFill>
                  <a:srgbClr val="000000"/>
                </a:solidFill>
              </a:rPr>
            </a:br>
            <a:r>
              <a:rPr lang="en-US" dirty="0"/>
              <a:t>	</a:t>
            </a:r>
          </a:p>
          <a:p>
            <a:pPr marL="0" indent="0">
              <a:buNone/>
            </a:pPr>
            <a:r>
              <a:rPr lang="en-US" dirty="0"/>
              <a:t>	</a:t>
            </a:r>
          </a:p>
          <a:p>
            <a:pPr>
              <a:buFont typeface="Arial"/>
              <a:buChar char="•"/>
            </a:pPr>
            <a:endParaRPr lang="en-US" dirty="0"/>
          </a:p>
          <a:p>
            <a:pPr marL="0" indent="0">
              <a:buNone/>
            </a:pPr>
            <a:endParaRPr lang="en-US" dirty="0"/>
          </a:p>
          <a:p>
            <a:endParaRPr lang="en-US" dirty="0"/>
          </a:p>
        </p:txBody>
      </p:sp>
      <p:sp>
        <p:nvSpPr>
          <p:cNvPr id="3" name="Title 2"/>
          <p:cNvSpPr>
            <a:spLocks noGrp="1"/>
          </p:cNvSpPr>
          <p:nvPr>
            <p:ph type="title"/>
          </p:nvPr>
        </p:nvSpPr>
        <p:spPr/>
        <p:txBody>
          <a:bodyPr/>
          <a:lstStyle/>
          <a:p>
            <a:r>
              <a:rPr lang="en-US" dirty="0"/>
              <a:t>General remarks</a:t>
            </a:r>
          </a:p>
        </p:txBody>
      </p:sp>
    </p:spTree>
    <p:extLst>
      <p:ext uri="{BB962C8B-B14F-4D97-AF65-F5344CB8AC3E}">
        <p14:creationId xmlns:p14="http://schemas.microsoft.com/office/powerpoint/2010/main" val="88909479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t>Important (approximate) dates in the annual cycle:</a:t>
            </a:r>
          </a:p>
          <a:p>
            <a:endParaRPr lang="en-US" dirty="0"/>
          </a:p>
          <a:p>
            <a:pPr>
              <a:spcAft>
                <a:spcPts val="600"/>
              </a:spcAft>
            </a:pPr>
            <a:r>
              <a:rPr lang="en-US" dirty="0"/>
              <a:t>February: DOE Budget briefing</a:t>
            </a:r>
            <a:br>
              <a:rPr lang="en-US" dirty="0"/>
            </a:br>
            <a:r>
              <a:rPr lang="en-US" sz="1800" dirty="0">
                <a:solidFill>
                  <a:srgbClr val="000000"/>
                </a:solidFill>
              </a:rPr>
              <a:t>  present plans for President’s and alternative budgets</a:t>
            </a:r>
            <a:endParaRPr lang="en-US" sz="1800" dirty="0"/>
          </a:p>
          <a:p>
            <a:pPr>
              <a:spcAft>
                <a:spcPts val="600"/>
              </a:spcAft>
            </a:pPr>
            <a:r>
              <a:rPr lang="en-US" dirty="0"/>
              <a:t>June: NPP Program Advisory Committee</a:t>
            </a:r>
            <a:br>
              <a:rPr lang="en-US" dirty="0"/>
            </a:br>
            <a:r>
              <a:rPr lang="en-US" sz="1800" dirty="0">
                <a:solidFill>
                  <a:srgbClr val="000000"/>
                </a:solidFill>
              </a:rPr>
              <a:t>  input from experiments and machine, recommendations for next 2 Runs</a:t>
            </a:r>
          </a:p>
          <a:p>
            <a:pPr>
              <a:spcAft>
                <a:spcPts val="600"/>
              </a:spcAft>
            </a:pPr>
            <a:r>
              <a:rPr lang="en-US" dirty="0"/>
              <a:t>June: RHIC and AGS Annual User’s Meeting, </a:t>
            </a:r>
            <a:r>
              <a:rPr lang="en-US" dirty="0">
                <a:solidFill>
                  <a:srgbClr val="FF0000"/>
                </a:solidFill>
              </a:rPr>
              <a:t>Run ends</a:t>
            </a:r>
            <a:br>
              <a:rPr lang="en-US" dirty="0"/>
            </a:br>
            <a:r>
              <a:rPr lang="en-US" sz="1800" dirty="0">
                <a:solidFill>
                  <a:srgbClr val="000000"/>
                </a:solidFill>
              </a:rPr>
              <a:t>  presentation/discussion of machine upgrades</a:t>
            </a:r>
          </a:p>
          <a:p>
            <a:pPr>
              <a:spcAft>
                <a:spcPts val="600"/>
              </a:spcAft>
            </a:pPr>
            <a:r>
              <a:rPr lang="en-US" dirty="0"/>
              <a:t>July: RHIC Retreat</a:t>
            </a:r>
            <a:br>
              <a:rPr lang="en-US" dirty="0"/>
            </a:br>
            <a:r>
              <a:rPr lang="en-US" dirty="0"/>
              <a:t>  </a:t>
            </a:r>
            <a:r>
              <a:rPr lang="en-US" sz="1800" dirty="0">
                <a:solidFill>
                  <a:srgbClr val="000000"/>
                </a:solidFill>
              </a:rPr>
              <a:t>analysis of last run, upgrade discussion for next ~1-2 runs</a:t>
            </a:r>
          </a:p>
          <a:p>
            <a:pPr>
              <a:spcAft>
                <a:spcPts val="600"/>
              </a:spcAft>
            </a:pPr>
            <a:r>
              <a:rPr lang="en-US" dirty="0"/>
              <a:t>October: C-AD Machine Advisory Committee</a:t>
            </a:r>
            <a:br>
              <a:rPr lang="en-US" dirty="0"/>
            </a:br>
            <a:r>
              <a:rPr lang="en-US" sz="1800" dirty="0">
                <a:solidFill>
                  <a:srgbClr val="000000"/>
                </a:solidFill>
              </a:rPr>
              <a:t>  general or topical advise on operation and/or upgrades</a:t>
            </a:r>
          </a:p>
          <a:p>
            <a:pPr>
              <a:spcAft>
                <a:spcPts val="600"/>
              </a:spcAft>
            </a:pPr>
            <a:r>
              <a:rPr lang="en-US" dirty="0"/>
              <a:t>November: APEX Workshop</a:t>
            </a:r>
            <a:br>
              <a:rPr lang="en-US" sz="1800" dirty="0"/>
            </a:br>
            <a:r>
              <a:rPr lang="en-US" sz="1800" dirty="0">
                <a:solidFill>
                  <a:srgbClr val="000000"/>
                </a:solidFill>
              </a:rPr>
              <a:t>  presentation of past and planned beam experiments</a:t>
            </a:r>
          </a:p>
          <a:p>
            <a:pPr>
              <a:spcAft>
                <a:spcPts val="600"/>
              </a:spcAft>
            </a:pPr>
            <a:r>
              <a:rPr lang="en-US" dirty="0"/>
              <a:t>December/January: </a:t>
            </a:r>
            <a:r>
              <a:rPr lang="en-US" dirty="0">
                <a:solidFill>
                  <a:srgbClr val="FF0000"/>
                </a:solidFill>
              </a:rPr>
              <a:t>Run starts</a:t>
            </a:r>
          </a:p>
        </p:txBody>
      </p:sp>
      <p:sp>
        <p:nvSpPr>
          <p:cNvPr id="3" name="Title 2"/>
          <p:cNvSpPr>
            <a:spLocks noGrp="1"/>
          </p:cNvSpPr>
          <p:nvPr>
            <p:ph type="title"/>
          </p:nvPr>
        </p:nvSpPr>
        <p:spPr/>
        <p:txBody>
          <a:bodyPr/>
          <a:lstStyle/>
          <a:p>
            <a:r>
              <a:rPr lang="en-US" dirty="0"/>
              <a:t>General remarks</a:t>
            </a:r>
          </a:p>
        </p:txBody>
      </p:sp>
    </p:spTree>
    <p:extLst>
      <p:ext uri="{BB962C8B-B14F-4D97-AF65-F5344CB8AC3E}">
        <p14:creationId xmlns:p14="http://schemas.microsoft.com/office/powerpoint/2010/main" val="240753516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Minimum 22 weeks for 2 species, Optimum 28 weeks</a:t>
            </a:r>
          </a:p>
          <a:p>
            <a:r>
              <a:rPr lang="en-US" dirty="0"/>
              <a:t>2 species are typical, Run-12 most varied to date </a:t>
            </a:r>
            <a:br>
              <a:rPr lang="en-US" dirty="0"/>
            </a:br>
            <a:r>
              <a:rPr lang="en-US" sz="1600" dirty="0">
                <a:solidFill>
                  <a:srgbClr val="000000"/>
                </a:solidFill>
              </a:rPr>
              <a:t>(100 GeV and 255 GeV </a:t>
            </a:r>
            <a:r>
              <a:rPr lang="en-US" sz="1600" dirty="0" err="1">
                <a:solidFill>
                  <a:srgbClr val="000000"/>
                </a:solidFill>
              </a:rPr>
              <a:t>pp</a:t>
            </a:r>
            <a:r>
              <a:rPr lang="en-US" sz="1600" dirty="0">
                <a:solidFill>
                  <a:srgbClr val="000000"/>
                </a:solidFill>
              </a:rPr>
              <a:t>; 100 GeV/nucleon U+U and </a:t>
            </a:r>
            <a:r>
              <a:rPr lang="en-US" sz="1600" dirty="0" err="1">
                <a:solidFill>
                  <a:srgbClr val="000000"/>
                </a:solidFill>
              </a:rPr>
              <a:t>Cu+Au</a:t>
            </a:r>
            <a:r>
              <a:rPr lang="en-US" sz="1600" dirty="0">
                <a:solidFill>
                  <a:srgbClr val="000000"/>
                </a:solidFill>
              </a:rPr>
              <a:t> )</a:t>
            </a:r>
            <a:endParaRPr lang="en-US" dirty="0">
              <a:solidFill>
                <a:srgbClr val="000000"/>
              </a:solidFill>
            </a:endParaRPr>
          </a:p>
          <a:p>
            <a:endParaRPr lang="en-US" dirty="0"/>
          </a:p>
          <a:p>
            <a:r>
              <a:rPr lang="en-US" dirty="0"/>
              <a:t>Run Coordinator</a:t>
            </a:r>
            <a:br>
              <a:rPr lang="en-US" dirty="0"/>
            </a:br>
            <a:r>
              <a:rPr lang="en-US" sz="1800" dirty="0">
                <a:solidFill>
                  <a:srgbClr val="000000"/>
                </a:solidFill>
              </a:rPr>
              <a:t>	accelerator physicist – changes every run, different for AA and </a:t>
            </a:r>
            <a:r>
              <a:rPr lang="en-US" sz="1800" dirty="0" err="1">
                <a:solidFill>
                  <a:srgbClr val="000000"/>
                </a:solidFill>
              </a:rPr>
              <a:t>pp</a:t>
            </a:r>
            <a:br>
              <a:rPr lang="en-US" sz="1800" dirty="0">
                <a:solidFill>
                  <a:srgbClr val="000000"/>
                </a:solidFill>
              </a:rPr>
            </a:br>
            <a:r>
              <a:rPr lang="en-US" sz="1800" dirty="0">
                <a:solidFill>
                  <a:srgbClr val="000000"/>
                </a:solidFill>
              </a:rPr>
              <a:t>	same person (C. Montag) for low-energy operation</a:t>
            </a:r>
            <a:br>
              <a:rPr lang="en-US" sz="1800" dirty="0">
                <a:solidFill>
                  <a:srgbClr val="000000"/>
                </a:solidFill>
              </a:rPr>
            </a:br>
            <a:r>
              <a:rPr lang="en-US" sz="1800" dirty="0">
                <a:solidFill>
                  <a:srgbClr val="000000"/>
                </a:solidFill>
              </a:rPr>
              <a:t>	develops run strategy (lattice, parameter optimization, …)</a:t>
            </a:r>
            <a:br>
              <a:rPr lang="en-US" sz="1800" dirty="0">
                <a:solidFill>
                  <a:srgbClr val="000000"/>
                </a:solidFill>
              </a:rPr>
            </a:br>
            <a:r>
              <a:rPr lang="en-US" sz="1800" dirty="0">
                <a:solidFill>
                  <a:srgbClr val="000000"/>
                </a:solidFill>
              </a:rPr>
              <a:t>	coordinates execution of strategy (daily meeting, …)</a:t>
            </a:r>
          </a:p>
          <a:p>
            <a:endParaRPr lang="en-US" dirty="0"/>
          </a:p>
          <a:p>
            <a:r>
              <a:rPr lang="en-US" dirty="0"/>
              <a:t>Scheduling Physicist</a:t>
            </a:r>
            <a:br>
              <a:rPr lang="en-US" dirty="0"/>
            </a:br>
            <a:r>
              <a:rPr lang="en-US" sz="1800" dirty="0"/>
              <a:t>	</a:t>
            </a:r>
            <a:r>
              <a:rPr lang="en-US" sz="1800" dirty="0">
                <a:solidFill>
                  <a:srgbClr val="000000"/>
                </a:solidFill>
              </a:rPr>
              <a:t>makes decisions on use of time (when to have access …)</a:t>
            </a:r>
            <a:br>
              <a:rPr lang="en-US" sz="1800" dirty="0">
                <a:solidFill>
                  <a:srgbClr val="000000"/>
                </a:solidFill>
              </a:rPr>
            </a:br>
            <a:r>
              <a:rPr lang="en-US" sz="1800" dirty="0">
                <a:solidFill>
                  <a:srgbClr val="000000"/>
                </a:solidFill>
              </a:rPr>
              <a:t>	coordinates machine and experimental activities</a:t>
            </a:r>
            <a:br>
              <a:rPr lang="en-US" sz="1800" dirty="0">
                <a:solidFill>
                  <a:srgbClr val="000000"/>
                </a:solidFill>
              </a:rPr>
            </a:br>
            <a:r>
              <a:rPr lang="en-US" sz="1800" dirty="0">
                <a:solidFill>
                  <a:srgbClr val="000000"/>
                </a:solidFill>
              </a:rPr>
              <a:t>	a way to learn how the department functions</a:t>
            </a:r>
            <a:endParaRPr lang="en-US" sz="1800" dirty="0"/>
          </a:p>
          <a:p>
            <a:endParaRPr lang="en-US" dirty="0"/>
          </a:p>
          <a:p>
            <a:r>
              <a:rPr lang="en-US" dirty="0"/>
              <a:t>Experiment Coordinator</a:t>
            </a:r>
            <a:br>
              <a:rPr lang="en-US" dirty="0"/>
            </a:br>
            <a:r>
              <a:rPr lang="en-US" sz="1800" dirty="0"/>
              <a:t>	</a:t>
            </a:r>
            <a:r>
              <a:rPr lang="en-US" sz="1800" dirty="0">
                <a:solidFill>
                  <a:srgbClr val="000000"/>
                </a:solidFill>
              </a:rPr>
              <a:t>STAR – W. Christie</a:t>
            </a:r>
            <a:br>
              <a:rPr lang="en-US" sz="1800" dirty="0">
                <a:solidFill>
                  <a:srgbClr val="000000"/>
                </a:solidFill>
              </a:rPr>
            </a:br>
            <a:r>
              <a:rPr lang="en-US" sz="1800" dirty="0">
                <a:solidFill>
                  <a:srgbClr val="000000"/>
                </a:solidFill>
              </a:rPr>
              <a:t>	PHENIX – changes every year</a:t>
            </a:r>
            <a:br>
              <a:rPr lang="en-US" sz="1800" dirty="0">
                <a:solidFill>
                  <a:srgbClr val="000000"/>
                </a:solidFill>
              </a:rPr>
            </a:br>
            <a:endParaRPr lang="en-US" dirty="0"/>
          </a:p>
        </p:txBody>
      </p:sp>
      <p:sp>
        <p:nvSpPr>
          <p:cNvPr id="3" name="Title 2"/>
          <p:cNvSpPr>
            <a:spLocks noGrp="1"/>
          </p:cNvSpPr>
          <p:nvPr>
            <p:ph type="title"/>
          </p:nvPr>
        </p:nvSpPr>
        <p:spPr/>
        <p:txBody>
          <a:bodyPr/>
          <a:lstStyle/>
          <a:p>
            <a:r>
              <a:rPr lang="en-US" dirty="0"/>
              <a:t>RHIC Runs</a:t>
            </a:r>
          </a:p>
        </p:txBody>
      </p:sp>
    </p:spTree>
    <p:extLst>
      <p:ext uri="{BB962C8B-B14F-4D97-AF65-F5344CB8AC3E}">
        <p14:creationId xmlns:p14="http://schemas.microsoft.com/office/powerpoint/2010/main" val="27694505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1400" dirty="0"/>
              <a:t>Normally warm up summer during summer for cost reasons</a:t>
            </a:r>
          </a:p>
          <a:p>
            <a:pPr marL="0" indent="0">
              <a:buNone/>
            </a:pPr>
            <a:r>
              <a:rPr lang="en-US" sz="1200" dirty="0">
                <a:solidFill>
                  <a:srgbClr val="000000"/>
                </a:solidFill>
              </a:rPr>
              <a:t>	thermal cycling detrains DX magnets (~1-2 days training time)</a:t>
            </a:r>
          </a:p>
          <a:p>
            <a:r>
              <a:rPr lang="en-US" sz="1400" dirty="0"/>
              <a:t>Cryo-plant scrubbing and 45K cool-down (reduced power): ~1.5 months</a:t>
            </a:r>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p>
          <a:p>
            <a:r>
              <a:rPr lang="en-US" sz="1400" dirty="0"/>
              <a:t>Every other week: maintenance up to 14h</a:t>
            </a:r>
          </a:p>
          <a:p>
            <a:r>
              <a:rPr lang="en-US" sz="1400" dirty="0"/>
              <a:t>Every other week: APEX 16 h</a:t>
            </a:r>
          </a:p>
          <a:p>
            <a:r>
              <a:rPr lang="en-US" sz="1400" dirty="0"/>
              <a:t>Machine development time negotiated with experiments weekly</a:t>
            </a:r>
          </a:p>
          <a:p>
            <a:endParaRPr lang="en-US" sz="1400" dirty="0"/>
          </a:p>
          <a:p>
            <a:r>
              <a:rPr lang="en-US" sz="1400" dirty="0"/>
              <a:t>Energy switch same species (down): 1-3 shifts</a:t>
            </a:r>
          </a:p>
          <a:p>
            <a:r>
              <a:rPr lang="en-US" sz="1400" dirty="0"/>
              <a:t>Species switch: ~1 week </a:t>
            </a:r>
          </a:p>
        </p:txBody>
      </p:sp>
      <p:sp>
        <p:nvSpPr>
          <p:cNvPr id="3" name="Title 2"/>
          <p:cNvSpPr>
            <a:spLocks noGrp="1"/>
          </p:cNvSpPr>
          <p:nvPr>
            <p:ph type="title"/>
          </p:nvPr>
        </p:nvSpPr>
        <p:spPr/>
        <p:txBody>
          <a:bodyPr/>
          <a:lstStyle/>
          <a:p>
            <a:r>
              <a:rPr lang="en-US" dirty="0"/>
              <a:t>RHIC Runs</a:t>
            </a:r>
          </a:p>
        </p:txBody>
      </p:sp>
      <p:pic>
        <p:nvPicPr>
          <p:cNvPr id="4" name="Picture 3" descr="Untitled.tiff"/>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734492" y="1637109"/>
            <a:ext cx="6809308" cy="3163491"/>
          </a:xfrm>
          <a:prstGeom prst="rect">
            <a:avLst/>
          </a:prstGeom>
        </p:spPr>
      </p:pic>
      <p:sp>
        <p:nvSpPr>
          <p:cNvPr id="5" name="TextBox 4"/>
          <p:cNvSpPr txBox="1"/>
          <p:nvPr/>
        </p:nvSpPr>
        <p:spPr bwMode="auto">
          <a:xfrm>
            <a:off x="7330407" y="2804636"/>
            <a:ext cx="1891313" cy="7386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rtlCol="0">
            <a:spAutoFit/>
          </a:bodyPr>
          <a:lstStyle/>
          <a:p>
            <a:pPr algn="r">
              <a:spcBef>
                <a:spcPct val="50000"/>
              </a:spcBef>
            </a:pPr>
            <a:r>
              <a:rPr lang="en-US" sz="1400" b="0" dirty="0">
                <a:latin typeface="Helvetica"/>
                <a:cs typeface="Helvetica"/>
              </a:rPr>
              <a:t>New since 2013:</a:t>
            </a:r>
            <a:br>
              <a:rPr lang="en-US" sz="1400" b="0" dirty="0">
                <a:latin typeface="Helvetica"/>
                <a:cs typeface="Helvetica"/>
              </a:rPr>
            </a:br>
            <a:r>
              <a:rPr lang="en-US" sz="1400" b="0" dirty="0">
                <a:latin typeface="Helvetica"/>
                <a:cs typeface="Helvetica"/>
              </a:rPr>
              <a:t>operations in charge </a:t>
            </a:r>
            <a:br>
              <a:rPr lang="en-US" sz="1400" b="0" dirty="0">
                <a:latin typeface="Helvetica"/>
                <a:cs typeface="Helvetica"/>
              </a:rPr>
            </a:br>
            <a:r>
              <a:rPr lang="en-US" sz="1400" b="0" dirty="0">
                <a:latin typeface="Helvetica"/>
                <a:cs typeface="Helvetica"/>
              </a:rPr>
              <a:t>of setting up machine</a:t>
            </a:r>
          </a:p>
        </p:txBody>
      </p:sp>
      <p:cxnSp>
        <p:nvCxnSpPr>
          <p:cNvPr id="7" name="Straight Arrow Connector 6"/>
          <p:cNvCxnSpPr/>
          <p:nvPr/>
        </p:nvCxnSpPr>
        <p:spPr bwMode="auto">
          <a:xfrm flipH="1" flipV="1">
            <a:off x="6972300" y="2857500"/>
            <a:ext cx="763346" cy="36758"/>
          </a:xfrm>
          <a:prstGeom prst="straightConnector1">
            <a:avLst/>
          </a:prstGeom>
          <a:solidFill>
            <a:schemeClr val="accent1"/>
          </a:solidFill>
          <a:ln w="25400" cap="flat" cmpd="sng" algn="ctr">
            <a:solidFill>
              <a:schemeClr val="tx1"/>
            </a:solidFill>
            <a:prstDash val="solid"/>
            <a:round/>
            <a:headEnd type="none" w="med" len="med"/>
            <a:tailEnd type="arrow"/>
          </a:ln>
          <a:effectLst/>
        </p:spPr>
      </p:cxnSp>
    </p:spTree>
    <p:extLst>
      <p:ext uri="{BB962C8B-B14F-4D97-AF65-F5344CB8AC3E}">
        <p14:creationId xmlns:p14="http://schemas.microsoft.com/office/powerpoint/2010/main" val="190542019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following presentations are for functional groups, i.e. the functions</a:t>
            </a:r>
          </a:p>
          <a:p>
            <a:pPr lvl="1"/>
            <a:r>
              <a:rPr lang="en-US" dirty="0"/>
              <a:t>Operations</a:t>
            </a:r>
          </a:p>
          <a:p>
            <a:pPr lvl="1"/>
            <a:r>
              <a:rPr lang="en-US" dirty="0"/>
              <a:t>Accelerator Physics</a:t>
            </a:r>
          </a:p>
          <a:p>
            <a:pPr lvl="1"/>
            <a:r>
              <a:rPr lang="en-US" dirty="0"/>
              <a:t>Accelerator R&amp;D</a:t>
            </a:r>
          </a:p>
          <a:p>
            <a:pPr lvl="1"/>
            <a:r>
              <a:rPr lang="en-US" dirty="0"/>
              <a:t>Controls and Access Controls</a:t>
            </a:r>
          </a:p>
          <a:p>
            <a:pPr lvl="1"/>
            <a:r>
              <a:rPr lang="en-US" dirty="0"/>
              <a:t>Cryogenic Systems</a:t>
            </a:r>
          </a:p>
          <a:p>
            <a:pPr lvl="1"/>
            <a:r>
              <a:rPr lang="en-US" dirty="0"/>
              <a:t>Electrical Systems</a:t>
            </a:r>
          </a:p>
          <a:p>
            <a:pPr lvl="1"/>
            <a:r>
              <a:rPr lang="en-US" dirty="0"/>
              <a:t>Facilities and Infrastructure</a:t>
            </a:r>
          </a:p>
          <a:p>
            <a:pPr lvl="1"/>
            <a:r>
              <a:rPr lang="en-US" dirty="0"/>
              <a:t>Instrumentation</a:t>
            </a:r>
          </a:p>
          <a:p>
            <a:pPr lvl="1"/>
            <a:r>
              <a:rPr lang="en-US" dirty="0"/>
              <a:t>Mechanical Systems</a:t>
            </a:r>
          </a:p>
          <a:p>
            <a:pPr lvl="1"/>
            <a:r>
              <a:rPr lang="en-US" dirty="0"/>
              <a:t>Pre-injectors</a:t>
            </a:r>
          </a:p>
          <a:p>
            <a:pPr lvl="1"/>
            <a:r>
              <a:rPr lang="en-US" dirty="0"/>
              <a:t>RF</a:t>
            </a:r>
          </a:p>
          <a:p>
            <a:pPr lvl="1"/>
            <a:r>
              <a:rPr lang="en-US" dirty="0"/>
              <a:t>Superconducting Magnets</a:t>
            </a:r>
          </a:p>
          <a:p>
            <a:pPr lvl="1"/>
            <a:r>
              <a:rPr lang="en-US" dirty="0"/>
              <a:t>Vacuum Systems</a:t>
            </a:r>
          </a:p>
          <a:p>
            <a:pPr marL="0" indent="0">
              <a:buNone/>
            </a:pPr>
            <a:endParaRPr lang="en-US" dirty="0"/>
          </a:p>
          <a:p>
            <a:pPr marL="0" indent="0">
              <a:buNone/>
            </a:pPr>
            <a:r>
              <a:rPr lang="en-US" dirty="0"/>
              <a:t>Functional groups can encompass more than one group in the org chart </a:t>
            </a:r>
            <a:r>
              <a:rPr lang="en-US" sz="1600" dirty="0"/>
              <a:t>(write-up shows all account numbers grouped together at end)</a:t>
            </a:r>
            <a:r>
              <a:rPr lang="en-US" sz="1800" dirty="0"/>
              <a:t>.</a:t>
            </a:r>
          </a:p>
        </p:txBody>
      </p:sp>
      <p:sp>
        <p:nvSpPr>
          <p:cNvPr id="3" name="Title 2"/>
          <p:cNvSpPr>
            <a:spLocks noGrp="1"/>
          </p:cNvSpPr>
          <p:nvPr>
            <p:ph type="title"/>
          </p:nvPr>
        </p:nvSpPr>
        <p:spPr/>
        <p:txBody>
          <a:bodyPr/>
          <a:lstStyle/>
          <a:p>
            <a:r>
              <a:rPr lang="en-US" dirty="0"/>
              <a:t>Functional groups</a:t>
            </a:r>
          </a:p>
        </p:txBody>
      </p:sp>
    </p:spTree>
    <p:extLst>
      <p:ext uri="{BB962C8B-B14F-4D97-AF65-F5344CB8AC3E}">
        <p14:creationId xmlns:p14="http://schemas.microsoft.com/office/powerpoint/2010/main" val="2962562694"/>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 functional group Accelerator Physics</a:t>
            </a:r>
          </a:p>
        </p:txBody>
      </p:sp>
      <p:pic>
        <p:nvPicPr>
          <p:cNvPr id="4" name="Picture 3" descr="Untitled.tiff"/>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800100"/>
            <a:ext cx="9144000" cy="5840828"/>
          </a:xfrm>
          <a:prstGeom prst="rect">
            <a:avLst/>
          </a:prstGeom>
        </p:spPr>
      </p:pic>
      <p:sp>
        <p:nvSpPr>
          <p:cNvPr id="5" name="Rectangle 4"/>
          <p:cNvSpPr/>
          <p:nvPr/>
        </p:nvSpPr>
        <p:spPr bwMode="auto">
          <a:xfrm>
            <a:off x="2115505" y="2743200"/>
            <a:ext cx="685800" cy="1600200"/>
          </a:xfrm>
          <a:prstGeom prst="rect">
            <a:avLst/>
          </a:prstGeom>
          <a:noFill/>
          <a:ln w="44450" cap="flat" cmpd="sng" algn="ctr">
            <a:solidFill>
              <a:srgbClr val="FF3127"/>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Book Antiqua" pitchFamily="18" charset="0"/>
              <a:ea typeface="ＭＳ Ｐゴシック" pitchFamily="34" charset="-128"/>
            </a:endParaRPr>
          </a:p>
        </p:txBody>
      </p:sp>
      <p:sp>
        <p:nvSpPr>
          <p:cNvPr id="6" name="Rectangle 5"/>
          <p:cNvSpPr/>
          <p:nvPr/>
        </p:nvSpPr>
        <p:spPr bwMode="auto">
          <a:xfrm>
            <a:off x="2971800" y="5899959"/>
            <a:ext cx="800100" cy="575667"/>
          </a:xfrm>
          <a:prstGeom prst="rect">
            <a:avLst/>
          </a:prstGeom>
          <a:noFill/>
          <a:ln w="44450" cap="flat" cmpd="sng" algn="ctr">
            <a:solidFill>
              <a:srgbClr val="FF3127"/>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Book Antiqua" pitchFamily="18" charset="0"/>
              <a:ea typeface="ＭＳ Ｐゴシック" pitchFamily="34" charset="-128"/>
            </a:endParaRPr>
          </a:p>
        </p:txBody>
      </p:sp>
      <p:sp>
        <p:nvSpPr>
          <p:cNvPr id="7" name="Rectangle 6"/>
          <p:cNvSpPr/>
          <p:nvPr/>
        </p:nvSpPr>
        <p:spPr bwMode="auto">
          <a:xfrm>
            <a:off x="7429500" y="2743200"/>
            <a:ext cx="651048" cy="575667"/>
          </a:xfrm>
          <a:prstGeom prst="rect">
            <a:avLst/>
          </a:prstGeom>
          <a:noFill/>
          <a:ln w="44450" cap="flat" cmpd="sng" algn="ctr">
            <a:solidFill>
              <a:srgbClr val="FF3127"/>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Book Antiqua" pitchFamily="18" charset="0"/>
              <a:ea typeface="ＭＳ Ｐゴシック" pitchFamily="34" charset="-128"/>
            </a:endParaRPr>
          </a:p>
        </p:txBody>
      </p:sp>
    </p:spTree>
    <p:extLst>
      <p:ext uri="{BB962C8B-B14F-4D97-AF65-F5344CB8AC3E}">
        <p14:creationId xmlns:p14="http://schemas.microsoft.com/office/powerpoint/2010/main" val="1677777945"/>
      </p:ext>
    </p:extLst>
  </p:cSld>
  <p:clrMapOvr>
    <a:masterClrMapping/>
  </p:clrMapOvr>
  <p:transition/>
</p:sld>
</file>

<file path=ppt/theme/theme1.xml><?xml version="1.0" encoding="utf-8"?>
<a:theme xmlns:a="http://schemas.openxmlformats.org/drawingml/2006/main" name="1_Default Design">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1_Default Design">
      <a:majorFont>
        <a:latin typeface="Felix Titling"/>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Book Antiqua" pitchFamily="18" charset="0"/>
            <a:ea typeface="ＭＳ Ｐゴシック"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Book Antiqua" pitchFamily="18" charset="0"/>
            <a:ea typeface="ＭＳ Ｐゴシック" pitchFamily="34" charset="-128"/>
          </a:defRPr>
        </a:defPPr>
      </a:lstStyle>
    </a:lnDef>
    <a:txDef>
      <a:spPr bwMode="auto">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a:spPr>
      <a:bodyPr>
        <a:spAutoFit/>
      </a:bodyPr>
      <a:lstStyle>
        <a:defPPr algn="l">
          <a:spcBef>
            <a:spcPct val="50000"/>
          </a:spcBef>
          <a:defRPr sz="2800" b="0" dirty="0" smtClean="0">
            <a:solidFill>
              <a:srgbClr val="FFFFFF"/>
            </a:solidFill>
            <a:latin typeface="Helvetica"/>
            <a:cs typeface="Helvetica"/>
          </a:defRPr>
        </a:defPPr>
      </a:lstStyle>
    </a:tx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111330</TotalTime>
  <Words>788</Words>
  <Application>Microsoft Office PowerPoint</Application>
  <PresentationFormat>On-screen Show (4:3)</PresentationFormat>
  <Paragraphs>95</Paragraphs>
  <Slides>9</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8" baseType="lpstr">
      <vt:lpstr>ＭＳ Ｐゴシック</vt:lpstr>
      <vt:lpstr>Arial</vt:lpstr>
      <vt:lpstr>Book Antiqua</vt:lpstr>
      <vt:lpstr>Felix Titling</vt:lpstr>
      <vt:lpstr>Helvetica</vt:lpstr>
      <vt:lpstr>Lucida Grande</vt:lpstr>
      <vt:lpstr>Times New Roman</vt:lpstr>
      <vt:lpstr>1_Default Design</vt:lpstr>
      <vt:lpstr>Document</vt:lpstr>
      <vt:lpstr>Accelerator Operation - Introduction</vt:lpstr>
      <vt:lpstr>Overview</vt:lpstr>
      <vt:lpstr>Accelerator break-out questions</vt:lpstr>
      <vt:lpstr>General remarks</vt:lpstr>
      <vt:lpstr>General remarks</vt:lpstr>
      <vt:lpstr>RHIC Runs</vt:lpstr>
      <vt:lpstr>RHIC Runs</vt:lpstr>
      <vt:lpstr>Functional groups</vt:lpstr>
      <vt:lpstr>Example – functional group Accelerator Physics</vt:lpstr>
    </vt:vector>
  </TitlesOfParts>
  <Company>Brookhaven National Lab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Valued Gateway Client</dc:creator>
  <cp:lastModifiedBy>DiFilippo, Lynanne</cp:lastModifiedBy>
  <cp:revision>787</cp:revision>
  <dcterms:created xsi:type="dcterms:W3CDTF">2011-02-21T05:12:41Z</dcterms:created>
  <dcterms:modified xsi:type="dcterms:W3CDTF">2026-01-07T11:54:09Z</dcterms:modified>
</cp:coreProperties>
</file>