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</p:sldMasterIdLst>
  <p:notesMasterIdLst>
    <p:notesMasterId r:id="rId18"/>
  </p:notesMasterIdLst>
  <p:handoutMasterIdLst>
    <p:handoutMasterId r:id="rId19"/>
  </p:handoutMasterIdLst>
  <p:sldIdLst>
    <p:sldId id="291" r:id="rId2"/>
    <p:sldId id="326" r:id="rId3"/>
    <p:sldId id="327" r:id="rId4"/>
    <p:sldId id="328" r:id="rId5"/>
    <p:sldId id="331" r:id="rId6"/>
    <p:sldId id="329" r:id="rId7"/>
    <p:sldId id="339" r:id="rId8"/>
    <p:sldId id="340" r:id="rId9"/>
    <p:sldId id="330" r:id="rId10"/>
    <p:sldId id="332" r:id="rId11"/>
    <p:sldId id="334" r:id="rId12"/>
    <p:sldId id="333" r:id="rId13"/>
    <p:sldId id="335" r:id="rId14"/>
    <p:sldId id="336" r:id="rId15"/>
    <p:sldId id="337" r:id="rId16"/>
    <p:sldId id="338" r:id="rId17"/>
  </p:sldIdLst>
  <p:sldSz cx="9144000" cy="6858000" type="screen4x3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127"/>
    <a:srgbClr val="F6E814"/>
    <a:srgbClr val="F6DA23"/>
    <a:srgbClr val="FF66CC"/>
    <a:srgbClr val="FF66FF"/>
    <a:srgbClr val="0066FF"/>
    <a:srgbClr val="FF0000"/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9848" autoAdjust="0"/>
  </p:normalViewPr>
  <p:slideViewPr>
    <p:cSldViewPr>
      <p:cViewPr varScale="1">
        <p:scale>
          <a:sx n="63" d="100"/>
          <a:sy n="63" d="100"/>
        </p:scale>
        <p:origin x="12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grassia\My%20Documents\Retreat_FY\Retreat2013\Run13_SummaryANDtop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grassia\My%20Documents\Retreat_FY\Retreat2013\Run13MTBF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ingrassia\My%20Documents\EXCEL\QUARETRLY\OperationsReview\OperationsReview201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grassia\My%20Documents\Retreat_FY\Retreat2013\SystemFailureImpactByRu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grassia\My%20Documents\Retreat_FY\Retreat2013\SystemFailureImpactByRun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grassia\My%20Documents\Retreat_FY\Retreat2013\SystemFailureImpactByRun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grassia\My%20Documents\Retreat_FY\Retreat2013\SystemFailureImpactByRu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RunAvialability!$A$14</c:f>
              <c:strCache>
                <c:ptCount val="1"/>
                <c:pt idx="0">
                  <c:v>availability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-2.089895013123359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83.1%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C6-42C5-9CA3-244C1D04415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76.3%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C6-42C5-9CA3-244C1D04415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85.4%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C6-42C5-9CA3-244C1D04415A}"/>
                </c:ext>
              </c:extLst>
            </c:dLbl>
            <c:dLbl>
              <c:idx val="5"/>
              <c:layout>
                <c:manualLayout>
                  <c:x val="0"/>
                  <c:y val="-2.7777777777778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C6-42C5-9CA3-244C1D044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RunAvialability!$B$3:$G$3</c:f>
              <c:strCache>
                <c:ptCount val="6"/>
                <c:pt idx="0">
                  <c:v>Run08</c:v>
                </c:pt>
                <c:pt idx="1">
                  <c:v>Run09</c:v>
                </c:pt>
                <c:pt idx="2">
                  <c:v>Run10</c:v>
                </c:pt>
                <c:pt idx="3">
                  <c:v>Run11</c:v>
                </c:pt>
                <c:pt idx="4">
                  <c:v>Run12</c:v>
                </c:pt>
                <c:pt idx="5">
                  <c:v>Run13</c:v>
                </c:pt>
              </c:strCache>
            </c:strRef>
          </c:cat>
          <c:val>
            <c:numRef>
              <c:f>RunAvialability!$B$14:$G$14</c:f>
              <c:numCache>
                <c:formatCode>0.0%</c:formatCode>
                <c:ptCount val="6"/>
                <c:pt idx="0">
                  <c:v>0.83251709980401656</c:v>
                </c:pt>
                <c:pt idx="1">
                  <c:v>0.80319566629912675</c:v>
                </c:pt>
                <c:pt idx="2">
                  <c:v>0.83043748206751555</c:v>
                </c:pt>
                <c:pt idx="3">
                  <c:v>0.76048678733114117</c:v>
                </c:pt>
                <c:pt idx="4">
                  <c:v>0.86096737667968648</c:v>
                </c:pt>
                <c:pt idx="5">
                  <c:v>0.83701134930643128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C6-42C5-9CA3-244C1D044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95417088"/>
        <c:axId val="95418624"/>
      </c:barChart>
      <c:catAx>
        <c:axId val="95417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5418624"/>
        <c:crosses val="autoZero"/>
        <c:auto val="1"/>
        <c:lblAlgn val="ctr"/>
        <c:lblOffset val="100"/>
        <c:noMultiLvlLbl val="0"/>
      </c:catAx>
      <c:valAx>
        <c:axId val="95418624"/>
        <c:scaling>
          <c:orientation val="minMax"/>
          <c:max val="0.9"/>
          <c:min val="0.75000000000000233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%" sourceLinked="0"/>
        <c:majorTickMark val="in"/>
        <c:minorTickMark val="in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5417088"/>
        <c:crosses val="autoZero"/>
        <c:crossBetween val="between"/>
        <c:majorUnit val="5.0000000000000114E-2"/>
        <c:minorUnit val="1.0000000000000042E-2"/>
      </c:valAx>
      <c:spPr>
        <a:ln w="635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MTBF!$B$2</c:f>
              <c:strCache>
                <c:ptCount val="1"/>
                <c:pt idx="0">
                  <c:v>MTBF (h)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1.3888888888888961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35-4003-ABBA-B2C75F134C25}"/>
                </c:ext>
              </c:extLst>
            </c:dLbl>
            <c:dLbl>
              <c:idx val="1"/>
              <c:layout>
                <c:manualLayout>
                  <c:x val="0"/>
                  <c:y val="2.7777777777778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35-4003-ABBA-B2C75F134C25}"/>
                </c:ext>
              </c:extLst>
            </c:dLbl>
            <c:dLbl>
              <c:idx val="2"/>
              <c:layout>
                <c:manualLayout>
                  <c:x val="-4.1666666666666683E-3"/>
                  <c:y val="-2.2222222222222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35-4003-ABBA-B2C75F134C25}"/>
                </c:ext>
              </c:extLst>
            </c:dLbl>
            <c:dLbl>
              <c:idx val="3"/>
              <c:layout>
                <c:manualLayout>
                  <c:x val="0"/>
                  <c:y val="-4.2592884222805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35-4003-ABBA-B2C75F134C25}"/>
                </c:ext>
              </c:extLst>
            </c:dLbl>
            <c:dLbl>
              <c:idx val="4"/>
              <c:layout>
                <c:manualLayout>
                  <c:x val="-2.7777777777778004E-3"/>
                  <c:y val="-3.1481481481481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35-4003-ABBA-B2C75F134C25}"/>
                </c:ext>
              </c:extLst>
            </c:dLbl>
            <c:dLbl>
              <c:idx val="6"/>
              <c:layout>
                <c:manualLayout>
                  <c:x val="-1.3888888888888961E-3"/>
                  <c:y val="-9.2592592592593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35-4003-ABBA-B2C75F134C2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MTBF!$A$8:$A$14</c:f>
              <c:strCache>
                <c:ptCount val="7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</c:strCache>
            </c:strRef>
          </c:cat>
          <c:val>
            <c:numRef>
              <c:f>MTBF!$B$8:$B$14</c:f>
              <c:numCache>
                <c:formatCode>General</c:formatCode>
                <c:ptCount val="7"/>
                <c:pt idx="0">
                  <c:v>5.59</c:v>
                </c:pt>
                <c:pt idx="1">
                  <c:v>6.33</c:v>
                </c:pt>
                <c:pt idx="2">
                  <c:v>5.6599999999999975</c:v>
                </c:pt>
                <c:pt idx="3">
                  <c:v>5.4700000000000024</c:v>
                </c:pt>
                <c:pt idx="4">
                  <c:v>5.6899999999999995</c:v>
                </c:pt>
                <c:pt idx="5">
                  <c:v>7.1199999999999966</c:v>
                </c:pt>
                <c:pt idx="6">
                  <c:v>6.56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35-4003-ABBA-B2C75F134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586880"/>
        <c:axId val="86588416"/>
      </c:barChart>
      <c:catAx>
        <c:axId val="86586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6588416"/>
        <c:crosses val="autoZero"/>
        <c:auto val="1"/>
        <c:lblAlgn val="ctr"/>
        <c:lblOffset val="100"/>
        <c:noMultiLvlLbl val="0"/>
      </c:catAx>
      <c:valAx>
        <c:axId val="86588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MTBF [h]</a:t>
                </a:r>
              </a:p>
            </c:rich>
          </c:tx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6586880"/>
        <c:crossesAt val="1"/>
        <c:crossBetween val="between"/>
        <c:majorUnit val="2"/>
        <c:minorUnit val="1"/>
      </c:valAx>
      <c:spPr>
        <a:ln w="635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24037620297547E-2"/>
          <c:y val="5.46877596379724E-2"/>
          <c:w val="0.89456824146981628"/>
          <c:h val="0.735414176602322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2E91-4581-9E4B-61335A7E099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2E91-4581-9E4B-61335A7E099F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2E91-4581-9E4B-61335A7E099F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2E91-4581-9E4B-61335A7E099F}"/>
              </c:ext>
            </c:extLst>
          </c:dPt>
          <c:cat>
            <c:strRef>
              <c:f>FY13_Failure!$A$13:$A$47</c:f>
              <c:strCache>
                <c:ptCount val="34"/>
                <c:pt idx="1">
                  <c:v>PS_RHIC</c:v>
                </c:pt>
                <c:pt idx="2">
                  <c:v>RfRHIC</c:v>
                </c:pt>
                <c:pt idx="3">
                  <c:v>HumanError</c:v>
                </c:pt>
                <c:pt idx="4">
                  <c:v>ES&amp;FD_Exp</c:v>
                </c:pt>
                <c:pt idx="5">
                  <c:v>QuenchProtect</c:v>
                </c:pt>
                <c:pt idx="6">
                  <c:v>RadMonIntlk</c:v>
                </c:pt>
                <c:pt idx="7">
                  <c:v>CntrlsHdRHIC</c:v>
                </c:pt>
                <c:pt idx="8">
                  <c:v>PPS_RHIC</c:v>
                </c:pt>
                <c:pt idx="9">
                  <c:v>QLI</c:v>
                </c:pt>
                <c:pt idx="10">
                  <c:v>CryoRHIC</c:v>
                </c:pt>
                <c:pt idx="11">
                  <c:v>LinacRf</c:v>
                </c:pt>
                <c:pt idx="12">
                  <c:v>RfAGS</c:v>
                </c:pt>
                <c:pt idx="13">
                  <c:v>CntrlsSftwr</c:v>
                </c:pt>
                <c:pt idx="14">
                  <c:v>PS_Bstr/BtA/LtB</c:v>
                </c:pt>
                <c:pt idx="15">
                  <c:v>ACG_RHIC</c:v>
                </c:pt>
                <c:pt idx="16">
                  <c:v>PPS_AGS</c:v>
                </c:pt>
                <c:pt idx="17">
                  <c:v>PS_AGS</c:v>
                </c:pt>
                <c:pt idx="18">
                  <c:v>QuenchDetect</c:v>
                </c:pt>
                <c:pt idx="19">
                  <c:v>ES&amp;FD_AtR</c:v>
                </c:pt>
                <c:pt idx="20">
                  <c:v>InjPerformance</c:v>
                </c:pt>
                <c:pt idx="21">
                  <c:v>ElecRHIC</c:v>
                </c:pt>
                <c:pt idx="22">
                  <c:v>WaterBoost/BtA</c:v>
                </c:pt>
                <c:pt idx="23">
                  <c:v>P^Source</c:v>
                </c:pt>
                <c:pt idx="24">
                  <c:v>ESHQ</c:v>
                </c:pt>
                <c:pt idx="25">
                  <c:v>CntrlsHdAGS</c:v>
                </c:pt>
                <c:pt idx="26">
                  <c:v>ACG_AGS</c:v>
                </c:pt>
                <c:pt idx="27">
                  <c:v>WaterAGS</c:v>
                </c:pt>
                <c:pt idx="28">
                  <c:v>InstRHIC</c:v>
                </c:pt>
                <c:pt idx="29">
                  <c:v>LinacTankQ</c:v>
                </c:pt>
                <c:pt idx="30">
                  <c:v>PPS_Booster</c:v>
                </c:pt>
                <c:pt idx="31">
                  <c:v>ACG_Boost</c:v>
                </c:pt>
                <c:pt idx="32">
                  <c:v>VacRHIC</c:v>
                </c:pt>
                <c:pt idx="33">
                  <c:v>CoolACRHIC</c:v>
                </c:pt>
              </c:strCache>
            </c:strRef>
          </c:cat>
          <c:val>
            <c:numRef>
              <c:f>FY13_Failure!$C$13:$C$47</c:f>
              <c:numCache>
                <c:formatCode>0.0%</c:formatCode>
                <c:ptCount val="35"/>
                <c:pt idx="1">
                  <c:v>1.6497477931904161E-2</c:v>
                </c:pt>
                <c:pt idx="2">
                  <c:v>1.2585119798234581E-2</c:v>
                </c:pt>
                <c:pt idx="3">
                  <c:v>1.1245271122320303E-2</c:v>
                </c:pt>
                <c:pt idx="4">
                  <c:v>1.0800756620428753E-2</c:v>
                </c:pt>
                <c:pt idx="5">
                  <c:v>9.5964691046658262E-3</c:v>
                </c:pt>
                <c:pt idx="6">
                  <c:v>8.4394703656998742E-3</c:v>
                </c:pt>
                <c:pt idx="7">
                  <c:v>8.1841109709962206E-3</c:v>
                </c:pt>
                <c:pt idx="8">
                  <c:v>7.8310214375788452E-3</c:v>
                </c:pt>
                <c:pt idx="9">
                  <c:v>7.5283732660781904E-3</c:v>
                </c:pt>
                <c:pt idx="10">
                  <c:v>5.5107187894073194E-3</c:v>
                </c:pt>
                <c:pt idx="11">
                  <c:v>4.5901639344262434E-3</c:v>
                </c:pt>
                <c:pt idx="12">
                  <c:v>4.3663303909205736E-3</c:v>
                </c:pt>
                <c:pt idx="13">
                  <c:v>4.0290037831021861E-3</c:v>
                </c:pt>
                <c:pt idx="14">
                  <c:v>3.5088272383354546E-3</c:v>
                </c:pt>
                <c:pt idx="15">
                  <c:v>3.2503152585120045E-3</c:v>
                </c:pt>
                <c:pt idx="16">
                  <c:v>2.8688524590163942E-3</c:v>
                </c:pt>
                <c:pt idx="17">
                  <c:v>2.7080706179066971E-3</c:v>
                </c:pt>
                <c:pt idx="18">
                  <c:v>2.6292559899117277E-3</c:v>
                </c:pt>
                <c:pt idx="19">
                  <c:v>2.4148802017654554E-3</c:v>
                </c:pt>
                <c:pt idx="20">
                  <c:v>2.3928121059268587E-3</c:v>
                </c:pt>
                <c:pt idx="21">
                  <c:v>2.2036569987389691E-3</c:v>
                </c:pt>
                <c:pt idx="22">
                  <c:v>2.0428751576292582E-3</c:v>
                </c:pt>
                <c:pt idx="23">
                  <c:v>1.8474148802017723E-3</c:v>
                </c:pt>
                <c:pt idx="24">
                  <c:v>1.8379571248423813E-3</c:v>
                </c:pt>
                <c:pt idx="25">
                  <c:v>1.4312736443883986E-3</c:v>
                </c:pt>
                <c:pt idx="26">
                  <c:v>1.3398486759142497E-3</c:v>
                </c:pt>
                <c:pt idx="27">
                  <c:v>1.1916771752837419E-3</c:v>
                </c:pt>
                <c:pt idx="28">
                  <c:v>8.5750315258512587E-4</c:v>
                </c:pt>
                <c:pt idx="29">
                  <c:v>7.5346784363178028E-4</c:v>
                </c:pt>
                <c:pt idx="30">
                  <c:v>7.4085750315258734E-4</c:v>
                </c:pt>
                <c:pt idx="31">
                  <c:v>6.1475409836065774E-4</c:v>
                </c:pt>
                <c:pt idx="32">
                  <c:v>4.2559899117276183E-4</c:v>
                </c:pt>
                <c:pt idx="33">
                  <c:v>3.8461538461538575E-4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91-4581-9E4B-61335A7E0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4514816"/>
        <c:axId val="74516352"/>
      </c:barChart>
      <c:catAx>
        <c:axId val="7451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5400000" vert="horz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4516352"/>
        <c:crosses val="autoZero"/>
        <c:auto val="1"/>
        <c:lblAlgn val="ctr"/>
        <c:lblOffset val="100"/>
        <c:noMultiLvlLbl val="0"/>
      </c:catAx>
      <c:valAx>
        <c:axId val="74516352"/>
        <c:scaling>
          <c:orientation val="minMax"/>
          <c:max val="2.0000000000000011E-2"/>
          <c:min val="0"/>
        </c:scaling>
        <c:delete val="0"/>
        <c:axPos val="l"/>
        <c:majorGridlines/>
        <c:numFmt formatCode="0.0%" sourceLinked="0"/>
        <c:majorTickMark val="none"/>
        <c:minorTickMark val="in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4514816"/>
        <c:crosses val="autoZero"/>
        <c:crossBetween val="midCat"/>
        <c:majorUnit val="5.0000000000000114E-3"/>
        <c:minorUnit val="5.0000000000000114E-3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18744531933508"/>
          <c:y val="0.1111111111111111"/>
          <c:w val="0.8258958880140006"/>
          <c:h val="0.778055555555557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cat>
            <c:strRef>
              <c:f>SYSTEMS!$B$9:$B$14</c:f>
              <c:strCache>
                <c:ptCount val="6"/>
                <c:pt idx="0">
                  <c:v>Run08</c:v>
                </c:pt>
                <c:pt idx="1">
                  <c:v>Run09</c:v>
                </c:pt>
                <c:pt idx="2">
                  <c:v>Run10</c:v>
                </c:pt>
                <c:pt idx="3">
                  <c:v>Run11</c:v>
                </c:pt>
                <c:pt idx="4">
                  <c:v>Run12</c:v>
                </c:pt>
                <c:pt idx="5">
                  <c:v>Run13</c:v>
                </c:pt>
              </c:strCache>
            </c:strRef>
          </c:cat>
          <c:val>
            <c:numRef>
              <c:f>SYSTEMS!$C$9:$C$14</c:f>
              <c:numCache>
                <c:formatCode>0.0%</c:formatCode>
                <c:ptCount val="6"/>
                <c:pt idx="0">
                  <c:v>2.453277092796885E-2</c:v>
                </c:pt>
                <c:pt idx="1">
                  <c:v>4.1589403973509895E-2</c:v>
                </c:pt>
                <c:pt idx="2">
                  <c:v>2.6554562558795871E-2</c:v>
                </c:pt>
                <c:pt idx="3">
                  <c:v>3.563975155279505E-2</c:v>
                </c:pt>
                <c:pt idx="4">
                  <c:v>2.2167015127290652E-2</c:v>
                </c:pt>
                <c:pt idx="5">
                  <c:v>1.6495605795054789E-2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1-41B5-ACEC-C037D9EAE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540160"/>
        <c:axId val="74541696"/>
      </c:barChart>
      <c:catAx>
        <c:axId val="745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4541696"/>
        <c:crosses val="autoZero"/>
        <c:auto val="1"/>
        <c:lblAlgn val="ctr"/>
        <c:lblOffset val="100"/>
        <c:noMultiLvlLbl val="0"/>
      </c:catAx>
      <c:valAx>
        <c:axId val="74541696"/>
        <c:scaling>
          <c:orientation val="minMax"/>
          <c:max val="0.05"/>
        </c:scaling>
        <c:delete val="0"/>
        <c:axPos val="l"/>
        <c:majorGridlines/>
        <c:numFmt formatCode="0.0%" sourceLinked="0"/>
        <c:majorTickMark val="in"/>
        <c:minorTickMark val="in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4540160"/>
        <c:crossesAt val="1"/>
        <c:crossBetween val="between"/>
        <c:majorUnit val="1.0000000000000005E-2"/>
        <c:minorUnit val="5.0000000000000114E-3"/>
      </c:valAx>
      <c:spPr>
        <a:ln w="635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663167104112"/>
          <c:y val="0.10047462817147856"/>
          <c:w val="0.84767979002624672"/>
          <c:h val="0.78354549431321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SYSTEMS!$C$72</c:f>
              <c:strCache>
                <c:ptCount val="1"/>
                <c:pt idx="0">
                  <c:v>RfRHIC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cat>
            <c:strRef>
              <c:f>SYSTEMS!$B$73:$B$78</c:f>
              <c:strCache>
                <c:ptCount val="6"/>
                <c:pt idx="0">
                  <c:v>Run08</c:v>
                </c:pt>
                <c:pt idx="1">
                  <c:v>Run09</c:v>
                </c:pt>
                <c:pt idx="2">
                  <c:v>Run10</c:v>
                </c:pt>
                <c:pt idx="3">
                  <c:v>Run11</c:v>
                </c:pt>
                <c:pt idx="4">
                  <c:v>Run12</c:v>
                </c:pt>
                <c:pt idx="5">
                  <c:v>Run13</c:v>
                </c:pt>
              </c:strCache>
            </c:strRef>
          </c:cat>
          <c:val>
            <c:numRef>
              <c:f>SYSTEMS!$C$73:$C$78</c:f>
              <c:numCache>
                <c:formatCode>0.00%</c:formatCode>
                <c:ptCount val="6"/>
                <c:pt idx="0">
                  <c:v>1.118429591174562E-2</c:v>
                </c:pt>
                <c:pt idx="1">
                  <c:v>5.4661232806928455E-3</c:v>
                </c:pt>
                <c:pt idx="2">
                  <c:v>9.9435559736594566E-3</c:v>
                </c:pt>
                <c:pt idx="3">
                  <c:v>1.8966459627329253E-2</c:v>
                </c:pt>
                <c:pt idx="4">
                  <c:v>8.7516910589103547E-3</c:v>
                </c:pt>
                <c:pt idx="5">
                  <c:v>1.2583691636510396E-2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46-41E0-9C2A-3E155BF9A2F9}"/>
            </c:ext>
          </c:extLst>
        </c:ser>
        <c:ser>
          <c:idx val="1"/>
          <c:order val="1"/>
          <c:tx>
            <c:strRef>
              <c:f>SYSTEMS!$D$72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SYSTEMS!$B$73:$B$78</c:f>
              <c:strCache>
                <c:ptCount val="6"/>
                <c:pt idx="0">
                  <c:v>Run08</c:v>
                </c:pt>
                <c:pt idx="1">
                  <c:v>Run09</c:v>
                </c:pt>
                <c:pt idx="2">
                  <c:v>Run10</c:v>
                </c:pt>
                <c:pt idx="3">
                  <c:v>Run11</c:v>
                </c:pt>
                <c:pt idx="4">
                  <c:v>Run12</c:v>
                </c:pt>
                <c:pt idx="5">
                  <c:v>Run13</c:v>
                </c:pt>
              </c:strCache>
            </c:strRef>
          </c:cat>
          <c:val>
            <c:numRef>
              <c:f>SYSTEMS!$D$73:$D$78</c:f>
              <c:numCache>
                <c:formatCode>0.00%</c:formatCode>
                <c:ptCount val="6"/>
                <c:pt idx="0">
                  <c:v>4.3900064892926846E-3</c:v>
                </c:pt>
                <c:pt idx="1">
                  <c:v>6.953642384105993E-3</c:v>
                </c:pt>
                <c:pt idx="2">
                  <c:v>6.1453433678269054E-3</c:v>
                </c:pt>
                <c:pt idx="3">
                  <c:v>1.9503105590062213E-3</c:v>
                </c:pt>
                <c:pt idx="4">
                  <c:v>2.2531053990899087E-3</c:v>
                </c:pt>
                <c:pt idx="5">
                  <c:v>4.3658348989395763E-3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46-41E0-9C2A-3E155BF9A2F9}"/>
            </c:ext>
          </c:extLst>
        </c:ser>
        <c:ser>
          <c:idx val="2"/>
          <c:order val="2"/>
          <c:tx>
            <c:strRef>
              <c:f>SYSTEMS!$E$72</c:f>
              <c:strCache>
                <c:ptCount val="1"/>
                <c:pt idx="0">
                  <c:v>RfBooster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SYSTEMS!$B$73:$B$78</c:f>
              <c:strCache>
                <c:ptCount val="6"/>
                <c:pt idx="0">
                  <c:v>Run08</c:v>
                </c:pt>
                <c:pt idx="1">
                  <c:v>Run09</c:v>
                </c:pt>
                <c:pt idx="2">
                  <c:v>Run10</c:v>
                </c:pt>
                <c:pt idx="3">
                  <c:v>Run11</c:v>
                </c:pt>
                <c:pt idx="4">
                  <c:v>Run12</c:v>
                </c:pt>
                <c:pt idx="5">
                  <c:v>Run13</c:v>
                </c:pt>
              </c:strCache>
            </c:strRef>
          </c:cat>
          <c:val>
            <c:numRef>
              <c:f>SYSTEMS!$E$73:$E$78</c:f>
              <c:numCache>
                <c:formatCode>0.00%</c:formatCode>
                <c:ptCount val="6"/>
                <c:pt idx="0">
                  <c:v>1.9630110317975405E-3</c:v>
                </c:pt>
                <c:pt idx="1">
                  <c:v>0</c:v>
                </c:pt>
                <c:pt idx="2">
                  <c:v>1.0983066792097861E-3</c:v>
                </c:pt>
                <c:pt idx="3">
                  <c:v>1.8683229813664657E-3</c:v>
                </c:pt>
                <c:pt idx="4">
                  <c:v>6.0755134669782324E-4</c:v>
                </c:pt>
                <c:pt idx="5">
                  <c:v>1.5761136819276547E-4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46-41E0-9C2A-3E155BF9A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579328"/>
        <c:axId val="95097984"/>
      </c:barChart>
      <c:catAx>
        <c:axId val="7457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5097984"/>
        <c:crosses val="autoZero"/>
        <c:auto val="1"/>
        <c:lblAlgn val="ctr"/>
        <c:lblOffset val="100"/>
        <c:noMultiLvlLbl val="0"/>
      </c:catAx>
      <c:valAx>
        <c:axId val="95097984"/>
        <c:scaling>
          <c:orientation val="minMax"/>
          <c:max val="2.0000000000000011E-2"/>
        </c:scaling>
        <c:delete val="0"/>
        <c:axPos val="l"/>
        <c:majorGridlines/>
        <c:numFmt formatCode="0.0%" sourceLinked="0"/>
        <c:majorTickMark val="in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4579328"/>
        <c:crosses val="autoZero"/>
        <c:crossBetween val="between"/>
      </c:valAx>
      <c:spPr>
        <a:ln w="6350"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17866830312511717"/>
          <c:y val="0.12422909855566305"/>
          <c:w val="0.17288203958039844"/>
          <c:h val="0.1164127948918665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663167104112"/>
          <c:y val="9.9548702245552706E-2"/>
          <c:w val="0.84672134733158688"/>
          <c:h val="0.784471420239136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SYSTEMS!$D$94</c:f>
              <c:strCache>
                <c:ptCount val="1"/>
                <c:pt idx="0">
                  <c:v>ES&amp;FD_Exp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SYSTEMS!$B$95:$B$100</c:f>
              <c:strCache>
                <c:ptCount val="6"/>
                <c:pt idx="0">
                  <c:v>Run08</c:v>
                </c:pt>
                <c:pt idx="1">
                  <c:v>Run09</c:v>
                </c:pt>
                <c:pt idx="2">
                  <c:v>Run10</c:v>
                </c:pt>
                <c:pt idx="3">
                  <c:v>Run11</c:v>
                </c:pt>
                <c:pt idx="4">
                  <c:v>Run12</c:v>
                </c:pt>
                <c:pt idx="5">
                  <c:v>Run13</c:v>
                </c:pt>
              </c:strCache>
            </c:strRef>
          </c:cat>
          <c:val>
            <c:numRef>
              <c:f>SYSTEMS!$D$95:$D$100</c:f>
              <c:numCache>
                <c:formatCode>0.00%</c:formatCode>
                <c:ptCount val="6"/>
                <c:pt idx="0">
                  <c:v>6.8754055807917101E-3</c:v>
                </c:pt>
                <c:pt idx="1">
                  <c:v>2.2159959246051959E-3</c:v>
                </c:pt>
                <c:pt idx="2">
                  <c:v>4.8165569143932387E-3</c:v>
                </c:pt>
                <c:pt idx="3">
                  <c:v>2.1291925465838604E-3</c:v>
                </c:pt>
                <c:pt idx="4">
                  <c:v>5.4286065674578774E-3</c:v>
                </c:pt>
                <c:pt idx="5">
                  <c:v>1.0799530948568293E-2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4-4B45-9B7A-4B85D772B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118080"/>
        <c:axId val="95119616"/>
      </c:barChart>
      <c:catAx>
        <c:axId val="9511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5119616"/>
        <c:crosses val="autoZero"/>
        <c:auto val="1"/>
        <c:lblAlgn val="ctr"/>
        <c:lblOffset val="100"/>
        <c:noMultiLvlLbl val="0"/>
      </c:catAx>
      <c:valAx>
        <c:axId val="95119616"/>
        <c:scaling>
          <c:orientation val="minMax"/>
          <c:max val="1.2000000000000005E-2"/>
          <c:min val="0"/>
        </c:scaling>
        <c:delete val="0"/>
        <c:axPos val="l"/>
        <c:majorGridlines/>
        <c:numFmt formatCode="0.0%" sourceLinked="0"/>
        <c:majorTickMark val="in"/>
        <c:minorTickMark val="in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5118080"/>
        <c:crosses val="autoZero"/>
        <c:crossBetween val="between"/>
        <c:majorUnit val="3.0000000000000074E-3"/>
        <c:minorUnit val="1.0000000000000037E-3"/>
      </c:valAx>
      <c:spPr>
        <a:ln w="6350">
          <a:solidFill>
            <a:sysClr val="windowText" lastClr="000000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18744531933508"/>
          <c:y val="8.7962962962963256E-2"/>
          <c:w val="0.86525699912510934"/>
          <c:h val="0.801203703703703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cat>
            <c:strRef>
              <c:f>SYSTEMS!$B$48:$B$53</c:f>
              <c:strCache>
                <c:ptCount val="6"/>
                <c:pt idx="0">
                  <c:v>Run08</c:v>
                </c:pt>
                <c:pt idx="1">
                  <c:v>Run09</c:v>
                </c:pt>
                <c:pt idx="2">
                  <c:v>Run10</c:v>
                </c:pt>
                <c:pt idx="3">
                  <c:v>Run11</c:v>
                </c:pt>
                <c:pt idx="4">
                  <c:v>Run12</c:v>
                </c:pt>
                <c:pt idx="5">
                  <c:v>Run13</c:v>
                </c:pt>
              </c:strCache>
            </c:strRef>
          </c:cat>
          <c:val>
            <c:numRef>
              <c:f>SYSTEMS!$C$48:$C$53</c:f>
              <c:numCache>
                <c:formatCode>0.0%</c:formatCode>
                <c:ptCount val="6"/>
                <c:pt idx="0">
                  <c:v>1.6408176508760561E-2</c:v>
                </c:pt>
                <c:pt idx="1">
                  <c:v>1.0188487009679063E-2</c:v>
                </c:pt>
                <c:pt idx="2">
                  <c:v>1.4517873941674499E-2</c:v>
                </c:pt>
                <c:pt idx="3">
                  <c:v>1.0578881987577641E-2</c:v>
                </c:pt>
                <c:pt idx="4">
                  <c:v>1.2542122740130408E-2</c:v>
                </c:pt>
                <c:pt idx="5">
                  <c:v>1.1243995006871855E-2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5-41D3-9F2C-570862706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35168"/>
        <c:axId val="100936704"/>
      </c:barChart>
      <c:catAx>
        <c:axId val="100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0936704"/>
        <c:crosses val="autoZero"/>
        <c:auto val="1"/>
        <c:lblAlgn val="ctr"/>
        <c:lblOffset val="100"/>
        <c:noMultiLvlLbl val="0"/>
      </c:catAx>
      <c:valAx>
        <c:axId val="100936704"/>
        <c:scaling>
          <c:orientation val="minMax"/>
          <c:max val="2.0000000000000011E-2"/>
        </c:scaling>
        <c:delete val="0"/>
        <c:axPos val="l"/>
        <c:majorGridlines/>
        <c:minorGridlines/>
        <c:numFmt formatCode="0.0%" sourceLinked="1"/>
        <c:majorTickMark val="out"/>
        <c:minorTickMark val="in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0935168"/>
        <c:crosses val="autoZero"/>
        <c:crossBetween val="between"/>
        <c:majorUnit val="1.0000000000000005E-2"/>
        <c:minorUnit val="5.0000000000000114E-3"/>
      </c:valAx>
      <c:spPr>
        <a:ln w="6350">
          <a:solidFill>
            <a:sysClr val="windowText" lastClr="000000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0.56641</cdr:x>
      <cdr:y>0.09091</cdr:y>
    </cdr:from>
    <cdr:to>
      <cdr:x>0.94974</cdr:x>
      <cdr:y>0.21426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14900" y="571499"/>
          <a:ext cx="3326260" cy="77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latin typeface="Times New Roman" pitchFamily="18" charset="0"/>
              <a:cs typeface="Times New Roman" pitchFamily="18" charset="0"/>
            </a:rPr>
            <a:t>Run-13</a:t>
          </a:r>
          <a:r>
            <a:rPr lang="en-US" sz="1400" b="1" baseline="0" dirty="0">
              <a:latin typeface="Times New Roman" pitchFamily="18" charset="0"/>
              <a:cs typeface="Times New Roman" pitchFamily="18" charset="0"/>
            </a:rPr>
            <a:t> system failure analysis</a:t>
          </a:r>
        </a:p>
        <a:p xmlns:a="http://schemas.openxmlformats.org/drawingml/2006/main">
          <a:r>
            <a:rPr lang="en-US" sz="1400" b="1" baseline="0" dirty="0">
              <a:latin typeface="Times New Roman" pitchFamily="18" charset="0"/>
              <a:cs typeface="Times New Roman" pitchFamily="18" charset="0"/>
            </a:rPr>
            <a:t>Total failures: 14.8% on scheduled ops.</a:t>
          </a:r>
        </a:p>
        <a:p xmlns:a="http://schemas.openxmlformats.org/drawingml/2006/main">
          <a:r>
            <a:rPr lang="en-US" sz="1400" b="1" dirty="0">
              <a:latin typeface="Times New Roman" pitchFamily="18" charset="0"/>
              <a:cs typeface="Times New Roman" pitchFamily="18" charset="0"/>
            </a:rPr>
            <a:t>Run13 -- 1% corresponds to ~ 31.7 h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2CDF230F-4C71-C04B-A086-5761B86FB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12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5325"/>
            <a:ext cx="4633912" cy="347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0550"/>
            <a:ext cx="51339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855FB499-52C8-4342-9C3D-246A6BF1B3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27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 descr="ppt_BG_Title_BNL_blu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4404836"/>
            <a:ext cx="380297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000" b="0" kern="120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RHIC Facility Operations Review</a:t>
            </a:r>
          </a:p>
          <a:p>
            <a:pPr marL="57150" algn="l"/>
            <a:r>
              <a:rPr lang="en-US" sz="2000" b="0" kern="120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August</a:t>
            </a:r>
            <a:r>
              <a:rPr lang="en-US" sz="2000" b="0" kern="1200" baseline="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 6 – 8, </a:t>
            </a:r>
            <a:r>
              <a:rPr lang="en-US" sz="2000" b="0" kern="120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2013</a:t>
            </a:r>
          </a:p>
        </p:txBody>
      </p:sp>
      <p:sp>
        <p:nvSpPr>
          <p:cNvPr id="9" name="Title 4"/>
          <p:cNvSpPr txBox="1">
            <a:spLocks/>
          </p:cNvSpPr>
          <p:nvPr userDrawn="1"/>
        </p:nvSpPr>
        <p:spPr bwMode="auto">
          <a:xfrm>
            <a:off x="228600" y="457200"/>
            <a:ext cx="76787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sz="3200" b="0" dirty="0">
                <a:solidFill>
                  <a:srgbClr val="F6E814"/>
                </a:solidFill>
              </a:rPr>
              <a:t>The Relativistic Heavy Ion Collider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Author 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310106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D0C6E5F-9C11-2B4B-8B1B-CB9538927588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42887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D0C6E5F-9C11-2B4B-8B1B-CB9538927588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60887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838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5"/>
            <a:ext cx="4191000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86300" y="815975"/>
            <a:ext cx="4257675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988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43400" y="5943600"/>
            <a:ext cx="449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400" b="0" dirty="0">
                <a:latin typeface="Helvetica"/>
                <a:cs typeface="Helvetica"/>
              </a:rPr>
              <a:t>Thomas Roser</a:t>
            </a:r>
            <a:br>
              <a:rPr lang="en-US" sz="1400" b="0" dirty="0">
                <a:latin typeface="Helvetica"/>
                <a:cs typeface="Helvetica"/>
              </a:rPr>
            </a:br>
            <a:r>
              <a:rPr lang="en-US" sz="1400" b="0" dirty="0">
                <a:latin typeface="Helvetica"/>
                <a:cs typeface="Helvetica"/>
              </a:rPr>
              <a:t>Director’s Review of RHIC Operations</a:t>
            </a:r>
            <a:br>
              <a:rPr lang="en-US" sz="1400" b="0" dirty="0">
                <a:latin typeface="Helvetica"/>
                <a:cs typeface="Helvetica"/>
              </a:rPr>
            </a:br>
            <a:r>
              <a:rPr lang="en-US" sz="1400" b="0" dirty="0">
                <a:latin typeface="Helvetica"/>
                <a:cs typeface="Helvetica"/>
              </a:rPr>
              <a:t>July 15, 2013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04800" y="5943600"/>
          <a:ext cx="19431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Document" r:id="rId3" imgW="1943100" imgH="723900" progId="Word.Document.8">
                  <p:embed/>
                </p:oleObj>
              </mc:Choice>
              <mc:Fallback>
                <p:oleObj name="Document" r:id="rId3" imgW="1943100" imgH="723900" progId="Word.Document.8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943600"/>
                        <a:ext cx="19431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399" cy="31051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680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43400" y="5943600"/>
            <a:ext cx="449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400" b="0" dirty="0">
                <a:latin typeface="Helvetica"/>
                <a:cs typeface="Helvetica"/>
              </a:rPr>
              <a:t>Thomas Roser</a:t>
            </a:r>
            <a:br>
              <a:rPr lang="en-US" sz="1400" b="0" dirty="0">
                <a:latin typeface="Helvetica"/>
                <a:cs typeface="Helvetica"/>
              </a:rPr>
            </a:br>
            <a:r>
              <a:rPr lang="en-US" sz="1400" b="0" dirty="0">
                <a:latin typeface="Helvetica"/>
                <a:cs typeface="Helvetica"/>
              </a:rPr>
              <a:t>Director’s Review of RHIC Operations</a:t>
            </a:r>
            <a:br>
              <a:rPr lang="en-US" sz="1400" b="0" dirty="0">
                <a:latin typeface="Helvetica"/>
                <a:cs typeface="Helvetica"/>
              </a:rPr>
            </a:br>
            <a:r>
              <a:rPr lang="en-US" sz="1400" b="0" dirty="0">
                <a:latin typeface="Helvetica"/>
                <a:cs typeface="Helvetica"/>
              </a:rPr>
              <a:t>July 15, 2013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04800" y="5943600"/>
          <a:ext cx="19431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2" name="Document" r:id="rId3" imgW="1943100" imgH="723900" progId="Word.Document.8">
                  <p:embed/>
                </p:oleObj>
              </mc:Choice>
              <mc:Fallback>
                <p:oleObj name="Document" r:id="rId3" imgW="1943100" imgH="723900" progId="Word.Document.8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943600"/>
                        <a:ext cx="19431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399" cy="31051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173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1" y="96838"/>
            <a:ext cx="84582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D0E7053-A9EF-4948-8331-64540782529C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05" r:id="rId4"/>
    <p:sldLayoutId id="2147483906" r:id="rId5"/>
    <p:sldLayoutId id="2147483911" r:id="rId6"/>
    <p:sldLayoutId id="2147483912" r:id="rId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en-US" sz="2400" b="1" dirty="0">
          <a:solidFill>
            <a:srgbClr val="FF0000"/>
          </a:solidFill>
          <a:latin typeface="Helvetica"/>
          <a:ea typeface="ＭＳ Ｐゴシック" pitchFamily="-65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9"/>
        </a:buBlip>
        <a:defRPr sz="2000">
          <a:solidFill>
            <a:srgbClr val="0000FF"/>
          </a:solidFill>
          <a:latin typeface="Helvetica"/>
          <a:ea typeface="ＭＳ Ｐゴシック" charset="0"/>
          <a:cs typeface="Helvetica"/>
        </a:defRPr>
      </a:lvl1pPr>
      <a:lvl2pPr marL="339725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0"/>
        </a:buBlip>
        <a:defRPr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460375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1"/>
        </a:buBlip>
        <a:defRPr sz="1600" i="1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569913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2"/>
        </a:buBlip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623888" indent="-1635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Operations and </a:t>
            </a:r>
            <a:br>
              <a:rPr lang="en-US" dirty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</a:br>
            <a:r>
              <a:rPr lang="en-US" dirty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Operations Support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Peter Ingrassia</a:t>
            </a:r>
          </a:p>
        </p:txBody>
      </p:sp>
    </p:spTree>
    <p:extLst>
      <p:ext uri="{BB962C8B-B14F-4D97-AF65-F5344CB8AC3E}">
        <p14:creationId xmlns:p14="http://schemas.microsoft.com/office/powerpoint/2010/main" val="59919250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19137"/>
          </a:xfrm>
        </p:spPr>
        <p:txBody>
          <a:bodyPr/>
          <a:lstStyle/>
          <a:p>
            <a:r>
              <a:rPr lang="en-US" sz="2800" dirty="0">
                <a:latin typeface="Helvetica" pitchFamily="34" charset="0"/>
                <a:cs typeface="Times New Roman" pitchFamily="18" charset="0"/>
              </a:rPr>
              <a:t>Availability Run08 - Run13 (DOE 80% Metric)</a:t>
            </a:r>
            <a:br>
              <a:rPr lang="en-US" dirty="0">
                <a:latin typeface="Helvetica" pitchFamily="34" charset="0"/>
                <a:cs typeface="Times New Roman" pitchFamily="18" charset="0"/>
              </a:rPr>
            </a:br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571500"/>
          <a:ext cx="8677275" cy="604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458200" cy="719137"/>
          </a:xfrm>
        </p:spPr>
        <p:txBody>
          <a:bodyPr/>
          <a:lstStyle/>
          <a:p>
            <a:r>
              <a:rPr lang="en-US" dirty="0"/>
              <a:t>Mean Time Analysis: MTBF (all systems from AGS start)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677275" cy="604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Run 13 System Failure &gt; 1 hr (all systems from AGS start)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571500"/>
          <a:ext cx="8677275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Power Supply Failure as % of Operating Hours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6700" y="228601"/>
          <a:ext cx="8677275" cy="651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Systems Failure as % of Operating Hours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6700" y="114300"/>
          <a:ext cx="8677275" cy="6629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8115299" cy="719137"/>
          </a:xfrm>
        </p:spPr>
        <p:txBody>
          <a:bodyPr/>
          <a:lstStyle/>
          <a:p>
            <a:r>
              <a:rPr lang="en-US" dirty="0"/>
              <a:t>RHIC Experiment Failure as % of Operating Hours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114301"/>
          <a:ext cx="8677275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Error as % of Operating Hours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6700" y="114301"/>
          <a:ext cx="8677275" cy="662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8700" y="685800"/>
            <a:ext cx="6286500" cy="2857500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“Operations” groups include</a:t>
            </a:r>
          </a:p>
          <a:p>
            <a:pPr lvl="1"/>
            <a:r>
              <a:rPr lang="en-US" sz="2200" dirty="0"/>
              <a:t>Main Control Room Group, </a:t>
            </a:r>
          </a:p>
          <a:p>
            <a:pPr lvl="1"/>
            <a:r>
              <a:rPr lang="en-US" sz="2200" dirty="0"/>
              <a:t>Operations (Maintenance) Support, and </a:t>
            </a:r>
          </a:p>
          <a:p>
            <a:pPr lvl="1"/>
            <a:r>
              <a:rPr lang="en-US" sz="2200" dirty="0"/>
              <a:t>“CA” Support.</a:t>
            </a:r>
          </a:p>
          <a:p>
            <a:r>
              <a:rPr lang="en-US" sz="2200" dirty="0"/>
              <a:t>Additional Operations groups not included; </a:t>
            </a:r>
          </a:p>
          <a:p>
            <a:pPr lvl="1"/>
            <a:r>
              <a:rPr lang="en-US" sz="2200" dirty="0"/>
              <a:t>Cryogenics, </a:t>
            </a:r>
          </a:p>
          <a:p>
            <a:pPr lvl="1"/>
            <a:r>
              <a:rPr lang="en-US" sz="2200" dirty="0"/>
              <a:t>AGS Main Magnet Power Supply, </a:t>
            </a:r>
          </a:p>
          <a:p>
            <a:pPr lvl="1"/>
            <a:r>
              <a:rPr lang="en-US" sz="2200" dirty="0"/>
              <a:t>Tandem Van de Graff, and</a:t>
            </a:r>
          </a:p>
          <a:p>
            <a:pPr lvl="1"/>
            <a:r>
              <a:rPr lang="en-US" sz="2200" dirty="0"/>
              <a:t>Health Physics.</a:t>
            </a:r>
          </a:p>
          <a:p>
            <a:endParaRPr lang="en-US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Operations and Operations Support</a:t>
            </a:r>
            <a:endParaRPr dirty="0">
              <a:latin typeface="Helvetica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543300"/>
            <a:ext cx="60706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2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Control Room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685800"/>
            <a:ext cx="8801100" cy="5734050"/>
          </a:xfr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815975"/>
            <a:ext cx="8677275" cy="5813425"/>
          </a:xfrm>
        </p:spPr>
        <p:txBody>
          <a:bodyPr/>
          <a:lstStyle/>
          <a:p>
            <a:r>
              <a:rPr lang="en-US" b="1" dirty="0"/>
              <a:t>Roles and Responsibilities</a:t>
            </a:r>
          </a:p>
          <a:p>
            <a:pPr lvl="1"/>
            <a:r>
              <a:rPr lang="en-US" sz="1600" dirty="0"/>
              <a:t>Primary Focus – Safe and Efficient Operation following DOE Conduct of Operations.</a:t>
            </a:r>
          </a:p>
          <a:p>
            <a:pPr lvl="1"/>
            <a:r>
              <a:rPr lang="en-US" sz="1600" dirty="0"/>
              <a:t>Simultaneously Operates the LINAC, BOOSTER, NSRL, AGS, &amp; the RHIC.  Also supports operation of the BLIP and the EBIS.</a:t>
            </a:r>
          </a:p>
          <a:p>
            <a:pPr lvl="1"/>
            <a:r>
              <a:rPr lang="en-US" sz="1600" dirty="0"/>
              <a:t>Troubleshoot accelerator performance problems.</a:t>
            </a:r>
          </a:p>
          <a:p>
            <a:pPr lvl="1"/>
            <a:r>
              <a:rPr lang="en-US" sz="1600" dirty="0"/>
              <a:t>Restore accelerators to operation after maintenance or shutdown periods.</a:t>
            </a:r>
          </a:p>
          <a:p>
            <a:pPr lvl="1"/>
            <a:r>
              <a:rPr lang="en-US" sz="1600" dirty="0"/>
              <a:t>Maintain Accelerator Safety Envelope.</a:t>
            </a:r>
          </a:p>
          <a:p>
            <a:pPr lvl="1"/>
            <a:r>
              <a:rPr lang="en-US" sz="1600" dirty="0"/>
              <a:t>Support Accelerator Physicists – both on and off shift.</a:t>
            </a:r>
          </a:p>
          <a:p>
            <a:pPr lvl="1"/>
            <a:r>
              <a:rPr lang="en-US" sz="1600" dirty="0"/>
              <a:t>Support of other C-AD groups off shift e.g. mechanical design, new equipment testing, Controls/software support, Rf systems, Pre-Injectors.</a:t>
            </a:r>
          </a:p>
          <a:p>
            <a:pPr lvl="1"/>
            <a:r>
              <a:rPr lang="en-US" sz="1600" dirty="0"/>
              <a:t>Liaison with experiments and C-AD Staff.</a:t>
            </a:r>
          </a:p>
          <a:p>
            <a:pPr lvl="1"/>
            <a:r>
              <a:rPr lang="en-US" sz="1600" dirty="0"/>
              <a:t>Emergency Response when on shift.</a:t>
            </a:r>
          </a:p>
          <a:p>
            <a:r>
              <a:rPr lang="en-US" b="1" dirty="0"/>
              <a:t>Make up</a:t>
            </a:r>
          </a:p>
          <a:p>
            <a:pPr lvl="1"/>
            <a:r>
              <a:rPr lang="en-US" sz="1600" dirty="0"/>
              <a:t>17 FTE’s 	(1 PhD, 4 MS, 12 BS) – full complement of operators =&gt; 23 FTE’s</a:t>
            </a:r>
          </a:p>
          <a:p>
            <a:pPr lvl="2"/>
            <a:r>
              <a:rPr lang="en-US" i="0" dirty="0"/>
              <a:t>17 professional staff, (does not include one manager).</a:t>
            </a:r>
          </a:p>
          <a:p>
            <a:pPr lvl="3"/>
            <a:r>
              <a:rPr lang="en-US" sz="1600" dirty="0"/>
              <a:t>  7 operators – </a:t>
            </a:r>
            <a:r>
              <a:rPr lang="en-US" sz="1600" b="1" u="sng" dirty="0"/>
              <a:t>5</a:t>
            </a:r>
            <a:r>
              <a:rPr lang="en-US" sz="1600" dirty="0"/>
              <a:t> “open seats” at the end of Run13.</a:t>
            </a:r>
          </a:p>
          <a:p>
            <a:pPr lvl="3"/>
            <a:r>
              <a:rPr lang="en-US" sz="1600" dirty="0"/>
              <a:t>  6 Shift Supervisors -- </a:t>
            </a:r>
          </a:p>
          <a:p>
            <a:pPr lvl="3"/>
            <a:r>
              <a:rPr lang="en-US" sz="1600" dirty="0"/>
              <a:t>  3 Accelerator Specialists – accelerator wizards!</a:t>
            </a:r>
          </a:p>
          <a:p>
            <a:pPr lvl="3"/>
            <a:r>
              <a:rPr lang="en-US" sz="1600" dirty="0"/>
              <a:t>  1 Deputy Group Leader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Control Room Group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815975"/>
            <a:ext cx="8677275" cy="58134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Off shift responsibilities – examples of work in progress</a:t>
            </a:r>
          </a:p>
          <a:p>
            <a:pPr lvl="1"/>
            <a:r>
              <a:rPr lang="en-US" sz="2000" dirty="0"/>
              <a:t>Rf simulations for RCMS – D. Maffei.</a:t>
            </a:r>
          </a:p>
          <a:p>
            <a:pPr lvl="1"/>
            <a:r>
              <a:rPr lang="en-US" sz="2000" dirty="0"/>
              <a:t>Modify RHIC Injection model to include MADX; Solar particle simulator (model booster extraction bumps) – M. Lafky</a:t>
            </a:r>
          </a:p>
          <a:p>
            <a:pPr lvl="1"/>
            <a:r>
              <a:rPr lang="en-US" sz="2000" dirty="0"/>
              <a:t>Controls Software support including sequencer; Beam Based Alignment – I. Blackler</a:t>
            </a:r>
          </a:p>
          <a:p>
            <a:pPr lvl="1"/>
            <a:r>
              <a:rPr lang="en-US" sz="2000" dirty="0"/>
              <a:t>Cryogenic controls (operator/machine interface) – B. Van Kuik</a:t>
            </a:r>
          </a:p>
          <a:p>
            <a:pPr lvl="1"/>
            <a:r>
              <a:rPr lang="en-US" sz="2000" dirty="0"/>
              <a:t>LASER Ion Source controls integration /Synoptic Displays – N. Kling</a:t>
            </a:r>
          </a:p>
          <a:p>
            <a:pPr lvl="1"/>
            <a:r>
              <a:rPr lang="en-US" sz="2000" dirty="0"/>
              <a:t>Maintenance of operations procedures – C. Naylor</a:t>
            </a:r>
          </a:p>
          <a:p>
            <a:pPr lvl="1"/>
            <a:r>
              <a:rPr lang="en-US" sz="2000" dirty="0"/>
              <a:t>Mechanical Design RHIC low energy electron cooling – B. Martin</a:t>
            </a:r>
          </a:p>
          <a:p>
            <a:pPr lvl="1"/>
            <a:r>
              <a:rPr lang="en-US" sz="2000" dirty="0"/>
              <a:t>Mechanical Design &amp; Installation, AGS internal sweep gate – W. Jackson</a:t>
            </a:r>
          </a:p>
          <a:p>
            <a:pPr lvl="1"/>
            <a:r>
              <a:rPr lang="en-US" sz="2000" dirty="0"/>
              <a:t>Instrumentation Group – R. Smith</a:t>
            </a:r>
          </a:p>
          <a:p>
            <a:pPr lvl="1"/>
            <a:r>
              <a:rPr lang="en-US" sz="2000" dirty="0"/>
              <a:t>AGS Jump quad timing, data mining for AGS Physics GL – R. Tuccio</a:t>
            </a:r>
          </a:p>
          <a:p>
            <a:pPr lvl="1"/>
            <a:r>
              <a:rPr lang="en-US" sz="2000" dirty="0"/>
              <a:t>Controls group – write code to decode RHIC event link – S. Perez</a:t>
            </a:r>
          </a:p>
          <a:p>
            <a:pPr lvl="1"/>
            <a:r>
              <a:rPr lang="en-US" sz="2000" dirty="0"/>
              <a:t>AP – coding to improve operator interface to Zgoubi simulation software – C. Harper</a:t>
            </a:r>
          </a:p>
          <a:p>
            <a:pPr lvl="1"/>
            <a:r>
              <a:rPr lang="en-US" sz="2000" dirty="0"/>
              <a:t>Controls group – code for baud rate generator &amp; UART for VME trouble shooting – Y. Zhang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Control Room Group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815975"/>
            <a:ext cx="8677275" cy="5699125"/>
          </a:xfrm>
        </p:spPr>
        <p:txBody>
          <a:bodyPr/>
          <a:lstStyle/>
          <a:p>
            <a:r>
              <a:rPr lang="en-US" b="1" dirty="0"/>
              <a:t>Roles and Responsibilities</a:t>
            </a:r>
          </a:p>
          <a:p>
            <a:pPr lvl="1"/>
            <a:r>
              <a:rPr lang="en-US" sz="2000" dirty="0"/>
              <a:t>Primary Focus – Accelerator Availability.</a:t>
            </a:r>
          </a:p>
          <a:p>
            <a:pPr lvl="1"/>
            <a:r>
              <a:rPr lang="en-US" sz="2000" dirty="0"/>
              <a:t>Prioritizes, Schedules, and Coordinates bi-weekly maintenance.</a:t>
            </a:r>
          </a:p>
          <a:p>
            <a:pPr lvl="1"/>
            <a:r>
              <a:rPr lang="en-US" sz="2000" dirty="0"/>
              <a:t>Coordinate and Schedule annual “summer” shutdown.</a:t>
            </a:r>
          </a:p>
          <a:p>
            <a:pPr lvl="2"/>
            <a:r>
              <a:rPr lang="en-US" sz="2000" i="0" dirty="0"/>
              <a:t>Maintenance -- repair -- installation</a:t>
            </a:r>
          </a:p>
          <a:p>
            <a:pPr lvl="1"/>
            <a:r>
              <a:rPr lang="en-US" sz="2000" dirty="0"/>
              <a:t>Assists in planning work and insures all work is planned.</a:t>
            </a:r>
          </a:p>
          <a:p>
            <a:pPr lvl="1"/>
            <a:r>
              <a:rPr lang="en-US" sz="2000" dirty="0"/>
              <a:t>Coordinate installation and testing of new equipment during accelerator operating periods as well as shutdown periods.</a:t>
            </a:r>
          </a:p>
          <a:p>
            <a:pPr lvl="1"/>
            <a:r>
              <a:rPr lang="en-US" sz="2000" dirty="0"/>
              <a:t>Liaison with Laboratory support groups e.g. “F&amp;O” (Facilities and Operations).</a:t>
            </a:r>
          </a:p>
          <a:p>
            <a:pPr lvl="1"/>
            <a:r>
              <a:rPr lang="en-US" sz="2000" dirty="0"/>
              <a:t>Liaison with C-AD Support Groups e.g. Experimental Support and Facilities Division.</a:t>
            </a:r>
          </a:p>
          <a:p>
            <a:r>
              <a:rPr lang="en-US" b="1" dirty="0"/>
              <a:t>Make up</a:t>
            </a:r>
          </a:p>
          <a:p>
            <a:pPr lvl="1"/>
            <a:r>
              <a:rPr lang="en-US" sz="2000" dirty="0"/>
              <a:t>3 FTE’s</a:t>
            </a:r>
          </a:p>
          <a:p>
            <a:pPr lvl="2"/>
            <a:r>
              <a:rPr lang="en-US" sz="2000" i="0" dirty="0"/>
              <a:t>1 professional, two technical staff.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Operations</a:t>
            </a:r>
            <a:r>
              <a:rPr lang="en-US" dirty="0"/>
              <a:t> (Maintenance) Support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" y="114300"/>
            <a:ext cx="8458200" cy="1714500"/>
          </a:xfrm>
        </p:spPr>
        <p:txBody>
          <a:bodyPr/>
          <a:lstStyle/>
          <a:p>
            <a:pPr marL="457200" indent="-457200" algn="l"/>
            <a:r>
              <a:rPr lang="en-US" dirty="0"/>
              <a:t>Maintenance Management – “Job Request System”</a:t>
            </a:r>
            <a:br>
              <a:rPr lang="en-US" dirty="0"/>
            </a:br>
            <a:r>
              <a:rPr lang="en-US" dirty="0">
                <a:solidFill>
                  <a:srgbClr val="0033CC"/>
                </a:solidFill>
              </a:rPr>
              <a:t>Preventative Maintenance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Corrective Maintenance / Repair, Modification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Equipment Installation</a:t>
            </a:r>
          </a:p>
        </p:txBody>
      </p:sp>
      <p:pic>
        <p:nvPicPr>
          <p:cNvPr id="13" name="Content Placeholder 12" descr="JRS6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4686300" y="1764629"/>
            <a:ext cx="4257675" cy="4144716"/>
          </a:xfrm>
        </p:spPr>
      </p:pic>
      <p:pic>
        <p:nvPicPr>
          <p:cNvPr id="15" name="Content Placeholder 14" descr="JRS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700" y="2062171"/>
            <a:ext cx="4191000" cy="3549633"/>
          </a:xfr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“Maintenance Management”–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3390899" cy="59277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Captures 5 core functions of DOE Integrated Safety Management, --           DOE P 450.4</a:t>
            </a:r>
          </a:p>
          <a:p>
            <a:pPr lvl="1"/>
            <a:r>
              <a:rPr lang="en-US" dirty="0"/>
              <a:t>Define Scope of Work</a:t>
            </a:r>
          </a:p>
          <a:p>
            <a:pPr lvl="1"/>
            <a:r>
              <a:rPr lang="en-US" dirty="0"/>
              <a:t>Analyze Hazards</a:t>
            </a:r>
          </a:p>
          <a:p>
            <a:pPr lvl="1"/>
            <a:r>
              <a:rPr lang="en-US" dirty="0"/>
              <a:t>Develop/Implement Controls</a:t>
            </a:r>
          </a:p>
          <a:p>
            <a:pPr lvl="1"/>
            <a:r>
              <a:rPr lang="en-US" dirty="0"/>
              <a:t>Perform Work</a:t>
            </a:r>
          </a:p>
          <a:p>
            <a:pPr lvl="1"/>
            <a:r>
              <a:rPr lang="en-US" dirty="0"/>
              <a:t>Feedback/Improvement</a:t>
            </a:r>
          </a:p>
          <a:p>
            <a:r>
              <a:rPr lang="en-US" dirty="0"/>
              <a:t>Maintenance Periods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Predictable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Jobs Prioritized</a:t>
            </a:r>
          </a:p>
          <a:p>
            <a:pPr lvl="1"/>
            <a:r>
              <a:rPr lang="en-US" dirty="0"/>
              <a:t>Time estimates publicized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Mechanism to handle “emergent jobs”</a:t>
            </a:r>
          </a:p>
          <a:p>
            <a:pPr lvl="1"/>
            <a:r>
              <a:rPr lang="en-US" dirty="0"/>
              <a:t>Links to other groups work plans e.g. MAXIMO for IFM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Lessons Learned (closeout)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JRS3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3771900" y="800100"/>
            <a:ext cx="5257800" cy="3010147"/>
          </a:xfrm>
        </p:spPr>
      </p:pic>
      <p:pic>
        <p:nvPicPr>
          <p:cNvPr id="7" name="Picture 6" descr="JRS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1900" y="4000500"/>
            <a:ext cx="5266557" cy="22288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15975"/>
            <a:ext cx="8677275" cy="5927725"/>
          </a:xfrm>
        </p:spPr>
        <p:txBody>
          <a:bodyPr>
            <a:noAutofit/>
          </a:bodyPr>
          <a:lstStyle/>
          <a:p>
            <a:r>
              <a:rPr lang="en-US" sz="1800" b="1" dirty="0"/>
              <a:t>Roles and Responsibilities</a:t>
            </a:r>
          </a:p>
          <a:p>
            <a:pPr lvl="1"/>
            <a:r>
              <a:rPr lang="en-US" dirty="0"/>
              <a:t>Primary Focus – C-AD “first line of defense” in the event of equipment failure or emergency response.</a:t>
            </a:r>
          </a:p>
          <a:p>
            <a:pPr lvl="1"/>
            <a:r>
              <a:rPr lang="en-US" dirty="0"/>
              <a:t>Technical expertise with high voltage pulsed power; Rf; DC power supplies; controls; and cooling water systems</a:t>
            </a:r>
          </a:p>
          <a:p>
            <a:pPr lvl="1"/>
            <a:r>
              <a:rPr lang="en-US" dirty="0"/>
              <a:t>Provides year-round (24/7) monitoring of C-AD complex .</a:t>
            </a:r>
          </a:p>
          <a:p>
            <a:pPr lvl="2"/>
            <a:r>
              <a:rPr lang="en-US" sz="1800" i="0" dirty="0"/>
              <a:t>On shift presence increases (from 1 to 2) during RHIC operating periods.</a:t>
            </a:r>
          </a:p>
          <a:p>
            <a:pPr lvl="2"/>
            <a:r>
              <a:rPr lang="en-US" sz="1800" i="0" dirty="0"/>
              <a:t>Make rounds – check equipment operation and security (locked doors)</a:t>
            </a:r>
          </a:p>
          <a:p>
            <a:pPr lvl="1"/>
            <a:r>
              <a:rPr lang="en-US" dirty="0"/>
              <a:t>Implements electrical safe access (LOTO) for Booster and AGS</a:t>
            </a:r>
          </a:p>
          <a:p>
            <a:pPr lvl="1"/>
            <a:r>
              <a:rPr lang="en-US" dirty="0"/>
              <a:t>Provides technical and operational support during accelerator operation.</a:t>
            </a:r>
          </a:p>
          <a:p>
            <a:pPr lvl="1"/>
            <a:r>
              <a:rPr lang="en-US" dirty="0"/>
              <a:t>Provides technical support during maintenance and shutdown periods.</a:t>
            </a:r>
          </a:p>
          <a:p>
            <a:pPr lvl="2"/>
            <a:r>
              <a:rPr lang="en-US" sz="1800" i="0" dirty="0"/>
              <a:t>e.g. modify power supplies </a:t>
            </a:r>
          </a:p>
          <a:p>
            <a:pPr lvl="1"/>
            <a:r>
              <a:rPr lang="en-US" dirty="0"/>
              <a:t>Liaison with Laboratory support groups e.g. “F&amp;O” (Facilities and Operations).</a:t>
            </a:r>
          </a:p>
          <a:p>
            <a:pPr lvl="1"/>
            <a:r>
              <a:rPr lang="en-US" dirty="0"/>
              <a:t>Liaison with C-AD Support Groups e.g. Experimental Support and Facilities Division.</a:t>
            </a:r>
          </a:p>
          <a:p>
            <a:r>
              <a:rPr lang="en-US" sz="1800" b="1" dirty="0"/>
              <a:t>Make up</a:t>
            </a:r>
          </a:p>
          <a:p>
            <a:pPr lvl="1"/>
            <a:r>
              <a:rPr lang="en-US" dirty="0"/>
              <a:t>8 FTE’s – all experienced technicians</a:t>
            </a:r>
          </a:p>
          <a:p>
            <a:pPr lvl="2"/>
            <a:r>
              <a:rPr lang="en-US" sz="1800" i="0" dirty="0"/>
              <a:t>Eight technical staff.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“Collider Accelerator Support” (CAS)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Default 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1_Default Design">
      <a:majorFont>
        <a:latin typeface="Felix Titling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spcBef>
            <a:spcPct val="50000"/>
          </a:spcBef>
          <a:defRPr sz="2800" b="0" dirty="0" smtClean="0">
            <a:solidFill>
              <a:srgbClr val="FFFFFF"/>
            </a:solidFill>
            <a:latin typeface="Helvetica"/>
            <a:cs typeface="Helvetica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111409</TotalTime>
  <Words>893</Words>
  <Application>Microsoft Office PowerPoint</Application>
  <PresentationFormat>On-screen Show (4:3)</PresentationFormat>
  <Paragraphs>104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Felix Titling</vt:lpstr>
      <vt:lpstr>Helvetica</vt:lpstr>
      <vt:lpstr>Lucida Grande</vt:lpstr>
      <vt:lpstr>Times New Roman</vt:lpstr>
      <vt:lpstr>Wingdings</vt:lpstr>
      <vt:lpstr>1_Default Design</vt:lpstr>
      <vt:lpstr>Document</vt:lpstr>
      <vt:lpstr>Operations and  Operations Support</vt:lpstr>
      <vt:lpstr>Operations and Operations Support</vt:lpstr>
      <vt:lpstr>The Main Control Room</vt:lpstr>
      <vt:lpstr>Main Control Room Group</vt:lpstr>
      <vt:lpstr>Main Control Room Group</vt:lpstr>
      <vt:lpstr>Operations (Maintenance) Support</vt:lpstr>
      <vt:lpstr>Maintenance Management – “Job Request System” Preventative Maintenance Corrective Maintenance / Repair, Modification Equipment Installation</vt:lpstr>
      <vt:lpstr>“Maintenance Management”– continued</vt:lpstr>
      <vt:lpstr>“Collider Accelerator Support” (CAS)</vt:lpstr>
      <vt:lpstr>Availability Run08 - Run13 (DOE 80% Metric) </vt:lpstr>
      <vt:lpstr>Mean Time Analysis: MTBF (all systems from AGS start)</vt:lpstr>
      <vt:lpstr>Run 13 System Failure &gt; 1 hr (all systems from AGS start)</vt:lpstr>
      <vt:lpstr>RHIC Power Supply Failure as % of Operating Hours</vt:lpstr>
      <vt:lpstr>Rf Systems Failure as % of Operating Hours</vt:lpstr>
      <vt:lpstr>RHIC Experiment Failure as % of Operating Hours</vt:lpstr>
      <vt:lpstr>Human Error as % of Operating Hours</vt:lpstr>
    </vt:vector>
  </TitlesOfParts>
  <Company>Brookhaven National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Gateway Client</dc:creator>
  <cp:lastModifiedBy>DiFilippo, Lynanne</cp:lastModifiedBy>
  <cp:revision>749</cp:revision>
  <dcterms:created xsi:type="dcterms:W3CDTF">2011-02-21T05:12:41Z</dcterms:created>
  <dcterms:modified xsi:type="dcterms:W3CDTF">2026-01-07T11:55:00Z</dcterms:modified>
</cp:coreProperties>
</file>