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291" r:id="rId2"/>
    <p:sldId id="326" r:id="rId3"/>
    <p:sldId id="345" r:id="rId4"/>
    <p:sldId id="346" r:id="rId5"/>
    <p:sldId id="329" r:id="rId6"/>
    <p:sldId id="330" r:id="rId7"/>
    <p:sldId id="335" r:id="rId8"/>
    <p:sldId id="336" r:id="rId9"/>
    <p:sldId id="333" r:id="rId10"/>
    <p:sldId id="332" r:id="rId11"/>
    <p:sldId id="331" r:id="rId12"/>
    <p:sldId id="334" r:id="rId13"/>
    <p:sldId id="337" r:id="rId14"/>
    <p:sldId id="338" r:id="rId15"/>
    <p:sldId id="339" r:id="rId16"/>
    <p:sldId id="340" r:id="rId17"/>
    <p:sldId id="341" r:id="rId18"/>
    <p:sldId id="342" r:id="rId19"/>
    <p:sldId id="327" r:id="rId20"/>
    <p:sldId id="328" r:id="rId21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127"/>
    <a:srgbClr val="F6E814"/>
    <a:srgbClr val="F6DA23"/>
    <a:srgbClr val="0033CC"/>
    <a:srgbClr val="FF66CC"/>
    <a:srgbClr val="FF66FF"/>
    <a:srgbClr val="FF0000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9848" autoAdjust="0"/>
  </p:normalViewPr>
  <p:slideViewPr>
    <p:cSldViewPr>
      <p:cViewPr varScale="1">
        <p:scale>
          <a:sx n="63" d="100"/>
          <a:sy n="63" d="100"/>
        </p:scale>
        <p:origin x="12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2CDF230F-4C71-C04B-A086-5761B86FB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855FB499-52C8-4342-9C3D-246A6BF1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404836"/>
            <a:ext cx="38029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RHIC Facility Operations Review</a:t>
            </a:r>
          </a:p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August</a:t>
            </a:r>
            <a:r>
              <a:rPr lang="en-US" sz="2000" b="0" kern="1200" baseline="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 6 – 8, </a:t>
            </a:r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2013</a:t>
            </a:r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dirty="0">
                <a:solidFill>
                  <a:srgbClr val="F6E814"/>
                </a:solidFill>
              </a:rPr>
              <a:t>The Relativistic Heavy Ion Collider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8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0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7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RHIC Retreat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Stochastic Cooling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5" r:id="rId4"/>
    <p:sldLayoutId id="2147483906" r:id="rId5"/>
    <p:sldLayoutId id="2147483911" r:id="rId6"/>
    <p:sldLayoutId id="2147483912" r:id="rId7"/>
    <p:sldLayoutId id="2147483913" r:id="rId8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0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1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2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3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Accelerator 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Mike Blaskiewicz</a:t>
            </a:r>
          </a:p>
        </p:txBody>
      </p:sp>
    </p:spTree>
    <p:extLst>
      <p:ext uri="{BB962C8B-B14F-4D97-AF65-F5344CB8AC3E}">
        <p14:creationId xmlns:p14="http://schemas.microsoft.com/office/powerpoint/2010/main" val="5991925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AGS Main Magnet roll over onto flat top (experiment)</a:t>
            </a: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t="6884"/>
          <a:stretch/>
        </p:blipFill>
        <p:spPr bwMode="auto">
          <a:xfrm>
            <a:off x="457200" y="914400"/>
            <a:ext cx="808037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Snake strength: depolarization sources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t="8577"/>
          <a:stretch/>
        </p:blipFill>
        <p:spPr bwMode="auto">
          <a:xfrm>
            <a:off x="238125" y="1257300"/>
            <a:ext cx="86772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525344"/>
            <a:ext cx="9144000" cy="144016"/>
          </a:xfrm>
          <a:prstGeom prst="rect">
            <a:avLst/>
          </a:prstGeom>
          <a:solidFill>
            <a:srgbClr val="FF7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591101"/>
            <a:ext cx="9144000" cy="4616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1" tIns="45705" rIns="91411" bIns="45705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RHIC Electron Lens Commissioning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195736" y="3244914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26 July 2013, Brookhaven National Lab.</a:t>
            </a:r>
          </a:p>
        </p:txBody>
      </p:sp>
      <p:pic>
        <p:nvPicPr>
          <p:cNvPr id="2057" name="Picture 13" descr="C:\Users\xgu\Desktop\2010-0928 Electron lens logo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2388"/>
            <a:ext cx="14747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43608" y="1700808"/>
            <a:ext cx="72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Xiaofeng Gu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000" dirty="0"/>
              <a:t>Z. Altinbas, M. Anerella, D. Bruno, M. Costanzo, W.C. Dawson, A.K. Drees, W. Fischer, B. M. Frak, D.M. Gassner, K. Hamdi, J. Hock, L.T. Hoff, A.K. Jain, J. Jamilkowski, R. Lambiase, Y. Luo, M. Mapes, A. Marone, R. Michnoff, T. Miller, M. Minty, C. Montag, S. Nemesure, W. Ng, D. Phillips, A.I. Pikin, S.R. Plate, P. J. Rosas, J. Sandberg, P. Sampson, L. Snydstrup, Y. Tan, R. Than, C.W. Theisen, P. Thieberger, J. Tuozzolo, P. Wanderer, and W. Zhang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8712968" cy="25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66993"/>
          </a:xfrm>
        </p:spPr>
        <p:txBody>
          <a:bodyPr>
            <a:normAutofit/>
          </a:bodyPr>
          <a:lstStyle/>
          <a:p>
            <a:r>
              <a:rPr lang="en-US" dirty="0"/>
              <a:t>Highlights from APEX-12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20" y="737402"/>
            <a:ext cx="8229600" cy="1287497"/>
          </a:xfrm>
        </p:spPr>
        <p:txBody>
          <a:bodyPr>
            <a:normAutofit/>
          </a:bodyPr>
          <a:lstStyle/>
          <a:p>
            <a:r>
              <a:rPr lang="en-US" sz="2400" dirty="0"/>
              <a:t>Optics Correction: </a:t>
            </a:r>
            <a:r>
              <a:rPr lang="en-US" sz="2400" dirty="0" err="1"/>
              <a:t>Bai</a:t>
            </a:r>
            <a:r>
              <a:rPr lang="en-US" sz="2400" dirty="0"/>
              <a:t>, GRD, Joe, Simon</a:t>
            </a:r>
          </a:p>
          <a:p>
            <a:pPr lvl="1"/>
            <a:r>
              <a:rPr lang="en-US" sz="2000" dirty="0"/>
              <a:t>SBST was successfully implemented during APEX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0" y="1821211"/>
            <a:ext cx="4600453" cy="4033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683" y="1833193"/>
            <a:ext cx="4383317" cy="4021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5661" y="5978843"/>
            <a:ext cx="2321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Blue pp @ 255 </a:t>
            </a:r>
            <a:r>
              <a:rPr lang="en-US" dirty="0" err="1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30009" y="5994505"/>
            <a:ext cx="258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 Au @ 100 </a:t>
            </a:r>
            <a:r>
              <a:rPr lang="en-US" dirty="0" err="1"/>
              <a:t>GeV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and beam-beam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t="15082"/>
          <a:stretch/>
        </p:blipFill>
        <p:spPr bwMode="auto">
          <a:xfrm>
            <a:off x="457200" y="1371600"/>
            <a:ext cx="82677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r>
              <a:rPr lang="en-US" dirty="0"/>
              <a:t>Machine changes</a:t>
            </a: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16125"/>
            <a:ext cx="6980238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8648700" cy="1371600"/>
          </a:xfrm>
        </p:spPr>
        <p:txBody>
          <a:bodyPr>
            <a:normAutofit lnSpcReduction="10000"/>
          </a:bodyPr>
          <a:lstStyle/>
          <a:p>
            <a:r>
              <a:rPr lang="en-US" sz="2200"/>
              <a:t>DX magnets need to move. </a:t>
            </a:r>
          </a:p>
          <a:p>
            <a:r>
              <a:rPr lang="en-US" sz="2200"/>
              <a:t>Divergence angle of neutrons is about +-1mrad, which has a spread in x of about +-2cm around the beam trajectory 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/>
              <a:t> need to move ZDCs  </a:t>
            </a: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 rot="-5400000">
            <a:off x="7475537" y="4030663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ZDC</a:t>
            </a: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 rot="-5400000">
            <a:off x="2446337" y="4183063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ZDC</a:t>
            </a:r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3124200" y="2559050"/>
            <a:ext cx="595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84807"/>
                </a:solidFill>
              </a:rPr>
              <a:t>Au</a:t>
            </a:r>
          </a:p>
        </p:txBody>
      </p: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3363913" y="5105400"/>
            <a:ext cx="54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0"/>
                </a:solidFill>
              </a:rPr>
              <a:t>p</a:t>
            </a:r>
            <a:r>
              <a:rPr lang="en-US" b="1" baseline="30000">
                <a:solidFill>
                  <a:srgbClr val="000090"/>
                </a:solidFill>
                <a:latin typeface="Wingdings" pitchFamily="2" charset="2"/>
                <a:ea typeface="Wingdings" pitchFamily="2" charset="2"/>
                <a:cs typeface="Wingdings" pitchFamily="2" charset="2"/>
                <a:sym typeface="Wingdings" pitchFamily="2" charset="2"/>
              </a:rPr>
              <a:t></a:t>
            </a:r>
            <a:endParaRPr lang="en-US" b="1" baseline="3000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335588"/>
            <a:ext cx="5953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Au</a:t>
            </a:r>
          </a:p>
        </p:txBody>
      </p:sp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7075488" y="2559050"/>
            <a:ext cx="544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0"/>
                </a:solidFill>
              </a:rPr>
              <a:t>p</a:t>
            </a:r>
            <a:r>
              <a:rPr lang="en-US" b="1" baseline="30000">
                <a:solidFill>
                  <a:srgbClr val="000090"/>
                </a:solidFill>
                <a:latin typeface="Wingdings" pitchFamily="2" charset="2"/>
                <a:ea typeface="Wingdings" pitchFamily="2" charset="2"/>
                <a:cs typeface="Wingdings" pitchFamily="2" charset="2"/>
                <a:sym typeface="Wingdings" pitchFamily="2" charset="2"/>
              </a:rPr>
              <a:t></a:t>
            </a:r>
            <a:endParaRPr lang="en-US" b="1" baseline="30000">
              <a:solidFill>
                <a:srgbClr val="000090"/>
              </a:solidFill>
            </a:endParaRPr>
          </a:p>
        </p:txBody>
      </p:sp>
      <p:sp>
        <p:nvSpPr>
          <p:cNvPr id="29707" name="TextBox 15"/>
          <p:cNvSpPr txBox="1">
            <a:spLocks noChangeArrowheads="1"/>
          </p:cNvSpPr>
          <p:nvPr/>
        </p:nvSpPr>
        <p:spPr bwMode="auto">
          <a:xfrm rot="1067615">
            <a:off x="2887663" y="3365500"/>
            <a:ext cx="1042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neutron</a:t>
            </a:r>
            <a:endParaRPr lang="en-US" b="1" baseline="30000">
              <a:solidFill>
                <a:srgbClr val="008000"/>
              </a:solidFill>
            </a:endParaRP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 rot="979888">
            <a:off x="7223125" y="4940300"/>
            <a:ext cx="1042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neutron</a:t>
            </a:r>
            <a:endParaRPr lang="en-US" b="1" baseline="30000">
              <a:solidFill>
                <a:srgbClr val="008000"/>
              </a:solidFill>
            </a:endParaRPr>
          </a:p>
        </p:txBody>
      </p:sp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3721100" y="3321050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DX</a:t>
            </a:r>
          </a:p>
        </p:txBody>
      </p:sp>
      <p:sp>
        <p:nvSpPr>
          <p:cNvPr id="29710" name="TextBox 18"/>
          <p:cNvSpPr txBox="1">
            <a:spLocks noChangeArrowheads="1"/>
          </p:cNvSpPr>
          <p:nvPr/>
        </p:nvSpPr>
        <p:spPr bwMode="auto">
          <a:xfrm>
            <a:off x="6324600" y="4921250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DX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9638" y="3276600"/>
            <a:ext cx="639762" cy="1008063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>
            <a:endCxn id="3" idx="0"/>
          </p:cNvCxnSpPr>
          <p:nvPr/>
        </p:nvCxnSpPr>
        <p:spPr>
          <a:xfrm>
            <a:off x="1066800" y="3276600"/>
            <a:ext cx="143192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6800" y="3581400"/>
            <a:ext cx="189388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66800" y="2819400"/>
            <a:ext cx="0" cy="4572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66800" y="3581400"/>
            <a:ext cx="0" cy="381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6" name="TextBox 25"/>
          <p:cNvSpPr txBox="1">
            <a:spLocks noChangeArrowheads="1"/>
          </p:cNvSpPr>
          <p:nvPr/>
        </p:nvSpPr>
        <p:spPr bwMode="auto">
          <a:xfrm rot="-5400000">
            <a:off x="355601" y="3122612"/>
            <a:ext cx="969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≥2cm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42238" y="4267200"/>
            <a:ext cx="639762" cy="1008063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152400"/>
            <a:ext cx="807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>
              <a:latin typeface="Tahoma" charset="0"/>
              <a:cs typeface="Tahoma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14400" y="2438400"/>
            <a:ext cx="739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400">
              <a:latin typeface="Tahoma" charset="0"/>
              <a:cs typeface="Tahoma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6996" y="102870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431800" indent="-3238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The H-jet </a:t>
            </a:r>
            <a:r>
              <a:rPr lang="en-US" sz="1800" dirty="0" err="1">
                <a:solidFill>
                  <a:srgbClr val="C00000"/>
                </a:solidFill>
              </a:rPr>
              <a:t>polarimeter’s</a:t>
            </a:r>
            <a:r>
              <a:rPr lang="en-US" sz="1800" dirty="0">
                <a:solidFill>
                  <a:srgbClr val="C00000"/>
                </a:solidFill>
              </a:rPr>
              <a:t> three major parts: polarized Atomic Beam source (ABS), scattering chamber, and </a:t>
            </a:r>
            <a:r>
              <a:rPr lang="en-US" sz="1800" dirty="0" err="1">
                <a:solidFill>
                  <a:srgbClr val="C00000"/>
                </a:solidFill>
              </a:rPr>
              <a:t>Breit</a:t>
            </a:r>
            <a:r>
              <a:rPr lang="en-US" sz="1800" dirty="0">
                <a:solidFill>
                  <a:srgbClr val="C00000"/>
                </a:solidFill>
              </a:rPr>
              <a:t>-Rabi </a:t>
            </a:r>
            <a:r>
              <a:rPr lang="en-US" sz="1800" dirty="0" err="1">
                <a:solidFill>
                  <a:srgbClr val="C00000"/>
                </a:solidFill>
              </a:rPr>
              <a:t>polarimeter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The </a:t>
            </a:r>
            <a:r>
              <a:rPr lang="en-US" sz="1800" dirty="0" err="1">
                <a:solidFill>
                  <a:srgbClr val="000066"/>
                </a:solidFill>
              </a:rPr>
              <a:t>polarimeter</a:t>
            </a:r>
            <a:r>
              <a:rPr lang="en-US" sz="1800" dirty="0">
                <a:solidFill>
                  <a:srgbClr val="000066"/>
                </a:solidFill>
              </a:rPr>
              <a:t> axis is vertical, recoil protons detected in the horizontal plane.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The common vacuum system comprises identical chambers, provides nine stages of differential pumping each at 2000 l/s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Flip jet polarization every 300 sec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The Jet beam is 6 mm FWHM sees the full beam polarization profile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r>
              <a:rPr lang="en-US" sz="1800" dirty="0">
                <a:solidFill>
                  <a:srgbClr val="000066"/>
                </a:solidFill>
              </a:rPr>
              <a:t>Highest intensity so far. Measures the absolute beam polarization</a:t>
            </a:r>
          </a:p>
          <a:p>
            <a:pPr marL="107950" indent="0"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1800" dirty="0">
                <a:solidFill>
                  <a:srgbClr val="000066"/>
                </a:solidFill>
              </a:rPr>
              <a:t>Operations / maintenance are carried out by C-AD. Data analysis by the Spin Physics Group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endParaRPr lang="en-US" sz="1800" dirty="0">
              <a:solidFill>
                <a:srgbClr val="000066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endParaRPr lang="en-US" sz="1800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charset="0"/>
              <a:buChar char="•"/>
            </a:pP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14613" y="72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A50021"/>
              </a:solidFill>
              <a:cs typeface="Tahoma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8700"/>
            <a:ext cx="3806237" cy="58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H-jet polarimeter</a:t>
            </a:r>
          </a:p>
        </p:txBody>
      </p:sp>
    </p:spTree>
    <p:extLst>
      <p:ext uri="{BB962C8B-B14F-4D97-AF65-F5344CB8AC3E}">
        <p14:creationId xmlns:p14="http://schemas.microsoft.com/office/powerpoint/2010/main" val="33428911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14300"/>
            <a:ext cx="8458200" cy="719137"/>
          </a:xfrm>
        </p:spPr>
        <p:txBody>
          <a:bodyPr/>
          <a:lstStyle/>
          <a:p>
            <a:r>
              <a:rPr lang="en-US" dirty="0"/>
              <a:t>RHIC Polarimeter RF noise problem fixed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1257300"/>
            <a:ext cx="4572000" cy="2840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00" y="1257300"/>
            <a:ext cx="4548072" cy="2813086"/>
          </a:xfrm>
          <a:prstGeom prst="rect">
            <a:avLst/>
          </a:prstGeom>
        </p:spPr>
      </p:pic>
      <p:pic>
        <p:nvPicPr>
          <p:cNvPr id="6" name="Picture 5" descr="Screen Shot 2013-08-02 at 1.56.3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4" y="4000500"/>
            <a:ext cx="8987416" cy="22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31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RHIC Polarimeters Layout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9712" y="4160837"/>
            <a:ext cx="952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>
              <a:buFont typeface="Arial"/>
              <a:buChar char="•"/>
              <a:defRPr/>
            </a:pPr>
            <a:r>
              <a:rPr lang="en-US" sz="1600" dirty="0">
                <a:solidFill>
                  <a:srgbClr val="0033CC"/>
                </a:solidFill>
                <a:ea typeface="+mn-ea"/>
                <a:cs typeface="+mn-cs"/>
              </a:rPr>
              <a:t> Two </a:t>
            </a:r>
            <a:r>
              <a:rPr lang="en-US" sz="1600" dirty="0" err="1">
                <a:solidFill>
                  <a:srgbClr val="0033CC"/>
                </a:solidFill>
                <a:ea typeface="+mn-ea"/>
                <a:cs typeface="+mn-cs"/>
              </a:rPr>
              <a:t>polarimeters</a:t>
            </a:r>
            <a:r>
              <a:rPr lang="en-US" sz="1600" dirty="0">
                <a:solidFill>
                  <a:srgbClr val="0033CC"/>
                </a:solidFill>
                <a:ea typeface="+mn-ea"/>
                <a:cs typeface="+mn-cs"/>
              </a:rPr>
              <a:t> in each RHIC beam (redundancy)</a:t>
            </a:r>
            <a:endParaRPr lang="en-US" sz="16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After tests in the AGS replaced charge sensitive amplifiers with fast current sensitive amplifiers</a:t>
            </a:r>
            <a:endParaRPr lang="en-US" sz="1600" dirty="0">
              <a:solidFill>
                <a:srgbClr val="0033CC"/>
              </a:solidFill>
              <a:ea typeface="+mn-ea"/>
              <a:cs typeface="+mn-cs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600" dirty="0">
                <a:solidFill>
                  <a:srgbClr val="0033CC"/>
                </a:solidFill>
                <a:ea typeface="+mn-ea"/>
                <a:cs typeface="+mn-cs"/>
              </a:rPr>
              <a:t> Target holders 6 (V) 6 (H) in each </a:t>
            </a:r>
            <a:r>
              <a:rPr lang="en-US" sz="1600" dirty="0" err="1">
                <a:solidFill>
                  <a:srgbClr val="0033CC"/>
                </a:solidFill>
                <a:ea typeface="+mn-ea"/>
                <a:cs typeface="+mn-cs"/>
              </a:rPr>
              <a:t>polarimeter</a:t>
            </a:r>
            <a:endParaRPr lang="en-US" sz="1600" dirty="0">
              <a:solidFill>
                <a:srgbClr val="0033CC"/>
              </a:solidFill>
              <a:ea typeface="+mn-ea"/>
              <a:cs typeface="+mn-cs"/>
            </a:endParaRPr>
          </a:p>
          <a:p>
            <a:pPr marL="800100" lvl="1" indent="-342900" algn="l">
              <a:buFont typeface="Arial"/>
              <a:buChar char="•"/>
              <a:defRPr/>
            </a:pPr>
            <a:r>
              <a:rPr lang="en-US" sz="1600" dirty="0">
                <a:solidFill>
                  <a:srgbClr val="0033CC"/>
                </a:solidFill>
                <a:ea typeface="+mn-ea"/>
                <a:cs typeface="+mn-cs"/>
              </a:rPr>
              <a:t> Simultaneous H and V pol. Profiles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600" dirty="0">
                <a:solidFill>
                  <a:srgbClr val="0033CC"/>
                </a:solidFill>
                <a:ea typeface="+mn-ea"/>
                <a:cs typeface="+mn-cs"/>
              </a:rPr>
              <a:t> Original </a:t>
            </a:r>
            <a:r>
              <a:rPr lang="en-US" sz="1600" dirty="0">
                <a:solidFill>
                  <a:srgbClr val="000099"/>
                </a:solidFill>
                <a:ea typeface="+mn-ea"/>
                <a:cs typeface="+mn-cs"/>
              </a:rPr>
              <a:t>Si are 2mm strips but we installed</a:t>
            </a:r>
            <a:r>
              <a:rPr lang="en-US" sz="1600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ea typeface="+mn-ea"/>
                <a:cs typeface="+mn-cs"/>
              </a:rPr>
              <a:t> 1mm BNL detectors with orientation along and perpendicular to beam direction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600" dirty="0">
                <a:solidFill>
                  <a:srgbClr val="0033CC"/>
                </a:solidFill>
                <a:ea typeface="+mn-ea"/>
                <a:cs typeface="+mn-cs"/>
              </a:rPr>
              <a:t>Multiplexing to reduce cost. Readout with WFD no dead time.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1600" dirty="0">
              <a:solidFill>
                <a:srgbClr val="0033CC"/>
              </a:solidFill>
              <a:ea typeface="+mn-ea"/>
              <a:cs typeface="+mn-cs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600" dirty="0" err="1">
                <a:solidFill>
                  <a:srgbClr val="0033CC"/>
                </a:solidFill>
                <a:ea typeface="+mn-ea"/>
                <a:cs typeface="+mn-cs"/>
              </a:rPr>
              <a:t>Polarimeters</a:t>
            </a:r>
            <a:r>
              <a:rPr lang="en-US" sz="1600" dirty="0">
                <a:solidFill>
                  <a:srgbClr val="0033CC"/>
                </a:solidFill>
                <a:ea typeface="+mn-ea"/>
                <a:cs typeface="+mn-cs"/>
              </a:rPr>
              <a:t> operations is a collaboration between C-AD and Spin Physics Group</a:t>
            </a:r>
          </a:p>
        </p:txBody>
      </p:sp>
      <p:pic>
        <p:nvPicPr>
          <p:cNvPr id="6" name="Picture 4" descr="Screen shot 2011-09-01 at 4.40.0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8700"/>
            <a:ext cx="7467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82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Physics and Physics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686800" cy="58293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>
              <a:buNone/>
            </a:pPr>
            <a:r>
              <a:rPr lang="en-US" dirty="0"/>
              <a:t>Physics support for the RHIC Program is provided by the Accelerator Physics Group</a:t>
            </a:r>
          </a:p>
          <a:p>
            <a:pPr>
              <a:buNone/>
            </a:pPr>
            <a:r>
              <a:rPr lang="en-US" dirty="0"/>
              <a:t>which resides C-AD’s Accelerator Division and the Physics Support Group which resides</a:t>
            </a:r>
          </a:p>
          <a:p>
            <a:pPr>
              <a:buNone/>
            </a:pPr>
            <a:r>
              <a:rPr lang="en-US" dirty="0"/>
              <a:t>in C-AD’s Experimental Support and Facilities Division.  Additional physics support is</a:t>
            </a:r>
          </a:p>
          <a:p>
            <a:pPr>
              <a:buNone/>
            </a:pPr>
            <a:r>
              <a:rPr lang="en-US" dirty="0"/>
              <a:t>provided by the Stochastic Cooling Group. 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</a:t>
            </a:r>
            <a:r>
              <a:rPr lang="en-US" b="1" dirty="0"/>
              <a:t>Accelerator Physics Group</a:t>
            </a:r>
            <a:r>
              <a:rPr lang="en-US" dirty="0"/>
              <a:t>, headed by Mike Blaskiewicz, is responsible for the</a:t>
            </a:r>
          </a:p>
          <a:p>
            <a:pPr>
              <a:buNone/>
            </a:pPr>
            <a:r>
              <a:rPr lang="en-US" dirty="0"/>
              <a:t>conceptual design, specification, and commissioning of the department's accelerators</a:t>
            </a:r>
          </a:p>
          <a:p>
            <a:pPr>
              <a:buNone/>
            </a:pPr>
            <a:r>
              <a:rPr lang="en-US" dirty="0"/>
              <a:t>and constituent components.  In addition, AP Group members are deeply involved in the</a:t>
            </a:r>
          </a:p>
          <a:p>
            <a:pPr>
              <a:buNone/>
            </a:pPr>
            <a:r>
              <a:rPr lang="en-US" dirty="0"/>
              <a:t>creation of controls software and in operations support.  The group is responsible for</a:t>
            </a:r>
          </a:p>
          <a:p>
            <a:pPr>
              <a:buNone/>
            </a:pPr>
            <a:r>
              <a:rPr lang="en-US" dirty="0"/>
              <a:t>proposing improvements in the various accelerators and to work with other groups within C</a:t>
            </a:r>
          </a:p>
          <a:p>
            <a:pPr>
              <a:buNone/>
            </a:pPr>
            <a:r>
              <a:rPr lang="en-US" dirty="0"/>
              <a:t>AD to make the improvements a reality. Specific activities include lattice calculations for the</a:t>
            </a:r>
          </a:p>
          <a:p>
            <a:pPr>
              <a:buNone/>
            </a:pPr>
            <a:r>
              <a:rPr lang="en-US" dirty="0"/>
              <a:t>Booster, AGS and RHIC. The lattices are vetted for power supply compatibility and then</a:t>
            </a:r>
          </a:p>
          <a:p>
            <a:pPr>
              <a:buNone/>
            </a:pPr>
            <a:r>
              <a:rPr lang="en-US" dirty="0"/>
              <a:t>subject to particle tracking and other analysis techniques to insure they will work as planned. </a:t>
            </a:r>
          </a:p>
          <a:p>
            <a:pPr>
              <a:buNone/>
            </a:pPr>
            <a:r>
              <a:rPr lang="en-US" dirty="0"/>
              <a:t>This includes spin tracking which is quite computer intensive and has been parallelized to run</a:t>
            </a:r>
          </a:p>
          <a:p>
            <a:pPr>
              <a:buNone/>
            </a:pPr>
            <a:r>
              <a:rPr lang="en-US" dirty="0"/>
              <a:t>on the NERSC cluster. The group is responsible for vetting new devices before insertion into</a:t>
            </a:r>
          </a:p>
          <a:p>
            <a:pPr>
              <a:buNone/>
            </a:pPr>
            <a:r>
              <a:rPr lang="en-US" dirty="0"/>
              <a:t>the accelerator so that the machine impedance remains acceptable. We take large amounts of</a:t>
            </a:r>
          </a:p>
          <a:p>
            <a:pPr>
              <a:buNone/>
            </a:pPr>
            <a:r>
              <a:rPr lang="en-US" dirty="0"/>
              <a:t>orbit, tune and other machine data both during operations and dedicated experiments. These</a:t>
            </a:r>
          </a:p>
          <a:p>
            <a:pPr>
              <a:buNone/>
            </a:pPr>
            <a:r>
              <a:rPr lang="en-US" dirty="0"/>
              <a:t>data are analyzed to optimize operations parameters and occasionally to introduce new</a:t>
            </a:r>
          </a:p>
          <a:p>
            <a:pPr>
              <a:buNone/>
            </a:pPr>
            <a:r>
              <a:rPr lang="en-US" dirty="0"/>
              <a:t>systems. In operations, AP group members lead the effort in beam collimation, beam based</a:t>
            </a:r>
          </a:p>
          <a:p>
            <a:pPr>
              <a:buNone/>
            </a:pPr>
            <a:r>
              <a:rPr lang="en-US" dirty="0"/>
              <a:t>alignment, ramp optimization, accelerator online models, optimization of store conditions</a:t>
            </a:r>
          </a:p>
          <a:p>
            <a:pPr>
              <a:buNone/>
            </a:pPr>
            <a:r>
              <a:rPr lang="en-US" dirty="0"/>
              <a:t>including optics measurements and corrections, operation of both AGS and RHIC </a:t>
            </a:r>
            <a:r>
              <a:rPr lang="en-US" dirty="0" err="1"/>
              <a:t>polarimetry</a:t>
            </a:r>
            <a:endParaRPr lang="en-US" dirty="0"/>
          </a:p>
          <a:p>
            <a:pPr>
              <a:buNone/>
            </a:pPr>
            <a:r>
              <a:rPr lang="en-US" dirty="0"/>
              <a:t>and the evaluation and development of new programs such as polarized He-3 and asymmetric</a:t>
            </a:r>
          </a:p>
          <a:p>
            <a:pPr>
              <a:buNone/>
            </a:pPr>
            <a:r>
              <a:rPr lang="en-US" dirty="0"/>
              <a:t>collisions of protons with heavy ions.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66700" y="5029200"/>
            <a:ext cx="8677275" cy="18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Accelerator Physics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917700"/>
            <a:ext cx="66294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Physics and Physics Support (cont’d)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42900" y="1028700"/>
            <a:ext cx="8334375" cy="56007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The </a:t>
            </a:r>
            <a:r>
              <a:rPr lang="en-US" b="1" dirty="0"/>
              <a:t>Stochastic Cooling Group</a:t>
            </a:r>
            <a:r>
              <a:rPr lang="en-US" dirty="0"/>
              <a:t>, led by Mike Brennan, is an outgrowth of the RF Group created to design,</a:t>
            </a:r>
          </a:p>
          <a:p>
            <a:pPr>
              <a:buNone/>
            </a:pPr>
            <a:r>
              <a:rPr lang="en-US" dirty="0"/>
              <a:t>build and operate six stochastic cooling systems for enhancing the integrated luminosity of heavy ion</a:t>
            </a:r>
          </a:p>
          <a:p>
            <a:pPr>
              <a:buNone/>
            </a:pPr>
            <a:r>
              <a:rPr lang="en-US" dirty="0"/>
              <a:t>collisions at 100GeV/n in RHIC. The cooling system has more than doubled integrated luminosity for gold</a:t>
            </a:r>
          </a:p>
          <a:p>
            <a:pPr>
              <a:buNone/>
            </a:pPr>
            <a:r>
              <a:rPr lang="en-US" dirty="0"/>
              <a:t>beams and led to a five-fold improvement in integrated luminosity for uranium.  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The </a:t>
            </a:r>
            <a:r>
              <a:rPr lang="en-US" b="1" dirty="0"/>
              <a:t>Physics Support Group</a:t>
            </a:r>
            <a:r>
              <a:rPr lang="en-US" dirty="0"/>
              <a:t>, headed by Yousef Makdisi, provides the interface between the Physics</a:t>
            </a:r>
          </a:p>
          <a:p>
            <a:pPr>
              <a:buNone/>
            </a:pPr>
            <a:r>
              <a:rPr lang="en-US" dirty="0"/>
              <a:t>experiments and the assigned liaison engineers and the accelerator complex (Booster (NSRL), AGS and</a:t>
            </a:r>
          </a:p>
          <a:p>
            <a:pPr>
              <a:buNone/>
            </a:pPr>
            <a:r>
              <a:rPr lang="en-US" dirty="0"/>
              <a:t>RHIC). Their scope of work covers the proposal stage through the approval process, installation, running</a:t>
            </a:r>
          </a:p>
          <a:p>
            <a:pPr>
              <a:buNone/>
            </a:pPr>
            <a:r>
              <a:rPr lang="en-US" dirty="0"/>
              <a:t>schedule, and eventually D&amp;D. The group possesses the in-house expertise for external beam line optics</a:t>
            </a:r>
          </a:p>
          <a:p>
            <a:pPr>
              <a:buNone/>
            </a:pPr>
            <a:r>
              <a:rPr lang="en-US" dirty="0"/>
              <a:t>design and installation and magnet designs for variety of needs throughout the complex (Experiment</a:t>
            </a:r>
          </a:p>
          <a:p>
            <a:pPr>
              <a:buNone/>
            </a:pPr>
            <a:r>
              <a:rPr lang="en-US" dirty="0"/>
              <a:t>magnets, the ERL, IRCMS, Spin Flipper…etc). The group also supports radiation shielding and soil</a:t>
            </a:r>
          </a:p>
          <a:p>
            <a:pPr>
              <a:buNone/>
            </a:pPr>
            <a:r>
              <a:rPr lang="en-US" dirty="0"/>
              <a:t>activation analyses through complex computer simulations. Liaison physicists along with Liaison engineers</a:t>
            </a:r>
          </a:p>
          <a:p>
            <a:pPr>
              <a:buNone/>
            </a:pPr>
            <a:r>
              <a:rPr lang="en-US" dirty="0"/>
              <a:t>are involved in Experimental Safety Reviews of experimental detector installations. Members of the group</a:t>
            </a:r>
          </a:p>
          <a:p>
            <a:pPr>
              <a:buNone/>
            </a:pPr>
            <a:r>
              <a:rPr lang="en-US" dirty="0"/>
              <a:t>are involved in the Spin Flipper effort.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In collaboration with the Spin Physics group in the Physics department, the Physics Support Group is also</a:t>
            </a:r>
          </a:p>
          <a:p>
            <a:pPr>
              <a:buNone/>
            </a:pPr>
            <a:r>
              <a:rPr lang="en-US" dirty="0"/>
              <a:t>involved in the construction, day to day operations, maintenance, and analysis of the RHIC and AGS</a:t>
            </a:r>
          </a:p>
          <a:p>
            <a:pPr>
              <a:buNone/>
            </a:pPr>
            <a:r>
              <a:rPr lang="en-US" dirty="0" err="1"/>
              <a:t>polarimeters</a:t>
            </a:r>
            <a:r>
              <a:rPr lang="en-US" dirty="0"/>
              <a:t>.  Currently the group, in collaboration with the C-AD Controls group, is involved in an R&amp;D</a:t>
            </a:r>
          </a:p>
          <a:p>
            <a:pPr>
              <a:buNone/>
            </a:pPr>
            <a:r>
              <a:rPr lang="en-US" dirty="0"/>
              <a:t>effort to upgrade the </a:t>
            </a:r>
            <a:r>
              <a:rPr lang="en-US" dirty="0" err="1"/>
              <a:t>polarimetry</a:t>
            </a:r>
            <a:r>
              <a:rPr lang="en-US" dirty="0"/>
              <a:t> data acquisition systems to utilize better supported computer systems. An</a:t>
            </a:r>
          </a:p>
          <a:p>
            <a:pPr>
              <a:buNone/>
            </a:pPr>
            <a:r>
              <a:rPr lang="en-US" dirty="0"/>
              <a:t>upgrade of the Polarized Jet target silicon detectors through an MOU with Charles University, Prague is in</a:t>
            </a:r>
          </a:p>
          <a:p>
            <a:pPr>
              <a:buNone/>
            </a:pPr>
            <a:r>
              <a:rPr lang="en-US" dirty="0"/>
              <a:t>progress,  and an effort to evaluate a recently designed JLAB </a:t>
            </a:r>
            <a:r>
              <a:rPr lang="en-US" dirty="0" err="1"/>
              <a:t>WafeForm</a:t>
            </a:r>
            <a:r>
              <a:rPr lang="en-US" dirty="0"/>
              <a:t> Digitizer system towards an</a:t>
            </a:r>
          </a:p>
          <a:p>
            <a:pPr>
              <a:buNone/>
            </a:pPr>
            <a:r>
              <a:rPr lang="en-US" dirty="0"/>
              <a:t>upgrade of our 12 year old system.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In order to better serve the physics community and keep abreast of experimental nuclear physics</a:t>
            </a:r>
          </a:p>
          <a:p>
            <a:pPr>
              <a:buNone/>
            </a:pPr>
            <a:r>
              <a:rPr lang="en-US" dirty="0"/>
              <a:t>techniques, members of the group may also collaborate on physics experiments (current involvement at</a:t>
            </a:r>
          </a:p>
          <a:p>
            <a:pPr>
              <a:buNone/>
            </a:pPr>
            <a:r>
              <a:rPr lang="en-US" dirty="0"/>
              <a:t>STAR, PP2PP @ STAR, PHENIX, and </a:t>
            </a:r>
            <a:r>
              <a:rPr lang="en-US" dirty="0" err="1"/>
              <a:t>AnDY</a:t>
            </a:r>
            <a:r>
              <a:rPr lang="en-US" dirty="0"/>
              <a:t>)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In total, C-AD provides physics support for RHIC of approximately 22 FTE’s annually.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support from Accelerator Physics Group, Physics Support Group and Stochastic Cooling Group</a:t>
            </a:r>
          </a:p>
          <a:p>
            <a:r>
              <a:rPr lang="en-US" dirty="0"/>
              <a:t>AP group is responsible for conceptual design, specification,  and commissioning of accelerators and components</a:t>
            </a:r>
          </a:p>
          <a:p>
            <a:r>
              <a:rPr lang="en-US" dirty="0"/>
              <a:t>AP group proposes improvements and works with other groups to achieve the goals.</a:t>
            </a:r>
          </a:p>
          <a:p>
            <a:r>
              <a:rPr lang="en-US" dirty="0"/>
              <a:t>Does lattice calculations for the three synchrotrons</a:t>
            </a:r>
          </a:p>
          <a:p>
            <a:r>
              <a:rPr lang="en-US" dirty="0"/>
              <a:t>Vets the lattices for power supply compatibility and does particle tracking to test dynamic aperture and behavior with beam-beam force</a:t>
            </a:r>
          </a:p>
          <a:p>
            <a:r>
              <a:rPr lang="en-US" dirty="0"/>
              <a:t>Does spin tracking, which utilizes NERSC</a:t>
            </a:r>
          </a:p>
          <a:p>
            <a:r>
              <a:rPr lang="en-US" dirty="0"/>
              <a:t>Serves to monitor and reduce the coupling impedance.</a:t>
            </a:r>
          </a:p>
          <a:p>
            <a:r>
              <a:rPr lang="en-US" dirty="0"/>
              <a:t>Takes and analyzes large amounts of orbit, tune  and loss data during operations and dedicated machine experiments.</a:t>
            </a:r>
          </a:p>
          <a:p>
            <a:r>
              <a:rPr lang="en-US" dirty="0"/>
              <a:t>Provides operations with run coordinators and shift leaders.</a:t>
            </a:r>
          </a:p>
          <a:p>
            <a:r>
              <a:rPr lang="en-US" dirty="0"/>
              <a:t>Lead efforts in collimation, beam based alignment, ramp optimization, online models, store optimization, optics measurement ….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Physics and Physics Support</a:t>
            </a:r>
          </a:p>
        </p:txBody>
      </p:sp>
    </p:spTree>
    <p:extLst>
      <p:ext uri="{BB962C8B-B14F-4D97-AF65-F5344CB8AC3E}">
        <p14:creationId xmlns:p14="http://schemas.microsoft.com/office/powerpoint/2010/main" val="35610634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Stochastic Cooling Group is an outgrowth of the RF Group.</a:t>
            </a:r>
          </a:p>
          <a:p>
            <a:r>
              <a:rPr lang="en-US" dirty="0"/>
              <a:t>Responsible for designing, building and operating our six stochastic cooling systems. </a:t>
            </a:r>
          </a:p>
          <a:p>
            <a:r>
              <a:rPr lang="en-US" dirty="0"/>
              <a:t>With ARRA funding, the group also included physicists supporting electron lens.</a:t>
            </a:r>
          </a:p>
          <a:p>
            <a:r>
              <a:rPr lang="en-US"/>
              <a:t>The </a:t>
            </a:r>
            <a:r>
              <a:rPr lang="en-US" dirty="0"/>
              <a:t>Physics Support Group provides the interface between experiments, liaison engineers, and the accelerator complex.</a:t>
            </a:r>
          </a:p>
          <a:p>
            <a:r>
              <a:rPr lang="en-US" dirty="0"/>
              <a:t>Scope starts with the proposals through approval installation and running</a:t>
            </a:r>
          </a:p>
          <a:p>
            <a:r>
              <a:rPr lang="en-US" dirty="0"/>
              <a:t>The PS group has in house expertise in magnet design contributing to experimental magnets, the ERL, the </a:t>
            </a:r>
            <a:r>
              <a:rPr lang="en-US" dirty="0" err="1"/>
              <a:t>iRCMS</a:t>
            </a:r>
            <a:r>
              <a:rPr lang="en-US" dirty="0"/>
              <a:t>, and spin flipper.</a:t>
            </a:r>
          </a:p>
          <a:p>
            <a:r>
              <a:rPr lang="en-US" dirty="0"/>
              <a:t>The PS group has expertise in radiation shielding and soil activation calculations and beam line optics design.</a:t>
            </a:r>
          </a:p>
          <a:p>
            <a:r>
              <a:rPr lang="en-US" dirty="0"/>
              <a:t>In collaboration with the Spin Physics group, the PS group is involved with the construction, operation and maintenance of the AGS and RHIC polarimeters.</a:t>
            </a:r>
          </a:p>
          <a:p>
            <a:r>
              <a:rPr lang="en-US" dirty="0"/>
              <a:t>Working on upgraded data acquisition  with the C-AD Controls Group</a:t>
            </a:r>
          </a:p>
          <a:p>
            <a:r>
              <a:rPr lang="en-US" dirty="0"/>
              <a:t>Working with Charles University, Prague to upgrade the silicon detectors for the jet target.</a:t>
            </a:r>
          </a:p>
          <a:p>
            <a:r>
              <a:rPr lang="en-US" dirty="0"/>
              <a:t>Group members are members of the various experiments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Physics and Physics Support (cont’d)</a:t>
            </a:r>
          </a:p>
        </p:txBody>
      </p:sp>
    </p:spTree>
    <p:extLst>
      <p:ext uri="{BB962C8B-B14F-4D97-AF65-F5344CB8AC3E}">
        <p14:creationId xmlns:p14="http://schemas.microsoft.com/office/powerpoint/2010/main" val="6255105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79487"/>
          </a:xfrm>
        </p:spPr>
        <p:txBody>
          <a:bodyPr/>
          <a:lstStyle/>
          <a:p>
            <a:r>
              <a:rPr lang="en-US" b="1" dirty="0"/>
              <a:t>Stochastic Cooling Upgrades </a:t>
            </a:r>
            <a:br>
              <a:rPr lang="en-US" b="1" dirty="0"/>
            </a:br>
            <a:r>
              <a:rPr lang="en-US" b="1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791200" cy="5715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Reliability of kickers</a:t>
            </a:r>
          </a:p>
          <a:p>
            <a:pPr lvl="1">
              <a:defRPr/>
            </a:pPr>
            <a:r>
              <a:rPr lang="en-US" dirty="0"/>
              <a:t>Longitudinal kickers are made from retrofitted kicker tanks from </a:t>
            </a:r>
            <a:r>
              <a:rPr lang="en-US" dirty="0" err="1"/>
              <a:t>Tevatron</a:t>
            </a:r>
            <a:endParaRPr lang="en-US" dirty="0"/>
          </a:p>
          <a:p>
            <a:pPr lvl="1">
              <a:defRPr/>
            </a:pPr>
            <a:r>
              <a:rPr lang="en-US" dirty="0"/>
              <a:t>Problems have occurred</a:t>
            </a:r>
          </a:p>
          <a:p>
            <a:pPr lvl="2">
              <a:defRPr/>
            </a:pPr>
            <a:r>
              <a:rPr lang="en-US" sz="1800" b="1" dirty="0">
                <a:solidFill>
                  <a:srgbClr val="0070C0"/>
                </a:solidFill>
              </a:rPr>
              <a:t>Motion mechanism</a:t>
            </a:r>
          </a:p>
          <a:p>
            <a:pPr marL="1714500" lvl="3" indent="-342900">
              <a:buFont typeface="+mj-lt"/>
              <a:buAutoNum type="arabicPeriod"/>
              <a:defRPr/>
            </a:pPr>
            <a:r>
              <a:rPr lang="en-US" sz="1600" dirty="0"/>
              <a:t>Stuck bearings in vacuum</a:t>
            </a:r>
          </a:p>
          <a:p>
            <a:pPr marL="1714500" lvl="3" indent="-342900">
              <a:buFont typeface="+mj-lt"/>
              <a:buAutoNum type="arabicPeriod"/>
              <a:defRPr/>
            </a:pPr>
            <a:r>
              <a:rPr lang="en-US" sz="1600" dirty="0"/>
              <a:t>Stepper motors/encoders (“slip detected” error)</a:t>
            </a:r>
          </a:p>
          <a:p>
            <a:pPr marL="1714500" lvl="3" indent="-342900">
              <a:buFont typeface="+mj-lt"/>
              <a:buAutoNum type="arabicPeriod"/>
              <a:defRPr/>
            </a:pPr>
            <a:r>
              <a:rPr lang="en-US" sz="1600" dirty="0"/>
              <a:t>Reproducibility of cavity resonant frequencies</a:t>
            </a:r>
          </a:p>
          <a:p>
            <a:pPr lvl="2">
              <a:defRPr/>
            </a:pPr>
            <a:r>
              <a:rPr lang="en-US" sz="1800" b="1" dirty="0">
                <a:solidFill>
                  <a:srgbClr val="0070C0"/>
                </a:solidFill>
              </a:rPr>
              <a:t>Vacuum leaks</a:t>
            </a:r>
          </a:p>
          <a:p>
            <a:pPr lvl="3">
              <a:defRPr/>
            </a:pPr>
            <a:r>
              <a:rPr lang="en-US" sz="1600" dirty="0"/>
              <a:t>Water cooling line, and bellows</a:t>
            </a:r>
          </a:p>
          <a:p>
            <a:pPr lvl="3">
              <a:defRPr/>
            </a:pPr>
            <a:r>
              <a:rPr lang="en-US" sz="1600" dirty="0" err="1"/>
              <a:t>Rf</a:t>
            </a:r>
            <a:r>
              <a:rPr lang="en-US" sz="1600" dirty="0"/>
              <a:t> vacuum </a:t>
            </a:r>
            <a:r>
              <a:rPr lang="en-US" sz="1600" dirty="0" err="1"/>
              <a:t>feedthrus</a:t>
            </a:r>
            <a:endParaRPr lang="en-US" sz="1600" dirty="0"/>
          </a:p>
          <a:p>
            <a:pPr lvl="3">
              <a:defRPr/>
            </a:pPr>
            <a:r>
              <a:rPr lang="en-US" sz="1600" dirty="0"/>
              <a:t>Thermocouple vacuum </a:t>
            </a:r>
            <a:r>
              <a:rPr lang="en-US" sz="1600" dirty="0" err="1"/>
              <a:t>feedthrus</a:t>
            </a:r>
            <a:endParaRPr lang="en-US" sz="1600" dirty="0"/>
          </a:p>
          <a:p>
            <a:pPr lvl="2">
              <a:defRPr/>
            </a:pPr>
            <a:r>
              <a:rPr lang="en-US" sz="1800" b="1" dirty="0">
                <a:solidFill>
                  <a:srgbClr val="0070C0"/>
                </a:solidFill>
              </a:rPr>
              <a:t>Coax cable over heating</a:t>
            </a:r>
          </a:p>
          <a:p>
            <a:pPr lvl="2">
              <a:defRPr/>
            </a:pPr>
            <a:r>
              <a:rPr lang="en-US" sz="1800" b="1" dirty="0">
                <a:solidFill>
                  <a:srgbClr val="0070C0"/>
                </a:solidFill>
              </a:rPr>
              <a:t>Power amplifier failures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9220" name="Picture 6" descr="BlueKickerTank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b="26131"/>
          <a:stretch>
            <a:fillRect/>
          </a:stretch>
        </p:blipFill>
        <p:spPr bwMode="auto">
          <a:xfrm>
            <a:off x="6096000" y="914400"/>
            <a:ext cx="26574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343400" y="1981200"/>
            <a:ext cx="2362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91000"/>
            <a:ext cx="3551238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C:\Users\brennan\Documents\StochasticCooling\Longitudinal\YL_cable_07292011_004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257800"/>
            <a:ext cx="18367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2" cstate="print"/>
          <a:srcRect l="19762" r="34656"/>
          <a:stretch>
            <a:fillRect/>
          </a:stretch>
        </p:blipFill>
        <p:spPr bwMode="auto">
          <a:xfrm>
            <a:off x="2133600" y="4451350"/>
            <a:ext cx="25146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Six-Cell Cavity Kickers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1120775"/>
            <a:ext cx="221456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old PC 2010\CST stochastic cooling\Blue Horizontal Kicker\_DSC8606.JPG"/>
          <p:cNvPicPr>
            <a:picLocks noChangeAspect="1" noChangeArrowheads="1"/>
          </p:cNvPicPr>
          <p:nvPr/>
        </p:nvPicPr>
        <p:blipFill>
          <a:blip r:embed="rId4" cstate="print"/>
          <a:srcRect t="-2" r="22768" b="323"/>
          <a:stretch>
            <a:fillRect/>
          </a:stretch>
        </p:blipFill>
        <p:spPr bwMode="auto">
          <a:xfrm>
            <a:off x="5975350" y="1133475"/>
            <a:ext cx="229393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763" y="1138238"/>
            <a:ext cx="3513137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3962400"/>
          </a:xfrm>
        </p:spPr>
        <p:txBody>
          <a:bodyPr/>
          <a:lstStyle/>
          <a:p>
            <a:r>
              <a:rPr lang="en-US"/>
              <a:t>6-cell cavities, higher R/Q</a:t>
            </a:r>
            <a:r>
              <a:rPr lang="en-US" sz="1800"/>
              <a:t> (don’t have to shoehorn into Tevatron tanks)</a:t>
            </a:r>
          </a:p>
          <a:p>
            <a:r>
              <a:rPr lang="en-US" sz="2000">
                <a:solidFill>
                  <a:srgbClr val="FF0000"/>
                </a:solidFill>
              </a:rPr>
              <a:t>No bearings in vacuum</a:t>
            </a:r>
          </a:p>
          <a:p>
            <a:pPr lvl="1"/>
            <a:r>
              <a:rPr lang="en-US" sz="1800"/>
              <a:t>Scissors type motion for opening cavities</a:t>
            </a:r>
          </a:p>
          <a:p>
            <a:pPr lvl="2"/>
            <a:r>
              <a:rPr lang="en-US" sz="1600"/>
              <a:t>Used for vertical and horizontal kickers</a:t>
            </a:r>
          </a:p>
          <a:p>
            <a:pPr lvl="2"/>
            <a:r>
              <a:rPr lang="en-US" sz="1600"/>
              <a:t>Binary motion mechanism (open or closed)</a:t>
            </a:r>
          </a:p>
          <a:p>
            <a:pPr lvl="1"/>
            <a:r>
              <a:rPr lang="en-US" sz="1800">
                <a:solidFill>
                  <a:srgbClr val="FF0000"/>
                </a:solidFill>
              </a:rPr>
              <a:t>Flexi-hinge </a:t>
            </a:r>
            <a:r>
              <a:rPr lang="en-US" sz="1800"/>
              <a:t>(no sliding surfaces)</a:t>
            </a:r>
            <a:endParaRPr lang="en-US" sz="1800">
              <a:solidFill>
                <a:srgbClr val="FF0000"/>
              </a:solidFill>
            </a:endParaRPr>
          </a:p>
          <a:p>
            <a:pPr lvl="1"/>
            <a:r>
              <a:rPr lang="en-US" sz="1800"/>
              <a:t>No springs (more below)</a:t>
            </a:r>
          </a:p>
          <a:p>
            <a:r>
              <a:rPr lang="en-US" sz="2000"/>
              <a:t>Waveguide power feeds (no coax cables in vacuum)</a:t>
            </a:r>
          </a:p>
          <a:p>
            <a:r>
              <a:rPr lang="en-US" sz="2000"/>
              <a:t>Use all existing power amplifiers and low-level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Cooling worked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 main problems mentioned at retreat last year were not problems this year</a:t>
            </a:r>
          </a:p>
          <a:p>
            <a:pPr lvl="1"/>
            <a:r>
              <a:rPr lang="en-US" dirty="0"/>
              <a:t>Vacuum leaks</a:t>
            </a:r>
          </a:p>
          <a:p>
            <a:pPr lvl="1"/>
            <a:r>
              <a:rPr lang="en-US" dirty="0"/>
              <a:t>Motion stuck</a:t>
            </a:r>
          </a:p>
          <a:p>
            <a:pPr lvl="1"/>
            <a:r>
              <a:rPr lang="en-US" dirty="0"/>
              <a:t>Cross talk between blue/yellow vertical</a:t>
            </a:r>
          </a:p>
        </p:txBody>
      </p:sp>
      <p:pic>
        <p:nvPicPr>
          <p:cNvPr id="1026" name="Picture 2" descr="C:\Work\Stochastic_Cooling\Docs\Retreat11\Thu_Jul_7_2011_114149_15056.gif"/>
          <p:cNvPicPr>
            <a:picLocks noChangeAspect="1" noChangeArrowheads="1"/>
          </p:cNvPicPr>
          <p:nvPr/>
        </p:nvPicPr>
        <p:blipFill>
          <a:blip r:embed="rId2" cstate="print"/>
          <a:srcRect l="3192" t="10000" r="5745" b="10000"/>
          <a:stretch>
            <a:fillRect/>
          </a:stretch>
        </p:blipFill>
        <p:spPr bwMode="auto">
          <a:xfrm>
            <a:off x="381000" y="1365809"/>
            <a:ext cx="4114800" cy="27688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Stochastic Cooling Run 11 Summary</a:t>
            </a:r>
          </a:p>
        </p:txBody>
      </p:sp>
      <p:pic>
        <p:nvPicPr>
          <p:cNvPr id="1027" name="Picture 3" descr="C:\Work\Stochastic_Cooling\Docs\Retreat11\Thu_Jul_7_2011_114153_15080.gif"/>
          <p:cNvPicPr>
            <a:picLocks noChangeAspect="1" noChangeArrowheads="1"/>
          </p:cNvPicPr>
          <p:nvPr/>
        </p:nvPicPr>
        <p:blipFill>
          <a:blip r:embed="rId3" cstate="print"/>
          <a:srcRect l="4328" t="8657" r="4328" b="8657"/>
          <a:stretch>
            <a:fillRect/>
          </a:stretch>
        </p:blipFill>
        <p:spPr bwMode="auto">
          <a:xfrm>
            <a:off x="4572001" y="1325880"/>
            <a:ext cx="4114800" cy="27928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1383268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Luminosity (ZDC)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1383268"/>
            <a:ext cx="17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Emittance</a:t>
            </a:r>
            <a:r>
              <a:rPr lang="en-US" b="1" dirty="0"/>
              <a:t> (IPM)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2895600"/>
            <a:ext cx="1087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cooling off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895600"/>
            <a:ext cx="1087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cooling off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2133600"/>
            <a:ext cx="1066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cooling 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3090446"/>
            <a:ext cx="1066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cooling 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0" y="5029200"/>
            <a:ext cx="9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All fixed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u_lu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48640"/>
            <a:ext cx="8229600" cy="6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/>
              <a:t>U-U Results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1472" b="2048"/>
          <a:stretch/>
        </p:blipFill>
        <p:spPr bwMode="auto">
          <a:xfrm>
            <a:off x="266700" y="914400"/>
            <a:ext cx="8677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AGS Main Magnet roll over onto flat top (simulation)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111256</TotalTime>
  <Words>1707</Words>
  <Application>Microsoft Office PowerPoint</Application>
  <PresentationFormat>On-screen Show (4:3)</PresentationFormat>
  <Paragraphs>174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Book Antiqua</vt:lpstr>
      <vt:lpstr>Felix Titling</vt:lpstr>
      <vt:lpstr>Helvetica</vt:lpstr>
      <vt:lpstr>Lucida Grande</vt:lpstr>
      <vt:lpstr>Tahoma</vt:lpstr>
      <vt:lpstr>Times New Roman</vt:lpstr>
      <vt:lpstr>Wingdings</vt:lpstr>
      <vt:lpstr>1_Default Design</vt:lpstr>
      <vt:lpstr>Document</vt:lpstr>
      <vt:lpstr>Accelerator Physics</vt:lpstr>
      <vt:lpstr>Accelerator Physics</vt:lpstr>
      <vt:lpstr>Accelerator Physics and Physics Support</vt:lpstr>
      <vt:lpstr>Accelerator Physics and Physics Support (cont’d)</vt:lpstr>
      <vt:lpstr>Stochastic Cooling Upgrades  Motivation</vt:lpstr>
      <vt:lpstr>Six-Cell Cavity Kickers</vt:lpstr>
      <vt:lpstr>Stochastic Cooling Run 11 Summary</vt:lpstr>
      <vt:lpstr>U-U Results</vt:lpstr>
      <vt:lpstr>AGS Main Magnet roll over onto flat top (simulation)</vt:lpstr>
      <vt:lpstr>AGS Main Magnet roll over onto flat top (experiment)</vt:lpstr>
      <vt:lpstr>Snake strength: depolarization sources</vt:lpstr>
      <vt:lpstr>PowerPoint Presentation</vt:lpstr>
      <vt:lpstr>Highlights from APEX-12</vt:lpstr>
      <vt:lpstr>Coupling and beam-beam</vt:lpstr>
      <vt:lpstr>Machine changes</vt:lpstr>
      <vt:lpstr>H-jet polarimeter</vt:lpstr>
      <vt:lpstr>RHIC Polarimeter RF noise problem fixed</vt:lpstr>
      <vt:lpstr>RHIC Polarimeters Layout</vt:lpstr>
      <vt:lpstr>Accelerator Physics and Physics Support</vt:lpstr>
      <vt:lpstr>Accelerator Physics and Physics Support (cont’d)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DiFilippo, Lynanne</cp:lastModifiedBy>
  <cp:revision>733</cp:revision>
  <dcterms:created xsi:type="dcterms:W3CDTF">2011-02-21T05:12:41Z</dcterms:created>
  <dcterms:modified xsi:type="dcterms:W3CDTF">2026-01-07T11:55:49Z</dcterms:modified>
</cp:coreProperties>
</file>