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</p:sldMasterIdLst>
  <p:notesMasterIdLst>
    <p:notesMasterId r:id="rId37"/>
  </p:notesMasterIdLst>
  <p:handoutMasterIdLst>
    <p:handoutMasterId r:id="rId38"/>
  </p:handoutMasterIdLst>
  <p:sldIdLst>
    <p:sldId id="291" r:id="rId2"/>
    <p:sldId id="326" r:id="rId3"/>
    <p:sldId id="327" r:id="rId4"/>
    <p:sldId id="351" r:id="rId5"/>
    <p:sldId id="352" r:id="rId6"/>
    <p:sldId id="340" r:id="rId7"/>
    <p:sldId id="343" r:id="rId8"/>
    <p:sldId id="353" r:id="rId9"/>
    <p:sldId id="348" r:id="rId10"/>
    <p:sldId id="337" r:id="rId11"/>
    <p:sldId id="328" r:id="rId12"/>
    <p:sldId id="334" r:id="rId13"/>
    <p:sldId id="350" r:id="rId14"/>
    <p:sldId id="357" r:id="rId15"/>
    <p:sldId id="344" r:id="rId16"/>
    <p:sldId id="346" r:id="rId17"/>
    <p:sldId id="354" r:id="rId18"/>
    <p:sldId id="363" r:id="rId19"/>
    <p:sldId id="336" r:id="rId20"/>
    <p:sldId id="333" r:id="rId21"/>
    <p:sldId id="361" r:id="rId22"/>
    <p:sldId id="335" r:id="rId23"/>
    <p:sldId id="349" r:id="rId24"/>
    <p:sldId id="338" r:id="rId25"/>
    <p:sldId id="329" r:id="rId26"/>
    <p:sldId id="342" r:id="rId27"/>
    <p:sldId id="372" r:id="rId28"/>
    <p:sldId id="330" r:id="rId29"/>
    <p:sldId id="373" r:id="rId30"/>
    <p:sldId id="365" r:id="rId31"/>
    <p:sldId id="364" r:id="rId32"/>
    <p:sldId id="368" r:id="rId33"/>
    <p:sldId id="369" r:id="rId34"/>
    <p:sldId id="370" r:id="rId35"/>
    <p:sldId id="371" r:id="rId36"/>
  </p:sldIdLst>
  <p:sldSz cx="9144000" cy="6858000" type="screen4x3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3127"/>
    <a:srgbClr val="F6E814"/>
    <a:srgbClr val="F6DA23"/>
    <a:srgbClr val="FF66CC"/>
    <a:srgbClr val="FF66FF"/>
    <a:srgbClr val="0066FF"/>
    <a:srgbClr val="FF0000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99857" autoAdjust="0"/>
  </p:normalViewPr>
  <p:slideViewPr>
    <p:cSldViewPr>
      <p:cViewPr varScale="1">
        <p:scale>
          <a:sx n="63" d="100"/>
          <a:sy n="63" d="100"/>
        </p:scale>
        <p:origin x="12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notesViewPr>
    <p:cSldViewPr>
      <p:cViewPr>
        <p:scale>
          <a:sx n="200" d="100"/>
          <a:sy n="200" d="100"/>
        </p:scale>
        <p:origin x="246" y="2298"/>
      </p:cViewPr>
      <p:guideLst>
        <p:guide orient="horz" pos="2920"/>
        <p:guide pos="2204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2CDF230F-4C71-C04B-A086-5761B86FBC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12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5325"/>
            <a:ext cx="4633912" cy="347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0550"/>
            <a:ext cx="51339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9038"/>
            <a:ext cx="3032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3" tIns="46352" rIns="92703" bIns="46352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b="0"/>
            </a:lvl1pPr>
          </a:lstStyle>
          <a:p>
            <a:pPr>
              <a:defRPr/>
            </a:pPr>
            <a:fld id="{855FB499-52C8-4342-9C3D-246A6BF1B3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27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ppt_BG_Title_BNL_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371600"/>
            <a:ext cx="7772400" cy="1143000"/>
          </a:xfrm>
          <a:ln>
            <a:noFill/>
          </a:ln>
        </p:spPr>
        <p:txBody>
          <a:bodyPr/>
          <a:lstStyle>
            <a:lvl1pPr algn="l">
              <a:defRPr sz="40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228600" y="4404836"/>
            <a:ext cx="380297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RHIC Facility Operations Review</a:t>
            </a:r>
          </a:p>
          <a:p>
            <a:pPr marL="57150" algn="l"/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August</a:t>
            </a:r>
            <a:r>
              <a:rPr lang="en-US" sz="2000" b="0" kern="1200" baseline="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 6 – 8, </a:t>
            </a:r>
            <a:r>
              <a:rPr lang="en-US" sz="2000" b="0" kern="1200" dirty="0">
                <a:solidFill>
                  <a:srgbClr val="F6E814"/>
                </a:solidFill>
                <a:latin typeface="Helvetica"/>
                <a:ea typeface="ＭＳ Ｐゴシック" charset="0"/>
                <a:cs typeface="Helvetica"/>
              </a:rPr>
              <a:t>2013</a:t>
            </a:r>
          </a:p>
        </p:txBody>
      </p:sp>
      <p:sp>
        <p:nvSpPr>
          <p:cNvPr id="9" name="Title 4"/>
          <p:cNvSpPr txBox="1">
            <a:spLocks/>
          </p:cNvSpPr>
          <p:nvPr userDrawn="1"/>
        </p:nvSpPr>
        <p:spPr bwMode="auto">
          <a:xfrm>
            <a:off x="228600" y="457200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 algn="l"/>
            <a:r>
              <a:rPr lang="en-US" sz="3200" b="0" dirty="0">
                <a:solidFill>
                  <a:srgbClr val="F6E814"/>
                </a:solidFill>
              </a:rPr>
              <a:t>The Relativistic Heavy Ion Collider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429000"/>
            <a:ext cx="4343400" cy="571500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Author Name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2628900"/>
            <a:ext cx="6286500" cy="6858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310106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2887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608879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838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988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b="0" dirty="0">
                <a:latin typeface="Helvetica"/>
                <a:cs typeface="Helvetica"/>
              </a:rPr>
              <a:t>Thomas Roser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Director’s Review of RHIC Operations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July 15, 2013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680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400" b="0" dirty="0">
                <a:latin typeface="Helvetica"/>
                <a:cs typeface="Helvetica"/>
              </a:rPr>
              <a:t>Thomas Roser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Director’s Review of RHIC Operations</a:t>
            </a:r>
            <a:br>
              <a:rPr lang="en-US" sz="1400" b="0" dirty="0">
                <a:latin typeface="Helvetica"/>
                <a:cs typeface="Helvetica"/>
              </a:rPr>
            </a:br>
            <a:r>
              <a:rPr lang="en-US" sz="1400" b="0" dirty="0">
                <a:latin typeface="Helvetica"/>
                <a:cs typeface="Helvetica"/>
              </a:rPr>
              <a:t>July 15, 2013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0" name="Document" r:id="rId3" imgW="1943100" imgH="723900" progId="Word.Document.8">
                  <p:embed/>
                </p:oleObj>
              </mc:Choice>
              <mc:Fallback>
                <p:oleObj name="Document" r:id="rId3" imgW="1943100" imgH="723900" progId="Word.Document.8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173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BA127E2-8749-4857-904A-EADFA067E7EF}" type="datetime1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12FE452-EA72-48EC-81EB-ED5F93B6AD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42901" y="96838"/>
            <a:ext cx="84582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CD0E7053-A9EF-4948-8331-64540782529C}" type="slidenum">
              <a:rPr lang="en-US" sz="1400" b="0" smtClean="0"/>
              <a:pPr>
                <a:defRPr/>
              </a:pPr>
              <a:t>‹#›</a:t>
            </a:fld>
            <a:endParaRPr lang="en-US" sz="14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05" r:id="rId4"/>
    <p:sldLayoutId id="2147483906" r:id="rId5"/>
    <p:sldLayoutId id="2147483911" r:id="rId6"/>
    <p:sldLayoutId id="2147483912" r:id="rId7"/>
    <p:sldLayoutId id="2147483913" r:id="rId8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ＭＳ Ｐゴシック" pitchFamily="-65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0"/>
        </a:buBlip>
        <a:defRPr sz="2000">
          <a:solidFill>
            <a:srgbClr val="0000FF"/>
          </a:solidFill>
          <a:latin typeface="Helvetica"/>
          <a:ea typeface="ＭＳ Ｐゴシック" charset="0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1"/>
        </a:buBlip>
        <a:defRPr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2"/>
        </a:buBlip>
        <a:defRPr sz="1600" i="1">
          <a:solidFill>
            <a:schemeClr val="tx1"/>
          </a:solidFill>
          <a:latin typeface="Helvetica"/>
          <a:ea typeface="ＭＳ Ｐゴシック" charset="0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13"/>
        </a:buBlip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ＭＳ Ｐゴシック" charset="0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Cryogenic Systems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Roberto Than</a:t>
            </a:r>
          </a:p>
        </p:txBody>
      </p:sp>
    </p:spTree>
    <p:extLst>
      <p:ext uri="{BB962C8B-B14F-4D97-AF65-F5344CB8AC3E}">
        <p14:creationId xmlns:p14="http://schemas.microsoft.com/office/powerpoint/2010/main" val="5991925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RHIC System</a:t>
            </a:r>
          </a:p>
          <a:p>
            <a:r>
              <a:rPr lang="en-US" dirty="0"/>
              <a:t>Compressor System</a:t>
            </a:r>
          </a:p>
          <a:p>
            <a:r>
              <a:rPr lang="en-US" dirty="0" err="1"/>
              <a:t>LN2</a:t>
            </a:r>
            <a:r>
              <a:rPr lang="en-US" dirty="0"/>
              <a:t> Storage Compressor bldg</a:t>
            </a:r>
          </a:p>
          <a:p>
            <a:r>
              <a:rPr lang="en-US" dirty="0"/>
              <a:t>4.5K </a:t>
            </a:r>
            <a:r>
              <a:rPr lang="en-US" dirty="0" err="1"/>
              <a:t>Coldbox</a:t>
            </a:r>
            <a:r>
              <a:rPr lang="en-US" dirty="0"/>
              <a:t> System</a:t>
            </a:r>
          </a:p>
          <a:p>
            <a:r>
              <a:rPr lang="en-US" dirty="0"/>
              <a:t>Forced Convection Ambient heaters</a:t>
            </a:r>
          </a:p>
          <a:p>
            <a:r>
              <a:rPr lang="en-US" dirty="0"/>
              <a:t>Gas Storage</a:t>
            </a:r>
          </a:p>
          <a:p>
            <a:r>
              <a:rPr lang="en-US" dirty="0"/>
              <a:t>Liquid Helium Storage </a:t>
            </a:r>
          </a:p>
          <a:p>
            <a:r>
              <a:rPr lang="en-US" dirty="0" err="1"/>
              <a:t>LN2</a:t>
            </a:r>
            <a:r>
              <a:rPr lang="en-US" dirty="0"/>
              <a:t> Storage </a:t>
            </a:r>
            <a:r>
              <a:rPr lang="en-US" sz="1400" dirty="0"/>
              <a:t>for Liquid Helium Storage</a:t>
            </a:r>
            <a:endParaRPr lang="en-US" dirty="0"/>
          </a:p>
          <a:p>
            <a:r>
              <a:rPr lang="en-US" dirty="0" err="1"/>
              <a:t>80K</a:t>
            </a:r>
            <a:r>
              <a:rPr lang="en-US" dirty="0"/>
              <a:t> cooler</a:t>
            </a:r>
          </a:p>
          <a:p>
            <a:r>
              <a:rPr lang="en-US" dirty="0" err="1"/>
              <a:t>Cryo</a:t>
            </a:r>
            <a:r>
              <a:rPr lang="en-US" dirty="0"/>
              <a:t> Distribution and Valve boxes</a:t>
            </a:r>
          </a:p>
          <a:p>
            <a:r>
              <a:rPr lang="en-US" dirty="0"/>
              <a:t>Main magnets Lead Flow Controls </a:t>
            </a:r>
          </a:p>
          <a:p>
            <a:r>
              <a:rPr lang="en-US" dirty="0"/>
              <a:t>Correctors Lead Flows </a:t>
            </a:r>
          </a:p>
          <a:p>
            <a:r>
              <a:rPr lang="en-US" dirty="0"/>
              <a:t>Instrument  Air</a:t>
            </a:r>
          </a:p>
          <a:p>
            <a:r>
              <a:rPr lang="en-US" dirty="0"/>
              <a:t>Controls &amp; Instrumentation</a:t>
            </a:r>
          </a:p>
          <a:p>
            <a:endParaRPr lang="en-US" dirty="0"/>
          </a:p>
          <a:p>
            <a:r>
              <a:rPr lang="en-US" dirty="0"/>
              <a:t>Cooling Tower 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AGS </a:t>
            </a:r>
          </a:p>
          <a:p>
            <a:pPr lvl="1"/>
            <a:r>
              <a:rPr lang="en-US" dirty="0"/>
              <a:t>Cold Snake </a:t>
            </a:r>
            <a:r>
              <a:rPr lang="en-US" dirty="0" err="1"/>
              <a:t>Cryocoolers</a:t>
            </a:r>
            <a:r>
              <a:rPr lang="en-US" dirty="0"/>
              <a:t> / LN2 </a:t>
            </a:r>
            <a:r>
              <a:rPr lang="en-US" dirty="0" err="1"/>
              <a:t>Precool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Projects</a:t>
            </a:r>
          </a:p>
          <a:p>
            <a:pPr lvl="1"/>
            <a:r>
              <a:rPr lang="en-US" dirty="0"/>
              <a:t>ODH warning isolation</a:t>
            </a:r>
          </a:p>
          <a:p>
            <a:pPr lvl="1"/>
            <a:r>
              <a:rPr lang="en-US" dirty="0"/>
              <a:t>Electron Lens SC Solenoid</a:t>
            </a:r>
          </a:p>
          <a:p>
            <a:pPr lvl="1"/>
            <a:r>
              <a:rPr lang="en-US" dirty="0"/>
              <a:t>56MHz Storage SC Cavity</a:t>
            </a:r>
          </a:p>
          <a:p>
            <a:pPr lvl="1"/>
            <a:r>
              <a:rPr lang="en-US" dirty="0"/>
              <a:t>Coherent electron Cooling</a:t>
            </a:r>
          </a:p>
          <a:p>
            <a:pPr lvl="1"/>
            <a:r>
              <a:rPr lang="en-US" dirty="0"/>
              <a:t>Energy Recovery </a:t>
            </a:r>
            <a:r>
              <a:rPr lang="en-US" dirty="0" err="1"/>
              <a:t>Linac</a:t>
            </a:r>
            <a:r>
              <a:rPr lang="en-US" dirty="0"/>
              <a:t>, ERL</a:t>
            </a:r>
          </a:p>
          <a:p>
            <a:pPr lvl="1"/>
            <a:r>
              <a:rPr lang="en-US" dirty="0" err="1"/>
              <a:t>Cryoplant</a:t>
            </a:r>
            <a:r>
              <a:rPr lang="en-US" dirty="0"/>
              <a:t> ERL</a:t>
            </a:r>
          </a:p>
          <a:p>
            <a:pPr lvl="1"/>
            <a:r>
              <a:rPr lang="en-US" dirty="0"/>
              <a:t>SRF Vertical Test Facilities</a:t>
            </a:r>
          </a:p>
          <a:p>
            <a:endParaRPr lang="en-US" dirty="0"/>
          </a:p>
          <a:p>
            <a:r>
              <a:rPr lang="en-US" b="1" dirty="0"/>
              <a:t>Assistance</a:t>
            </a:r>
          </a:p>
          <a:p>
            <a:pPr lvl="1"/>
            <a:r>
              <a:rPr lang="en-US" dirty="0"/>
              <a:t>Bldg 930 LINAC LN2 Dewar upgrade</a:t>
            </a:r>
          </a:p>
          <a:p>
            <a:pPr lvl="1"/>
            <a:r>
              <a:rPr lang="en-US" dirty="0"/>
              <a:t>SMD Magnet Division</a:t>
            </a:r>
          </a:p>
          <a:p>
            <a:pPr lvl="1"/>
            <a:r>
              <a:rPr lang="en-US" dirty="0"/>
              <a:t>NSLS / NSLS-II</a:t>
            </a:r>
          </a:p>
          <a:p>
            <a:pPr lvl="1"/>
            <a:r>
              <a:rPr lang="en-US" dirty="0"/>
              <a:t>BNL LN2 bulk storage </a:t>
            </a:r>
            <a:r>
              <a:rPr lang="en-US" dirty="0" err="1"/>
              <a:t>dewars</a:t>
            </a:r>
            <a:r>
              <a:rPr lang="en-US" dirty="0"/>
              <a:t> at other test facilities</a:t>
            </a:r>
          </a:p>
          <a:p>
            <a:pPr lvl="1"/>
            <a:r>
              <a:rPr lang="en-US" dirty="0"/>
              <a:t>Physics / ISD </a:t>
            </a:r>
          </a:p>
          <a:p>
            <a:pPr lvl="1"/>
            <a:r>
              <a:rPr lang="en-US" dirty="0"/>
              <a:t>High Field MRI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Compressor System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685800"/>
            <a:ext cx="6795514" cy="574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Compressor System </a:t>
            </a:r>
            <a:r>
              <a:rPr lang="en-US" dirty="0" err="1"/>
              <a:t>1005H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 x First Stage Compressors: </a:t>
            </a:r>
            <a:r>
              <a:rPr lang="en-US" dirty="0" err="1"/>
              <a:t>Howden</a:t>
            </a:r>
            <a:r>
              <a:rPr lang="en-US" dirty="0"/>
              <a:t>  321/1.65.  600 HP motor. 235 g/s. + Oil cooler HX</a:t>
            </a:r>
          </a:p>
          <a:p>
            <a:r>
              <a:rPr lang="en-US" dirty="0"/>
              <a:t>5 x Second Stage Compressors: </a:t>
            </a:r>
            <a:r>
              <a:rPr lang="en-US" dirty="0" err="1"/>
              <a:t>Howden</a:t>
            </a:r>
            <a:r>
              <a:rPr lang="en-US" dirty="0"/>
              <a:t> 321/1.65,  2200 HP.  940 g/s. + Oil cooler HX</a:t>
            </a:r>
          </a:p>
          <a:p>
            <a:r>
              <a:rPr lang="en-US" dirty="0"/>
              <a:t>Central Intercooler/After cooler Heat exchangers after each compression stage</a:t>
            </a:r>
          </a:p>
          <a:p>
            <a:r>
              <a:rPr lang="en-US" dirty="0"/>
              <a:t>Oil </a:t>
            </a:r>
            <a:r>
              <a:rPr lang="en-US" dirty="0" err="1"/>
              <a:t>Coalescers</a:t>
            </a:r>
            <a:r>
              <a:rPr lang="en-US" dirty="0"/>
              <a:t> (20 vessels)</a:t>
            </a:r>
          </a:p>
          <a:p>
            <a:r>
              <a:rPr lang="en-US" dirty="0"/>
              <a:t>Oil vapor removal Charcoal Beds (3 vessel)</a:t>
            </a:r>
          </a:p>
          <a:p>
            <a:r>
              <a:rPr lang="en-US" dirty="0"/>
              <a:t>Utility Compressor: </a:t>
            </a:r>
            <a:r>
              <a:rPr lang="en-US" dirty="0" err="1"/>
              <a:t>Howden</a:t>
            </a:r>
            <a:r>
              <a:rPr lang="en-US" dirty="0"/>
              <a:t> 255/1.65, 600 HP, 80 g/s</a:t>
            </a:r>
          </a:p>
          <a:p>
            <a:r>
              <a:rPr lang="en-US" dirty="0"/>
              <a:t>250 g/s Purifier </a:t>
            </a:r>
            <a:r>
              <a:rPr lang="en-US" dirty="0" err="1"/>
              <a:t>Coldbox</a:t>
            </a:r>
            <a:r>
              <a:rPr lang="en-US" dirty="0"/>
              <a:t> system</a:t>
            </a:r>
          </a:p>
          <a:p>
            <a:r>
              <a:rPr lang="en-US" dirty="0"/>
              <a:t>Oil processing skid</a:t>
            </a:r>
          </a:p>
          <a:p>
            <a:r>
              <a:rPr lang="en-US" dirty="0"/>
              <a:t>Instrument Air compressor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Maintenance</a:t>
            </a:r>
          </a:p>
          <a:p>
            <a:pPr lvl="1"/>
            <a:r>
              <a:rPr lang="en-US" dirty="0"/>
              <a:t>Compressor Bearings</a:t>
            </a:r>
          </a:p>
          <a:p>
            <a:pPr lvl="1"/>
            <a:r>
              <a:rPr lang="en-US" dirty="0"/>
              <a:t>Motor/Compressor Alignments</a:t>
            </a:r>
          </a:p>
          <a:p>
            <a:pPr lvl="1"/>
            <a:r>
              <a:rPr lang="en-US" dirty="0"/>
              <a:t>Oil Filter cleaning</a:t>
            </a:r>
          </a:p>
          <a:p>
            <a:pPr lvl="1"/>
            <a:r>
              <a:rPr lang="en-US" dirty="0"/>
              <a:t>Water filter cleaning</a:t>
            </a:r>
          </a:p>
          <a:p>
            <a:pPr lvl="1"/>
            <a:r>
              <a:rPr lang="en-US" dirty="0"/>
              <a:t>MCC cleaning</a:t>
            </a:r>
          </a:p>
          <a:p>
            <a:pPr lvl="1"/>
            <a:r>
              <a:rPr lang="en-US" dirty="0"/>
              <a:t>Valves &amp; actuators</a:t>
            </a:r>
          </a:p>
          <a:p>
            <a:pPr lvl="1"/>
            <a:r>
              <a:rPr lang="en-US" dirty="0"/>
              <a:t>Instrumentation</a:t>
            </a:r>
          </a:p>
          <a:p>
            <a:pPr lvl="1"/>
            <a:r>
              <a:rPr lang="en-US" dirty="0"/>
              <a:t>Oil change and processing</a:t>
            </a:r>
          </a:p>
          <a:p>
            <a:pPr lvl="1"/>
            <a:r>
              <a:rPr lang="en-US" dirty="0"/>
              <a:t>Relief devices inspection/recertification</a:t>
            </a:r>
          </a:p>
          <a:p>
            <a:pPr lvl="1"/>
            <a:r>
              <a:rPr lang="en-US" dirty="0"/>
              <a:t>Charcoal replacement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Compressor System </a:t>
            </a:r>
            <a:r>
              <a:rPr lang="en-US" dirty="0" err="1"/>
              <a:t>1005H</a:t>
            </a:r>
            <a:endParaRPr lang="en-US" dirty="0"/>
          </a:p>
        </p:txBody>
      </p:sp>
      <p:pic>
        <p:nvPicPr>
          <p:cNvPr id="3" name="Picture 462" descr="C:\0 management\poster\DSC06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685800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SCN22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2100" y="914400"/>
            <a:ext cx="3352800" cy="2514600"/>
          </a:xfrm>
          <a:prstGeom prst="rect">
            <a:avLst/>
          </a:prstGeom>
        </p:spPr>
      </p:pic>
      <p:pic>
        <p:nvPicPr>
          <p:cNvPr id="5" name="Picture 4" descr="DSCN22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3886200"/>
            <a:ext cx="3505200" cy="2628900"/>
          </a:xfrm>
          <a:prstGeom prst="rect">
            <a:avLst/>
          </a:prstGeom>
        </p:spPr>
      </p:pic>
      <p:pic>
        <p:nvPicPr>
          <p:cNvPr id="9" name="Picture 8" descr="DSCN22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" y="3771900"/>
            <a:ext cx="3810000" cy="2857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72100" y="5372100"/>
            <a:ext cx="3429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Intercoolers/ </a:t>
            </a:r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Aftercoolers</a:t>
            </a:r>
            <a:endParaRPr lang="en-US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0" y="2628900"/>
            <a:ext cx="3429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First Stage Compressor skid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" y="2857500"/>
            <a:ext cx="3429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First Stage Compressor Row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1500" y="5715000"/>
            <a:ext cx="3429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2nd Stage </a:t>
            </a:r>
          </a:p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Compressor skid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Compressor System 1005H: Oil removal</a:t>
            </a:r>
          </a:p>
        </p:txBody>
      </p:sp>
      <p:pic>
        <p:nvPicPr>
          <p:cNvPr id="3" name="Picture 2" descr="charcoal beds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429000"/>
            <a:ext cx="4267200" cy="3200400"/>
          </a:xfrm>
          <a:prstGeom prst="rect">
            <a:avLst/>
          </a:prstGeom>
        </p:spPr>
      </p:pic>
      <p:pic>
        <p:nvPicPr>
          <p:cNvPr id="4" name="Picture 3" descr="oil coalesc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" y="800100"/>
            <a:ext cx="4114800" cy="3086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2900" y="6057900"/>
            <a:ext cx="42291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Charcoal Beds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900" y="3200400"/>
            <a:ext cx="42291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Coalescers</a:t>
            </a:r>
            <a:endParaRPr lang="en-US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5157011" y="2286000"/>
            <a:ext cx="110799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0" dirty="0">
                <a:solidFill>
                  <a:srgbClr val="0033CC"/>
                </a:solidFill>
                <a:latin typeface="Helvetica"/>
                <a:cs typeface="Helvetica"/>
              </a:rPr>
              <a:t>	</a:t>
            </a:r>
          </a:p>
          <a:p>
            <a:pPr algn="l">
              <a:spcBef>
                <a:spcPct val="50000"/>
              </a:spcBef>
            </a:pPr>
            <a:endParaRPr lang="en-US" sz="2800" b="0" dirty="0">
              <a:solidFill>
                <a:srgbClr val="0033CC"/>
              </a:solidFill>
              <a:latin typeface="Helvetica"/>
              <a:cs typeface="Helvetica"/>
            </a:endParaRPr>
          </a:p>
          <a:p>
            <a:pPr algn="l">
              <a:spcBef>
                <a:spcPct val="50000"/>
              </a:spcBef>
            </a:pPr>
            <a:endParaRPr lang="en-US" sz="2800" b="0" dirty="0">
              <a:solidFill>
                <a:srgbClr val="0033CC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DSCN2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4114800"/>
            <a:ext cx="3352800" cy="2514600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4686300" y="815975"/>
            <a:ext cx="4114800" cy="1127125"/>
          </a:xfrm>
          <a:prstGeom prst="rect">
            <a:avLst/>
          </a:prstGeom>
        </p:spPr>
        <p:txBody>
          <a:bodyPr/>
          <a:lstStyle/>
          <a:p>
            <a:pPr marL="233363" indent="-233363" algn="l">
              <a:spcBef>
                <a:spcPct val="20000"/>
              </a:spcBef>
              <a:buSzPct val="65000"/>
              <a:buBlip>
                <a:blip r:embed="rId6"/>
              </a:buBlip>
            </a:pP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Oil Mist Removal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7"/>
              </a:buBlip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4 Stages </a:t>
            </a:r>
            <a:r>
              <a:rPr lang="en-US" sz="1800" b="0" dirty="0" err="1">
                <a:solidFill>
                  <a:srgbClr val="0033CC"/>
                </a:solidFill>
                <a:latin typeface="Helvetica"/>
                <a:cs typeface="Helvetica"/>
              </a:rPr>
              <a:t>Coalescers</a:t>
            </a:r>
            <a:endParaRPr lang="en-US" sz="1800" b="0" dirty="0">
              <a:solidFill>
                <a:srgbClr val="0033CC"/>
              </a:solidFill>
              <a:latin typeface="Helvetica"/>
              <a:cs typeface="Helvetica"/>
            </a:endParaRP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7"/>
              </a:buBlip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5 parallel banks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7"/>
              </a:buBlip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7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7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6300" y="5943600"/>
            <a:ext cx="3429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Oil Processing System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42900" y="1714500"/>
            <a:ext cx="4114800" cy="3771900"/>
          </a:xfrm>
          <a:prstGeom prst="rect">
            <a:avLst/>
          </a:prstGeom>
        </p:spPr>
        <p:txBody>
          <a:bodyPr/>
          <a:lstStyle/>
          <a:p>
            <a:pPr marL="339725" lvl="1" indent="-230188" algn="l">
              <a:spcBef>
                <a:spcPct val="20000"/>
              </a:spcBef>
              <a:buSzPct val="65000"/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Vapor removal</a:t>
            </a:r>
          </a:p>
          <a:p>
            <a:pPr marL="339725" lvl="1" indent="-230188" algn="l">
              <a:spcBef>
                <a:spcPct val="20000"/>
              </a:spcBef>
              <a:buSzPct val="65000"/>
              <a:buFont typeface="Courier New" pitchFamily="49" charset="0"/>
              <a:buChar char="o"/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3 parallel charcoal beds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7"/>
              </a:buBlip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 6 ft diameter</a:t>
            </a:r>
          </a:p>
          <a:p>
            <a:pPr algn="l">
              <a:spcBef>
                <a:spcPct val="50000"/>
              </a:spcBef>
            </a:pPr>
            <a:endParaRPr lang="en-US" sz="2800" b="0" dirty="0">
              <a:solidFill>
                <a:srgbClr val="0033CC"/>
              </a:solidFill>
              <a:latin typeface="Helvetica"/>
              <a:cs typeface="Helvetica"/>
            </a:endParaRP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7"/>
              </a:buBlip>
            </a:pPr>
            <a:endParaRPr lang="en-US" sz="1800" b="0" dirty="0">
              <a:solidFill>
                <a:srgbClr val="0033CC"/>
              </a:solidFill>
              <a:latin typeface="Helvetica"/>
              <a:cs typeface="Helvetica"/>
            </a:endParaRP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7"/>
              </a:buBlip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7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7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4800600" y="2857500"/>
            <a:ext cx="4114800" cy="1127125"/>
          </a:xfrm>
          <a:prstGeom prst="rect">
            <a:avLst/>
          </a:prstGeom>
        </p:spPr>
        <p:txBody>
          <a:bodyPr/>
          <a:lstStyle/>
          <a:p>
            <a:pPr marL="233363" lvl="1" indent="-233363" algn="l">
              <a:spcBef>
                <a:spcPct val="20000"/>
              </a:spcBef>
              <a:buSzPct val="65000"/>
              <a:buBlip>
                <a:blip r:embed="rId6"/>
              </a:buBlip>
            </a:pP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Oil </a:t>
            </a: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Vapor </a:t>
            </a: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Removal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7"/>
              </a:buBlip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3 parallel charcoal beds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7"/>
              </a:buBlip>
            </a:pPr>
            <a:r>
              <a:rPr lang="en-US" sz="1800" b="0" dirty="0">
                <a:solidFill>
                  <a:srgbClr val="0033CC"/>
                </a:solidFill>
                <a:latin typeface="Helvetica"/>
                <a:cs typeface="Helvetica"/>
              </a:rPr>
              <a:t>6 ft diameter parallel banks</a:t>
            </a:r>
          </a:p>
          <a:p>
            <a:pPr marL="339725" lvl="1" indent="-230188" algn="l">
              <a:spcBef>
                <a:spcPct val="20000"/>
              </a:spcBef>
              <a:buSzPct val="65000"/>
              <a:buBlip>
                <a:blip r:embed="rId7"/>
              </a:buBlip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7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  <a:p>
            <a:pPr marL="339725" marR="0" lvl="1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7"/>
              </a:buBlip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Compressor System: Purifier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250 g/s</a:t>
            </a:r>
          </a:p>
          <a:p>
            <a:r>
              <a:rPr lang="en-US" sz="1800" dirty="0"/>
              <a:t>Dual freeze out heat-exchanger</a:t>
            </a:r>
          </a:p>
          <a:p>
            <a:r>
              <a:rPr lang="en-US" sz="1800" dirty="0"/>
              <a:t>Dual charcoal bed</a:t>
            </a:r>
          </a:p>
          <a:p>
            <a:r>
              <a:rPr lang="en-US" sz="1800" dirty="0" err="1"/>
              <a:t>Regen</a:t>
            </a:r>
            <a:r>
              <a:rPr lang="en-US" sz="1800" dirty="0"/>
              <a:t> gas heater</a:t>
            </a:r>
          </a:p>
          <a:p>
            <a:r>
              <a:rPr lang="en-US" sz="1800" dirty="0"/>
              <a:t>LN2 cooled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Maintenance</a:t>
            </a:r>
          </a:p>
          <a:p>
            <a:pPr lvl="1"/>
            <a:r>
              <a:rPr lang="en-US" sz="1600" dirty="0"/>
              <a:t>Regeneration</a:t>
            </a:r>
          </a:p>
          <a:p>
            <a:pPr lvl="1"/>
            <a:r>
              <a:rPr lang="en-US" sz="1600" dirty="0"/>
              <a:t>Valves</a:t>
            </a:r>
          </a:p>
          <a:p>
            <a:pPr lvl="1"/>
            <a:r>
              <a:rPr lang="en-US" sz="1600" dirty="0"/>
              <a:t>Instruments</a:t>
            </a:r>
          </a:p>
          <a:p>
            <a:pPr lvl="1"/>
            <a:r>
              <a:rPr lang="en-US" sz="1600" dirty="0"/>
              <a:t>Relief Devices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71800"/>
            <a:ext cx="4457700" cy="379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N2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971800"/>
            <a:ext cx="4419600" cy="33147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Inventory: Gas &amp; Liquid Storage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Maintenance</a:t>
            </a:r>
          </a:p>
          <a:p>
            <a:pPr lvl="1"/>
            <a:r>
              <a:rPr lang="en-US" dirty="0"/>
              <a:t>Valves</a:t>
            </a:r>
          </a:p>
          <a:p>
            <a:pPr lvl="1"/>
            <a:r>
              <a:rPr lang="en-US" dirty="0"/>
              <a:t>Relief Devices</a:t>
            </a:r>
          </a:p>
          <a:p>
            <a:pPr lvl="1"/>
            <a:r>
              <a:rPr lang="en-US" dirty="0"/>
              <a:t>Insulating vacuum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47 Gas Tanks</a:t>
            </a:r>
          </a:p>
          <a:p>
            <a:r>
              <a:rPr lang="en-US" sz="1800" dirty="0"/>
              <a:t>~ 30,000 Liquid Gallons equivalent</a:t>
            </a:r>
          </a:p>
          <a:p>
            <a:r>
              <a:rPr lang="en-US" sz="1800" dirty="0"/>
              <a:t>3 x 10,000 Gallons Liquid Dewar</a:t>
            </a:r>
          </a:p>
          <a:p>
            <a:r>
              <a:rPr lang="en-US" sz="1800" dirty="0"/>
              <a:t>20,000 Gallons LN2 </a:t>
            </a:r>
            <a:r>
              <a:rPr lang="en-US" sz="1800" dirty="0" err="1"/>
              <a:t>dewar</a:t>
            </a:r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971800"/>
            <a:ext cx="4191000" cy="357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2971801"/>
            <a:ext cx="429317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 bwMode="auto">
          <a:xfrm>
            <a:off x="457200" y="2400300"/>
            <a:ext cx="7858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0" dirty="0">
                <a:solidFill>
                  <a:srgbClr val="FF0000"/>
                </a:solidFill>
                <a:latin typeface="Helvetica"/>
                <a:cs typeface="Helvetica"/>
              </a:rPr>
              <a:t>Operational Requirement: 48,000 Gallons Liquid helium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Inventory: Gas &amp; Liquid Storage</a:t>
            </a:r>
          </a:p>
        </p:txBody>
      </p:sp>
      <p:pic>
        <p:nvPicPr>
          <p:cNvPr id="3" name="Picture 2" descr="P1010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914400"/>
            <a:ext cx="3810000" cy="2857500"/>
          </a:xfrm>
          <a:prstGeom prst="rect">
            <a:avLst/>
          </a:prstGeom>
        </p:spPr>
      </p:pic>
      <p:pic>
        <p:nvPicPr>
          <p:cNvPr id="4" name="Picture 3" descr="DSCN22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800475"/>
            <a:ext cx="3771900" cy="2828925"/>
          </a:xfrm>
          <a:prstGeom prst="rect">
            <a:avLst/>
          </a:prstGeom>
        </p:spPr>
      </p:pic>
      <p:pic>
        <p:nvPicPr>
          <p:cNvPr id="5" name="Picture 4" descr="DSCN22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914400"/>
            <a:ext cx="3810000" cy="2857500"/>
          </a:xfrm>
          <a:prstGeom prst="rect">
            <a:avLst/>
          </a:prstGeom>
        </p:spPr>
      </p:pic>
      <p:pic>
        <p:nvPicPr>
          <p:cNvPr id="6" name="Picture 5" descr="DSCN22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3857624"/>
            <a:ext cx="3848100" cy="2886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7700" y="3086100"/>
            <a:ext cx="480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Liquid Helium </a:t>
            </a:r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Dewars</a:t>
            </a:r>
            <a:endParaRPr lang="en-US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6057900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Liquid N2 Dewar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5829300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Tank Farm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LN2 Supply @ 1005H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Twin 6000 Gallons LN2 towers</a:t>
            </a:r>
          </a:p>
          <a:p>
            <a:r>
              <a:rPr lang="en-US" dirty="0"/>
              <a:t>Gas generation for regeneration</a:t>
            </a:r>
          </a:p>
          <a:p>
            <a:r>
              <a:rPr lang="en-US" dirty="0"/>
              <a:t>Liquid delivery to Purifier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Maintenance</a:t>
            </a:r>
          </a:p>
          <a:p>
            <a:pPr lvl="1"/>
            <a:r>
              <a:rPr lang="en-US" dirty="0"/>
              <a:t>Valves</a:t>
            </a:r>
          </a:p>
          <a:p>
            <a:pPr lvl="1"/>
            <a:r>
              <a:rPr lang="en-US" dirty="0"/>
              <a:t>Relief Devices</a:t>
            </a:r>
          </a:p>
          <a:p>
            <a:pPr lvl="1"/>
            <a:r>
              <a:rPr lang="en-US" dirty="0"/>
              <a:t>Insulating vacuum</a:t>
            </a:r>
          </a:p>
          <a:p>
            <a:pPr lvl="1"/>
            <a:r>
              <a:rPr lang="en-US" dirty="0"/>
              <a:t>Defrosting of coils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2857500"/>
            <a:ext cx="4427331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Content Placeholder 5" descr="DSCN2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86300" y="30861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00600" y="5829300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Liquid N2 </a:t>
            </a:r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Dewars</a:t>
            </a:r>
            <a:endParaRPr lang="en-US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4.5K </a:t>
            </a:r>
            <a:r>
              <a:rPr lang="en-US" dirty="0" err="1"/>
              <a:t>Coldbox</a:t>
            </a:r>
            <a:r>
              <a:rPr lang="en-US" dirty="0"/>
              <a:t>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Cold boxes with Valves</a:t>
            </a:r>
          </a:p>
          <a:p>
            <a:r>
              <a:rPr lang="en-US" dirty="0"/>
              <a:t>Dual 65K charcoal </a:t>
            </a:r>
            <a:r>
              <a:rPr lang="en-US" dirty="0" err="1"/>
              <a:t>adsorbers</a:t>
            </a:r>
            <a:endParaRPr lang="en-US" dirty="0"/>
          </a:p>
          <a:p>
            <a:r>
              <a:rPr lang="en-US" dirty="0"/>
              <a:t>Regeneration skid </a:t>
            </a:r>
          </a:p>
          <a:p>
            <a:r>
              <a:rPr lang="en-US" dirty="0"/>
              <a:t>12 </a:t>
            </a:r>
            <a:r>
              <a:rPr lang="en-US" dirty="0" err="1"/>
              <a:t>Roto</a:t>
            </a:r>
            <a:r>
              <a:rPr lang="en-US" dirty="0"/>
              <a:t>-flow oil bearing turbines + oil skids</a:t>
            </a:r>
          </a:p>
          <a:p>
            <a:r>
              <a:rPr lang="en-US" dirty="0"/>
              <a:t>Seal gas compressor</a:t>
            </a:r>
          </a:p>
          <a:p>
            <a:r>
              <a:rPr lang="en-US" dirty="0"/>
              <a:t>1 Gas bearing turbine system</a:t>
            </a:r>
          </a:p>
          <a:p>
            <a:r>
              <a:rPr lang="en-US" dirty="0"/>
              <a:t>Forced convection ambient vaporizers</a:t>
            </a:r>
          </a:p>
          <a:p>
            <a:r>
              <a:rPr lang="en-US" dirty="0"/>
              <a:t>Insulating vacuum system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Maintenance</a:t>
            </a:r>
          </a:p>
          <a:p>
            <a:pPr lvl="1"/>
            <a:r>
              <a:rPr lang="en-US" dirty="0"/>
              <a:t>Valve calibration / actuators</a:t>
            </a:r>
          </a:p>
          <a:p>
            <a:pPr lvl="1"/>
            <a:r>
              <a:rPr lang="en-US" dirty="0"/>
              <a:t>Relief devices inspection/recertification</a:t>
            </a:r>
          </a:p>
          <a:p>
            <a:pPr lvl="1"/>
            <a:r>
              <a:rPr lang="en-US" dirty="0"/>
              <a:t>Turbine Oil Filter cleaning</a:t>
            </a:r>
          </a:p>
          <a:p>
            <a:pPr lvl="1"/>
            <a:r>
              <a:rPr lang="en-US" dirty="0"/>
              <a:t>Turbine labyrinth seal maintenance</a:t>
            </a:r>
          </a:p>
          <a:p>
            <a:pPr lvl="1"/>
            <a:r>
              <a:rPr lang="en-US" dirty="0"/>
              <a:t>Insulating vacuum pumps</a:t>
            </a:r>
          </a:p>
          <a:p>
            <a:pPr lvl="1"/>
            <a:r>
              <a:rPr lang="en-US" dirty="0"/>
              <a:t>Instrumentation</a:t>
            </a:r>
          </a:p>
          <a:p>
            <a:pPr lvl="1"/>
            <a:r>
              <a:rPr lang="en-US" dirty="0"/>
              <a:t>Regeneration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</a:rPr>
              <a:t>Cryogenic Systems</a:t>
            </a:r>
            <a:endParaRPr dirty="0">
              <a:latin typeface="Helvetica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6700" y="1917700"/>
            <a:ext cx="60706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28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3543300"/>
            <a:ext cx="38310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71500"/>
            <a:ext cx="4004309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71500"/>
            <a:ext cx="3886200" cy="332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638550"/>
            <a:ext cx="3853806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4.5K </a:t>
            </a:r>
            <a:r>
              <a:rPr lang="en-US" dirty="0" err="1"/>
              <a:t>Coldbox</a:t>
            </a:r>
            <a:r>
              <a:rPr lang="en-US" dirty="0"/>
              <a:t> System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SCN2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771900"/>
            <a:ext cx="3810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4.5K </a:t>
            </a:r>
            <a:r>
              <a:rPr lang="en-US" dirty="0" err="1"/>
              <a:t>Coldbox</a:t>
            </a:r>
            <a:r>
              <a:rPr lang="en-US" dirty="0"/>
              <a:t> System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00100"/>
            <a:ext cx="395888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DSCN2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800100"/>
            <a:ext cx="3810000" cy="2857500"/>
          </a:xfrm>
          <a:prstGeom prst="rect">
            <a:avLst/>
          </a:prstGeom>
        </p:spPr>
      </p:pic>
      <p:pic>
        <p:nvPicPr>
          <p:cNvPr id="5" name="Picture 4" descr="DSCN22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00700" y="3771900"/>
            <a:ext cx="3810000" cy="2857500"/>
          </a:xfrm>
          <a:prstGeom prst="rect">
            <a:avLst/>
          </a:prstGeom>
        </p:spPr>
      </p:pic>
      <p:pic>
        <p:nvPicPr>
          <p:cNvPr id="7" name="Picture 6" descr="DSCN22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57200" y="4114800"/>
            <a:ext cx="3352800" cy="2514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42900" y="5715000"/>
            <a:ext cx="4114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Forced Convection </a:t>
            </a:r>
          </a:p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Ambient vaporizers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9200" y="6057900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 Box 4 65-5K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72100" y="3086100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 3 120K-65K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314700"/>
            <a:ext cx="4114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ColdBoxes</a:t>
            </a:r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last </a:t>
            </a:r>
            <a:r>
              <a:rPr lang="en-US" sz="2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Coldbox</a:t>
            </a:r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28900" y="5715000"/>
            <a:ext cx="4114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65K Charcoal </a:t>
            </a:r>
          </a:p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Adsorption Beds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1" y="800100"/>
            <a:ext cx="405288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T1</a:t>
            </a:r>
            <a:r>
              <a:rPr lang="en-US" dirty="0"/>
              <a:t> thru </a:t>
            </a:r>
            <a:r>
              <a:rPr lang="en-US" dirty="0" err="1"/>
              <a:t>T6</a:t>
            </a:r>
            <a:r>
              <a:rPr lang="en-US" dirty="0"/>
              <a:t> Oil bearing expander + </a:t>
            </a:r>
            <a:r>
              <a:rPr lang="en-US" dirty="0" err="1"/>
              <a:t>T7</a:t>
            </a:r>
            <a:r>
              <a:rPr lang="en-US" dirty="0"/>
              <a:t> Gas Bearing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800100"/>
            <a:ext cx="4000501" cy="292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urbine oilskid 5.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" y="3886200"/>
            <a:ext cx="3505200" cy="2628900"/>
          </a:xfrm>
          <a:prstGeom prst="rect">
            <a:avLst/>
          </a:prstGeom>
        </p:spPr>
      </p:pic>
      <p:pic>
        <p:nvPicPr>
          <p:cNvPr id="10" name="Picture 9" descr="DSCN22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14700" y="4114800"/>
            <a:ext cx="3200400" cy="2400300"/>
          </a:xfrm>
          <a:prstGeom prst="rect">
            <a:avLst/>
          </a:prstGeom>
        </p:spPr>
      </p:pic>
      <p:pic>
        <p:nvPicPr>
          <p:cNvPr id="8" name="Picture 7" descr="DSCN22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3886200"/>
            <a:ext cx="2895600" cy="2171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42900" y="5372100"/>
            <a:ext cx="4114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Rotoflow</a:t>
            </a:r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expander</a:t>
            </a:r>
          </a:p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Oil skid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43200" y="5829300"/>
            <a:ext cx="4114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Seal Gas </a:t>
            </a:r>
            <a:r>
              <a:rPr lang="en-US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Compresssor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7800" y="5486400"/>
            <a:ext cx="4114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Gas Bearing Expander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Oil bearing Expanders T1-T6 A/B</a:t>
            </a:r>
          </a:p>
          <a:p>
            <a:pPr lvl="1"/>
            <a:r>
              <a:rPr lang="en-US" dirty="0"/>
              <a:t>Oil bearing</a:t>
            </a:r>
          </a:p>
          <a:p>
            <a:pPr lvl="1"/>
            <a:r>
              <a:rPr lang="en-US" dirty="0"/>
              <a:t>Oil brake loop, fixed resistance</a:t>
            </a:r>
          </a:p>
          <a:p>
            <a:pPr lvl="1"/>
            <a:r>
              <a:rPr lang="en-US" dirty="0"/>
              <a:t>Variable inlet vanes</a:t>
            </a:r>
          </a:p>
          <a:p>
            <a:pPr lvl="1"/>
            <a:r>
              <a:rPr lang="en-US" dirty="0"/>
              <a:t>Oil Skid</a:t>
            </a:r>
          </a:p>
          <a:p>
            <a:pPr lvl="2"/>
            <a:r>
              <a:rPr lang="en-US" dirty="0"/>
              <a:t>Oil Pump</a:t>
            </a:r>
          </a:p>
          <a:p>
            <a:pPr lvl="2"/>
            <a:r>
              <a:rPr lang="en-US" dirty="0"/>
              <a:t>Seal gas</a:t>
            </a:r>
          </a:p>
          <a:p>
            <a:pPr lvl="2"/>
            <a:r>
              <a:rPr lang="en-US" dirty="0"/>
              <a:t>Oil cooler Heat exchangers</a:t>
            </a:r>
          </a:p>
          <a:p>
            <a:pPr lvl="2"/>
            <a:r>
              <a:rPr lang="en-US" dirty="0"/>
              <a:t>Oil sump</a:t>
            </a:r>
          </a:p>
          <a:p>
            <a:pPr lvl="2"/>
            <a:r>
              <a:rPr lang="en-US" dirty="0"/>
              <a:t>Valves</a:t>
            </a:r>
          </a:p>
          <a:p>
            <a:pPr lvl="2"/>
            <a:r>
              <a:rPr lang="en-US" dirty="0"/>
              <a:t>Instrumentation</a:t>
            </a:r>
          </a:p>
          <a:p>
            <a:pPr lvl="2"/>
            <a:r>
              <a:rPr lang="en-US" dirty="0"/>
              <a:t>Reliefs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Inspection</a:t>
            </a:r>
          </a:p>
          <a:p>
            <a:pPr lvl="2"/>
            <a:r>
              <a:rPr lang="en-US" dirty="0"/>
              <a:t>Labyrinth seals</a:t>
            </a:r>
          </a:p>
          <a:p>
            <a:pPr lvl="2"/>
            <a:r>
              <a:rPr lang="en-US" dirty="0"/>
              <a:t>Bearing surface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Gas bearing Expander T7</a:t>
            </a:r>
          </a:p>
          <a:p>
            <a:pPr lvl="1"/>
            <a:r>
              <a:rPr lang="en-US" dirty="0"/>
              <a:t>Dynamic helium gas bearing</a:t>
            </a:r>
          </a:p>
          <a:p>
            <a:pPr lvl="1"/>
            <a:r>
              <a:rPr lang="en-US" dirty="0"/>
              <a:t>Fixed inlet vanes</a:t>
            </a:r>
          </a:p>
          <a:p>
            <a:pPr lvl="1"/>
            <a:r>
              <a:rPr lang="en-US" dirty="0"/>
              <a:t>Variable gas brake loop</a:t>
            </a:r>
          </a:p>
          <a:p>
            <a:pPr lvl="1"/>
            <a:r>
              <a:rPr lang="en-US" dirty="0"/>
              <a:t>Brake Heat exchanger</a:t>
            </a:r>
          </a:p>
          <a:p>
            <a:pPr lvl="1"/>
            <a:r>
              <a:rPr lang="en-US" dirty="0"/>
              <a:t>Control valves</a:t>
            </a:r>
          </a:p>
          <a:p>
            <a:pPr lvl="1"/>
            <a:r>
              <a:rPr lang="en-US" dirty="0"/>
              <a:t>Cooling water</a:t>
            </a:r>
          </a:p>
          <a:p>
            <a:pPr lvl="1"/>
            <a:r>
              <a:rPr lang="en-US" dirty="0"/>
              <a:t>Expander Inlet Filter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DSCN2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3657600"/>
            <a:ext cx="4114800" cy="3086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&amp; Valve Boxes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12 Valve Boxes</a:t>
            </a:r>
          </a:p>
          <a:p>
            <a:pPr lvl="1"/>
            <a:r>
              <a:rPr lang="en-US" dirty="0"/>
              <a:t>Nominal 30 cryogenic valves</a:t>
            </a:r>
          </a:p>
          <a:p>
            <a:pPr lvl="1"/>
            <a:r>
              <a:rPr lang="en-US" dirty="0"/>
              <a:t>Reliefs</a:t>
            </a:r>
          </a:p>
          <a:p>
            <a:pPr lvl="1"/>
            <a:r>
              <a:rPr lang="en-US" dirty="0"/>
              <a:t>Lead Pot Volume for power leads</a:t>
            </a:r>
          </a:p>
          <a:p>
            <a:pPr lvl="1"/>
            <a:r>
              <a:rPr lang="en-US" dirty="0" err="1"/>
              <a:t>Recooler</a:t>
            </a:r>
            <a:endParaRPr lang="en-US" dirty="0"/>
          </a:p>
          <a:p>
            <a:pPr lvl="1"/>
            <a:r>
              <a:rPr lang="en-US" dirty="0"/>
              <a:t>Instrumentation</a:t>
            </a:r>
          </a:p>
          <a:p>
            <a:r>
              <a:rPr lang="en-US" dirty="0"/>
              <a:t>Lead flow interface and lead flow controllers</a:t>
            </a:r>
          </a:p>
          <a:p>
            <a:r>
              <a:rPr lang="en-US" dirty="0"/>
              <a:t>Relief devices</a:t>
            </a:r>
          </a:p>
          <a:p>
            <a:r>
              <a:rPr lang="en-US" dirty="0"/>
              <a:t>Ring Vacuum Jacketed Piping</a:t>
            </a:r>
          </a:p>
          <a:p>
            <a:pPr lvl="1"/>
            <a:r>
              <a:rPr lang="en-US" dirty="0"/>
              <a:t>Between Sextants &amp; </a:t>
            </a:r>
            <a:r>
              <a:rPr lang="en-US" dirty="0" err="1"/>
              <a:t>Bldgs</a:t>
            </a:r>
            <a:endParaRPr lang="en-US" dirty="0"/>
          </a:p>
          <a:p>
            <a:r>
              <a:rPr lang="en-US" dirty="0"/>
              <a:t>Ring to Refrigerator Vacuum Jacketed Piping</a:t>
            </a:r>
          </a:p>
          <a:p>
            <a:pPr lvl="1"/>
            <a:r>
              <a:rPr lang="en-US" dirty="0"/>
              <a:t>Between Plant &amp; Ring</a:t>
            </a:r>
          </a:p>
          <a:p>
            <a:r>
              <a:rPr lang="en-US" dirty="0"/>
              <a:t>Sextant </a:t>
            </a:r>
          </a:p>
          <a:p>
            <a:pPr lvl="1"/>
            <a:r>
              <a:rPr lang="en-US" dirty="0" err="1"/>
              <a:t>Recoolers</a:t>
            </a:r>
            <a:endParaRPr lang="en-US" dirty="0"/>
          </a:p>
          <a:p>
            <a:pPr lvl="1"/>
            <a:r>
              <a:rPr lang="en-US" dirty="0"/>
              <a:t>Cryogenic Fill valves</a:t>
            </a:r>
          </a:p>
          <a:p>
            <a:pPr lvl="1"/>
            <a:r>
              <a:rPr lang="en-US" dirty="0"/>
              <a:t>Instrumentation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Maintenance</a:t>
            </a:r>
          </a:p>
          <a:p>
            <a:pPr lvl="1"/>
            <a:r>
              <a:rPr lang="en-US" dirty="0"/>
              <a:t>Valve calibration / actuators</a:t>
            </a:r>
          </a:p>
          <a:p>
            <a:pPr lvl="1"/>
            <a:r>
              <a:rPr lang="en-US" dirty="0"/>
              <a:t>Relief devices inspection/recertification</a:t>
            </a:r>
          </a:p>
          <a:p>
            <a:pPr lvl="1"/>
            <a:r>
              <a:rPr lang="en-US" dirty="0"/>
              <a:t>Lead flow controllers</a:t>
            </a:r>
          </a:p>
          <a:p>
            <a:pPr lvl="1"/>
            <a:r>
              <a:rPr lang="en-US" dirty="0"/>
              <a:t>Instrumentation</a:t>
            </a:r>
          </a:p>
          <a:p>
            <a:pPr lvl="1"/>
            <a:r>
              <a:rPr lang="en-US" dirty="0"/>
              <a:t>Vacuum pump-out ports</a:t>
            </a:r>
          </a:p>
          <a:p>
            <a:pPr lvl="1"/>
            <a:r>
              <a:rPr lang="en-US" dirty="0"/>
              <a:t>Leak check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&amp; Valve Boxes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571500"/>
            <a:ext cx="4487073" cy="382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N22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4900" y="3657600"/>
            <a:ext cx="3962400" cy="2971800"/>
          </a:xfrm>
          <a:prstGeom prst="rect">
            <a:avLst/>
          </a:prstGeom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6300" y="685800"/>
            <a:ext cx="427126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SCN23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4343400"/>
            <a:ext cx="3200400" cy="2400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flow + Correctors Flow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37560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High current leads:</a:t>
            </a:r>
          </a:p>
          <a:p>
            <a:pPr>
              <a:spcBef>
                <a:spcPct val="50000"/>
              </a:spcBef>
            </a:pPr>
            <a:r>
              <a:rPr lang="en-US" dirty="0"/>
              <a:t>144 thermal mass flow controllers. </a:t>
            </a:r>
          </a:p>
          <a:p>
            <a:pPr>
              <a:spcBef>
                <a:spcPct val="50000"/>
              </a:spcBef>
            </a:pPr>
            <a:r>
              <a:rPr lang="en-US" dirty="0"/>
              <a:t>Ramp with current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30702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480 corrector flows </a:t>
            </a:r>
            <a:r>
              <a:rPr lang="en-US" dirty="0" err="1"/>
              <a:t>thermistors</a:t>
            </a:r>
            <a:r>
              <a:rPr lang="en-US" dirty="0"/>
              <a:t> flow meters, </a:t>
            </a:r>
          </a:p>
          <a:p>
            <a:pPr>
              <a:spcBef>
                <a:spcPct val="50000"/>
              </a:spcBef>
            </a:pPr>
            <a:r>
              <a:rPr lang="en-US" dirty="0"/>
              <a:t>Pre-set needle valve</a:t>
            </a:r>
          </a:p>
          <a:p>
            <a:pPr>
              <a:spcBef>
                <a:spcPct val="50000"/>
              </a:spcBef>
            </a:pPr>
            <a:r>
              <a:rPr lang="en-US" dirty="0"/>
              <a:t>Calibration at start of run as required</a:t>
            </a:r>
          </a:p>
          <a:p>
            <a:pPr>
              <a:spcBef>
                <a:spcPct val="50000"/>
              </a:spcBef>
            </a:pPr>
            <a:r>
              <a:rPr lang="en-US" dirty="0"/>
              <a:t>Quench Link Interlock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314267" cy="320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3344498"/>
            <a:ext cx="4000500" cy="328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80K Cooler</a:t>
            </a:r>
          </a:p>
        </p:txBody>
      </p:sp>
      <p:pic>
        <p:nvPicPr>
          <p:cNvPr id="5" name="Content Placeholder 4" descr="DSCN22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314700"/>
            <a:ext cx="4191000" cy="3143250"/>
          </a:xfrm>
        </p:spPr>
      </p:pic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LN2 cooled</a:t>
            </a:r>
          </a:p>
          <a:p>
            <a:r>
              <a:rPr lang="en-US" dirty="0"/>
              <a:t>80K </a:t>
            </a:r>
            <a:r>
              <a:rPr lang="en-US" dirty="0" err="1"/>
              <a:t>cooldown</a:t>
            </a:r>
            <a:r>
              <a:rPr lang="en-US" dirty="0"/>
              <a:t> supply for Collider </a:t>
            </a:r>
            <a:r>
              <a:rPr lang="en-US" dirty="0" err="1"/>
              <a:t>cooldown</a:t>
            </a:r>
            <a:endParaRPr lang="en-US" dirty="0"/>
          </a:p>
          <a:p>
            <a:r>
              <a:rPr lang="en-US" dirty="0"/>
              <a:t>80K helium circulation loop</a:t>
            </a:r>
          </a:p>
          <a:p>
            <a:r>
              <a:rPr lang="en-US" dirty="0"/>
              <a:t>Centrifugal Barber-Nichols circulators</a:t>
            </a:r>
          </a:p>
          <a:p>
            <a:r>
              <a:rPr lang="en-US" dirty="0"/>
              <a:t>LN2 </a:t>
            </a:r>
            <a:r>
              <a:rPr lang="en-US" dirty="0" err="1"/>
              <a:t>recoolers</a:t>
            </a:r>
            <a:endParaRPr 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418180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200400"/>
            <a:ext cx="4229100" cy="346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AGS Cold Snake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86100"/>
            <a:ext cx="4114800" cy="340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086100"/>
            <a:ext cx="4114800" cy="337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NL  cold snake with sumitomo cryocoolers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685800"/>
            <a:ext cx="3086100" cy="2314575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571500" y="685800"/>
            <a:ext cx="4257675" cy="3070225"/>
          </a:xfrm>
          <a:prstGeom prst="rect">
            <a:avLst/>
          </a:prstGeom>
        </p:spPr>
        <p:txBody>
          <a:bodyPr/>
          <a:lstStyle/>
          <a:p>
            <a:pPr marL="233363" indent="-233363" algn="l">
              <a:spcBef>
                <a:spcPct val="50000"/>
              </a:spcBef>
              <a:buSzPct val="65000"/>
              <a:buBlip>
                <a:blip r:embed="rId6"/>
              </a:buBlip>
            </a:pP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4 </a:t>
            </a:r>
            <a:r>
              <a:rPr lang="en-US" sz="2000" b="0" dirty="0" err="1">
                <a:solidFill>
                  <a:srgbClr val="0033CC"/>
                </a:solidFill>
                <a:latin typeface="Helvetica"/>
                <a:cs typeface="Helvetica"/>
              </a:rPr>
              <a:t>Cryocooler</a:t>
            </a: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 system: </a:t>
            </a:r>
            <a:r>
              <a:rPr lang="en-US" sz="2000" b="0" dirty="0" err="1">
                <a:solidFill>
                  <a:srgbClr val="0033CC"/>
                </a:solidFill>
                <a:latin typeface="Helvetica"/>
                <a:cs typeface="Helvetica"/>
              </a:rPr>
              <a:t>Coldhead</a:t>
            </a: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 &amp; Compressor</a:t>
            </a:r>
          </a:p>
          <a:p>
            <a:pPr marL="233363" indent="-233363" algn="l">
              <a:spcBef>
                <a:spcPct val="50000"/>
              </a:spcBef>
              <a:buSzPct val="65000"/>
              <a:buBlip>
                <a:blip r:embed="rId6"/>
              </a:buBlip>
            </a:pP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LN2 </a:t>
            </a:r>
            <a:r>
              <a:rPr lang="en-US" sz="2000" b="0" dirty="0" err="1">
                <a:solidFill>
                  <a:srgbClr val="0033CC"/>
                </a:solidFill>
                <a:latin typeface="Helvetica"/>
                <a:cs typeface="Helvetica"/>
              </a:rPr>
              <a:t>precooling</a:t>
            </a: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 circuit</a:t>
            </a:r>
          </a:p>
          <a:p>
            <a:pPr marL="233363" indent="-233363" algn="l">
              <a:spcBef>
                <a:spcPct val="50000"/>
              </a:spcBef>
              <a:buSzPct val="65000"/>
              <a:buBlip>
                <a:blip r:embed="rId6"/>
              </a:buBlip>
            </a:pPr>
            <a:r>
              <a:rPr lang="en-US" sz="2000" b="0" dirty="0">
                <a:solidFill>
                  <a:srgbClr val="0033CC"/>
                </a:solidFill>
                <a:latin typeface="Helvetica"/>
                <a:cs typeface="Helvetica"/>
              </a:rPr>
              <a:t>Instrumentation and Controls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Bldg 930 LINAC LN2 Dewar Upgrade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Specification</a:t>
            </a:r>
          </a:p>
          <a:p>
            <a:r>
              <a:rPr lang="en-US" dirty="0"/>
              <a:t>Procurement</a:t>
            </a:r>
          </a:p>
          <a:p>
            <a:r>
              <a:rPr lang="en-US" dirty="0"/>
              <a:t>1500 Gallon Dewar</a:t>
            </a:r>
          </a:p>
          <a:p>
            <a:r>
              <a:rPr lang="en-US" dirty="0"/>
              <a:t>Ambient vaporizer</a:t>
            </a:r>
          </a:p>
          <a:p>
            <a:r>
              <a:rPr lang="en-US" dirty="0"/>
              <a:t>Installation of external piping</a:t>
            </a:r>
          </a:p>
          <a:p>
            <a:r>
              <a:rPr lang="en-US" dirty="0"/>
              <a:t>Reliefs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uilding 930 LN2 Dewar and ODH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4900" y="914400"/>
            <a:ext cx="3771900" cy="5029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Engineering / Operations: 8</a:t>
            </a:r>
          </a:p>
          <a:p>
            <a:pPr lvl="1"/>
            <a:r>
              <a:rPr lang="en-US" dirty="0"/>
              <a:t>Operations Engineering: Group Leader + Operation Engineer</a:t>
            </a:r>
          </a:p>
          <a:p>
            <a:pPr lvl="1"/>
            <a:r>
              <a:rPr lang="en-US" dirty="0"/>
              <a:t>Mechanical/Cryogenics: 3 </a:t>
            </a:r>
          </a:p>
          <a:p>
            <a:pPr lvl="1"/>
            <a:r>
              <a:rPr lang="en-US" dirty="0"/>
              <a:t>Electrical/Instrumentation/Controls/SCADA: 3. Group Leader +2</a:t>
            </a:r>
          </a:p>
          <a:p>
            <a:pPr lvl="1"/>
            <a:endParaRPr lang="en-US" dirty="0"/>
          </a:p>
          <a:p>
            <a:r>
              <a:rPr lang="en-US" dirty="0"/>
              <a:t>Technicians + Supervisors 14 + 3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Mechanical Technicians + Plant Operators + Supervisors</a:t>
            </a:r>
          </a:p>
          <a:p>
            <a:pPr lvl="2"/>
            <a:r>
              <a:rPr lang="en-US" dirty="0"/>
              <a:t>Supervisor  for </a:t>
            </a:r>
            <a:r>
              <a:rPr lang="en-US" dirty="0" err="1"/>
              <a:t>Mech</a:t>
            </a:r>
            <a:r>
              <a:rPr lang="en-US" dirty="0"/>
              <a:t> Techs</a:t>
            </a:r>
          </a:p>
          <a:p>
            <a:pPr lvl="2"/>
            <a:r>
              <a:rPr lang="en-US" dirty="0"/>
              <a:t>3 Senior  Techs </a:t>
            </a:r>
          </a:p>
          <a:p>
            <a:pPr lvl="3"/>
            <a:r>
              <a:rPr lang="en-US" dirty="0"/>
              <a:t>Deputy Supervisor. Cryogen/Spares/Maintenance schedule/Equipment</a:t>
            </a:r>
          </a:p>
          <a:p>
            <a:pPr lvl="3"/>
            <a:r>
              <a:rPr lang="en-US" dirty="0"/>
              <a:t>Turbine /  Valve Tech / Machinist</a:t>
            </a:r>
          </a:p>
          <a:p>
            <a:pPr lvl="3"/>
            <a:r>
              <a:rPr lang="en-US" dirty="0"/>
              <a:t>Compressor Tech</a:t>
            </a:r>
          </a:p>
          <a:p>
            <a:pPr lvl="2"/>
            <a:r>
              <a:rPr lang="en-US" dirty="0"/>
              <a:t>5 </a:t>
            </a:r>
            <a:r>
              <a:rPr lang="en-US" dirty="0" err="1"/>
              <a:t>Mech</a:t>
            </a:r>
            <a:r>
              <a:rPr lang="en-US" dirty="0"/>
              <a:t> Techs  </a:t>
            </a:r>
          </a:p>
          <a:p>
            <a:pPr lvl="2"/>
            <a:r>
              <a:rPr lang="en-US" dirty="0"/>
              <a:t>5 Plant Operators / </a:t>
            </a:r>
            <a:r>
              <a:rPr lang="en-US" dirty="0" err="1"/>
              <a:t>Mech</a:t>
            </a:r>
            <a:r>
              <a:rPr lang="en-US" dirty="0"/>
              <a:t> Techs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Instrumentation, Electronics &amp; Controls: </a:t>
            </a:r>
          </a:p>
          <a:p>
            <a:pPr lvl="2"/>
            <a:r>
              <a:rPr lang="en-US" dirty="0"/>
              <a:t>Supervisor +for electrical techs</a:t>
            </a:r>
          </a:p>
          <a:p>
            <a:pPr lvl="2"/>
            <a:r>
              <a:rPr lang="en-US" dirty="0"/>
              <a:t> 2  E/I Technicians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  [25]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56MHz SRF Cryogenic System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56 MHz cavity Cryostat</a:t>
            </a:r>
          </a:p>
          <a:p>
            <a:r>
              <a:rPr lang="en-US" dirty="0"/>
              <a:t>4.5 Condenser Cryostat</a:t>
            </a:r>
          </a:p>
          <a:p>
            <a:r>
              <a:rPr lang="en-US" dirty="0"/>
              <a:t>RHIC Interface separator</a:t>
            </a:r>
          </a:p>
          <a:p>
            <a:r>
              <a:rPr lang="en-US" dirty="0"/>
              <a:t>Vacuum Jacketed piping system</a:t>
            </a:r>
          </a:p>
          <a:p>
            <a:r>
              <a:rPr lang="en-US" dirty="0"/>
              <a:t>Small helium compressor</a:t>
            </a:r>
          </a:p>
          <a:p>
            <a:r>
              <a:rPr lang="en-US" dirty="0"/>
              <a:t>Warm Piping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3803"/>
          <a:stretch>
            <a:fillRect/>
          </a:stretch>
        </p:blipFill>
        <p:spPr bwMode="auto">
          <a:xfrm>
            <a:off x="4568589" y="3657600"/>
            <a:ext cx="4575411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Y:\Coherent electron Cooling DEMO IP2\Pictures\2013_0613_pictures\DSC_0700.jpg"/>
          <p:cNvPicPr>
            <a:picLocks noChangeAspect="1" noChangeArrowheads="1"/>
          </p:cNvPicPr>
          <p:nvPr/>
        </p:nvPicPr>
        <p:blipFill>
          <a:blip r:embed="rId3" cstate="print"/>
          <a:srcRect l="26853" r="4601"/>
          <a:stretch>
            <a:fillRect/>
          </a:stretch>
        </p:blipFill>
        <p:spPr bwMode="auto">
          <a:xfrm>
            <a:off x="228600" y="3429000"/>
            <a:ext cx="3314700" cy="321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ns-view-9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941" y="244698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for E-lens SC Solenoids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4.5K Operation</a:t>
            </a:r>
          </a:p>
          <a:p>
            <a:r>
              <a:rPr lang="en-US" dirty="0"/>
              <a:t>Liquid helium Supply Tap from RHIC M line</a:t>
            </a:r>
          </a:p>
          <a:p>
            <a:r>
              <a:rPr lang="en-US" dirty="0"/>
              <a:t>Transfer line to solenoids</a:t>
            </a:r>
          </a:p>
          <a:p>
            <a:r>
              <a:rPr lang="en-US" dirty="0"/>
              <a:t>Return line to RHIC WR header</a:t>
            </a:r>
          </a:p>
          <a:p>
            <a:r>
              <a:rPr lang="en-US" dirty="0"/>
              <a:t>Relief discharge header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Provision for testing during shutdown with </a:t>
            </a:r>
            <a:r>
              <a:rPr lang="en-US" dirty="0" err="1"/>
              <a:t>dewars</a:t>
            </a:r>
            <a:endParaRPr lang="en-US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ns-view-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942" y="595414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for E-</a:t>
            </a:r>
            <a:r>
              <a:rPr lang="en-US" dirty="0" err="1"/>
              <a:t>lens:Tunnel</a:t>
            </a:r>
            <a:r>
              <a:rPr lang="en-US" dirty="0"/>
              <a:t> 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FE452-EA72-48EC-81EB-ED5F93B6AD3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Electron Cooling Experiment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641350"/>
            <a:ext cx="8618537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CeC</a:t>
            </a:r>
            <a:r>
              <a:rPr lang="en-US" dirty="0"/>
              <a:t>: 112 MHz Gun Cavity &amp; Condenser Cryostat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Condenser Cryostat Supply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112 MHz electron Gun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29300" y="1828800"/>
            <a:ext cx="2925002" cy="385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" y="1714500"/>
            <a:ext cx="523367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Electron Cooling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914400"/>
            <a:ext cx="814546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Technician 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Cryogenic/ Mechanical/ Operations</a:t>
            </a:r>
          </a:p>
          <a:p>
            <a:pPr lvl="1"/>
            <a:r>
              <a:rPr lang="en-US" b="1" dirty="0"/>
              <a:t>Operations support</a:t>
            </a:r>
          </a:p>
          <a:p>
            <a:pPr lvl="2"/>
            <a:r>
              <a:rPr lang="en-US" dirty="0"/>
              <a:t>24/7 Shift during run</a:t>
            </a:r>
          </a:p>
          <a:p>
            <a:pPr lvl="2"/>
            <a:r>
              <a:rPr lang="en-US" dirty="0"/>
              <a:t>to handle any interruption in operations due to power dips, equipment failure, and to maintain/trouble shoot/replace any instrumentation, valves, and other equipment when necessary to prevent the plant from going down. </a:t>
            </a:r>
          </a:p>
          <a:p>
            <a:pPr lvl="1"/>
            <a:r>
              <a:rPr lang="en-US" b="1" dirty="0"/>
              <a:t>Maintenance &amp; repair support</a:t>
            </a:r>
          </a:p>
          <a:p>
            <a:pPr lvl="2"/>
            <a:r>
              <a:rPr lang="en-US" dirty="0"/>
              <a:t>Equipment maintenance</a:t>
            </a:r>
          </a:p>
          <a:p>
            <a:pPr lvl="2"/>
            <a:r>
              <a:rPr lang="en-US" dirty="0"/>
              <a:t>Calibration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New project support</a:t>
            </a:r>
          </a:p>
          <a:p>
            <a:pPr lvl="2"/>
            <a:r>
              <a:rPr lang="en-US" dirty="0"/>
              <a:t>Piping installation</a:t>
            </a:r>
          </a:p>
          <a:p>
            <a:pPr lvl="2"/>
            <a:r>
              <a:rPr lang="en-US" dirty="0"/>
              <a:t>Equipment installation</a:t>
            </a:r>
          </a:p>
          <a:p>
            <a:pPr lvl="2"/>
            <a:endParaRPr lang="en-US" dirty="0"/>
          </a:p>
          <a:p>
            <a:pPr lvl="2"/>
            <a:endParaRPr lang="en-US" b="1" dirty="0"/>
          </a:p>
          <a:p>
            <a:pPr lvl="3"/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Instrumentation &amp; Controls, Electrical</a:t>
            </a:r>
          </a:p>
          <a:p>
            <a:pPr lvl="1"/>
            <a:r>
              <a:rPr lang="en-US" b="1" dirty="0"/>
              <a:t>Operations suppor</a:t>
            </a:r>
            <a:r>
              <a:rPr lang="en-US" dirty="0"/>
              <a:t>t</a:t>
            </a:r>
          </a:p>
          <a:p>
            <a:pPr lvl="2"/>
            <a:r>
              <a:rPr lang="en-US" dirty="0"/>
              <a:t>Calibration</a:t>
            </a:r>
          </a:p>
          <a:p>
            <a:pPr lvl="2"/>
            <a:r>
              <a:rPr lang="en-US" dirty="0"/>
              <a:t>Trouble shooting &amp; Replacement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Maintenance &amp; repair support</a:t>
            </a:r>
          </a:p>
          <a:p>
            <a:pPr lvl="2"/>
            <a:r>
              <a:rPr lang="en-US" dirty="0"/>
              <a:t>Maintenance</a:t>
            </a:r>
          </a:p>
          <a:p>
            <a:pPr lvl="2"/>
            <a:r>
              <a:rPr lang="en-US" dirty="0"/>
              <a:t>Repairs</a:t>
            </a:r>
          </a:p>
          <a:p>
            <a:pPr lvl="2"/>
            <a:r>
              <a:rPr lang="en-US" dirty="0"/>
              <a:t>Calibration</a:t>
            </a:r>
          </a:p>
          <a:p>
            <a:pPr lvl="1"/>
            <a:r>
              <a:rPr lang="en-US" b="1" dirty="0"/>
              <a:t>New project support</a:t>
            </a:r>
          </a:p>
          <a:p>
            <a:pPr lvl="2"/>
            <a:r>
              <a:rPr lang="en-US" dirty="0"/>
              <a:t>Rack builds</a:t>
            </a:r>
          </a:p>
          <a:p>
            <a:pPr lvl="2"/>
            <a:r>
              <a:rPr lang="en-US" dirty="0"/>
              <a:t>Cable installation</a:t>
            </a:r>
          </a:p>
          <a:p>
            <a:pPr lvl="2"/>
            <a:r>
              <a:rPr lang="en-US" dirty="0"/>
              <a:t>Instrumentation installation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Cryogenic/ Mechanical/ Operations</a:t>
            </a:r>
          </a:p>
          <a:p>
            <a:pPr lvl="1"/>
            <a:r>
              <a:rPr lang="en-US" b="1" dirty="0"/>
              <a:t>Operations support</a:t>
            </a:r>
          </a:p>
          <a:p>
            <a:pPr lvl="2"/>
            <a:r>
              <a:rPr lang="en-US" dirty="0"/>
              <a:t>Supervision</a:t>
            </a:r>
          </a:p>
          <a:p>
            <a:pPr lvl="2"/>
            <a:r>
              <a:rPr lang="en-US" dirty="0"/>
              <a:t>Operating Procedures</a:t>
            </a:r>
          </a:p>
          <a:p>
            <a:pPr lvl="2"/>
            <a:r>
              <a:rPr lang="en-US" dirty="0"/>
              <a:t>Process Control changes</a:t>
            </a:r>
          </a:p>
          <a:p>
            <a:pPr lvl="2"/>
            <a:r>
              <a:rPr lang="en-US" dirty="0"/>
              <a:t>Plant/System operation trouble shooting</a:t>
            </a:r>
          </a:p>
          <a:p>
            <a:pPr lvl="2"/>
            <a:r>
              <a:rPr lang="en-US" dirty="0"/>
              <a:t>Work planning</a:t>
            </a:r>
          </a:p>
          <a:p>
            <a:pPr lvl="1"/>
            <a:r>
              <a:rPr lang="en-US" b="1" dirty="0"/>
              <a:t>Maintenance &amp; repair support</a:t>
            </a:r>
          </a:p>
          <a:p>
            <a:pPr lvl="2"/>
            <a:r>
              <a:rPr lang="en-US" dirty="0"/>
              <a:t>Procurement of spares and parts</a:t>
            </a:r>
          </a:p>
          <a:p>
            <a:pPr lvl="2"/>
            <a:r>
              <a:rPr lang="en-US" dirty="0"/>
              <a:t>Modifications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New project support</a:t>
            </a:r>
          </a:p>
          <a:p>
            <a:pPr lvl="2"/>
            <a:r>
              <a:rPr lang="en-US" dirty="0" err="1"/>
              <a:t>Cryo</a:t>
            </a:r>
            <a:r>
              <a:rPr lang="en-US" dirty="0"/>
              <a:t> process /Thermal</a:t>
            </a:r>
          </a:p>
          <a:p>
            <a:pPr lvl="2"/>
            <a:r>
              <a:rPr lang="en-US" dirty="0"/>
              <a:t>Mechanical </a:t>
            </a:r>
          </a:p>
          <a:p>
            <a:pPr lvl="2"/>
            <a:r>
              <a:rPr lang="en-US" dirty="0"/>
              <a:t>Equipment procurement support</a:t>
            </a:r>
          </a:p>
          <a:p>
            <a:pPr lvl="2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Instrumentation &amp; Controls, Electrical</a:t>
            </a:r>
          </a:p>
          <a:p>
            <a:pPr lvl="1"/>
            <a:r>
              <a:rPr lang="en-US" b="1" dirty="0"/>
              <a:t>Operations suppor</a:t>
            </a:r>
            <a:r>
              <a:rPr lang="en-US" dirty="0"/>
              <a:t>t</a:t>
            </a:r>
          </a:p>
          <a:p>
            <a:pPr lvl="2"/>
            <a:r>
              <a:rPr lang="en-US" dirty="0"/>
              <a:t>Trouble shooting and repair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Maintenance &amp; repair support</a:t>
            </a:r>
          </a:p>
          <a:p>
            <a:pPr lvl="2"/>
            <a:r>
              <a:rPr lang="en-US" dirty="0"/>
              <a:t>Spares</a:t>
            </a:r>
          </a:p>
          <a:p>
            <a:pPr lvl="2"/>
            <a:r>
              <a:rPr lang="en-US" dirty="0"/>
              <a:t>Repair</a:t>
            </a:r>
          </a:p>
          <a:p>
            <a:pPr lvl="2"/>
            <a:r>
              <a:rPr lang="en-US" dirty="0"/>
              <a:t>Upgrades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New project support</a:t>
            </a:r>
          </a:p>
          <a:p>
            <a:pPr lvl="2"/>
            <a:r>
              <a:rPr lang="en-US" dirty="0"/>
              <a:t>Control Logic Programming</a:t>
            </a:r>
          </a:p>
          <a:p>
            <a:pPr lvl="2"/>
            <a:r>
              <a:rPr lang="en-US" dirty="0"/>
              <a:t>DCS database updating</a:t>
            </a:r>
          </a:p>
          <a:p>
            <a:pPr lvl="2"/>
            <a:r>
              <a:rPr lang="en-US" dirty="0"/>
              <a:t>Human Machine Interface Development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RHIC</a:t>
            </a:r>
            <a:r>
              <a:rPr lang="en-US" dirty="0"/>
              <a:t> Tunnel complex: 42 Racks</a:t>
            </a:r>
          </a:p>
          <a:p>
            <a:r>
              <a:rPr lang="en-US" dirty="0"/>
              <a:t>Service building: 23 Racks</a:t>
            </a:r>
          </a:p>
          <a:p>
            <a:r>
              <a:rPr lang="en-US" dirty="0"/>
              <a:t>Main </a:t>
            </a:r>
            <a:r>
              <a:rPr lang="en-US" dirty="0" err="1"/>
              <a:t>Cryoplant</a:t>
            </a:r>
            <a:r>
              <a:rPr lang="en-US" dirty="0"/>
              <a:t> Area: 10 Racks </a:t>
            </a:r>
          </a:p>
          <a:p>
            <a:r>
              <a:rPr lang="en-US" dirty="0"/>
              <a:t>I/O’s: ~3000’s</a:t>
            </a:r>
          </a:p>
          <a:p>
            <a:endParaRPr lang="en-US" dirty="0"/>
          </a:p>
          <a:p>
            <a:r>
              <a:rPr lang="en-US" dirty="0"/>
              <a:t>Main Supervisory logic running on redundant Compaq Alphas servers</a:t>
            </a:r>
          </a:p>
          <a:p>
            <a:pPr lvl="1"/>
            <a:r>
              <a:rPr lang="en-US" dirty="0"/>
              <a:t>Original 1980’ s legacy DCS running on upgraded hardware, Compaq Alpha servers on DEC-VMS OS</a:t>
            </a:r>
          </a:p>
          <a:p>
            <a:pPr lvl="1"/>
            <a:r>
              <a:rPr lang="en-US" dirty="0"/>
              <a:t>All PLCs communicate via main supervisory </a:t>
            </a:r>
          </a:p>
          <a:p>
            <a:r>
              <a:rPr lang="en-US" dirty="0"/>
              <a:t>HMI: Upgraded to Modern HMI/SCADA: </a:t>
            </a:r>
            <a:r>
              <a:rPr lang="en-US" dirty="0" err="1"/>
              <a:t>Indusoft</a:t>
            </a:r>
            <a:r>
              <a:rPr lang="en-US" dirty="0"/>
              <a:t> Co. [2003-2009]</a:t>
            </a:r>
          </a:p>
          <a:p>
            <a:pPr lvl="1"/>
            <a:r>
              <a:rPr lang="en-US" dirty="0"/>
              <a:t>Thin Clients: Redundant main HMI servers</a:t>
            </a:r>
          </a:p>
          <a:p>
            <a:pPr lvl="1"/>
            <a:r>
              <a:rPr lang="en-US" dirty="0"/>
              <a:t>Several direct clients to Alphas </a:t>
            </a:r>
          </a:p>
          <a:p>
            <a:r>
              <a:rPr lang="en-US" dirty="0"/>
              <a:t>RHIC tunnel &amp; Service </a:t>
            </a:r>
            <a:r>
              <a:rPr lang="en-US" dirty="0" err="1"/>
              <a:t>blg’s</a:t>
            </a:r>
            <a:r>
              <a:rPr lang="en-US" dirty="0"/>
              <a:t> PLC’s: Square D </a:t>
            </a:r>
            <a:r>
              <a:rPr lang="en-US" dirty="0" err="1"/>
              <a:t>Symax</a:t>
            </a:r>
            <a:r>
              <a:rPr lang="en-US" dirty="0"/>
              <a:t> [1996]</a:t>
            </a:r>
          </a:p>
          <a:p>
            <a:r>
              <a:rPr lang="en-US" dirty="0"/>
              <a:t>Main </a:t>
            </a:r>
            <a:r>
              <a:rPr lang="en-US" dirty="0" err="1"/>
              <a:t>cryoplant</a:t>
            </a:r>
            <a:r>
              <a:rPr lang="en-US" dirty="0"/>
              <a:t> PLCs upgraded to: RTP Corp. [2002-2004]</a:t>
            </a:r>
          </a:p>
          <a:p>
            <a:r>
              <a:rPr lang="en-US" dirty="0"/>
              <a:t>Database tag count ~14,000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 Instrumentation &amp; Controls, Electrical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: Human Machine Interface </a:t>
            </a:r>
            <a:r>
              <a:rPr lang="en-US" dirty="0" err="1"/>
              <a:t>HMI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731628"/>
            <a:ext cx="6972300" cy="612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 Controls Networking 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3" y="771525"/>
            <a:ext cx="848677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System Loading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C00000"/>
                </a:solidFill>
              </a:rPr>
              <a:t>Original Design</a:t>
            </a:r>
          </a:p>
          <a:p>
            <a:r>
              <a:rPr lang="en-US" dirty="0"/>
              <a:t>1980’s CBA </a:t>
            </a:r>
            <a:r>
              <a:rPr lang="en-US" dirty="0" err="1"/>
              <a:t>Cryo</a:t>
            </a:r>
            <a:r>
              <a:rPr lang="en-US" dirty="0"/>
              <a:t> plant</a:t>
            </a:r>
          </a:p>
          <a:p>
            <a:r>
              <a:rPr lang="en-US" dirty="0"/>
              <a:t>Compressor Flow: 4300 g/s</a:t>
            </a:r>
          </a:p>
          <a:p>
            <a:r>
              <a:rPr lang="en-US" dirty="0"/>
              <a:t>Installed Comp: 17 MW</a:t>
            </a:r>
          </a:p>
          <a:p>
            <a:r>
              <a:rPr lang="en-US" dirty="0"/>
              <a:t>Carnot Work:</a:t>
            </a:r>
          </a:p>
          <a:p>
            <a:r>
              <a:rPr lang="en-US" dirty="0"/>
              <a:t>Carnot efficiency: ~ 25%</a:t>
            </a:r>
          </a:p>
          <a:p>
            <a:endParaRPr lang="en-US" dirty="0"/>
          </a:p>
          <a:p>
            <a:r>
              <a:rPr lang="en-US" dirty="0"/>
              <a:t>2.6K Load</a:t>
            </a:r>
          </a:p>
          <a:p>
            <a:r>
              <a:rPr lang="en-US" dirty="0"/>
              <a:t>Cold compressors</a:t>
            </a:r>
          </a:p>
          <a:p>
            <a:r>
              <a:rPr lang="en-US" dirty="0"/>
              <a:t>~ 100 g/s liquefaction</a:t>
            </a:r>
          </a:p>
          <a:p>
            <a:r>
              <a:rPr lang="en-US" dirty="0" err="1"/>
              <a:t>50K</a:t>
            </a:r>
            <a:r>
              <a:rPr lang="en-US" dirty="0"/>
              <a:t> Shield: 55 kW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Present </a:t>
            </a:r>
            <a:r>
              <a:rPr lang="en-US" dirty="0" err="1">
                <a:solidFill>
                  <a:srgbClr val="C00000"/>
                </a:solidFill>
              </a:rPr>
              <a:t>RHIC</a:t>
            </a:r>
            <a:r>
              <a:rPr lang="en-US" dirty="0">
                <a:solidFill>
                  <a:srgbClr val="C00000"/>
                </a:solidFill>
              </a:rPr>
              <a:t> Operation</a:t>
            </a:r>
          </a:p>
          <a:p>
            <a:r>
              <a:rPr lang="en-US" dirty="0"/>
              <a:t>Compressor Flow: 1750 g/s</a:t>
            </a:r>
          </a:p>
          <a:p>
            <a:r>
              <a:rPr lang="en-US" dirty="0"/>
              <a:t>Compressor Power: 5 MW</a:t>
            </a:r>
          </a:p>
          <a:p>
            <a:r>
              <a:rPr lang="en-US" dirty="0" err="1"/>
              <a:t>4.5K</a:t>
            </a:r>
            <a:r>
              <a:rPr lang="en-US" dirty="0"/>
              <a:t> Refrigeration Load: 8000 W</a:t>
            </a:r>
          </a:p>
          <a:p>
            <a:r>
              <a:rPr lang="en-US" dirty="0"/>
              <a:t>Liquefaction: 42 g/s</a:t>
            </a:r>
          </a:p>
          <a:p>
            <a:r>
              <a:rPr lang="en-US" dirty="0"/>
              <a:t>45K- 80K shield: 25,000 W</a:t>
            </a:r>
          </a:p>
          <a:p>
            <a:r>
              <a:rPr lang="en-US" dirty="0"/>
              <a:t>Carnot efficiency: ~ 20%</a:t>
            </a:r>
          </a:p>
          <a:p>
            <a:r>
              <a:rPr lang="en-US" dirty="0"/>
              <a:t>7 expander stages</a:t>
            </a:r>
          </a:p>
          <a:p>
            <a:pPr lvl="2"/>
            <a:r>
              <a:rPr lang="en-US" dirty="0"/>
              <a:t>6 recycle</a:t>
            </a:r>
          </a:p>
          <a:p>
            <a:pPr lvl="2"/>
            <a:r>
              <a:rPr lang="en-US" dirty="0"/>
              <a:t>1 expander in JT loop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Default Design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l">
          <a:spcBef>
            <a:spcPct val="50000"/>
          </a:spcBef>
          <a:defRPr sz="2800" b="0" dirty="0" smtClean="0">
            <a:solidFill>
              <a:srgbClr val="FFFFFF"/>
            </a:solidFill>
            <a:latin typeface="Helvetica"/>
            <a:cs typeface="Helvetica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112569</TotalTime>
  <Words>1363</Words>
  <Application>Microsoft Office PowerPoint</Application>
  <PresentationFormat>On-screen Show (4:3)</PresentationFormat>
  <Paragraphs>397</Paragraphs>
  <Slides>35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ＭＳ Ｐゴシック</vt:lpstr>
      <vt:lpstr>Courier New</vt:lpstr>
      <vt:lpstr>Felix Titling</vt:lpstr>
      <vt:lpstr>Helvetica</vt:lpstr>
      <vt:lpstr>Lucida Grande</vt:lpstr>
      <vt:lpstr>Times New Roman</vt:lpstr>
      <vt:lpstr>1_Default Design</vt:lpstr>
      <vt:lpstr>Document</vt:lpstr>
      <vt:lpstr>Cryogenic Systems</vt:lpstr>
      <vt:lpstr>Cryogenic Systems</vt:lpstr>
      <vt:lpstr>Staff   [25]</vt:lpstr>
      <vt:lpstr>Technician  Group</vt:lpstr>
      <vt:lpstr>Engineering</vt:lpstr>
      <vt:lpstr>Cryo Instrumentation &amp; Controls, Electrical</vt:lpstr>
      <vt:lpstr>Cryo: Human Machine Interface HMI</vt:lpstr>
      <vt:lpstr>Cryo Controls Networking </vt:lpstr>
      <vt:lpstr>Cryogenic System Loading</vt:lpstr>
      <vt:lpstr>Cryogenic System</vt:lpstr>
      <vt:lpstr>Compressor System</vt:lpstr>
      <vt:lpstr>Compressor System 1005H</vt:lpstr>
      <vt:lpstr>Compressor System 1005H</vt:lpstr>
      <vt:lpstr>Compressor System 1005H: Oil removal</vt:lpstr>
      <vt:lpstr>Compressor System: Purifier</vt:lpstr>
      <vt:lpstr>Helium Inventory: Gas &amp; Liquid Storage</vt:lpstr>
      <vt:lpstr>Helium Inventory: Gas &amp; Liquid Storage</vt:lpstr>
      <vt:lpstr>LN2 Supply @ 1005H</vt:lpstr>
      <vt:lpstr>4.5K Coldbox System</vt:lpstr>
      <vt:lpstr>4.5K Coldbox System</vt:lpstr>
      <vt:lpstr>4.5K Coldbox System</vt:lpstr>
      <vt:lpstr>T1 thru T6 Oil bearing expander + T7 Gas Bearing</vt:lpstr>
      <vt:lpstr>Expanders</vt:lpstr>
      <vt:lpstr>Distribution &amp; Valve Boxes</vt:lpstr>
      <vt:lpstr>Distribution &amp; Valve Boxes</vt:lpstr>
      <vt:lpstr>Lead flow + Correctors Flow controllers</vt:lpstr>
      <vt:lpstr>80K Cooler</vt:lpstr>
      <vt:lpstr>AGS Cold Snake</vt:lpstr>
      <vt:lpstr>Bldg 930 LINAC LN2 Dewar Upgrade</vt:lpstr>
      <vt:lpstr>56MHz SRF Cryogenic System </vt:lpstr>
      <vt:lpstr>Cryogenics for E-lens SC Solenoids</vt:lpstr>
      <vt:lpstr>Cryogenics for E-lens:Tunnel View</vt:lpstr>
      <vt:lpstr>Coherent Electron Cooling Experiment</vt:lpstr>
      <vt:lpstr>CeC: 112 MHz Gun Cavity &amp; Condenser Cryostat</vt:lpstr>
      <vt:lpstr>Coherent Electron Cooling Experiment</vt:lpstr>
    </vt:vector>
  </TitlesOfParts>
  <Company>Brookhaven National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Cryogenic Systems Than</dc:title>
  <dc:creator>Than</dc:creator>
  <cp:lastModifiedBy>DiFilippo, Lynanne</cp:lastModifiedBy>
  <cp:revision>781</cp:revision>
  <dcterms:created xsi:type="dcterms:W3CDTF">2011-02-21T05:12:41Z</dcterms:created>
  <dcterms:modified xsi:type="dcterms:W3CDTF">2026-01-07T11:59:52Z</dcterms:modified>
</cp:coreProperties>
</file>