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04" r:id="rId1"/>
  </p:sldMasterIdLst>
  <p:notesMasterIdLst>
    <p:notesMasterId r:id="rId14"/>
  </p:notesMasterIdLst>
  <p:handoutMasterIdLst>
    <p:handoutMasterId r:id="rId15"/>
  </p:handoutMasterIdLst>
  <p:sldIdLst>
    <p:sldId id="291" r:id="rId2"/>
    <p:sldId id="331" r:id="rId3"/>
    <p:sldId id="333" r:id="rId4"/>
    <p:sldId id="332" r:id="rId5"/>
    <p:sldId id="334" r:id="rId6"/>
    <p:sldId id="327" r:id="rId7"/>
    <p:sldId id="330" r:id="rId8"/>
    <p:sldId id="335" r:id="rId9"/>
    <p:sldId id="328" r:id="rId10"/>
    <p:sldId id="336" r:id="rId11"/>
    <p:sldId id="337" r:id="rId12"/>
    <p:sldId id="326" r:id="rId13"/>
  </p:sldIdLst>
  <p:sldSz cx="9144000" cy="6858000" type="screen4x3"/>
  <p:notesSz cx="6997700" cy="9271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127"/>
    <a:srgbClr val="F6E814"/>
    <a:srgbClr val="F6DA23"/>
    <a:srgbClr val="0033CC"/>
    <a:srgbClr val="FF66CC"/>
    <a:srgbClr val="FF66FF"/>
    <a:srgbClr val="0066FF"/>
    <a:srgbClr val="FF0000"/>
    <a:srgbClr val="FF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17" autoAdjust="0"/>
    <p:restoredTop sz="99848" autoAdjust="0"/>
  </p:normalViewPr>
  <p:slideViewPr>
    <p:cSldViewPr>
      <p:cViewPr varScale="1">
        <p:scale>
          <a:sx n="63" d="100"/>
          <a:sy n="63" d="100"/>
        </p:scale>
        <p:origin x="118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gridSpacing cx="114300" cy="1143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b="0"/>
            </a:lvl1pPr>
          </a:lstStyle>
          <a:p>
            <a:pPr>
              <a:defRPr/>
            </a:pPr>
            <a:fld id="{2CDF230F-4C71-C04B-A086-5761B86FBC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012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5325"/>
            <a:ext cx="4633912" cy="3475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0550"/>
            <a:ext cx="513397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b="0"/>
            </a:lvl1pPr>
          </a:lstStyle>
          <a:p>
            <a:pPr>
              <a:defRPr/>
            </a:pPr>
            <a:fld id="{855FB499-52C8-4342-9C3D-246A6BF1B3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2278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0" descr="ppt_BG_Title_BNL_blu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821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1371600"/>
            <a:ext cx="7772400" cy="1143000"/>
          </a:xfrm>
          <a:ln>
            <a:noFill/>
          </a:ln>
        </p:spPr>
        <p:txBody>
          <a:bodyPr/>
          <a:lstStyle>
            <a:lvl1pPr algn="l">
              <a:defRPr sz="4000" b="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228600" y="4404836"/>
            <a:ext cx="380297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l"/>
            <a:r>
              <a:rPr lang="en-US" sz="2000" b="0" kern="1200" dirty="0">
                <a:solidFill>
                  <a:srgbClr val="F6E814"/>
                </a:solidFill>
                <a:latin typeface="Helvetica"/>
                <a:ea typeface="ＭＳ Ｐゴシック" charset="0"/>
                <a:cs typeface="Helvetica"/>
              </a:rPr>
              <a:t>RHIC Facility Operations Review</a:t>
            </a:r>
          </a:p>
          <a:p>
            <a:pPr marL="57150" algn="l"/>
            <a:r>
              <a:rPr lang="en-US" sz="2000" b="0" kern="1200" dirty="0">
                <a:solidFill>
                  <a:srgbClr val="F6E814"/>
                </a:solidFill>
                <a:latin typeface="Helvetica"/>
                <a:ea typeface="ＭＳ Ｐゴシック" charset="0"/>
                <a:cs typeface="Helvetica"/>
              </a:rPr>
              <a:t>August</a:t>
            </a:r>
            <a:r>
              <a:rPr lang="en-US" sz="2000" b="0" kern="1200" baseline="0" dirty="0">
                <a:solidFill>
                  <a:srgbClr val="F6E814"/>
                </a:solidFill>
                <a:latin typeface="Helvetica"/>
                <a:ea typeface="ＭＳ Ｐゴシック" charset="0"/>
                <a:cs typeface="Helvetica"/>
              </a:rPr>
              <a:t> 6 – 8, </a:t>
            </a:r>
            <a:r>
              <a:rPr lang="en-US" sz="2000" b="0" kern="1200" dirty="0">
                <a:solidFill>
                  <a:srgbClr val="F6E814"/>
                </a:solidFill>
                <a:latin typeface="Helvetica"/>
                <a:ea typeface="ＭＳ Ｐゴシック" charset="0"/>
                <a:cs typeface="Helvetica"/>
              </a:rPr>
              <a:t>2013</a:t>
            </a:r>
          </a:p>
        </p:txBody>
      </p:sp>
      <p:sp>
        <p:nvSpPr>
          <p:cNvPr id="9" name="Title 4"/>
          <p:cNvSpPr txBox="1">
            <a:spLocks/>
          </p:cNvSpPr>
          <p:nvPr userDrawn="1"/>
        </p:nvSpPr>
        <p:spPr bwMode="auto">
          <a:xfrm>
            <a:off x="228600" y="457200"/>
            <a:ext cx="76787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2400" b="1" dirty="0">
                <a:solidFill>
                  <a:srgbClr val="FF0000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9pPr>
          </a:lstStyle>
          <a:p>
            <a:pPr algn="l"/>
            <a:r>
              <a:rPr lang="en-US" sz="3200" b="0" dirty="0">
                <a:solidFill>
                  <a:srgbClr val="F6E814"/>
                </a:solidFill>
              </a:rPr>
              <a:t>The Relativistic Heavy Ion Collider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3429000"/>
            <a:ext cx="4343400" cy="571500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Author Name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2628900"/>
            <a:ext cx="6286500" cy="685800"/>
          </a:xfrm>
        </p:spPr>
        <p:txBody>
          <a:bodyPr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3101066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5D0C6E5F-9C11-2B4B-8B1B-CB9538927588}" type="slidenum">
              <a:rPr lang="en-US" sz="1400" b="0" smtClean="0"/>
              <a:pPr>
                <a:defRPr/>
              </a:pPr>
              <a:t>‹#›</a:t>
            </a:fld>
            <a:endParaRPr lang="en-US" sz="14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428879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5D0C6E5F-9C11-2B4B-8B1B-CB9538927588}" type="slidenum">
              <a:rPr lang="en-US" sz="1400" b="0" smtClean="0"/>
              <a:pPr>
                <a:defRPr/>
              </a:pPr>
              <a:t>‹#›</a:t>
            </a:fld>
            <a:endParaRPr lang="en-US" sz="1400" b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608879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8382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815975"/>
            <a:ext cx="4191000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86300" y="815975"/>
            <a:ext cx="4257675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79884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0" y="59436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400" b="0" dirty="0">
                <a:latin typeface="Helvetica"/>
                <a:cs typeface="Helvetica"/>
              </a:rPr>
              <a:t>Thomas Roser</a:t>
            </a:r>
            <a:br>
              <a:rPr lang="en-US" sz="1400" b="0" dirty="0">
                <a:latin typeface="Helvetica"/>
                <a:cs typeface="Helvetica"/>
              </a:rPr>
            </a:br>
            <a:r>
              <a:rPr lang="en-US" sz="1400" b="0" dirty="0">
                <a:latin typeface="Helvetica"/>
                <a:cs typeface="Helvetica"/>
              </a:rPr>
              <a:t>Director’s Review of RHIC Operations</a:t>
            </a:r>
            <a:br>
              <a:rPr lang="en-US" sz="1400" b="0" dirty="0">
                <a:latin typeface="Helvetica"/>
                <a:cs typeface="Helvetica"/>
              </a:rPr>
            </a:br>
            <a:r>
              <a:rPr lang="en-US" sz="1400" b="0" dirty="0">
                <a:latin typeface="Helvetica"/>
                <a:cs typeface="Helvetica"/>
              </a:rPr>
              <a:t>July 15, 2013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04800" y="59436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Document" r:id="rId3" imgW="1943100" imgH="723900" progId="Word.Document.8">
                  <p:embed/>
                </p:oleObj>
              </mc:Choice>
              <mc:Fallback>
                <p:oleObj name="Document" r:id="rId3" imgW="1943100" imgH="723900" progId="Word.Document.8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9436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399" cy="3105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6800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0" y="59436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400" b="0" dirty="0">
                <a:latin typeface="Helvetica"/>
                <a:cs typeface="Helvetica"/>
              </a:rPr>
              <a:t>Thomas Roser</a:t>
            </a:r>
            <a:br>
              <a:rPr lang="en-US" sz="1400" b="0" dirty="0">
                <a:latin typeface="Helvetica"/>
                <a:cs typeface="Helvetica"/>
              </a:rPr>
            </a:br>
            <a:r>
              <a:rPr lang="en-US" sz="1400" b="0" dirty="0">
                <a:latin typeface="Helvetica"/>
                <a:cs typeface="Helvetica"/>
              </a:rPr>
              <a:t>Director’s Review of RHIC Operations</a:t>
            </a:r>
            <a:br>
              <a:rPr lang="en-US" sz="1400" b="0" dirty="0">
                <a:latin typeface="Helvetica"/>
                <a:cs typeface="Helvetica"/>
              </a:rPr>
            </a:br>
            <a:r>
              <a:rPr lang="en-US" sz="1400" b="0" dirty="0">
                <a:latin typeface="Helvetica"/>
                <a:cs typeface="Helvetica"/>
              </a:rPr>
              <a:t>July 15, 2013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04800" y="59436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0" name="Document" r:id="rId3" imgW="1943100" imgH="723900" progId="Word.Document.8">
                  <p:embed/>
                </p:oleObj>
              </mc:Choice>
              <mc:Fallback>
                <p:oleObj name="Document" r:id="rId3" imgW="1943100" imgH="723900" progId="Word.Document.8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9436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399" cy="3105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21739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2901" y="96838"/>
            <a:ext cx="84582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815975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CD0E7053-A9EF-4948-8331-64540782529C}" type="slidenum">
              <a:rPr lang="en-US" sz="1400" b="0" smtClean="0"/>
              <a:pPr>
                <a:defRPr/>
              </a:pPr>
              <a:t>‹#›</a:t>
            </a:fld>
            <a:endParaRPr lang="en-US" sz="14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05" r:id="rId4"/>
    <p:sldLayoutId id="2147483906" r:id="rId5"/>
    <p:sldLayoutId id="2147483911" r:id="rId6"/>
    <p:sldLayoutId id="2147483912" r:id="rId7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lang="en-US" sz="2400" b="1" dirty="0">
          <a:solidFill>
            <a:srgbClr val="FF0000"/>
          </a:solidFill>
          <a:latin typeface="Helvetica"/>
          <a:ea typeface="ＭＳ Ｐゴシック" pitchFamily="-65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9"/>
        </a:buBlip>
        <a:defRPr sz="2000">
          <a:solidFill>
            <a:srgbClr val="0000FF"/>
          </a:solidFill>
          <a:latin typeface="Helvetica"/>
          <a:ea typeface="ＭＳ Ｐゴシック" charset="0"/>
          <a:cs typeface="Helvetica"/>
        </a:defRPr>
      </a:lvl1pPr>
      <a:lvl2pPr marL="33972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10"/>
        </a:buBlip>
        <a:defRPr>
          <a:solidFill>
            <a:schemeClr val="tx1"/>
          </a:solidFill>
          <a:latin typeface="Helvetica"/>
          <a:ea typeface="ＭＳ Ｐゴシック" charset="0"/>
          <a:cs typeface="Helvetica"/>
        </a:defRPr>
      </a:lvl2pPr>
      <a:lvl3pPr marL="46037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11"/>
        </a:buBlip>
        <a:defRPr sz="1600" i="1">
          <a:solidFill>
            <a:schemeClr val="tx1"/>
          </a:solidFill>
          <a:latin typeface="Helvetica"/>
          <a:ea typeface="ＭＳ Ｐゴシック" charset="0"/>
          <a:cs typeface="Helvetica"/>
        </a:defRPr>
      </a:lvl3pPr>
      <a:lvl4pPr marL="569913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12"/>
        </a:buBlip>
        <a:defRPr sz="1400">
          <a:solidFill>
            <a:schemeClr val="tx1"/>
          </a:solidFill>
          <a:latin typeface="Helvetica"/>
          <a:ea typeface="ＭＳ Ｐゴシック" charset="0"/>
          <a:cs typeface="Helvetica"/>
        </a:defRPr>
      </a:lvl4pPr>
      <a:lvl5pPr marL="623888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Helvetica"/>
          <a:ea typeface="ＭＳ Ｐゴシック" charset="0"/>
          <a:cs typeface="Helvetic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3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2.jpeg"/><Relationship Id="rId2" Type="http://schemas.openxmlformats.org/officeDocument/2006/relationships/image" Target="../media/image8.jpeg"/><Relationship Id="rId16" Type="http://schemas.openxmlformats.org/officeDocument/2006/relationships/hyperlink" Target="http://www.cadops.bnl.gov/Instrumentation/InstWiki/images/BTA_SF_2006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4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0.jpeg"/><Relationship Id="rId4" Type="http://schemas.openxmlformats.org/officeDocument/2006/relationships/image" Target="../media/image35.jpeg"/><Relationship Id="rId9" Type="http://schemas.openxmlformats.org/officeDocument/2006/relationships/hyperlink" Target="http://www.cadops.bnl.gov/Instrumentation/InstWiki/images/LTB_Stripping_foil_2008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Instrumentation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Michiko Minty</a:t>
            </a:r>
          </a:p>
        </p:txBody>
      </p:sp>
    </p:spTree>
    <p:extLst>
      <p:ext uri="{BB962C8B-B14F-4D97-AF65-F5344CB8AC3E}">
        <p14:creationId xmlns:p14="http://schemas.microsoft.com/office/powerpoint/2010/main" val="59919250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2901" y="0"/>
            <a:ext cx="8458200" cy="71913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Helvetica"/>
              </a:rPr>
              <a:t>Instrumentation Systems – </a:t>
            </a:r>
            <a:r>
              <a:rPr kumimoji="1" lang="en-US" kern="0" noProof="0" dirty="0">
                <a:solidFill>
                  <a:srgbClr val="FF0000"/>
                </a:solidFill>
                <a:latin typeface="Helvetica" charset="0"/>
                <a:cs typeface="Helvetica"/>
              </a:rPr>
              <a:t>Electron Lens</a:t>
            </a:r>
            <a:endParaRPr kumimoji="1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/>
            </a:endParaRPr>
          </a:p>
        </p:txBody>
      </p:sp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09401"/>
            <a:ext cx="18081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114300" y="6581001"/>
            <a:ext cx="15856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backscatter detector</a:t>
            </a: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7017065" y="6581001"/>
            <a:ext cx="7553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collector</a:t>
            </a:r>
          </a:p>
        </p:txBody>
      </p:sp>
      <p:pic>
        <p:nvPicPr>
          <p:cNvPr id="22" name="Picture 21" descr="zzzz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4043" y="5679938"/>
            <a:ext cx="3612357" cy="1063762"/>
          </a:xfrm>
          <a:prstGeom prst="rect">
            <a:avLst/>
          </a:prstGeom>
        </p:spPr>
      </p:pic>
      <p:pic>
        <p:nvPicPr>
          <p:cNvPr id="24" name="Picture 23" descr="zzzz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" y="2171700"/>
            <a:ext cx="1143000" cy="1070658"/>
          </a:xfrm>
          <a:prstGeom prst="rect">
            <a:avLst/>
          </a:prstGeom>
        </p:spPr>
      </p:pic>
      <p:pic>
        <p:nvPicPr>
          <p:cNvPr id="26" name="Picture 25" descr="zzzz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23549"/>
            <a:ext cx="1846085" cy="1391351"/>
          </a:xfrm>
          <a:prstGeom prst="rect">
            <a:avLst/>
          </a:prstGeom>
        </p:spPr>
      </p:pic>
      <p:pic>
        <p:nvPicPr>
          <p:cNvPr id="27" name="Picture 26" descr="zzzz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300" y="457201"/>
            <a:ext cx="8801100" cy="1668710"/>
          </a:xfrm>
          <a:prstGeom prst="rect">
            <a:avLst/>
          </a:prstGeom>
        </p:spPr>
      </p:pic>
      <p:sp>
        <p:nvSpPr>
          <p:cNvPr id="28" name="TextBox 10"/>
          <p:cNvSpPr txBox="1">
            <a:spLocks noChangeArrowheads="1"/>
          </p:cNvSpPr>
          <p:nvPr/>
        </p:nvSpPr>
        <p:spPr bwMode="auto">
          <a:xfrm>
            <a:off x="0" y="4914900"/>
            <a:ext cx="16065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scrapers and pinhole</a:t>
            </a:r>
          </a:p>
        </p:txBody>
      </p:sp>
      <p:pic>
        <p:nvPicPr>
          <p:cNvPr id="29" name="Picture 28" descr="zzzzz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43100" y="2171700"/>
            <a:ext cx="1658511" cy="3090862"/>
          </a:xfrm>
          <a:prstGeom prst="rect">
            <a:avLst/>
          </a:prstGeom>
        </p:spPr>
      </p:pic>
      <p:sp>
        <p:nvSpPr>
          <p:cNvPr id="30" name="TextBox 10"/>
          <p:cNvSpPr txBox="1">
            <a:spLocks noChangeArrowheads="1"/>
          </p:cNvSpPr>
          <p:nvPr/>
        </p:nvSpPr>
        <p:spPr bwMode="auto">
          <a:xfrm>
            <a:off x="0" y="3200400"/>
            <a:ext cx="12843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imaged cathode</a:t>
            </a:r>
          </a:p>
        </p:txBody>
      </p:sp>
      <p:sp>
        <p:nvSpPr>
          <p:cNvPr id="31" name="TextBox 10"/>
          <p:cNvSpPr txBox="1">
            <a:spLocks noChangeArrowheads="1"/>
          </p:cNvSpPr>
          <p:nvPr/>
        </p:nvSpPr>
        <p:spPr bwMode="auto">
          <a:xfrm>
            <a:off x="5486400" y="5640169"/>
            <a:ext cx="160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200" b="0" dirty="0">
                <a:latin typeface="Helvetica" pitchFamily="34" charset="0"/>
                <a:cs typeface="Helvetica" pitchFamily="34" charset="0"/>
              </a:rPr>
              <a:t>particle studio and spice simulations for E-Lens BPM</a:t>
            </a:r>
          </a:p>
        </p:txBody>
      </p:sp>
      <p:sp>
        <p:nvSpPr>
          <p:cNvPr id="33" name="TextBox 10"/>
          <p:cNvSpPr txBox="1">
            <a:spLocks noChangeArrowheads="1"/>
          </p:cNvSpPr>
          <p:nvPr/>
        </p:nvSpPr>
        <p:spPr bwMode="auto">
          <a:xfrm>
            <a:off x="7046169" y="4343400"/>
            <a:ext cx="18692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YAG and pinhole profiles</a:t>
            </a:r>
          </a:p>
        </p:txBody>
      </p:sp>
      <p:sp>
        <p:nvSpPr>
          <p:cNvPr id="35" name="TextBox 10"/>
          <p:cNvSpPr txBox="1">
            <a:spLocks noChangeArrowheads="1"/>
          </p:cNvSpPr>
          <p:nvPr/>
        </p:nvSpPr>
        <p:spPr bwMode="auto">
          <a:xfrm>
            <a:off x="1828800" y="5257800"/>
            <a:ext cx="13789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instrument holder</a:t>
            </a:r>
          </a:p>
        </p:txBody>
      </p:sp>
      <p:sp>
        <p:nvSpPr>
          <p:cNvPr id="37" name="TextBox 10"/>
          <p:cNvSpPr txBox="1">
            <a:spLocks noChangeArrowheads="1"/>
          </p:cNvSpPr>
          <p:nvPr/>
        </p:nvSpPr>
        <p:spPr bwMode="auto">
          <a:xfrm>
            <a:off x="3798991" y="4114800"/>
            <a:ext cx="30203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err="1">
                <a:latin typeface="Helvetica" pitchFamily="34" charset="0"/>
                <a:cs typeface="Helvetica" pitchFamily="34" charset="0"/>
              </a:rPr>
              <a:t>strongback</a:t>
            </a:r>
            <a:r>
              <a:rPr lang="en-US" sz="1200" b="0" dirty="0">
                <a:latin typeface="Helvetica" pitchFamily="34" charset="0"/>
                <a:cs typeface="Helvetica" pitchFamily="34" charset="0"/>
              </a:rPr>
              <a:t> after assembly after transport</a:t>
            </a:r>
          </a:p>
        </p:txBody>
      </p:sp>
      <p:pic>
        <p:nvPicPr>
          <p:cNvPr id="41" name="Picture 40" descr="zzzzz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40796" y="2171700"/>
            <a:ext cx="3231504" cy="1928784"/>
          </a:xfrm>
          <a:prstGeom prst="rect">
            <a:avLst/>
          </a:prstGeom>
        </p:spPr>
      </p:pic>
      <p:pic>
        <p:nvPicPr>
          <p:cNvPr id="44" name="Picture 43" descr="zzzzz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87922" y="4672013"/>
            <a:ext cx="1941778" cy="1957387"/>
          </a:xfrm>
          <a:prstGeom prst="rect">
            <a:avLst/>
          </a:prstGeom>
        </p:spPr>
      </p:pic>
      <p:pic>
        <p:nvPicPr>
          <p:cNvPr id="45" name="Picture 44" descr="zzzzz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86601" y="2400300"/>
            <a:ext cx="1943099" cy="2009775"/>
          </a:xfrm>
          <a:prstGeom prst="rect">
            <a:avLst/>
          </a:prstGeom>
        </p:spPr>
      </p:pic>
      <p:pic>
        <p:nvPicPr>
          <p:cNvPr id="46" name="Picture 45" descr="zzzzz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86200" y="4424363"/>
            <a:ext cx="2743200" cy="1176337"/>
          </a:xfrm>
          <a:prstGeom prst="rect">
            <a:avLst/>
          </a:prstGeom>
        </p:spPr>
      </p:pic>
      <p:sp>
        <p:nvSpPr>
          <p:cNvPr id="47" name="TextBox 10"/>
          <p:cNvSpPr txBox="1">
            <a:spLocks noChangeArrowheads="1"/>
          </p:cNvSpPr>
          <p:nvPr/>
        </p:nvSpPr>
        <p:spPr bwMode="auto">
          <a:xfrm>
            <a:off x="5486400" y="6515100"/>
            <a:ext cx="5180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BPM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495301" y="-33337"/>
            <a:ext cx="8458200" cy="71913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Helvetica"/>
              </a:rPr>
              <a:t>Instrumentation Systems – </a:t>
            </a:r>
            <a:r>
              <a:rPr kumimoji="1" lang="en-US" kern="0" noProof="0" dirty="0">
                <a:solidFill>
                  <a:srgbClr val="FF0000"/>
                </a:solidFill>
                <a:latin typeface="Helvetica" charset="0"/>
                <a:cs typeface="Helvetica"/>
              </a:rPr>
              <a:t>Electron Lenses</a:t>
            </a:r>
            <a:endParaRPr kumimoji="1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2901" y="0"/>
            <a:ext cx="8458200" cy="71913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Helvetica"/>
              </a:rPr>
              <a:t>Instrumentation Systems – </a:t>
            </a:r>
            <a:r>
              <a:rPr kumimoji="1" lang="en-US" kern="0" noProof="0" dirty="0">
                <a:solidFill>
                  <a:srgbClr val="FF0000"/>
                </a:solidFill>
                <a:latin typeface="Helvetica" charset="0"/>
                <a:cs typeface="Helvetica"/>
              </a:rPr>
              <a:t>high level applications</a:t>
            </a:r>
            <a:endParaRPr kumimoji="1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228600" y="6488668"/>
            <a:ext cx="89136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 dirty="0">
                <a:solidFill>
                  <a:srgbClr val="FF3127"/>
                </a:solidFill>
                <a:latin typeface="Helvetica"/>
                <a:cs typeface="Helvetica"/>
              </a:rPr>
              <a:t>developments of beam control apps leveraging off of improved instrumental resolution</a:t>
            </a:r>
          </a:p>
        </p:txBody>
      </p:sp>
      <p:pic>
        <p:nvPicPr>
          <p:cNvPr id="4" name="Picture 4" descr="zzzzz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00100"/>
            <a:ext cx="3276600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6"/>
          <p:cNvSpPr txBox="1">
            <a:spLocks noChangeArrowheads="1"/>
          </p:cNvSpPr>
          <p:nvPr/>
        </p:nvSpPr>
        <p:spPr bwMode="auto">
          <a:xfrm>
            <a:off x="1808332" y="800100"/>
            <a:ext cx="140936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 dirty="0">
                <a:latin typeface="Helvetica" pitchFamily="34" charset="0"/>
                <a:cs typeface="Helvetica" pitchFamily="34" charset="0"/>
              </a:rPr>
              <a:t>9 o’clock snake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943100" y="1104900"/>
            <a:ext cx="457200" cy="609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6"/>
          <p:cNvSpPr txBox="1">
            <a:spLocks noChangeArrowheads="1"/>
          </p:cNvSpPr>
          <p:nvPr/>
        </p:nvSpPr>
        <p:spPr bwMode="auto">
          <a:xfrm>
            <a:off x="141762" y="2628900"/>
            <a:ext cx="36320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ONLINE ORBIT FIT - reveals model imperfections </a:t>
            </a:r>
          </a:p>
        </p:txBody>
      </p:sp>
      <p:pic>
        <p:nvPicPr>
          <p:cNvPr id="8" name="Picture 3" descr="zzzzz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3065" y="848499"/>
            <a:ext cx="2562035" cy="195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zzzzz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8900" y="849093"/>
            <a:ext cx="2590800" cy="195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26"/>
          <p:cNvSpPr txBox="1">
            <a:spLocks noChangeArrowheads="1"/>
          </p:cNvSpPr>
          <p:nvPr/>
        </p:nvSpPr>
        <p:spPr bwMode="auto">
          <a:xfrm>
            <a:off x="4114800" y="2628900"/>
            <a:ext cx="5010678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COUPLING CORRECTION - local and global methods independent</a:t>
            </a:r>
          </a:p>
        </p:txBody>
      </p:sp>
      <p:sp>
        <p:nvSpPr>
          <p:cNvPr id="11" name="TextBox 26"/>
          <p:cNvSpPr txBox="1">
            <a:spLocks noChangeArrowheads="1"/>
          </p:cNvSpPr>
          <p:nvPr/>
        </p:nvSpPr>
        <p:spPr bwMode="auto">
          <a:xfrm>
            <a:off x="777351" y="6238101"/>
            <a:ext cx="27659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RAMP OPTICS MEASUREMENTS  </a:t>
            </a:r>
          </a:p>
        </p:txBody>
      </p:sp>
      <p:sp>
        <p:nvSpPr>
          <p:cNvPr id="12" name="TextBox 26"/>
          <p:cNvSpPr txBox="1">
            <a:spLocks noChangeArrowheads="1"/>
          </p:cNvSpPr>
          <p:nvPr/>
        </p:nvSpPr>
        <p:spPr bwMode="auto">
          <a:xfrm>
            <a:off x="5601942" y="6172200"/>
            <a:ext cx="19223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OPTICS CORRECTION  </a:t>
            </a:r>
          </a:p>
        </p:txBody>
      </p:sp>
      <p:sp>
        <p:nvSpPr>
          <p:cNvPr id="13" name="TextBox 26"/>
          <p:cNvSpPr txBox="1">
            <a:spLocks noChangeArrowheads="1"/>
          </p:cNvSpPr>
          <p:nvPr/>
        </p:nvSpPr>
        <p:spPr bwMode="auto">
          <a:xfrm>
            <a:off x="342900" y="408801"/>
            <a:ext cx="84192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(Based on new methods for automated data acquisition using also feedback to ensure good conditions and reproducibility)</a:t>
            </a:r>
          </a:p>
        </p:txBody>
      </p:sp>
      <p:pic>
        <p:nvPicPr>
          <p:cNvPr id="14" name="Picture 13" descr="zzzz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09564" y="2926067"/>
            <a:ext cx="4477236" cy="3246134"/>
          </a:xfrm>
          <a:prstGeom prst="rect">
            <a:avLst/>
          </a:prstGeom>
        </p:spPr>
      </p:pic>
      <p:pic>
        <p:nvPicPr>
          <p:cNvPr id="16" name="Picture 3" descr="zzzzz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7548" y="3086100"/>
            <a:ext cx="1832952" cy="283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zzzzz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1768" y="3104740"/>
            <a:ext cx="1835780" cy="281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521696" y="3178072"/>
            <a:ext cx="16458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/>
            <a:r>
              <a:rPr lang="en-US" sz="1200" b="0" dirty="0">
                <a:latin typeface="Helvetica" pitchFamily="34" charset="0"/>
                <a:cs typeface="Helvetica" pitchFamily="34" charset="0"/>
              </a:rPr>
              <a:t>Blue Ring horizontal</a:t>
            </a: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2386370" y="3180328"/>
            <a:ext cx="13813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1200" b="0" dirty="0">
                <a:latin typeface="Helvetica" pitchFamily="34" charset="0"/>
                <a:cs typeface="Helvetica" pitchFamily="34" charset="0"/>
              </a:rPr>
              <a:t>Blue Ring vertical</a:t>
            </a: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 rot="16200000">
            <a:off x="-592365" y="4229893"/>
            <a:ext cx="169033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1200" b="0" dirty="0">
                <a:latin typeface="Helvetica" pitchFamily="34" charset="0"/>
                <a:cs typeface="Helvetica" pitchFamily="34" charset="0"/>
              </a:rPr>
              <a:t>beta functions (m)</a:t>
            </a: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571500" y="5780901"/>
            <a:ext cx="33147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1200" b="0" dirty="0">
                <a:latin typeface="Helvetica" pitchFamily="34" charset="0"/>
                <a:cs typeface="Helvetica" pitchFamily="34" charset="0"/>
              </a:rPr>
              <a:t>Time during acceleration (s) 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</a:rPr>
              <a:t>Instrumentation</a:t>
            </a:r>
            <a:endParaRPr dirty="0">
              <a:latin typeface="Helvetica" charset="0"/>
              <a:ea typeface="ＭＳ Ｐゴシック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6700" y="1892300"/>
            <a:ext cx="6070600" cy="302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4229100" y="1485900"/>
            <a:ext cx="3476977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dirty="0">
                <a:latin typeface="Helvetica"/>
                <a:cs typeface="Helvetica"/>
              </a:rPr>
              <a:t>FY2010      FY2011     FY2012     FY2013</a:t>
            </a:r>
          </a:p>
        </p:txBody>
      </p:sp>
    </p:spTree>
    <p:extLst>
      <p:ext uri="{BB962C8B-B14F-4D97-AF65-F5344CB8AC3E}">
        <p14:creationId xmlns:p14="http://schemas.microsoft.com/office/powerpoint/2010/main" val="1865128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zzz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5900" y="571500"/>
            <a:ext cx="1279752" cy="188595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8801101" cy="71913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Helvetica"/>
              </a:rPr>
              <a:t>Instrumentation Systems - </a:t>
            </a:r>
            <a:r>
              <a:rPr kumimoji="1" lang="en-US" kern="0" dirty="0">
                <a:solidFill>
                  <a:srgbClr val="FF0000"/>
                </a:solidFill>
                <a:latin typeface="Helvetica" charset="0"/>
                <a:cs typeface="Helvetica"/>
              </a:rPr>
              <a:t> C-AD c</a:t>
            </a:r>
            <a:r>
              <a:rPr kumimoji="1" lang="en-US" kern="0" noProof="0" dirty="0" err="1">
                <a:solidFill>
                  <a:srgbClr val="FF0000"/>
                </a:solidFill>
                <a:latin typeface="Helvetica" charset="0"/>
                <a:cs typeface="Helvetica"/>
              </a:rPr>
              <a:t>onventional</a:t>
            </a:r>
            <a:r>
              <a:rPr kumimoji="1" lang="en-US" kern="0" noProof="0" dirty="0">
                <a:solidFill>
                  <a:srgbClr val="FF0000"/>
                </a:solidFill>
                <a:latin typeface="Helvetica" charset="0"/>
                <a:cs typeface="Helvetica"/>
              </a:rPr>
              <a:t> diagnostics</a:t>
            </a:r>
            <a:endParaRPr kumimoji="1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714499" y="2580501"/>
            <a:ext cx="8579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0" dirty="0">
                <a:latin typeface="Helvetica" pitchFamily="34" charset="0"/>
                <a:cs typeface="Helvetica" pitchFamily="34" charset="0"/>
              </a:rPr>
              <a:t>chambers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1544462" y="2431078"/>
            <a:ext cx="12186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0" dirty="0">
                <a:latin typeface="Helvetica" pitchFamily="34" charset="0"/>
                <a:cs typeface="Helvetica" pitchFamily="34" charset="0"/>
              </a:rPr>
              <a:t>&gt;750 ionization</a:t>
            </a:r>
          </a:p>
        </p:txBody>
      </p:sp>
      <p:pic>
        <p:nvPicPr>
          <p:cNvPr id="7" name="Picture 6" descr="zzzz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35667" y="2743200"/>
            <a:ext cx="693933" cy="807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8229600" y="2865300"/>
            <a:ext cx="6912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0" dirty="0">
                <a:latin typeface="Helvetica"/>
                <a:cs typeface="Helvetica"/>
              </a:rPr>
              <a:t>&gt;60 pin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8229600" y="3037701"/>
            <a:ext cx="5581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0" dirty="0">
                <a:latin typeface="Helvetica"/>
                <a:cs typeface="Helvetica"/>
              </a:rPr>
              <a:t>diode</a:t>
            </a:r>
          </a:p>
        </p:txBody>
      </p:sp>
      <p:pic>
        <p:nvPicPr>
          <p:cNvPr id="10" name="Picture 9" descr="zzzz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09" y="4914900"/>
            <a:ext cx="1156097" cy="14529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0" y="6250603"/>
            <a:ext cx="1415772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0" dirty="0">
                <a:latin typeface="Helvetica"/>
                <a:cs typeface="Helvetica"/>
              </a:rPr>
              <a:t>7 Faraday cups    </a:t>
            </a:r>
          </a:p>
        </p:txBody>
      </p:sp>
      <p:pic>
        <p:nvPicPr>
          <p:cNvPr id="17" name="Picture 16" descr="zzzz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865" y="4927402"/>
            <a:ext cx="1639935" cy="113721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auto">
          <a:xfrm>
            <a:off x="1164207" y="6057900"/>
            <a:ext cx="8931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0" dirty="0">
                <a:latin typeface="Helvetica"/>
                <a:cs typeface="Helvetica"/>
              </a:rPr>
              <a:t>680 BPMs</a:t>
            </a:r>
          </a:p>
        </p:txBody>
      </p:sp>
      <p:sp>
        <p:nvSpPr>
          <p:cNvPr id="19" name="TextBox 18"/>
          <p:cNvSpPr txBox="1"/>
          <p:nvPr/>
        </p:nvSpPr>
        <p:spPr bwMode="auto">
          <a:xfrm>
            <a:off x="1943100" y="6057900"/>
            <a:ext cx="11256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0" dirty="0">
                <a:latin typeface="Helvetica"/>
                <a:cs typeface="Helvetica"/>
              </a:rPr>
              <a:t>(&gt;920 planes)</a:t>
            </a:r>
          </a:p>
        </p:txBody>
      </p:sp>
      <p:pic>
        <p:nvPicPr>
          <p:cNvPr id="24" name="Picture 23" descr="zzzz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58100" y="3657600"/>
            <a:ext cx="1224389" cy="2851990"/>
          </a:xfrm>
          <a:prstGeom prst="rect">
            <a:avLst/>
          </a:prstGeom>
        </p:spPr>
      </p:pic>
      <p:pic>
        <p:nvPicPr>
          <p:cNvPr id="29" name="Picture 28" descr="zzzzz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86300" y="571500"/>
            <a:ext cx="1560994" cy="23430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 bwMode="auto">
          <a:xfrm>
            <a:off x="4686300" y="2923401"/>
            <a:ext cx="1096775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0" dirty="0">
                <a:latin typeface="Helvetica" pitchFamily="34" charset="0"/>
                <a:cs typeface="Helvetica" pitchFamily="34" charset="0"/>
              </a:rPr>
              <a:t>9 wall current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4686300" y="3152001"/>
            <a:ext cx="772969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0" dirty="0">
                <a:latin typeface="Helvetica" pitchFamily="34" charset="0"/>
                <a:cs typeface="Helvetica" pitchFamily="34" charset="0"/>
              </a:rPr>
              <a:t>monitors</a:t>
            </a:r>
          </a:p>
        </p:txBody>
      </p:sp>
      <p:sp>
        <p:nvSpPr>
          <p:cNvPr id="33" name="TextBox 32"/>
          <p:cNvSpPr txBox="1"/>
          <p:nvPr/>
        </p:nvSpPr>
        <p:spPr bwMode="auto">
          <a:xfrm>
            <a:off x="7302114" y="1978223"/>
            <a:ext cx="1156086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0" dirty="0">
                <a:latin typeface="Helvetica"/>
                <a:cs typeface="Helvetica"/>
              </a:rPr>
              <a:t>19 </a:t>
            </a:r>
            <a:r>
              <a:rPr lang="en-US" sz="1200" b="0" dirty="0" err="1">
                <a:latin typeface="Helvetica"/>
                <a:cs typeface="Helvetica"/>
              </a:rPr>
              <a:t>scintillators</a:t>
            </a:r>
            <a:endParaRPr lang="en-US" sz="1200" b="0" dirty="0">
              <a:latin typeface="Helvetica"/>
              <a:cs typeface="Helvetica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7658100" y="5943600"/>
            <a:ext cx="1257300" cy="5715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ea typeface="ＭＳ Ｐゴシック" pitchFamily="34" charset="-128"/>
              <a:cs typeface="Helvetic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 bwMode="auto">
          <a:xfrm>
            <a:off x="7658100" y="6172200"/>
            <a:ext cx="1047082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0" dirty="0">
                <a:latin typeface="Helvetica" pitchFamily="34" charset="0"/>
                <a:cs typeface="Helvetica" pitchFamily="34" charset="0"/>
              </a:rPr>
              <a:t>transformers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7658100" y="5943600"/>
            <a:ext cx="875561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0" dirty="0">
                <a:latin typeface="Helvetica" pitchFamily="34" charset="0"/>
                <a:cs typeface="Helvetica" pitchFamily="34" charset="0"/>
              </a:rPr>
              <a:t>23 current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2971799" y="571500"/>
            <a:ext cx="1600201" cy="2628900"/>
            <a:chOff x="2857500" y="571500"/>
            <a:chExt cx="1828801" cy="2857500"/>
          </a:xfrm>
        </p:grpSpPr>
        <p:pic>
          <p:nvPicPr>
            <p:cNvPr id="34" name="Picture 33" descr="zzzzz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57500" y="571500"/>
              <a:ext cx="1792179" cy="285750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 bwMode="auto">
            <a:xfrm>
              <a:off x="3657601" y="685800"/>
              <a:ext cx="9144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</p:txBody>
        </p:sp>
        <p:pic>
          <p:nvPicPr>
            <p:cNvPr id="37" name="Picture 36" descr="zzzzz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32830" y="800100"/>
              <a:ext cx="724871" cy="68580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 bwMode="auto">
            <a:xfrm>
              <a:off x="2857501" y="3152001"/>
              <a:ext cx="182880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0" dirty="0">
                  <a:latin typeface="Helvetica"/>
                  <a:cs typeface="Helvetica"/>
                </a:rPr>
                <a:t>      18 wire arrays</a:t>
              </a:r>
            </a:p>
          </p:txBody>
        </p:sp>
      </p:grpSp>
      <p:pic>
        <p:nvPicPr>
          <p:cNvPr id="40" name="Picture 39" descr="zzzzz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86100" y="4902397"/>
            <a:ext cx="2361671" cy="1612702"/>
          </a:xfrm>
          <a:prstGeom prst="rect">
            <a:avLst/>
          </a:prstGeom>
        </p:spPr>
      </p:pic>
      <p:pic>
        <p:nvPicPr>
          <p:cNvPr id="41" name="Picture 40" descr="zzzzz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5241621" y="5127320"/>
            <a:ext cx="1632559" cy="11430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 bwMode="auto">
          <a:xfrm>
            <a:off x="6629400" y="5029200"/>
            <a:ext cx="958917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0" dirty="0">
                <a:latin typeface="Helvetica" pitchFamily="34" charset="0"/>
                <a:cs typeface="Helvetica" pitchFamily="34" charset="0"/>
              </a:rPr>
              <a:t>7 ionization</a:t>
            </a:r>
          </a:p>
        </p:txBody>
      </p:sp>
      <p:pic>
        <p:nvPicPr>
          <p:cNvPr id="43" name="Picture 42" descr="zzzzz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400800" y="3429000"/>
            <a:ext cx="1048092" cy="86792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 bwMode="auto">
          <a:xfrm>
            <a:off x="6286500" y="4343400"/>
            <a:ext cx="1371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0" dirty="0">
                <a:latin typeface="Helvetica"/>
                <a:cs typeface="Helvetica"/>
              </a:rPr>
              <a:t>pin hole detector</a:t>
            </a:r>
          </a:p>
        </p:txBody>
      </p:sp>
      <p:pic>
        <p:nvPicPr>
          <p:cNvPr id="46" name="Picture 45" descr="zzzzz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583743" y="3429000"/>
            <a:ext cx="2628900" cy="1071823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 bwMode="auto">
          <a:xfrm>
            <a:off x="5412543" y="4523601"/>
            <a:ext cx="873957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0" dirty="0" err="1">
                <a:latin typeface="Helvetica"/>
                <a:cs typeface="Helvetica"/>
              </a:rPr>
              <a:t>pepperpot</a:t>
            </a:r>
            <a:endParaRPr lang="en-US" sz="1200" b="0" dirty="0">
              <a:latin typeface="Helvetica"/>
              <a:cs typeface="Helvetica"/>
            </a:endParaRPr>
          </a:p>
        </p:txBody>
      </p:sp>
      <p:pic>
        <p:nvPicPr>
          <p:cNvPr id="48" name="Picture 47" descr="zzzzz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5400000">
            <a:off x="6175217" y="2271236"/>
            <a:ext cx="1239518" cy="811847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 bwMode="auto">
          <a:xfrm>
            <a:off x="7200900" y="2466201"/>
            <a:ext cx="748923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0" dirty="0">
                <a:latin typeface="Helvetica"/>
                <a:cs typeface="Helvetica"/>
              </a:rPr>
              <a:t>systems</a:t>
            </a:r>
          </a:p>
        </p:txBody>
      </p:sp>
      <p:pic>
        <p:nvPicPr>
          <p:cNvPr id="51" name="Picture 50" descr="zzzzz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400800" y="571500"/>
            <a:ext cx="2016766" cy="1400175"/>
          </a:xfrm>
          <a:prstGeom prst="rect">
            <a:avLst/>
          </a:prstGeom>
        </p:spPr>
      </p:pic>
      <p:sp>
        <p:nvSpPr>
          <p:cNvPr id="52" name="TextBox 24"/>
          <p:cNvSpPr txBox="1">
            <a:spLocks noChangeArrowheads="1"/>
          </p:cNvSpPr>
          <p:nvPr/>
        </p:nvSpPr>
        <p:spPr bwMode="auto">
          <a:xfrm>
            <a:off x="1485900" y="4457700"/>
            <a:ext cx="2400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6 stripping foil assemblies</a:t>
            </a:r>
          </a:p>
        </p:txBody>
      </p:sp>
      <p:pic>
        <p:nvPicPr>
          <p:cNvPr id="53" name="Picture 21" descr="File:BTA SF 2006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 l="27556" t="12279" r="69" b="6767"/>
          <a:stretch>
            <a:fillRect/>
          </a:stretch>
        </p:blipFill>
        <p:spPr bwMode="auto">
          <a:xfrm>
            <a:off x="1983543" y="3200400"/>
            <a:ext cx="148057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/>
          <p:nvPr/>
        </p:nvSpPr>
        <p:spPr bwMode="auto">
          <a:xfrm>
            <a:off x="7200900" y="2286000"/>
            <a:ext cx="1128835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0" dirty="0">
                <a:latin typeface="Helvetica"/>
                <a:cs typeface="Helvetica"/>
              </a:rPr>
              <a:t>video imaging</a:t>
            </a:r>
          </a:p>
        </p:txBody>
      </p:sp>
      <p:pic>
        <p:nvPicPr>
          <p:cNvPr id="54" name="Picture 1"/>
          <p:cNvPicPr>
            <a:picLocks noChangeAspect="1"/>
          </p:cNvPicPr>
          <p:nvPr/>
        </p:nvPicPr>
        <p:blipFill>
          <a:blip r:embed="rId18" cstate="print"/>
          <a:srcRect l="27280" r="12720"/>
          <a:stretch>
            <a:fillRect/>
          </a:stretch>
        </p:blipFill>
        <p:spPr bwMode="auto">
          <a:xfrm>
            <a:off x="114300" y="571500"/>
            <a:ext cx="124968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 bwMode="auto">
          <a:xfrm>
            <a:off x="0" y="2171700"/>
            <a:ext cx="137160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0" dirty="0">
                <a:latin typeface="Helvetica"/>
                <a:cs typeface="Helvetica"/>
              </a:rPr>
              <a:t>&gt; 125 chipmunks </a:t>
            </a:r>
          </a:p>
        </p:txBody>
      </p:sp>
      <p:pic>
        <p:nvPicPr>
          <p:cNvPr id="56" name="Picture 4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6200" y="28575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Box 56"/>
          <p:cNvSpPr txBox="1"/>
          <p:nvPr/>
        </p:nvSpPr>
        <p:spPr bwMode="auto">
          <a:xfrm>
            <a:off x="8229600" y="3246300"/>
            <a:ext cx="7729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0" dirty="0">
                <a:latin typeface="Helvetica"/>
                <a:cs typeface="Helvetica"/>
              </a:rPr>
              <a:t>monitors</a:t>
            </a:r>
          </a:p>
        </p:txBody>
      </p:sp>
      <p:sp>
        <p:nvSpPr>
          <p:cNvPr id="58" name="TextBox 57"/>
          <p:cNvSpPr txBox="1"/>
          <p:nvPr/>
        </p:nvSpPr>
        <p:spPr bwMode="auto">
          <a:xfrm>
            <a:off x="0" y="4229100"/>
            <a:ext cx="2057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0" dirty="0">
                <a:latin typeface="Helvetica"/>
                <a:cs typeface="Helvetica"/>
              </a:rPr>
              <a:t>chipmunk calibration pit </a:t>
            </a:r>
          </a:p>
        </p:txBody>
      </p:sp>
      <p:sp>
        <p:nvSpPr>
          <p:cNvPr id="59" name="TextBox 58"/>
          <p:cNvSpPr txBox="1"/>
          <p:nvPr/>
        </p:nvSpPr>
        <p:spPr bwMode="auto">
          <a:xfrm>
            <a:off x="-114300" y="6515100"/>
            <a:ext cx="9258300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 dirty="0">
                <a:solidFill>
                  <a:srgbClr val="FF3127"/>
                </a:solidFill>
                <a:latin typeface="Helvetica"/>
                <a:cs typeface="Helvetica"/>
              </a:rPr>
              <a:t>diverse suite of diagnostics - each with distinct characteristics, qualities, and components</a:t>
            </a:r>
          </a:p>
        </p:txBody>
      </p:sp>
      <p:sp>
        <p:nvSpPr>
          <p:cNvPr id="61" name="TextBox 60"/>
          <p:cNvSpPr txBox="1"/>
          <p:nvPr/>
        </p:nvSpPr>
        <p:spPr bwMode="auto">
          <a:xfrm>
            <a:off x="6629400" y="5359597"/>
            <a:ext cx="60144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0" dirty="0">
                <a:latin typeface="Helvetica" pitchFamily="34" charset="0"/>
                <a:cs typeface="Helvetica" pitchFamily="34" charset="0"/>
              </a:rPr>
              <a:t>profile</a:t>
            </a:r>
          </a:p>
        </p:txBody>
      </p:sp>
      <p:sp>
        <p:nvSpPr>
          <p:cNvPr id="62" name="TextBox 61"/>
          <p:cNvSpPr txBox="1"/>
          <p:nvPr/>
        </p:nvSpPr>
        <p:spPr bwMode="auto">
          <a:xfrm>
            <a:off x="6629400" y="5588197"/>
            <a:ext cx="77296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0" dirty="0">
                <a:latin typeface="Helvetica" pitchFamily="34" charset="0"/>
                <a:cs typeface="Helvetica" pitchFamily="34" charset="0"/>
              </a:rPr>
              <a:t>monitors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2901" y="-33337"/>
            <a:ext cx="8458200" cy="71913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Helvetica"/>
              </a:rPr>
              <a:t>Instrumentation Systems - </a:t>
            </a:r>
            <a:r>
              <a:rPr kumimoji="1" lang="en-US" kern="0" dirty="0">
                <a:solidFill>
                  <a:srgbClr val="FF0000"/>
                </a:solidFill>
                <a:latin typeface="Helvetica" charset="0"/>
                <a:cs typeface="Helvetica"/>
              </a:rPr>
              <a:t> C-AD specialty diagnostics</a:t>
            </a:r>
            <a:endParaRPr kumimoji="1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/>
            </a:endParaRPr>
          </a:p>
        </p:txBody>
      </p:sp>
      <p:pic>
        <p:nvPicPr>
          <p:cNvPr id="3" name="Picture 2" descr="zzzz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625" y="571500"/>
            <a:ext cx="4199190" cy="2415663"/>
          </a:xfrm>
          <a:prstGeom prst="rect">
            <a:avLst/>
          </a:prstGeom>
        </p:spPr>
      </p:pic>
      <p:pic>
        <p:nvPicPr>
          <p:cNvPr id="4" name="Picture 3" descr="zzzz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015" y="3799701"/>
            <a:ext cx="1594052" cy="2343150"/>
          </a:xfrm>
          <a:prstGeom prst="rect">
            <a:avLst/>
          </a:prstGeom>
        </p:spPr>
      </p:pic>
      <p:sp>
        <p:nvSpPr>
          <p:cNvPr id="5" name="TextBox 16"/>
          <p:cNvSpPr txBox="1">
            <a:spLocks noChangeArrowheads="1"/>
          </p:cNvSpPr>
          <p:nvPr/>
        </p:nvSpPr>
        <p:spPr bwMode="auto">
          <a:xfrm>
            <a:off x="247371" y="6200001"/>
            <a:ext cx="12875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AGS</a:t>
            </a:r>
            <a:r>
              <a:rPr lang="en-US" sz="12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en-US" sz="1200" b="0" dirty="0">
                <a:latin typeface="Helvetica" pitchFamily="34" charset="0"/>
                <a:cs typeface="Helvetica" pitchFamily="34" charset="0"/>
              </a:rPr>
              <a:t>tune meter</a:t>
            </a: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39356" y="2971800"/>
            <a:ext cx="10118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LINAC laser</a:t>
            </a:r>
          </a:p>
        </p:txBody>
      </p:sp>
      <p:pic>
        <p:nvPicPr>
          <p:cNvPr id="9" name="Picture 8" descr="zzzz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5100" y="571500"/>
            <a:ext cx="2029092" cy="2514600"/>
          </a:xfrm>
          <a:prstGeom prst="rect">
            <a:avLst/>
          </a:prstGeom>
        </p:spPr>
      </p:pic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6858000" y="3086100"/>
            <a:ext cx="1374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RHIC BBQ / BTF</a:t>
            </a:r>
          </a:p>
        </p:txBody>
      </p:sp>
      <p:pic>
        <p:nvPicPr>
          <p:cNvPr id="11" name="Picture 10" descr="zzzz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46516" y="3086100"/>
            <a:ext cx="2296884" cy="1771650"/>
          </a:xfrm>
          <a:prstGeom prst="rect">
            <a:avLst/>
          </a:prstGeom>
        </p:spPr>
      </p:pic>
      <p:pic>
        <p:nvPicPr>
          <p:cNvPr id="12" name="Picture 11" descr="zzzz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4881874"/>
            <a:ext cx="2296885" cy="1633226"/>
          </a:xfrm>
          <a:prstGeom prst="rect">
            <a:avLst/>
          </a:prstGeom>
        </p:spPr>
      </p:pic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2514600" y="3152001"/>
            <a:ext cx="1343638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RHIC spin flipper</a:t>
            </a:r>
          </a:p>
        </p:txBody>
      </p:sp>
      <p:pic>
        <p:nvPicPr>
          <p:cNvPr id="16" name="Picture 15" descr="zzzzz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4166855" y="966454"/>
            <a:ext cx="2524791" cy="1714497"/>
          </a:xfrm>
          <a:prstGeom prst="rect">
            <a:avLst/>
          </a:prstGeom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595813" y="3086100"/>
            <a:ext cx="16161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RHIC travelling wave</a:t>
            </a: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244966" y="6352401"/>
            <a:ext cx="10021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and damper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228600" y="3124200"/>
            <a:ext cx="11560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profile monitor</a:t>
            </a:r>
          </a:p>
        </p:txBody>
      </p:sp>
      <p:pic>
        <p:nvPicPr>
          <p:cNvPr id="21" name="Picture 20" descr="zzzzz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3428999"/>
            <a:ext cx="1714500" cy="1382661"/>
          </a:xfrm>
          <a:prstGeom prst="rect">
            <a:avLst/>
          </a:prstGeom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601656" y="4800600"/>
            <a:ext cx="14414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RHIC HF </a:t>
            </a:r>
            <a:r>
              <a:rPr lang="en-US" sz="1200" b="0" dirty="0" err="1">
                <a:latin typeface="Helvetica" pitchFamily="34" charset="0"/>
                <a:cs typeface="Helvetica" pitchFamily="34" charset="0"/>
              </a:rPr>
              <a:t>Schottky</a:t>
            </a:r>
            <a:endParaRPr lang="en-US" sz="1200" b="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3" name="Picture 22" descr="zzzzz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15100" y="3429000"/>
            <a:ext cx="2186768" cy="1938337"/>
          </a:xfrm>
          <a:prstGeom prst="rect">
            <a:avLst/>
          </a:prstGeom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473189" y="5372100"/>
            <a:ext cx="17011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RHIC</a:t>
            </a:r>
            <a:r>
              <a:rPr lang="en-US" sz="12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en-US" sz="1200" b="0" dirty="0">
                <a:latin typeface="Helvetica" pitchFamily="34" charset="0"/>
                <a:cs typeface="Helvetica" pitchFamily="34" charset="0"/>
              </a:rPr>
              <a:t>bunch-by-bunch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972300" y="5600700"/>
            <a:ext cx="13911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200" b="0" dirty="0">
                <a:latin typeface="Helvetica" pitchFamily="34" charset="0"/>
                <a:cs typeface="Helvetica" pitchFamily="34" charset="0"/>
              </a:rPr>
              <a:t>beam loss</a:t>
            </a:r>
          </a:p>
          <a:p>
            <a:pPr algn="l"/>
            <a:r>
              <a:rPr lang="en-US" sz="1200" b="0" dirty="0">
                <a:latin typeface="Helvetica" pitchFamily="34" charset="0"/>
                <a:cs typeface="Helvetica" pitchFamily="34" charset="0"/>
              </a:rPr>
              <a:t>position</a:t>
            </a:r>
          </a:p>
          <a:p>
            <a:pPr algn="l"/>
            <a:r>
              <a:rPr lang="en-US" sz="1200" b="0" dirty="0">
                <a:latin typeface="Helvetica" pitchFamily="34" charset="0"/>
                <a:cs typeface="Helvetica" pitchFamily="34" charset="0"/>
              </a:rPr>
              <a:t>coherence</a:t>
            </a:r>
          </a:p>
          <a:p>
            <a:pPr algn="l"/>
            <a:r>
              <a:rPr lang="en-US" sz="1200" b="0" dirty="0">
                <a:latin typeface="Helvetica" pitchFamily="34" charset="0"/>
                <a:cs typeface="Helvetica" pitchFamily="34" charset="0"/>
              </a:rPr>
              <a:t>luminosity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-114300" y="6515100"/>
            <a:ext cx="9258300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 dirty="0">
                <a:solidFill>
                  <a:srgbClr val="FF3127"/>
                </a:solidFill>
                <a:latin typeface="Helvetica"/>
                <a:cs typeface="Helvetica"/>
              </a:rPr>
              <a:t>unique diagnostics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/>
          <a:srcRect l="21992" r="32011"/>
          <a:stretch>
            <a:fillRect/>
          </a:stretch>
        </p:blipFill>
        <p:spPr bwMode="auto">
          <a:xfrm>
            <a:off x="6160701" y="827902"/>
            <a:ext cx="15430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6322568" y="3380602"/>
            <a:ext cx="12923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RHIC Collimator</a:t>
            </a: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3" cstate="print"/>
          <a:srcRect l="24001" t="11749" r="33000" b="7251"/>
          <a:stretch>
            <a:fillRect/>
          </a:stretch>
        </p:blipFill>
        <p:spPr bwMode="auto">
          <a:xfrm>
            <a:off x="2684462" y="800101"/>
            <a:ext cx="20018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8"/>
          <p:cNvSpPr txBox="1">
            <a:spLocks noChangeArrowheads="1"/>
          </p:cNvSpPr>
          <p:nvPr/>
        </p:nvSpPr>
        <p:spPr bwMode="auto">
          <a:xfrm>
            <a:off x="2719307" y="3367089"/>
            <a:ext cx="17892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EBIS Harp &amp; Collimator</a:t>
            </a: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00101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602668" y="2805114"/>
            <a:ext cx="13404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EBIS RFQ tuner</a:t>
            </a: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0" y="457200"/>
            <a:ext cx="90297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0" dirty="0">
                <a:latin typeface="Helvetica" pitchFamily="34" charset="0"/>
                <a:cs typeface="Helvetica" pitchFamily="34" charset="0"/>
              </a:rPr>
              <a:t>&gt;300 axis of motion including steppers, AC and DC motors, pneumatic, </a:t>
            </a:r>
            <a:r>
              <a:rPr lang="en-US" sz="1400" b="0" dirty="0" err="1">
                <a:latin typeface="Helvetica" pitchFamily="34" charset="0"/>
                <a:cs typeface="Helvetica" pitchFamily="34" charset="0"/>
              </a:rPr>
              <a:t>piezo</a:t>
            </a:r>
            <a:r>
              <a:rPr lang="en-US" sz="1400" b="0" dirty="0">
                <a:latin typeface="Helvetica" pitchFamily="34" charset="0"/>
                <a:cs typeface="Helvetica" pitchFamily="34" charset="0"/>
              </a:rPr>
              <a:t>, linear servo and solenoids </a:t>
            </a: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5" cstate="print"/>
          <a:srcRect l="19772" r="16222"/>
          <a:stretch>
            <a:fillRect/>
          </a:stretch>
        </p:blipFill>
        <p:spPr bwMode="auto">
          <a:xfrm>
            <a:off x="4800599" y="800100"/>
            <a:ext cx="1207009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30"/>
          <p:cNvSpPr txBox="1">
            <a:spLocks noChangeArrowheads="1"/>
          </p:cNvSpPr>
          <p:nvPr/>
        </p:nvSpPr>
        <p:spPr bwMode="auto">
          <a:xfrm>
            <a:off x="4725573" y="3380602"/>
            <a:ext cx="13211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AGS jump target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42901" y="-33337"/>
            <a:ext cx="8458200" cy="71913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Helvetica"/>
              </a:rPr>
              <a:t>Instrumentation Systems - </a:t>
            </a:r>
            <a:r>
              <a:rPr kumimoji="1" lang="en-US" kern="0" dirty="0">
                <a:solidFill>
                  <a:srgbClr val="FF0000"/>
                </a:solidFill>
                <a:latin typeface="Helvetica" charset="0"/>
                <a:cs typeface="Helvetica"/>
              </a:rPr>
              <a:t> C-AD Motion Control</a:t>
            </a:r>
            <a:endParaRPr kumimoji="1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/>
            </a:endParaRPr>
          </a:p>
        </p:txBody>
      </p:sp>
      <p:sp>
        <p:nvSpPr>
          <p:cNvPr id="22" name="TextBox 30"/>
          <p:cNvSpPr txBox="1">
            <a:spLocks noChangeArrowheads="1"/>
          </p:cNvSpPr>
          <p:nvPr/>
        </p:nvSpPr>
        <p:spPr bwMode="auto">
          <a:xfrm>
            <a:off x="7818797" y="3380602"/>
            <a:ext cx="1293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RHIC roman pot</a:t>
            </a:r>
          </a:p>
        </p:txBody>
      </p:sp>
      <p:pic>
        <p:nvPicPr>
          <p:cNvPr id="23" name="Picture 22" descr="zzzz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72399" y="800101"/>
            <a:ext cx="1259119" cy="2514600"/>
          </a:xfrm>
          <a:prstGeom prst="rect">
            <a:avLst/>
          </a:prstGeom>
        </p:spPr>
      </p:pic>
      <p:pic>
        <p:nvPicPr>
          <p:cNvPr id="26" name="Picture 25" descr="zzzzz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8525" y="3657601"/>
            <a:ext cx="4411080" cy="2628900"/>
          </a:xfrm>
          <a:prstGeom prst="rect">
            <a:avLst/>
          </a:prstGeom>
        </p:spPr>
      </p:pic>
      <p:sp>
        <p:nvSpPr>
          <p:cNvPr id="27" name="TextBox 16"/>
          <p:cNvSpPr txBox="1">
            <a:spLocks noChangeArrowheads="1"/>
          </p:cNvSpPr>
          <p:nvPr/>
        </p:nvSpPr>
        <p:spPr bwMode="auto">
          <a:xfrm>
            <a:off x="2611752" y="6286501"/>
            <a:ext cx="30732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RHIC stochastic cooling longitudinal kicker</a:t>
            </a:r>
          </a:p>
        </p:txBody>
      </p:sp>
      <p:pic>
        <p:nvPicPr>
          <p:cNvPr id="28" name="Picture 27" descr="zzzzz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16223" y="3657601"/>
            <a:ext cx="1941977" cy="2628900"/>
          </a:xfrm>
          <a:prstGeom prst="rect">
            <a:avLst/>
          </a:prstGeom>
        </p:spPr>
      </p:pic>
      <p:sp>
        <p:nvSpPr>
          <p:cNvPr id="29" name="TextBox 16"/>
          <p:cNvSpPr txBox="1">
            <a:spLocks noChangeArrowheads="1"/>
          </p:cNvSpPr>
          <p:nvPr/>
        </p:nvSpPr>
        <p:spPr bwMode="auto">
          <a:xfrm>
            <a:off x="7022945" y="6286501"/>
            <a:ext cx="8082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RHIC RF</a:t>
            </a:r>
          </a:p>
        </p:txBody>
      </p:sp>
      <p:pic>
        <p:nvPicPr>
          <p:cNvPr id="30" name="Picture 15" descr="File:LTB Stripping foil 2008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9225" y="3657601"/>
            <a:ext cx="17938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20"/>
          <p:cNvSpPr txBox="1">
            <a:spLocks noChangeArrowheads="1"/>
          </p:cNvSpPr>
          <p:nvPr/>
        </p:nvSpPr>
        <p:spPr bwMode="auto">
          <a:xfrm>
            <a:off x="512023" y="5257801"/>
            <a:ext cx="10021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Booster</a:t>
            </a:r>
          </a:p>
          <a:p>
            <a:r>
              <a:rPr lang="en-US" sz="1200" b="0" dirty="0">
                <a:latin typeface="Helvetica" pitchFamily="34" charset="0"/>
                <a:cs typeface="Helvetica" pitchFamily="34" charset="0"/>
              </a:rPr>
              <a:t>stripping foil</a:t>
            </a:r>
          </a:p>
        </p:txBody>
      </p:sp>
      <p:sp>
        <p:nvSpPr>
          <p:cNvPr id="32" name="TextBox 31"/>
          <p:cNvSpPr txBox="1"/>
          <p:nvPr/>
        </p:nvSpPr>
        <p:spPr bwMode="auto">
          <a:xfrm>
            <a:off x="-114300" y="6515100"/>
            <a:ext cx="9258300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 dirty="0">
                <a:solidFill>
                  <a:srgbClr val="FF3127"/>
                </a:solidFill>
                <a:latin typeface="Helvetica"/>
                <a:cs typeface="Helvetica"/>
              </a:rPr>
              <a:t>operations-critical, diverse 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zzz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075" y="893928"/>
            <a:ext cx="8467725" cy="58497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Right Arrow 3"/>
          <p:cNvSpPr/>
          <p:nvPr/>
        </p:nvSpPr>
        <p:spPr bwMode="auto">
          <a:xfrm>
            <a:off x="457200" y="6286500"/>
            <a:ext cx="914400" cy="228600"/>
          </a:xfrm>
          <a:prstGeom prst="rightArrow">
            <a:avLst/>
          </a:prstGeom>
          <a:solidFill>
            <a:srgbClr val="FF3127"/>
          </a:solidFill>
          <a:ln w="9525" cap="flat" cmpd="sng" algn="ctr">
            <a:solidFill>
              <a:srgbClr val="FF312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8801101" cy="71913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Helvetica"/>
              </a:rPr>
              <a:t>Instrumentation Systems: </a:t>
            </a:r>
            <a:r>
              <a:rPr kumimoji="1" lang="en-US" kern="0" dirty="0">
                <a:solidFill>
                  <a:srgbClr val="FF0000"/>
                </a:solidFill>
                <a:latin typeface="Helvetica" charset="0"/>
                <a:cs typeface="Helvetica"/>
              </a:rPr>
              <a:t>beam-based feedback</a:t>
            </a:r>
            <a:endParaRPr kumimoji="1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69578" y="606623"/>
            <a:ext cx="6917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0" dirty="0">
                <a:latin typeface="Helvetica"/>
                <a:cs typeface="Helvetica"/>
              </a:rPr>
              <a:t>from W. Fischer “outlook on Run-14 and beyond”, RHIC Retreat closeout (07/31/13):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8801101" cy="71913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Helvetica"/>
              </a:rPr>
              <a:t>Instrumentation Systems: </a:t>
            </a:r>
            <a:r>
              <a:rPr kumimoji="1" lang="en-US" kern="0" dirty="0">
                <a:solidFill>
                  <a:srgbClr val="FF0000"/>
                </a:solidFill>
                <a:latin typeface="Helvetica" charset="0"/>
                <a:cs typeface="Helvetica"/>
              </a:rPr>
              <a:t>measurement precision</a:t>
            </a:r>
            <a:endParaRPr kumimoji="1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715000" y="1147346"/>
            <a:ext cx="3200400" cy="4457700"/>
            <a:chOff x="1371600" y="685800"/>
            <a:chExt cx="5562600" cy="5715000"/>
          </a:xfrm>
        </p:grpSpPr>
        <p:sp>
          <p:nvSpPr>
            <p:cNvPr id="3" name="Rectangle 2"/>
            <p:cNvSpPr/>
            <p:nvPr/>
          </p:nvSpPr>
          <p:spPr>
            <a:xfrm>
              <a:off x="1371600" y="685800"/>
              <a:ext cx="5562600" cy="5715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" name="Picture 28" descr="zzzzz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7800" y="762000"/>
              <a:ext cx="5257800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30" descr="zzzzz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7800" y="3505200"/>
              <a:ext cx="5410200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14" descr="zzzzz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86390"/>
            <a:ext cx="342900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 bwMode="auto">
          <a:xfrm>
            <a:off x="1905000" y="1515090"/>
            <a:ext cx="2057400" cy="3429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ＭＳ Ｐゴシック" pitchFamily="34" charset="-128"/>
            </a:endParaRPr>
          </a:p>
        </p:txBody>
      </p:sp>
      <p:pic>
        <p:nvPicPr>
          <p:cNvPr id="14" name="Picture 13" descr="zzzzz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704419"/>
            <a:ext cx="3429000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 descr="zzzz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8700" y="3569732"/>
            <a:ext cx="3543300" cy="24003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 bwMode="auto">
          <a:xfrm>
            <a:off x="114300" y="659368"/>
            <a:ext cx="7489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 dirty="0">
                <a:latin typeface="Helvetica"/>
                <a:cs typeface="Helvetica"/>
              </a:rPr>
              <a:t>orbits</a:t>
            </a:r>
          </a:p>
        </p:txBody>
      </p:sp>
      <p:sp>
        <p:nvSpPr>
          <p:cNvPr id="32" name="TextBox 31"/>
          <p:cNvSpPr txBox="1"/>
          <p:nvPr/>
        </p:nvSpPr>
        <p:spPr bwMode="auto">
          <a:xfrm>
            <a:off x="114300" y="3455432"/>
            <a:ext cx="7489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 dirty="0">
                <a:latin typeface="Helvetica"/>
                <a:cs typeface="Helvetica"/>
              </a:rPr>
              <a:t>tunes</a:t>
            </a:r>
          </a:p>
        </p:txBody>
      </p:sp>
      <p:sp>
        <p:nvSpPr>
          <p:cNvPr id="33" name="TextBox 32"/>
          <p:cNvSpPr txBox="1"/>
          <p:nvPr/>
        </p:nvSpPr>
        <p:spPr bwMode="auto">
          <a:xfrm>
            <a:off x="4800600" y="1120914"/>
            <a:ext cx="1043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 dirty="0">
                <a:latin typeface="Helvetica"/>
                <a:cs typeface="Helvetica"/>
              </a:rPr>
              <a:t>coupling</a:t>
            </a:r>
          </a:p>
        </p:txBody>
      </p:sp>
      <p:sp>
        <p:nvSpPr>
          <p:cNvPr id="16" name="TextBox 26"/>
          <p:cNvSpPr txBox="1">
            <a:spLocks noChangeArrowheads="1"/>
          </p:cNvSpPr>
          <p:nvPr/>
        </p:nvSpPr>
        <p:spPr bwMode="auto">
          <a:xfrm>
            <a:off x="2601931" y="1398032"/>
            <a:ext cx="7553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dirty="0">
                <a:latin typeface="Helvetica" pitchFamily="34" charset="0"/>
                <a:cs typeface="Helvetica" pitchFamily="34" charset="0"/>
              </a:rPr>
              <a:t>400 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705100" y="1701661"/>
            <a:ext cx="17526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H="1">
            <a:off x="1447800" y="1703249"/>
            <a:ext cx="17145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5-Point Star 35"/>
          <p:cNvSpPr/>
          <p:nvPr/>
        </p:nvSpPr>
        <p:spPr bwMode="auto">
          <a:xfrm>
            <a:off x="685800" y="2998232"/>
            <a:ext cx="228600" cy="228600"/>
          </a:xfrm>
          <a:prstGeom prst="star5">
            <a:avLst/>
          </a:prstGeom>
          <a:solidFill>
            <a:schemeClr val="bg1"/>
          </a:solidFill>
          <a:ln w="19050" cap="flat" cmpd="sng" algn="ctr">
            <a:solidFill>
              <a:srgbClr val="FF312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37" name="TextBox 36"/>
          <p:cNvSpPr txBox="1"/>
          <p:nvPr/>
        </p:nvSpPr>
        <p:spPr bwMode="auto">
          <a:xfrm>
            <a:off x="914400" y="2971800"/>
            <a:ext cx="42291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0" dirty="0">
                <a:latin typeface="Helvetica"/>
                <a:cs typeface="Helvetica"/>
              </a:rPr>
              <a:t>resolution &lt; 5 um (~ 15 um for turn-by-turn)</a:t>
            </a:r>
          </a:p>
        </p:txBody>
      </p:sp>
      <p:sp>
        <p:nvSpPr>
          <p:cNvPr id="38" name="5-Point Star 37"/>
          <p:cNvSpPr/>
          <p:nvPr/>
        </p:nvSpPr>
        <p:spPr bwMode="auto">
          <a:xfrm>
            <a:off x="685800" y="6115110"/>
            <a:ext cx="228600" cy="228600"/>
          </a:xfrm>
          <a:prstGeom prst="star5">
            <a:avLst/>
          </a:prstGeom>
          <a:solidFill>
            <a:schemeClr val="bg1"/>
          </a:solidFill>
          <a:ln w="19050" cap="flat" cmpd="sng" algn="ctr">
            <a:solidFill>
              <a:srgbClr val="FF312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39" name="TextBox 38"/>
          <p:cNvSpPr txBox="1"/>
          <p:nvPr/>
        </p:nvSpPr>
        <p:spPr bwMode="auto">
          <a:xfrm>
            <a:off x="914400" y="6088678"/>
            <a:ext cx="2057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0" dirty="0">
                <a:latin typeface="Helvetica"/>
                <a:cs typeface="Helvetica"/>
              </a:rPr>
              <a:t>resolution ~ 1E-6</a:t>
            </a:r>
          </a:p>
        </p:txBody>
      </p:sp>
      <p:sp>
        <p:nvSpPr>
          <p:cNvPr id="40" name="5-Point Star 39"/>
          <p:cNvSpPr/>
          <p:nvPr/>
        </p:nvSpPr>
        <p:spPr bwMode="auto">
          <a:xfrm>
            <a:off x="6057900" y="5745778"/>
            <a:ext cx="228600" cy="228600"/>
          </a:xfrm>
          <a:prstGeom prst="star5">
            <a:avLst/>
          </a:prstGeom>
          <a:solidFill>
            <a:schemeClr val="bg1"/>
          </a:solidFill>
          <a:ln w="19050" cap="flat" cmpd="sng" algn="ctr">
            <a:solidFill>
              <a:srgbClr val="FF312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 bwMode="auto">
          <a:xfrm>
            <a:off x="6286500" y="5719346"/>
            <a:ext cx="2057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0" dirty="0">
                <a:latin typeface="Helvetica"/>
                <a:cs typeface="Helvetica"/>
              </a:rPr>
              <a:t>resolution ~ 1E-3</a:t>
            </a:r>
          </a:p>
        </p:txBody>
      </p:sp>
      <p:sp>
        <p:nvSpPr>
          <p:cNvPr id="42" name="TextBox 41"/>
          <p:cNvSpPr txBox="1"/>
          <p:nvPr/>
        </p:nvSpPr>
        <p:spPr bwMode="auto">
          <a:xfrm>
            <a:off x="-114300" y="6515100"/>
            <a:ext cx="9258300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 dirty="0">
                <a:solidFill>
                  <a:srgbClr val="FF3127"/>
                </a:solidFill>
                <a:latin typeface="Helvetica"/>
                <a:cs typeface="Helvetica"/>
              </a:rPr>
              <a:t>improved resolution allowed for beam-based feedback control of critical parameters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2900" y="0"/>
            <a:ext cx="8458200" cy="71913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Helvetica"/>
              </a:rPr>
              <a:t>Instrumentation Systems - </a:t>
            </a:r>
            <a:r>
              <a:rPr kumimoji="1" lang="en-US" kern="0" dirty="0">
                <a:solidFill>
                  <a:srgbClr val="FF0000"/>
                </a:solidFill>
                <a:latin typeface="Helvetica" charset="0"/>
                <a:cs typeface="Helvetica"/>
              </a:rPr>
              <a:t>beam-based feedback history</a:t>
            </a:r>
            <a:endParaRPr kumimoji="1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72400" y="1310164"/>
            <a:ext cx="1219200" cy="2667000"/>
          </a:xfrm>
          <a:prstGeom prst="rect">
            <a:avLst/>
          </a:prstGeom>
          <a:solidFill>
            <a:srgbClr val="35EB65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0" y="1919764"/>
            <a:ext cx="2133600" cy="609600"/>
          </a:xfrm>
          <a:prstGeom prst="rect">
            <a:avLst/>
          </a:prstGeom>
          <a:solidFill>
            <a:srgbClr val="85C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3000" y="1310164"/>
            <a:ext cx="1524000" cy="609600"/>
          </a:xfrm>
          <a:prstGeom prst="rect">
            <a:avLst/>
          </a:prstGeom>
          <a:solidFill>
            <a:srgbClr val="85C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1310164"/>
            <a:ext cx="2133600" cy="609600"/>
          </a:xfrm>
          <a:prstGeom prst="rect">
            <a:avLst/>
          </a:prstGeom>
          <a:solidFill>
            <a:srgbClr val="D9F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2529364"/>
            <a:ext cx="2133600" cy="1447800"/>
          </a:xfrm>
          <a:prstGeom prst="rect">
            <a:avLst/>
          </a:prstGeom>
          <a:solidFill>
            <a:srgbClr val="37C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81400" y="1919764"/>
            <a:ext cx="2895600" cy="1295400"/>
          </a:xfrm>
          <a:prstGeom prst="rect">
            <a:avLst/>
          </a:prstGeom>
          <a:solidFill>
            <a:srgbClr val="37C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7000" y="1310164"/>
            <a:ext cx="1295400" cy="1905000"/>
          </a:xfrm>
          <a:prstGeom prst="rect">
            <a:avLst/>
          </a:prstGeom>
          <a:solidFill>
            <a:srgbClr val="37C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81400" y="3215164"/>
            <a:ext cx="4191000" cy="762000"/>
          </a:xfrm>
          <a:prstGeom prst="rect">
            <a:avLst/>
          </a:prstGeom>
          <a:solidFill>
            <a:srgbClr val="00A4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2697" y="1398032"/>
            <a:ext cx="1354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34" charset="0"/>
                <a:cs typeface="Helvetica" pitchFamily="34" charset="0"/>
              </a:rPr>
              <a:t>tune/coupling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3160" y="208383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34" charset="0"/>
                <a:cs typeface="Helvetica" pitchFamily="34" charset="0"/>
              </a:rPr>
              <a:t>orbit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3542" y="3379232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34" charset="0"/>
                <a:cs typeface="Helvetica" pitchFamily="34" charset="0"/>
              </a:rPr>
              <a:t>10 Hz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4270" y="2617232"/>
            <a:ext cx="752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" pitchFamily="34" charset="0"/>
                <a:cs typeface="Helvetica" pitchFamily="34" charset="0"/>
              </a:rPr>
              <a:t>xmean</a:t>
            </a:r>
            <a:endParaRPr lang="en-US" sz="14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28600" y="1310164"/>
            <a:ext cx="8763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76400" y="624364"/>
            <a:ext cx="0" cy="3352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581400" y="624364"/>
            <a:ext cx="0" cy="3352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02898" y="700564"/>
            <a:ext cx="930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34" charset="0"/>
                <a:cs typeface="Helvetica" pitchFamily="34" charset="0"/>
              </a:rPr>
              <a:t>proof of</a:t>
            </a:r>
          </a:p>
          <a:p>
            <a:r>
              <a:rPr lang="en-US" sz="1400" dirty="0">
                <a:latin typeface="Helvetica" pitchFamily="34" charset="0"/>
                <a:cs typeface="Helvetica" pitchFamily="34" charset="0"/>
              </a:rPr>
              <a:t>principle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63600" y="571500"/>
            <a:ext cx="14782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34" charset="0"/>
                <a:cs typeface="Helvetica" pitchFamily="34" charset="0"/>
              </a:rPr>
              <a:t>application </a:t>
            </a:r>
          </a:p>
          <a:p>
            <a:r>
              <a:rPr lang="en-US" sz="1400" dirty="0">
                <a:latin typeface="Helvetica" pitchFamily="34" charset="0"/>
                <a:cs typeface="Helvetica" pitchFamily="34" charset="0"/>
              </a:rPr>
              <a:t>during all ramp</a:t>
            </a:r>
          </a:p>
          <a:p>
            <a:r>
              <a:rPr lang="en-US" sz="1400" dirty="0">
                <a:latin typeface="Helvetica" pitchFamily="34" charset="0"/>
                <a:cs typeface="Helvetica" pitchFamily="34" charset="0"/>
              </a:rPr>
              <a:t>developments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92047" y="571500"/>
            <a:ext cx="16946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34" charset="0"/>
                <a:cs typeface="Helvetica" pitchFamily="34" charset="0"/>
              </a:rPr>
              <a:t>application  to  </a:t>
            </a:r>
          </a:p>
          <a:p>
            <a:r>
              <a:rPr lang="en-US" sz="1400" dirty="0">
                <a:latin typeface="Helvetica" pitchFamily="34" charset="0"/>
                <a:cs typeface="Helvetica" pitchFamily="34" charset="0"/>
              </a:rPr>
              <a:t>all ramps before </a:t>
            </a:r>
          </a:p>
          <a:p>
            <a:r>
              <a:rPr lang="en-US" sz="1400" dirty="0">
                <a:latin typeface="Helvetica" pitchFamily="34" charset="0"/>
                <a:cs typeface="Helvetica" pitchFamily="34" charset="0"/>
              </a:rPr>
              <a:t>declaring physics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953000" y="624364"/>
            <a:ext cx="0" cy="3352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63915" y="710744"/>
            <a:ext cx="126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34" charset="0"/>
                <a:cs typeface="Helvetica" pitchFamily="34" charset="0"/>
              </a:rPr>
              <a:t>application </a:t>
            </a:r>
          </a:p>
          <a:p>
            <a:r>
              <a:rPr lang="en-US" sz="1400" dirty="0">
                <a:latin typeface="Helvetica" pitchFamily="34" charset="0"/>
                <a:cs typeface="Helvetica" pitchFamily="34" charset="0"/>
              </a:rPr>
              <a:t>for all ramps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6468319" y="624364"/>
            <a:ext cx="0" cy="3352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763719" y="624364"/>
            <a:ext cx="0" cy="3352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751498" y="700564"/>
            <a:ext cx="1148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34" charset="0"/>
                <a:cs typeface="Helvetica" pitchFamily="34" charset="0"/>
              </a:rPr>
              <a:t>fully</a:t>
            </a:r>
          </a:p>
          <a:p>
            <a:r>
              <a:rPr lang="en-US" sz="1400" dirty="0">
                <a:latin typeface="Helvetica" pitchFamily="34" charset="0"/>
                <a:cs typeface="Helvetica" pitchFamily="34" charset="0"/>
              </a:rPr>
              <a:t>operational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24596" y="13863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2006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01196" y="13863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2010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54655" y="1386364"/>
            <a:ext cx="1023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 2011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74966" y="1386364"/>
            <a:ext cx="111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&gt; 2011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24596" y="2083832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2010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695972" y="2072164"/>
            <a:ext cx="853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2011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11489" y="3301425"/>
            <a:ext cx="1931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2010, prototype</a:t>
            </a:r>
          </a:p>
          <a:p>
            <a:r>
              <a:rPr lang="en-US" sz="1600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2011, full systems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25053" y="33675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2012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87476" y="33675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2012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776202" y="2083832"/>
            <a:ext cx="111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&gt; 2011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334253" y="33675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2012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309692" y="2072164"/>
            <a:ext cx="853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2011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18749" y="2072164"/>
            <a:ext cx="853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2011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10253" y="3379232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2012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33092" y="2617232"/>
            <a:ext cx="853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2011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18749" y="2605564"/>
            <a:ext cx="853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2011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326833" y="2605564"/>
            <a:ext cx="853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2011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681292" y="2605564"/>
            <a:ext cx="853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2011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793343" y="2693432"/>
            <a:ext cx="111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&gt; 2011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28600" y="624364"/>
            <a:ext cx="8763000" cy="3352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48855" y="700564"/>
            <a:ext cx="958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34" charset="0"/>
                <a:cs typeface="Helvetica" pitchFamily="34" charset="0"/>
              </a:rPr>
              <a:t>type of</a:t>
            </a:r>
          </a:p>
          <a:p>
            <a:r>
              <a:rPr lang="en-US" sz="1400" dirty="0">
                <a:latin typeface="Helvetica" pitchFamily="34" charset="0"/>
                <a:cs typeface="Helvetica" pitchFamily="34" charset="0"/>
              </a:rPr>
              <a:t>feedback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581400" y="1310164"/>
            <a:ext cx="1371600" cy="609600"/>
          </a:xfrm>
          <a:prstGeom prst="rect">
            <a:avLst/>
          </a:prstGeom>
          <a:solidFill>
            <a:srgbClr val="93E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91876" y="13863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2009</a:t>
            </a:r>
          </a:p>
        </p:txBody>
      </p:sp>
      <p:sp>
        <p:nvSpPr>
          <p:cNvPr id="49" name="TextBox 48"/>
          <p:cNvSpPr txBox="1"/>
          <p:nvPr/>
        </p:nvSpPr>
        <p:spPr bwMode="auto">
          <a:xfrm>
            <a:off x="685800" y="4914900"/>
            <a:ext cx="66319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 dirty="0">
                <a:latin typeface="Helvetica"/>
                <a:cs typeface="Helvetica"/>
              </a:rPr>
              <a:t>orbits                        …..                  ~ 20 um         .….   50</a:t>
            </a:r>
          </a:p>
        </p:txBody>
      </p:sp>
      <p:sp>
        <p:nvSpPr>
          <p:cNvPr id="51" name="TextBox 50"/>
          <p:cNvSpPr txBox="1"/>
          <p:nvPr/>
        </p:nvSpPr>
        <p:spPr bwMode="auto">
          <a:xfrm>
            <a:off x="685800" y="5200590"/>
            <a:ext cx="50898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 dirty="0">
                <a:latin typeface="Helvetica"/>
                <a:cs typeface="Helvetica"/>
              </a:rPr>
              <a:t>energy                       …..                 ~ 1E-6</a:t>
            </a:r>
          </a:p>
        </p:txBody>
      </p:sp>
      <p:sp>
        <p:nvSpPr>
          <p:cNvPr id="52" name="TextBox 51"/>
          <p:cNvSpPr txBox="1"/>
          <p:nvPr/>
        </p:nvSpPr>
        <p:spPr bwMode="auto">
          <a:xfrm>
            <a:off x="685800" y="4229100"/>
            <a:ext cx="83070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 dirty="0">
                <a:latin typeface="Helvetica"/>
                <a:cs typeface="Helvetica"/>
              </a:rPr>
              <a:t>tunes         corrected and stable to ~ 1E-3         factor 100 improvement</a:t>
            </a:r>
          </a:p>
        </p:txBody>
      </p:sp>
      <p:sp>
        <p:nvSpPr>
          <p:cNvPr id="54" name="TextBox 53"/>
          <p:cNvSpPr txBox="1"/>
          <p:nvPr/>
        </p:nvSpPr>
        <p:spPr bwMode="auto">
          <a:xfrm>
            <a:off x="685800" y="4572000"/>
            <a:ext cx="65806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 dirty="0">
                <a:latin typeface="Helvetica"/>
                <a:cs typeface="Helvetica"/>
              </a:rPr>
              <a:t>coupling                   …..                  ~ 1E-2            ….   10</a:t>
            </a:r>
          </a:p>
        </p:txBody>
      </p:sp>
      <p:sp>
        <p:nvSpPr>
          <p:cNvPr id="56" name="TextBox 55"/>
          <p:cNvSpPr txBox="1"/>
          <p:nvPr/>
        </p:nvSpPr>
        <p:spPr bwMode="auto">
          <a:xfrm>
            <a:off x="193963" y="5715000"/>
            <a:ext cx="84957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600" b="0" dirty="0">
                <a:solidFill>
                  <a:srgbClr val="FF3127"/>
                </a:solidFill>
                <a:latin typeface="Helvetica"/>
                <a:cs typeface="Helvetica"/>
              </a:rPr>
              <a:t>Precision measurement and control of the beam’s parameters have resulted in improved </a:t>
            </a:r>
          </a:p>
          <a:p>
            <a:pPr algn="just">
              <a:spcBef>
                <a:spcPct val="50000"/>
              </a:spcBef>
            </a:pPr>
            <a:r>
              <a:rPr lang="en-US" sz="1600" b="0" dirty="0">
                <a:solidFill>
                  <a:srgbClr val="FF3127"/>
                </a:solidFill>
                <a:latin typeface="Helvetica"/>
                <a:cs typeface="Helvetica"/>
              </a:rPr>
              <a:t>operational efficiency (~ 1 week/running period), in highly reproducible operating conditions </a:t>
            </a:r>
          </a:p>
          <a:p>
            <a:pPr algn="just">
              <a:spcBef>
                <a:spcPct val="50000"/>
              </a:spcBef>
            </a:pPr>
            <a:r>
              <a:rPr lang="en-US" sz="1600" b="0" dirty="0">
                <a:solidFill>
                  <a:srgbClr val="FF3127"/>
                </a:solidFill>
                <a:latin typeface="Helvetica"/>
                <a:cs typeface="Helvetica"/>
              </a:rPr>
              <a:t>and in improved performance (i.e. higher polarization)</a:t>
            </a:r>
            <a:r>
              <a:rPr lang="en-US" sz="1600" b="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2900" y="0"/>
            <a:ext cx="8458200" cy="71913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Helvetica"/>
              </a:rPr>
              <a:t>Instrumentation Systems – </a:t>
            </a:r>
            <a:r>
              <a:rPr kumimoji="1" lang="en-US" kern="0" dirty="0">
                <a:solidFill>
                  <a:srgbClr val="FF0000"/>
                </a:solidFill>
                <a:latin typeface="Helvetica" charset="0"/>
                <a:cs typeface="Helvetica"/>
              </a:rPr>
              <a:t>stochastic cooling</a:t>
            </a:r>
            <a:endParaRPr kumimoji="1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1460083" y="342900"/>
            <a:ext cx="60837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 dirty="0">
                <a:latin typeface="Helvetica"/>
                <a:cs typeface="Helvetica"/>
              </a:rPr>
              <a:t>operational responsibility transferred to our group in 2010</a:t>
            </a:r>
          </a:p>
        </p:txBody>
      </p:sp>
      <p:pic>
        <p:nvPicPr>
          <p:cNvPr id="4" name="Picture 2" descr="Z:\Stochastic_Cooling\Docs\Ops2012\IMG_20120314_134339.jpg"/>
          <p:cNvPicPr>
            <a:picLocks noChangeAspect="1" noChangeArrowheads="1"/>
          </p:cNvPicPr>
          <p:nvPr/>
        </p:nvPicPr>
        <p:blipFill>
          <a:blip r:embed="rId2" cstate="print"/>
          <a:srcRect l="17361" t="3099" r="20833"/>
          <a:stretch>
            <a:fillRect/>
          </a:stretch>
        </p:blipFill>
        <p:spPr bwMode="auto">
          <a:xfrm>
            <a:off x="571500" y="3657600"/>
            <a:ext cx="2440824" cy="28575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0800"/>
          <a:stretch>
            <a:fillRect/>
          </a:stretch>
        </p:blipFill>
        <p:spPr bwMode="auto">
          <a:xfrm>
            <a:off x="228600" y="800100"/>
            <a:ext cx="299290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8600" y="3314700"/>
            <a:ext cx="3314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dirty="0">
                <a:latin typeface="Helvetica" pitchFamily="34" charset="0"/>
                <a:cs typeface="Helvetica" pitchFamily="34" charset="0"/>
              </a:rPr>
              <a:t>Blue Horizontal &amp; Vertical Kicker Installation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6550223"/>
            <a:ext cx="2603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0" dirty="0">
                <a:latin typeface="Helvetica" pitchFamily="34" charset="0"/>
                <a:cs typeface="Helvetica" pitchFamily="34" charset="0"/>
              </a:rPr>
              <a:t>Blue Longitudinal Kicker Installation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143500" y="3657600"/>
            <a:ext cx="3230748" cy="2747236"/>
            <a:chOff x="10972800" y="10287000"/>
            <a:chExt cx="6720857" cy="5715018"/>
          </a:xfrm>
        </p:grpSpPr>
        <p:pic>
          <p:nvPicPr>
            <p:cNvPr id="9" name="Picture 8" descr="04_22_17.JPEG"/>
            <p:cNvPicPr>
              <a:picLocks noChangeAspect="1"/>
            </p:cNvPicPr>
            <p:nvPr/>
          </p:nvPicPr>
          <p:blipFill>
            <a:blip r:embed="rId4" cstate="print"/>
            <a:srcRect t="8333" r="27778"/>
            <a:stretch>
              <a:fillRect/>
            </a:stretch>
          </p:blipFill>
          <p:spPr>
            <a:xfrm>
              <a:off x="10972800" y="10972800"/>
              <a:ext cx="5943582" cy="502921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15773400" y="13121640"/>
              <a:ext cx="228600" cy="2286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16002000" y="12554712"/>
              <a:ext cx="1691640" cy="79552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4401800" y="12554712"/>
              <a:ext cx="1371600" cy="79552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6002000" y="10287000"/>
              <a:ext cx="1691640" cy="283464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14401800" y="10287000"/>
              <a:ext cx="1371600" cy="283464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04_22_9.JPEG"/>
            <p:cNvPicPr>
              <a:picLocks noChangeAspect="1"/>
            </p:cNvPicPr>
            <p:nvPr/>
          </p:nvPicPr>
          <p:blipFill>
            <a:blip r:embed="rId5" cstate="print"/>
            <a:srcRect l="11111" t="6250" r="22222" b="25000"/>
            <a:stretch>
              <a:fillRect/>
            </a:stretch>
          </p:blipFill>
          <p:spPr>
            <a:xfrm>
              <a:off x="14401800" y="10287000"/>
              <a:ext cx="3291857" cy="226314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4354167" y="845418"/>
            <a:ext cx="4696118" cy="2469283"/>
            <a:chOff x="82869" y="1571861"/>
            <a:chExt cx="8192073" cy="4307504"/>
          </a:xfrm>
        </p:grpSpPr>
        <p:pic>
          <p:nvPicPr>
            <p:cNvPr id="17" name="Picture 6" descr="C:\Work\Stochastic_Cooling\Pictures\06282011\stochastic_cooling_06282011 018.jp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5400" t="22575" r="8154" b="13917"/>
            <a:stretch/>
          </p:blipFill>
          <p:spPr bwMode="auto">
            <a:xfrm>
              <a:off x="457200" y="1571861"/>
              <a:ext cx="7817742" cy="4307504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1677192" y="4149630"/>
              <a:ext cx="1834507" cy="536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BTF </a:t>
              </a:r>
              <a:r>
                <a:rPr lang="en-US" sz="1200" b="1" dirty="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switch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27776" y="1812830"/>
              <a:ext cx="1516174" cy="762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 dirty="0" err="1">
                  <a:solidFill>
                    <a:schemeClr val="bg1"/>
                  </a:solidFill>
                </a:rPr>
                <a:t>Fanout</a:t>
              </a:r>
              <a:endParaRPr lang="en-US" sz="1400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Amp</a:t>
              </a:r>
              <a:r>
                <a:rPr lang="en-US" sz="1400" b="1" dirty="0">
                  <a:solidFill>
                    <a:schemeClr val="bg1"/>
                  </a:solidFill>
                </a:rPr>
                <a:t> (x4)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2063" y="4101402"/>
              <a:ext cx="1504989" cy="536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I/Q (</a:t>
              </a:r>
              <a:r>
                <a:rPr lang="en-US" sz="1200" b="1" dirty="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x16</a:t>
              </a:r>
              <a:r>
                <a:rPr lang="en-US" sz="1400" b="1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05000" y="3110802"/>
              <a:ext cx="895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Filter (x8)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rot="5400000">
              <a:off x="2497306" y="2442297"/>
              <a:ext cx="381000" cy="41611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 flipH="1" flipV="1">
              <a:off x="2159563" y="2984366"/>
              <a:ext cx="381001" cy="24274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 flipH="1" flipV="1">
              <a:off x="812237" y="3936864"/>
              <a:ext cx="381001" cy="24274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135642" y="2269624"/>
              <a:ext cx="1672318" cy="536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NA </a:t>
              </a:r>
              <a:r>
                <a:rPr lang="en-US" sz="1200" b="1" dirty="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switch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152145" y="2958402"/>
              <a:ext cx="1541339" cy="783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Network</a:t>
              </a:r>
            </a:p>
            <a:p>
              <a:pPr algn="ctr">
                <a:lnSpc>
                  <a:spcPct val="80000"/>
                </a:lnSpc>
              </a:pPr>
              <a:r>
                <a:rPr lang="en-US" sz="1400" b="1" dirty="0">
                  <a:solidFill>
                    <a:schemeClr val="bg1"/>
                  </a:solidFill>
                </a:rPr>
                <a:t>Analyzer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175942" y="3693174"/>
              <a:ext cx="1558117" cy="783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Spectrum</a:t>
              </a:r>
            </a:p>
            <a:p>
              <a:pPr algn="ctr">
                <a:lnSpc>
                  <a:spcPct val="80000"/>
                </a:lnSpc>
              </a:pPr>
              <a:r>
                <a:rPr lang="en-US" sz="1400" b="1" dirty="0">
                  <a:solidFill>
                    <a:schemeClr val="bg1"/>
                  </a:solidFill>
                </a:rPr>
                <a:t>Analyzer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2869" y="2290362"/>
              <a:ext cx="2064255" cy="912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EDFA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(</a:t>
              </a:r>
              <a:r>
                <a:rPr lang="en-US" sz="1200" b="1" dirty="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optical</a:t>
              </a:r>
              <a:r>
                <a:rPr lang="en-US" sz="1400" b="1" dirty="0">
                  <a:solidFill>
                    <a:schemeClr val="bg1"/>
                  </a:solidFill>
                </a:rPr>
                <a:t> amp)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1459809" y="2181161"/>
              <a:ext cx="140392" cy="308591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4572000" y="3314700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dirty="0">
                <a:latin typeface="Helvetica" pitchFamily="34" charset="0"/>
                <a:cs typeface="Helvetica" pitchFamily="34" charset="0"/>
              </a:rPr>
              <a:t>Yellow Vertical &amp; Horizontal LLRF Electronics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43500" y="6466701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dirty="0">
                <a:latin typeface="Helvetica" pitchFamily="34" charset="0"/>
                <a:cs typeface="Helvetica" pitchFamily="34" charset="0"/>
              </a:rPr>
              <a:t>Yellow Longitudinal Microwave Link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zzzzz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914400"/>
            <a:ext cx="254648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42901" y="0"/>
            <a:ext cx="8458200" cy="71913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Helvetica"/>
              </a:rPr>
              <a:t>Instrumentation Systems – </a:t>
            </a:r>
            <a:r>
              <a:rPr kumimoji="1" lang="en-US" kern="0" noProof="0" dirty="0">
                <a:solidFill>
                  <a:srgbClr val="FF0000"/>
                </a:solidFill>
                <a:latin typeface="Helvetica" charset="0"/>
                <a:cs typeface="Helvetica"/>
              </a:rPr>
              <a:t>10 Hz feedback</a:t>
            </a:r>
            <a:endParaRPr kumimoji="1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1770092" y="342900"/>
            <a:ext cx="55451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 dirty="0">
                <a:latin typeface="Helvetica"/>
                <a:cs typeface="Helvetica"/>
              </a:rPr>
              <a:t>front-to-end design (with support from other groups)</a:t>
            </a:r>
          </a:p>
        </p:txBody>
      </p:sp>
      <p:pic>
        <p:nvPicPr>
          <p:cNvPr id="32" name="Picture 31" descr="zzzz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" y="2400300"/>
            <a:ext cx="2677179" cy="1249711"/>
          </a:xfrm>
          <a:prstGeom prst="rect">
            <a:avLst/>
          </a:prstGeom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85800" y="3578423"/>
            <a:ext cx="1680012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 dirty="0">
                <a:latin typeface="Helvetica" pitchFamily="34" charset="0"/>
                <a:cs typeface="Helvetica" pitchFamily="34" charset="0"/>
              </a:rPr>
              <a:t>time (1s full scale)</a:t>
            </a:r>
          </a:p>
        </p:txBody>
      </p:sp>
      <p:sp>
        <p:nvSpPr>
          <p:cNvPr id="33" name="TextBox 49"/>
          <p:cNvSpPr txBox="1">
            <a:spLocks noChangeArrowheads="1"/>
          </p:cNvSpPr>
          <p:nvPr/>
        </p:nvSpPr>
        <p:spPr bwMode="auto">
          <a:xfrm rot="16200000">
            <a:off x="-25654" y="2931553"/>
            <a:ext cx="5613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Helvetica" pitchFamily="34" charset="0"/>
                <a:cs typeface="Helvetica" pitchFamily="34" charset="0"/>
              </a:rPr>
              <a:t>tune</a:t>
            </a:r>
          </a:p>
        </p:txBody>
      </p:sp>
      <p:sp>
        <p:nvSpPr>
          <p:cNvPr id="4" name="TextBox 49"/>
          <p:cNvSpPr txBox="1">
            <a:spLocks noChangeArrowheads="1"/>
          </p:cNvSpPr>
          <p:nvPr/>
        </p:nvSpPr>
        <p:spPr bwMode="auto">
          <a:xfrm rot="16200000">
            <a:off x="-177773" y="1206474"/>
            <a:ext cx="8787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Helvetica" pitchFamily="34" charset="0"/>
                <a:cs typeface="Helvetica" pitchFamily="34" charset="0"/>
              </a:rPr>
              <a:t>position</a:t>
            </a:r>
          </a:p>
          <a:p>
            <a:r>
              <a:rPr lang="en-US" sz="1400" dirty="0">
                <a:latin typeface="Helvetica" pitchFamily="34" charset="0"/>
                <a:cs typeface="Helvetica" pitchFamily="34" charset="0"/>
              </a:rPr>
              <a:t>(</a:t>
            </a:r>
            <a:r>
              <a:rPr lang="en-US" sz="1400" dirty="0">
                <a:latin typeface="Symbol" pitchFamily="18" charset="2"/>
                <a:cs typeface="Helvetica" pitchFamily="34" charset="0"/>
              </a:rPr>
              <a:t>m</a:t>
            </a:r>
            <a:r>
              <a:rPr lang="en-US" sz="1400" dirty="0">
                <a:latin typeface="Helvetica" pitchFamily="34" charset="0"/>
                <a:cs typeface="Helvetica" pitchFamily="34" charset="0"/>
              </a:rPr>
              <a:t>m)</a:t>
            </a:r>
          </a:p>
        </p:txBody>
      </p:sp>
      <p:sp>
        <p:nvSpPr>
          <p:cNvPr id="34" name="TextBox 33"/>
          <p:cNvSpPr txBox="1"/>
          <p:nvPr/>
        </p:nvSpPr>
        <p:spPr bwMode="auto">
          <a:xfrm>
            <a:off x="2260376" y="3200400"/>
            <a:ext cx="4828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dirty="0">
                <a:latin typeface="Helvetica"/>
                <a:cs typeface="Helvetica"/>
              </a:rPr>
              <a:t>run-9</a:t>
            </a:r>
          </a:p>
        </p:txBody>
      </p:sp>
      <p:pic>
        <p:nvPicPr>
          <p:cNvPr id="35" name="Picture 34" descr="zzzz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5101" y="1679376"/>
            <a:ext cx="2514600" cy="208537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 bwMode="auto">
          <a:xfrm>
            <a:off x="6400800" y="914400"/>
            <a:ext cx="28312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0" dirty="0">
                <a:latin typeface="Helvetica"/>
                <a:cs typeface="Helvetica"/>
              </a:rPr>
              <a:t>dedicated fiber optic network with</a:t>
            </a:r>
          </a:p>
        </p:txBody>
      </p:sp>
      <p:sp>
        <p:nvSpPr>
          <p:cNvPr id="37" name="TextBox 36"/>
          <p:cNvSpPr txBox="1"/>
          <p:nvPr/>
        </p:nvSpPr>
        <p:spPr bwMode="auto">
          <a:xfrm>
            <a:off x="6400800" y="1143000"/>
            <a:ext cx="26613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0" dirty="0">
                <a:latin typeface="Helvetica"/>
                <a:cs typeface="Helvetica"/>
              </a:rPr>
              <a:t>high speed Gigabit Ethernet for</a:t>
            </a:r>
          </a:p>
        </p:txBody>
      </p:sp>
      <p:sp>
        <p:nvSpPr>
          <p:cNvPr id="39" name="TextBox 38"/>
          <p:cNvSpPr txBox="1"/>
          <p:nvPr/>
        </p:nvSpPr>
        <p:spPr bwMode="auto">
          <a:xfrm>
            <a:off x="6400800" y="1371600"/>
            <a:ext cx="2005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0" dirty="0">
                <a:latin typeface="Helvetica"/>
                <a:cs typeface="Helvetica"/>
              </a:rPr>
              <a:t>data delivery at 10 kHz</a:t>
            </a:r>
          </a:p>
        </p:txBody>
      </p:sp>
      <p:sp>
        <p:nvSpPr>
          <p:cNvPr id="40" name="TextBox 39"/>
          <p:cNvSpPr txBox="1"/>
          <p:nvPr/>
        </p:nvSpPr>
        <p:spPr bwMode="auto">
          <a:xfrm>
            <a:off x="3564910" y="835223"/>
            <a:ext cx="24929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0" dirty="0">
                <a:latin typeface="Helvetica"/>
                <a:cs typeface="Helvetica"/>
              </a:rPr>
              <a:t>72 new BPM daughter cards </a:t>
            </a:r>
          </a:p>
        </p:txBody>
      </p:sp>
      <p:pic>
        <p:nvPicPr>
          <p:cNvPr id="46" name="Picture 45" descr="zzzz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5511" y="4419600"/>
            <a:ext cx="3484488" cy="2197367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 bwMode="auto">
          <a:xfrm>
            <a:off x="115511" y="4076700"/>
            <a:ext cx="33922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0" dirty="0">
                <a:latin typeface="Helvetica"/>
                <a:cs typeface="Helvetica"/>
              </a:rPr>
              <a:t>6 Xilinx ML-510 (FPGA) with new DACs</a:t>
            </a:r>
          </a:p>
        </p:txBody>
      </p:sp>
      <p:pic>
        <p:nvPicPr>
          <p:cNvPr id="48" name="Picture 47" descr="zzzzz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7411" y="4419600"/>
            <a:ext cx="331348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/>
          <p:nvPr/>
        </p:nvSpPr>
        <p:spPr bwMode="auto">
          <a:xfrm>
            <a:off x="3869491" y="4076700"/>
            <a:ext cx="21339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0" dirty="0">
                <a:latin typeface="Helvetica"/>
                <a:cs typeface="Helvetica"/>
              </a:rPr>
              <a:t>24 new corrector dipoles</a:t>
            </a:r>
          </a:p>
        </p:txBody>
      </p:sp>
      <p:cxnSp>
        <p:nvCxnSpPr>
          <p:cNvPr id="50" name="Straight Arrow Connector 49"/>
          <p:cNvCxnSpPr/>
          <p:nvPr/>
        </p:nvCxnSpPr>
        <p:spPr bwMode="auto">
          <a:xfrm>
            <a:off x="1144211" y="4419600"/>
            <a:ext cx="571500" cy="5715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127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flipH="1">
            <a:off x="2172911" y="4305300"/>
            <a:ext cx="800100" cy="1371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127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>
            <a:off x="4801811" y="4419600"/>
            <a:ext cx="571500" cy="1143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127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8" name="Picture 57" descr="zzzzz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59111" y="4533900"/>
            <a:ext cx="1029653" cy="109537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9" name="Picture 58" descr="zzzzz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71800" y="1257300"/>
            <a:ext cx="3369008" cy="2514600"/>
          </a:xfrm>
          <a:prstGeom prst="rect">
            <a:avLst/>
          </a:prstGeom>
        </p:spPr>
      </p:pic>
      <p:cxnSp>
        <p:nvCxnSpPr>
          <p:cNvPr id="45" name="Straight Arrow Connector 44"/>
          <p:cNvCxnSpPr/>
          <p:nvPr/>
        </p:nvCxnSpPr>
        <p:spPr bwMode="auto">
          <a:xfrm>
            <a:off x="4686300" y="1143000"/>
            <a:ext cx="571500" cy="1371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127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1" name="Picture 10" descr="zzzzz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94033" y="4486275"/>
            <a:ext cx="1735667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4" name="Straight Arrow Connector 63"/>
          <p:cNvCxnSpPr/>
          <p:nvPr/>
        </p:nvCxnSpPr>
        <p:spPr>
          <a:xfrm flipH="1" flipV="1">
            <a:off x="7543800" y="6057900"/>
            <a:ext cx="533400" cy="158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8229600" y="5029200"/>
            <a:ext cx="685800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26"/>
          <p:cNvSpPr txBox="1">
            <a:spLocks noChangeArrowheads="1"/>
          </p:cNvSpPr>
          <p:nvPr/>
        </p:nvSpPr>
        <p:spPr bwMode="auto">
          <a:xfrm>
            <a:off x="7658100" y="6057900"/>
            <a:ext cx="5421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 dirty="0">
                <a:solidFill>
                  <a:srgbClr val="00B050"/>
                </a:solidFill>
                <a:latin typeface="Helvetica" pitchFamily="34" charset="0"/>
                <a:cs typeface="Helvetica" pitchFamily="34" charset="0"/>
              </a:rPr>
              <a:t>OFF</a:t>
            </a:r>
          </a:p>
        </p:txBody>
      </p:sp>
      <p:sp>
        <p:nvSpPr>
          <p:cNvPr id="67" name="TextBox 27"/>
          <p:cNvSpPr txBox="1">
            <a:spLocks noChangeArrowheads="1"/>
          </p:cNvSpPr>
          <p:nvPr/>
        </p:nvSpPr>
        <p:spPr bwMode="auto">
          <a:xfrm>
            <a:off x="8232830" y="4721423"/>
            <a:ext cx="4539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 dirty="0">
                <a:solidFill>
                  <a:srgbClr val="00B050"/>
                </a:solidFill>
                <a:latin typeface="Helvetica" pitchFamily="34" charset="0"/>
                <a:cs typeface="Helvetica" pitchFamily="34" charset="0"/>
              </a:rPr>
              <a:t>ON</a:t>
            </a:r>
          </a:p>
        </p:txBody>
      </p:sp>
      <p:sp>
        <p:nvSpPr>
          <p:cNvPr id="71" name="TextBox 70"/>
          <p:cNvSpPr txBox="1"/>
          <p:nvPr/>
        </p:nvSpPr>
        <p:spPr bwMode="auto">
          <a:xfrm>
            <a:off x="7561658" y="4035623"/>
            <a:ext cx="12394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0" dirty="0">
                <a:latin typeface="Helvetica"/>
                <a:cs typeface="Helvetica"/>
              </a:rPr>
              <a:t>Luminosity at</a:t>
            </a:r>
          </a:p>
        </p:txBody>
      </p:sp>
      <p:sp>
        <p:nvSpPr>
          <p:cNvPr id="73" name="TextBox 72"/>
          <p:cNvSpPr txBox="1"/>
          <p:nvPr/>
        </p:nvSpPr>
        <p:spPr bwMode="auto">
          <a:xfrm>
            <a:off x="7315200" y="4229100"/>
            <a:ext cx="17182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0" dirty="0">
                <a:latin typeface="Helvetica"/>
                <a:cs typeface="Helvetica"/>
              </a:rPr>
              <a:t>STAR and PHENIX</a:t>
            </a:r>
          </a:p>
        </p:txBody>
      </p:sp>
      <p:sp>
        <p:nvSpPr>
          <p:cNvPr id="74" name="TextBox 73"/>
          <p:cNvSpPr txBox="1"/>
          <p:nvPr/>
        </p:nvSpPr>
        <p:spPr bwMode="auto">
          <a:xfrm>
            <a:off x="7886700" y="6400800"/>
            <a:ext cx="5725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0" dirty="0">
                <a:latin typeface="Helvetica"/>
                <a:cs typeface="Helvetica"/>
              </a:rPr>
              <a:t>time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3" grpId="0"/>
      <p:bldP spid="4" grpId="0"/>
    </p:bldLst>
  </p:timing>
</p:sld>
</file>

<file path=ppt/theme/theme1.xml><?xml version="1.0" encoding="utf-8"?>
<a:theme xmlns:a="http://schemas.openxmlformats.org/drawingml/2006/main" name="1_Default Design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1_Default Design">
      <a:majorFont>
        <a:latin typeface="Felix Titling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algn="l">
          <a:spcBef>
            <a:spcPct val="50000"/>
          </a:spcBef>
          <a:defRPr sz="2800" b="0" dirty="0" smtClean="0">
            <a:solidFill>
              <a:srgbClr val="FFFFFF"/>
            </a:solidFill>
            <a:latin typeface="Helvetica"/>
            <a:cs typeface="Helvetica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115483</TotalTime>
  <Words>605</Words>
  <Application>Microsoft Office PowerPoint</Application>
  <PresentationFormat>On-screen Show (4:3)</PresentationFormat>
  <Paragraphs>174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ＭＳ Ｐゴシック</vt:lpstr>
      <vt:lpstr>Book Antiqua</vt:lpstr>
      <vt:lpstr>Felix Titling</vt:lpstr>
      <vt:lpstr>Helvetica</vt:lpstr>
      <vt:lpstr>Lucida Grande</vt:lpstr>
      <vt:lpstr>Symbol</vt:lpstr>
      <vt:lpstr>Times New Roman</vt:lpstr>
      <vt:lpstr>1_Default Design</vt:lpstr>
      <vt:lpstr>Document</vt:lpstr>
      <vt:lpstr>Instrumentation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Instrumentation</vt:lpstr>
    </vt:vector>
  </TitlesOfParts>
  <Company>Brookhaven National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Valued Gateway Client</dc:creator>
  <cp:lastModifiedBy>DiFilippo, Lynanne</cp:lastModifiedBy>
  <cp:revision>839</cp:revision>
  <dcterms:created xsi:type="dcterms:W3CDTF">2011-02-21T05:12:41Z</dcterms:created>
  <dcterms:modified xsi:type="dcterms:W3CDTF">2026-01-07T12:01:19Z</dcterms:modified>
</cp:coreProperties>
</file>