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04" r:id="rId1"/>
  </p:sldMasterIdLst>
  <p:notesMasterIdLst>
    <p:notesMasterId r:id="rId13"/>
  </p:notesMasterIdLst>
  <p:handoutMasterIdLst>
    <p:handoutMasterId r:id="rId14"/>
  </p:handoutMasterIdLst>
  <p:sldIdLst>
    <p:sldId id="291" r:id="rId2"/>
    <p:sldId id="328" r:id="rId3"/>
    <p:sldId id="329" r:id="rId4"/>
    <p:sldId id="330" r:id="rId5"/>
    <p:sldId id="331" r:id="rId6"/>
    <p:sldId id="326" r:id="rId7"/>
    <p:sldId id="332" r:id="rId8"/>
    <p:sldId id="333" r:id="rId9"/>
    <p:sldId id="334" r:id="rId10"/>
    <p:sldId id="335" r:id="rId11"/>
    <p:sldId id="336" r:id="rId12"/>
  </p:sldIdLst>
  <p:sldSz cx="9144000" cy="6858000" type="screen4x3"/>
  <p:notesSz cx="6997700" cy="9271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3127"/>
    <a:srgbClr val="F6E814"/>
    <a:srgbClr val="F6DA23"/>
    <a:srgbClr val="FF66CC"/>
    <a:srgbClr val="FF66FF"/>
    <a:srgbClr val="0066FF"/>
    <a:srgbClr val="FF0000"/>
    <a:srgbClr val="FF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47" autoAdjust="0"/>
    <p:restoredTop sz="99848" autoAdjust="0"/>
  </p:normalViewPr>
  <p:slideViewPr>
    <p:cSldViewPr>
      <p:cViewPr varScale="1">
        <p:scale>
          <a:sx n="63" d="100"/>
          <a:sy n="63" d="100"/>
        </p:scale>
        <p:origin x="123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gridSpacing cx="114300" cy="1143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b="0"/>
            </a:lvl1pPr>
          </a:lstStyle>
          <a:p>
            <a:pPr>
              <a:defRPr/>
            </a:pPr>
            <a:fld id="{2CDF230F-4C71-C04B-A086-5761B86FBC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012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5325"/>
            <a:ext cx="4633912" cy="3475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0550"/>
            <a:ext cx="513397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b="0"/>
            </a:lvl1pPr>
          </a:lstStyle>
          <a:p>
            <a:pPr>
              <a:defRPr/>
            </a:pPr>
            <a:fld id="{855FB499-52C8-4342-9C3D-246A6BF1B3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2278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000099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rgbClr val="000099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rgbClr val="000099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rgbClr val="000099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rgbClr val="000099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Monotype Sorts" pitchFamily="2" charset="2"/>
              <a:defRPr sz="2000">
                <a:solidFill>
                  <a:srgbClr val="000099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Monotype Sorts" pitchFamily="2" charset="2"/>
              <a:defRPr sz="2000">
                <a:solidFill>
                  <a:srgbClr val="000099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Monotype Sorts" pitchFamily="2" charset="2"/>
              <a:defRPr sz="2000">
                <a:solidFill>
                  <a:srgbClr val="000099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Monotype Sorts" pitchFamily="2" charset="2"/>
              <a:defRPr sz="2000">
                <a:solidFill>
                  <a:srgbClr val="000099"/>
                </a:solidFill>
                <a:latin typeface="Arial" pitchFamily="34" charset="0"/>
              </a:defRPr>
            </a:lvl9pPr>
          </a:lstStyle>
          <a:p>
            <a:fld id="{C9C722B6-570B-4B8C-AA2D-46FB6D57C167}" type="slidenum">
              <a:rPr lang="en-US" sz="1200" smtClean="0">
                <a:solidFill>
                  <a:srgbClr val="000000"/>
                </a:solidFill>
              </a:rPr>
              <a:pPr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w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0" descr="ppt_BG_Title_BNL_blu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821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1371600"/>
            <a:ext cx="7772400" cy="1143000"/>
          </a:xfrm>
          <a:ln>
            <a:noFill/>
          </a:ln>
        </p:spPr>
        <p:txBody>
          <a:bodyPr/>
          <a:lstStyle>
            <a:lvl1pPr algn="l">
              <a:defRPr sz="4000" b="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228600" y="4404836"/>
            <a:ext cx="380297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l"/>
            <a:r>
              <a:rPr lang="en-US" sz="2000" b="0" kern="1200" dirty="0">
                <a:solidFill>
                  <a:srgbClr val="F6E814"/>
                </a:solidFill>
                <a:latin typeface="Helvetica"/>
                <a:ea typeface="ＭＳ Ｐゴシック" charset="0"/>
                <a:cs typeface="Helvetica"/>
              </a:rPr>
              <a:t>RHIC Facility Operations Review</a:t>
            </a:r>
          </a:p>
          <a:p>
            <a:pPr marL="57150" algn="l"/>
            <a:r>
              <a:rPr lang="en-US" sz="2000" b="0" kern="1200" dirty="0">
                <a:solidFill>
                  <a:srgbClr val="F6E814"/>
                </a:solidFill>
                <a:latin typeface="Helvetica"/>
                <a:ea typeface="ＭＳ Ｐゴシック" charset="0"/>
                <a:cs typeface="Helvetica"/>
              </a:rPr>
              <a:t>August</a:t>
            </a:r>
            <a:r>
              <a:rPr lang="en-US" sz="2000" b="0" kern="1200" baseline="0" dirty="0">
                <a:solidFill>
                  <a:srgbClr val="F6E814"/>
                </a:solidFill>
                <a:latin typeface="Helvetica"/>
                <a:ea typeface="ＭＳ Ｐゴシック" charset="0"/>
                <a:cs typeface="Helvetica"/>
              </a:rPr>
              <a:t> 6 – 8, </a:t>
            </a:r>
            <a:r>
              <a:rPr lang="en-US" sz="2000" b="0" kern="1200" dirty="0">
                <a:solidFill>
                  <a:srgbClr val="F6E814"/>
                </a:solidFill>
                <a:latin typeface="Helvetica"/>
                <a:ea typeface="ＭＳ Ｐゴシック" charset="0"/>
                <a:cs typeface="Helvetica"/>
              </a:rPr>
              <a:t>2013</a:t>
            </a:r>
          </a:p>
        </p:txBody>
      </p:sp>
      <p:sp>
        <p:nvSpPr>
          <p:cNvPr id="9" name="Title 4"/>
          <p:cNvSpPr txBox="1">
            <a:spLocks/>
          </p:cNvSpPr>
          <p:nvPr userDrawn="1"/>
        </p:nvSpPr>
        <p:spPr bwMode="auto">
          <a:xfrm>
            <a:off x="228600" y="457200"/>
            <a:ext cx="76787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2400" b="1" dirty="0">
                <a:solidFill>
                  <a:srgbClr val="FF0000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9pPr>
          </a:lstStyle>
          <a:p>
            <a:pPr algn="l"/>
            <a:r>
              <a:rPr lang="en-US" sz="3200" b="0" dirty="0">
                <a:solidFill>
                  <a:srgbClr val="F6E814"/>
                </a:solidFill>
              </a:rPr>
              <a:t>The Relativistic Heavy Ion Collider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3429000"/>
            <a:ext cx="4343400" cy="571500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Author Name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2628900"/>
            <a:ext cx="6286500" cy="685800"/>
          </a:xfrm>
        </p:spPr>
        <p:txBody>
          <a:bodyPr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3101066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5D0C6E5F-9C11-2B4B-8B1B-CB9538927588}" type="slidenum">
              <a:rPr lang="en-US" sz="1400" b="0" smtClean="0"/>
              <a:pPr>
                <a:defRPr/>
              </a:pPr>
              <a:t>‹#›</a:t>
            </a:fld>
            <a:endParaRPr lang="en-US" sz="14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428879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5D0C6E5F-9C11-2B4B-8B1B-CB9538927588}" type="slidenum">
              <a:rPr lang="en-US" sz="1400" b="0" smtClean="0"/>
              <a:pPr>
                <a:defRPr/>
              </a:pPr>
              <a:t>‹#›</a:t>
            </a:fld>
            <a:endParaRPr lang="en-US" sz="1400" b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608879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8382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815975"/>
            <a:ext cx="4191000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86300" y="815975"/>
            <a:ext cx="4257675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79884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0" y="59436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400" b="0" dirty="0">
                <a:latin typeface="Helvetica"/>
                <a:cs typeface="Helvetica"/>
              </a:rPr>
              <a:t>Thomas Roser</a:t>
            </a:r>
            <a:br>
              <a:rPr lang="en-US" sz="1400" b="0" dirty="0">
                <a:latin typeface="Helvetica"/>
                <a:cs typeface="Helvetica"/>
              </a:rPr>
            </a:br>
            <a:r>
              <a:rPr lang="en-US" sz="1400" b="0" dirty="0">
                <a:latin typeface="Helvetica"/>
                <a:cs typeface="Helvetica"/>
              </a:rPr>
              <a:t>Director’s Review of RHIC Operations</a:t>
            </a:r>
            <a:br>
              <a:rPr lang="en-US" sz="1400" b="0" dirty="0">
                <a:latin typeface="Helvetica"/>
                <a:cs typeface="Helvetica"/>
              </a:rPr>
            </a:br>
            <a:r>
              <a:rPr lang="en-US" sz="1400" b="0" dirty="0">
                <a:latin typeface="Helvetica"/>
                <a:cs typeface="Helvetica"/>
              </a:rPr>
              <a:t>July 15, 2013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04800" y="59436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Document" r:id="rId3" imgW="1943100" imgH="723900" progId="Word.Document.8">
                  <p:embed/>
                </p:oleObj>
              </mc:Choice>
              <mc:Fallback>
                <p:oleObj name="Document" r:id="rId3" imgW="19431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9436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399" cy="3105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6800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0" y="59436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400" b="0" dirty="0">
                <a:latin typeface="Helvetica"/>
                <a:cs typeface="Helvetica"/>
              </a:rPr>
              <a:t>Thomas Roser</a:t>
            </a:r>
            <a:br>
              <a:rPr lang="en-US" sz="1400" b="0" dirty="0">
                <a:latin typeface="Helvetica"/>
                <a:cs typeface="Helvetica"/>
              </a:rPr>
            </a:br>
            <a:r>
              <a:rPr lang="en-US" sz="1400" b="0" dirty="0">
                <a:latin typeface="Helvetica"/>
                <a:cs typeface="Helvetica"/>
              </a:rPr>
              <a:t>Director’s Review of RHIC Operations</a:t>
            </a:r>
            <a:br>
              <a:rPr lang="en-US" sz="1400" b="0" dirty="0">
                <a:latin typeface="Helvetica"/>
                <a:cs typeface="Helvetica"/>
              </a:rPr>
            </a:br>
            <a:r>
              <a:rPr lang="en-US" sz="1400" b="0" dirty="0">
                <a:latin typeface="Helvetica"/>
                <a:cs typeface="Helvetica"/>
              </a:rPr>
              <a:t>July 15, 2013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04800" y="59436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0" name="Document" r:id="rId3" imgW="1943100" imgH="723900" progId="Word.Document.8">
                  <p:embed/>
                </p:oleObj>
              </mc:Choice>
              <mc:Fallback>
                <p:oleObj name="Document" r:id="rId3" imgW="19431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9436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399" cy="3105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21739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066800"/>
            <a:ext cx="4114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114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4604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2901" y="96838"/>
            <a:ext cx="84582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815975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CD0E7053-A9EF-4948-8331-64540782529C}" type="slidenum">
              <a:rPr lang="en-US" sz="1400" b="0" smtClean="0"/>
              <a:pPr>
                <a:defRPr/>
              </a:pPr>
              <a:t>‹#›</a:t>
            </a:fld>
            <a:endParaRPr lang="en-US" sz="14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05" r:id="rId4"/>
    <p:sldLayoutId id="2147483906" r:id="rId5"/>
    <p:sldLayoutId id="2147483911" r:id="rId6"/>
    <p:sldLayoutId id="2147483912" r:id="rId7"/>
    <p:sldLayoutId id="2147483913" r:id="rId8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lang="en-US" sz="2400" b="1" dirty="0">
          <a:solidFill>
            <a:srgbClr val="FF0000"/>
          </a:solidFill>
          <a:latin typeface="Helvetica"/>
          <a:ea typeface="ＭＳ Ｐゴシック" pitchFamily="-65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10"/>
        </a:buBlip>
        <a:defRPr sz="2000">
          <a:solidFill>
            <a:srgbClr val="0000FF"/>
          </a:solidFill>
          <a:latin typeface="Helvetica"/>
          <a:ea typeface="ＭＳ Ｐゴシック" charset="0"/>
          <a:cs typeface="Helvetica"/>
        </a:defRPr>
      </a:lvl1pPr>
      <a:lvl2pPr marL="33972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11"/>
        </a:buBlip>
        <a:defRPr>
          <a:solidFill>
            <a:schemeClr val="tx1"/>
          </a:solidFill>
          <a:latin typeface="Helvetica"/>
          <a:ea typeface="ＭＳ Ｐゴシック" charset="0"/>
          <a:cs typeface="Helvetica"/>
        </a:defRPr>
      </a:lvl2pPr>
      <a:lvl3pPr marL="46037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12"/>
        </a:buBlip>
        <a:defRPr sz="1600" i="1">
          <a:solidFill>
            <a:schemeClr val="tx1"/>
          </a:solidFill>
          <a:latin typeface="Helvetica"/>
          <a:ea typeface="ＭＳ Ｐゴシック" charset="0"/>
          <a:cs typeface="Helvetica"/>
        </a:defRPr>
      </a:lvl3pPr>
      <a:lvl4pPr marL="569913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13"/>
        </a:buBlip>
        <a:defRPr sz="1400">
          <a:solidFill>
            <a:schemeClr val="tx1"/>
          </a:solidFill>
          <a:latin typeface="Helvetica"/>
          <a:ea typeface="ＭＳ Ｐゴシック" charset="0"/>
          <a:cs typeface="Helvetica"/>
        </a:defRPr>
      </a:lvl4pPr>
      <a:lvl5pPr marL="623888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Helvetica"/>
          <a:ea typeface="ＭＳ Ｐゴシック" charset="0"/>
          <a:cs typeface="Helvetic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png"/><Relationship Id="rId2" Type="http://schemas.openxmlformats.org/officeDocument/2006/relationships/image" Target="../media/image47.emf"/><Relationship Id="rId16" Type="http://schemas.openxmlformats.org/officeDocument/2006/relationships/image" Target="../media/image61.emf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19" Type="http://schemas.openxmlformats.org/officeDocument/2006/relationships/image" Target="../media/image64.emf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jpe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hyperlink" Target="http://www.60chevy.com/front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musclecarrestorations.com/gallery2/main.php?g2_itemId=146785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11.jpeg"/><Relationship Id="rId10" Type="http://schemas.openxmlformats.org/officeDocument/2006/relationships/image" Target="../media/image15.jpeg"/><Relationship Id="rId4" Type="http://schemas.openxmlformats.org/officeDocument/2006/relationships/hyperlink" Target="http://upload.wikimedia.org/wikipedia/commons/0/03/1970_ford_torino_cobra_sportsroof_chiolero.jpg" TargetMode="External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emf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6" Type="http://schemas.openxmlformats.org/officeDocument/2006/relationships/image" Target="../media/image46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Relationship Id="rId1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Mechanical Systems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Joe </a:t>
            </a:r>
            <a:r>
              <a:rPr lang="en-US" dirty="0" err="1"/>
              <a:t>Tuozzolo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19250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50" name="Picture 2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6112351"/>
            <a:ext cx="1281113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1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3" t="13335" r="9441" b="11108"/>
          <a:stretch>
            <a:fillRect/>
          </a:stretch>
        </p:blipFill>
        <p:spPr bwMode="auto">
          <a:xfrm>
            <a:off x="4384675" y="1930400"/>
            <a:ext cx="18367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RHIC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00100"/>
            <a:ext cx="4684713" cy="2514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Valve box lead </a:t>
            </a:r>
            <a:r>
              <a:rPr lang="en-US" sz="1800" dirty="0" err="1">
                <a:solidFill>
                  <a:srgbClr val="0033CC"/>
                </a:solidFill>
                <a:latin typeface="Times New Roman" pitchFamily="18" charset="0"/>
              </a:rPr>
              <a:t>feedthroughs</a:t>
            </a:r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 repairs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RHIC ODH recalculations and remediation</a:t>
            </a:r>
          </a:p>
          <a:p>
            <a:pPr>
              <a:lnSpc>
                <a:spcPct val="80000"/>
              </a:lnSpc>
            </a:pPr>
            <a:r>
              <a:rPr lang="en-US" sz="1800" dirty="0" err="1">
                <a:solidFill>
                  <a:srgbClr val="0033CC"/>
                </a:solidFill>
                <a:latin typeface="Times New Roman" pitchFamily="18" charset="0"/>
              </a:rPr>
              <a:t>eLens</a:t>
            </a:r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 support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56 MHz support + Vertical Test Facility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RHIC Beam Dump &amp; Kicker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Yellow Snake Magnet Repair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RF Utility Crane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Triplet vibration magnets.</a:t>
            </a:r>
          </a:p>
          <a:p>
            <a:pPr>
              <a:lnSpc>
                <a:spcPct val="80000"/>
              </a:lnSpc>
            </a:pPr>
            <a:endParaRPr lang="en-US" sz="18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8437" name="Picture 4" descr="C:\Users\tuozzolo\Pictures\C-AD Pictures 2013\VTF 56 MHz installation (4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947738"/>
            <a:ext cx="1081087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 descr="C:\Users\tuozzolo\Pictures\C-AD Pictures 2013\VTF 56 MHz installation (1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942975"/>
            <a:ext cx="1930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 descr="C:\Users\tuozzolo\Pictures\RHIC Compressors\FS_1_Inlet_Rotor_Journal_Damaged_201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4" y="4419600"/>
            <a:ext cx="2457451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7" descr="C:\Users\tuozzolo\Pictures\RHIC Compressors\DSC01932_edited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4694238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8" descr="C:\Users\tuozzolo\Pictures\RHIC ODH Support\Ice ball remediation\Valve Box Isolator Repair 003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29075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 descr="C:\Users\tuozzolo\Pictures\C-AD Pictures 2010\Yellow Snake Repair (2)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4419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1" descr="C:\Users\tuozzolo\Pictures\C-AD Pictures 2010\RHIC 300 RF utility crane (1)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94238"/>
            <a:ext cx="1250950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3" descr="C:\Users\tuozzolo\Pictures\C-AD Pictures 2011\elens solenoid end view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114675"/>
            <a:ext cx="17399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4" descr="C:\Users\tuozzolo\Pictures\C-AD Pictures 2012\RHIC 9 Mhz Cavity Failure 1_2012 (5)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124200"/>
            <a:ext cx="1727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6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2" t="6665" r="8989" b="17775"/>
          <a:stretch>
            <a:fillRect/>
          </a:stretch>
        </p:blipFill>
        <p:spPr bwMode="auto">
          <a:xfrm>
            <a:off x="4386263" y="3063875"/>
            <a:ext cx="25908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17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1" t="8482" r="8682" b="2628"/>
          <a:stretch>
            <a:fillRect/>
          </a:stretch>
        </p:blipFill>
        <p:spPr bwMode="auto">
          <a:xfrm>
            <a:off x="6784975" y="2317750"/>
            <a:ext cx="23653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12" descr="C:\Users\tuozzolo\Pictures\C-AD Pictures 2011\RHIC YA2 5_2011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029" y="2390775"/>
            <a:ext cx="1336826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18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975" y="4960938"/>
            <a:ext cx="1071563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51" name="Picture 19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947738"/>
            <a:ext cx="1524000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52" name="Picture 20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0" y="5707063"/>
            <a:ext cx="216112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53" name="Picture 21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9300"/>
            <a:ext cx="1547336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54" name="Picture 22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5" t="21906" r="19948" b="13197"/>
          <a:stretch>
            <a:fillRect/>
          </a:stretch>
        </p:blipFill>
        <p:spPr bwMode="auto">
          <a:xfrm>
            <a:off x="3652838" y="5761038"/>
            <a:ext cx="1463675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628" y="3394075"/>
            <a:ext cx="1160747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60308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628" y="4342211"/>
            <a:ext cx="2399506" cy="155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19" descr="C:\Users\tuozzolo\Documents\e-RHIC\Pictures\eRHIC Injector 200_9-23-11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05" y="887412"/>
            <a:ext cx="397510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8" descr="C:\Users\tuozzolo\Documents\e-Cooling\Images\beamline_qhec_iso1_3_7_1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9" t="34589" r="4538" b="29823"/>
          <a:stretch>
            <a:fillRect/>
          </a:stretch>
        </p:blipFill>
        <p:spPr bwMode="auto">
          <a:xfrm>
            <a:off x="4763" y="3094038"/>
            <a:ext cx="5208587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4" t="15186" r="19077" b="9258"/>
          <a:stretch>
            <a:fillRect/>
          </a:stretch>
        </p:blipFill>
        <p:spPr bwMode="auto">
          <a:xfrm>
            <a:off x="4763" y="4179888"/>
            <a:ext cx="1970087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</a:t>
            </a:r>
            <a:r>
              <a:rPr lang="en-US"/>
              <a:t>D support</a:t>
            </a:r>
            <a:endParaRPr lang="en-US" dirty="0"/>
          </a:p>
        </p:txBody>
      </p:sp>
      <p:sp>
        <p:nvSpPr>
          <p:cNvPr id="194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2819400" cy="1858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</a:rPr>
              <a:t>CeC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</a:rPr>
              <a:t>PoP</a:t>
            </a:r>
            <a:endParaRPr lang="en-US" sz="2400" dirty="0">
              <a:solidFill>
                <a:srgbClr val="0033CC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33CC"/>
                </a:solidFill>
                <a:latin typeface="Times New Roman" pitchFamily="18" charset="0"/>
              </a:rPr>
              <a:t>ERL</a:t>
            </a:r>
          </a:p>
          <a:p>
            <a:pPr>
              <a:lnSpc>
                <a:spcPct val="80000"/>
              </a:lnSpc>
            </a:pP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</a:rPr>
              <a:t>eRHIC</a:t>
            </a:r>
            <a:endParaRPr lang="en-US" sz="2400" dirty="0">
              <a:solidFill>
                <a:srgbClr val="0033CC"/>
              </a:solidFill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sz="2400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pic>
        <p:nvPicPr>
          <p:cNvPr id="19468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258" y="3078163"/>
            <a:ext cx="1570038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9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3" t="12593" r="11374" b="5185"/>
          <a:stretch>
            <a:fillRect/>
          </a:stretch>
        </p:blipFill>
        <p:spPr bwMode="auto">
          <a:xfrm>
            <a:off x="5831705" y="914536"/>
            <a:ext cx="2438400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2193925"/>
            <a:ext cx="91122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1" name="Picture 13" descr="C:\Users\tuozzolo\Documents\e-Cooling\500 MHz Buncher Pictures\assembled dual buncher 007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2447925"/>
            <a:ext cx="96996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14" descr="C:\Users\tuozzolo\Documents\e-Cooling\112 MHz Cavity\112 MHz Cavity Leak test 905 (2)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94038"/>
            <a:ext cx="969963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15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19" y="5336373"/>
            <a:ext cx="2441653" cy="128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4" name="Picture 16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3" t="9741" r="21686" b="14700"/>
          <a:stretch>
            <a:fillRect/>
          </a:stretch>
        </p:blipFill>
        <p:spPr bwMode="auto">
          <a:xfrm>
            <a:off x="7700589" y="1915863"/>
            <a:ext cx="1429545" cy="202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Picture 20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4" t="25304" r="24124" b="22871"/>
          <a:stretch>
            <a:fillRect/>
          </a:stretch>
        </p:blipFill>
        <p:spPr bwMode="auto">
          <a:xfrm>
            <a:off x="1914549" y="5264150"/>
            <a:ext cx="1440770" cy="132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8" name="Picture 2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381" y="1484063"/>
            <a:ext cx="9652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0" name="Picture 24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064" y="3712256"/>
            <a:ext cx="1677988" cy="125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064" y="5737613"/>
            <a:ext cx="838994" cy="112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6" name="Picture 4" descr="C:\Users\tuozzolo\Documents\ERL\ERL Gt5.jp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058" y="5506443"/>
            <a:ext cx="1802076" cy="135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9672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Mechanical Engineering and Design 18036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1"/>
            <a:ext cx="8677275" cy="4914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0033CC"/>
                </a:solidFill>
              </a:rPr>
              <a:t>Mechanical Engineering and Design Support</a:t>
            </a:r>
          </a:p>
          <a:p>
            <a:pPr>
              <a:defRPr/>
            </a:pPr>
            <a:r>
              <a:rPr lang="en-US" dirty="0">
                <a:solidFill>
                  <a:srgbClr val="0033CC"/>
                </a:solidFill>
              </a:rPr>
              <a:t>RHIC Technical Support Group (shared with SRF Group).</a:t>
            </a:r>
          </a:p>
          <a:p>
            <a:pPr>
              <a:defRPr/>
            </a:pPr>
            <a:r>
              <a:rPr lang="en-US" dirty="0">
                <a:solidFill>
                  <a:srgbClr val="0033CC"/>
                </a:solidFill>
              </a:rPr>
              <a:t>High level thermal, stress, magnetic, and fluid calculations using ANSYS (w/CFX), MECHANICA, and FLUENT computer.</a:t>
            </a:r>
          </a:p>
          <a:p>
            <a:pPr>
              <a:defRPr/>
            </a:pPr>
            <a:r>
              <a:rPr lang="en-US" dirty="0">
                <a:solidFill>
                  <a:srgbClr val="0033CC"/>
                </a:solidFill>
              </a:rPr>
              <a:t>Detailed component and mechanical systems design.</a:t>
            </a:r>
          </a:p>
          <a:p>
            <a:pPr>
              <a:defRPr/>
            </a:pPr>
            <a:r>
              <a:rPr lang="en-US" dirty="0">
                <a:solidFill>
                  <a:srgbClr val="0033CC"/>
                </a:solidFill>
              </a:rPr>
              <a:t>Fabrication and component procurement support: specifications, build to print, sow, project engineering, and scheduling.</a:t>
            </a:r>
          </a:p>
          <a:p>
            <a:pPr>
              <a:defRPr/>
            </a:pPr>
            <a:r>
              <a:rPr lang="en-US" dirty="0">
                <a:solidFill>
                  <a:srgbClr val="0033CC"/>
                </a:solidFill>
              </a:rPr>
              <a:t>Detailed modeling and fabrication drawings using Pro-E and AutoCAD inventor 3D.</a:t>
            </a:r>
          </a:p>
          <a:p>
            <a:pPr>
              <a:defRPr/>
            </a:pPr>
            <a:r>
              <a:rPr lang="en-US" dirty="0">
                <a:solidFill>
                  <a:srgbClr val="0033CC"/>
                </a:solidFill>
              </a:rPr>
              <a:t>Design and calculation Control Center upgraded to </a:t>
            </a:r>
            <a:r>
              <a:rPr lang="en-US" dirty="0" err="1">
                <a:solidFill>
                  <a:srgbClr val="0033CC"/>
                </a:solidFill>
              </a:rPr>
              <a:t>Windchill</a:t>
            </a:r>
            <a:r>
              <a:rPr lang="en-US" dirty="0">
                <a:solidFill>
                  <a:srgbClr val="0033CC"/>
                </a:solidFill>
              </a:rPr>
              <a:t> for approved drawings, engineering calculations, design reviews, QA, ASME welding, and approvals for use.</a:t>
            </a:r>
          </a:p>
          <a:p>
            <a:pPr>
              <a:defRPr/>
            </a:pPr>
            <a:r>
              <a:rPr lang="en-US" dirty="0">
                <a:solidFill>
                  <a:srgbClr val="0033CC"/>
                </a:solidFill>
              </a:rPr>
              <a:t>Equipment engineering liaison repair and upgrades.</a:t>
            </a:r>
          </a:p>
          <a:p>
            <a:pPr marL="0" indent="0">
              <a:buFont typeface="Monotype Sorts" pitchFamily="2" charset="2"/>
              <a:buNone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Font typeface="Monotype Sorts" pitchFamily="2" charset="2"/>
              <a:buNone/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7672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3" t="5557" r="5653" b="1109"/>
          <a:stretch>
            <a:fillRect/>
          </a:stretch>
        </p:blipFill>
        <p:spPr bwMode="auto">
          <a:xfrm>
            <a:off x="1354138" y="2789238"/>
            <a:ext cx="6297612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0" y="96838"/>
            <a:ext cx="9144000" cy="817562"/>
          </a:xfrm>
        </p:spPr>
        <p:txBody>
          <a:bodyPr/>
          <a:lstStyle/>
          <a:p>
            <a:r>
              <a:rPr lang="en-US" sz="2800" dirty="0"/>
              <a:t>Mechanical Engineering and Design 18036 </a:t>
            </a:r>
            <a:br>
              <a:rPr lang="en-US" sz="2800" dirty="0"/>
            </a:br>
            <a:r>
              <a:rPr lang="en-US" sz="2000" dirty="0"/>
              <a:t>33+ staff (15+ </a:t>
            </a:r>
            <a:r>
              <a:rPr lang="en-US" sz="2000" dirty="0" err="1"/>
              <a:t>Matrixed</a:t>
            </a:r>
            <a:r>
              <a:rPr lang="en-US" sz="2000" dirty="0"/>
              <a:t> out to other projects/accounts)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9478"/>
            <a:ext cx="8686800" cy="19050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200" dirty="0">
                <a:solidFill>
                  <a:srgbClr val="0033CC"/>
                </a:solidFill>
              </a:rPr>
              <a:t>Mechanical Engineering: 12 Engineers + Supervisor</a:t>
            </a:r>
          </a:p>
          <a:p>
            <a:pPr>
              <a:defRPr/>
            </a:pPr>
            <a:r>
              <a:rPr lang="en-US" sz="2200" dirty="0">
                <a:solidFill>
                  <a:srgbClr val="0033CC"/>
                </a:solidFill>
              </a:rPr>
              <a:t>Design and Documentation: 18 Design/Drafters (9 Mechanical) + Supervisor + 2 DCC</a:t>
            </a:r>
          </a:p>
          <a:p>
            <a:pPr>
              <a:defRPr/>
            </a:pPr>
            <a:r>
              <a:rPr lang="en-US" sz="2200" dirty="0">
                <a:solidFill>
                  <a:srgbClr val="0033CC"/>
                </a:solidFill>
              </a:rPr>
              <a:t>Collider/SRF Mechanical: 3 Technicians + Supervisor</a:t>
            </a:r>
          </a:p>
          <a:p>
            <a:pPr>
              <a:defRPr/>
            </a:pPr>
            <a:r>
              <a:rPr lang="en-US" sz="2200" dirty="0">
                <a:solidFill>
                  <a:srgbClr val="0033CC"/>
                </a:solidFill>
              </a:rPr>
              <a:t>Chief Mechanical Engineer</a:t>
            </a:r>
          </a:p>
          <a:p>
            <a:pPr marL="0" indent="0">
              <a:buFont typeface="Monotype Sorts" pitchFamily="2" charset="2"/>
              <a:buNone/>
              <a:defRPr/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5638800" y="5410200"/>
            <a:ext cx="6858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98938" y="3505200"/>
            <a:ext cx="609600" cy="460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5400" y="6172200"/>
            <a:ext cx="5334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0" y="5943600"/>
            <a:ext cx="5334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80519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Mechanical Engineering and Design 18036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77275" cy="5600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200" dirty="0">
                <a:solidFill>
                  <a:srgbClr val="0033CC"/>
                </a:solidFill>
              </a:rPr>
              <a:t>4 Supervisors (1 added 2011), 2 Documentation Control (1 added 2012)</a:t>
            </a:r>
          </a:p>
          <a:p>
            <a:pPr>
              <a:defRPr/>
            </a:pPr>
            <a:r>
              <a:rPr lang="en-US" sz="2200" dirty="0">
                <a:solidFill>
                  <a:srgbClr val="0033CC"/>
                </a:solidFill>
              </a:rPr>
              <a:t>Major Projects - Engineering and Design Support:</a:t>
            </a:r>
          </a:p>
          <a:p>
            <a:pPr marL="457200" indent="0">
              <a:buFont typeface="Monotype Sorts" pitchFamily="2" charset="2"/>
              <a:buNone/>
              <a:defRPr/>
            </a:pPr>
            <a:r>
              <a:rPr lang="en-US" sz="2200" dirty="0" err="1">
                <a:solidFill>
                  <a:srgbClr val="0033CC"/>
                </a:solidFill>
              </a:rPr>
              <a:t>eLens</a:t>
            </a:r>
            <a:r>
              <a:rPr lang="en-US" sz="2200" dirty="0">
                <a:solidFill>
                  <a:srgbClr val="0033CC"/>
                </a:solidFill>
              </a:rPr>
              <a:t>: 2011/2012: C-AD 2.5 + AM 2.5</a:t>
            </a:r>
          </a:p>
          <a:p>
            <a:pPr marL="457200" indent="0">
              <a:buFont typeface="Monotype Sorts" pitchFamily="2" charset="2"/>
              <a:buNone/>
              <a:defRPr/>
            </a:pPr>
            <a:r>
              <a:rPr lang="en-US" sz="2200" dirty="0">
                <a:solidFill>
                  <a:srgbClr val="0033CC"/>
                </a:solidFill>
              </a:rPr>
              <a:t>56 MHz: C-AD 3 + VTF: .75 </a:t>
            </a:r>
          </a:p>
          <a:p>
            <a:pPr marL="457200" indent="0">
              <a:buFont typeface="Monotype Sorts" pitchFamily="2" charset="2"/>
              <a:buNone/>
              <a:defRPr/>
            </a:pPr>
            <a:r>
              <a:rPr lang="en-US" sz="2200" dirty="0">
                <a:solidFill>
                  <a:srgbClr val="0033CC"/>
                </a:solidFill>
              </a:rPr>
              <a:t>EBIS: C-AD 3 (Commissioning, additions, EBIS spare solenoid)</a:t>
            </a:r>
          </a:p>
          <a:p>
            <a:pPr>
              <a:defRPr/>
            </a:pPr>
            <a:r>
              <a:rPr lang="en-US" sz="2200" dirty="0">
                <a:solidFill>
                  <a:srgbClr val="0033CC"/>
                </a:solidFill>
              </a:rPr>
              <a:t>RHIC 2013 Projects: AGS IPM’s, Siemens Mechanical Support, RHIC transverse damper, RHIC Kicker Magnets, RHIC Compressor Maintenance, DX Magnet Move, LINAC Laser Ion Source</a:t>
            </a:r>
          </a:p>
          <a:p>
            <a:pPr>
              <a:defRPr/>
            </a:pPr>
            <a:r>
              <a:rPr lang="en-US" sz="2200" dirty="0">
                <a:solidFill>
                  <a:srgbClr val="0033CC"/>
                </a:solidFill>
              </a:rPr>
              <a:t>RHIC 2012 Projects: RHIC ODH analysis/relief modifications, 9 MHz Cavity Upgrade, RHIC IPM’s, Siemens Mechanical Support, AGS Jump Targets, RHIC Cryogenic  Compressors, RHIC Beam Dump Analysis, AGS ACS upgrade</a:t>
            </a:r>
          </a:p>
          <a:p>
            <a:pPr marL="0" indent="0">
              <a:buFont typeface="Monotype Sorts" pitchFamily="2" charset="2"/>
              <a:buNone/>
              <a:defRPr/>
            </a:pPr>
            <a:endParaRPr lang="en-US" sz="2400" dirty="0"/>
          </a:p>
          <a:p>
            <a:pPr marL="0" indent="0">
              <a:buFont typeface="Monotype Sorts" pitchFamily="2" charset="2"/>
              <a:buNone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158506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Mechanical Engineering and Design 18036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2057400"/>
          </a:xfrm>
        </p:spPr>
        <p:txBody>
          <a:bodyPr>
            <a:normAutofit lnSpcReduction="10000"/>
          </a:bodyPr>
          <a:lstStyle/>
          <a:p>
            <a:pPr marL="0" indent="0">
              <a:buFont typeface="Monotype Sorts" pitchFamily="2" charset="2"/>
              <a:buNone/>
              <a:defRPr/>
            </a:pPr>
            <a:r>
              <a:rPr lang="en-US" sz="2400" dirty="0">
                <a:solidFill>
                  <a:srgbClr val="0033CC"/>
                </a:solidFill>
              </a:rPr>
              <a:t>Overall year by year broken out by:</a:t>
            </a:r>
          </a:p>
          <a:p>
            <a:pPr>
              <a:defRPr/>
            </a:pPr>
            <a:r>
              <a:rPr lang="en-US" sz="2400" dirty="0">
                <a:solidFill>
                  <a:srgbClr val="0033CC"/>
                </a:solidFill>
              </a:rPr>
              <a:t>Mechanical Engineering Group Supervisors and DCC Staff</a:t>
            </a:r>
          </a:p>
          <a:p>
            <a:pPr>
              <a:defRPr/>
            </a:pPr>
            <a:r>
              <a:rPr lang="en-US" sz="2400" dirty="0">
                <a:solidFill>
                  <a:srgbClr val="0033CC"/>
                </a:solidFill>
              </a:rPr>
              <a:t>RHIC Accelerator Systems project support other than those supported by specific project accounts.</a:t>
            </a:r>
          </a:p>
          <a:p>
            <a:pPr>
              <a:defRPr/>
            </a:pPr>
            <a:r>
              <a:rPr lang="en-US" sz="2400" dirty="0">
                <a:solidFill>
                  <a:srgbClr val="0033CC"/>
                </a:solidFill>
              </a:rPr>
              <a:t>Magnet Division project support charged to 18036</a:t>
            </a:r>
          </a:p>
        </p:txBody>
      </p:sp>
      <p:graphicFrame>
        <p:nvGraphicFramePr>
          <p:cNvPr id="13316" name="Chart 6"/>
          <p:cNvGraphicFramePr>
            <a:graphicFrameLocks/>
          </p:cNvGraphicFramePr>
          <p:nvPr/>
        </p:nvGraphicFramePr>
        <p:xfrm>
          <a:off x="177800" y="2997200"/>
          <a:ext cx="8636000" cy="362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6" r:id="rId4" imgW="8638781" imgH="3621338" progId="Excel.Chart.8">
                  <p:embed/>
                </p:oleObj>
              </mc:Choice>
              <mc:Fallback>
                <p:oleObj r:id="rId4" imgW="8638781" imgH="362133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2997200"/>
                        <a:ext cx="8636000" cy="3625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9525" y="4506913"/>
            <a:ext cx="649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99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rgbClr val="000099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rgbClr val="000099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rgbClr val="000099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rgbClr val="000099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Monotype Sorts" pitchFamily="2" charset="2"/>
              <a:defRPr sz="2000">
                <a:solidFill>
                  <a:srgbClr val="000099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Monotype Sorts" pitchFamily="2" charset="2"/>
              <a:defRPr sz="2000">
                <a:solidFill>
                  <a:srgbClr val="000099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Monotype Sorts" pitchFamily="2" charset="2"/>
              <a:defRPr sz="2000">
                <a:solidFill>
                  <a:srgbClr val="000099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Monotype Sorts" pitchFamily="2" charset="2"/>
              <a:defRPr sz="2000">
                <a:solidFill>
                  <a:srgbClr val="000099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alibri" pitchFamily="34" charset="0"/>
              </a:rPr>
              <a:t>FTE’s</a:t>
            </a:r>
          </a:p>
        </p:txBody>
      </p:sp>
    </p:spTree>
    <p:extLst>
      <p:ext uri="{BB962C8B-B14F-4D97-AF65-F5344CB8AC3E}">
        <p14:creationId xmlns:p14="http://schemas.microsoft.com/office/powerpoint/2010/main" val="96422175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</a:rPr>
              <a:t>Mechanical Systems</a:t>
            </a:r>
            <a:endParaRPr dirty="0">
              <a:latin typeface="Helvetica" charset="0"/>
              <a:ea typeface="ＭＳ Ｐゴシック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1917700"/>
            <a:ext cx="60706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28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705600" cy="850900"/>
          </a:xfrm>
        </p:spPr>
        <p:txBody>
          <a:bodyPr/>
          <a:lstStyle/>
          <a:p>
            <a:r>
              <a:rPr lang="en-US"/>
              <a:t>RHIC Facilities Commission Dates</a:t>
            </a:r>
            <a:br>
              <a:rPr lang="en-US" sz="1600"/>
            </a:br>
            <a:r>
              <a:rPr lang="en-US" sz="1600"/>
              <a:t>(lots of maintenance, repair, and upgrade work, following slides)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49450" y="1398588"/>
            <a:ext cx="7162800" cy="50292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2400"/>
              </a:spcAft>
              <a:buFont typeface="Monotype Sorts" pitchFamily="2" charset="2"/>
              <a:buNone/>
            </a:pPr>
            <a:r>
              <a:rPr lang="en-US" sz="2400" dirty="0">
                <a:solidFill>
                  <a:srgbClr val="0033CC"/>
                </a:solidFill>
                <a:latin typeface="Times New Roman" pitchFamily="18" charset="0"/>
              </a:rPr>
              <a:t>AGS (1960) </a:t>
            </a:r>
          </a:p>
          <a:p>
            <a:pPr>
              <a:lnSpc>
                <a:spcPct val="100000"/>
              </a:lnSpc>
              <a:spcAft>
                <a:spcPts val="2400"/>
              </a:spcAft>
              <a:buFont typeface="Monotype Sorts" pitchFamily="2" charset="2"/>
              <a:buNone/>
            </a:pPr>
            <a:r>
              <a:rPr lang="en-US" sz="2400" dirty="0">
                <a:solidFill>
                  <a:srgbClr val="0033CC"/>
                </a:solidFill>
                <a:latin typeface="Times New Roman" pitchFamily="18" charset="0"/>
              </a:rPr>
              <a:t>AGS Power Supply Upgrade (1970)</a:t>
            </a:r>
          </a:p>
          <a:p>
            <a:pPr>
              <a:lnSpc>
                <a:spcPct val="100000"/>
              </a:lnSpc>
              <a:spcAft>
                <a:spcPts val="2400"/>
              </a:spcAft>
              <a:buFont typeface="Monotype Sorts" pitchFamily="2" charset="2"/>
              <a:buNone/>
            </a:pPr>
            <a:r>
              <a:rPr lang="en-US" sz="2400" dirty="0">
                <a:solidFill>
                  <a:srgbClr val="0033CC"/>
                </a:solidFill>
                <a:latin typeface="Times New Roman" pitchFamily="18" charset="0"/>
              </a:rPr>
              <a:t>200 MeV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</a:rPr>
              <a:t>Linac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</a:rPr>
              <a:t> (1970)</a:t>
            </a:r>
          </a:p>
          <a:p>
            <a:pPr>
              <a:lnSpc>
                <a:spcPct val="100000"/>
              </a:lnSpc>
              <a:spcAft>
                <a:spcPts val="2400"/>
              </a:spcAft>
              <a:buFont typeface="Monotype Sorts" pitchFamily="2" charset="2"/>
              <a:buNone/>
            </a:pPr>
            <a:r>
              <a:rPr lang="en-US" sz="2400" dirty="0">
                <a:solidFill>
                  <a:srgbClr val="0033CC"/>
                </a:solidFill>
                <a:latin typeface="Times New Roman" pitchFamily="18" charset="0"/>
              </a:rPr>
              <a:t>AGS Upgrade &amp; Booster (1986-1991)</a:t>
            </a:r>
          </a:p>
          <a:p>
            <a:pPr>
              <a:lnSpc>
                <a:spcPct val="100000"/>
              </a:lnSpc>
              <a:spcAft>
                <a:spcPts val="2400"/>
              </a:spcAft>
              <a:buFont typeface="Monotype Sorts" pitchFamily="2" charset="2"/>
              <a:buNone/>
            </a:pPr>
            <a:r>
              <a:rPr lang="en-US" sz="2400" dirty="0">
                <a:solidFill>
                  <a:srgbClr val="0033CC"/>
                </a:solidFill>
                <a:latin typeface="Times New Roman" pitchFamily="18" charset="0"/>
              </a:rPr>
              <a:t>AGS to RHIC Transfer Line (1968 – 1999)</a:t>
            </a:r>
          </a:p>
          <a:p>
            <a:pPr>
              <a:lnSpc>
                <a:spcPct val="100000"/>
              </a:lnSpc>
              <a:spcAft>
                <a:spcPts val="2400"/>
              </a:spcAft>
              <a:buFont typeface="Monotype Sorts" pitchFamily="2" charset="2"/>
              <a:buNone/>
            </a:pPr>
            <a:r>
              <a:rPr lang="en-US" sz="2400" dirty="0">
                <a:solidFill>
                  <a:srgbClr val="0033CC"/>
                </a:solidFill>
                <a:latin typeface="Times New Roman" pitchFamily="18" charset="0"/>
              </a:rPr>
              <a:t>RHIC He Refrigerator (1980)</a:t>
            </a:r>
          </a:p>
          <a:p>
            <a:pPr>
              <a:lnSpc>
                <a:spcPct val="100000"/>
              </a:lnSpc>
              <a:spcAft>
                <a:spcPts val="2400"/>
              </a:spcAft>
              <a:buFont typeface="Monotype Sorts" pitchFamily="2" charset="2"/>
              <a:buNone/>
            </a:pPr>
            <a:r>
              <a:rPr lang="en-US" sz="2400" dirty="0">
                <a:solidFill>
                  <a:srgbClr val="0033CC"/>
                </a:solidFill>
                <a:latin typeface="Times New Roman" pitchFamily="18" charset="0"/>
              </a:rPr>
              <a:t>RHIC (2000)	</a:t>
            </a:r>
          </a:p>
        </p:txBody>
      </p:sp>
      <p:pic>
        <p:nvPicPr>
          <p:cNvPr id="15364" name="Picture 5" descr="fron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066800"/>
            <a:ext cx="1878012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 descr="File:1970 ford torino cobra sportsroof chioler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871788"/>
            <a:ext cx="18780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1968 Charger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74825"/>
            <a:ext cx="1689100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6" descr="1992 Chevrolet Camaro 2 Dr RS Coupe Show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3260725"/>
            <a:ext cx="18542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8" descr=" 1980 CHEVY CORVETTE V8 T-TOPS NICE! Stingray 79 81 82 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913188"/>
            <a:ext cx="18780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0" descr="1999 Chevrolet Corvette 2 Dr STD Convertible Show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5334000"/>
            <a:ext cx="187801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21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0" y="4876800"/>
            <a:ext cx="1662113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9688"/>
            <a:ext cx="2422525" cy="162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99851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231" y="1556353"/>
            <a:ext cx="2188369" cy="155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1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2000250"/>
            <a:ext cx="21304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1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4002088"/>
            <a:ext cx="1360488" cy="102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LINAC and Booster</a:t>
            </a: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4763" y="686524"/>
            <a:ext cx="5100638" cy="3344068"/>
          </a:xfrm>
        </p:spPr>
        <p:txBody>
          <a:bodyPr>
            <a:normAutofit/>
          </a:bodyPr>
          <a:lstStyle/>
          <a:p>
            <a:pPr>
              <a:buFont typeface="Monotype Sorts" pitchFamily="2" charset="2"/>
              <a:buNone/>
            </a:pPr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LINAC/EBIS</a:t>
            </a:r>
          </a:p>
          <a:p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New Laser Profile Monitor for BLIP</a:t>
            </a:r>
          </a:p>
          <a:p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Source and LEBT/MEBT upgrade programs</a:t>
            </a:r>
          </a:p>
          <a:p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Booster Foil Changer</a:t>
            </a:r>
          </a:p>
          <a:p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LN2 supply system upgrade</a:t>
            </a:r>
          </a:p>
          <a:p>
            <a:endParaRPr lang="en-US" sz="1800" dirty="0">
              <a:solidFill>
                <a:srgbClr val="0033CC"/>
              </a:solidFill>
              <a:latin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Booster</a:t>
            </a:r>
          </a:p>
          <a:p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Modifications and Installation for EBIS </a:t>
            </a:r>
          </a:p>
          <a:p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HI Inflector modification</a:t>
            </a:r>
          </a:p>
          <a:p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Extraction septum repair</a:t>
            </a:r>
          </a:p>
        </p:txBody>
      </p:sp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4953000"/>
            <a:ext cx="2005013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5" descr="C:\Users\tuozzolo\Pictures\Laser Profile Monitor\DSCN357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5" y="2295525"/>
            <a:ext cx="2149475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6" descr="C:\Users\tuozzolo\Pictures\C-AD Pictures 2010\BTA Foil Wheels (1)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5" y="3906838"/>
            <a:ext cx="2149475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7" descr="C:\Users\tuozzolo\Pictures\C-AD Pictures 2010\F6 Septum grounding jumper (1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738188"/>
            <a:ext cx="2112962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8" descr="C:\Users\tuozzolo\Pictures\C-AD Pictures 2010\Booster EBIS Dipoles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13" y="4975225"/>
            <a:ext cx="22288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9" descr="C:\Users\tuozzolo\Documents\EBIS\Pictures\1375126593463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5" y="930275"/>
            <a:ext cx="14255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0" descr="C:\Users\tuozzolo\Documents\EBIS\EBIS Reach Back Beam Stop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3" y="3194050"/>
            <a:ext cx="2368550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3997325"/>
            <a:ext cx="1619251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9" name="Picture 1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3600450"/>
            <a:ext cx="1660525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0" name="Picture 15" descr="C:\Users\tuozzolo\AppData\Local\Microsoft\Windows\Temporary Internet Files\Content.Outlook\GH5KRYVD\C3_aerial_view_2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4975225"/>
            <a:ext cx="1985963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16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4628761"/>
            <a:ext cx="1666875" cy="222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47325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7" descr="C:\Users\tuozzolo\AppData\Local\Microsoft\Windows\Temporary Internet Files\Content.Outlook\GH5KRYVD\DSC02295_edite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5254625"/>
            <a:ext cx="1662112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1" descr="C:\Users\tuozzolo\Pictures\C-AD Pictures\MVC-013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2768600"/>
            <a:ext cx="193516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8" descr="C:\Users\tuozzolo\Pictures\C-AD Pictures 2013\IMG_340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754313"/>
            <a:ext cx="1833562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C:\Users\tuozzolo\Pictures\C-AD Pictures 2011\Westinghouse Stator 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2" b="26529"/>
          <a:stretch>
            <a:fillRect/>
          </a:stretch>
        </p:blipFill>
        <p:spPr bwMode="auto">
          <a:xfrm>
            <a:off x="2408238" y="5091113"/>
            <a:ext cx="2324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85800"/>
            <a:ext cx="9144000" cy="2245057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  <a:defRPr/>
            </a:pPr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Last major upgrades to vacuum system, injection system, and RF occurred 1988 to 1992.</a:t>
            </a:r>
          </a:p>
          <a:p>
            <a:pPr>
              <a:defRPr/>
            </a:pPr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Siemens (1970) and Westinghouse (1960) PS require constant maintenance – Siemens slip ring repair/Westinghouse motor maintenance.  </a:t>
            </a:r>
          </a:p>
          <a:p>
            <a:pPr>
              <a:defRPr/>
            </a:pPr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Au beam vacuum chamber drill</a:t>
            </a:r>
          </a:p>
          <a:p>
            <a:pPr>
              <a:defRPr/>
            </a:pPr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New </a:t>
            </a:r>
            <a:r>
              <a:rPr lang="en-US" sz="1800" dirty="0" err="1">
                <a:solidFill>
                  <a:srgbClr val="0033CC"/>
                </a:solidFill>
                <a:latin typeface="Times New Roman" pitchFamily="18" charset="0"/>
              </a:rPr>
              <a:t>sextupole</a:t>
            </a:r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 coils and magnet repair</a:t>
            </a:r>
          </a:p>
          <a:p>
            <a:pPr>
              <a:defRPr/>
            </a:pPr>
            <a:r>
              <a:rPr lang="en-US" sz="1800" dirty="0">
                <a:solidFill>
                  <a:srgbClr val="0033CC"/>
                </a:solidFill>
                <a:latin typeface="Times New Roman" pitchFamily="18" charset="0"/>
              </a:rPr>
              <a:t>Upgrade AGS IPM’s.</a:t>
            </a:r>
          </a:p>
        </p:txBody>
      </p:sp>
      <p:pic>
        <p:nvPicPr>
          <p:cNvPr id="17416" name="Picture 7" descr="C:\Users\tuozzolo\Pictures\AGS L12 Magnet Failure\A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923" y="4080405"/>
            <a:ext cx="2067277" cy="155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C:\Users\tuozzolo\Pictures\AGS Sextupoles\Batch #7002_edited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3" b="17967"/>
          <a:stretch>
            <a:fillRect/>
          </a:stretch>
        </p:blipFill>
        <p:spPr bwMode="auto">
          <a:xfrm>
            <a:off x="25400" y="4121150"/>
            <a:ext cx="29305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2" descr="C:\Users\tuozzolo\AppData\Local\Microsoft\Windows\Temporary Internet Files\Content.Outlook\GH5KRYVD\IMG_0528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5091113"/>
            <a:ext cx="1881187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21" y="4080405"/>
            <a:ext cx="1882276" cy="1412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0" name="Picture 14" descr="C:\Users\tuozzolo\Documents\AGS\Siemens Westinghouse\Siemens_floor_underMax_115000Lbs009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24"/>
          <a:stretch>
            <a:fillRect/>
          </a:stretch>
        </p:blipFill>
        <p:spPr bwMode="auto">
          <a:xfrm>
            <a:off x="7281864" y="1534704"/>
            <a:ext cx="1647030" cy="123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5" descr="C:\Users\tuozzolo\Documents\AGS\Siemens Westinghouse\DSC02266_edited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4173538"/>
            <a:ext cx="13462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6" descr="C:\Users\tuozzolo\Documents\AGS\Siemens Westinghouse\Failed_Connection_2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3" y="4173538"/>
            <a:ext cx="130651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17" descr="C:\Users\tuozzolo\Pictures\C-AD Pictures 2011\J7 beam damage 5_26_2011 (6)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1" y="2768600"/>
            <a:ext cx="1986970" cy="131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8" descr="C:\Users\tuozzolo\Pictures\AGS Pulsed Quad\J5 W scraper 1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5713"/>
          <a:stretch>
            <a:fillRect/>
          </a:stretch>
        </p:blipFill>
        <p:spPr bwMode="auto">
          <a:xfrm>
            <a:off x="7772398" y="2754313"/>
            <a:ext cx="1320802" cy="132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19" descr="C:\Users\tuozzolo\Pictures\C-AD Pictures 2012\E15 corrector installation IPM (1)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254625"/>
            <a:ext cx="12207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18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768600"/>
            <a:ext cx="2120900" cy="140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159858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1_Default Design">
      <a:majorFont>
        <a:latin typeface="Felix Titling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algn="l">
          <a:spcBef>
            <a:spcPct val="50000"/>
          </a:spcBef>
          <a:defRPr sz="2800" b="0" dirty="0" smtClean="0">
            <a:solidFill>
              <a:srgbClr val="FFFFFF"/>
            </a:solidFill>
            <a:latin typeface="Helvetica"/>
            <a:cs typeface="Helvetica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111169</TotalTime>
  <Words>555</Words>
  <Application>Microsoft Office PowerPoint</Application>
  <PresentationFormat>On-screen Show (4:3)</PresentationFormat>
  <Paragraphs>70</Paragraphs>
  <Slides>11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ＭＳ Ｐゴシック</vt:lpstr>
      <vt:lpstr>Arial</vt:lpstr>
      <vt:lpstr>Book Antiqua</vt:lpstr>
      <vt:lpstr>Calibri</vt:lpstr>
      <vt:lpstr>Felix Titling</vt:lpstr>
      <vt:lpstr>Helvetica</vt:lpstr>
      <vt:lpstr>Lucida Grande</vt:lpstr>
      <vt:lpstr>Monotype Sorts</vt:lpstr>
      <vt:lpstr>Times New Roman</vt:lpstr>
      <vt:lpstr>1_Default Design</vt:lpstr>
      <vt:lpstr>Document</vt:lpstr>
      <vt:lpstr>Microsoft Excel Chart</vt:lpstr>
      <vt:lpstr>Mechanical Systems</vt:lpstr>
      <vt:lpstr>Mechanical Engineering and Design 18036</vt:lpstr>
      <vt:lpstr>Mechanical Engineering and Design 18036  33+ staff (15+ Matrixed out to other projects/accounts)</vt:lpstr>
      <vt:lpstr>Mechanical Engineering and Design 18036</vt:lpstr>
      <vt:lpstr>Mechanical Engineering and Design 18036</vt:lpstr>
      <vt:lpstr>Mechanical Systems</vt:lpstr>
      <vt:lpstr>RHIC Facilities Commission Dates (lots of maintenance, repair, and upgrade work, following slides)</vt:lpstr>
      <vt:lpstr>LINAC and Booster</vt:lpstr>
      <vt:lpstr>AGS</vt:lpstr>
      <vt:lpstr>RHIC</vt:lpstr>
      <vt:lpstr>R&amp;D support</vt:lpstr>
    </vt:vector>
  </TitlesOfParts>
  <Company>Brookhaven National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Valued Gateway Client</dc:creator>
  <cp:lastModifiedBy>DiFilippo, Lynanne</cp:lastModifiedBy>
  <cp:revision>713</cp:revision>
  <dcterms:created xsi:type="dcterms:W3CDTF">2011-02-21T05:12:41Z</dcterms:created>
  <dcterms:modified xsi:type="dcterms:W3CDTF">2026-01-07T12:02:02Z</dcterms:modified>
</cp:coreProperties>
</file>