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  <p:sldMasterId id="2147483926" r:id="rId2"/>
    <p:sldMasterId id="2147483938" r:id="rId3"/>
    <p:sldMasterId id="2147483975" r:id="rId4"/>
    <p:sldMasterId id="2147483991" r:id="rId5"/>
    <p:sldMasterId id="2147484003" r:id="rId6"/>
    <p:sldMasterId id="2147484015" r:id="rId7"/>
    <p:sldMasterId id="2147484027" r:id="rId8"/>
  </p:sldMasterIdLst>
  <p:notesMasterIdLst>
    <p:notesMasterId r:id="rId32"/>
  </p:notesMasterIdLst>
  <p:handoutMasterIdLst>
    <p:handoutMasterId r:id="rId33"/>
  </p:handoutMasterIdLst>
  <p:sldIdLst>
    <p:sldId id="291" r:id="rId9"/>
    <p:sldId id="347" r:id="rId10"/>
    <p:sldId id="330" r:id="rId11"/>
    <p:sldId id="356" r:id="rId12"/>
    <p:sldId id="328" r:id="rId13"/>
    <p:sldId id="327" r:id="rId14"/>
    <p:sldId id="349" r:id="rId15"/>
    <p:sldId id="350" r:id="rId16"/>
    <p:sldId id="351" r:id="rId17"/>
    <p:sldId id="354" r:id="rId18"/>
    <p:sldId id="335" r:id="rId19"/>
    <p:sldId id="348" r:id="rId20"/>
    <p:sldId id="352" r:id="rId21"/>
    <p:sldId id="329" r:id="rId22"/>
    <p:sldId id="342" r:id="rId23"/>
    <p:sldId id="336" r:id="rId24"/>
    <p:sldId id="355" r:id="rId25"/>
    <p:sldId id="337" r:id="rId26"/>
    <p:sldId id="344" r:id="rId27"/>
    <p:sldId id="345" r:id="rId28"/>
    <p:sldId id="343" r:id="rId29"/>
    <p:sldId id="357" r:id="rId30"/>
    <p:sldId id="326" r:id="rId31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27"/>
    <a:srgbClr val="F6E814"/>
    <a:srgbClr val="F6DA23"/>
    <a:srgbClr val="0033CC"/>
    <a:srgbClr val="FF66CC"/>
    <a:srgbClr val="FF66FF"/>
    <a:srgbClr val="0066FF"/>
    <a:srgbClr val="FF000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9848" autoAdjust="0"/>
  </p:normalViewPr>
  <p:slideViewPr>
    <p:cSldViewPr>
      <p:cViewPr varScale="1">
        <p:scale>
          <a:sx n="63" d="100"/>
          <a:sy n="63" d="100"/>
        </p:scale>
        <p:origin x="12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4656"/>
    </p:cViewPr>
  </p:sorter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38029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RHIC Facility Operations Review</a:t>
            </a:r>
          </a:p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August</a:t>
            </a:r>
            <a:r>
              <a:rPr lang="en-US" sz="2000" b="0" kern="1200" baseline="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 6 – 8, </a:t>
            </a:r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2013</a:t>
            </a: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sz="3200" b="0" dirty="0">
                <a:solidFill>
                  <a:srgbClr val="F6E814"/>
                </a:solidFill>
              </a:rPr>
              <a:t>The Relativistic Heavy Ion Collider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05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26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78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224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32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06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072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95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050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38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779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357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799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68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58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904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628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50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89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3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for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297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711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97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85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302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704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268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39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86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-123825"/>
            <a:ext cx="2114550" cy="6067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-123825"/>
            <a:ext cx="6191250" cy="6067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37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010400" cy="638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91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408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5791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382000" cy="4953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1795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-123825"/>
            <a:ext cx="8458200" cy="606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58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557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96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241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02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190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44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226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499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27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613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E18E-2C00-FB41-BF59-830203EC89E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F22C-E499-4A48-9F67-4BCC33A91A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955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765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263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294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781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61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80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553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855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958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503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039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43EB-A465-4715-B5E0-25FFF80AC3C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41A77-381C-4DD6-821A-39702B3E6A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03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719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713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5311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90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1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1739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MAC Review, November 2-4, 2011 </a:t>
            </a:r>
            <a:endParaRPr lang="en-US" dirty="0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177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54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485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631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603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443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J. Alessi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359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257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309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56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899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3013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225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405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7618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760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0716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4048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6AEF-704D-F240-BEEC-917A7F2594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CABA-C539-2142-BB5D-7B1A52D92F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28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B66D-6087-CE41-AAC3-9AE23114B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40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hyperlink" Target="http://images.google.com/imgres?imgurl=http://www.redorbit.com/user_files/images/technology/space_tech/nasa_1gal_logo.jpg&amp;imgrefurl=http://www.redorbit.com/technology/space_tech/&amp;h=250&amp;w=410&amp;sz=37&amp;tbnid=7968sg5OwRWfNM:&amp;tbnh=76&amp;tbnw=125&amp;prev=/images?q=nasa+logo&amp;um=1&amp;start=1&amp;sa=X&amp;oi=images&amp;ct=image&amp;cd=1" TargetMode="Externa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1.xml"/><Relationship Id="rId16" Type="http://schemas.openxmlformats.org/officeDocument/2006/relationships/vmlDrawing" Target="../drawings/vmlDrawing3.v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  <p:sldLayoutId id="2147483912" r:id="rId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2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J. Alessi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ARRA AIP Review  4/11/13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44091F8-A5A4-CC47-A98A-DB577A952D90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2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J. Alessi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ARRA AIP Review  4/11/13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44091F8-A5A4-CC47-A98A-DB577A952D90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5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4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23825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WBS 1.6 RF Systems</a:t>
            </a:r>
          </a:p>
        </p:txBody>
      </p:sp>
      <p:sp>
        <p:nvSpPr>
          <p:cNvPr id="1029" name="Rectangle 24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" name="Group 2465"/>
          <p:cNvGrpSpPr>
            <a:grpSpLocks/>
          </p:cNvGrpSpPr>
          <p:nvPr/>
        </p:nvGrpSpPr>
        <p:grpSpPr bwMode="auto">
          <a:xfrm>
            <a:off x="381000" y="6096000"/>
            <a:ext cx="8447088" cy="38100"/>
            <a:chOff x="247" y="3980"/>
            <a:chExt cx="5321" cy="24"/>
          </a:xfrm>
        </p:grpSpPr>
        <p:sp>
          <p:nvSpPr>
            <p:cNvPr id="4469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0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1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2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3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4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5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6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7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8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9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0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1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2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3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4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5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8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A50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9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lnTo>
                    <a:pt x="10641" y="0"/>
                  </a:lnTo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16" name="Text Box 2468"/>
          <p:cNvSpPr txBox="1">
            <a:spLocks noChangeArrowheads="1"/>
          </p:cNvSpPr>
          <p:nvPr/>
        </p:nvSpPr>
        <p:spPr bwMode="auto">
          <a:xfrm>
            <a:off x="5410200" y="6248400"/>
            <a:ext cx="2667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0">
            <a:spAutoFit/>
          </a:bodyPr>
          <a:lstStyle/>
          <a:p>
            <a:pPr algn="r" eaLnBrk="1" hangingPunct="1">
              <a:lnSpc>
                <a:spcPct val="95000"/>
              </a:lnSpc>
              <a:defRPr/>
            </a:pPr>
            <a:endParaRPr lang="en-US" sz="1600" i="1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22" name="Text Box 2474"/>
          <p:cNvSpPr txBox="1">
            <a:spLocks noChangeArrowheads="1"/>
          </p:cNvSpPr>
          <p:nvPr userDrawn="1"/>
        </p:nvSpPr>
        <p:spPr bwMode="auto">
          <a:xfrm>
            <a:off x="7315200" y="61722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James Alessi</a:t>
            </a:r>
          </a:p>
          <a:p>
            <a:pPr eaLnBrk="1" hangingPunct="1"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HIAT 2009</a:t>
            </a:r>
          </a:p>
          <a:p>
            <a:pPr eaLnBrk="1" hangingPunct="1"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June 8-12, 2009</a:t>
            </a:r>
          </a:p>
        </p:txBody>
      </p:sp>
      <p:grpSp>
        <p:nvGrpSpPr>
          <p:cNvPr id="3" name="Group 2475"/>
          <p:cNvGrpSpPr>
            <a:grpSpLocks/>
          </p:cNvGrpSpPr>
          <p:nvPr userDrawn="1"/>
        </p:nvGrpSpPr>
        <p:grpSpPr bwMode="auto">
          <a:xfrm>
            <a:off x="381000" y="838200"/>
            <a:ext cx="8447088" cy="74613"/>
            <a:chOff x="247" y="3980"/>
            <a:chExt cx="5321" cy="24"/>
          </a:xfrm>
        </p:grpSpPr>
        <p:sp>
          <p:nvSpPr>
            <p:cNvPr id="4524" name="Rectangle 2476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5" name="Rectangle 2477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6" name="Rectangle 2478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7" name="Rectangle 2479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8" name="Rectangle 2480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9" name="Rectangle 2481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0" name="Rectangle 2482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1" name="Rectangle 2483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2" name="Rectangle 2484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3" name="Rectangle 2485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4" name="Rectangle 2486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5" name="Rectangle 2487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6" name="Rectangle 2488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7" name="Rectangle 2489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8" name="Rectangle 2490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9" name="Rectangle 2491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0" name="Rectangle 2492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1" name="Freeform 2493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A50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2" name="Rectangle 2494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3" name="Rectangle 2495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4" name="Rectangle 2496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5" name="Rectangle 2497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6" name="Rectangle 2498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7" name="Rectangle 2499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8" name="Rectangle 2500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9" name="Rectangle 2501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0" name="Rectangle 2502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1" name="Rectangle 2503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2" name="Rectangle 2504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3" name="Rectangle 2505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4" name="Rectangle 2506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5" name="Rectangle 2507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6" name="Rectangle 2508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7" name="Rectangle 2509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8" name="Rectangle 2510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9" name="Freeform 251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lnTo>
                    <a:pt x="10641" y="0"/>
                  </a:lnTo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34" name="Picture 2514" descr="EBIS_logo_colo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62800" y="0"/>
            <a:ext cx="15240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515" descr="http://www.redorbit.com/technology/space_tech/">
            <a:hlinkClick r:id="rId18"/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62600" y="6159500"/>
            <a:ext cx="1143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65" name="Text Box 2517"/>
          <p:cNvSpPr txBox="1">
            <a:spLocks noChangeArrowheads="1"/>
          </p:cNvSpPr>
          <p:nvPr userDrawn="1"/>
        </p:nvSpPr>
        <p:spPr bwMode="auto">
          <a:xfrm>
            <a:off x="3429000" y="6248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900" i="1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70" name="Rectangle 2522"/>
          <p:cNvSpPr>
            <a:spLocks noChangeArrowheads="1"/>
          </p:cNvSpPr>
          <p:nvPr userDrawn="1"/>
        </p:nvSpPr>
        <p:spPr bwMode="auto">
          <a:xfrm>
            <a:off x="0" y="2828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200" b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521"/>
          <p:cNvGraphicFramePr>
            <a:graphicFrameLocks noChangeAspect="1"/>
          </p:cNvGraphicFramePr>
          <p:nvPr/>
        </p:nvGraphicFramePr>
        <p:xfrm>
          <a:off x="2895600" y="6172200"/>
          <a:ext cx="11334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8" r:id="rId20" imgW="4990476" imgH="2857899" progId="">
                  <p:embed/>
                </p:oleObj>
              </mc:Choice>
              <mc:Fallback>
                <p:oleObj r:id="rId20" imgW="4990476" imgH="2857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172200"/>
                        <a:ext cx="113347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8" name="Picture 2524" descr="BNL Logo_Small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8600" y="6172200"/>
            <a:ext cx="1498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9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C4BE18E-2C00-FB41-BF59-830203EC89E5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1/7/2026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BEDF22C-E499-4A48-9F67-4BCC33A91A42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9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1CE43EB-A465-4715-B5E0-25FFF80AC3C1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1/7/2026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1B41A77-381C-4DD6-821A-39702B3E6A0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1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J. Alessi</a:t>
            </a:r>
            <a:endParaRPr lang="en-US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defTabSz="9141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latin typeface="Calibri"/>
                <a:ea typeface="+mn-ea"/>
                <a:cs typeface="+mn-cs"/>
              </a:rPr>
              <a:t>MAC Review, November 2-4, 2011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defTabSz="914116" eaLnBrk="1" fontAlgn="auto" hangingPunct="1">
              <a:spcBef>
                <a:spcPts val="0"/>
              </a:spcBef>
              <a:spcAft>
                <a:spcPts val="0"/>
              </a:spcAft>
            </a:pPr>
            <a:fld id="{B9A79057-6415-3643-ABFF-D33FF5A49A5D}" type="slidenum">
              <a:rPr lang="en-US" b="0" smtClean="0">
                <a:latin typeface="Calibri"/>
                <a:ea typeface="+mn-ea"/>
                <a:cs typeface="+mn-cs"/>
              </a:rPr>
              <a:pPr defTabSz="91411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2475"/>
          <p:cNvGrpSpPr>
            <a:grpSpLocks/>
          </p:cNvGrpSpPr>
          <p:nvPr userDrawn="1"/>
        </p:nvGrpSpPr>
        <p:grpSpPr bwMode="auto">
          <a:xfrm>
            <a:off x="381000" y="838203"/>
            <a:ext cx="8447088" cy="74613"/>
            <a:chOff x="247" y="3980"/>
            <a:chExt cx="5321" cy="24"/>
          </a:xfrm>
        </p:grpSpPr>
        <p:sp>
          <p:nvSpPr>
            <p:cNvPr id="8" name="Rectangle 2476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2477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2478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2479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2480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2481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2482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2483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2484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2485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2486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2487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2488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489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490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491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492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493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A50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494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495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496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497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498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2499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2500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2501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2502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2503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2504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2505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2506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2507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2508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2509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2510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251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lnTo>
                    <a:pt x="10641" y="0"/>
                  </a:lnTo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2465"/>
          <p:cNvGrpSpPr>
            <a:grpSpLocks/>
          </p:cNvGrpSpPr>
          <p:nvPr userDrawn="1"/>
        </p:nvGrpSpPr>
        <p:grpSpPr bwMode="auto">
          <a:xfrm>
            <a:off x="381000" y="6248400"/>
            <a:ext cx="8447088" cy="38100"/>
            <a:chOff x="247" y="3980"/>
            <a:chExt cx="5321" cy="24"/>
          </a:xfrm>
        </p:grpSpPr>
        <p:sp>
          <p:nvSpPr>
            <p:cNvPr id="45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A5002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/>
              <a:ahLst/>
              <a:cxnLst>
                <a:cxn ang="0">
                  <a:pos x="10612" y="0"/>
                </a:cxn>
                <a:cxn ang="0">
                  <a:pos x="10511" y="0"/>
                </a:cxn>
                <a:cxn ang="0">
                  <a:pos x="10344" y="0"/>
                </a:cxn>
                <a:cxn ang="0">
                  <a:pos x="10116" y="0"/>
                </a:cxn>
                <a:cxn ang="0">
                  <a:pos x="9832" y="0"/>
                </a:cxn>
                <a:cxn ang="0">
                  <a:pos x="9499" y="0"/>
                </a:cxn>
                <a:cxn ang="0">
                  <a:pos x="9120" y="0"/>
                </a:cxn>
                <a:cxn ang="0">
                  <a:pos x="8702" y="0"/>
                </a:cxn>
                <a:cxn ang="0">
                  <a:pos x="8250" y="0"/>
                </a:cxn>
                <a:cxn ang="0">
                  <a:pos x="7767" y="0"/>
                </a:cxn>
                <a:cxn ang="0">
                  <a:pos x="7261" y="0"/>
                </a:cxn>
                <a:cxn ang="0">
                  <a:pos x="6736" y="0"/>
                </a:cxn>
                <a:cxn ang="0">
                  <a:pos x="6197" y="0"/>
                </a:cxn>
                <a:cxn ang="0">
                  <a:pos x="5650" y="0"/>
                </a:cxn>
                <a:cxn ang="0">
                  <a:pos x="5100" y="0"/>
                </a:cxn>
                <a:cxn ang="0">
                  <a:pos x="4553" y="0"/>
                </a:cxn>
                <a:cxn ang="0">
                  <a:pos x="4012" y="0"/>
                </a:cxn>
                <a:cxn ang="0">
                  <a:pos x="3484" y="0"/>
                </a:cxn>
                <a:cxn ang="0">
                  <a:pos x="2974" y="0"/>
                </a:cxn>
                <a:cxn ang="0">
                  <a:pos x="2485" y="0"/>
                </a:cxn>
                <a:cxn ang="0">
                  <a:pos x="2027" y="0"/>
                </a:cxn>
                <a:cxn ang="0">
                  <a:pos x="1601" y="0"/>
                </a:cxn>
                <a:cxn ang="0">
                  <a:pos x="1214" y="0"/>
                </a:cxn>
                <a:cxn ang="0">
                  <a:pos x="871" y="0"/>
                </a:cxn>
                <a:cxn ang="0">
                  <a:pos x="578" y="0"/>
                </a:cxn>
                <a:cxn ang="0">
                  <a:pos x="339" y="0"/>
                </a:cxn>
                <a:cxn ang="0">
                  <a:pos x="159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13" y="48"/>
                </a:cxn>
                <a:cxn ang="0">
                  <a:pos x="93" y="48"/>
                </a:cxn>
                <a:cxn ang="0">
                  <a:pos x="241" y="48"/>
                </a:cxn>
                <a:cxn ang="0">
                  <a:pos x="451" y="48"/>
                </a:cxn>
                <a:cxn ang="0">
                  <a:pos x="717" y="48"/>
                </a:cxn>
                <a:cxn ang="0">
                  <a:pos x="1037" y="48"/>
                </a:cxn>
                <a:cxn ang="0">
                  <a:pos x="1402" y="48"/>
                </a:cxn>
                <a:cxn ang="0">
                  <a:pos x="1808" y="48"/>
                </a:cxn>
                <a:cxn ang="0">
                  <a:pos x="2252" y="48"/>
                </a:cxn>
                <a:cxn ang="0">
                  <a:pos x="2726" y="48"/>
                </a:cxn>
                <a:cxn ang="0">
                  <a:pos x="3225" y="48"/>
                </a:cxn>
                <a:cxn ang="0">
                  <a:pos x="3744" y="48"/>
                </a:cxn>
                <a:cxn ang="0">
                  <a:pos x="4280" y="48"/>
                </a:cxn>
                <a:cxn ang="0">
                  <a:pos x="4825" y="48"/>
                </a:cxn>
                <a:cxn ang="0">
                  <a:pos x="5373" y="48"/>
                </a:cxn>
                <a:cxn ang="0">
                  <a:pos x="5922" y="48"/>
                </a:cxn>
                <a:cxn ang="0">
                  <a:pos x="6466" y="48"/>
                </a:cxn>
                <a:cxn ang="0">
                  <a:pos x="6998" y="48"/>
                </a:cxn>
                <a:cxn ang="0">
                  <a:pos x="7514" y="48"/>
                </a:cxn>
                <a:cxn ang="0">
                  <a:pos x="8009" y="48"/>
                </a:cxn>
                <a:cxn ang="0">
                  <a:pos x="8477" y="48"/>
                </a:cxn>
                <a:cxn ang="0">
                  <a:pos x="8913" y="48"/>
                </a:cxn>
                <a:cxn ang="0">
                  <a:pos x="9312" y="48"/>
                </a:cxn>
                <a:cxn ang="0">
                  <a:pos x="9668" y="48"/>
                </a:cxn>
                <a:cxn ang="0">
                  <a:pos x="9977" y="48"/>
                </a:cxn>
                <a:cxn ang="0">
                  <a:pos x="10233" y="48"/>
                </a:cxn>
                <a:cxn ang="0">
                  <a:pos x="10431" y="48"/>
                </a:cxn>
                <a:cxn ang="0">
                  <a:pos x="10566" y="48"/>
                </a:cxn>
                <a:cxn ang="0">
                  <a:pos x="10631" y="48"/>
                </a:cxn>
                <a:cxn ang="0">
                  <a:pos x="10641" y="32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lnTo>
                    <a:pt x="10641" y="0"/>
                  </a:lnTo>
                  <a:lnTo>
                    <a:pt x="10641" y="0"/>
                  </a:lnTo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116" eaLnBrk="1" hangingPunct="1">
                <a:defRPr/>
              </a:pPr>
              <a:endParaRPr lang="en-US" sz="22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1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Comic Sans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CB6AEF-704D-F240-BEEC-917A7F259415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1/7/2026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253CABA-C539-2142-BB5D-7B1A52D92FB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32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oleObject" Target="???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Pre-Injectors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Jim </a:t>
            </a:r>
            <a:r>
              <a:rPr lang="en-US" dirty="0" err="1"/>
              <a:t>Alessi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92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29200" cy="3771900"/>
          </a:xfrm>
          <a:prstGeom prst="rect">
            <a:avLst/>
          </a:prstGeom>
        </p:spPr>
      </p:pic>
      <p:pic>
        <p:nvPicPr>
          <p:cNvPr id="3" name="Picture 2" descr="IMG_07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3000374"/>
            <a:ext cx="51435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72100"/>
            <a:ext cx="390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Chopper, RFQ, and </a:t>
            </a:r>
            <a:r>
              <a:rPr lang="en-US" dirty="0" err="1"/>
              <a:t>buncher</a:t>
            </a:r>
            <a:r>
              <a:rPr lang="en-US" dirty="0"/>
              <a:t> cavity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0" y="228600"/>
            <a:ext cx="366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H- ion source, ~80 mA peak, 600 us, 6.66 Hz</a:t>
            </a:r>
          </a:p>
        </p:txBody>
      </p:sp>
      <p:pic>
        <p:nvPicPr>
          <p:cNvPr id="6" name="Picture 6" descr="DCP_03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3156" y="1143000"/>
            <a:ext cx="2626437" cy="1828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38570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bt3_21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976171"/>
            <a:ext cx="4343400" cy="30243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1" y="96838"/>
            <a:ext cx="7429499" cy="719137"/>
          </a:xfrm>
        </p:spPr>
        <p:txBody>
          <a:bodyPr/>
          <a:lstStyle/>
          <a:p>
            <a:r>
              <a:rPr lang="en-US" dirty="0"/>
              <a:t>200 MeV transport lines to Booster, </a:t>
            </a:r>
            <a:r>
              <a:rPr lang="en-US" dirty="0" err="1"/>
              <a:t>polarimeter</a:t>
            </a:r>
            <a:r>
              <a:rPr lang="en-US" dirty="0"/>
              <a:t>, and BLIP</a:t>
            </a:r>
          </a:p>
        </p:txBody>
      </p:sp>
      <p:pic>
        <p:nvPicPr>
          <p:cNvPr id="5" name="Picture 4" descr="HebtGate_Old21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14400"/>
            <a:ext cx="3257550" cy="4343400"/>
          </a:xfrm>
          <a:prstGeom prst="rect">
            <a:avLst/>
          </a:prstGeom>
        </p:spPr>
      </p:pic>
      <p:pic>
        <p:nvPicPr>
          <p:cNvPr id="6" name="Picture 5" descr="LTB_HEBT21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036" y="3657599"/>
            <a:ext cx="4192764" cy="31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390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04 at 12.5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685800"/>
            <a:ext cx="6959363" cy="4604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0700" y="3573601"/>
            <a:ext cx="3300904" cy="31700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/>
              <a:t>5A proton source</a:t>
            </a:r>
          </a:p>
          <a:p>
            <a:pPr algn="l"/>
            <a:r>
              <a:rPr lang="en-US" sz="2000" b="0" dirty="0"/>
              <a:t>3T SC solenoid</a:t>
            </a:r>
          </a:p>
          <a:p>
            <a:pPr algn="l"/>
            <a:r>
              <a:rPr lang="en-US" sz="2000" b="0" dirty="0" err="1"/>
              <a:t>Cr:LiSAF</a:t>
            </a:r>
            <a:r>
              <a:rPr lang="en-US" sz="2000" b="0" dirty="0"/>
              <a:t>  laser &amp; probe laser</a:t>
            </a:r>
          </a:p>
          <a:p>
            <a:pPr algn="l"/>
            <a:r>
              <a:rPr lang="en-US" sz="2000" b="0" dirty="0"/>
              <a:t>H neutralizer</a:t>
            </a:r>
          </a:p>
          <a:p>
            <a:pPr algn="l"/>
            <a:r>
              <a:rPr lang="en-US" sz="2000" b="0" dirty="0"/>
              <a:t>He ionizer</a:t>
            </a:r>
          </a:p>
          <a:p>
            <a:pPr algn="l"/>
            <a:r>
              <a:rPr lang="en-US" sz="2000" b="0" dirty="0"/>
              <a:t>Polarized </a:t>
            </a:r>
            <a:r>
              <a:rPr lang="en-US" sz="2000" b="0" dirty="0" err="1"/>
              <a:t>Rb</a:t>
            </a:r>
            <a:r>
              <a:rPr lang="en-US" sz="2000" b="0" dirty="0"/>
              <a:t> neutralizer</a:t>
            </a:r>
          </a:p>
          <a:p>
            <a:pPr algn="l"/>
            <a:r>
              <a:rPr lang="en-US" sz="2000" b="0" dirty="0"/>
              <a:t>Na ionizer</a:t>
            </a:r>
          </a:p>
          <a:p>
            <a:pPr algn="l"/>
            <a:r>
              <a:rPr lang="en-US" sz="2000" b="0" dirty="0" err="1"/>
              <a:t>Sona</a:t>
            </a:r>
            <a:r>
              <a:rPr lang="en-US" sz="2000" b="0" dirty="0"/>
              <a:t> transition</a:t>
            </a:r>
          </a:p>
          <a:p>
            <a:pPr algn="l"/>
            <a:r>
              <a:rPr lang="en-US" sz="2000" b="0" dirty="0"/>
              <a:t>HV extraction</a:t>
            </a:r>
          </a:p>
          <a:p>
            <a:pPr algn="l"/>
            <a:r>
              <a:rPr lang="en-US" sz="2000" b="0" dirty="0"/>
              <a:t>Low energy </a:t>
            </a:r>
            <a:r>
              <a:rPr lang="en-US" sz="2000" b="0" dirty="0" err="1"/>
              <a:t>polarimeter</a:t>
            </a:r>
            <a:endParaRPr lang="en-US" sz="2000" b="0" dirty="0"/>
          </a:p>
        </p:txBody>
      </p:sp>
      <p:sp>
        <p:nvSpPr>
          <p:cNvPr id="4" name="Rectangle 3"/>
          <p:cNvSpPr/>
          <p:nvPr/>
        </p:nvSpPr>
        <p:spPr>
          <a:xfrm>
            <a:off x="571500" y="537210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/>
              <a:t>The source is comprised of many complex systems:</a:t>
            </a:r>
          </a:p>
          <a:p>
            <a:pPr algn="l"/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197656" y="114300"/>
            <a:ext cx="623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Highest intensity polarized H- source in world  </a:t>
            </a:r>
          </a:p>
        </p:txBody>
      </p:sp>
    </p:spTree>
    <p:extLst>
      <p:ext uri="{BB962C8B-B14F-4D97-AF65-F5344CB8AC3E}">
        <p14:creationId xmlns:p14="http://schemas.microsoft.com/office/powerpoint/2010/main" val="162424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7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1" y="342900"/>
            <a:ext cx="3962399" cy="2971799"/>
          </a:xfrm>
          <a:prstGeom prst="rect">
            <a:avLst/>
          </a:prstGeom>
        </p:spPr>
      </p:pic>
      <p:pic>
        <p:nvPicPr>
          <p:cNvPr id="4" name="Picture 3" descr="IMG_07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743325"/>
            <a:ext cx="4000500" cy="3000375"/>
          </a:xfrm>
          <a:prstGeom prst="rect">
            <a:avLst/>
          </a:prstGeom>
        </p:spPr>
      </p:pic>
      <p:pic>
        <p:nvPicPr>
          <p:cNvPr id="5" name="Picture 4" descr="IMG_07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486150"/>
            <a:ext cx="4343400" cy="3257550"/>
          </a:xfrm>
          <a:prstGeom prst="rect">
            <a:avLst/>
          </a:prstGeom>
        </p:spPr>
      </p:pic>
      <p:pic>
        <p:nvPicPr>
          <p:cNvPr id="6" name="Picture 5" descr="IMG_075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57200"/>
            <a:ext cx="4229100" cy="3171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228600"/>
            <a:ext cx="48121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parts of the polarized H-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419" y="3130923"/>
            <a:ext cx="25683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Source &amp; </a:t>
            </a:r>
            <a:r>
              <a:rPr lang="en-US" sz="2000" dirty="0" err="1"/>
              <a:t>polarimeter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229290"/>
            <a:ext cx="14173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Source </a:t>
            </a:r>
            <a:r>
              <a:rPr lang="en-US" sz="2000" dirty="0" err="1"/>
              <a:t>ps’s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81612" y="6259172"/>
            <a:ext cx="30752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Transport, spin precession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0173" y="2857500"/>
            <a:ext cx="25733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Controls, </a:t>
            </a:r>
            <a:r>
              <a:rPr lang="en-US" sz="2000" dirty="0" err="1"/>
              <a:t>polarimetry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209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CP_075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0" y="800100"/>
            <a:ext cx="4991086" cy="41605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6710"/>
            <a:ext cx="8458200" cy="588962"/>
          </a:xfrm>
        </p:spPr>
        <p:txBody>
          <a:bodyPr/>
          <a:lstStyle/>
          <a:p>
            <a:r>
              <a:rPr lang="en-US" sz="2000" dirty="0"/>
              <a:t>Polarized gas jet – before installation in RHIC </a:t>
            </a:r>
            <a:br>
              <a:rPr lang="en-US" sz="2000" dirty="0"/>
            </a:br>
            <a:r>
              <a:rPr lang="en-US" sz="2000" dirty="0"/>
              <a:t>(group provides primary support for operation &amp; maintenance)</a:t>
            </a:r>
          </a:p>
        </p:txBody>
      </p:sp>
      <p:pic>
        <p:nvPicPr>
          <p:cNvPr id="5" name="Picture 4" descr="DCP_07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00100"/>
            <a:ext cx="3716828" cy="560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0500" y="5543371"/>
            <a:ext cx="491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dirty="0">
                <a:solidFill>
                  <a:srgbClr val="0033CC"/>
                </a:solidFill>
              </a:rPr>
              <a:t>Also, for RHIC CNI </a:t>
            </a:r>
            <a:r>
              <a:rPr lang="en-US" sz="1800" b="0" dirty="0" err="1">
                <a:solidFill>
                  <a:srgbClr val="0033CC"/>
                </a:solidFill>
              </a:rPr>
              <a:t>polarimeter</a:t>
            </a:r>
            <a:r>
              <a:rPr lang="en-US" sz="1800" b="0" dirty="0">
                <a:solidFill>
                  <a:srgbClr val="0033CC"/>
                </a:solidFill>
              </a:rPr>
              <a:t>, group makes ~300 targets/year, 25mm long, 50 nanometer thick, 10 microns wide; mounted individually on frames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4000500" y="5029200"/>
            <a:ext cx="45191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Atomic H beam, </a:t>
            </a:r>
            <a:r>
              <a:rPr lang="en-US" sz="2000" b="0" dirty="0" err="1">
                <a:solidFill>
                  <a:srgbClr val="0000FF"/>
                </a:solidFill>
                <a:latin typeface="Helvetica"/>
                <a:cs typeface="Helvetica"/>
              </a:rPr>
              <a:t>sextupoles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, 21 </a:t>
            </a:r>
            <a:r>
              <a:rPr lang="en-US" sz="2000" b="0" dirty="0" err="1">
                <a:solidFill>
                  <a:srgbClr val="0000FF"/>
                </a:solidFill>
                <a:latin typeface="Helvetica"/>
                <a:cs typeface="Helvetica"/>
              </a:rPr>
              <a:t>turbos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61952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39700" y="262492"/>
            <a:ext cx="8851900" cy="3057525"/>
            <a:chOff x="139959" y="569167"/>
            <a:chExt cx="8851641" cy="3057331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/>
          </p:nvGraphicFramePr>
          <p:xfrm>
            <a:off x="189120" y="762000"/>
            <a:ext cx="8748505" cy="228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6" name="Acrobat Document" r:id="rId4" imgW="11016000" imgH="7128000" progId="AcroExch.Document.7">
                    <p:link updateAutomatic="1"/>
                  </p:oleObj>
                </mc:Choice>
                <mc:Fallback>
                  <p:oleObj name="Acrobat Document" r:id="rId4" imgW="11016000" imgH="7128000" progId="AcroExch.Document.7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154" t="25400" b="35535"/>
                        <a:stretch>
                          <a:fillRect/>
                        </a:stretch>
                      </p:blipFill>
                      <p:spPr bwMode="auto">
                        <a:xfrm>
                          <a:off x="189120" y="762000"/>
                          <a:ext cx="8748505" cy="2286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eform 12"/>
            <p:cNvSpPr/>
            <p:nvPr/>
          </p:nvSpPr>
          <p:spPr>
            <a:xfrm>
              <a:off x="3003725" y="764418"/>
              <a:ext cx="4246439" cy="1838208"/>
            </a:xfrm>
            <a:custGeom>
              <a:avLst/>
              <a:gdLst>
                <a:gd name="connsiteX0" fmla="*/ 9331 w 4245429"/>
                <a:gd name="connsiteY0" fmla="*/ 27992 h 1838131"/>
                <a:gd name="connsiteX1" fmla="*/ 0 w 4245429"/>
                <a:gd name="connsiteY1" fmla="*/ 1446245 h 1838131"/>
                <a:gd name="connsiteX2" fmla="*/ 3153747 w 4245429"/>
                <a:gd name="connsiteY2" fmla="*/ 1464906 h 1838131"/>
                <a:gd name="connsiteX3" fmla="*/ 3153747 w 4245429"/>
                <a:gd name="connsiteY3" fmla="*/ 1828800 h 1838131"/>
                <a:gd name="connsiteX4" fmla="*/ 4245429 w 4245429"/>
                <a:gd name="connsiteY4" fmla="*/ 1838131 h 1838131"/>
                <a:gd name="connsiteX5" fmla="*/ 4124131 w 4245429"/>
                <a:gd name="connsiteY5" fmla="*/ 1679510 h 1838131"/>
                <a:gd name="connsiteX6" fmla="*/ 4068147 w 4245429"/>
                <a:gd name="connsiteY6" fmla="*/ 1558212 h 1838131"/>
                <a:gd name="connsiteX7" fmla="*/ 3368351 w 4245429"/>
                <a:gd name="connsiteY7" fmla="*/ 839755 h 1838131"/>
                <a:gd name="connsiteX8" fmla="*/ 3415004 w 4245429"/>
                <a:gd name="connsiteY8" fmla="*/ 755780 h 1838131"/>
                <a:gd name="connsiteX9" fmla="*/ 3032449 w 4245429"/>
                <a:gd name="connsiteY9" fmla="*/ 522514 h 1838131"/>
                <a:gd name="connsiteX10" fmla="*/ 2388637 w 4245429"/>
                <a:gd name="connsiteY10" fmla="*/ 0 h 1838131"/>
                <a:gd name="connsiteX11" fmla="*/ 9331 w 4245429"/>
                <a:gd name="connsiteY11" fmla="*/ 27992 h 183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45429" h="1838131">
                  <a:moveTo>
                    <a:pt x="9331" y="27992"/>
                  </a:moveTo>
                  <a:cubicBezTo>
                    <a:pt x="6221" y="500743"/>
                    <a:pt x="3110" y="973494"/>
                    <a:pt x="0" y="1446245"/>
                  </a:cubicBezTo>
                  <a:lnTo>
                    <a:pt x="3153747" y="1464906"/>
                  </a:lnTo>
                  <a:lnTo>
                    <a:pt x="3153747" y="1828800"/>
                  </a:lnTo>
                  <a:lnTo>
                    <a:pt x="4245429" y="1838131"/>
                  </a:lnTo>
                  <a:lnTo>
                    <a:pt x="4124131" y="1679510"/>
                  </a:lnTo>
                  <a:lnTo>
                    <a:pt x="4068147" y="1558212"/>
                  </a:lnTo>
                  <a:lnTo>
                    <a:pt x="3368351" y="839755"/>
                  </a:lnTo>
                  <a:lnTo>
                    <a:pt x="3415004" y="755780"/>
                  </a:lnTo>
                  <a:lnTo>
                    <a:pt x="3032449" y="522514"/>
                  </a:lnTo>
                  <a:lnTo>
                    <a:pt x="2388637" y="0"/>
                  </a:lnTo>
                  <a:lnTo>
                    <a:pt x="9331" y="279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70638" y="773942"/>
              <a:ext cx="2370068" cy="1838208"/>
            </a:xfrm>
            <a:custGeom>
              <a:avLst/>
              <a:gdLst>
                <a:gd name="connsiteX0" fmla="*/ 0 w 2369975"/>
                <a:gd name="connsiteY0" fmla="*/ 9330 h 1838130"/>
                <a:gd name="connsiteX1" fmla="*/ 298579 w 2369975"/>
                <a:gd name="connsiteY1" fmla="*/ 0 h 1838130"/>
                <a:gd name="connsiteX2" fmla="*/ 2155371 w 2369975"/>
                <a:gd name="connsiteY2" fmla="*/ 1138335 h 1838130"/>
                <a:gd name="connsiteX3" fmla="*/ 2369975 w 2369975"/>
                <a:gd name="connsiteY3" fmla="*/ 1838130 h 1838130"/>
                <a:gd name="connsiteX4" fmla="*/ 1922106 w 2369975"/>
                <a:gd name="connsiteY4" fmla="*/ 1763486 h 1838130"/>
                <a:gd name="connsiteX5" fmla="*/ 559836 w 2369975"/>
                <a:gd name="connsiteY5" fmla="*/ 354563 h 1838130"/>
                <a:gd name="connsiteX6" fmla="*/ 0 w 2369975"/>
                <a:gd name="connsiteY6" fmla="*/ 9330 h 183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9975" h="1838130">
                  <a:moveTo>
                    <a:pt x="0" y="9330"/>
                  </a:moveTo>
                  <a:lnTo>
                    <a:pt x="298579" y="0"/>
                  </a:lnTo>
                  <a:lnTo>
                    <a:pt x="2155371" y="1138335"/>
                  </a:lnTo>
                  <a:lnTo>
                    <a:pt x="2369975" y="1838130"/>
                  </a:lnTo>
                  <a:lnTo>
                    <a:pt x="1922106" y="1763486"/>
                  </a:lnTo>
                  <a:lnTo>
                    <a:pt x="559836" y="354563"/>
                  </a:lnTo>
                  <a:lnTo>
                    <a:pt x="0" y="9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781960" y="1986715"/>
              <a:ext cx="1203290" cy="1147689"/>
            </a:xfrm>
            <a:custGeom>
              <a:avLst/>
              <a:gdLst>
                <a:gd name="connsiteX0" fmla="*/ 1203649 w 1203649"/>
                <a:gd name="connsiteY0" fmla="*/ 65315 h 1147666"/>
                <a:gd name="connsiteX1" fmla="*/ 634481 w 1203649"/>
                <a:gd name="connsiteY1" fmla="*/ 0 h 1147666"/>
                <a:gd name="connsiteX2" fmla="*/ 671804 w 1203649"/>
                <a:gd name="connsiteY2" fmla="*/ 429209 h 1147666"/>
                <a:gd name="connsiteX3" fmla="*/ 447869 w 1203649"/>
                <a:gd name="connsiteY3" fmla="*/ 718458 h 1147666"/>
                <a:gd name="connsiteX4" fmla="*/ 233265 w 1203649"/>
                <a:gd name="connsiteY4" fmla="*/ 746449 h 1147666"/>
                <a:gd name="connsiteX5" fmla="*/ 186612 w 1203649"/>
                <a:gd name="connsiteY5" fmla="*/ 681135 h 1147666"/>
                <a:gd name="connsiteX6" fmla="*/ 0 w 1203649"/>
                <a:gd name="connsiteY6" fmla="*/ 727788 h 1147666"/>
                <a:gd name="connsiteX7" fmla="*/ 289249 w 1203649"/>
                <a:gd name="connsiteY7" fmla="*/ 1147666 h 1147666"/>
                <a:gd name="connsiteX8" fmla="*/ 1082351 w 1203649"/>
                <a:gd name="connsiteY8" fmla="*/ 1119674 h 1147666"/>
                <a:gd name="connsiteX9" fmla="*/ 1203649 w 1203649"/>
                <a:gd name="connsiteY9" fmla="*/ 65315 h 114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3649" h="1147666">
                  <a:moveTo>
                    <a:pt x="1203649" y="65315"/>
                  </a:moveTo>
                  <a:lnTo>
                    <a:pt x="634481" y="0"/>
                  </a:lnTo>
                  <a:lnTo>
                    <a:pt x="671804" y="429209"/>
                  </a:lnTo>
                  <a:lnTo>
                    <a:pt x="447869" y="718458"/>
                  </a:lnTo>
                  <a:lnTo>
                    <a:pt x="233265" y="746449"/>
                  </a:lnTo>
                  <a:lnTo>
                    <a:pt x="186612" y="681135"/>
                  </a:lnTo>
                  <a:lnTo>
                    <a:pt x="0" y="727788"/>
                  </a:lnTo>
                  <a:lnTo>
                    <a:pt x="289249" y="1147666"/>
                  </a:lnTo>
                  <a:lnTo>
                    <a:pt x="1082351" y="1119674"/>
                  </a:lnTo>
                  <a:lnTo>
                    <a:pt x="1203649" y="65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61171" y="2669297"/>
              <a:ext cx="1595390" cy="379388"/>
            </a:xfrm>
            <a:custGeom>
              <a:avLst/>
              <a:gdLst>
                <a:gd name="connsiteX0" fmla="*/ 0 w 1530221"/>
                <a:gd name="connsiteY0" fmla="*/ 0 h 438539"/>
                <a:gd name="connsiteX1" fmla="*/ 9331 w 1530221"/>
                <a:gd name="connsiteY1" fmla="*/ 438539 h 438539"/>
                <a:gd name="connsiteX2" fmla="*/ 1530221 w 1530221"/>
                <a:gd name="connsiteY2" fmla="*/ 419878 h 438539"/>
                <a:gd name="connsiteX3" fmla="*/ 1166327 w 1530221"/>
                <a:gd name="connsiteY3" fmla="*/ 0 h 438539"/>
                <a:gd name="connsiteX4" fmla="*/ 0 w 1530221"/>
                <a:gd name="connsiteY4" fmla="*/ 0 h 438539"/>
                <a:gd name="connsiteX0" fmla="*/ 0 w 1595535"/>
                <a:gd name="connsiteY0" fmla="*/ 0 h 455645"/>
                <a:gd name="connsiteX1" fmla="*/ 9331 w 1595535"/>
                <a:gd name="connsiteY1" fmla="*/ 438539 h 455645"/>
                <a:gd name="connsiteX2" fmla="*/ 1595535 w 1595535"/>
                <a:gd name="connsiteY2" fmla="*/ 455645 h 455645"/>
                <a:gd name="connsiteX3" fmla="*/ 1166327 w 1595535"/>
                <a:gd name="connsiteY3" fmla="*/ 0 h 455645"/>
                <a:gd name="connsiteX4" fmla="*/ 0 w 1595535"/>
                <a:gd name="connsiteY4" fmla="*/ 0 h 45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35" h="455645">
                  <a:moveTo>
                    <a:pt x="0" y="0"/>
                  </a:moveTo>
                  <a:lnTo>
                    <a:pt x="9331" y="438539"/>
                  </a:lnTo>
                  <a:lnTo>
                    <a:pt x="1595535" y="455645"/>
                  </a:lnTo>
                  <a:lnTo>
                    <a:pt x="11663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949656" y="2734380"/>
              <a:ext cx="4068644" cy="400025"/>
            </a:xfrm>
            <a:custGeom>
              <a:avLst/>
              <a:gdLst>
                <a:gd name="connsiteX0" fmla="*/ 4058816 w 4068147"/>
                <a:gd name="connsiteY0" fmla="*/ 0 h 401217"/>
                <a:gd name="connsiteX1" fmla="*/ 4068147 w 4068147"/>
                <a:gd name="connsiteY1" fmla="*/ 335902 h 401217"/>
                <a:gd name="connsiteX2" fmla="*/ 0 w 4068147"/>
                <a:gd name="connsiteY2" fmla="*/ 401217 h 401217"/>
                <a:gd name="connsiteX3" fmla="*/ 9331 w 4068147"/>
                <a:gd name="connsiteY3" fmla="*/ 46653 h 401217"/>
                <a:gd name="connsiteX4" fmla="*/ 3694922 w 4068147"/>
                <a:gd name="connsiteY4" fmla="*/ 65315 h 401217"/>
                <a:gd name="connsiteX5" fmla="*/ 3788229 w 4068147"/>
                <a:gd name="connsiteY5" fmla="*/ 9331 h 401217"/>
                <a:gd name="connsiteX6" fmla="*/ 4058816 w 4068147"/>
                <a:gd name="connsiteY6" fmla="*/ 0 h 40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147" h="401217">
                  <a:moveTo>
                    <a:pt x="4058816" y="0"/>
                  </a:moveTo>
                  <a:lnTo>
                    <a:pt x="4068147" y="335902"/>
                  </a:lnTo>
                  <a:lnTo>
                    <a:pt x="0" y="401217"/>
                  </a:lnTo>
                  <a:lnTo>
                    <a:pt x="9331" y="46653"/>
                  </a:lnTo>
                  <a:lnTo>
                    <a:pt x="3694922" y="65315"/>
                  </a:lnTo>
                  <a:lnTo>
                    <a:pt x="3788229" y="9331"/>
                  </a:lnTo>
                  <a:lnTo>
                    <a:pt x="40588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545047" y="2388327"/>
              <a:ext cx="531796" cy="457171"/>
            </a:xfrm>
            <a:custGeom>
              <a:avLst/>
              <a:gdLst>
                <a:gd name="connsiteX0" fmla="*/ 0 w 531845"/>
                <a:gd name="connsiteY0" fmla="*/ 0 h 457200"/>
                <a:gd name="connsiteX1" fmla="*/ 531845 w 531845"/>
                <a:gd name="connsiteY1" fmla="*/ 0 h 457200"/>
                <a:gd name="connsiteX2" fmla="*/ 522514 w 531845"/>
                <a:gd name="connsiteY2" fmla="*/ 457200 h 457200"/>
                <a:gd name="connsiteX3" fmla="*/ 9330 w 531845"/>
                <a:gd name="connsiteY3" fmla="*/ 447869 h 457200"/>
                <a:gd name="connsiteX4" fmla="*/ 0 w 531845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45" h="457200">
                  <a:moveTo>
                    <a:pt x="0" y="0"/>
                  </a:moveTo>
                  <a:lnTo>
                    <a:pt x="531845" y="0"/>
                  </a:lnTo>
                  <a:lnTo>
                    <a:pt x="522514" y="457200"/>
                  </a:lnTo>
                  <a:lnTo>
                    <a:pt x="9330" y="447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40352" y="2472459"/>
              <a:ext cx="541321" cy="457171"/>
            </a:xfrm>
            <a:custGeom>
              <a:avLst/>
              <a:gdLst>
                <a:gd name="connsiteX0" fmla="*/ 0 w 531845"/>
                <a:gd name="connsiteY0" fmla="*/ 0 h 457200"/>
                <a:gd name="connsiteX1" fmla="*/ 531845 w 531845"/>
                <a:gd name="connsiteY1" fmla="*/ 0 h 457200"/>
                <a:gd name="connsiteX2" fmla="*/ 522514 w 531845"/>
                <a:gd name="connsiteY2" fmla="*/ 457200 h 457200"/>
                <a:gd name="connsiteX3" fmla="*/ 9330 w 531845"/>
                <a:gd name="connsiteY3" fmla="*/ 447869 h 457200"/>
                <a:gd name="connsiteX4" fmla="*/ 0 w 531845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45" h="457200">
                  <a:moveTo>
                    <a:pt x="0" y="0"/>
                  </a:moveTo>
                  <a:lnTo>
                    <a:pt x="531845" y="0"/>
                  </a:lnTo>
                  <a:lnTo>
                    <a:pt x="522514" y="457200"/>
                  </a:lnTo>
                  <a:lnTo>
                    <a:pt x="9330" y="447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15019" y="2515319"/>
              <a:ext cx="531797" cy="457171"/>
            </a:xfrm>
            <a:custGeom>
              <a:avLst/>
              <a:gdLst>
                <a:gd name="connsiteX0" fmla="*/ 0 w 531845"/>
                <a:gd name="connsiteY0" fmla="*/ 0 h 457200"/>
                <a:gd name="connsiteX1" fmla="*/ 531845 w 531845"/>
                <a:gd name="connsiteY1" fmla="*/ 0 h 457200"/>
                <a:gd name="connsiteX2" fmla="*/ 522514 w 531845"/>
                <a:gd name="connsiteY2" fmla="*/ 457200 h 457200"/>
                <a:gd name="connsiteX3" fmla="*/ 9330 w 531845"/>
                <a:gd name="connsiteY3" fmla="*/ 447869 h 457200"/>
                <a:gd name="connsiteX4" fmla="*/ 0 w 531845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45" h="457200">
                  <a:moveTo>
                    <a:pt x="0" y="0"/>
                  </a:moveTo>
                  <a:lnTo>
                    <a:pt x="531845" y="0"/>
                  </a:lnTo>
                  <a:lnTo>
                    <a:pt x="522514" y="457200"/>
                  </a:lnTo>
                  <a:lnTo>
                    <a:pt x="9330" y="447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24525" y="2315306"/>
              <a:ext cx="380989" cy="228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5863" y="837438"/>
              <a:ext cx="1220751" cy="1525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624229" y="831088"/>
              <a:ext cx="1342986" cy="1696929"/>
            </a:xfrm>
            <a:custGeom>
              <a:avLst/>
              <a:gdLst>
                <a:gd name="connsiteX0" fmla="*/ 746449 w 1343608"/>
                <a:gd name="connsiteY0" fmla="*/ 9331 h 1698172"/>
                <a:gd name="connsiteX1" fmla="*/ 1315616 w 1343608"/>
                <a:gd name="connsiteY1" fmla="*/ 9331 h 1698172"/>
                <a:gd name="connsiteX2" fmla="*/ 1343608 w 1343608"/>
                <a:gd name="connsiteY2" fmla="*/ 1698172 h 1698172"/>
                <a:gd name="connsiteX3" fmla="*/ 102636 w 1343608"/>
                <a:gd name="connsiteY3" fmla="*/ 1698172 h 1698172"/>
                <a:gd name="connsiteX4" fmla="*/ 671804 w 1343608"/>
                <a:gd name="connsiteY4" fmla="*/ 1324947 h 1698172"/>
                <a:gd name="connsiteX5" fmla="*/ 597159 w 1343608"/>
                <a:gd name="connsiteY5" fmla="*/ 1240972 h 1698172"/>
                <a:gd name="connsiteX6" fmla="*/ 186612 w 1343608"/>
                <a:gd name="connsiteY6" fmla="*/ 1502229 h 1698172"/>
                <a:gd name="connsiteX7" fmla="*/ 139959 w 1343608"/>
                <a:gd name="connsiteY7" fmla="*/ 1483568 h 1698172"/>
                <a:gd name="connsiteX8" fmla="*/ 158620 w 1343608"/>
                <a:gd name="connsiteY8" fmla="*/ 1222311 h 1698172"/>
                <a:gd name="connsiteX9" fmla="*/ 158620 w 1343608"/>
                <a:gd name="connsiteY9" fmla="*/ 970384 h 1698172"/>
                <a:gd name="connsiteX10" fmla="*/ 9330 w 1343608"/>
                <a:gd name="connsiteY10" fmla="*/ 1035698 h 1698172"/>
                <a:gd name="connsiteX11" fmla="*/ 0 w 1343608"/>
                <a:gd name="connsiteY11" fmla="*/ 18662 h 1698172"/>
                <a:gd name="connsiteX12" fmla="*/ 905069 w 1343608"/>
                <a:gd name="connsiteY12" fmla="*/ 18662 h 1698172"/>
                <a:gd name="connsiteX13" fmla="*/ 1315616 w 1343608"/>
                <a:gd name="connsiteY13" fmla="*/ 0 h 169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3608" h="1698172">
                  <a:moveTo>
                    <a:pt x="746449" y="9331"/>
                  </a:moveTo>
                  <a:lnTo>
                    <a:pt x="1315616" y="9331"/>
                  </a:lnTo>
                  <a:lnTo>
                    <a:pt x="1343608" y="1698172"/>
                  </a:lnTo>
                  <a:lnTo>
                    <a:pt x="102636" y="1698172"/>
                  </a:lnTo>
                  <a:lnTo>
                    <a:pt x="671804" y="1324947"/>
                  </a:lnTo>
                  <a:lnTo>
                    <a:pt x="597159" y="1240972"/>
                  </a:lnTo>
                  <a:lnTo>
                    <a:pt x="186612" y="1502229"/>
                  </a:lnTo>
                  <a:lnTo>
                    <a:pt x="139959" y="1483568"/>
                  </a:lnTo>
                  <a:lnTo>
                    <a:pt x="158620" y="1222311"/>
                  </a:lnTo>
                  <a:lnTo>
                    <a:pt x="158620" y="970384"/>
                  </a:lnTo>
                  <a:lnTo>
                    <a:pt x="9330" y="1035698"/>
                  </a:lnTo>
                  <a:lnTo>
                    <a:pt x="0" y="18662"/>
                  </a:lnTo>
                  <a:lnTo>
                    <a:pt x="905069" y="18662"/>
                  </a:lnTo>
                  <a:lnTo>
                    <a:pt x="131561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39959" y="2267684"/>
              <a:ext cx="1539830" cy="811162"/>
            </a:xfrm>
            <a:custGeom>
              <a:avLst/>
              <a:gdLst>
                <a:gd name="connsiteX0" fmla="*/ 1511559 w 1539551"/>
                <a:gd name="connsiteY0" fmla="*/ 46653 h 811763"/>
                <a:gd name="connsiteX1" fmla="*/ 1502229 w 1539551"/>
                <a:gd name="connsiteY1" fmla="*/ 242596 h 811763"/>
                <a:gd name="connsiteX2" fmla="*/ 1436914 w 1539551"/>
                <a:gd name="connsiteY2" fmla="*/ 289249 h 811763"/>
                <a:gd name="connsiteX3" fmla="*/ 1334278 w 1539551"/>
                <a:gd name="connsiteY3" fmla="*/ 307910 h 811763"/>
                <a:gd name="connsiteX4" fmla="*/ 1334278 w 1539551"/>
                <a:gd name="connsiteY4" fmla="*/ 261257 h 811763"/>
                <a:gd name="connsiteX5" fmla="*/ 774441 w 1539551"/>
                <a:gd name="connsiteY5" fmla="*/ 279918 h 811763"/>
                <a:gd name="connsiteX6" fmla="*/ 475861 w 1539551"/>
                <a:gd name="connsiteY6" fmla="*/ 195943 h 811763"/>
                <a:gd name="connsiteX7" fmla="*/ 410547 w 1539551"/>
                <a:gd name="connsiteY7" fmla="*/ 345232 h 811763"/>
                <a:gd name="connsiteX8" fmla="*/ 457200 w 1539551"/>
                <a:gd name="connsiteY8" fmla="*/ 513183 h 811763"/>
                <a:gd name="connsiteX9" fmla="*/ 867747 w 1539551"/>
                <a:gd name="connsiteY9" fmla="*/ 457200 h 811763"/>
                <a:gd name="connsiteX10" fmla="*/ 1156996 w 1539551"/>
                <a:gd name="connsiteY10" fmla="*/ 522514 h 811763"/>
                <a:gd name="connsiteX11" fmla="*/ 1362270 w 1539551"/>
                <a:gd name="connsiteY11" fmla="*/ 457200 h 811763"/>
                <a:gd name="connsiteX12" fmla="*/ 1380931 w 1539551"/>
                <a:gd name="connsiteY12" fmla="*/ 410547 h 811763"/>
                <a:gd name="connsiteX13" fmla="*/ 1539551 w 1539551"/>
                <a:gd name="connsiteY13" fmla="*/ 765110 h 811763"/>
                <a:gd name="connsiteX14" fmla="*/ 9331 w 1539551"/>
                <a:gd name="connsiteY14" fmla="*/ 811763 h 811763"/>
                <a:gd name="connsiteX15" fmla="*/ 0 w 1539551"/>
                <a:gd name="connsiteY15" fmla="*/ 27992 h 811763"/>
                <a:gd name="connsiteX16" fmla="*/ 391886 w 1539551"/>
                <a:gd name="connsiteY16" fmla="*/ 0 h 811763"/>
                <a:gd name="connsiteX17" fmla="*/ 494523 w 1539551"/>
                <a:gd name="connsiteY17" fmla="*/ 195943 h 81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9551" h="811763">
                  <a:moveTo>
                    <a:pt x="1511559" y="46653"/>
                  </a:moveTo>
                  <a:lnTo>
                    <a:pt x="1502229" y="242596"/>
                  </a:lnTo>
                  <a:lnTo>
                    <a:pt x="1436914" y="289249"/>
                  </a:lnTo>
                  <a:lnTo>
                    <a:pt x="1334278" y="307910"/>
                  </a:lnTo>
                  <a:lnTo>
                    <a:pt x="1334278" y="261257"/>
                  </a:lnTo>
                  <a:lnTo>
                    <a:pt x="774441" y="279918"/>
                  </a:lnTo>
                  <a:lnTo>
                    <a:pt x="475861" y="195943"/>
                  </a:lnTo>
                  <a:lnTo>
                    <a:pt x="410547" y="345232"/>
                  </a:lnTo>
                  <a:lnTo>
                    <a:pt x="457200" y="513183"/>
                  </a:lnTo>
                  <a:lnTo>
                    <a:pt x="867747" y="457200"/>
                  </a:lnTo>
                  <a:lnTo>
                    <a:pt x="1156996" y="522514"/>
                  </a:lnTo>
                  <a:lnTo>
                    <a:pt x="1362270" y="457200"/>
                  </a:lnTo>
                  <a:lnTo>
                    <a:pt x="1380931" y="410547"/>
                  </a:lnTo>
                  <a:lnTo>
                    <a:pt x="1539551" y="765110"/>
                  </a:lnTo>
                  <a:lnTo>
                    <a:pt x="9331" y="811763"/>
                  </a:lnTo>
                  <a:lnTo>
                    <a:pt x="0" y="27992"/>
                  </a:lnTo>
                  <a:lnTo>
                    <a:pt x="391886" y="0"/>
                  </a:lnTo>
                  <a:lnTo>
                    <a:pt x="494523" y="1959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562509" y="2639136"/>
              <a:ext cx="533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248289" y="2637549"/>
              <a:ext cx="533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15019" y="2639136"/>
              <a:ext cx="533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638898" y="2439123"/>
              <a:ext cx="228593" cy="380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478566" y="2651835"/>
              <a:ext cx="533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121484" y="569167"/>
              <a:ext cx="2863766" cy="1287381"/>
            </a:xfrm>
            <a:custGeom>
              <a:avLst/>
              <a:gdLst>
                <a:gd name="connsiteX0" fmla="*/ 0 w 2864498"/>
                <a:gd name="connsiteY0" fmla="*/ 139960 h 1287625"/>
                <a:gd name="connsiteX1" fmla="*/ 606489 w 2864498"/>
                <a:gd name="connsiteY1" fmla="*/ 569168 h 1287625"/>
                <a:gd name="connsiteX2" fmla="*/ 1838130 w 2864498"/>
                <a:gd name="connsiteY2" fmla="*/ 1035698 h 1287625"/>
                <a:gd name="connsiteX3" fmla="*/ 2771191 w 2864498"/>
                <a:gd name="connsiteY3" fmla="*/ 1287625 h 1287625"/>
                <a:gd name="connsiteX4" fmla="*/ 2864498 w 2864498"/>
                <a:gd name="connsiteY4" fmla="*/ 765111 h 1287625"/>
                <a:gd name="connsiteX5" fmla="*/ 149289 w 2864498"/>
                <a:gd name="connsiteY5" fmla="*/ 0 h 1287625"/>
                <a:gd name="connsiteX6" fmla="*/ 0 w 2864498"/>
                <a:gd name="connsiteY6" fmla="*/ 139960 h 128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4498" h="1287625">
                  <a:moveTo>
                    <a:pt x="0" y="139960"/>
                  </a:moveTo>
                  <a:lnTo>
                    <a:pt x="606489" y="569168"/>
                  </a:lnTo>
                  <a:lnTo>
                    <a:pt x="1838130" y="1035698"/>
                  </a:lnTo>
                  <a:lnTo>
                    <a:pt x="2771191" y="1287625"/>
                  </a:lnTo>
                  <a:lnTo>
                    <a:pt x="2864498" y="765111"/>
                  </a:lnTo>
                  <a:lnTo>
                    <a:pt x="149289" y="0"/>
                  </a:lnTo>
                  <a:lnTo>
                    <a:pt x="0" y="1399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37320" y="2928042"/>
              <a:ext cx="2389118" cy="698456"/>
            </a:xfrm>
            <a:custGeom>
              <a:avLst/>
              <a:gdLst>
                <a:gd name="connsiteX0" fmla="*/ 421433 w 2390192"/>
                <a:gd name="connsiteY0" fmla="*/ 104192 h 698241"/>
                <a:gd name="connsiteX1" fmla="*/ 692021 w 2390192"/>
                <a:gd name="connsiteY1" fmla="*/ 20216 h 698241"/>
                <a:gd name="connsiteX2" fmla="*/ 934617 w 2390192"/>
                <a:gd name="connsiteY2" fmla="*/ 122853 h 698241"/>
                <a:gd name="connsiteX3" fmla="*/ 1307841 w 2390192"/>
                <a:gd name="connsiteY3" fmla="*/ 10886 h 698241"/>
                <a:gd name="connsiteX4" fmla="*/ 1569098 w 2390192"/>
                <a:gd name="connsiteY4" fmla="*/ 104192 h 698241"/>
                <a:gd name="connsiteX5" fmla="*/ 1783702 w 2390192"/>
                <a:gd name="connsiteY5" fmla="*/ 1555 h 698241"/>
                <a:gd name="connsiteX6" fmla="*/ 2007637 w 2390192"/>
                <a:gd name="connsiteY6" fmla="*/ 113523 h 698241"/>
                <a:gd name="connsiteX7" fmla="*/ 2100943 w 2390192"/>
                <a:gd name="connsiteY7" fmla="*/ 608045 h 698241"/>
                <a:gd name="connsiteX8" fmla="*/ 272143 w 2390192"/>
                <a:gd name="connsiteY8" fmla="*/ 608045 h 698241"/>
                <a:gd name="connsiteX9" fmla="*/ 468086 w 2390192"/>
                <a:gd name="connsiteY9" fmla="*/ 66870 h 698241"/>
                <a:gd name="connsiteX10" fmla="*/ 468086 w 2390192"/>
                <a:gd name="connsiteY10" fmla="*/ 66870 h 698241"/>
                <a:gd name="connsiteX11" fmla="*/ 468086 w 2390192"/>
                <a:gd name="connsiteY11" fmla="*/ 66870 h 698241"/>
                <a:gd name="connsiteX12" fmla="*/ 468086 w 2390192"/>
                <a:gd name="connsiteY12" fmla="*/ 66870 h 698241"/>
                <a:gd name="connsiteX0" fmla="*/ 421433 w 2390192"/>
                <a:gd name="connsiteY0" fmla="*/ 104192 h 698241"/>
                <a:gd name="connsiteX1" fmla="*/ 692021 w 2390192"/>
                <a:gd name="connsiteY1" fmla="*/ 20216 h 698241"/>
                <a:gd name="connsiteX2" fmla="*/ 968829 w 2390192"/>
                <a:gd name="connsiteY2" fmla="*/ 119743 h 698241"/>
                <a:gd name="connsiteX3" fmla="*/ 1307841 w 2390192"/>
                <a:gd name="connsiteY3" fmla="*/ 10886 h 698241"/>
                <a:gd name="connsiteX4" fmla="*/ 1569098 w 2390192"/>
                <a:gd name="connsiteY4" fmla="*/ 104192 h 698241"/>
                <a:gd name="connsiteX5" fmla="*/ 1783702 w 2390192"/>
                <a:gd name="connsiteY5" fmla="*/ 1555 h 698241"/>
                <a:gd name="connsiteX6" fmla="*/ 2007637 w 2390192"/>
                <a:gd name="connsiteY6" fmla="*/ 113523 h 698241"/>
                <a:gd name="connsiteX7" fmla="*/ 2100943 w 2390192"/>
                <a:gd name="connsiteY7" fmla="*/ 608045 h 698241"/>
                <a:gd name="connsiteX8" fmla="*/ 272143 w 2390192"/>
                <a:gd name="connsiteY8" fmla="*/ 608045 h 698241"/>
                <a:gd name="connsiteX9" fmla="*/ 468086 w 2390192"/>
                <a:gd name="connsiteY9" fmla="*/ 66870 h 698241"/>
                <a:gd name="connsiteX10" fmla="*/ 468086 w 2390192"/>
                <a:gd name="connsiteY10" fmla="*/ 66870 h 698241"/>
                <a:gd name="connsiteX11" fmla="*/ 468086 w 2390192"/>
                <a:gd name="connsiteY11" fmla="*/ 66870 h 698241"/>
                <a:gd name="connsiteX12" fmla="*/ 468086 w 2390192"/>
                <a:gd name="connsiteY12" fmla="*/ 66870 h 698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0192" h="698241">
                  <a:moveTo>
                    <a:pt x="421433" y="104192"/>
                  </a:moveTo>
                  <a:cubicBezTo>
                    <a:pt x="513961" y="60649"/>
                    <a:pt x="600788" y="17624"/>
                    <a:pt x="692021" y="20216"/>
                  </a:cubicBezTo>
                  <a:cubicBezTo>
                    <a:pt x="783254" y="22808"/>
                    <a:pt x="866192" y="121298"/>
                    <a:pt x="968829" y="119743"/>
                  </a:cubicBezTo>
                  <a:cubicBezTo>
                    <a:pt x="1071466" y="118188"/>
                    <a:pt x="1207796" y="13478"/>
                    <a:pt x="1307841" y="10886"/>
                  </a:cubicBezTo>
                  <a:cubicBezTo>
                    <a:pt x="1407886" y="8294"/>
                    <a:pt x="1489788" y="105747"/>
                    <a:pt x="1569098" y="104192"/>
                  </a:cubicBezTo>
                  <a:cubicBezTo>
                    <a:pt x="1648408" y="102637"/>
                    <a:pt x="1710612" y="0"/>
                    <a:pt x="1783702" y="1555"/>
                  </a:cubicBezTo>
                  <a:cubicBezTo>
                    <a:pt x="1856792" y="3110"/>
                    <a:pt x="1954764" y="12441"/>
                    <a:pt x="2007637" y="113523"/>
                  </a:cubicBezTo>
                  <a:cubicBezTo>
                    <a:pt x="2060511" y="214605"/>
                    <a:pt x="2390192" y="525625"/>
                    <a:pt x="2100943" y="608045"/>
                  </a:cubicBezTo>
                  <a:cubicBezTo>
                    <a:pt x="1811694" y="690465"/>
                    <a:pt x="544286" y="698241"/>
                    <a:pt x="272143" y="608045"/>
                  </a:cubicBezTo>
                  <a:cubicBezTo>
                    <a:pt x="0" y="517849"/>
                    <a:pt x="468086" y="66870"/>
                    <a:pt x="468086" y="66870"/>
                  </a:cubicBezTo>
                  <a:lnTo>
                    <a:pt x="468086" y="66870"/>
                  </a:lnTo>
                  <a:lnTo>
                    <a:pt x="468086" y="66870"/>
                  </a:lnTo>
                  <a:lnTo>
                    <a:pt x="468086" y="668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8382018" y="2094658"/>
              <a:ext cx="609582" cy="457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8" name="TextBox 32"/>
            <p:cNvSpPr txBox="1">
              <a:spLocks noChangeArrowheads="1"/>
            </p:cNvSpPr>
            <p:nvPr/>
          </p:nvSpPr>
          <p:spPr bwMode="auto">
            <a:xfrm>
              <a:off x="751206" y="2819400"/>
              <a:ext cx="5068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EBIS</a:t>
              </a:r>
            </a:p>
          </p:txBody>
        </p:sp>
        <p:sp>
          <p:nvSpPr>
            <p:cNvPr id="4149" name="TextBox 33"/>
            <p:cNvSpPr txBox="1">
              <a:spLocks noChangeArrowheads="1"/>
            </p:cNvSpPr>
            <p:nvPr/>
          </p:nvSpPr>
          <p:spPr bwMode="auto">
            <a:xfrm>
              <a:off x="1752600" y="2819400"/>
              <a:ext cx="4894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4150" name="TextBox 34"/>
            <p:cNvSpPr txBox="1">
              <a:spLocks noChangeArrowheads="1"/>
            </p:cNvSpPr>
            <p:nvPr/>
          </p:nvSpPr>
          <p:spPr bwMode="auto">
            <a:xfrm>
              <a:off x="2438400" y="2819400"/>
              <a:ext cx="62818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LINAC</a:t>
              </a:r>
            </a:p>
          </p:txBody>
        </p:sp>
        <p:sp>
          <p:nvSpPr>
            <p:cNvPr id="4151" name="TextBox 35"/>
            <p:cNvSpPr txBox="1">
              <a:spLocks noChangeArrowheads="1"/>
            </p:cNvSpPr>
            <p:nvPr/>
          </p:nvSpPr>
          <p:spPr bwMode="auto">
            <a:xfrm>
              <a:off x="7315200" y="1066800"/>
              <a:ext cx="8898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BOOSTER</a:t>
              </a:r>
            </a:p>
          </p:txBody>
        </p:sp>
        <p:sp>
          <p:nvSpPr>
            <p:cNvPr id="4152" name="TextBox 36"/>
            <p:cNvSpPr txBox="1">
              <a:spLocks noChangeArrowheads="1"/>
            </p:cNvSpPr>
            <p:nvPr/>
          </p:nvSpPr>
          <p:spPr bwMode="auto">
            <a:xfrm>
              <a:off x="8153400" y="2667000"/>
              <a:ext cx="8113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DIPOLES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43536" y="685048"/>
              <a:ext cx="457187" cy="15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2659" y="761243"/>
              <a:ext cx="304791" cy="1601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55" name="TextBox 39"/>
            <p:cNvSpPr txBox="1">
              <a:spLocks noChangeArrowheads="1"/>
            </p:cNvSpPr>
            <p:nvPr/>
          </p:nvSpPr>
          <p:spPr bwMode="auto">
            <a:xfrm>
              <a:off x="3581400" y="2819400"/>
              <a:ext cx="19552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457200" eaLnBrk="1" hangingPunct="1"/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BEAM TRANSPORT LINE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2900" y="114300"/>
            <a:ext cx="6057899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EBIS </a:t>
            </a:r>
            <a:r>
              <a:rPr lang="en-US" b="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Preinjector</a:t>
            </a:r>
            <a:r>
              <a:rPr lang="en-US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– high charge state heavy ions 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baseline="300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He to U (15 species run to date)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All heavy ions for RHIC and NSRL</a:t>
            </a:r>
          </a:p>
        </p:txBody>
      </p:sp>
      <p:pic>
        <p:nvPicPr>
          <p:cNvPr id="36" name="Picture 4" descr="C:\Documents and Settings\alessi.BNL\Local Settings\Temporary Internet Files\Content.Word\IMG_09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40" y="2823652"/>
            <a:ext cx="3538503" cy="265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E:\Retreat\DSC0813-6-28-10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0814" y="2857180"/>
            <a:ext cx="4150786" cy="275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E:\For lecture\Photos of EBIS\IMG_08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0700" y="4471315"/>
            <a:ext cx="4131891" cy="21827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43202" y="5699721"/>
            <a:ext cx="2459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Acceleration to 2 MeV/u for injection into Booster</a:t>
            </a:r>
          </a:p>
        </p:txBody>
      </p:sp>
    </p:spTree>
    <p:extLst>
      <p:ext uri="{BB962C8B-B14F-4D97-AF65-F5344CB8AC3E}">
        <p14:creationId xmlns:p14="http://schemas.microsoft.com/office/powerpoint/2010/main" val="235283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304800" y="704976"/>
            <a:ext cx="6568259" cy="4438524"/>
            <a:chOff x="624" y="659"/>
            <a:chExt cx="4512" cy="3049"/>
          </a:xfrm>
        </p:grpSpPr>
        <p:pic>
          <p:nvPicPr>
            <p:cNvPr id="13317" name="Picture 4" descr="ebis_3D_ma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8" y="672"/>
              <a:ext cx="4368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8" name="Line 9"/>
            <p:cNvSpPr>
              <a:spLocks noChangeShapeType="1"/>
            </p:cNvSpPr>
            <p:nvPr/>
          </p:nvSpPr>
          <p:spPr bwMode="auto">
            <a:xfrm>
              <a:off x="1056" y="1824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914116" eaLnBrk="1" hangingPunct="1"/>
              <a:endParaRPr lang="en-US" sz="18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19" name="Line 10"/>
            <p:cNvSpPr>
              <a:spLocks noChangeShapeType="1"/>
            </p:cNvSpPr>
            <p:nvPr/>
          </p:nvSpPr>
          <p:spPr bwMode="auto">
            <a:xfrm>
              <a:off x="2400" y="1440"/>
              <a:ext cx="38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914116" eaLnBrk="1" hangingPunct="1"/>
              <a:endParaRPr lang="en-US" sz="18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20" name="Line 11"/>
            <p:cNvSpPr>
              <a:spLocks noChangeShapeType="1"/>
            </p:cNvSpPr>
            <p:nvPr/>
          </p:nvSpPr>
          <p:spPr bwMode="auto">
            <a:xfrm>
              <a:off x="4176" y="864"/>
              <a:ext cx="3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914116" eaLnBrk="1" hangingPunct="1"/>
              <a:endParaRPr lang="en-US" sz="18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21" name="Line 12"/>
            <p:cNvSpPr>
              <a:spLocks noChangeShapeType="1"/>
            </p:cNvSpPr>
            <p:nvPr/>
          </p:nvSpPr>
          <p:spPr bwMode="auto">
            <a:xfrm>
              <a:off x="2496" y="110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defTabSz="914116" eaLnBrk="1" hangingPunct="1"/>
              <a:endParaRPr lang="en-US" sz="1800" b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22" name="Text Box 13"/>
            <p:cNvSpPr txBox="1">
              <a:spLocks noChangeArrowheads="1"/>
            </p:cNvSpPr>
            <p:nvPr/>
          </p:nvSpPr>
          <p:spPr bwMode="auto">
            <a:xfrm>
              <a:off x="624" y="1584"/>
              <a:ext cx="528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914116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E-Gun</a:t>
              </a:r>
            </a:p>
            <a:p>
              <a:pPr algn="l" defTabSz="914116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(10 A)</a:t>
              </a:r>
            </a:p>
          </p:txBody>
        </p:sp>
        <p:sp>
          <p:nvSpPr>
            <p:cNvPr id="13323" name="Text Box 14"/>
            <p:cNvSpPr txBox="1">
              <a:spLocks noChangeArrowheads="1"/>
            </p:cNvSpPr>
            <p:nvPr/>
          </p:nvSpPr>
          <p:spPr bwMode="auto">
            <a:xfrm>
              <a:off x="1350" y="1236"/>
              <a:ext cx="1276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116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Drift Tube Structure</a:t>
              </a:r>
              <a:r>
                <a:rPr lang="en-US" sz="1600" b="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 (P&lt;10</a:t>
              </a:r>
              <a:r>
                <a:rPr lang="en-US" sz="1600" b="0" baseline="300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-10 </a:t>
              </a:r>
              <a:r>
                <a:rPr lang="en-US" sz="1600" b="0" dirty="0" err="1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Torr</a:t>
              </a:r>
              <a:r>
                <a:rPr lang="en-US" sz="1600" b="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324" name="Text Box 15"/>
            <p:cNvSpPr txBox="1">
              <a:spLocks noChangeArrowheads="1"/>
            </p:cNvSpPr>
            <p:nvPr/>
          </p:nvSpPr>
          <p:spPr bwMode="auto">
            <a:xfrm>
              <a:off x="3611" y="659"/>
              <a:ext cx="837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116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Electron Collector</a:t>
              </a:r>
            </a:p>
          </p:txBody>
        </p:sp>
        <p:sp>
          <p:nvSpPr>
            <p:cNvPr id="13325" name="Text Box 16"/>
            <p:cNvSpPr txBox="1">
              <a:spLocks noChangeArrowheads="1"/>
            </p:cNvSpPr>
            <p:nvPr/>
          </p:nvSpPr>
          <p:spPr bwMode="auto">
            <a:xfrm>
              <a:off x="1723" y="768"/>
              <a:ext cx="1301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116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Superconducting Solenoid </a:t>
              </a:r>
              <a:r>
                <a:rPr lang="en-US" sz="1600" b="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(5 T)</a:t>
              </a:r>
            </a:p>
          </p:txBody>
        </p:sp>
      </p:grpSp>
      <p:pic>
        <p:nvPicPr>
          <p:cNvPr id="14" name="Picture 4" descr="C:\Documents and Settings\alessi.BNL\Local Settings\Temporary Internet Files\Content.Word\IMG_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840" y="3680882"/>
            <a:ext cx="3778560" cy="283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9057-6415-3643-ABFF-D33FF5A49A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171390"/>
            <a:ext cx="4068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Highest intensity EBIS in the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001" y="5200471"/>
            <a:ext cx="4599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i="1" dirty="0"/>
              <a:t>Source</a:t>
            </a:r>
            <a:r>
              <a:rPr lang="en-US" sz="1800" dirty="0"/>
              <a:t> includes 10A electron gun &amp; collector</a:t>
            </a:r>
            <a:endParaRPr lang="en-US" dirty="0"/>
          </a:p>
          <a:p>
            <a:pPr algn="l"/>
            <a:r>
              <a:rPr lang="en-US" sz="1800" dirty="0"/>
              <a:t>5T SC solenoid</a:t>
            </a:r>
          </a:p>
          <a:p>
            <a:pPr algn="l"/>
            <a:r>
              <a:rPr lang="en-US" sz="1800" dirty="0"/>
              <a:t>Ultrahigh vacuum system</a:t>
            </a:r>
          </a:p>
          <a:p>
            <a:pPr algn="l"/>
            <a:r>
              <a:rPr lang="en-US" sz="1800" dirty="0"/>
              <a:t>2 ion sources for 1+ ion injection</a:t>
            </a:r>
          </a:p>
        </p:txBody>
      </p:sp>
    </p:spTree>
    <p:extLst>
      <p:ext uri="{BB962C8B-B14F-4D97-AF65-F5344CB8AC3E}">
        <p14:creationId xmlns:p14="http://schemas.microsoft.com/office/powerpoint/2010/main" val="414464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228975"/>
            <a:ext cx="4686300" cy="3514725"/>
          </a:xfrm>
          <a:prstGeom prst="rect">
            <a:avLst/>
          </a:prstGeom>
        </p:spPr>
      </p:pic>
      <p:pic>
        <p:nvPicPr>
          <p:cNvPr id="4" name="Picture 6" descr="DCP_08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186" y="4879262"/>
            <a:ext cx="3836214" cy="17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4900" y="408390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Two 1+ heavy ion sources to produce desired species</a:t>
            </a:r>
          </a:p>
        </p:txBody>
      </p:sp>
      <p:pic>
        <p:nvPicPr>
          <p:cNvPr id="6" name="Picture 2" descr="C:\Documents and Settings\alessi.BNL\My Documents\My Pictures\EBIS\Bowman 8-09\1612-8-20-09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510" y="342900"/>
            <a:ext cx="262449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295400" y="342900"/>
            <a:ext cx="4876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EBIS source PS’s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15A, 15 kV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ps</a:t>
            </a: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between the electron gun and electron collector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Two 150 kV, 200 kVA isolation transformers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100 kV platform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pulser</a:t>
            </a: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– 200µs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risetime</a:t>
            </a: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500 µs flattop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40 kV, 20 mA gun anode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ps</a:t>
            </a:r>
            <a:endParaRPr lang="en-US" sz="16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Ten 20 kV, 20 mA (100 mA burst) drift tube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ps’s</a:t>
            </a:r>
            <a:endParaRPr lang="en-US" sz="16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 room temperature solenoids and 8 steering </a:t>
            </a:r>
            <a:r>
              <a:rPr lang="en-US" sz="1600" b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ps’s</a:t>
            </a:r>
            <a:r>
              <a:rPr lang="en-US" sz="1600" b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(electron beam)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b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39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" y="64570"/>
            <a:ext cx="6620988" cy="63990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EBIS - Heavy ion accelerators and transport lines</a:t>
            </a:r>
          </a:p>
        </p:txBody>
      </p:sp>
      <p:pic>
        <p:nvPicPr>
          <p:cNvPr id="7170" name="Picture 2" descr="E:\For lecture\Photos of EBIS\IMG_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21" y="946686"/>
            <a:ext cx="4485705" cy="336438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4041" y="3771900"/>
            <a:ext cx="290355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RFQ, MEBT, and Linac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091F8-A5A4-CC47-A98A-DB577A952D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2" descr="C:\Documents and Settings\alessi.BNL\My Documents\My Pictures\EBIS\2-17-2010\IMG_0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457200"/>
            <a:ext cx="23145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Retreat\DSC0813-6-28-10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1888" y="3386861"/>
            <a:ext cx="4538098" cy="301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85705" y="5600700"/>
            <a:ext cx="25720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Linac and EBIS-to-Booster transport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1" y="2628900"/>
            <a:ext cx="20573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x 300 kW and 3 &amp; 10 kW </a:t>
            </a:r>
            <a:r>
              <a:rPr lang="en-US" sz="1800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rf</a:t>
            </a: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109633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07-17 at 3.09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3314700"/>
            <a:ext cx="5439416" cy="2949575"/>
          </a:xfrm>
          <a:prstGeom prst="rect">
            <a:avLst/>
          </a:prstGeom>
        </p:spPr>
      </p:pic>
      <p:pic>
        <p:nvPicPr>
          <p:cNvPr id="11" name="Picture 10" descr="Screen shot 2013-07-17 at 3.2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1371600"/>
            <a:ext cx="3487047" cy="464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257300"/>
            <a:ext cx="4909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Collaboration with MIT (R. Milner, J. Maxwell, C. Epstein)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Polarized He-3 gas cell - preparations at MIT 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be brought to BNL this fall and tested on EBIS spare solenoid for possible depolarization during injection into trap field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022" y="228600"/>
            <a:ext cx="7477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Polarized helium-3 source for RHIC using EBIS ionizer</a:t>
            </a:r>
          </a:p>
        </p:txBody>
      </p:sp>
    </p:spTree>
    <p:extLst>
      <p:ext uri="{BB962C8B-B14F-4D97-AF65-F5344CB8AC3E}">
        <p14:creationId xmlns:p14="http://schemas.microsoft.com/office/powerpoint/2010/main" val="7096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04 at 12.54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9144000" cy="560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57200" y="114300"/>
            <a:ext cx="83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Preinjectors</a:t>
            </a:r>
            <a:r>
              <a:rPr lang="en-US" dirty="0"/>
              <a:t> –ion sources and initial acceleration for all beams used for RHIC, BLIP, and NSRL </a:t>
            </a:r>
          </a:p>
        </p:txBody>
      </p:sp>
    </p:spTree>
    <p:extLst>
      <p:ext uri="{BB962C8B-B14F-4D97-AF65-F5344CB8AC3E}">
        <p14:creationId xmlns:p14="http://schemas.microsoft.com/office/powerpoint/2010/main" val="212393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39"/>
          <a:stretch/>
        </p:blipFill>
        <p:spPr>
          <a:xfrm>
            <a:off x="457200" y="1028700"/>
            <a:ext cx="4000500" cy="4163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0"/>
            <a:ext cx="8467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Improved EBIS electron gun – </a:t>
            </a:r>
            <a:r>
              <a:rPr lang="en-US" sz="2000" b="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designed by BNL EBIS scientist, built in collaboration with CERN, and is now being prepared for testing on BNL Test EBIS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4900" y="1028700"/>
            <a:ext cx="3551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Could produce 10 times higher current density in the trap,  resulting in 10-times shorter confinement times, and therefore shorter electron beam pulses</a:t>
            </a:r>
          </a:p>
          <a:p>
            <a:pPr marL="742950" lvl="1" indent="-2857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could improve charge state distribution, vacuum, </a:t>
            </a:r>
            <a:r>
              <a:rPr lang="en-US" sz="1800" b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emittance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027" descr="DCP_1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6300" y="3657600"/>
            <a:ext cx="419481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165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721" y="286848"/>
            <a:ext cx="2482978" cy="3179865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40" y="2007761"/>
            <a:ext cx="6638877" cy="440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74356" y="6299494"/>
            <a:ext cx="71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40kV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7760" y="6151531"/>
            <a:ext cx="164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Ground Potential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5754" y="2325157"/>
            <a:ext cx="1315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55 kV Break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653" y="2325157"/>
            <a:ext cx="1421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40 kV Break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66180" y="2617361"/>
            <a:ext cx="304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14211" y="2663711"/>
            <a:ext cx="3810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591760" y="5512961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572960" y="5665361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2935" y="5637904"/>
            <a:ext cx="2258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40 kV Station Insulator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058860" y="5055761"/>
            <a:ext cx="381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0931" y="1711404"/>
            <a:ext cx="1269953" cy="13631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5229" y="342900"/>
            <a:ext cx="6917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Laser Ion Source for improved flexibility when running multiple species from EBIS</a:t>
            </a:r>
          </a:p>
          <a:p>
            <a:pPr algn="l"/>
            <a:r>
              <a:rPr lang="en-US" sz="2000" dirty="0"/>
              <a:t>	1+ injection into EBIS</a:t>
            </a:r>
          </a:p>
          <a:p>
            <a:pPr algn="l"/>
            <a:r>
              <a:rPr lang="en-US" sz="2000" dirty="0"/>
              <a:t>	NASA funded – will be installed on EBIS this fall</a:t>
            </a:r>
          </a:p>
        </p:txBody>
      </p:sp>
    </p:spTree>
    <p:extLst>
      <p:ext uri="{BB962C8B-B14F-4D97-AF65-F5344CB8AC3E}">
        <p14:creationId xmlns:p14="http://schemas.microsoft.com/office/powerpoint/2010/main" val="3075540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14400"/>
            <a:ext cx="7315200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H- source, LEBT, MEBT, </a:t>
            </a:r>
            <a:r>
              <a:rPr lang="en-US" sz="1400" b="0" dirty="0" err="1"/>
              <a:t>linac</a:t>
            </a:r>
            <a:r>
              <a:rPr lang="en-US" sz="1400" b="0" dirty="0"/>
              <a:t>, </a:t>
            </a:r>
            <a:r>
              <a:rPr lang="en-US" sz="1400" b="0" dirty="0" err="1"/>
              <a:t>rf</a:t>
            </a:r>
            <a:r>
              <a:rPr lang="en-US" sz="1400" b="0" dirty="0"/>
              <a:t> systems, quads, transport lines, diagnostics, vacuum  	~6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Polarized H- source, </a:t>
            </a:r>
            <a:r>
              <a:rPr lang="en-US" sz="1400" b="0" dirty="0" err="1"/>
              <a:t>linac</a:t>
            </a:r>
            <a:r>
              <a:rPr lang="en-US" sz="1400" b="0" dirty="0"/>
              <a:t> </a:t>
            </a:r>
            <a:r>
              <a:rPr lang="en-US" sz="1400" b="0" dirty="0" err="1"/>
              <a:t>polarimeters</a:t>
            </a:r>
            <a:r>
              <a:rPr lang="en-US" sz="1400" b="0" dirty="0"/>
              <a:t>, RHIC </a:t>
            </a:r>
            <a:r>
              <a:rPr lang="en-US" sz="1400" b="0" dirty="0" err="1"/>
              <a:t>polarimeters</a:t>
            </a:r>
            <a:r>
              <a:rPr lang="en-US" sz="1400" b="0" dirty="0"/>
              <a:t> &amp; targets 		~3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EBIS source, 1+ sources, heavy ion RFQ, Linac, transfer lines, </a:t>
            </a:r>
            <a:r>
              <a:rPr lang="en-US" sz="1400" b="0" dirty="0" err="1"/>
              <a:t>ps’s</a:t>
            </a:r>
            <a:r>
              <a:rPr lang="en-US" sz="1400" b="0" dirty="0"/>
              <a:t>, etc.		~4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Laser source; EBIS developments; other R&amp;D for RHIC			~3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ME, EE, machinist, secretary, group leader, floating techs 			~6-7</a:t>
            </a:r>
          </a:p>
          <a:p>
            <a:pPr algn="l"/>
            <a:r>
              <a:rPr lang="en-US" sz="1400" b="0" dirty="0"/>
              <a:t>	(support for all of above)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Misc. support (other groups)					~1-2</a:t>
            </a:r>
          </a:p>
          <a:p>
            <a:pPr algn="l"/>
            <a:endParaRPr lang="en-US" sz="1400" b="0" dirty="0"/>
          </a:p>
          <a:p>
            <a:pPr algn="l"/>
            <a:r>
              <a:rPr lang="en-US" sz="1400" b="0" dirty="0"/>
              <a:t>						TOTAL	~24</a:t>
            </a:r>
          </a:p>
          <a:p>
            <a:pPr algn="l"/>
            <a:endParaRPr lang="en-US" sz="1400" b="0" dirty="0"/>
          </a:p>
          <a:p>
            <a:pPr algn="l"/>
            <a:endParaRPr lang="en-US" sz="1400" b="0" dirty="0"/>
          </a:p>
          <a:p>
            <a:pPr algn="l"/>
            <a:endParaRPr lang="en-US" sz="1400" b="0" dirty="0"/>
          </a:p>
          <a:p>
            <a:pPr algn="l"/>
            <a:r>
              <a:rPr lang="en-US" sz="1400" dirty="0"/>
              <a:t>Procurements:</a:t>
            </a:r>
            <a:r>
              <a:rPr lang="en-US" sz="1400" b="0" dirty="0"/>
              <a:t>  </a:t>
            </a:r>
          </a:p>
          <a:p>
            <a:pPr algn="l"/>
            <a:r>
              <a:rPr lang="en-US" sz="1400" b="0" dirty="0"/>
              <a:t>	Largest is </a:t>
            </a:r>
            <a:r>
              <a:rPr lang="en-US" sz="1400" b="0" dirty="0" err="1"/>
              <a:t>rf</a:t>
            </a:r>
            <a:r>
              <a:rPr lang="en-US" sz="1400" b="0" dirty="0"/>
              <a:t> tubes for 200 MeV </a:t>
            </a:r>
            <a:r>
              <a:rPr lang="en-US" sz="1400" b="0" dirty="0" err="1"/>
              <a:t>linac</a:t>
            </a:r>
            <a:r>
              <a:rPr lang="en-US" sz="1400" b="0" dirty="0"/>
              <a:t> -  ~1.1 M$/year</a:t>
            </a:r>
          </a:p>
          <a:p>
            <a:pPr algn="l"/>
            <a:r>
              <a:rPr lang="en-US" sz="1400" b="0" dirty="0"/>
              <a:t>	Otherwise, typically </a:t>
            </a:r>
            <a:r>
              <a:rPr lang="en-US" sz="1400" b="0" dirty="0" err="1"/>
              <a:t>ps</a:t>
            </a:r>
            <a:r>
              <a:rPr lang="en-US" sz="1400" b="0" dirty="0"/>
              <a:t> repairs/replacements, vacuum pump repairs/replacements, etc.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8700" y="342900"/>
            <a:ext cx="442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Rough breakdown of manpower</a:t>
            </a:r>
          </a:p>
        </p:txBody>
      </p:sp>
    </p:spTree>
    <p:extLst>
      <p:ext uri="{BB962C8B-B14F-4D97-AF65-F5344CB8AC3E}">
        <p14:creationId xmlns:p14="http://schemas.microsoft.com/office/powerpoint/2010/main" val="263486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Pre-Injectors</a:t>
            </a:r>
            <a:endParaRPr dirty="0">
              <a:latin typeface="Helvetica" charset="0"/>
              <a:ea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257300"/>
            <a:ext cx="6070600" cy="3022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800100" y="4914900"/>
            <a:ext cx="7789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Reduction in labor primarily due to switch from Tandem to EBIS </a:t>
            </a:r>
            <a:r>
              <a:rPr lang="en-US" sz="1800" b="0" dirty="0" err="1">
                <a:latin typeface="Helvetica"/>
                <a:cs typeface="Helvetica"/>
              </a:rPr>
              <a:t>preinjector</a:t>
            </a:r>
            <a:endParaRPr lang="en-US" sz="1800" b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512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00" y="815975"/>
            <a:ext cx="8077200" cy="55848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200 MeV H- Linac</a:t>
            </a:r>
          </a:p>
          <a:p>
            <a:pPr lvl="1"/>
            <a:r>
              <a:rPr lang="en-US" dirty="0"/>
              <a:t>Polarized H- for RHIC</a:t>
            </a:r>
          </a:p>
          <a:p>
            <a:pPr lvl="2"/>
            <a:r>
              <a:rPr lang="en-US" dirty="0"/>
              <a:t>200 MeV; mA’s</a:t>
            </a:r>
          </a:p>
          <a:p>
            <a:pPr lvl="1"/>
            <a:r>
              <a:rPr lang="en-US" dirty="0"/>
              <a:t>H- for Brookhaven Linac Isotope Producer (BLIP)</a:t>
            </a:r>
          </a:p>
          <a:p>
            <a:pPr lvl="2"/>
            <a:r>
              <a:rPr lang="en-US" dirty="0"/>
              <a:t>66-200 MeV; &gt;40 mA peak, up to 130 </a:t>
            </a:r>
            <a:r>
              <a:rPr lang="en-US" dirty="0" err="1"/>
              <a:t>μA</a:t>
            </a:r>
            <a:r>
              <a:rPr lang="en-US" dirty="0"/>
              <a:t> average</a:t>
            </a:r>
          </a:p>
          <a:p>
            <a:r>
              <a:rPr lang="en-US" dirty="0"/>
              <a:t>EBIS </a:t>
            </a:r>
            <a:r>
              <a:rPr lang="en-US" dirty="0" err="1"/>
              <a:t>Preinjector</a:t>
            </a:r>
            <a:endParaRPr lang="en-US" dirty="0"/>
          </a:p>
          <a:p>
            <a:pPr lvl="1"/>
            <a:r>
              <a:rPr lang="en-US" dirty="0"/>
              <a:t>Helium to Uranium ions for RHIC and NASA Space Radiation Laboratory (NSRL)</a:t>
            </a:r>
          </a:p>
          <a:p>
            <a:pPr lvl="1"/>
            <a:r>
              <a:rPr lang="en-US" dirty="0"/>
              <a:t>1 second switching between species for simultaneous operation</a:t>
            </a:r>
          </a:p>
          <a:p>
            <a:r>
              <a:rPr lang="en-US" dirty="0"/>
              <a:t>Two 14 MV Tandem Van de </a:t>
            </a:r>
            <a:r>
              <a:rPr lang="en-US" dirty="0" err="1"/>
              <a:t>Graaff’s</a:t>
            </a:r>
            <a:endParaRPr lang="en-US" dirty="0"/>
          </a:p>
          <a:p>
            <a:pPr lvl="1"/>
            <a:r>
              <a:rPr lang="en-US" dirty="0"/>
              <a:t>No longer used for RHIC</a:t>
            </a:r>
          </a:p>
          <a:p>
            <a:pPr lvl="1"/>
            <a:r>
              <a:rPr lang="en-US" dirty="0"/>
              <a:t>Outside user program for electronics testing, </a:t>
            </a:r>
            <a:r>
              <a:rPr lang="en-US" dirty="0" err="1"/>
              <a:t>micropore</a:t>
            </a:r>
            <a:r>
              <a:rPr lang="en-US" dirty="0"/>
              <a:t> filter production (medical/biological), etc.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RHIC </a:t>
            </a:r>
            <a:r>
              <a:rPr lang="en-US" dirty="0" err="1"/>
              <a:t>Polarimeter</a:t>
            </a:r>
            <a:r>
              <a:rPr lang="en-US" dirty="0"/>
              <a:t> support</a:t>
            </a:r>
          </a:p>
          <a:p>
            <a:pPr lvl="1"/>
            <a:r>
              <a:rPr lang="en-US" dirty="0"/>
              <a:t>Laser Ion Source </a:t>
            </a:r>
          </a:p>
          <a:p>
            <a:pPr lvl="2"/>
            <a:r>
              <a:rPr lang="en-US" dirty="0"/>
              <a:t>1+ for EBIS and high charge state for medical applications, etc.</a:t>
            </a:r>
          </a:p>
          <a:p>
            <a:pPr lvl="1"/>
            <a:r>
              <a:rPr lang="en-US" dirty="0"/>
              <a:t>EBIS-related R&amp;D</a:t>
            </a:r>
          </a:p>
          <a:p>
            <a:pPr lvl="2"/>
            <a:r>
              <a:rPr lang="en-US" dirty="0"/>
              <a:t>Polarized He-3 for RHIC</a:t>
            </a:r>
          </a:p>
          <a:p>
            <a:pPr lvl="2"/>
            <a:r>
              <a:rPr lang="en-US" dirty="0"/>
              <a:t>Improved electron gun (CERN collaboration)</a:t>
            </a:r>
          </a:p>
          <a:p>
            <a:pPr lvl="2"/>
            <a:r>
              <a:rPr lang="en-US" dirty="0"/>
              <a:t>Charge breeder (ANL collaboration)</a:t>
            </a:r>
          </a:p>
          <a:p>
            <a:pPr lvl="2"/>
            <a:r>
              <a:rPr lang="en-US" dirty="0" err="1"/>
              <a:t>eLen</a:t>
            </a:r>
            <a:r>
              <a:rPr lang="en-US" dirty="0"/>
              <a:t> – electron gun &amp; collector design; component testing on Test EBIS</a:t>
            </a:r>
          </a:p>
          <a:p>
            <a:pPr lvl="1"/>
            <a:r>
              <a:rPr lang="en-US" dirty="0"/>
              <a:t>Plasma-related applications</a:t>
            </a:r>
          </a:p>
          <a:p>
            <a:pPr lvl="2"/>
            <a:r>
              <a:rPr lang="en-US" dirty="0"/>
              <a:t>Plasma windows, plasma lenses, in-situ copper coating of RHIC </a:t>
            </a:r>
            <a:r>
              <a:rPr lang="en-US" dirty="0" err="1"/>
              <a:t>beampipe</a:t>
            </a:r>
            <a:r>
              <a:rPr lang="en-US" dirty="0"/>
              <a:t>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Preinjector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16832067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800100"/>
            <a:ext cx="7772400" cy="4681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868680"/>
            <a:ext cx="265429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3127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H- and Polarized H-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2011680"/>
            <a:ext cx="177714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3127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RFQ and </a:t>
            </a:r>
            <a:r>
              <a:rPr lang="en-US" sz="1600" dirty="0" err="1">
                <a:solidFill>
                  <a:srgbClr val="FF0000"/>
                </a:solidFill>
              </a:rPr>
              <a:t>buncher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0900" y="4800600"/>
            <a:ext cx="1943100" cy="8309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rgbClr val="FF31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~300’ transfer line; </a:t>
            </a:r>
            <a:r>
              <a:rPr lang="en-US" sz="1600" dirty="0" err="1">
                <a:solidFill>
                  <a:srgbClr val="FF0000"/>
                </a:solidFill>
              </a:rPr>
              <a:t>polarimeter</a:t>
            </a:r>
            <a:r>
              <a:rPr lang="en-US" sz="1600" dirty="0">
                <a:solidFill>
                  <a:srgbClr val="FF0000"/>
                </a:solidFill>
              </a:rPr>
              <a:t>, energy measurement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1900" y="4869180"/>
            <a:ext cx="1710381" cy="58477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rgbClr val="FF31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H- transfer line to BLIP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926080"/>
            <a:ext cx="331470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31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200 MeV </a:t>
            </a:r>
            <a:r>
              <a:rPr lang="en-US" sz="1600" dirty="0" err="1">
                <a:solidFill>
                  <a:srgbClr val="FF0000"/>
                </a:solidFill>
              </a:rPr>
              <a:t>linac</a:t>
            </a:r>
            <a:r>
              <a:rPr lang="en-US" sz="1600" dirty="0">
                <a:solidFill>
                  <a:srgbClr val="FF0000"/>
                </a:solidFill>
              </a:rPr>
              <a:t>, 475’, 9 </a:t>
            </a:r>
            <a:r>
              <a:rPr lang="en-US" sz="1600" dirty="0" err="1">
                <a:solidFill>
                  <a:srgbClr val="FF0000"/>
                </a:solidFill>
              </a:rPr>
              <a:t>rf</a:t>
            </a:r>
            <a:r>
              <a:rPr lang="en-US" sz="1600" dirty="0">
                <a:solidFill>
                  <a:srgbClr val="FF0000"/>
                </a:solidFill>
              </a:rPr>
              <a:t> cavities &amp; </a:t>
            </a:r>
            <a:r>
              <a:rPr lang="en-US" sz="1600" dirty="0" err="1">
                <a:solidFill>
                  <a:srgbClr val="FF0000"/>
                </a:solidFill>
              </a:rPr>
              <a:t>rf</a:t>
            </a:r>
            <a:r>
              <a:rPr lang="en-US" sz="1600" dirty="0">
                <a:solidFill>
                  <a:srgbClr val="FF0000"/>
                </a:solidFill>
              </a:rPr>
              <a:t> systems, 286 drift tubes &amp; quads, 143 quad </a:t>
            </a:r>
            <a:r>
              <a:rPr lang="en-US" sz="1600" dirty="0" err="1">
                <a:solidFill>
                  <a:srgbClr val="FF0000"/>
                </a:solidFill>
              </a:rPr>
              <a:t>ps’s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1900" y="3840480"/>
            <a:ext cx="1512680" cy="58477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FF31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H- transfer line to Booster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754380"/>
            <a:ext cx="46863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  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1554480"/>
            <a:ext cx="152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  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100" y="5943600"/>
            <a:ext cx="6129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Nature of </a:t>
            </a:r>
            <a:r>
              <a:rPr lang="en-US" sz="1600" b="0" dirty="0" err="1"/>
              <a:t>preinjectors</a:t>
            </a:r>
            <a:r>
              <a:rPr lang="en-US" sz="1600" b="0" dirty="0"/>
              <a:t> – always the first things on and the last things off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29300" y="2971800"/>
            <a:ext cx="114300" cy="800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1257300"/>
            <a:ext cx="9144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57600" y="2857500"/>
            <a:ext cx="5715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858000" y="4800600"/>
            <a:ext cx="3429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143500" y="4114800"/>
            <a:ext cx="10287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257800" y="4572000"/>
            <a:ext cx="6858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743200" y="1828800"/>
            <a:ext cx="228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14900" y="1897380"/>
            <a:ext cx="2245463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31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EBIS, 1+ sources, RFQ, IH Linac, 3 </a:t>
            </a:r>
            <a:r>
              <a:rPr lang="en-US" sz="1600" dirty="0" err="1">
                <a:solidFill>
                  <a:srgbClr val="FF0000"/>
                </a:solidFill>
              </a:rPr>
              <a:t>bunchers</a:t>
            </a:r>
            <a:r>
              <a:rPr lang="en-US" sz="1600" dirty="0">
                <a:solidFill>
                  <a:srgbClr val="FF0000"/>
                </a:solidFill>
              </a:rPr>
              <a:t>, heavy ion transfer to Booster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114300"/>
            <a:ext cx="6906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Sources, accelerators, and transport lines included:</a:t>
            </a:r>
          </a:p>
        </p:txBody>
      </p:sp>
    </p:spTree>
    <p:extLst>
      <p:ext uri="{BB962C8B-B14F-4D97-AF65-F5344CB8AC3E}">
        <p14:creationId xmlns:p14="http://schemas.microsoft.com/office/powerpoint/2010/main" val="292931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00100"/>
            <a:ext cx="8759466" cy="54966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7886700" y="5257800"/>
            <a:ext cx="74070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BLIP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515100" y="4572000"/>
            <a:ext cx="2639402" cy="369332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0000FF"/>
                </a:solidFill>
                <a:latin typeface="Helvetica"/>
                <a:cs typeface="Helvetica"/>
              </a:rPr>
              <a:t>Transport to </a:t>
            </a:r>
            <a:r>
              <a:rPr lang="en-US" sz="1800" b="0" dirty="0" err="1">
                <a:solidFill>
                  <a:srgbClr val="0000FF"/>
                </a:solidFill>
                <a:latin typeface="Helvetica"/>
                <a:cs typeface="Helvetica"/>
              </a:rPr>
              <a:t>polarimeter</a:t>
            </a:r>
            <a:endParaRPr lang="en-US" sz="1800" b="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714500" y="4429980"/>
            <a:ext cx="94008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3200400" y="1943100"/>
            <a:ext cx="76913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EBIS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7543800" y="1143000"/>
            <a:ext cx="106857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Booster</a:t>
            </a:r>
          </a:p>
        </p:txBody>
      </p:sp>
    </p:spTree>
    <p:extLst>
      <p:ext uri="{BB962C8B-B14F-4D97-AF65-F5344CB8AC3E}">
        <p14:creationId xmlns:p14="http://schemas.microsoft.com/office/powerpoint/2010/main" val="17481646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of 200 MeV Linac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73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400800" y="4000500"/>
            <a:ext cx="17145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Magnetron H- source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7543800" y="2514600"/>
            <a:ext cx="72605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RFQ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943100" y="5029200"/>
            <a:ext cx="244169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Polarized H- source</a:t>
            </a:r>
          </a:p>
        </p:txBody>
      </p:sp>
    </p:spTree>
    <p:extLst>
      <p:ext uri="{BB962C8B-B14F-4D97-AF65-F5344CB8AC3E}">
        <p14:creationId xmlns:p14="http://schemas.microsoft.com/office/powerpoint/2010/main" val="21667414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04 at 1.0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135373"/>
            <a:ext cx="7543800" cy="5352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42900"/>
            <a:ext cx="824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200 MeV Linac – 9 cavities, 150 m long, 286 drift tubes/quads</a:t>
            </a:r>
          </a:p>
        </p:txBody>
      </p:sp>
    </p:spTree>
    <p:extLst>
      <p:ext uri="{BB962C8B-B14F-4D97-AF65-F5344CB8AC3E}">
        <p14:creationId xmlns:p14="http://schemas.microsoft.com/office/powerpoint/2010/main" val="236419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7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600"/>
            <a:ext cx="5486400" cy="4114800"/>
          </a:xfrm>
          <a:prstGeom prst="rect">
            <a:avLst/>
          </a:prstGeom>
        </p:spPr>
      </p:pic>
      <p:pic>
        <p:nvPicPr>
          <p:cNvPr id="2" name="Picture 1" descr="IMG_07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5029200" cy="377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0700" y="342900"/>
            <a:ext cx="308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Linac </a:t>
            </a:r>
            <a:r>
              <a:rPr lang="en-US" dirty="0" err="1"/>
              <a:t>rf</a:t>
            </a:r>
            <a:r>
              <a:rPr lang="en-US" dirty="0"/>
              <a:t> systems (9) – 200 MHz, 5 MW peak power</a:t>
            </a:r>
          </a:p>
        </p:txBody>
      </p:sp>
    </p:spTree>
    <p:extLst>
      <p:ext uri="{BB962C8B-B14F-4D97-AF65-F5344CB8AC3E}">
        <p14:creationId xmlns:p14="http://schemas.microsoft.com/office/powerpoint/2010/main" val="96701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71500"/>
            <a:ext cx="57912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" y="5112603"/>
            <a:ext cx="8775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Lower equipment bay – tank drift tube pulsed quad </a:t>
            </a:r>
            <a:r>
              <a:rPr lang="en-US" dirty="0" err="1"/>
              <a:t>ps’s</a:t>
            </a:r>
            <a:r>
              <a:rPr lang="en-US" dirty="0"/>
              <a:t>,  vacuum systems, transport line magnet </a:t>
            </a:r>
            <a:r>
              <a:rPr lang="en-US" dirty="0" err="1"/>
              <a:t>ps’s</a:t>
            </a:r>
            <a:r>
              <a:rPr lang="en-US" dirty="0"/>
              <a:t>, water systems, high power coax splitters, etc.</a:t>
            </a:r>
          </a:p>
        </p:txBody>
      </p:sp>
    </p:spTree>
    <p:extLst>
      <p:ext uri="{BB962C8B-B14F-4D97-AF65-F5344CB8AC3E}">
        <p14:creationId xmlns:p14="http://schemas.microsoft.com/office/powerpoint/2010/main" val="51801254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7_SNS-review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FF9966"/>
      </a:accent2>
      <a:accent3>
        <a:srgbClr val="FFFFFF"/>
      </a:accent3>
      <a:accent4>
        <a:srgbClr val="000000"/>
      </a:accent4>
      <a:accent5>
        <a:srgbClr val="AAE2CA"/>
      </a:accent5>
      <a:accent6>
        <a:srgbClr val="E78A5C"/>
      </a:accent6>
      <a:hlink>
        <a:srgbClr val="0099FF"/>
      </a:hlink>
      <a:folHlink>
        <a:srgbClr val="FFFF66"/>
      </a:folHlink>
    </a:clrScheme>
    <a:fontScheme name="SNS-review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NS-review-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S-review-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S-review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ja MAC Com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112090</TotalTime>
  <Words>1049</Words>
  <Application>Microsoft Office PowerPoint</Application>
  <PresentationFormat>On-screen Show (4:3)</PresentationFormat>
  <Paragraphs>151</Paragraphs>
  <Slides>23</Slides>
  <Notes>1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ＭＳ Ｐゴシック</vt:lpstr>
      <vt:lpstr>Arial</vt:lpstr>
      <vt:lpstr>Calibri</vt:lpstr>
      <vt:lpstr>Comic Sans MS</vt:lpstr>
      <vt:lpstr>Felix Titling</vt:lpstr>
      <vt:lpstr>Helvetica</vt:lpstr>
      <vt:lpstr>Lucida Grande</vt:lpstr>
      <vt:lpstr>Times New Roman</vt:lpstr>
      <vt:lpstr>Wingdings</vt:lpstr>
      <vt:lpstr>1_Default Design</vt:lpstr>
      <vt:lpstr>Office Theme</vt:lpstr>
      <vt:lpstr>1_Office Theme</vt:lpstr>
      <vt:lpstr>27_SNS-review-TEMPLATE</vt:lpstr>
      <vt:lpstr>3_Office Theme</vt:lpstr>
      <vt:lpstr>9_Office Theme</vt:lpstr>
      <vt:lpstr>ja MAC Comic</vt:lpstr>
      <vt:lpstr>10_Office Theme</vt:lpstr>
      <vt:lpstr>???</vt:lpstr>
      <vt:lpstr>Document</vt:lpstr>
      <vt:lpstr>Pre-Injectors</vt:lpstr>
      <vt:lpstr>PowerPoint Presentation</vt:lpstr>
      <vt:lpstr>Preinjector Systems</vt:lpstr>
      <vt:lpstr>PowerPoint Presentation</vt:lpstr>
      <vt:lpstr>PowerPoint Presentation</vt:lpstr>
      <vt:lpstr>Front end of 200 MeV Linac</vt:lpstr>
      <vt:lpstr>PowerPoint Presentation</vt:lpstr>
      <vt:lpstr>PowerPoint Presentation</vt:lpstr>
      <vt:lpstr>PowerPoint Presentation</vt:lpstr>
      <vt:lpstr>PowerPoint Presentation</vt:lpstr>
      <vt:lpstr>200 MeV transport lines to Booster, polarimeter, and BLIP</vt:lpstr>
      <vt:lpstr>PowerPoint Presentation</vt:lpstr>
      <vt:lpstr>PowerPoint Presentation</vt:lpstr>
      <vt:lpstr>Polarized gas jet – before installation in RHIC  (group provides primary support for operation &amp; maintenance)</vt:lpstr>
      <vt:lpstr>PowerPoint Presentation</vt:lpstr>
      <vt:lpstr>PowerPoint Presentation</vt:lpstr>
      <vt:lpstr>PowerPoint Presentation</vt:lpstr>
      <vt:lpstr>EBIS - Heavy ion accelerators and transport lines</vt:lpstr>
      <vt:lpstr>PowerPoint Presentation</vt:lpstr>
      <vt:lpstr>PowerPoint Presentation</vt:lpstr>
      <vt:lpstr>PowerPoint Presentation</vt:lpstr>
      <vt:lpstr>PowerPoint Presentation</vt:lpstr>
      <vt:lpstr>Pre-Injectors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DiFilippo, Lynanne</cp:lastModifiedBy>
  <cp:revision>753</cp:revision>
  <dcterms:created xsi:type="dcterms:W3CDTF">2011-02-21T05:12:41Z</dcterms:created>
  <dcterms:modified xsi:type="dcterms:W3CDTF">2026-01-07T12:02:52Z</dcterms:modified>
</cp:coreProperties>
</file>