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11"/>
  </p:notesMasterIdLst>
  <p:handoutMasterIdLst>
    <p:handoutMasterId r:id="rId12"/>
  </p:handoutMasterIdLst>
  <p:sldIdLst>
    <p:sldId id="291" r:id="rId2"/>
    <p:sldId id="326" r:id="rId3"/>
    <p:sldId id="333" r:id="rId4"/>
    <p:sldId id="334" r:id="rId5"/>
    <p:sldId id="327" r:id="rId6"/>
    <p:sldId id="328" r:id="rId7"/>
    <p:sldId id="330" r:id="rId8"/>
    <p:sldId id="331" r:id="rId9"/>
    <p:sldId id="332" r:id="rId10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3CC"/>
    <a:srgbClr val="FF3127"/>
    <a:srgbClr val="F6E814"/>
    <a:srgbClr val="F6DA23"/>
    <a:srgbClr val="FF66CC"/>
    <a:srgbClr val="FF66FF"/>
    <a:srgbClr val="0066FF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9855" autoAdjust="0"/>
  </p:normalViewPr>
  <p:slideViewPr>
    <p:cSldViewPr>
      <p:cViewPr varScale="1">
        <p:scale>
          <a:sx n="63" d="100"/>
          <a:sy n="63" d="100"/>
        </p:scale>
        <p:origin x="12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2CDF230F-4C71-C04B-A086-5761B86FB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1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3391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0550"/>
            <a:ext cx="5133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855FB499-52C8-4342-9C3D-246A6BF1B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2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4404836"/>
            <a:ext cx="38029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RHIC Facility Operations Review</a:t>
            </a:r>
          </a:p>
          <a:p>
            <a:pPr marL="57150" algn="l"/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August</a:t>
            </a:r>
            <a:r>
              <a:rPr lang="en-US" sz="2000" b="0" kern="1200" baseline="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 6 – 8, </a:t>
            </a:r>
            <a:r>
              <a:rPr lang="en-US" sz="2000" b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2013</a:t>
            </a:r>
          </a:p>
        </p:txBody>
      </p:sp>
      <p:sp>
        <p:nvSpPr>
          <p:cNvPr id="9" name="Title 4"/>
          <p:cNvSpPr txBox="1">
            <a:spLocks/>
          </p:cNvSpPr>
          <p:nvPr userDrawn="1"/>
        </p:nvSpPr>
        <p:spPr bwMode="auto">
          <a:xfrm>
            <a:off x="228600" y="457200"/>
            <a:ext cx="76787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dirty="0">
                <a:solidFill>
                  <a:srgbClr val="F6E814"/>
                </a:solidFill>
              </a:rPr>
              <a:t>The Relativistic Heavy Ion Collider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Author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1010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2887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088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3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88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43400" y="5943600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b="0" dirty="0">
                <a:latin typeface="Helvetica"/>
                <a:cs typeface="Helvetica"/>
              </a:rPr>
              <a:t>Thomas Roser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Director’s Review of RHIC Operations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July 15, 2013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59436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Document" r:id="rId3" imgW="1943100" imgH="723900" progId="Word.Document.8">
                  <p:embed/>
                </p:oleObj>
              </mc:Choice>
              <mc:Fallback>
                <p:oleObj name="Document" r:id="rId3" imgW="1943100" imgH="72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399" cy="3105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680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43400" y="5943600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b="0" dirty="0">
                <a:latin typeface="Helvetica"/>
                <a:cs typeface="Helvetica"/>
              </a:rPr>
              <a:t>Thomas Roser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Director’s Review of RHIC Operations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July 15, 2013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59436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" name="Document" r:id="rId3" imgW="1943100" imgH="723900" progId="Word.Document.8">
                  <p:embed/>
                </p:oleObj>
              </mc:Choice>
              <mc:Fallback>
                <p:oleObj name="Document" r:id="rId3" imgW="1943100" imgH="72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399" cy="31051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173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D0E7053-A9EF-4948-8331-64540782529C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05" r:id="rId4"/>
    <p:sldLayoutId id="2147483906" r:id="rId5"/>
    <p:sldLayoutId id="2147483911" r:id="rId6"/>
    <p:sldLayoutId id="2147483912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9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0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1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2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Superconducting Magnet Support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Peter Wanderer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0560" y="2400300"/>
            <a:ext cx="2560638" cy="2481929"/>
            <a:chOff x="4480560" y="2400300"/>
            <a:chExt cx="2560638" cy="2481929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00300"/>
              <a:ext cx="2332038" cy="242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 bwMode="auto">
            <a:xfrm>
              <a:off x="4480560" y="4636008"/>
              <a:ext cx="25606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0" dirty="0">
                  <a:solidFill>
                    <a:srgbClr val="0033CC"/>
                  </a:solidFill>
                  <a:latin typeface="Helvetica"/>
                  <a:cs typeface="Helvetica"/>
                </a:rPr>
                <a:t>Superconducting e-Lens Solenoid Magnet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1925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Superconducting Magnet Division Organization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001000" cy="599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314700" y="628650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dirty="0">
                <a:latin typeface="Helvetica"/>
                <a:cs typeface="Helvetica"/>
              </a:rPr>
              <a:t>~ 40 FTE’s</a:t>
            </a:r>
          </a:p>
        </p:txBody>
      </p:sp>
    </p:spTree>
    <p:extLst>
      <p:ext uri="{BB962C8B-B14F-4D97-AF65-F5344CB8AC3E}">
        <p14:creationId xmlns:p14="http://schemas.microsoft.com/office/powerpoint/2010/main" val="186512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28600" y="1143000"/>
            <a:ext cx="8677275" cy="2171700"/>
          </a:xfrm>
        </p:spPr>
        <p:txBody>
          <a:bodyPr>
            <a:normAutofit/>
          </a:bodyPr>
          <a:lstStyle/>
          <a:p>
            <a:r>
              <a:rPr lang="en-US" sz="1900" dirty="0"/>
              <a:t>RHIC arc magnet R&amp;D, design, construction and test</a:t>
            </a:r>
          </a:p>
          <a:p>
            <a:r>
              <a:rPr lang="en-US" sz="1900" dirty="0"/>
              <a:t>RHIC insertion magnet R&amp;D, design, construction and test</a:t>
            </a:r>
          </a:p>
          <a:p>
            <a:r>
              <a:rPr lang="en-US" sz="1900" dirty="0"/>
              <a:t>RHIC polarized proton snake and spin rotator design, construction and test</a:t>
            </a:r>
          </a:p>
          <a:p>
            <a:r>
              <a:rPr lang="en-US" sz="1900" dirty="0"/>
              <a:t>AGS Cold Snake design, construction and test</a:t>
            </a:r>
          </a:p>
          <a:p>
            <a:r>
              <a:rPr lang="en-US" sz="1900" dirty="0"/>
              <a:t>e-Lens </a:t>
            </a:r>
            <a:r>
              <a:rPr lang="en-US" sz="1900" dirty="0" err="1"/>
              <a:t>sc</a:t>
            </a:r>
            <a:r>
              <a:rPr lang="en-US" sz="1900" dirty="0"/>
              <a:t> solenoid design, construction and test</a:t>
            </a:r>
          </a:p>
          <a:p>
            <a:r>
              <a:rPr lang="en-US" sz="1900" dirty="0" err="1"/>
              <a:t>eRHIC</a:t>
            </a:r>
            <a:r>
              <a:rPr lang="en-US" sz="1900" dirty="0"/>
              <a:t> next?</a:t>
            </a:r>
            <a:endParaRPr lang="en-US" sz="1700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14300" y="96838"/>
            <a:ext cx="8686801" cy="719137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Superconducting Magnet Division RHIC Accomplishments</a:t>
            </a:r>
            <a:endParaRPr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136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28600" y="4343400"/>
            <a:ext cx="8677275" cy="2171700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The primary activity in support of RHIC during FY10 – FY13 has been the construction of two superconducting magnet systems for the electron lenses</a:t>
            </a:r>
          </a:p>
          <a:p>
            <a:r>
              <a:rPr lang="en-US" sz="1900" dirty="0"/>
              <a:t>Other activities include: </a:t>
            </a:r>
          </a:p>
          <a:p>
            <a:pPr lvl="1"/>
            <a:r>
              <a:rPr lang="en-US" sz="1700" dirty="0"/>
              <a:t>magnet testing (pulsed quad, AC dipole, RHIC arc dipole and quad at low field, small aperture R&amp;D dipole for </a:t>
            </a:r>
            <a:r>
              <a:rPr lang="en-US" sz="1700" dirty="0" err="1"/>
              <a:t>eRHIC</a:t>
            </a:r>
            <a:r>
              <a:rPr lang="en-US" sz="1700" dirty="0"/>
              <a:t>, EBIS quadrupole)</a:t>
            </a:r>
          </a:p>
          <a:p>
            <a:pPr lvl="1"/>
            <a:r>
              <a:rPr lang="en-US" sz="1700" dirty="0"/>
              <a:t>magnetic design (IR magnet for </a:t>
            </a:r>
            <a:r>
              <a:rPr lang="en-US" sz="1700" dirty="0" err="1"/>
              <a:t>eRHIC</a:t>
            </a:r>
            <a:r>
              <a:rPr lang="en-US" sz="1700" dirty="0"/>
              <a:t>)</a:t>
            </a:r>
          </a:p>
          <a:p>
            <a:pPr lvl="1"/>
            <a:r>
              <a:rPr lang="en-US" sz="1700" dirty="0"/>
              <a:t>magnet construction (solenoid for ERL wound with high temperature superconductor)</a:t>
            </a:r>
          </a:p>
          <a:p>
            <a:pPr lvl="1"/>
            <a:r>
              <a:rPr lang="en-US" sz="1700" dirty="0"/>
              <a:t>magnetic field calculations (sextupole in RHIC dipoles at low field).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Superconducting Magnet Support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28700"/>
            <a:ext cx="66294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0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3666102"/>
            <a:ext cx="3429000" cy="3086100"/>
          </a:xfrm>
          <a:ln>
            <a:solidFill>
              <a:srgbClr val="0033CC"/>
            </a:solidFill>
          </a:ln>
        </p:spPr>
        <p:txBody>
          <a:bodyPr>
            <a:no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  <a:latin typeface="Comic Sans MS" pitchFamily="66" charset="0"/>
              </a:rPr>
              <a:t>17 separate circuits: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3399"/>
                </a:solidFill>
                <a:latin typeface="Comic Sans MS" pitchFamily="66" charset="0"/>
              </a:rPr>
              <a:t>1 2.5m main solenoid, Ø200 mm ID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3399"/>
                </a:solidFill>
                <a:latin typeface="Comic Sans MS" pitchFamily="66" charset="0"/>
              </a:rPr>
              <a:t>2 fringe field solenoids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3399"/>
                </a:solidFill>
                <a:latin typeface="Comic Sans MS" pitchFamily="66" charset="0"/>
              </a:rPr>
              <a:t>2 anti-fringe field solenoids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3399"/>
                </a:solidFill>
                <a:latin typeface="Comic Sans MS" pitchFamily="66" charset="0"/>
              </a:rPr>
              <a:t>5  0.5m vertical correctors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3399"/>
                </a:solidFill>
                <a:latin typeface="Comic Sans MS" pitchFamily="66" charset="0"/>
              </a:rPr>
              <a:t>5  0.5m horizontal correctors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3399"/>
                </a:solidFill>
                <a:latin typeface="Comic Sans MS" pitchFamily="66" charset="0"/>
              </a:rPr>
              <a:t>1 2.5m vertical corrector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3399"/>
                </a:solidFill>
                <a:latin typeface="Comic Sans MS" pitchFamily="66" charset="0"/>
              </a:rPr>
              <a:t>1 2.5m horizontal corrector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Activity, FY10-FY13</a:t>
            </a:r>
            <a:br>
              <a:rPr lang="en-US" dirty="0"/>
            </a:br>
            <a:r>
              <a:rPr lang="en-US" dirty="0"/>
              <a:t>Superconducting e-Lens Solenoid Magnets (2)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38" y="3886200"/>
            <a:ext cx="5370762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996138" y="800100"/>
            <a:ext cx="4114800" cy="2857500"/>
          </a:xfrm>
          <a:prstGeom prst="rect">
            <a:avLst/>
          </a:prstGeom>
          <a:noFill/>
          <a:ln>
            <a:solidFill>
              <a:srgbClr val="00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3"/>
              </a:buBlip>
              <a:defRPr sz="2000">
                <a:solidFill>
                  <a:srgbClr val="0000FF"/>
                </a:solidFill>
                <a:latin typeface="Helvetica"/>
                <a:ea typeface="ＭＳ Ｐゴシック" charset="0"/>
                <a:cs typeface="Helvetica"/>
              </a:defRPr>
            </a:lvl1pPr>
            <a:lvl2pPr marL="339725" indent="-23018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2pPr>
            <a:lvl3pPr marL="460375" indent="-23018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5"/>
              </a:buBlip>
              <a:defRPr sz="1600" i="1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3pPr>
            <a:lvl4pPr marL="56991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6"/>
              </a:buBlip>
              <a:defRPr sz="14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4pPr>
            <a:lvl5pPr marL="6238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0" dirty="0"/>
              <a:t>6 x 10 </a:t>
            </a:r>
            <a:r>
              <a:rPr lang="en-US" sz="1600" b="0" baseline="30000" dirty="0"/>
              <a:t>-3 </a:t>
            </a:r>
            <a:r>
              <a:rPr lang="en-US" sz="1600" b="0" dirty="0"/>
              <a:t>field uniformity from 1T to 6T</a:t>
            </a:r>
          </a:p>
          <a:p>
            <a:r>
              <a:rPr lang="en-US" sz="1600" b="0" dirty="0">
                <a:solidFill>
                  <a:srgbClr val="FF0000"/>
                </a:solidFill>
              </a:rPr>
              <a:t>± 50 microns field axis straightness over ± 1050 mm from 1T to 6T</a:t>
            </a:r>
          </a:p>
          <a:p>
            <a:r>
              <a:rPr lang="en-US" sz="1600" b="0" dirty="0"/>
              <a:t>Goal - 6.6 Tesla minimum field (110% of max. operating field)</a:t>
            </a:r>
          </a:p>
          <a:p>
            <a:r>
              <a:rPr lang="en-US" sz="1600" b="0" dirty="0">
                <a:solidFill>
                  <a:srgbClr val="FF0000"/>
                </a:solidFill>
              </a:rPr>
              <a:t>Official minimum requirement – “A minimum field of 5 T in the superconducting solenoid as measured in a vertical test”</a:t>
            </a:r>
          </a:p>
          <a:p>
            <a:r>
              <a:rPr lang="en-US" dirty="0">
                <a:solidFill>
                  <a:srgbClr val="FF0000"/>
                </a:solidFill>
              </a:rPr>
              <a:t>No Prototype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914400"/>
            <a:ext cx="4887911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" y="2604667"/>
            <a:ext cx="2971801" cy="110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4114800" y="2228850"/>
            <a:ext cx="914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 dirty="0">
                <a:solidFill>
                  <a:srgbClr val="FF0000"/>
                </a:solidFill>
                <a:latin typeface="Helvetica"/>
                <a:cs typeface="Helvetica"/>
              </a:rPr>
              <a:t>Assembly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229100" y="2911645"/>
            <a:ext cx="914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 dirty="0">
                <a:solidFill>
                  <a:srgbClr val="FF0000"/>
                </a:solidFill>
                <a:latin typeface="Helvetica"/>
                <a:cs typeface="Helvetica"/>
              </a:rPr>
              <a:t>Assembly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554997" y="3420189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 dirty="0">
                <a:solidFill>
                  <a:srgbClr val="FF0000"/>
                </a:solidFill>
                <a:latin typeface="Helvetica"/>
                <a:cs typeface="Helvetica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4528979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Successful e-Lens Solenoid 4K vertical </a:t>
            </a:r>
            <a:r>
              <a:rPr lang="en-US" b="0" dirty="0" err="1"/>
              <a:t>dewar</a:t>
            </a:r>
            <a:r>
              <a:rPr lang="en-US" b="0" dirty="0"/>
              <a:t> quench tests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" y="1444336"/>
            <a:ext cx="4686300" cy="275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22" y="1562392"/>
            <a:ext cx="4342240" cy="26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6285" r="2832" b="18067"/>
          <a:stretch/>
        </p:blipFill>
        <p:spPr bwMode="auto">
          <a:xfrm>
            <a:off x="143110" y="4457700"/>
            <a:ext cx="4600812" cy="197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4729" r="3407" b="9110"/>
          <a:stretch/>
        </p:blipFill>
        <p:spPr bwMode="auto">
          <a:xfrm>
            <a:off x="4896109" y="4457700"/>
            <a:ext cx="3642994" cy="226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3631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719137"/>
          </a:xfrm>
        </p:spPr>
        <p:txBody>
          <a:bodyPr/>
          <a:lstStyle/>
          <a:p>
            <a:r>
              <a:rPr lang="en-US" sz="2000" dirty="0"/>
              <a:t>Successful e-Lens Solenoid Horizontal 4K Straightness Test, Magnet #2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885686"/>
            <a:ext cx="4914900" cy="369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" y="6573689"/>
            <a:ext cx="3771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0" dirty="0">
                <a:solidFill>
                  <a:srgbClr val="0033CC"/>
                </a:solidFill>
                <a:latin typeface="Helvetica"/>
                <a:cs typeface="Helvetica"/>
              </a:rPr>
              <a:t>Superconducting e-Lens Solenoid Magnet #2 in test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657600" cy="28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64" y="685800"/>
            <a:ext cx="3591154" cy="310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-41564" y="541754"/>
            <a:ext cx="6057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UNCORRECTED STRAIGHTNESS CLOSE TO DESIGN SPECS!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49" y="1584693"/>
            <a:ext cx="1485901" cy="111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2804" y="1098490"/>
            <a:ext cx="1866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/>
              <a:t>“needle-and-mirror”</a:t>
            </a:r>
          </a:p>
        </p:txBody>
      </p:sp>
      <p:sp>
        <p:nvSpPr>
          <p:cNvPr id="6" name="Down Arrow 5"/>
          <p:cNvSpPr/>
          <p:nvPr/>
        </p:nvSpPr>
        <p:spPr bwMode="auto">
          <a:xfrm rot="2399023">
            <a:off x="2635763" y="2410233"/>
            <a:ext cx="342900" cy="2500516"/>
          </a:xfrm>
          <a:prstGeom prst="down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67767"/>
            <a:ext cx="1960563" cy="147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9668" y="997341"/>
            <a:ext cx="12298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/>
              <a:t>Laser source</a:t>
            </a:r>
          </a:p>
        </p:txBody>
      </p:sp>
      <p:sp>
        <p:nvSpPr>
          <p:cNvPr id="14" name="Down Arrow 13"/>
          <p:cNvSpPr/>
          <p:nvPr/>
        </p:nvSpPr>
        <p:spPr bwMode="auto">
          <a:xfrm rot="361809">
            <a:off x="619947" y="2492247"/>
            <a:ext cx="342900" cy="2336488"/>
          </a:xfrm>
          <a:prstGeom prst="down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1578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04" y="1657694"/>
            <a:ext cx="3270337" cy="275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6838"/>
            <a:ext cx="8458200" cy="360362"/>
          </a:xfrm>
        </p:spPr>
        <p:txBody>
          <a:bodyPr/>
          <a:lstStyle/>
          <a:p>
            <a:r>
              <a:rPr lang="en-US" dirty="0" err="1"/>
              <a:t>eRHIC</a:t>
            </a:r>
            <a:r>
              <a:rPr lang="en-US" dirty="0"/>
              <a:t> – “direct wind” combined function IR coils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" y="2947792"/>
            <a:ext cx="4875748" cy="37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14300" y="457200"/>
            <a:ext cx="8915400" cy="954107"/>
          </a:xfrm>
          <a:prstGeom prst="rect">
            <a:avLst/>
          </a:prstGeom>
          <a:noFill/>
          <a:ln w="9525">
            <a:solidFill>
              <a:srgbClr val="FF31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itchFamily="34" charset="0"/>
                <a:cs typeface="Arial" pitchFamily="34" charset="0"/>
              </a:rPr>
              <a:t>“The latest “shovel ready” concept gets rid of the Crab Cavities (and therefore the crossing angle) for an initial 10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stage and this has me scrambling to come up with a viable solution. I am taking full advantage of our HERA-II, BEPC-II, JPARC, Alpha, ILC, and Super-KEKB experience (and some wild new ideas) to make this work - all our previous work is “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eRHIC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related.”” – Brett Parker</a:t>
            </a:r>
            <a:endParaRPr lang="en-US" sz="1400" b="0" dirty="0">
              <a:solidFill>
                <a:srgbClr val="0033CC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062993"/>
            <a:ext cx="5372100" cy="646331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The KEK cancel coil work has provided the conceptual basis for an </a:t>
            </a:r>
            <a:r>
              <a:rPr lang="en-US" sz="1800" dirty="0" err="1"/>
              <a:t>eRHIC</a:t>
            </a:r>
            <a:r>
              <a:rPr lang="en-US" sz="1800" dirty="0"/>
              <a:t> IR magnet design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25" y="4511497"/>
            <a:ext cx="3723275" cy="229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5600700" y="2709324"/>
            <a:ext cx="1028700" cy="148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600700" y="2710587"/>
            <a:ext cx="0" cy="1861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 bwMode="auto">
          <a:xfrm>
            <a:off x="39152" y="1485900"/>
            <a:ext cx="5829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SMD has greatest expertise for this work worldwide</a:t>
            </a:r>
          </a:p>
        </p:txBody>
      </p:sp>
    </p:spTree>
    <p:extLst>
      <p:ext uri="{BB962C8B-B14F-4D97-AF65-F5344CB8AC3E}">
        <p14:creationId xmlns:p14="http://schemas.microsoft.com/office/powerpoint/2010/main" val="42864241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1936"/>
            <a:ext cx="5943600" cy="719137"/>
          </a:xfrm>
        </p:spPr>
        <p:txBody>
          <a:bodyPr/>
          <a:lstStyle/>
          <a:p>
            <a:r>
              <a:rPr lang="en-US" dirty="0"/>
              <a:t>Magnet Testing &amp; Measurement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6918"/>
            <a:ext cx="489903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40" y="277721"/>
            <a:ext cx="4130660" cy="380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318"/>
            <a:ext cx="2947988" cy="30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26" y="4167550"/>
            <a:ext cx="2916182" cy="24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44" y="4082575"/>
            <a:ext cx="3124200" cy="263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1186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111647</TotalTime>
  <Words>445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Book Antiqua</vt:lpstr>
      <vt:lpstr>Comic Sans MS</vt:lpstr>
      <vt:lpstr>Felix Titling</vt:lpstr>
      <vt:lpstr>Helvetica</vt:lpstr>
      <vt:lpstr>Lucida Grande</vt:lpstr>
      <vt:lpstr>Times New Roman</vt:lpstr>
      <vt:lpstr>1_Default Design</vt:lpstr>
      <vt:lpstr>Document</vt:lpstr>
      <vt:lpstr>Superconducting Magnet Support</vt:lpstr>
      <vt:lpstr>Superconducting Magnet Division Organization</vt:lpstr>
      <vt:lpstr>Superconducting Magnet Division RHIC Accomplishments</vt:lpstr>
      <vt:lpstr>Superconducting Magnet Support</vt:lpstr>
      <vt:lpstr>Principle Activity, FY10-FY13 Superconducting e-Lens Solenoid Magnets (2)</vt:lpstr>
      <vt:lpstr>Successful e-Lens Solenoid 4K vertical dewar quench tests</vt:lpstr>
      <vt:lpstr>Successful e-Lens Solenoid Horizontal 4K Straightness Test, Magnet #2</vt:lpstr>
      <vt:lpstr>eRHIC – “direct wind” combined function IR coils</vt:lpstr>
      <vt:lpstr>Magnet Testing &amp; Measurement</vt:lpstr>
    </vt:vector>
  </TitlesOfParts>
  <Company>Brookhaven National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Client</dc:creator>
  <cp:lastModifiedBy>DiFilippo, Lynanne</cp:lastModifiedBy>
  <cp:revision>743</cp:revision>
  <dcterms:created xsi:type="dcterms:W3CDTF">2011-02-21T05:12:41Z</dcterms:created>
  <dcterms:modified xsi:type="dcterms:W3CDTF">2026-01-07T12:03:36Z</dcterms:modified>
</cp:coreProperties>
</file>