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4" r:id="rId1"/>
  </p:sldMasterIdLst>
  <p:notesMasterIdLst>
    <p:notesMasterId r:id="rId32"/>
  </p:notesMasterIdLst>
  <p:handoutMasterIdLst>
    <p:handoutMasterId r:id="rId33"/>
  </p:handoutMasterIdLst>
  <p:sldIdLst>
    <p:sldId id="291" r:id="rId2"/>
    <p:sldId id="326" r:id="rId3"/>
    <p:sldId id="327" r:id="rId4"/>
    <p:sldId id="334" r:id="rId5"/>
    <p:sldId id="335" r:id="rId6"/>
    <p:sldId id="336" r:id="rId7"/>
    <p:sldId id="337" r:id="rId8"/>
    <p:sldId id="338" r:id="rId9"/>
    <p:sldId id="339" r:id="rId10"/>
    <p:sldId id="355" r:id="rId11"/>
    <p:sldId id="340" r:id="rId12"/>
    <p:sldId id="341" r:id="rId13"/>
    <p:sldId id="342" r:id="rId14"/>
    <p:sldId id="351" r:id="rId15"/>
    <p:sldId id="343" r:id="rId16"/>
    <p:sldId id="344" r:id="rId17"/>
    <p:sldId id="345" r:id="rId18"/>
    <p:sldId id="346" r:id="rId19"/>
    <p:sldId id="347" r:id="rId20"/>
    <p:sldId id="348" r:id="rId21"/>
    <p:sldId id="361" r:id="rId22"/>
    <p:sldId id="364" r:id="rId23"/>
    <p:sldId id="365" r:id="rId24"/>
    <p:sldId id="353" r:id="rId25"/>
    <p:sldId id="363" r:id="rId26"/>
    <p:sldId id="354" r:id="rId27"/>
    <p:sldId id="357" r:id="rId28"/>
    <p:sldId id="358" r:id="rId29"/>
    <p:sldId id="359" r:id="rId30"/>
    <p:sldId id="362" r:id="rId31"/>
  </p:sldIdLst>
  <p:sldSz cx="9144000" cy="6858000" type="screen4x3"/>
  <p:notesSz cx="6997700" cy="9271000"/>
  <p:defaultTextStyle>
    <a:defPPr>
      <a:defRPr lang="en-US"/>
    </a:defPPr>
    <a:lvl1pPr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127"/>
    <a:srgbClr val="F6E814"/>
    <a:srgbClr val="F6DA23"/>
    <a:srgbClr val="0033CC"/>
    <a:srgbClr val="FF66CC"/>
    <a:srgbClr val="FF66FF"/>
    <a:srgbClr val="0066FF"/>
    <a:srgbClr val="FF0000"/>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autoAdjust="0"/>
    <p:restoredTop sz="99848" autoAdjust="0"/>
  </p:normalViewPr>
  <p:slideViewPr>
    <p:cSldViewPr>
      <p:cViewPr varScale="1">
        <p:scale>
          <a:sx n="63" d="100"/>
          <a:sy n="63" d="100"/>
        </p:scale>
        <p:origin x="12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0"/>
    </p:cViewPr>
  </p:sorter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2CDF230F-4C71-C04B-A086-5761B86FBC2B}" type="slidenum">
              <a:rPr lang="en-US"/>
              <a:pPr>
                <a:defRPr/>
              </a:pPr>
              <a:t>‹#›</a:t>
            </a:fld>
            <a:endParaRPr lang="en-US" dirty="0"/>
          </a:p>
        </p:txBody>
      </p:sp>
    </p:spTree>
    <p:extLst>
      <p:ext uri="{BB962C8B-B14F-4D97-AF65-F5344CB8AC3E}">
        <p14:creationId xmlns:p14="http://schemas.microsoft.com/office/powerpoint/2010/main" val="2689012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5863" y="695325"/>
            <a:ext cx="4633912" cy="34750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31863" y="4400550"/>
            <a:ext cx="5133975" cy="4175125"/>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4102" name="Rectangle 6"/>
          <p:cNvSpPr>
            <a:spLocks noGrp="1" noChangeArrowheads="1"/>
          </p:cNvSpPr>
          <p:nvPr>
            <p:ph type="ftr" sz="quarter" idx="4"/>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855FB499-52C8-4342-9C3D-246A6BF1B330}" type="slidenum">
              <a:rPr lang="en-US"/>
              <a:pPr>
                <a:defRPr/>
              </a:pPr>
              <a:t>‹#›</a:t>
            </a:fld>
            <a:endParaRPr lang="en-US" dirty="0"/>
          </a:p>
        </p:txBody>
      </p:sp>
    </p:spTree>
    <p:extLst>
      <p:ext uri="{BB962C8B-B14F-4D97-AF65-F5344CB8AC3E}">
        <p14:creationId xmlns:p14="http://schemas.microsoft.com/office/powerpoint/2010/main" val="2363227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011">
              <a:defRPr sz="1200" b="1">
                <a:solidFill>
                  <a:schemeClr val="tx1"/>
                </a:solidFill>
                <a:latin typeface="Times New Roman" charset="0"/>
                <a:ea typeface="ＭＳ Ｐゴシック" charset="0"/>
                <a:cs typeface="ＭＳ Ｐゴシック" charset="0"/>
              </a:defRPr>
            </a:lvl1pPr>
            <a:lvl2pPr marL="727571" indent="-279835" defTabSz="925011">
              <a:defRPr sz="1200" b="1">
                <a:solidFill>
                  <a:schemeClr val="tx1"/>
                </a:solidFill>
                <a:latin typeface="Times New Roman" charset="0"/>
                <a:ea typeface="ＭＳ Ｐゴシック" charset="0"/>
              </a:defRPr>
            </a:lvl2pPr>
            <a:lvl3pPr marL="1119340" indent="-223868" defTabSz="925011">
              <a:defRPr sz="1200" b="1">
                <a:solidFill>
                  <a:schemeClr val="tx1"/>
                </a:solidFill>
                <a:latin typeface="Times New Roman" charset="0"/>
                <a:ea typeface="ＭＳ Ｐゴシック" charset="0"/>
              </a:defRPr>
            </a:lvl3pPr>
            <a:lvl4pPr marL="1567076" indent="-223868" defTabSz="925011">
              <a:defRPr sz="1200" b="1">
                <a:solidFill>
                  <a:schemeClr val="tx1"/>
                </a:solidFill>
                <a:latin typeface="Times New Roman" charset="0"/>
                <a:ea typeface="ＭＳ Ｐゴシック" charset="0"/>
              </a:defRPr>
            </a:lvl4pPr>
            <a:lvl5pPr marL="2014812" indent="-223868" defTabSz="925011">
              <a:defRPr sz="1200" b="1">
                <a:solidFill>
                  <a:schemeClr val="tx1"/>
                </a:solidFill>
                <a:latin typeface="Times New Roman" charset="0"/>
                <a:ea typeface="ＭＳ Ｐゴシック" charset="0"/>
              </a:defRPr>
            </a:lvl5pPr>
            <a:lvl6pPr marL="2462548" indent="-223868" algn="ctr" defTabSz="925011" eaLnBrk="0" fontAlgn="base" hangingPunct="0">
              <a:spcBef>
                <a:spcPct val="0"/>
              </a:spcBef>
              <a:spcAft>
                <a:spcPct val="0"/>
              </a:spcAft>
              <a:defRPr sz="1200" b="1">
                <a:solidFill>
                  <a:schemeClr val="tx1"/>
                </a:solidFill>
                <a:latin typeface="Times New Roman" charset="0"/>
                <a:ea typeface="ＭＳ Ｐゴシック" charset="0"/>
              </a:defRPr>
            </a:lvl6pPr>
            <a:lvl7pPr marL="2910284" indent="-223868" algn="ctr" defTabSz="925011" eaLnBrk="0" fontAlgn="base" hangingPunct="0">
              <a:spcBef>
                <a:spcPct val="0"/>
              </a:spcBef>
              <a:spcAft>
                <a:spcPct val="0"/>
              </a:spcAft>
              <a:defRPr sz="1200" b="1">
                <a:solidFill>
                  <a:schemeClr val="tx1"/>
                </a:solidFill>
                <a:latin typeface="Times New Roman" charset="0"/>
                <a:ea typeface="ＭＳ Ｐゴシック" charset="0"/>
              </a:defRPr>
            </a:lvl7pPr>
            <a:lvl8pPr marL="3358020" indent="-223868" algn="ctr" defTabSz="925011" eaLnBrk="0" fontAlgn="base" hangingPunct="0">
              <a:spcBef>
                <a:spcPct val="0"/>
              </a:spcBef>
              <a:spcAft>
                <a:spcPct val="0"/>
              </a:spcAft>
              <a:defRPr sz="1200" b="1">
                <a:solidFill>
                  <a:schemeClr val="tx1"/>
                </a:solidFill>
                <a:latin typeface="Times New Roman" charset="0"/>
                <a:ea typeface="ＭＳ Ｐゴシック" charset="0"/>
              </a:defRPr>
            </a:lvl8pPr>
            <a:lvl9pPr marL="3805756" indent="-223868" algn="ctr" defTabSz="925011" eaLnBrk="0" fontAlgn="base" hangingPunct="0">
              <a:spcBef>
                <a:spcPct val="0"/>
              </a:spcBef>
              <a:spcAft>
                <a:spcPct val="0"/>
              </a:spcAft>
              <a:defRPr sz="1200" b="1">
                <a:solidFill>
                  <a:schemeClr val="tx1"/>
                </a:solidFill>
                <a:latin typeface="Times New Roman" charset="0"/>
                <a:ea typeface="ＭＳ Ｐゴシック" charset="0"/>
              </a:defRPr>
            </a:lvl9pPr>
          </a:lstStyle>
          <a:p>
            <a:fld id="{4F3DC0A5-86D3-7D4A-BFAA-025D4F34CB4A}" type="slidenum">
              <a:rPr lang="en-US" b="0">
                <a:solidFill>
                  <a:srgbClr val="000000"/>
                </a:solidFill>
              </a:rPr>
              <a:pPr/>
              <a:t>8</a:t>
            </a:fld>
            <a:endParaRPr lang="en-US" b="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8.jpe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6.w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6.w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30" descr="ppt_BG_Title_BNL_blue"/>
          <p:cNvPicPr>
            <a:picLocks noChangeAspect="1" noChangeArrowheads="1"/>
          </p:cNvPicPr>
          <p:nvPr userDrawn="1"/>
        </p:nvPicPr>
        <p:blipFill>
          <a:blip r:embed="rId2" cstate="print"/>
          <a:srcRect/>
          <a:stretch>
            <a:fillRect/>
          </a:stretch>
        </p:blipFill>
        <p:spPr bwMode="auto">
          <a:xfrm>
            <a:off x="-19050" y="0"/>
            <a:ext cx="9182100" cy="6859588"/>
          </a:xfrm>
          <a:prstGeom prst="rect">
            <a:avLst/>
          </a:prstGeom>
          <a:noFill/>
          <a:ln w="9525">
            <a:noFill/>
            <a:miter lim="800000"/>
            <a:headEnd/>
            <a:tailEnd/>
          </a:ln>
        </p:spPr>
      </p:pic>
      <p:sp>
        <p:nvSpPr>
          <p:cNvPr id="2" name="Title 1"/>
          <p:cNvSpPr>
            <a:spLocks noGrp="1"/>
          </p:cNvSpPr>
          <p:nvPr>
            <p:ph type="ctrTitle" hasCustomPrompt="1"/>
          </p:nvPr>
        </p:nvSpPr>
        <p:spPr>
          <a:xfrm>
            <a:off x="228600" y="1371600"/>
            <a:ext cx="7772400" cy="1143000"/>
          </a:xfrm>
          <a:ln>
            <a:noFill/>
          </a:ln>
        </p:spPr>
        <p:txBody>
          <a:bodyPr/>
          <a:lstStyle>
            <a:lvl1pPr algn="l">
              <a:defRPr sz="4000" b="0" baseline="0">
                <a:solidFill>
                  <a:srgbClr val="FFFFFF"/>
                </a:solidFill>
              </a:defRPr>
            </a:lvl1pPr>
          </a:lstStyle>
          <a:p>
            <a:r>
              <a:rPr lang="en-US" dirty="0"/>
              <a:t>Click to edit Title</a:t>
            </a:r>
          </a:p>
        </p:txBody>
      </p:sp>
      <p:sp>
        <p:nvSpPr>
          <p:cNvPr id="8" name="Rectangle 7"/>
          <p:cNvSpPr>
            <a:spLocks/>
          </p:cNvSpPr>
          <p:nvPr/>
        </p:nvSpPr>
        <p:spPr bwMode="auto">
          <a:xfrm>
            <a:off x="228600" y="4404836"/>
            <a:ext cx="380297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57799" bIns="0">
            <a:spAutoFit/>
          </a:bodyPr>
          <a:lstStyle/>
          <a:p>
            <a:pPr marL="57150" algn="l"/>
            <a:r>
              <a:rPr lang="en-US" sz="2000" b="0" kern="1200" dirty="0">
                <a:solidFill>
                  <a:srgbClr val="F6E814"/>
                </a:solidFill>
                <a:latin typeface="Helvetica"/>
                <a:ea typeface="ＭＳ Ｐゴシック" charset="0"/>
                <a:cs typeface="Helvetica"/>
              </a:rPr>
              <a:t>RHIC Facility Operations Review</a:t>
            </a:r>
          </a:p>
          <a:p>
            <a:pPr marL="57150" algn="l"/>
            <a:r>
              <a:rPr lang="en-US" sz="2000" b="0" kern="1200" dirty="0">
                <a:solidFill>
                  <a:srgbClr val="F6E814"/>
                </a:solidFill>
                <a:latin typeface="Helvetica"/>
                <a:ea typeface="ＭＳ Ｐゴシック" charset="0"/>
                <a:cs typeface="Helvetica"/>
              </a:rPr>
              <a:t>August</a:t>
            </a:r>
            <a:r>
              <a:rPr lang="en-US" sz="2000" b="0" kern="1200" baseline="0" dirty="0">
                <a:solidFill>
                  <a:srgbClr val="F6E814"/>
                </a:solidFill>
                <a:latin typeface="Helvetica"/>
                <a:ea typeface="ＭＳ Ｐゴシック" charset="0"/>
                <a:cs typeface="Helvetica"/>
              </a:rPr>
              <a:t> 6 – 8, </a:t>
            </a:r>
            <a:r>
              <a:rPr lang="en-US" sz="2000" b="0" kern="1200" dirty="0">
                <a:solidFill>
                  <a:srgbClr val="F6E814"/>
                </a:solidFill>
                <a:latin typeface="Helvetica"/>
                <a:ea typeface="ＭＳ Ｐゴシック" charset="0"/>
                <a:cs typeface="Helvetica"/>
              </a:rPr>
              <a:t>2013</a:t>
            </a:r>
          </a:p>
        </p:txBody>
      </p:sp>
      <p:sp>
        <p:nvSpPr>
          <p:cNvPr id="9" name="Title 4"/>
          <p:cNvSpPr txBox="1">
            <a:spLocks/>
          </p:cNvSpPr>
          <p:nvPr userDrawn="1"/>
        </p:nvSpPr>
        <p:spPr bwMode="auto">
          <a:xfrm>
            <a:off x="228600" y="457200"/>
            <a:ext cx="7678737"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en-US" sz="2400" b="1" dirty="0">
                <a:solidFill>
                  <a:srgbClr val="FF0000"/>
                </a:solidFill>
                <a:latin typeface="Helvetica"/>
                <a:ea typeface="ＭＳ Ｐゴシック" pitchFamily="-65" charset="-128"/>
                <a:cs typeface="Helvetica"/>
              </a:defRPr>
            </a:lvl1pPr>
            <a:lvl2pPr algn="ctr" rtl="0" eaLnBrk="0" fontAlgn="base" hangingPunct="0">
              <a:spcBef>
                <a:spcPct val="0"/>
              </a:spcBef>
              <a:spcAft>
                <a:spcPct val="0"/>
              </a:spcAft>
              <a:defRPr kumimoji="1" sz="2400" b="1">
                <a:solidFill>
                  <a:srgbClr val="FF0000"/>
                </a:solidFill>
                <a:latin typeface="Helvetica" charset="0"/>
                <a:ea typeface="ＭＳ Ｐゴシック" charset="0"/>
              </a:defRPr>
            </a:lvl2pPr>
            <a:lvl3pPr algn="ctr" rtl="0" eaLnBrk="0" fontAlgn="base" hangingPunct="0">
              <a:spcBef>
                <a:spcPct val="0"/>
              </a:spcBef>
              <a:spcAft>
                <a:spcPct val="0"/>
              </a:spcAft>
              <a:defRPr kumimoji="1" sz="2400" b="1">
                <a:solidFill>
                  <a:srgbClr val="FF0000"/>
                </a:solidFill>
                <a:latin typeface="Helvetica" charset="0"/>
                <a:ea typeface="ＭＳ Ｐゴシック" charset="0"/>
              </a:defRPr>
            </a:lvl3pPr>
            <a:lvl4pPr algn="ctr" rtl="0" eaLnBrk="0" fontAlgn="base" hangingPunct="0">
              <a:spcBef>
                <a:spcPct val="0"/>
              </a:spcBef>
              <a:spcAft>
                <a:spcPct val="0"/>
              </a:spcAft>
              <a:defRPr kumimoji="1" sz="2400" b="1">
                <a:solidFill>
                  <a:srgbClr val="FF0000"/>
                </a:solidFill>
                <a:latin typeface="Helvetica" charset="0"/>
                <a:ea typeface="ＭＳ Ｐゴシック" charset="0"/>
              </a:defRPr>
            </a:lvl4pPr>
            <a:lvl5pPr algn="ctr" rtl="0" eaLnBrk="0" fontAlgn="base" hangingPunct="0">
              <a:spcBef>
                <a:spcPct val="0"/>
              </a:spcBef>
              <a:spcAft>
                <a:spcPct val="0"/>
              </a:spcAft>
              <a:defRPr kumimoji="1" sz="2400" b="1">
                <a:solidFill>
                  <a:srgbClr val="FF0000"/>
                </a:solidFill>
                <a:latin typeface="Helvetica" charset="0"/>
                <a:ea typeface="ＭＳ Ｐゴシック"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a:lstStyle>
          <a:p>
            <a:pPr algn="l"/>
            <a:r>
              <a:rPr lang="en-US" sz="3200" b="0" dirty="0">
                <a:solidFill>
                  <a:srgbClr val="F6E814"/>
                </a:solidFill>
              </a:rPr>
              <a:t>The Relativistic Heavy Ion Collider</a:t>
            </a:r>
          </a:p>
        </p:txBody>
      </p:sp>
      <p:sp>
        <p:nvSpPr>
          <p:cNvPr id="11" name="Text Placeholder 10"/>
          <p:cNvSpPr>
            <a:spLocks noGrp="1"/>
          </p:cNvSpPr>
          <p:nvPr>
            <p:ph type="body" sz="quarter" idx="10" hasCustomPrompt="1"/>
          </p:nvPr>
        </p:nvSpPr>
        <p:spPr>
          <a:xfrm>
            <a:off x="228600" y="3429000"/>
            <a:ext cx="4343400" cy="571500"/>
          </a:xfrm>
        </p:spPr>
        <p:txBody>
          <a:bodyPr/>
          <a:lstStyle>
            <a:lvl1pPr marL="0" indent="0" algn="l">
              <a:buNone/>
              <a:defRPr sz="2400" baseline="0">
                <a:solidFill>
                  <a:schemeClr val="bg1"/>
                </a:solidFill>
              </a:defRPr>
            </a:lvl1pPr>
          </a:lstStyle>
          <a:p>
            <a:pPr lvl="0"/>
            <a:r>
              <a:rPr lang="en-US" dirty="0"/>
              <a:t>Click to edit Author Name</a:t>
            </a:r>
          </a:p>
        </p:txBody>
      </p:sp>
      <p:sp>
        <p:nvSpPr>
          <p:cNvPr id="15" name="Text Placeholder 14"/>
          <p:cNvSpPr>
            <a:spLocks noGrp="1"/>
          </p:cNvSpPr>
          <p:nvPr>
            <p:ph type="body" sz="quarter" idx="11" hasCustomPrompt="1"/>
          </p:nvPr>
        </p:nvSpPr>
        <p:spPr>
          <a:xfrm>
            <a:off x="228600" y="2628900"/>
            <a:ext cx="6286500" cy="685800"/>
          </a:xfrm>
        </p:spPr>
        <p:txBody>
          <a:bodyPr/>
          <a:lstStyle>
            <a:lvl1pPr marL="0" indent="0">
              <a:buNone/>
              <a:defRPr sz="2800">
                <a:solidFill>
                  <a:srgbClr val="FFFFFF"/>
                </a:solidFill>
              </a:defRPr>
            </a:lvl1pPr>
          </a:lstStyle>
          <a:p>
            <a:pPr lvl="0"/>
            <a:r>
              <a:rPr lang="en-US" dirty="0"/>
              <a:t>Click to edit Subtitle</a:t>
            </a:r>
          </a:p>
        </p:txBody>
      </p:sp>
    </p:spTree>
    <p:extLst>
      <p:ext uri="{BB962C8B-B14F-4D97-AF65-F5344CB8AC3E}">
        <p14:creationId xmlns:p14="http://schemas.microsoft.com/office/powerpoint/2010/main" val="10310106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09600" y="1981200"/>
            <a:ext cx="8153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 name="Object 2"/>
          <p:cNvGraphicFramePr>
            <a:graphicFrameLocks noChangeAspect="1"/>
          </p:cNvGraphicFramePr>
          <p:nvPr userDrawn="1"/>
        </p:nvGraphicFramePr>
        <p:xfrm>
          <a:off x="457200" y="6291263"/>
          <a:ext cx="1524000" cy="566737"/>
        </p:xfrm>
        <a:graphic>
          <a:graphicData uri="http://schemas.openxmlformats.org/presentationml/2006/ole">
            <mc:AlternateContent xmlns:mc="http://schemas.openxmlformats.org/markup-compatibility/2006">
              <mc:Choice xmlns:v="urn:schemas-microsoft-com:vml" Requires="v">
                <p:oleObj spid="_x0000_s78859" name="Document" r:id="rId3" imgW="7619048" imgH="2844444" progId="Word.Document.8">
                  <p:embed/>
                </p:oleObj>
              </mc:Choice>
              <mc:Fallback>
                <p:oleObj name="Document" r:id="rId3" imgW="7619048" imgH="284444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291263"/>
                        <a:ext cx="1524000" cy="566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Text Box 7"/>
          <p:cNvSpPr txBox="1">
            <a:spLocks noChangeArrowheads="1"/>
          </p:cNvSpPr>
          <p:nvPr userDrawn="1"/>
        </p:nvSpPr>
        <p:spPr bwMode="auto">
          <a:xfrm>
            <a:off x="7848600" y="61722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spcBef>
                <a:spcPct val="50000"/>
              </a:spcBef>
              <a:defRPr/>
            </a:pPr>
            <a:endParaRPr lang="en-US" sz="2400"/>
          </a:p>
        </p:txBody>
      </p:sp>
      <p:pic>
        <p:nvPicPr>
          <p:cNvPr id="7" name="Picture 11" descr="SC-Banner-CMYK-whitethumb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6324600" y="6115050"/>
            <a:ext cx="198120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3"/>
          <p:cNvSpPr>
            <a:spLocks noChangeArrowheads="1"/>
          </p:cNvSpPr>
          <p:nvPr userDrawn="1"/>
        </p:nvSpPr>
        <p:spPr bwMode="auto">
          <a:xfrm>
            <a:off x="8369300" y="6167438"/>
            <a:ext cx="5429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fld id="{27358B74-DF1C-3642-B431-E7701BC825E0}" type="slidenum">
              <a:rPr lang="en-US" sz="2400"/>
              <a:pPr/>
              <a:t>‹#›</a:t>
            </a:fld>
            <a:endParaRPr lang="en-US" sz="2400"/>
          </a:p>
        </p:txBody>
      </p:sp>
      <p:sp>
        <p:nvSpPr>
          <p:cNvPr id="231426" name="Rectangle 2"/>
          <p:cNvSpPr>
            <a:spLocks noGrp="1" noChangeArrowheads="1"/>
          </p:cNvSpPr>
          <p:nvPr>
            <p:ph type="ctrTitle"/>
          </p:nvPr>
        </p:nvSpPr>
        <p:spPr>
          <a:xfrm>
            <a:off x="914400" y="685800"/>
            <a:ext cx="7721600" cy="1143000"/>
          </a:xfrm>
          <a:noFill/>
        </p:spPr>
        <p:txBody>
          <a:bodyPr/>
          <a:lstStyle>
            <a:lvl1pPr>
              <a:defRPr/>
            </a:lvl1pPr>
          </a:lstStyle>
          <a:p>
            <a:r>
              <a:rPr lang="en-US"/>
              <a:t>Click to edit Master title style</a:t>
            </a:r>
          </a:p>
        </p:txBody>
      </p:sp>
      <p:sp>
        <p:nvSpPr>
          <p:cNvPr id="231427" name="Rectangle 3"/>
          <p:cNvSpPr>
            <a:spLocks noGrp="1" noChangeArrowheads="1"/>
          </p:cNvSpPr>
          <p:nvPr>
            <p:ph type="subTitle" idx="1"/>
          </p:nvPr>
        </p:nvSpPr>
        <p:spPr>
          <a:xfrm>
            <a:off x="609600" y="2209800"/>
            <a:ext cx="8077200" cy="3352800"/>
          </a:xfrm>
        </p:spPr>
        <p:txBody>
          <a:bodyPr/>
          <a:lstStyle>
            <a:lvl1pPr>
              <a:defRPr sz="2400"/>
            </a:lvl1pPr>
          </a:lstStyle>
          <a:p>
            <a:r>
              <a:rPr lang="en-US"/>
              <a:t>Click to edit Master subtitle style</a:t>
            </a:r>
          </a:p>
        </p:txBody>
      </p:sp>
    </p:spTree>
    <p:extLst>
      <p:ext uri="{BB962C8B-B14F-4D97-AF65-F5344CB8AC3E}">
        <p14:creationId xmlns:p14="http://schemas.microsoft.com/office/powerpoint/2010/main" val="337406286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eC PoP CeC">
    <p:spTree>
      <p:nvGrpSpPr>
        <p:cNvPr id="1" name=""/>
        <p:cNvGrpSpPr/>
        <p:nvPr/>
      </p:nvGrpSpPr>
      <p:grpSpPr>
        <a:xfrm>
          <a:off x="0" y="0"/>
          <a:ext cx="0" cy="0"/>
          <a:chOff x="0" y="0"/>
          <a:chExt cx="0" cy="0"/>
        </a:xfrm>
      </p:grpSpPr>
      <p:sp>
        <p:nvSpPr>
          <p:cNvPr id="4" name="Line 4"/>
          <p:cNvSpPr>
            <a:spLocks noChangeShapeType="1"/>
          </p:cNvSpPr>
          <p:nvPr/>
        </p:nvSpPr>
        <p:spPr bwMode="auto">
          <a:xfrm>
            <a:off x="457200" y="762000"/>
            <a:ext cx="8153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 name="Object 2"/>
          <p:cNvGraphicFramePr>
            <a:graphicFrameLocks noChangeAspect="1"/>
          </p:cNvGraphicFramePr>
          <p:nvPr/>
        </p:nvGraphicFramePr>
        <p:xfrm>
          <a:off x="457200" y="6291263"/>
          <a:ext cx="1524000" cy="566737"/>
        </p:xfrm>
        <a:graphic>
          <a:graphicData uri="http://schemas.openxmlformats.org/presentationml/2006/ole">
            <mc:AlternateContent xmlns:mc="http://schemas.openxmlformats.org/markup-compatibility/2006">
              <mc:Choice xmlns:v="urn:schemas-microsoft-com:vml" Requires="v">
                <p:oleObj spid="_x0000_s83988" name="Document" r:id="rId3" imgW="7619048" imgH="2844444" progId="Word.Document.8">
                  <p:embed/>
                </p:oleObj>
              </mc:Choice>
              <mc:Fallback>
                <p:oleObj name="Document" r:id="rId3" imgW="7619048" imgH="284444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291263"/>
                        <a:ext cx="1524000" cy="566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Text Box 7"/>
          <p:cNvSpPr txBox="1">
            <a:spLocks noChangeArrowheads="1"/>
          </p:cNvSpPr>
          <p:nvPr/>
        </p:nvSpPr>
        <p:spPr bwMode="auto">
          <a:xfrm>
            <a:off x="7848600" y="61722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spcBef>
                <a:spcPct val="50000"/>
              </a:spcBef>
              <a:defRPr/>
            </a:pPr>
            <a:endParaRPr lang="en-US" sz="2400"/>
          </a:p>
        </p:txBody>
      </p:sp>
      <p:sp>
        <p:nvSpPr>
          <p:cNvPr id="7" name="Text Box 8"/>
          <p:cNvSpPr txBox="1">
            <a:spLocks noChangeArrowheads="1"/>
          </p:cNvSpPr>
          <p:nvPr/>
        </p:nvSpPr>
        <p:spPr bwMode="auto">
          <a:xfrm>
            <a:off x="8229600" y="6289675"/>
            <a:ext cx="762000" cy="457200"/>
          </a:xfrm>
          <a:prstGeom prst="rect">
            <a:avLst/>
          </a:prstGeom>
          <a:noFill/>
          <a:ln w="9525">
            <a:noFill/>
            <a:miter lim="800000"/>
            <a:headEnd/>
            <a:tailEnd/>
          </a:ln>
          <a:effec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37931725" indent="-37474525">
              <a:defRPr sz="1200" b="1">
                <a:solidFill>
                  <a:schemeClr val="tx1"/>
                </a:solidFill>
                <a:latin typeface="Times New Roman" charset="0"/>
                <a:ea typeface="ＭＳ Ｐゴシック" charset="0"/>
              </a:defRPr>
            </a:lvl2pPr>
            <a:lvl3pPr>
              <a:defRPr sz="1200" b="1">
                <a:solidFill>
                  <a:schemeClr val="tx1"/>
                </a:solidFill>
                <a:latin typeface="Times New Roman" charset="0"/>
                <a:ea typeface="ＭＳ Ｐゴシック" charset="0"/>
              </a:defRPr>
            </a:lvl3pPr>
            <a:lvl4pPr>
              <a:defRPr sz="1200" b="1">
                <a:solidFill>
                  <a:schemeClr val="tx1"/>
                </a:solidFill>
                <a:latin typeface="Times New Roman" charset="0"/>
                <a:ea typeface="ＭＳ Ｐゴシック" charset="0"/>
              </a:defRPr>
            </a:lvl4pPr>
            <a:lvl5pPr>
              <a:defRPr sz="1200" b="1">
                <a:solidFill>
                  <a:schemeClr val="tx1"/>
                </a:solidFill>
                <a:latin typeface="Times New Roman" charset="0"/>
                <a:ea typeface="ＭＳ Ｐゴシック" charset="0"/>
              </a:defRPr>
            </a:lvl5pPr>
            <a:lvl6pPr marL="457200" eaLnBrk="0" fontAlgn="base" hangingPunct="0">
              <a:spcBef>
                <a:spcPct val="0"/>
              </a:spcBef>
              <a:spcAft>
                <a:spcPct val="0"/>
              </a:spcAft>
              <a:defRPr sz="1200" b="1">
                <a:solidFill>
                  <a:schemeClr val="tx1"/>
                </a:solidFill>
                <a:latin typeface="Times New Roman" charset="0"/>
                <a:ea typeface="ＭＳ Ｐゴシック" charset="0"/>
              </a:defRPr>
            </a:lvl6pPr>
            <a:lvl7pPr marL="914400" eaLnBrk="0" fontAlgn="base" hangingPunct="0">
              <a:spcBef>
                <a:spcPct val="0"/>
              </a:spcBef>
              <a:spcAft>
                <a:spcPct val="0"/>
              </a:spcAft>
              <a:defRPr sz="1200" b="1">
                <a:solidFill>
                  <a:schemeClr val="tx1"/>
                </a:solidFill>
                <a:latin typeface="Times New Roman" charset="0"/>
                <a:ea typeface="ＭＳ Ｐゴシック" charset="0"/>
              </a:defRPr>
            </a:lvl7pPr>
            <a:lvl8pPr marL="1371600" eaLnBrk="0" fontAlgn="base" hangingPunct="0">
              <a:spcBef>
                <a:spcPct val="0"/>
              </a:spcBef>
              <a:spcAft>
                <a:spcPct val="0"/>
              </a:spcAft>
              <a:defRPr sz="1200" b="1">
                <a:solidFill>
                  <a:schemeClr val="tx1"/>
                </a:solidFill>
                <a:latin typeface="Times New Roman" charset="0"/>
                <a:ea typeface="ＭＳ Ｐゴシック" charset="0"/>
              </a:defRPr>
            </a:lvl8pPr>
            <a:lvl9pPr marL="1828800" eaLnBrk="0" fontAlgn="base" hangingPunct="0">
              <a:spcBef>
                <a:spcPct val="0"/>
              </a:spcBef>
              <a:spcAft>
                <a:spcPct val="0"/>
              </a:spcAft>
              <a:defRPr sz="1200" b="1">
                <a:solidFill>
                  <a:schemeClr val="tx1"/>
                </a:solidFill>
                <a:latin typeface="Times New Roman" charset="0"/>
                <a:ea typeface="ＭＳ Ｐゴシック" charset="0"/>
              </a:defRPr>
            </a:lvl9pPr>
          </a:lstStyle>
          <a:p>
            <a:pPr>
              <a:defRPr/>
            </a:pPr>
            <a:fld id="{C6AEB044-7D52-4840-AED8-C504392FF1CA}" type="slidenum">
              <a:rPr lang="en-US" sz="2400" smtClean="0"/>
              <a:pPr>
                <a:defRPr/>
              </a:pPr>
              <a:t>‹#›</a:t>
            </a:fld>
            <a:endParaRPr lang="en-US" sz="2400"/>
          </a:p>
        </p:txBody>
      </p:sp>
      <p:pic>
        <p:nvPicPr>
          <p:cNvPr id="8" name="Picture 11" descr="SC-Banner-CMYK-whitethumb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24600" y="6115050"/>
            <a:ext cx="198120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83989" r:id="rId6" imgW="0" imgH="0" progId="PowerPoint.Show.8">
                  <p:embed/>
                </p:oleObj>
              </mc:Choice>
              <mc:Fallback>
                <p:oleObj r:id="rId6"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10" name="Title 9"/>
          <p:cNvSpPr>
            <a:spLocks noGrp="1"/>
          </p:cNvSpPr>
          <p:nvPr>
            <p:ph type="title"/>
          </p:nvPr>
        </p:nvSpPr>
        <p:spPr/>
        <p:txBody>
          <a:bodyPr/>
          <a:lstStyle/>
          <a:p>
            <a:r>
              <a:rPr lang="en-US"/>
              <a:t>Click to edit Master title style</a:t>
            </a:r>
          </a:p>
        </p:txBody>
      </p:sp>
      <p:sp>
        <p:nvSpPr>
          <p:cNvPr id="11" name="Date Placeholder 3"/>
          <p:cNvSpPr>
            <a:spLocks noGrp="1"/>
          </p:cNvSpPr>
          <p:nvPr>
            <p:ph type="dt" sz="half" idx="10"/>
          </p:nvPr>
        </p:nvSpPr>
        <p:spPr>
          <a:xfrm>
            <a:off x="457200" y="6356350"/>
            <a:ext cx="2133600" cy="365125"/>
          </a:xfrm>
          <a:prstGeom prst="rect">
            <a:avLst/>
          </a:prstGeom>
        </p:spPr>
        <p:txBody>
          <a:bodyPr/>
          <a:lstStyle>
            <a:lvl1pPr>
              <a:defRPr b="0" i="0" baseline="0">
                <a:solidFill>
                  <a:schemeClr val="tx1"/>
                </a:solidFill>
                <a:effectLst>
                  <a:outerShdw blurRad="38100" dist="38100" sx="1000" sy="1000" algn="tl">
                    <a:srgbClr val="000000"/>
                  </a:outerShdw>
                </a:effectLst>
                <a:latin typeface="+mj-lt"/>
              </a:defRPr>
            </a:lvl1pPr>
          </a:lstStyle>
          <a:p>
            <a:pPr>
              <a:defRPr/>
            </a:pPr>
            <a:fld id="{437F9A97-858C-7948-8D99-1A50BAEBE746}" type="datetimeFigureOut">
              <a:rPr lang="en-US"/>
              <a:pPr>
                <a:defRPr/>
              </a:pPr>
              <a:t>1/7/2026</a:t>
            </a:fld>
            <a:endParaRPr lang="en-US" dirty="0"/>
          </a:p>
        </p:txBody>
      </p:sp>
    </p:spTree>
    <p:extLst>
      <p:ext uri="{BB962C8B-B14F-4D97-AF65-F5344CB8AC3E}">
        <p14:creationId xmlns:p14="http://schemas.microsoft.com/office/powerpoint/2010/main" val="169111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8753475" y="0"/>
            <a:ext cx="390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ctr" eaLnBrk="0" hangingPunct="0">
              <a:defRPr sz="2400" b="1">
                <a:solidFill>
                  <a:schemeClr val="tx1"/>
                </a:solidFill>
                <a:latin typeface="Times New Roman" charset="0"/>
                <a:ea typeface="ＭＳ Ｐゴシック" charset="0"/>
                <a:cs typeface="ＭＳ Ｐゴシック" charset="0"/>
              </a:defRPr>
            </a:lvl1pPr>
            <a:lvl2pPr marL="742950" indent="-285750" algn="ctr" eaLnBrk="0" hangingPunct="0">
              <a:defRPr sz="2400" b="1">
                <a:solidFill>
                  <a:schemeClr val="tx1"/>
                </a:solidFill>
                <a:latin typeface="Times New Roman" charset="0"/>
                <a:ea typeface="ＭＳ Ｐゴシック" charset="0"/>
              </a:defRPr>
            </a:lvl2pPr>
            <a:lvl3pPr marL="1143000" indent="-228600" algn="ctr" eaLnBrk="0" hangingPunct="0">
              <a:defRPr sz="2400" b="1">
                <a:solidFill>
                  <a:schemeClr val="tx1"/>
                </a:solidFill>
                <a:latin typeface="Times New Roman" charset="0"/>
                <a:ea typeface="ＭＳ Ｐゴシック" charset="0"/>
              </a:defRPr>
            </a:lvl3pPr>
            <a:lvl4pPr marL="1600200" indent="-228600" algn="ctr" eaLnBrk="0" hangingPunct="0">
              <a:defRPr sz="2400" b="1">
                <a:solidFill>
                  <a:schemeClr val="tx1"/>
                </a:solidFill>
                <a:latin typeface="Times New Roman" charset="0"/>
                <a:ea typeface="ＭＳ Ｐゴシック" charset="0"/>
              </a:defRPr>
            </a:lvl4pPr>
            <a:lvl5pPr marL="2057400" indent="-228600" algn="ctr"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5D0C6E5F-9C11-2B4B-8B1B-CB9538927588}" type="slidenum">
              <a:rPr lang="en-US" sz="1400" b="0" smtClean="0"/>
              <a:pPr>
                <a:defRPr/>
              </a:pPr>
              <a:t>‹#›</a:t>
            </a:fld>
            <a:endParaRPr lang="en-US" sz="1400" b="0"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842887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8753475" y="0"/>
            <a:ext cx="390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ctr" eaLnBrk="0" hangingPunct="0">
              <a:defRPr sz="2400" b="1">
                <a:solidFill>
                  <a:schemeClr val="tx1"/>
                </a:solidFill>
                <a:latin typeface="Times New Roman" charset="0"/>
                <a:ea typeface="ＭＳ Ｐゴシック" charset="0"/>
                <a:cs typeface="ＭＳ Ｐゴシック" charset="0"/>
              </a:defRPr>
            </a:lvl1pPr>
            <a:lvl2pPr marL="742950" indent="-285750" algn="ctr" eaLnBrk="0" hangingPunct="0">
              <a:defRPr sz="2400" b="1">
                <a:solidFill>
                  <a:schemeClr val="tx1"/>
                </a:solidFill>
                <a:latin typeface="Times New Roman" charset="0"/>
                <a:ea typeface="ＭＳ Ｐゴシック" charset="0"/>
              </a:defRPr>
            </a:lvl2pPr>
            <a:lvl3pPr marL="1143000" indent="-228600" algn="ctr" eaLnBrk="0" hangingPunct="0">
              <a:defRPr sz="2400" b="1">
                <a:solidFill>
                  <a:schemeClr val="tx1"/>
                </a:solidFill>
                <a:latin typeface="Times New Roman" charset="0"/>
                <a:ea typeface="ＭＳ Ｐゴシック" charset="0"/>
              </a:defRPr>
            </a:lvl3pPr>
            <a:lvl4pPr marL="1600200" indent="-228600" algn="ctr" eaLnBrk="0" hangingPunct="0">
              <a:defRPr sz="2400" b="1">
                <a:solidFill>
                  <a:schemeClr val="tx1"/>
                </a:solidFill>
                <a:latin typeface="Times New Roman" charset="0"/>
                <a:ea typeface="ＭＳ Ｐゴシック" charset="0"/>
              </a:defRPr>
            </a:lvl4pPr>
            <a:lvl5pPr marL="2057400" indent="-228600" algn="ctr"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5D0C6E5F-9C11-2B4B-8B1B-CB9538927588}" type="slidenum">
              <a:rPr lang="en-US" sz="1400" b="0" smtClean="0"/>
              <a:pPr>
                <a:defRPr/>
              </a:pPr>
              <a:t>‹#›</a:t>
            </a:fld>
            <a:endParaRPr lang="en-US" sz="1400" b="0"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60887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8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6701" y="815975"/>
            <a:ext cx="4191000"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4686300" y="815975"/>
            <a:ext cx="4257675"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7988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343400" y="5943600"/>
            <a:ext cx="449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400" b="1">
                <a:solidFill>
                  <a:schemeClr val="tx1"/>
                </a:solidFill>
                <a:latin typeface="Times New Roman" charset="0"/>
                <a:ea typeface="ＭＳ Ｐゴシック" charset="0"/>
                <a:cs typeface="ＭＳ Ｐゴシック" charset="0"/>
              </a:defRPr>
            </a:lvl1pPr>
            <a:lvl2pPr marL="742950" indent="-285750" algn="ctr" eaLnBrk="0" hangingPunct="0">
              <a:defRPr sz="2400" b="1">
                <a:solidFill>
                  <a:schemeClr val="tx1"/>
                </a:solidFill>
                <a:latin typeface="Times New Roman" charset="0"/>
                <a:ea typeface="ＭＳ Ｐゴシック" charset="0"/>
              </a:defRPr>
            </a:lvl2pPr>
            <a:lvl3pPr marL="1143000" indent="-228600" algn="ctr" eaLnBrk="0" hangingPunct="0">
              <a:defRPr sz="2400" b="1">
                <a:solidFill>
                  <a:schemeClr val="tx1"/>
                </a:solidFill>
                <a:latin typeface="Times New Roman" charset="0"/>
                <a:ea typeface="ＭＳ Ｐゴシック" charset="0"/>
              </a:defRPr>
            </a:lvl3pPr>
            <a:lvl4pPr marL="1600200" indent="-228600" algn="ctr" eaLnBrk="0" hangingPunct="0">
              <a:defRPr sz="2400" b="1">
                <a:solidFill>
                  <a:schemeClr val="tx1"/>
                </a:solidFill>
                <a:latin typeface="Times New Roman" charset="0"/>
                <a:ea typeface="ＭＳ Ｐゴシック" charset="0"/>
              </a:defRPr>
            </a:lvl4pPr>
            <a:lvl5pPr marL="2057400" indent="-228600" algn="ctr"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r">
              <a:spcBef>
                <a:spcPct val="50000"/>
              </a:spcBef>
              <a:defRPr/>
            </a:pPr>
            <a:r>
              <a:rPr lang="en-US" sz="1400" b="0" dirty="0">
                <a:latin typeface="Helvetica"/>
                <a:cs typeface="Helvetica"/>
              </a:rPr>
              <a:t>Thomas Roser</a:t>
            </a:r>
            <a:br>
              <a:rPr lang="en-US" sz="1400" b="0" dirty="0">
                <a:latin typeface="Helvetica"/>
                <a:cs typeface="Helvetica"/>
              </a:rPr>
            </a:br>
            <a:r>
              <a:rPr lang="en-US" sz="1400" b="0" dirty="0">
                <a:latin typeface="Helvetica"/>
                <a:cs typeface="Helvetica"/>
              </a:rPr>
              <a:t>Director’s Review of RHIC Operations</a:t>
            </a:r>
            <a:br>
              <a:rPr lang="en-US" sz="1400" b="0" dirty="0">
                <a:latin typeface="Helvetica"/>
                <a:cs typeface="Helvetica"/>
              </a:rPr>
            </a:br>
            <a:r>
              <a:rPr lang="en-US" sz="1400" b="0" dirty="0">
                <a:latin typeface="Helvetica"/>
                <a:cs typeface="Helvetica"/>
              </a:rPr>
              <a:t>July 15, 2013</a:t>
            </a:r>
          </a:p>
        </p:txBody>
      </p:sp>
      <p:graphicFrame>
        <p:nvGraphicFramePr>
          <p:cNvPr id="6" name="Object 2"/>
          <p:cNvGraphicFramePr>
            <a:graphicFrameLocks noChangeAspect="1"/>
          </p:cNvGraphicFramePr>
          <p:nvPr/>
        </p:nvGraphicFramePr>
        <p:xfrm>
          <a:off x="304800" y="5943600"/>
          <a:ext cx="1943100" cy="722313"/>
        </p:xfrm>
        <a:graphic>
          <a:graphicData uri="http://schemas.openxmlformats.org/presentationml/2006/ole">
            <mc:AlternateContent xmlns:mc="http://schemas.openxmlformats.org/markup-compatibility/2006">
              <mc:Choice xmlns:v="urn:schemas-microsoft-com:vml" Requires="v">
                <p:oleObj spid="_x0000_s1118" name="Document" r:id="rId3" imgW="1943100" imgH="723900" progId="Word.Document.8">
                  <p:embed/>
                </p:oleObj>
              </mc:Choice>
              <mc:Fallback>
                <p:oleObj name="Document" r:id="rId3" imgW="1943100" imgH="7239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943600"/>
                        <a:ext cx="1943100" cy="72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ctrTitle"/>
          </p:nvPr>
        </p:nvSpPr>
        <p:spPr>
          <a:xfrm>
            <a:off x="685800" y="609600"/>
            <a:ext cx="7772400" cy="1470025"/>
          </a:xfrm>
        </p:spPr>
        <p:txBody>
          <a:bodyPr/>
          <a:lstStyle>
            <a:lvl1pPr>
              <a:defRPr sz="3200"/>
            </a:lvl1pPr>
          </a:lstStyle>
          <a:p>
            <a:r>
              <a:rPr lang="en-US"/>
              <a:t>Click to edit Master title style</a:t>
            </a:r>
            <a:endParaRPr lang="en-US" dirty="0"/>
          </a:p>
        </p:txBody>
      </p:sp>
      <p:sp>
        <p:nvSpPr>
          <p:cNvPr id="5" name="Content Placeholder 2"/>
          <p:cNvSpPr>
            <a:spLocks noGrp="1"/>
          </p:cNvSpPr>
          <p:nvPr>
            <p:ph idx="1"/>
          </p:nvPr>
        </p:nvSpPr>
        <p:spPr>
          <a:xfrm>
            <a:off x="304800" y="2286000"/>
            <a:ext cx="8534399" cy="3105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2680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343400" y="5943600"/>
            <a:ext cx="449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400" b="1">
                <a:solidFill>
                  <a:schemeClr val="tx1"/>
                </a:solidFill>
                <a:latin typeface="Times New Roman" charset="0"/>
                <a:ea typeface="ＭＳ Ｐゴシック" charset="0"/>
                <a:cs typeface="ＭＳ Ｐゴシック" charset="0"/>
              </a:defRPr>
            </a:lvl1pPr>
            <a:lvl2pPr marL="742950" indent="-285750" algn="ctr" eaLnBrk="0" hangingPunct="0">
              <a:defRPr sz="2400" b="1">
                <a:solidFill>
                  <a:schemeClr val="tx1"/>
                </a:solidFill>
                <a:latin typeface="Times New Roman" charset="0"/>
                <a:ea typeface="ＭＳ Ｐゴシック" charset="0"/>
              </a:defRPr>
            </a:lvl2pPr>
            <a:lvl3pPr marL="1143000" indent="-228600" algn="ctr" eaLnBrk="0" hangingPunct="0">
              <a:defRPr sz="2400" b="1">
                <a:solidFill>
                  <a:schemeClr val="tx1"/>
                </a:solidFill>
                <a:latin typeface="Times New Roman" charset="0"/>
                <a:ea typeface="ＭＳ Ｐゴシック" charset="0"/>
              </a:defRPr>
            </a:lvl3pPr>
            <a:lvl4pPr marL="1600200" indent="-228600" algn="ctr" eaLnBrk="0" hangingPunct="0">
              <a:defRPr sz="2400" b="1">
                <a:solidFill>
                  <a:schemeClr val="tx1"/>
                </a:solidFill>
                <a:latin typeface="Times New Roman" charset="0"/>
                <a:ea typeface="ＭＳ Ｐゴシック" charset="0"/>
              </a:defRPr>
            </a:lvl4pPr>
            <a:lvl5pPr marL="2057400" indent="-228600" algn="ctr"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r">
              <a:spcBef>
                <a:spcPct val="50000"/>
              </a:spcBef>
              <a:defRPr/>
            </a:pPr>
            <a:r>
              <a:rPr lang="en-US" sz="1400" b="0" dirty="0">
                <a:latin typeface="Helvetica"/>
                <a:cs typeface="Helvetica"/>
              </a:rPr>
              <a:t>Thomas Roser</a:t>
            </a:r>
            <a:br>
              <a:rPr lang="en-US" sz="1400" b="0" dirty="0">
                <a:latin typeface="Helvetica"/>
                <a:cs typeface="Helvetica"/>
              </a:rPr>
            </a:br>
            <a:r>
              <a:rPr lang="en-US" sz="1400" b="0" dirty="0">
                <a:latin typeface="Helvetica"/>
                <a:cs typeface="Helvetica"/>
              </a:rPr>
              <a:t>Director’s Review of RHIC Operations</a:t>
            </a:r>
            <a:br>
              <a:rPr lang="en-US" sz="1400" b="0" dirty="0">
                <a:latin typeface="Helvetica"/>
                <a:cs typeface="Helvetica"/>
              </a:rPr>
            </a:br>
            <a:r>
              <a:rPr lang="en-US" sz="1400" b="0" dirty="0">
                <a:latin typeface="Helvetica"/>
                <a:cs typeface="Helvetica"/>
              </a:rPr>
              <a:t>July 15, 2013</a:t>
            </a:r>
          </a:p>
        </p:txBody>
      </p:sp>
      <p:graphicFrame>
        <p:nvGraphicFramePr>
          <p:cNvPr id="6" name="Object 2"/>
          <p:cNvGraphicFramePr>
            <a:graphicFrameLocks noChangeAspect="1"/>
          </p:cNvGraphicFramePr>
          <p:nvPr/>
        </p:nvGraphicFramePr>
        <p:xfrm>
          <a:off x="304800" y="5943600"/>
          <a:ext cx="1943100" cy="722313"/>
        </p:xfrm>
        <a:graphic>
          <a:graphicData uri="http://schemas.openxmlformats.org/presentationml/2006/ole">
            <mc:AlternateContent xmlns:mc="http://schemas.openxmlformats.org/markup-compatibility/2006">
              <mc:Choice xmlns:v="urn:schemas-microsoft-com:vml" Requires="v">
                <p:oleObj spid="_x0000_s46172" name="Document" r:id="rId3" imgW="1943100" imgH="723900" progId="Word.Document.8">
                  <p:embed/>
                </p:oleObj>
              </mc:Choice>
              <mc:Fallback>
                <p:oleObj name="Document" r:id="rId3" imgW="1943100" imgH="7239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943600"/>
                        <a:ext cx="1943100" cy="72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ctrTitle"/>
          </p:nvPr>
        </p:nvSpPr>
        <p:spPr>
          <a:xfrm>
            <a:off x="685800" y="609600"/>
            <a:ext cx="7772400" cy="1470025"/>
          </a:xfrm>
        </p:spPr>
        <p:txBody>
          <a:bodyPr/>
          <a:lstStyle>
            <a:lvl1pPr>
              <a:defRPr sz="3200"/>
            </a:lvl1pPr>
          </a:lstStyle>
          <a:p>
            <a:r>
              <a:rPr lang="en-US"/>
              <a:t>Click to edit Master title style</a:t>
            </a:r>
            <a:endParaRPr lang="en-US" dirty="0"/>
          </a:p>
        </p:txBody>
      </p:sp>
      <p:sp>
        <p:nvSpPr>
          <p:cNvPr id="5" name="Content Placeholder 2"/>
          <p:cNvSpPr>
            <a:spLocks noGrp="1"/>
          </p:cNvSpPr>
          <p:nvPr>
            <p:ph idx="1"/>
          </p:nvPr>
        </p:nvSpPr>
        <p:spPr>
          <a:xfrm>
            <a:off x="304800" y="2286000"/>
            <a:ext cx="8534399" cy="3105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21739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48707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734547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42901" y="96838"/>
            <a:ext cx="8458200"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266700" y="815975"/>
            <a:ext cx="8677275" cy="60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8"/>
          <p:cNvSpPr txBox="1">
            <a:spLocks noChangeArrowheads="1"/>
          </p:cNvSpPr>
          <p:nvPr userDrawn="1"/>
        </p:nvSpPr>
        <p:spPr bwMode="auto">
          <a:xfrm>
            <a:off x="8753475" y="0"/>
            <a:ext cx="390525" cy="304800"/>
          </a:xfrm>
          <a:prstGeom prst="rect">
            <a:avLst/>
          </a:prstGeom>
          <a:noFill/>
          <a:ln w="9525">
            <a:noFill/>
            <a:miter lim="800000"/>
            <a:headEnd/>
            <a:tailEnd/>
          </a:ln>
          <a:effec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CD0E7053-A9EF-4948-8331-64540782529C}" type="slidenum">
              <a:rPr lang="en-US" sz="1400" b="0" smtClean="0"/>
              <a:pPr>
                <a:defRPr/>
              </a:pPr>
              <a:t>‹#›</a:t>
            </a:fld>
            <a:endParaRPr lang="en-US" sz="1400" b="0" dirty="0"/>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05" r:id="rId4"/>
    <p:sldLayoutId id="2147483906" r:id="rId5"/>
    <p:sldLayoutId id="2147483911" r:id="rId6"/>
    <p:sldLayoutId id="2147483912" r:id="rId7"/>
    <p:sldLayoutId id="2147483914" r:id="rId8"/>
    <p:sldLayoutId id="2147483915" r:id="rId9"/>
    <p:sldLayoutId id="2147483916" r:id="rId10"/>
    <p:sldLayoutId id="2147483917" r:id="rId11"/>
  </p:sldLayoutIdLst>
  <p:transition/>
  <p:txStyles>
    <p:titleStyle>
      <a:lvl1pPr algn="ctr" rtl="0" eaLnBrk="0" fontAlgn="base" hangingPunct="0">
        <a:spcBef>
          <a:spcPct val="0"/>
        </a:spcBef>
        <a:spcAft>
          <a:spcPct val="0"/>
        </a:spcAft>
        <a:defRPr kumimoji="1" lang="en-US" sz="2400" b="1" dirty="0">
          <a:solidFill>
            <a:srgbClr val="FF0000"/>
          </a:solidFill>
          <a:latin typeface="Helvetica"/>
          <a:ea typeface="ＭＳ Ｐゴシック" pitchFamily="-65" charset="-128"/>
          <a:cs typeface="Helvetica"/>
        </a:defRPr>
      </a:lvl1pPr>
      <a:lvl2pPr algn="ctr" rtl="0" eaLnBrk="0" fontAlgn="base" hangingPunct="0">
        <a:spcBef>
          <a:spcPct val="0"/>
        </a:spcBef>
        <a:spcAft>
          <a:spcPct val="0"/>
        </a:spcAft>
        <a:defRPr kumimoji="1" sz="2400" b="1">
          <a:solidFill>
            <a:srgbClr val="FF0000"/>
          </a:solidFill>
          <a:latin typeface="Helvetica" charset="0"/>
          <a:ea typeface="ＭＳ Ｐゴシック" charset="0"/>
        </a:defRPr>
      </a:lvl2pPr>
      <a:lvl3pPr algn="ctr" rtl="0" eaLnBrk="0" fontAlgn="base" hangingPunct="0">
        <a:spcBef>
          <a:spcPct val="0"/>
        </a:spcBef>
        <a:spcAft>
          <a:spcPct val="0"/>
        </a:spcAft>
        <a:defRPr kumimoji="1" sz="2400" b="1">
          <a:solidFill>
            <a:srgbClr val="FF0000"/>
          </a:solidFill>
          <a:latin typeface="Helvetica" charset="0"/>
          <a:ea typeface="ＭＳ Ｐゴシック" charset="0"/>
        </a:defRPr>
      </a:lvl3pPr>
      <a:lvl4pPr algn="ctr" rtl="0" eaLnBrk="0" fontAlgn="base" hangingPunct="0">
        <a:spcBef>
          <a:spcPct val="0"/>
        </a:spcBef>
        <a:spcAft>
          <a:spcPct val="0"/>
        </a:spcAft>
        <a:defRPr kumimoji="1" sz="2400" b="1">
          <a:solidFill>
            <a:srgbClr val="FF0000"/>
          </a:solidFill>
          <a:latin typeface="Helvetica" charset="0"/>
          <a:ea typeface="ＭＳ Ｐゴシック" charset="0"/>
        </a:defRPr>
      </a:lvl4pPr>
      <a:lvl5pPr algn="ctr" rtl="0" eaLnBrk="0" fontAlgn="base" hangingPunct="0">
        <a:spcBef>
          <a:spcPct val="0"/>
        </a:spcBef>
        <a:spcAft>
          <a:spcPct val="0"/>
        </a:spcAft>
        <a:defRPr kumimoji="1" sz="2400" b="1">
          <a:solidFill>
            <a:srgbClr val="FF0000"/>
          </a:solidFill>
          <a:latin typeface="Helvetica" charset="0"/>
          <a:ea typeface="ＭＳ Ｐゴシック"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0" fontAlgn="base" hangingPunct="0">
        <a:spcBef>
          <a:spcPct val="20000"/>
        </a:spcBef>
        <a:spcAft>
          <a:spcPct val="0"/>
        </a:spcAft>
        <a:buSzPct val="65000"/>
        <a:buBlip>
          <a:blip r:embed="rId13"/>
        </a:buBlip>
        <a:defRPr sz="2000">
          <a:solidFill>
            <a:srgbClr val="0000FF"/>
          </a:solidFill>
          <a:latin typeface="Helvetica"/>
          <a:ea typeface="ＭＳ Ｐゴシック" charset="0"/>
          <a:cs typeface="Helvetica"/>
        </a:defRPr>
      </a:lvl1pPr>
      <a:lvl2pPr marL="339725" indent="-230188" algn="l" rtl="0" eaLnBrk="0" fontAlgn="base" hangingPunct="0">
        <a:spcBef>
          <a:spcPct val="20000"/>
        </a:spcBef>
        <a:spcAft>
          <a:spcPct val="0"/>
        </a:spcAft>
        <a:buSzPct val="65000"/>
        <a:buBlip>
          <a:blip r:embed="rId14"/>
        </a:buBlip>
        <a:defRPr>
          <a:solidFill>
            <a:schemeClr val="tx1"/>
          </a:solidFill>
          <a:latin typeface="Helvetica"/>
          <a:ea typeface="ＭＳ Ｐゴシック" charset="0"/>
          <a:cs typeface="Helvetica"/>
        </a:defRPr>
      </a:lvl2pPr>
      <a:lvl3pPr marL="460375" indent="-230188" algn="l" rtl="0" eaLnBrk="0" fontAlgn="base" hangingPunct="0">
        <a:spcBef>
          <a:spcPct val="20000"/>
        </a:spcBef>
        <a:spcAft>
          <a:spcPct val="0"/>
        </a:spcAft>
        <a:buSzPct val="65000"/>
        <a:buBlip>
          <a:blip r:embed="rId15"/>
        </a:buBlip>
        <a:defRPr sz="1600" i="1">
          <a:solidFill>
            <a:schemeClr val="tx1"/>
          </a:solidFill>
          <a:latin typeface="Helvetica"/>
          <a:ea typeface="ＭＳ Ｐゴシック" charset="0"/>
          <a:cs typeface="Helvetica"/>
        </a:defRPr>
      </a:lvl3pPr>
      <a:lvl4pPr marL="569913" indent="-230188" algn="l" rtl="0" eaLnBrk="0" fontAlgn="base" hangingPunct="0">
        <a:spcBef>
          <a:spcPct val="20000"/>
        </a:spcBef>
        <a:spcAft>
          <a:spcPct val="0"/>
        </a:spcAft>
        <a:buSzPct val="65000"/>
        <a:buBlip>
          <a:blip r:embed="rId16"/>
        </a:buBlip>
        <a:defRPr sz="1400">
          <a:solidFill>
            <a:schemeClr val="tx1"/>
          </a:solidFill>
          <a:latin typeface="Helvetica"/>
          <a:ea typeface="ＭＳ Ｐゴシック" charset="0"/>
          <a:cs typeface="Helvetica"/>
        </a:defRPr>
      </a:lvl4pPr>
      <a:lvl5pPr marL="623888" indent="-163513" algn="l" rtl="0" eaLnBrk="0" fontAlgn="base" hangingPunct="0">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tiff"/><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latin typeface="Lucida Grande"/>
                <a:ea typeface="Lucida Grande"/>
                <a:cs typeface="Lucida Grande"/>
              </a:rPr>
              <a:t>Accelerator R&amp;D</a:t>
            </a:r>
            <a:endParaRPr lang="en-US" dirty="0">
              <a:solidFill>
                <a:schemeClr val="bg1"/>
              </a:solidFill>
            </a:endParaRPr>
          </a:p>
        </p:txBody>
      </p:sp>
      <p:sp>
        <p:nvSpPr>
          <p:cNvPr id="3" name="Text Placeholder 2"/>
          <p:cNvSpPr>
            <a:spLocks noGrp="1"/>
          </p:cNvSpPr>
          <p:nvPr>
            <p:ph type="body" sz="quarter" idx="10"/>
          </p:nvPr>
        </p:nvSpPr>
        <p:spPr/>
        <p:txBody>
          <a:bodyPr>
            <a:normAutofit/>
          </a:bodyPr>
          <a:lstStyle/>
          <a:p>
            <a:r>
              <a:rPr lang="en-US" dirty="0"/>
              <a:t>Ilan Ben-Zvi, breakout session</a:t>
            </a:r>
          </a:p>
        </p:txBody>
      </p:sp>
    </p:spTree>
    <p:extLst>
      <p:ext uri="{BB962C8B-B14F-4D97-AF65-F5344CB8AC3E}">
        <p14:creationId xmlns:p14="http://schemas.microsoft.com/office/powerpoint/2010/main" val="5991925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pPr>
              <a:defRPr/>
            </a:pPr>
            <a:r>
              <a:rPr lang="en-US" sz="3600" dirty="0">
                <a:solidFill>
                  <a:srgbClr val="0000FF"/>
                </a:solidFill>
              </a:rPr>
              <a:t>Recent eRHIC Accelerator Design Advances</a:t>
            </a:r>
          </a:p>
        </p:txBody>
      </p:sp>
      <p:sp>
        <p:nvSpPr>
          <p:cNvPr id="16" name="TextBox 15"/>
          <p:cNvSpPr txBox="1"/>
          <p:nvPr/>
        </p:nvSpPr>
        <p:spPr>
          <a:xfrm>
            <a:off x="163513" y="1165225"/>
            <a:ext cx="4421187" cy="37861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buFont typeface="Arial"/>
              <a:buChar char="•"/>
              <a:defRPr/>
            </a:pPr>
            <a:r>
              <a:rPr lang="en-US" sz="2000" dirty="0"/>
              <a:t>Space charge compensation device to greatly improve the machine luminosity at lower CME range</a:t>
            </a:r>
          </a:p>
          <a:p>
            <a:pPr>
              <a:buFont typeface="Arial"/>
              <a:buChar char="•"/>
              <a:defRPr/>
            </a:pPr>
            <a:r>
              <a:rPr lang="en-US" sz="2000" dirty="0"/>
              <a:t>Symmetric interaction region design which simplifies achieving low</a:t>
            </a:r>
            <a:r>
              <a:rPr lang="en-US" sz="2000" dirty="0">
                <a:latin typeface="Symbol" charset="2"/>
                <a:cs typeface="Symbol" charset="2"/>
              </a:rPr>
              <a:t> b</a:t>
            </a:r>
            <a:r>
              <a:rPr lang="en-US" sz="2000" dirty="0"/>
              <a:t>* and good dynamic aperture for hadrons</a:t>
            </a:r>
          </a:p>
          <a:p>
            <a:pPr>
              <a:buFont typeface="Arial"/>
              <a:buChar char="•"/>
              <a:defRPr/>
            </a:pPr>
            <a:r>
              <a:rPr lang="en-US" sz="2000" dirty="0"/>
              <a:t>Further evaluation of surface roughness effect and related beam energy loss and spread.</a:t>
            </a:r>
          </a:p>
          <a:p>
            <a:pPr>
              <a:buFont typeface="Arial"/>
              <a:buChar char="•"/>
              <a:defRPr/>
            </a:pPr>
            <a:r>
              <a:rPr lang="en-US" sz="2000" dirty="0"/>
              <a:t>A FFAG lattice capable of the transport of multiple energy electron beams has been derived</a:t>
            </a:r>
            <a:endParaRPr lang="en-US" dirty="0"/>
          </a:p>
        </p:txBody>
      </p:sp>
      <p:grpSp>
        <p:nvGrpSpPr>
          <p:cNvPr id="34819" name="Group 21"/>
          <p:cNvGrpSpPr>
            <a:grpSpLocks/>
          </p:cNvGrpSpPr>
          <p:nvPr/>
        </p:nvGrpSpPr>
        <p:grpSpPr bwMode="auto">
          <a:xfrm>
            <a:off x="5080000" y="3932238"/>
            <a:ext cx="3849688" cy="2384425"/>
            <a:chOff x="5080558" y="3640378"/>
            <a:chExt cx="3848484" cy="2383574"/>
          </a:xfrm>
        </p:grpSpPr>
        <p:pic>
          <p:nvPicPr>
            <p:cNvPr id="20" name="Picture 19" descr="measured surface roughness.tiff"/>
            <p:cNvPicPr>
              <a:picLocks noChangeAspect="1"/>
            </p:cNvPicPr>
            <p:nvPr/>
          </p:nvPicPr>
          <p:blipFill>
            <a:blip r:embed="rId2"/>
            <a:stretch>
              <a:fillRect/>
            </a:stretch>
          </p:blipFill>
          <p:spPr>
            <a:xfrm>
              <a:off x="5080558" y="3640378"/>
              <a:ext cx="3619955" cy="2101100"/>
            </a:xfrm>
            <a:prstGeom prst="rect">
              <a:avLst/>
            </a:prstGeom>
            <a:ln>
              <a:solidFill>
                <a:schemeClr val="accent4"/>
              </a:solidFill>
            </a:ln>
          </p:spPr>
        </p:pic>
        <p:sp>
          <p:nvSpPr>
            <p:cNvPr id="34824" name="TextBox 20"/>
            <p:cNvSpPr txBox="1">
              <a:spLocks noChangeArrowheads="1"/>
            </p:cNvSpPr>
            <p:nvPr/>
          </p:nvSpPr>
          <p:spPr bwMode="auto">
            <a:xfrm>
              <a:off x="5080558" y="5716272"/>
              <a:ext cx="3848484" cy="307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400" i="1"/>
                <a:t>Measured surface roughness of extruded Al pipe</a:t>
              </a:r>
            </a:p>
          </p:txBody>
        </p:sp>
      </p:grpSp>
      <p:pic>
        <p:nvPicPr>
          <p:cNvPr id="34820"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14900" y="1206500"/>
            <a:ext cx="32131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Box 13"/>
          <p:cNvSpPr txBox="1">
            <a:spLocks noChangeArrowheads="1"/>
          </p:cNvSpPr>
          <p:nvPr/>
        </p:nvSpPr>
        <p:spPr bwMode="auto">
          <a:xfrm>
            <a:off x="4808538" y="901700"/>
            <a:ext cx="3956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400"/>
              <a:t>Hadron lattice functions for symmetric IR design</a:t>
            </a:r>
          </a:p>
        </p:txBody>
      </p:sp>
      <p:pic>
        <p:nvPicPr>
          <p:cNvPr id="34822"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31900" y="4951413"/>
            <a:ext cx="3263900"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p:cNvSpPr>
            <a:spLocks noGrp="1"/>
          </p:cNvSpPr>
          <p:nvPr>
            <p:ph type="title"/>
          </p:nvPr>
        </p:nvSpPr>
        <p:spPr>
          <a:xfrm>
            <a:off x="762000" y="2514600"/>
            <a:ext cx="7848600" cy="2590800"/>
          </a:xfrm>
        </p:spPr>
        <p:txBody>
          <a:bodyPr/>
          <a:lstStyle/>
          <a:p>
            <a:pPr algn="ctr"/>
            <a:r>
              <a:rPr lang="en-US" cap="none" dirty="0">
                <a:latin typeface="Times New Roman" charset="0"/>
                <a:ea typeface="ＭＳ Ｐゴシック" charset="0"/>
                <a:cs typeface="ＭＳ Ｐゴシック" charset="0"/>
              </a:rPr>
              <a:t>ERL</a:t>
            </a:r>
            <a:br>
              <a:rPr lang="en-US" cap="none" dirty="0">
                <a:latin typeface="Times New Roman" charset="0"/>
                <a:ea typeface="ＭＳ Ｐゴシック" charset="0"/>
                <a:cs typeface="ＭＳ Ｐゴシック" charset="0"/>
              </a:rPr>
            </a:br>
            <a:r>
              <a:rPr lang="en-US" sz="2000" cap="none" dirty="0">
                <a:latin typeface="Times New Roman" charset="0"/>
                <a:ea typeface="ＭＳ Ｐゴシック" charset="0"/>
                <a:cs typeface="ＭＳ Ｐゴシック" charset="0"/>
              </a:rPr>
              <a:t>The R&amp;D ERL is aimed at testing ERL issues for eRHIC and other projects, such as Coherent electron Cooling of RHIC. The current objective of 300 mA is set by what is required by eRHIC cavities.</a:t>
            </a:r>
            <a:br>
              <a:rPr lang="en-US" sz="2000" cap="none" dirty="0">
                <a:latin typeface="Times New Roman" charset="0"/>
                <a:ea typeface="ＭＳ Ｐゴシック" charset="0"/>
                <a:cs typeface="ＭＳ Ｐゴシック" charset="0"/>
              </a:rPr>
            </a:br>
            <a:r>
              <a:rPr lang="en-US" sz="2000" cap="none" dirty="0">
                <a:latin typeface="Times New Roman" charset="0"/>
                <a:ea typeface="ＭＳ Ｐゴシック" charset="0"/>
                <a:cs typeface="ＭＳ Ｐゴシック" charset="0"/>
              </a:rPr>
              <a:t>The ERL incorporates originally developed state-of-the-art SRF  laser-photocathode electron gun and a high-current, heavily damped acceleration cavity, the first such designed and built for ERL service.</a:t>
            </a:r>
            <a:endParaRPr lang="en-US" cap="none" dirty="0">
              <a:latin typeface="Times New Roman" charset="0"/>
              <a:ea typeface="ＭＳ Ｐゴシック" charset="0"/>
              <a:cs typeface="ＭＳ Ｐゴシック"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304800"/>
            <a:ext cx="6324600" cy="457200"/>
          </a:xfrm>
          <a:noFill/>
          <a:extLst>
            <a:ext uri="{909E8E84-426E-40dd-AFC4-6F175D3DCCD1}">
              <a14:hiddenFill xmlns:a14="http://schemas.microsoft.com/office/drawing/2010/main" xmlns="">
                <a:solidFill>
                  <a:schemeClr val="bg1"/>
                </a:solidFill>
              </a14:hiddenFill>
            </a:ext>
          </a:extLst>
        </p:spPr>
        <p:txBody>
          <a:bodyPr/>
          <a:lstStyle/>
          <a:p>
            <a:r>
              <a:rPr lang="en-US" sz="2800">
                <a:latin typeface="Times New Roman" charset="0"/>
                <a:ea typeface="ＭＳ Ｐゴシック" charset="0"/>
                <a:cs typeface="ＭＳ Ｐゴシック" charset="0"/>
              </a:rPr>
              <a:t>ERL status</a:t>
            </a:r>
          </a:p>
        </p:txBody>
      </p:sp>
      <p:sp>
        <p:nvSpPr>
          <p:cNvPr id="21506" name="Rectangle 3"/>
          <p:cNvSpPr txBox="1">
            <a:spLocks noChangeArrowheads="1"/>
          </p:cNvSpPr>
          <p:nvPr/>
        </p:nvSpPr>
        <p:spPr bwMode="auto">
          <a:xfrm>
            <a:off x="457200" y="914400"/>
            <a:ext cx="81534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225425" indent="-225425">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The 704 MHz elliptical half-cell SRF gun was successfully cooled down last fall then set of  cold emission tests (CET) are performed until voltage in cavity reached  2 MV January 2013 without cathode.</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The cathode transport cart assembled and successfully attached to SRF gun.</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Improved  of HTS solenoid cooling system has been designed and installation is underway.</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Next step will be repeat set of the SRF Gun cold emission test  with copper cathode scheduled for July 2013.</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In the same time the HTS solenoid will be powered up and tested in the first time. </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After that of the SRF gun commissioning will be testing its operation with a high quantum efficiency multi-alkali photocathode.</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Nearly all components of the ERL are in house, many already installed.</a:t>
            </a:r>
          </a:p>
          <a:p>
            <a:pPr algn="l">
              <a:spcBef>
                <a:spcPct val="20000"/>
              </a:spcBef>
              <a:buClr>
                <a:srgbClr val="042B7F"/>
              </a:buClr>
              <a:buSzPct val="110000"/>
              <a:buFont typeface="Wingdings" charset="0"/>
              <a:buChar char="§"/>
              <a:defRPr/>
            </a:pPr>
            <a:r>
              <a:rPr lang="en-US" sz="2000" b="0" dirty="0">
                <a:solidFill>
                  <a:srgbClr val="0030C0"/>
                </a:solidFill>
                <a:cs typeface="Times New Roman" charset="0"/>
              </a:rPr>
              <a:t>Some ERL beam extraction line has been received (Beam dump, Quadrupole) other  components are under final review.</a:t>
            </a:r>
          </a:p>
          <a:p>
            <a:pPr algn="l">
              <a:spcBef>
                <a:spcPct val="20000"/>
              </a:spcBef>
              <a:buClr>
                <a:srgbClr val="042B7F"/>
              </a:buClr>
              <a:buSzPct val="110000"/>
              <a:buFont typeface="Wingdings" charset="0"/>
              <a:buChar char="§"/>
              <a:defRPr/>
            </a:pPr>
            <a:endParaRPr lang="en-US" sz="1800" b="0" dirty="0">
              <a:solidFill>
                <a:srgbClr val="0030C0"/>
              </a:solidFill>
              <a:cs typeface="Times New Roman" charset="0"/>
            </a:endParaRPr>
          </a:p>
          <a:p>
            <a:pPr marL="0" indent="0" algn="l">
              <a:spcBef>
                <a:spcPct val="20000"/>
              </a:spcBef>
              <a:buClr>
                <a:srgbClr val="042B7F"/>
              </a:buClr>
              <a:buSzPct val="110000"/>
              <a:defRPr/>
            </a:pPr>
            <a:endParaRPr lang="en-US" sz="1800" b="0" dirty="0">
              <a:solidFill>
                <a:srgbClr val="0030C0"/>
              </a:solidFill>
              <a:cs typeface="Times New Roman"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a:xfrm>
            <a:off x="457200" y="14288"/>
            <a:ext cx="8229600" cy="571500"/>
          </a:xfrm>
        </p:spPr>
        <p:txBody>
          <a:bodyPr/>
          <a:lstStyle/>
          <a:p>
            <a:r>
              <a:rPr lang="en-US" sz="2800">
                <a:latin typeface="Times New Roman" charset="0"/>
                <a:ea typeface="ＭＳ Ｐゴシック" charset="0"/>
                <a:cs typeface="ＭＳ Ｐゴシック" charset="0"/>
              </a:rPr>
              <a:t>Recent and future ERL target dates</a:t>
            </a:r>
          </a:p>
        </p:txBody>
      </p:sp>
      <p:sp>
        <p:nvSpPr>
          <p:cNvPr id="21506" name="Content Placeholder 5"/>
          <p:cNvSpPr>
            <a:spLocks noGrp="1"/>
          </p:cNvSpPr>
          <p:nvPr>
            <p:ph idx="1"/>
          </p:nvPr>
        </p:nvSpPr>
        <p:spPr>
          <a:xfrm>
            <a:off x="457200" y="957263"/>
            <a:ext cx="8153400" cy="5105400"/>
          </a:xfrm>
        </p:spPr>
        <p:txBody>
          <a:bodyPr/>
          <a:lstStyle/>
          <a:p>
            <a:r>
              <a:rPr lang="en-US">
                <a:solidFill>
                  <a:srgbClr val="008000"/>
                </a:solidFill>
                <a:latin typeface="Times New Roman" charset="0"/>
                <a:ea typeface="ＭＳ Ｐゴシック" charset="0"/>
                <a:cs typeface="ＭＳ Ｐゴシック" charset="0"/>
              </a:rPr>
              <a:t>5-cell cryomodule to Bldg. 912			October 2008</a:t>
            </a:r>
          </a:p>
          <a:p>
            <a:r>
              <a:rPr lang="en-US">
                <a:solidFill>
                  <a:srgbClr val="008000"/>
                </a:solidFill>
                <a:latin typeface="Times New Roman" charset="0"/>
                <a:ea typeface="ＭＳ Ｐゴシック" charset="0"/>
                <a:cs typeface="ＭＳ Ｐゴシック" charset="0"/>
              </a:rPr>
              <a:t>Start cold-emission tests				March 2009</a:t>
            </a:r>
          </a:p>
          <a:p>
            <a:r>
              <a:rPr lang="en-US">
                <a:solidFill>
                  <a:srgbClr val="008000"/>
                </a:solidFill>
                <a:latin typeface="Times New Roman" charset="0"/>
                <a:ea typeface="ＭＳ Ｐゴシック" charset="0"/>
                <a:cs typeface="ＭＳ Ｐゴシック" charset="0"/>
              </a:rPr>
              <a:t>Gun cavity start processing			January 2010</a:t>
            </a:r>
          </a:p>
          <a:p>
            <a:r>
              <a:rPr lang="en-US">
                <a:solidFill>
                  <a:srgbClr val="008000"/>
                </a:solidFill>
                <a:latin typeface="Times New Roman" charset="0"/>
                <a:ea typeface="ＭＳ Ｐゴシック" charset="0"/>
                <a:cs typeface="ＭＳ Ｐゴシック" charset="0"/>
              </a:rPr>
              <a:t>External Review Committee			February 2010</a:t>
            </a:r>
          </a:p>
          <a:p>
            <a:r>
              <a:rPr lang="en-US">
                <a:solidFill>
                  <a:srgbClr val="008000"/>
                </a:solidFill>
                <a:latin typeface="Times New Roman" charset="0"/>
                <a:ea typeface="ＭＳ Ｐゴシック" charset="0"/>
                <a:cs typeface="ＭＳ Ｐゴシック" charset="0"/>
              </a:rPr>
              <a:t>HTSS delivered for assembly			July 2010</a:t>
            </a:r>
          </a:p>
          <a:p>
            <a:r>
              <a:rPr lang="en-US">
                <a:solidFill>
                  <a:srgbClr val="008000"/>
                </a:solidFill>
                <a:latin typeface="Times New Roman" charset="0"/>
                <a:ea typeface="ＭＳ Ｐゴシック" charset="0"/>
                <a:cs typeface="ＭＳ Ｐゴシック" charset="0"/>
              </a:rPr>
              <a:t>Gun cavity string delivered			April 2011</a:t>
            </a:r>
          </a:p>
          <a:p>
            <a:r>
              <a:rPr lang="en-US">
                <a:solidFill>
                  <a:srgbClr val="008000"/>
                </a:solidFill>
                <a:latin typeface="Times New Roman" charset="0"/>
                <a:ea typeface="ＭＳ Ｐゴシック" charset="0"/>
                <a:cs typeface="ＭＳ Ｐゴシック" charset="0"/>
              </a:rPr>
              <a:t>Gun cryomodule delivered				April 2012</a:t>
            </a:r>
          </a:p>
          <a:p>
            <a:r>
              <a:rPr lang="en-US">
                <a:solidFill>
                  <a:srgbClr val="008000"/>
                </a:solidFill>
                <a:latin typeface="Times New Roman" charset="0"/>
                <a:ea typeface="ＭＳ Ｐゴシック" charset="0"/>
                <a:cs typeface="ＭＳ Ｐゴシック" charset="0"/>
              </a:rPr>
              <a:t>Sub-systems connections to gun			October 2012</a:t>
            </a:r>
          </a:p>
          <a:p>
            <a:r>
              <a:rPr lang="en-US">
                <a:solidFill>
                  <a:srgbClr val="008000"/>
                </a:solidFill>
                <a:latin typeface="Times New Roman" charset="0"/>
                <a:ea typeface="ＭＳ Ｐゴシック" charset="0"/>
                <a:cs typeface="ＭＳ Ｐゴシック" charset="0"/>
              </a:rPr>
              <a:t>Gun commissioning start				November 2012</a:t>
            </a:r>
          </a:p>
          <a:p>
            <a:r>
              <a:rPr lang="en-US">
                <a:solidFill>
                  <a:srgbClr val="0000FF"/>
                </a:solidFill>
                <a:latin typeface="Times New Roman" charset="0"/>
                <a:ea typeface="ＭＳ Ｐゴシック" charset="0"/>
                <a:cs typeface="ＭＳ Ｐゴシック" charset="0"/>
              </a:rPr>
              <a:t>Gun cathode insert multipactor/CET studies 		July 2013</a:t>
            </a:r>
          </a:p>
          <a:p>
            <a:r>
              <a:rPr lang="en-US">
                <a:solidFill>
                  <a:srgbClr val="0000FF"/>
                </a:solidFill>
                <a:latin typeface="Times New Roman" charset="0"/>
                <a:ea typeface="ＭＳ Ｐゴシック" charset="0"/>
                <a:cs typeface="ＭＳ Ｐゴシック" charset="0"/>
              </a:rPr>
              <a:t>First beam test multi-alkaline cathode 		August 2013</a:t>
            </a:r>
          </a:p>
          <a:p>
            <a:r>
              <a:rPr lang="en-US">
                <a:solidFill>
                  <a:srgbClr val="0000FF"/>
                </a:solidFill>
                <a:latin typeface="Times New Roman" charset="0"/>
                <a:ea typeface="ＭＳ Ｐゴシック" charset="0"/>
                <a:cs typeface="ＭＳ Ｐゴシック" charset="0"/>
              </a:rPr>
              <a:t>System integration &amp; checkout			Mid 2014</a:t>
            </a:r>
          </a:p>
          <a:p>
            <a:r>
              <a:rPr lang="en-US">
                <a:solidFill>
                  <a:srgbClr val="0000FF"/>
                </a:solidFill>
                <a:latin typeface="Times New Roman" charset="0"/>
                <a:ea typeface="ＭＳ Ｐゴシック" charset="0"/>
                <a:cs typeface="ＭＳ Ｐゴシック" charset="0"/>
              </a:rPr>
              <a:t>ERL all Systems testing start			Late 2014</a:t>
            </a:r>
            <a:r>
              <a:rPr lang="en-US">
                <a:latin typeface="Times New Roman" charset="0"/>
                <a:ea typeface="ＭＳ Ｐゴシック" charset="0"/>
                <a:cs typeface="ＭＳ Ｐゴシック" charset="0"/>
              </a:rPr>
              <a:t>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990600" y="44450"/>
            <a:ext cx="7335838" cy="457200"/>
          </a:xfrm>
        </p:spPr>
        <p:txBody>
          <a:bodyPr/>
          <a:lstStyle/>
          <a:p>
            <a:r>
              <a:rPr lang="en-US" sz="3200">
                <a:latin typeface="Times New Roman" charset="0"/>
                <a:ea typeface="ＭＳ Ｐゴシック" charset="0"/>
                <a:cs typeface="ＭＳ Ｐゴシック" charset="0"/>
              </a:rPr>
              <a:t>ERL cavity string, gun and ERL cave</a:t>
            </a:r>
          </a:p>
        </p:txBody>
      </p:sp>
      <p:sp>
        <p:nvSpPr>
          <p:cNvPr id="30722" name="TextBox 11"/>
          <p:cNvSpPr txBox="1">
            <a:spLocks noChangeArrowheads="1"/>
          </p:cNvSpPr>
          <p:nvPr/>
        </p:nvSpPr>
        <p:spPr bwMode="auto">
          <a:xfrm>
            <a:off x="4675188" y="838200"/>
            <a:ext cx="4192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latin typeface="Arial" charset="0"/>
              </a:rPr>
              <a:t>The gun cavity (without Cathode) </a:t>
            </a:r>
          </a:p>
          <a:p>
            <a:r>
              <a:rPr lang="en-US" sz="1600">
                <a:latin typeface="Arial" charset="0"/>
              </a:rPr>
              <a:t>tested to</a:t>
            </a:r>
            <a:r>
              <a:rPr lang="en-US" sz="1600">
                <a:solidFill>
                  <a:srgbClr val="339933"/>
                </a:solidFill>
                <a:latin typeface="Arial" charset="0"/>
              </a:rPr>
              <a:t> 23.5 MV/m</a:t>
            </a:r>
            <a:r>
              <a:rPr lang="en-US" sz="1600">
                <a:latin typeface="Arial" charset="0"/>
              </a:rPr>
              <a:t>, (</a:t>
            </a:r>
            <a:r>
              <a:rPr lang="en-US" sz="1600">
                <a:solidFill>
                  <a:srgbClr val="339933"/>
                </a:solidFill>
                <a:latin typeface="Arial" charset="0"/>
              </a:rPr>
              <a:t>2MeV</a:t>
            </a:r>
            <a:r>
              <a:rPr lang="en-US" sz="1600">
                <a:latin typeface="Arial" charset="0"/>
              </a:rPr>
              <a:t> electron energy)  with a dynamic load of &lt;7 Watts. Tests with cathode to be done in July.</a:t>
            </a:r>
          </a:p>
        </p:txBody>
      </p:sp>
      <p:pic>
        <p:nvPicPr>
          <p:cNvPr id="30723" name="Picture 12" descr="C:\Documents and Settings\mac\My Documents\Electron Cooling at RHIC\e-Gun\eGun Cryomodule Assembly\e-Gun Complete &amp; Gun Piping\Completed eGun Photos and Frig and Depo CRomm 130116 003.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143000"/>
            <a:ext cx="20002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2" descr="C:\Documents and Settings\mac\My Documents\Electron Cooling at RHIC\e-Gun\eGun Cryomodule Assembly\e-Gun Complete &amp; Gun Piping\Completed eGun Photos and Frig and Depo CRomm 130116 00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4600" y="1143000"/>
            <a:ext cx="19812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2" descr="C:\Documents and Settings\mac\My Documents\Electron Cooling at RHIC\e-Gun\eGun Cryomodule Assembly\e-Gun Complete &amp; Gun Piping\Completed eGun Photos and Frig and Depo CRomm 130116 00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89613" y="1916113"/>
            <a:ext cx="2536825"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TextBox 15"/>
          <p:cNvSpPr txBox="1">
            <a:spLocks noChangeArrowheads="1"/>
          </p:cNvSpPr>
          <p:nvPr/>
        </p:nvSpPr>
        <p:spPr bwMode="auto">
          <a:xfrm>
            <a:off x="6202363" y="3868738"/>
            <a:ext cx="23050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ERL Cryogenics System</a:t>
            </a:r>
          </a:p>
        </p:txBody>
      </p:sp>
      <p:sp>
        <p:nvSpPr>
          <p:cNvPr id="30727" name="TextBox 16"/>
          <p:cNvSpPr txBox="1">
            <a:spLocks noChangeArrowheads="1"/>
          </p:cNvSpPr>
          <p:nvPr/>
        </p:nvSpPr>
        <p:spPr bwMode="auto">
          <a:xfrm>
            <a:off x="273050" y="700088"/>
            <a:ext cx="40465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ERL e-Gun: Cryogenic and RF Connections</a:t>
            </a:r>
          </a:p>
        </p:txBody>
      </p:sp>
      <p:pic>
        <p:nvPicPr>
          <p:cNvPr id="30728" name="Picture 2" descr="C:\Documents and Settings\mac\My Documents\Electron Cooling at RHIC\e-Gun\eGun Cryomodule Assembly\e-Gun Complete &amp; Gun Piping\Completed eGun Photos and Frig and Depo CRomm 130116 006.jpg"/>
          <p:cNvPicPr>
            <a:picLocks noChangeAspect="1" noChangeArrowheads="1"/>
          </p:cNvPicPr>
          <p:nvPr/>
        </p:nvPicPr>
        <p:blipFill>
          <a:blip r:embed="rId5" cstate="email">
            <a:extLst>
              <a:ext uri="{28A0092B-C50C-407E-A947-70E740481C1C}">
                <a14:useLocalDpi xmlns:a14="http://schemas.microsoft.com/office/drawing/2010/main" val="0"/>
              </a:ext>
            </a:extLst>
          </a:blip>
          <a:srcRect r="-3"/>
          <a:stretch>
            <a:fillRect/>
          </a:stretch>
        </p:blipFill>
        <p:spPr bwMode="auto">
          <a:xfrm>
            <a:off x="457200" y="3886200"/>
            <a:ext cx="27432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Box 18"/>
          <p:cNvSpPr txBox="1">
            <a:spLocks noChangeArrowheads="1"/>
          </p:cNvSpPr>
          <p:nvPr/>
        </p:nvSpPr>
        <p:spPr bwMode="auto">
          <a:xfrm>
            <a:off x="457200" y="6096000"/>
            <a:ext cx="25892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Cathode Deposition System</a:t>
            </a:r>
          </a:p>
        </p:txBody>
      </p:sp>
      <p:pic>
        <p:nvPicPr>
          <p:cNvPr id="30730" name="Picture 2"/>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32550" y="4267200"/>
            <a:ext cx="1989138"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1" name="TextBox 15"/>
          <p:cNvSpPr txBox="1">
            <a:spLocks noChangeArrowheads="1"/>
          </p:cNvSpPr>
          <p:nvPr/>
        </p:nvSpPr>
        <p:spPr bwMode="auto">
          <a:xfrm>
            <a:off x="6202363" y="5638800"/>
            <a:ext cx="2751137"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Beam dump with beam loss monitors grid around</a:t>
            </a:r>
          </a:p>
        </p:txBody>
      </p:sp>
      <p:pic>
        <p:nvPicPr>
          <p:cNvPr id="30732" name="Picture 3"/>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52800" y="4419600"/>
            <a:ext cx="2668588"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3" name="TextBox 15"/>
          <p:cNvSpPr txBox="1">
            <a:spLocks noChangeArrowheads="1"/>
          </p:cNvSpPr>
          <p:nvPr/>
        </p:nvSpPr>
        <p:spPr bwMode="auto">
          <a:xfrm>
            <a:off x="3449638" y="6053138"/>
            <a:ext cx="27527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Extraction chicane magnets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a:xfrm>
            <a:off x="762000" y="2514600"/>
            <a:ext cx="7848600" cy="2209800"/>
          </a:xfrm>
        </p:spPr>
        <p:txBody>
          <a:bodyPr/>
          <a:lstStyle/>
          <a:p>
            <a:pPr algn="ctr"/>
            <a:r>
              <a:rPr lang="en-US" cap="none">
                <a:latin typeface="Times New Roman" charset="0"/>
                <a:ea typeface="ＭＳ Ｐゴシック" charset="0"/>
                <a:cs typeface="ＭＳ Ｐゴシック" charset="0"/>
              </a:rPr>
              <a:t>POLARIZED GUN</a:t>
            </a:r>
            <a:br>
              <a:rPr lang="en-US"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We are doing R&amp;D, funded primarily by LDRD, to develop a high-current (50 mA), high-polarization electron gun for eRHIC.</a:t>
            </a:r>
            <a:br>
              <a:rPr lang="en-US" sz="2000"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The principle we are aiming to prove is funneling multiple independent beams from 20 cathodes.</a:t>
            </a:r>
            <a:br>
              <a:rPr lang="en-US" sz="2000"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External review was carried out in 2012.</a:t>
            </a:r>
            <a:endParaRPr lang="en-US" cap="none">
              <a:latin typeface="Times New Roman" charset="0"/>
              <a:ea typeface="ＭＳ Ｐゴシック" charset="0"/>
              <a:cs typeface="ＭＳ Ｐゴシック"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934200" cy="381000"/>
          </a:xfrm>
        </p:spPr>
        <p:txBody>
          <a:bodyPr rtlCol="0">
            <a:normAutofit fontScale="90000"/>
          </a:bodyPr>
          <a:lstStyle/>
          <a:p>
            <a:pPr fontAlgn="auto">
              <a:spcAft>
                <a:spcPts val="0"/>
              </a:spcAft>
              <a:defRPr/>
            </a:pPr>
            <a:r>
              <a:rPr lang="en-US" sz="2000" dirty="0"/>
              <a:t>Beam motion by 3-D Particle In Cell code with space-charge</a:t>
            </a:r>
          </a:p>
        </p:txBody>
      </p:sp>
      <p:sp>
        <p:nvSpPr>
          <p:cNvPr id="23554" name="Date Placeholder 10"/>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26FFB126-53EB-BB4C-87D7-3FDE154E21C5}" type="datetime9">
              <a:rPr lang="en-US"/>
              <a:pPr/>
              <a:t>1/7/2026 6:56:15 AM</a:t>
            </a:fld>
            <a:endParaRPr lang="en-US"/>
          </a:p>
        </p:txBody>
      </p:sp>
      <p:sp>
        <p:nvSpPr>
          <p:cNvPr id="23555" name="Slide Number Placeholder 1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B785E47E-6494-2149-9C9A-9CC027960C1E}" type="slidenum">
              <a:rPr lang="en-US"/>
              <a:pPr/>
              <a:t>16</a:t>
            </a:fld>
            <a:endParaRPr lang="en-US"/>
          </a:p>
        </p:txBody>
      </p:sp>
      <p:pic>
        <p:nvPicPr>
          <p:cNvPr id="23556" name="Picture 3" descr="C:\project\gatling\presentation\project review\pic.gif"/>
          <p:cNvPicPr>
            <a:picLocks noChangeAspect="1" noChangeArrowheads="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1600" y="762000"/>
            <a:ext cx="5867400" cy="291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Content Placeholder 3"/>
          <p:cNvPicPr>
            <a:picLocks noChangeAspect="1"/>
          </p:cNvPicPr>
          <p:nvPr/>
        </p:nvPicPr>
        <p:blipFill>
          <a:blip r:embed="rId3" cstate="email">
            <a:extLst>
              <a:ext uri="{28A0092B-C50C-407E-A947-70E740481C1C}">
                <a14:useLocalDpi xmlns:a14="http://schemas.microsoft.com/office/drawing/2010/main" val="0"/>
              </a:ext>
            </a:extLst>
          </a:blip>
          <a:srcRect l="3365" t="38339" r="65749" b="12152"/>
          <a:stretch>
            <a:fillRect/>
          </a:stretch>
        </p:blipFill>
        <p:spPr bwMode="auto">
          <a:xfrm>
            <a:off x="6324600" y="3733800"/>
            <a:ext cx="2590800"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l="11516" r="13713"/>
          <a:stretch>
            <a:fillRect/>
          </a:stretch>
        </p:blipFill>
        <p:spPr>
          <a:xfrm>
            <a:off x="228600" y="3733800"/>
            <a:ext cx="2590800" cy="237013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9"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95600" y="3733800"/>
            <a:ext cx="3351213"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0" name="Rectangle 2"/>
          <p:cNvSpPr>
            <a:spLocks noChangeArrowheads="1"/>
          </p:cNvSpPr>
          <p:nvPr/>
        </p:nvSpPr>
        <p:spPr bwMode="auto">
          <a:xfrm>
            <a:off x="3022600" y="5943600"/>
            <a:ext cx="2921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Low 10</a:t>
            </a:r>
            <a:r>
              <a:rPr lang="en-US" baseline="30000"/>
              <a:t>-12</a:t>
            </a:r>
            <a:r>
              <a:rPr lang="en-US"/>
              <a:t> Torr (gauge limit), excellent QE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700" dirty="0"/>
              <a:t>Main Vacuum chamber prepared for system integration</a:t>
            </a:r>
            <a:r>
              <a:rPr lang="en-US" sz="3200" dirty="0"/>
              <a:t>.</a:t>
            </a:r>
          </a:p>
        </p:txBody>
      </p:sp>
      <p:sp>
        <p:nvSpPr>
          <p:cNvPr id="24578" name="TextBox 8"/>
          <p:cNvSpPr txBox="1">
            <a:spLocks noChangeArrowheads="1"/>
          </p:cNvSpPr>
          <p:nvPr/>
        </p:nvSpPr>
        <p:spPr bwMode="auto">
          <a:xfrm>
            <a:off x="1389063" y="838200"/>
            <a:ext cx="58531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800"/>
              <a:t>Front and side views of the Gatling gun vessel</a:t>
            </a:r>
          </a:p>
        </p:txBody>
      </p:sp>
      <p:sp>
        <p:nvSpPr>
          <p:cNvPr id="24579" name="TextBox 12"/>
          <p:cNvSpPr txBox="1">
            <a:spLocks noChangeArrowheads="1"/>
          </p:cNvSpPr>
          <p:nvPr/>
        </p:nvSpPr>
        <p:spPr bwMode="auto">
          <a:xfrm>
            <a:off x="0" y="5257800"/>
            <a:ext cx="3657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Front of Gatling Gun Chamber.</a:t>
            </a:r>
          </a:p>
        </p:txBody>
      </p:sp>
      <p:pic>
        <p:nvPicPr>
          <p:cNvPr id="24580" name="Picture 2" descr="C:\Users\skaritka\Pictures\New folder627to 72 TESSATtiip\DSCN2585.JPG"/>
          <p:cNvPicPr>
            <a:picLocks noChangeAspect="1" noChangeArrowheads="1"/>
          </p:cNvPicPr>
          <p:nvPr/>
        </p:nvPicPr>
        <p:blipFill>
          <a:blip r:embed="rId2" cstate="email">
            <a:extLst>
              <a:ext uri="{28A0092B-C50C-407E-A947-70E740481C1C}">
                <a14:useLocalDpi xmlns:a14="http://schemas.microsoft.com/office/drawing/2010/main" val="0"/>
              </a:ext>
            </a:extLst>
          </a:blip>
          <a:srcRect l="32620" r="21307" b="13719"/>
          <a:stretch>
            <a:fillRect/>
          </a:stretch>
        </p:blipFill>
        <p:spPr bwMode="auto">
          <a:xfrm>
            <a:off x="457200" y="1219200"/>
            <a:ext cx="2714625"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V="1">
            <a:off x="304800" y="3200400"/>
            <a:ext cx="1066800" cy="23606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582" name="Picture 3" descr="C:\Users\skaritka\Pictures\New folder627to 72 TESSATtiip\DSCN2587.JPG"/>
          <p:cNvPicPr>
            <a:picLocks noChangeAspect="1" noChangeArrowheads="1"/>
          </p:cNvPicPr>
          <p:nvPr/>
        </p:nvPicPr>
        <p:blipFill>
          <a:blip r:embed="rId3" cstate="email">
            <a:extLst>
              <a:ext uri="{28A0092B-C50C-407E-A947-70E740481C1C}">
                <a14:useLocalDpi xmlns:a14="http://schemas.microsoft.com/office/drawing/2010/main" val="0"/>
              </a:ext>
            </a:extLst>
          </a:blip>
          <a:srcRect l="22456" r="34747" b="21858"/>
          <a:stretch>
            <a:fillRect/>
          </a:stretch>
        </p:blipFill>
        <p:spPr bwMode="auto">
          <a:xfrm>
            <a:off x="3352800" y="1219200"/>
            <a:ext cx="2784475"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TextBox 15"/>
          <p:cNvSpPr txBox="1">
            <a:spLocks noChangeArrowheads="1"/>
          </p:cNvSpPr>
          <p:nvPr/>
        </p:nvSpPr>
        <p:spPr bwMode="auto">
          <a:xfrm>
            <a:off x="1981200" y="5562600"/>
            <a:ext cx="4343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Recent testing has confirmed that the main gun vessel can achieve to mid to low 10</a:t>
            </a:r>
            <a:r>
              <a:rPr lang="en-US" sz="1600" baseline="30000"/>
              <a:t>-12 </a:t>
            </a:r>
            <a:r>
              <a:rPr lang="en-US" sz="1600"/>
              <a:t>Torr prerequisite vacuum level for e-beam operation </a:t>
            </a:r>
          </a:p>
        </p:txBody>
      </p:sp>
      <p:pic>
        <p:nvPicPr>
          <p:cNvPr id="2458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l="12801" t="116" r="8299" b="-116"/>
          <a:stretch>
            <a:fillRect/>
          </a:stretch>
        </p:blipFill>
        <p:spPr bwMode="auto">
          <a:xfrm rot="5400000">
            <a:off x="6174581" y="1293019"/>
            <a:ext cx="2771775" cy="262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5" name="Picture 3" descr="C:\Users\skaritka\Pictures\New folder627to 72 TESSATtiip\DSCN2575.JPG"/>
          <p:cNvPicPr>
            <a:picLocks noChangeAspect="1" noChangeArrowheads="1"/>
          </p:cNvPicPr>
          <p:nvPr/>
        </p:nvPicPr>
        <p:blipFill>
          <a:blip r:embed="rId5" cstate="email">
            <a:extLst>
              <a:ext uri="{28A0092B-C50C-407E-A947-70E740481C1C}">
                <a14:useLocalDpi xmlns:a14="http://schemas.microsoft.com/office/drawing/2010/main" val="0"/>
              </a:ext>
            </a:extLst>
          </a:blip>
          <a:srcRect l="26505" t="7916" r="8362" b="16708"/>
          <a:stretch>
            <a:fillRect/>
          </a:stretch>
        </p:blipFill>
        <p:spPr bwMode="auto">
          <a:xfrm>
            <a:off x="6629400" y="4038600"/>
            <a:ext cx="2108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a:xfrm>
            <a:off x="762000" y="2514600"/>
            <a:ext cx="7924800" cy="2895600"/>
          </a:xfrm>
        </p:spPr>
        <p:txBody>
          <a:bodyPr/>
          <a:lstStyle/>
          <a:p>
            <a:pPr algn="ctr"/>
            <a:r>
              <a:rPr lang="en-US" cap="none">
                <a:latin typeface="Times New Roman" charset="0"/>
                <a:ea typeface="ＭＳ Ｐゴシック" charset="0"/>
                <a:cs typeface="ＭＳ Ｐゴシック" charset="0"/>
              </a:rPr>
              <a:t>COHERENT ELECTRON COOLING</a:t>
            </a:r>
            <a:br>
              <a:rPr lang="en-US"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The CeC is a novel technique to cool stored ion beam which combines the best features of stochastic cooling and electron cooling. Such an effective cooling technique can be used to cool RHIC proton beams at full energy, and is a must for any version of EIC.</a:t>
            </a:r>
            <a:br>
              <a:rPr lang="en-US" sz="2000"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External review was carried out in 2012.</a:t>
            </a:r>
            <a:endParaRPr lang="en-US" cap="none">
              <a:latin typeface="Times New Roman" charset="0"/>
              <a:ea typeface="ＭＳ Ｐゴシック" charset="0"/>
              <a:cs typeface="ＭＳ Ｐゴシック"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0"/>
            <a:ext cx="8229600" cy="863600"/>
          </a:xfrm>
        </p:spPr>
        <p:txBody>
          <a:bodyPr/>
          <a:lstStyle/>
          <a:p>
            <a:r>
              <a:rPr lang="en-US" sz="4000">
                <a:latin typeface="Arial" charset="0"/>
                <a:ea typeface="ＭＳ Ｐゴシック" charset="0"/>
                <a:cs typeface="Arial" charset="0"/>
              </a:rPr>
              <a:t>Progress in 2013</a:t>
            </a:r>
          </a:p>
        </p:txBody>
      </p:sp>
      <p:sp>
        <p:nvSpPr>
          <p:cNvPr id="26626" name="Content Placeholder 2"/>
          <p:cNvSpPr>
            <a:spLocks noGrp="1"/>
          </p:cNvSpPr>
          <p:nvPr>
            <p:ph idx="1"/>
          </p:nvPr>
        </p:nvSpPr>
        <p:spPr>
          <a:xfrm>
            <a:off x="0" y="914400"/>
            <a:ext cx="9144000" cy="5181600"/>
          </a:xfrm>
        </p:spPr>
        <p:txBody>
          <a:bodyPr/>
          <a:lstStyle/>
          <a:p>
            <a:pPr>
              <a:buFont typeface="Arial" charset="0"/>
              <a:buChar char="•"/>
            </a:pPr>
            <a:r>
              <a:rPr lang="en-US">
                <a:latin typeface="Times New Roman" charset="0"/>
                <a:ea typeface="ＭＳ Ｐゴシック" charset="0"/>
                <a:cs typeface="ＭＳ Ｐゴシック" charset="0"/>
              </a:rPr>
              <a:t>Finished modifications of the 112 MHz SRF gun. During test at Niowave reached 0.92 MV accelerating voltage limited by the radiation shielding at Niowave.</a:t>
            </a:r>
          </a:p>
          <a:p>
            <a:pPr>
              <a:buFont typeface="Arial" charset="0"/>
              <a:buChar char="•"/>
            </a:pPr>
            <a:r>
              <a:rPr lang="en-US">
                <a:latin typeface="Times New Roman" charset="0"/>
                <a:ea typeface="ＭＳ Ｐゴシック" charset="0"/>
                <a:cs typeface="ＭＳ Ｐゴシック" charset="0"/>
              </a:rPr>
              <a:t>Placed contract for the helical wiggler. </a:t>
            </a:r>
          </a:p>
          <a:p>
            <a:pPr>
              <a:buFont typeface="Arial" charset="0"/>
              <a:buChar char="•"/>
            </a:pPr>
            <a:r>
              <a:rPr lang="en-US">
                <a:latin typeface="Times New Roman" charset="0"/>
                <a:ea typeface="ＭＳ Ｐゴシック" charset="0"/>
                <a:cs typeface="ＭＳ Ｐゴシック" charset="0"/>
              </a:rPr>
              <a:t>Continued developing of the simulation package.</a:t>
            </a:r>
          </a:p>
          <a:p>
            <a:pPr>
              <a:buFont typeface="Arial" charset="0"/>
              <a:buChar char="•"/>
            </a:pPr>
            <a:r>
              <a:rPr lang="en-US">
                <a:latin typeface="Times New Roman" charset="0"/>
                <a:ea typeface="ＭＳ Ｐゴシック" charset="0"/>
                <a:cs typeface="ＭＳ Ｐゴシック" charset="0"/>
              </a:rPr>
              <a:t>Procurement of drive laser, solenoids and trim magnets is close to completion</a:t>
            </a:r>
          </a:p>
          <a:p>
            <a:pPr>
              <a:buFont typeface="Arial" charset="0"/>
              <a:buChar char="•"/>
            </a:pPr>
            <a:r>
              <a:rPr lang="en-US">
                <a:latin typeface="Times New Roman" charset="0"/>
                <a:ea typeface="ＭＳ Ｐゴシック" charset="0"/>
                <a:cs typeface="ＭＳ Ｐゴシック" charset="0"/>
              </a:rPr>
              <a:t>Started area preparation for installation</a:t>
            </a:r>
          </a:p>
          <a:p>
            <a:pPr>
              <a:buFont typeface="Arial" charset="0"/>
              <a:buChar char="•"/>
            </a:pPr>
            <a:r>
              <a:rPr lang="en-US">
                <a:latin typeface="Times New Roman" charset="0"/>
                <a:ea typeface="ＭＳ Ｐゴシック" charset="0"/>
                <a:cs typeface="ＭＳ Ｐゴシック" charset="0"/>
              </a:rPr>
              <a:t>The cathode launching system was built, but damaged during shipment. Repairs will be done under particulate free conditions.</a:t>
            </a:r>
          </a:p>
          <a:p>
            <a:pPr>
              <a:buFont typeface="Arial" charset="0"/>
              <a:buChar char="•"/>
            </a:pPr>
            <a:r>
              <a:rPr lang="en-US">
                <a:latin typeface="Times New Roman" charset="0"/>
                <a:ea typeface="ＭＳ Ｐゴシック" charset="0"/>
                <a:cs typeface="ＭＳ Ｐゴシック" charset="0"/>
              </a:rPr>
              <a:t>704 MHz accelerating cavity fabricated.</a:t>
            </a:r>
          </a:p>
          <a:p>
            <a:pPr>
              <a:buFont typeface="Arial" charset="0"/>
              <a:buChar char="•"/>
            </a:pPr>
            <a:r>
              <a:rPr lang="en-US">
                <a:latin typeface="Times New Roman" charset="0"/>
                <a:ea typeface="ＭＳ Ｐゴシック" charset="0"/>
                <a:cs typeface="ＭＳ Ｐゴシック" charset="0"/>
              </a:rPr>
              <a:t>Started procurement of diagnostics.</a:t>
            </a:r>
          </a:p>
          <a:p>
            <a:pPr>
              <a:buFont typeface="Arial" charset="0"/>
              <a:buChar char="•"/>
            </a:pPr>
            <a:r>
              <a:rPr lang="en-US">
                <a:latin typeface="Times New Roman" charset="0"/>
                <a:ea typeface="ＭＳ Ｐゴシック" charset="0"/>
                <a:cs typeface="ＭＳ Ｐゴシック" charset="0"/>
              </a:rPr>
              <a:t>Fundamental power coupler is manufactured at SBU</a:t>
            </a:r>
          </a:p>
          <a:p>
            <a:pPr>
              <a:buFont typeface="Arial" charset="0"/>
              <a:buChar char="•"/>
            </a:pPr>
            <a:r>
              <a:rPr lang="en-US">
                <a:latin typeface="Times New Roman" charset="0"/>
                <a:ea typeface="ＭＳ Ｐゴシック" charset="0"/>
                <a:cs typeface="ＭＳ Ｐゴシック" charset="0"/>
              </a:rPr>
              <a:t>Started installation of the cryogenic and RF systems</a:t>
            </a:r>
          </a:p>
          <a:p>
            <a:pPr>
              <a:buFont typeface="Arial" charset="0"/>
              <a:buChar char="•"/>
            </a:pPr>
            <a:r>
              <a:rPr lang="en-US">
                <a:latin typeface="Times New Roman" charset="0"/>
                <a:ea typeface="ＭＳ Ｐゴシック" charset="0"/>
                <a:cs typeface="ＭＳ Ｐゴシック" charset="0"/>
              </a:rPr>
              <a:t>Started work on the control system.</a:t>
            </a:r>
          </a:p>
          <a:p>
            <a:pPr>
              <a:buFont typeface="Arial" charset="0"/>
              <a:buChar char="•"/>
            </a:pPr>
            <a:endParaRPr lang="en-US">
              <a:latin typeface="Times New Roman" charset="0"/>
              <a:ea typeface="ＭＳ Ｐゴシック" charset="0"/>
              <a:cs typeface="ＭＳ Ｐゴシック"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Content Placeholder 15359"/>
          <p:cNvSpPr>
            <a:spLocks noGrp="1"/>
          </p:cNvSpPr>
          <p:nvPr>
            <p:ph idx="1"/>
          </p:nvPr>
        </p:nvSpPr>
        <p:spPr>
          <a:xfrm>
            <a:off x="266700" y="4572000"/>
            <a:ext cx="8677275" cy="1714500"/>
          </a:xfrm>
        </p:spPr>
        <p:txBody>
          <a:bodyPr/>
          <a:lstStyle/>
          <a:p>
            <a:r>
              <a:rPr lang="en-US" dirty="0"/>
              <a:t>R&amp;D efforts are at ~5% of the total operating budget, which enables us to carry out our mission as set by the NP Long Range Plan and EICAC recommendation, in concurrence with ONP.</a:t>
            </a:r>
          </a:p>
          <a:p>
            <a:r>
              <a:rPr lang="en-US" dirty="0"/>
              <a:t>FTE’s are capped at 10 scientific and 15 non-scientific, bare minimum for our mission.</a:t>
            </a:r>
          </a:p>
        </p:txBody>
      </p:sp>
      <p:sp>
        <p:nvSpPr>
          <p:cNvPr id="15361" name="Title 1"/>
          <p:cNvSpPr>
            <a:spLocks noGrp="1"/>
          </p:cNvSpPr>
          <p:nvPr>
            <p:ph type="title"/>
          </p:nvPr>
        </p:nvSpPr>
        <p:spPr/>
        <p:txBody>
          <a:bodyPr/>
          <a:lstStyle/>
          <a:p>
            <a:r>
              <a:rPr lang="en-US" dirty="0">
                <a:latin typeface="Helvetica" charset="0"/>
                <a:ea typeface="ＭＳ Ｐゴシック" charset="0"/>
              </a:rPr>
              <a:t>Accelerator R&amp;D</a:t>
            </a:r>
            <a:endParaRPr dirty="0">
              <a:latin typeface="Helvetica" charset="0"/>
              <a:ea typeface="ＭＳ Ｐゴシック" charset="0"/>
            </a:endParaRPr>
          </a:p>
        </p:txBody>
      </p:sp>
      <p:pic>
        <p:nvPicPr>
          <p:cNvPr id="31" name="Picture 30"/>
          <p:cNvPicPr>
            <a:picLocks noChangeAspect="1"/>
          </p:cNvPicPr>
          <p:nvPr/>
        </p:nvPicPr>
        <p:blipFill>
          <a:blip r:embed="rId2"/>
          <a:stretch>
            <a:fillRect/>
          </a:stretch>
        </p:blipFill>
        <p:spPr>
          <a:xfrm>
            <a:off x="1257300" y="1371600"/>
            <a:ext cx="6629400" cy="3022600"/>
          </a:xfrm>
          <a:prstGeom prst="rect">
            <a:avLst/>
          </a:prstGeom>
        </p:spPr>
      </p:pic>
    </p:spTree>
    <p:extLst>
      <p:ext uri="{BB962C8B-B14F-4D97-AF65-F5344CB8AC3E}">
        <p14:creationId xmlns:p14="http://schemas.microsoft.com/office/powerpoint/2010/main" val="1865128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t>Work Plan</a:t>
            </a:r>
          </a:p>
        </p:txBody>
      </p:sp>
      <p:sp>
        <p:nvSpPr>
          <p:cNvPr id="34818" name="TextBox 2"/>
          <p:cNvSpPr txBox="1">
            <a:spLocks noChangeArrowheads="1"/>
          </p:cNvSpPr>
          <p:nvPr/>
        </p:nvSpPr>
        <p:spPr bwMode="auto">
          <a:xfrm>
            <a:off x="457200" y="1143000"/>
            <a:ext cx="8247063"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buFont typeface="Arial" charset="0"/>
              <a:buChar char="•"/>
              <a:defRPr/>
            </a:pPr>
            <a:r>
              <a:rPr lang="en-US" sz="2000" dirty="0"/>
              <a:t>4Q FY13 – 1Q FY14 install the first phase of the experiment (low energy part including gun, laser, bunching cavities, beam transport and diagnostics)</a:t>
            </a:r>
          </a:p>
          <a:p>
            <a:pPr marL="0" indent="0" algn="l">
              <a:defRPr/>
            </a:pPr>
            <a:endParaRPr lang="en-US" sz="2000" dirty="0"/>
          </a:p>
          <a:p>
            <a:pPr algn="l">
              <a:buFont typeface="Arial" charset="0"/>
              <a:buChar char="•"/>
              <a:defRPr/>
            </a:pPr>
            <a:r>
              <a:rPr lang="en-US" sz="2000" dirty="0"/>
              <a:t>2-3Q FY14 Commissioning gun and low energy system, injector characterization</a:t>
            </a:r>
          </a:p>
          <a:p>
            <a:pPr marL="0" indent="0" algn="l">
              <a:defRPr/>
            </a:pPr>
            <a:endParaRPr lang="en-US" sz="2000" dirty="0"/>
          </a:p>
          <a:p>
            <a:pPr algn="l">
              <a:buFont typeface="Arial" charset="0"/>
              <a:buChar char="•"/>
              <a:defRPr/>
            </a:pPr>
            <a:r>
              <a:rPr lang="en-US" sz="2000" dirty="0"/>
              <a:t>3-4Q FY14, 1Q FY15 install balance of the equipment (703 MHz accelerator cavity, FEL system, beam transport, high power beam dump, diagnostics</a:t>
            </a:r>
          </a:p>
          <a:p>
            <a:pPr marL="0" indent="0" algn="l">
              <a:defRPr/>
            </a:pPr>
            <a:endParaRPr lang="en-US" sz="2000" dirty="0"/>
          </a:p>
          <a:p>
            <a:pPr algn="l">
              <a:buFont typeface="Arial" charset="0"/>
              <a:buChar char="•"/>
              <a:defRPr/>
            </a:pPr>
            <a:r>
              <a:rPr lang="en-US" sz="2000" dirty="0"/>
              <a:t>2-3Q FY15 Commissioning of the </a:t>
            </a:r>
            <a:r>
              <a:rPr lang="en-US" sz="2000" dirty="0" err="1"/>
              <a:t>CeC</a:t>
            </a:r>
            <a:r>
              <a:rPr lang="en-US" sz="2000" dirty="0"/>
              <a:t> </a:t>
            </a:r>
            <a:r>
              <a:rPr lang="en-US" sz="2000" dirty="0" err="1"/>
              <a:t>PoP</a:t>
            </a:r>
            <a:r>
              <a:rPr lang="en-US" sz="2000" dirty="0"/>
              <a:t> systems, first cooling experiments</a:t>
            </a:r>
          </a:p>
          <a:p>
            <a:pPr algn="l">
              <a:buFont typeface="Arial" charset="0"/>
              <a:buChar char="•"/>
              <a:defRPr/>
            </a:pPr>
            <a:endParaRPr lang="en-US" sz="2000" dirty="0"/>
          </a:p>
          <a:p>
            <a:pPr algn="l">
              <a:buFont typeface="Arial" charset="0"/>
              <a:buChar char="•"/>
              <a:defRPr/>
            </a:pPr>
            <a:r>
              <a:rPr lang="en-US" sz="2000" dirty="0"/>
              <a:t>FY16 Cooling experiments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Times New Roman" charset="0"/>
                <a:ea typeface="ＭＳ Ｐゴシック" charset="0"/>
                <a:cs typeface="ＭＳ Ｐゴシック" charset="0"/>
              </a:rPr>
              <a:t>Economical Version of CeC</a:t>
            </a:r>
          </a:p>
        </p:txBody>
      </p:sp>
      <p:sp>
        <p:nvSpPr>
          <p:cNvPr id="40962" name="Slide Number Placeholder 2"/>
          <p:cNvSpPr>
            <a:spLocks noGrp="1"/>
          </p:cNvSpPr>
          <p:nvPr>
            <p:ph type="sldNum" sz="quarter" idx="4294967295"/>
          </p:nvPr>
        </p:nvSpPr>
        <p:spPr bwMode="auto">
          <a:xfrm>
            <a:off x="8391525" y="0"/>
            <a:ext cx="75247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4C32D6AA-F6C4-5548-BBE8-FEA3FA58526D}" type="slidenum">
              <a:rPr lang="en-US"/>
              <a:pPr/>
              <a:t>21</a:t>
            </a:fld>
            <a:endParaRPr lang="en-US"/>
          </a:p>
        </p:txBody>
      </p:sp>
      <p:pic>
        <p:nvPicPr>
          <p:cNvPr id="40963" name="Picture 7"/>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63" y="795338"/>
            <a:ext cx="81534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Box 4"/>
          <p:cNvSpPr txBox="1">
            <a:spLocks noChangeArrowheads="1"/>
          </p:cNvSpPr>
          <p:nvPr/>
        </p:nvSpPr>
        <p:spPr bwMode="auto">
          <a:xfrm>
            <a:off x="428625" y="2254250"/>
            <a:ext cx="82645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600"/>
              <a:t>In the modulator and kicker sections the electrons have the same speed as ions (γ</a:t>
            </a:r>
            <a:r>
              <a:rPr lang="en-US" sz="1600" baseline="-25000"/>
              <a:t>e</a:t>
            </a:r>
            <a:r>
              <a:rPr lang="en-US" sz="1600"/>
              <a:t>=γ</a:t>
            </a:r>
            <a:r>
              <a:rPr lang="en-US" sz="1600" baseline="-25000"/>
              <a:t>Au</a:t>
            </a:r>
            <a:r>
              <a:rPr lang="en-US" sz="1600"/>
              <a:t>). </a:t>
            </a:r>
          </a:p>
          <a:p>
            <a:r>
              <a:rPr lang="en-US" sz="1600"/>
              <a:t>In the FEL section the electrons are slower then ions but group velocity of the density modulation is equal or higher to the ions velocity (setting limitations on the wiggler parameter). </a:t>
            </a:r>
          </a:p>
          <a:p>
            <a:endParaRPr lang="en-US" sz="1600"/>
          </a:p>
          <a:p>
            <a:r>
              <a:rPr lang="en-US" sz="1600"/>
              <a:t>The ions experience ballistic motion with dispersion D=L</a:t>
            </a:r>
            <a:r>
              <a:rPr lang="en-US" sz="1600" baseline="-25000"/>
              <a:t>FEL</a:t>
            </a:r>
            <a:r>
              <a:rPr lang="en-US" sz="1600"/>
              <a:t>/γ</a:t>
            </a:r>
            <a:r>
              <a:rPr lang="en-US" sz="1600" baseline="30000"/>
              <a:t>2</a:t>
            </a:r>
          </a:p>
        </p:txBody>
      </p:sp>
      <p:graphicFrame>
        <p:nvGraphicFramePr>
          <p:cNvPr id="6" name="Table 5"/>
          <p:cNvGraphicFramePr>
            <a:graphicFrameLocks noGrp="1"/>
          </p:cNvGraphicFramePr>
          <p:nvPr>
            <p:extLst>
              <p:ext uri="{D42A27DB-BD31-4B8C-83A1-F6EECF244321}">
                <p14:modId xmlns:p14="http://schemas.microsoft.com/office/powerpoint/2010/main" val="2092902007"/>
              </p:ext>
            </p:extLst>
          </p:nvPr>
        </p:nvGraphicFramePr>
        <p:xfrm>
          <a:off x="114300" y="4000500"/>
          <a:ext cx="4229099" cy="2400302"/>
        </p:xfrm>
        <a:graphic>
          <a:graphicData uri="http://schemas.openxmlformats.org/drawingml/2006/table">
            <a:tbl>
              <a:tblPr firstRow="1" bandRow="1">
                <a:tableStyleId>{5C22544A-7EE6-4342-B048-85BDC9FD1C3A}</a:tableStyleId>
              </a:tblPr>
              <a:tblGrid>
                <a:gridCol w="2419113">
                  <a:extLst>
                    <a:ext uri="{9D8B030D-6E8A-4147-A177-3AD203B41FA5}">
                      <a16:colId xmlns:a16="http://schemas.microsoft.com/office/drawing/2014/main" val="20000"/>
                    </a:ext>
                  </a:extLst>
                </a:gridCol>
                <a:gridCol w="1009415">
                  <a:extLst>
                    <a:ext uri="{9D8B030D-6E8A-4147-A177-3AD203B41FA5}">
                      <a16:colId xmlns:a16="http://schemas.microsoft.com/office/drawing/2014/main" val="20001"/>
                    </a:ext>
                  </a:extLst>
                </a:gridCol>
                <a:gridCol w="800571">
                  <a:extLst>
                    <a:ext uri="{9D8B030D-6E8A-4147-A177-3AD203B41FA5}">
                      <a16:colId xmlns:a16="http://schemas.microsoft.com/office/drawing/2014/main" val="20002"/>
                    </a:ext>
                  </a:extLst>
                </a:gridCol>
              </a:tblGrid>
              <a:tr h="325018">
                <a:tc>
                  <a:txBody>
                    <a:bodyPr/>
                    <a:lstStyle/>
                    <a:p>
                      <a:r>
                        <a:rPr lang="en-US" sz="1400" dirty="0"/>
                        <a:t>Parameter</a:t>
                      </a:r>
                    </a:p>
                  </a:txBody>
                  <a:tcPr marT="45707" marB="45707"/>
                </a:tc>
                <a:tc>
                  <a:txBody>
                    <a:bodyPr/>
                    <a:lstStyle/>
                    <a:p>
                      <a:r>
                        <a:rPr lang="en-US" sz="1400" dirty="0"/>
                        <a:t>Units</a:t>
                      </a:r>
                    </a:p>
                  </a:txBody>
                  <a:tcPr marT="45707" marB="45707"/>
                </a:tc>
                <a:tc>
                  <a:txBody>
                    <a:bodyPr/>
                    <a:lstStyle/>
                    <a:p>
                      <a:r>
                        <a:rPr lang="en-US" sz="1400" dirty="0"/>
                        <a:t>Value</a:t>
                      </a:r>
                    </a:p>
                  </a:txBody>
                  <a:tcPr marT="45707" marB="45707"/>
                </a:tc>
                <a:extLst>
                  <a:ext uri="{0D108BD9-81ED-4DB2-BD59-A6C34878D82A}">
                    <a16:rowId xmlns:a16="http://schemas.microsoft.com/office/drawing/2014/main" val="10000"/>
                  </a:ext>
                </a:extLst>
              </a:tr>
              <a:tr h="325018">
                <a:tc>
                  <a:txBody>
                    <a:bodyPr/>
                    <a:lstStyle/>
                    <a:p>
                      <a:r>
                        <a:rPr lang="en-US" sz="1400" dirty="0"/>
                        <a:t>Ion’s Energy</a:t>
                      </a:r>
                    </a:p>
                  </a:txBody>
                  <a:tcPr marT="45707" marB="45707"/>
                </a:tc>
                <a:tc>
                  <a:txBody>
                    <a:bodyPr/>
                    <a:lstStyle/>
                    <a:p>
                      <a:r>
                        <a:rPr lang="en-US" sz="1400" dirty="0" err="1"/>
                        <a:t>GeV</a:t>
                      </a:r>
                      <a:r>
                        <a:rPr lang="en-US" sz="1400" dirty="0"/>
                        <a:t>/u</a:t>
                      </a:r>
                    </a:p>
                  </a:txBody>
                  <a:tcPr marT="45707" marB="45707"/>
                </a:tc>
                <a:tc>
                  <a:txBody>
                    <a:bodyPr/>
                    <a:lstStyle/>
                    <a:p>
                      <a:r>
                        <a:rPr lang="en-US" sz="1400" dirty="0"/>
                        <a:t>40</a:t>
                      </a:r>
                    </a:p>
                  </a:txBody>
                  <a:tcPr marT="45707" marB="45707"/>
                </a:tc>
                <a:extLst>
                  <a:ext uri="{0D108BD9-81ED-4DB2-BD59-A6C34878D82A}">
                    <a16:rowId xmlns:a16="http://schemas.microsoft.com/office/drawing/2014/main" val="10001"/>
                  </a:ext>
                </a:extLst>
              </a:tr>
              <a:tr h="550115">
                <a:tc>
                  <a:txBody>
                    <a:bodyPr/>
                    <a:lstStyle/>
                    <a:p>
                      <a:r>
                        <a:rPr lang="en-US" sz="1400" dirty="0"/>
                        <a:t>R.M.S. normalized emittance</a:t>
                      </a:r>
                    </a:p>
                  </a:txBody>
                  <a:tcPr marT="45707" marB="45707"/>
                </a:tc>
                <a:tc>
                  <a:txBody>
                    <a:bodyPr/>
                    <a:lstStyle/>
                    <a:p>
                      <a:r>
                        <a:rPr lang="en-US" sz="1400" dirty="0"/>
                        <a:t>mm </a:t>
                      </a:r>
                      <a:r>
                        <a:rPr lang="en-US" sz="1400" dirty="0" err="1"/>
                        <a:t>mrad</a:t>
                      </a:r>
                      <a:endParaRPr lang="en-US" sz="1400" dirty="0"/>
                    </a:p>
                  </a:txBody>
                  <a:tcPr marT="45707" marB="45707"/>
                </a:tc>
                <a:tc>
                  <a:txBody>
                    <a:bodyPr/>
                    <a:lstStyle/>
                    <a:p>
                      <a:r>
                        <a:rPr lang="en-US" sz="1400" dirty="0"/>
                        <a:t>2.5</a:t>
                      </a:r>
                    </a:p>
                  </a:txBody>
                  <a:tcPr marT="45707" marB="45707"/>
                </a:tc>
                <a:extLst>
                  <a:ext uri="{0D108BD9-81ED-4DB2-BD59-A6C34878D82A}">
                    <a16:rowId xmlns:a16="http://schemas.microsoft.com/office/drawing/2014/main" val="10002"/>
                  </a:ext>
                </a:extLst>
              </a:tr>
              <a:tr h="325018">
                <a:tc>
                  <a:txBody>
                    <a:bodyPr/>
                    <a:lstStyle/>
                    <a:p>
                      <a:r>
                        <a:rPr lang="en-US" sz="1400" dirty="0"/>
                        <a:t>R.M.S bunch length</a:t>
                      </a:r>
                    </a:p>
                  </a:txBody>
                  <a:tcPr marT="45707" marB="45707"/>
                </a:tc>
                <a:tc>
                  <a:txBody>
                    <a:bodyPr/>
                    <a:lstStyle/>
                    <a:p>
                      <a:r>
                        <a:rPr lang="en-US" sz="1400" dirty="0"/>
                        <a:t>ns</a:t>
                      </a:r>
                    </a:p>
                  </a:txBody>
                  <a:tcPr marT="45707" marB="45707"/>
                </a:tc>
                <a:tc>
                  <a:txBody>
                    <a:bodyPr/>
                    <a:lstStyle/>
                    <a:p>
                      <a:r>
                        <a:rPr lang="en-US" sz="1400" dirty="0"/>
                        <a:t>5</a:t>
                      </a:r>
                    </a:p>
                  </a:txBody>
                  <a:tcPr marT="45707" marB="45707"/>
                </a:tc>
                <a:extLst>
                  <a:ext uri="{0D108BD9-81ED-4DB2-BD59-A6C34878D82A}">
                    <a16:rowId xmlns:a16="http://schemas.microsoft.com/office/drawing/2014/main" val="10003"/>
                  </a:ext>
                </a:extLst>
              </a:tr>
              <a:tr h="550115">
                <a:tc>
                  <a:txBody>
                    <a:bodyPr/>
                    <a:lstStyle/>
                    <a:p>
                      <a:r>
                        <a:rPr lang="en-US" sz="1400" dirty="0"/>
                        <a:t>R.M.S. momentum spread</a:t>
                      </a:r>
                    </a:p>
                  </a:txBody>
                  <a:tcPr marT="45707" marB="45707"/>
                </a:tc>
                <a:tc>
                  <a:txBody>
                    <a:bodyPr/>
                    <a:lstStyle/>
                    <a:p>
                      <a:endParaRPr lang="en-US" sz="1400" dirty="0"/>
                    </a:p>
                  </a:txBody>
                  <a:tcPr marT="45707" marB="45707"/>
                </a:tc>
                <a:tc>
                  <a:txBody>
                    <a:bodyPr/>
                    <a:lstStyle/>
                    <a:p>
                      <a:r>
                        <a:rPr lang="en-US" sz="1400" dirty="0"/>
                        <a:t>3.5×10</a:t>
                      </a:r>
                      <a:r>
                        <a:rPr lang="en-US" sz="1400" baseline="30000" dirty="0"/>
                        <a:t>-4</a:t>
                      </a:r>
                      <a:r>
                        <a:rPr lang="en-US" sz="1400" dirty="0"/>
                        <a:t> </a:t>
                      </a:r>
                    </a:p>
                  </a:txBody>
                  <a:tcPr marT="45707" marB="45707"/>
                </a:tc>
                <a:extLst>
                  <a:ext uri="{0D108BD9-81ED-4DB2-BD59-A6C34878D82A}">
                    <a16:rowId xmlns:a16="http://schemas.microsoft.com/office/drawing/2014/main" val="10004"/>
                  </a:ext>
                </a:extLst>
              </a:tr>
              <a:tr h="3250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Repetition rate</a:t>
                      </a:r>
                    </a:p>
                  </a:txBody>
                  <a:tcPr marT="45707" marB="45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kHz</a:t>
                      </a:r>
                    </a:p>
                  </a:txBody>
                  <a:tcPr marT="45707" marB="45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78.3</a:t>
                      </a:r>
                    </a:p>
                  </a:txBody>
                  <a:tcPr marT="45707" marB="45707"/>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45240629"/>
              </p:ext>
            </p:extLst>
          </p:nvPr>
        </p:nvGraphicFramePr>
        <p:xfrm>
          <a:off x="4521200" y="4000500"/>
          <a:ext cx="4508500" cy="2324100"/>
        </p:xfrm>
        <a:graphic>
          <a:graphicData uri="http://schemas.openxmlformats.org/drawingml/2006/table">
            <a:tbl>
              <a:tblPr firstRow="1" bandRow="1">
                <a:tableStyleId>{5C22544A-7EE6-4342-B048-85BDC9FD1C3A}</a:tableStyleId>
              </a:tblPr>
              <a:tblGrid>
                <a:gridCol w="2499483">
                  <a:extLst>
                    <a:ext uri="{9D8B030D-6E8A-4147-A177-3AD203B41FA5}">
                      <a16:colId xmlns:a16="http://schemas.microsoft.com/office/drawing/2014/main" val="20000"/>
                    </a:ext>
                  </a:extLst>
                </a:gridCol>
                <a:gridCol w="1037520">
                  <a:extLst>
                    <a:ext uri="{9D8B030D-6E8A-4147-A177-3AD203B41FA5}">
                      <a16:colId xmlns:a16="http://schemas.microsoft.com/office/drawing/2014/main" val="20001"/>
                    </a:ext>
                  </a:extLst>
                </a:gridCol>
                <a:gridCol w="971497">
                  <a:extLst>
                    <a:ext uri="{9D8B030D-6E8A-4147-A177-3AD203B41FA5}">
                      <a16:colId xmlns:a16="http://schemas.microsoft.com/office/drawing/2014/main" val="20002"/>
                    </a:ext>
                  </a:extLst>
                </a:gridCol>
              </a:tblGrid>
              <a:tr h="314741">
                <a:tc>
                  <a:txBody>
                    <a:bodyPr/>
                    <a:lstStyle/>
                    <a:p>
                      <a:r>
                        <a:rPr lang="en-US" sz="1400" dirty="0"/>
                        <a:t>Parameter</a:t>
                      </a:r>
                    </a:p>
                  </a:txBody>
                  <a:tcPr marT="45726" marB="45726"/>
                </a:tc>
                <a:tc>
                  <a:txBody>
                    <a:bodyPr/>
                    <a:lstStyle/>
                    <a:p>
                      <a:r>
                        <a:rPr lang="en-US" sz="1400" dirty="0"/>
                        <a:t>Units</a:t>
                      </a:r>
                    </a:p>
                  </a:txBody>
                  <a:tcPr marT="45726" marB="45726"/>
                </a:tc>
                <a:tc>
                  <a:txBody>
                    <a:bodyPr/>
                    <a:lstStyle/>
                    <a:p>
                      <a:r>
                        <a:rPr lang="en-US" sz="1400" dirty="0"/>
                        <a:t>Value</a:t>
                      </a:r>
                    </a:p>
                  </a:txBody>
                  <a:tcPr marT="45726" marB="45726"/>
                </a:tc>
                <a:extLst>
                  <a:ext uri="{0D108BD9-81ED-4DB2-BD59-A6C34878D82A}">
                    <a16:rowId xmlns:a16="http://schemas.microsoft.com/office/drawing/2014/main" val="10000"/>
                  </a:ext>
                </a:extLst>
              </a:tr>
              <a:tr h="314741">
                <a:tc>
                  <a:txBody>
                    <a:bodyPr/>
                    <a:lstStyle/>
                    <a:p>
                      <a:r>
                        <a:rPr lang="en-US" sz="1400" dirty="0"/>
                        <a:t>Electron Energy</a:t>
                      </a:r>
                    </a:p>
                  </a:txBody>
                  <a:tcPr marT="45726" marB="45726"/>
                </a:tc>
                <a:tc>
                  <a:txBody>
                    <a:bodyPr/>
                    <a:lstStyle/>
                    <a:p>
                      <a:r>
                        <a:rPr lang="en-US" sz="1400" dirty="0"/>
                        <a:t>MeV</a:t>
                      </a:r>
                    </a:p>
                  </a:txBody>
                  <a:tcPr marT="45726" marB="45726"/>
                </a:tc>
                <a:tc>
                  <a:txBody>
                    <a:bodyPr/>
                    <a:lstStyle/>
                    <a:p>
                      <a:r>
                        <a:rPr lang="en-US" sz="1400" dirty="0"/>
                        <a:t>21.8</a:t>
                      </a:r>
                    </a:p>
                  </a:txBody>
                  <a:tcPr marT="45726" marB="45726"/>
                </a:tc>
                <a:extLst>
                  <a:ext uri="{0D108BD9-81ED-4DB2-BD59-A6C34878D82A}">
                    <a16:rowId xmlns:a16="http://schemas.microsoft.com/office/drawing/2014/main" val="10001"/>
                  </a:ext>
                </a:extLst>
              </a:tr>
              <a:tr h="532542">
                <a:tc>
                  <a:txBody>
                    <a:bodyPr/>
                    <a:lstStyle/>
                    <a:p>
                      <a:r>
                        <a:rPr lang="en-US" sz="1400" dirty="0"/>
                        <a:t>R.M.S. normalized emittance</a:t>
                      </a:r>
                    </a:p>
                  </a:txBody>
                  <a:tcPr marT="45726" marB="45726"/>
                </a:tc>
                <a:tc>
                  <a:txBody>
                    <a:bodyPr/>
                    <a:lstStyle/>
                    <a:p>
                      <a:r>
                        <a:rPr lang="en-US" sz="1400" dirty="0"/>
                        <a:t>mm </a:t>
                      </a:r>
                      <a:r>
                        <a:rPr lang="en-US" sz="1400" dirty="0" err="1"/>
                        <a:t>mrad</a:t>
                      </a:r>
                      <a:endParaRPr lang="en-US" sz="1400" dirty="0"/>
                    </a:p>
                  </a:txBody>
                  <a:tcPr marT="45726" marB="45726"/>
                </a:tc>
                <a:tc>
                  <a:txBody>
                    <a:bodyPr/>
                    <a:lstStyle/>
                    <a:p>
                      <a:r>
                        <a:rPr lang="en-US" sz="1400" dirty="0"/>
                        <a:t>&lt; 5</a:t>
                      </a:r>
                    </a:p>
                  </a:txBody>
                  <a:tcPr marT="45726" marB="45726"/>
                </a:tc>
                <a:extLst>
                  <a:ext uri="{0D108BD9-81ED-4DB2-BD59-A6C34878D82A}">
                    <a16:rowId xmlns:a16="http://schemas.microsoft.com/office/drawing/2014/main" val="10002"/>
                  </a:ext>
                </a:extLst>
              </a:tr>
              <a:tr h="314741">
                <a:tc>
                  <a:txBody>
                    <a:bodyPr/>
                    <a:lstStyle/>
                    <a:p>
                      <a:r>
                        <a:rPr lang="en-US" sz="1400" dirty="0"/>
                        <a:t>Peak current in FEL</a:t>
                      </a:r>
                    </a:p>
                  </a:txBody>
                  <a:tcPr marT="45726" marB="45726"/>
                </a:tc>
                <a:tc>
                  <a:txBody>
                    <a:bodyPr/>
                    <a:lstStyle/>
                    <a:p>
                      <a:r>
                        <a:rPr lang="en-US" sz="1400" dirty="0"/>
                        <a:t>A</a:t>
                      </a:r>
                    </a:p>
                  </a:txBody>
                  <a:tcPr marT="45726" marB="45726"/>
                </a:tc>
                <a:tc>
                  <a:txBody>
                    <a:bodyPr/>
                    <a:lstStyle/>
                    <a:p>
                      <a:r>
                        <a:rPr lang="en-US" sz="1400" dirty="0"/>
                        <a:t>60-100</a:t>
                      </a:r>
                    </a:p>
                  </a:txBody>
                  <a:tcPr marT="45726" marB="45726"/>
                </a:tc>
                <a:extLst>
                  <a:ext uri="{0D108BD9-81ED-4DB2-BD59-A6C34878D82A}">
                    <a16:rowId xmlns:a16="http://schemas.microsoft.com/office/drawing/2014/main" val="10003"/>
                  </a:ext>
                </a:extLst>
              </a:tr>
              <a:tr h="532594">
                <a:tc>
                  <a:txBody>
                    <a:bodyPr/>
                    <a:lstStyle/>
                    <a:p>
                      <a:r>
                        <a:rPr lang="en-US" sz="1400" dirty="0"/>
                        <a:t>R.M.S. momentum spread</a:t>
                      </a:r>
                    </a:p>
                  </a:txBody>
                  <a:tcPr marT="45726" marB="45726"/>
                </a:tc>
                <a:tc>
                  <a:txBody>
                    <a:bodyPr/>
                    <a:lstStyle/>
                    <a:p>
                      <a:endParaRPr lang="en-US" sz="1400" dirty="0"/>
                    </a:p>
                  </a:txBody>
                  <a:tcPr marT="45726" marB="45726"/>
                </a:tc>
                <a:tc>
                  <a:txBody>
                    <a:bodyPr/>
                    <a:lstStyle/>
                    <a:p>
                      <a:r>
                        <a:rPr lang="en-US" sz="1400" dirty="0"/>
                        <a:t>&lt; 1.0×10</a:t>
                      </a:r>
                      <a:r>
                        <a:rPr lang="en-US" sz="1400" baseline="30000" dirty="0"/>
                        <a:t>-3</a:t>
                      </a:r>
                      <a:r>
                        <a:rPr lang="en-US" sz="1400" dirty="0"/>
                        <a:t> </a:t>
                      </a:r>
                    </a:p>
                  </a:txBody>
                  <a:tcPr marT="45726" marB="45726"/>
                </a:tc>
                <a:extLst>
                  <a:ext uri="{0D108BD9-81ED-4DB2-BD59-A6C34878D82A}">
                    <a16:rowId xmlns:a16="http://schemas.microsoft.com/office/drawing/2014/main" val="10004"/>
                  </a:ext>
                </a:extLst>
              </a:tr>
              <a:tr h="3147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Charge per bunch</a:t>
                      </a:r>
                    </a:p>
                  </a:txBody>
                  <a:tcPr marT="45726" marB="4572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t>nC</a:t>
                      </a:r>
                      <a:endParaRPr lang="en-US" sz="1400" dirty="0"/>
                    </a:p>
                  </a:txBody>
                  <a:tcPr marT="45726" marB="4572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1-5</a:t>
                      </a:r>
                    </a:p>
                  </a:txBody>
                  <a:tcPr marT="45726" marB="45726"/>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title"/>
          </p:nvPr>
        </p:nvSpPr>
        <p:spPr>
          <a:xfrm>
            <a:off x="0" y="0"/>
            <a:ext cx="9144000" cy="765175"/>
          </a:xfrm>
        </p:spPr>
        <p:txBody>
          <a:bodyPr/>
          <a:lstStyle/>
          <a:p>
            <a:r>
              <a:rPr lang="en-US" sz="4000" dirty="0">
                <a:latin typeface="Arial" charset="0"/>
                <a:ea typeface="ＭＳ Ｐゴシック" charset="0"/>
                <a:cs typeface="Arial" charset="0"/>
              </a:rPr>
              <a:t>Many components at hand</a:t>
            </a:r>
          </a:p>
        </p:txBody>
      </p:sp>
      <p:pic>
        <p:nvPicPr>
          <p:cNvPr id="44035" name="Picture 5" descr="G:\DCIM\100OLYMP\P101004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4057781"/>
            <a:ext cx="2971800" cy="2228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2" descr="C:\Users\tuozzolo\Documents\e-Cooling\1002 Pictures\IMG-20130430-0007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765174"/>
            <a:ext cx="2971800" cy="2230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8" name="Picture 2" descr="C:\Users\tuozzolo\Documents\e-Cooling\1002 Pictures\1002a_6_5_13 016.JPG"/>
          <p:cNvPicPr>
            <a:picLocks noChangeAspect="1" noChangeArrowheads="1"/>
          </p:cNvPicPr>
          <p:nvPr/>
        </p:nvPicPr>
        <p:blipFill>
          <a:blip r:embed="rId4" cstate="email">
            <a:extLst>
              <a:ext uri="{28A0092B-C50C-407E-A947-70E740481C1C}">
                <a14:useLocalDpi xmlns:a14="http://schemas.microsoft.com/office/drawing/2010/main" val="0"/>
              </a:ext>
            </a:extLst>
          </a:blip>
          <a:srcRect l="26556" r="22298"/>
          <a:stretch>
            <a:fillRect/>
          </a:stretch>
        </p:blipFill>
        <p:spPr bwMode="auto">
          <a:xfrm>
            <a:off x="6858000" y="800100"/>
            <a:ext cx="2057400" cy="3165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0" name="Picture 12" descr="WEPPO14f9.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14700" y="800100"/>
            <a:ext cx="2897302"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5943600" y="4000500"/>
            <a:ext cx="3086100" cy="2311573"/>
          </a:xfrm>
          <a:prstGeom prst="rect">
            <a:avLst/>
          </a:prstGeom>
        </p:spPr>
      </p:pic>
      <p:pic>
        <p:nvPicPr>
          <p:cNvPr id="3" name="Picture 2"/>
          <p:cNvPicPr>
            <a:picLocks noChangeAspect="1"/>
          </p:cNvPicPr>
          <p:nvPr/>
        </p:nvPicPr>
        <p:blipFill>
          <a:blip r:embed="rId7"/>
          <a:stretch>
            <a:fillRect/>
          </a:stretch>
        </p:blipFill>
        <p:spPr>
          <a:xfrm>
            <a:off x="3314700" y="3086101"/>
            <a:ext cx="2538552" cy="3200399"/>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86100"/>
            <a:ext cx="8458200" cy="719137"/>
          </a:xfrm>
        </p:spPr>
        <p:txBody>
          <a:bodyPr/>
          <a:lstStyle/>
          <a:p>
            <a:r>
              <a:rPr lang="en-US" dirty="0"/>
              <a:t>Backup</a:t>
            </a:r>
          </a:p>
        </p:txBody>
      </p:sp>
    </p:spTree>
    <p:extLst>
      <p:ext uri="{BB962C8B-B14F-4D97-AF65-F5344CB8AC3E}">
        <p14:creationId xmlns:p14="http://schemas.microsoft.com/office/powerpoint/2010/main" val="37494942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Times New Roman" charset="0"/>
                <a:ea typeface="ＭＳ Ｐゴシック" charset="0"/>
                <a:cs typeface="ＭＳ Ｐゴシック" charset="0"/>
              </a:rPr>
              <a:t>SRF facilities	</a:t>
            </a:r>
          </a:p>
        </p:txBody>
      </p:sp>
      <p:sp>
        <p:nvSpPr>
          <p:cNvPr id="32770" name="Content Placeholder 2"/>
          <p:cNvSpPr>
            <a:spLocks noGrp="1"/>
          </p:cNvSpPr>
          <p:nvPr>
            <p:ph idx="1"/>
          </p:nvPr>
        </p:nvSpPr>
        <p:spPr>
          <a:xfrm>
            <a:off x="152400" y="4343400"/>
            <a:ext cx="4343400" cy="1676400"/>
          </a:xfrm>
        </p:spPr>
        <p:txBody>
          <a:bodyPr/>
          <a:lstStyle/>
          <a:p>
            <a:pPr marL="0" indent="0"/>
            <a:r>
              <a:rPr lang="en-US" sz="1400">
                <a:latin typeface="Times New Roman" charset="0"/>
                <a:ea typeface="ＭＳ Ｐゴシック" charset="0"/>
                <a:cs typeface="ＭＳ Ｐゴシック" charset="0"/>
              </a:rPr>
              <a:t>With most of the SRF-related infrastructure (joint BNL/AES BCP and HPR facility; Small VTF Block House; 800°C vacuum oven; Mezzanine clean room; ERL/VTF cryogenic system) operational and some (Large VTF; horizontal test area; cryomodule assembly area) coming up soon, we have a complement of SRF facilities to do various basic SRF tests from 56 MHz to 1300 MHz.</a:t>
            </a:r>
          </a:p>
        </p:txBody>
      </p:sp>
      <p:grpSp>
        <p:nvGrpSpPr>
          <p:cNvPr id="32771" name="Group 28"/>
          <p:cNvGrpSpPr>
            <a:grpSpLocks/>
          </p:cNvGrpSpPr>
          <p:nvPr/>
        </p:nvGrpSpPr>
        <p:grpSpPr bwMode="auto">
          <a:xfrm>
            <a:off x="7938" y="990600"/>
            <a:ext cx="4487862" cy="2971800"/>
            <a:chOff x="1198177" y="990600"/>
            <a:chExt cx="6441033" cy="3886200"/>
          </a:xfrm>
        </p:grpSpPr>
        <p:pic>
          <p:nvPicPr>
            <p:cNvPr id="32779" name="Picture 2" descr="Y:\56 MHz Project\PAC 11\ERL_pic\010604127_Building_912_layout.bmp"/>
            <p:cNvPicPr>
              <a:picLocks noChangeAspect="1" noChangeArrowheads="1"/>
            </p:cNvPicPr>
            <p:nvPr/>
          </p:nvPicPr>
          <p:blipFill>
            <a:blip r:embed="rId2" cstate="email">
              <a:extLst>
                <a:ext uri="{28A0092B-C50C-407E-A947-70E740481C1C}">
                  <a14:useLocalDpi xmlns:a14="http://schemas.microsoft.com/office/drawing/2010/main" val="0"/>
                </a:ext>
              </a:extLst>
            </a:blip>
            <a:srcRect t="9361" r="9645" b="6509"/>
            <a:stretch>
              <a:fillRect/>
            </a:stretch>
          </p:blipFill>
          <p:spPr bwMode="auto">
            <a:xfrm>
              <a:off x="1295400" y="990600"/>
              <a:ext cx="634381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0" name="Rectangle 3"/>
            <p:cNvSpPr txBox="1">
              <a:spLocks noChangeArrowheads="1"/>
            </p:cNvSpPr>
            <p:nvPr/>
          </p:nvSpPr>
          <p:spPr bwMode="auto">
            <a:xfrm>
              <a:off x="1198177" y="1289538"/>
              <a:ext cx="1828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solidFill>
                    <a:schemeClr val="bg1"/>
                  </a:solidFill>
                  <a:latin typeface="Arial" charset="0"/>
                </a:rPr>
                <a:t>Clean room</a:t>
              </a:r>
            </a:p>
          </p:txBody>
        </p:sp>
        <p:cxnSp>
          <p:nvCxnSpPr>
            <p:cNvPr id="32781" name="Straight Arrow Connector 3"/>
            <p:cNvCxnSpPr>
              <a:cxnSpLocks noChangeShapeType="1"/>
            </p:cNvCxnSpPr>
            <p:nvPr/>
          </p:nvCxnSpPr>
          <p:spPr bwMode="auto">
            <a:xfrm>
              <a:off x="1981200" y="1579378"/>
              <a:ext cx="152400" cy="4572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32782" name="Rectangle 3"/>
            <p:cNvSpPr txBox="1">
              <a:spLocks noChangeArrowheads="1"/>
            </p:cNvSpPr>
            <p:nvPr/>
          </p:nvSpPr>
          <p:spPr bwMode="auto">
            <a:xfrm>
              <a:off x="4800600" y="1098033"/>
              <a:ext cx="228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solidFill>
                    <a:schemeClr val="bg1"/>
                  </a:solidFill>
                  <a:latin typeface="Arial" charset="0"/>
                </a:rPr>
                <a:t>Large Vertical Test Facility</a:t>
              </a:r>
            </a:p>
          </p:txBody>
        </p:sp>
        <p:cxnSp>
          <p:nvCxnSpPr>
            <p:cNvPr id="32783" name="Straight Arrow Connector 17"/>
            <p:cNvCxnSpPr>
              <a:cxnSpLocks noChangeShapeType="1"/>
            </p:cNvCxnSpPr>
            <p:nvPr/>
          </p:nvCxnSpPr>
          <p:spPr bwMode="auto">
            <a:xfrm flipH="1">
              <a:off x="5257800" y="1371600"/>
              <a:ext cx="228600" cy="6096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32784" name="Rectangle 3"/>
            <p:cNvSpPr txBox="1">
              <a:spLocks noChangeArrowheads="1"/>
            </p:cNvSpPr>
            <p:nvPr/>
          </p:nvSpPr>
          <p:spPr bwMode="auto">
            <a:xfrm>
              <a:off x="6553201" y="1828799"/>
              <a:ext cx="757881"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solidFill>
                    <a:schemeClr val="bg1"/>
                  </a:solidFill>
                  <a:latin typeface="Arial" charset="0"/>
                </a:rPr>
                <a:t>ERL</a:t>
              </a:r>
            </a:p>
          </p:txBody>
        </p:sp>
        <p:cxnSp>
          <p:nvCxnSpPr>
            <p:cNvPr id="32785" name="Straight Arrow Connector 21"/>
            <p:cNvCxnSpPr>
              <a:cxnSpLocks noChangeShapeType="1"/>
            </p:cNvCxnSpPr>
            <p:nvPr/>
          </p:nvCxnSpPr>
          <p:spPr bwMode="auto">
            <a:xfrm>
              <a:off x="6781800" y="2133600"/>
              <a:ext cx="0" cy="12954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32786" name="Rectangle 3"/>
            <p:cNvSpPr txBox="1">
              <a:spLocks noChangeArrowheads="1"/>
            </p:cNvSpPr>
            <p:nvPr/>
          </p:nvSpPr>
          <p:spPr bwMode="auto">
            <a:xfrm>
              <a:off x="1752600" y="3886200"/>
              <a:ext cx="106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latin typeface="Arial" charset="0"/>
                </a:rPr>
                <a:t>Small VTF</a:t>
              </a:r>
            </a:p>
          </p:txBody>
        </p:sp>
        <p:cxnSp>
          <p:nvCxnSpPr>
            <p:cNvPr id="32787" name="Straight Arrow Connector 24"/>
            <p:cNvCxnSpPr>
              <a:cxnSpLocks noChangeShapeType="1"/>
              <a:stCxn id="32786" idx="0"/>
            </p:cNvCxnSpPr>
            <p:nvPr/>
          </p:nvCxnSpPr>
          <p:spPr bwMode="auto">
            <a:xfrm flipV="1">
              <a:off x="2286000" y="3200400"/>
              <a:ext cx="914400" cy="6858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2788" name="Rectangle 3"/>
            <p:cNvSpPr txBox="1">
              <a:spLocks noChangeArrowheads="1"/>
            </p:cNvSpPr>
            <p:nvPr/>
          </p:nvSpPr>
          <p:spPr bwMode="auto">
            <a:xfrm>
              <a:off x="2057400" y="4364222"/>
              <a:ext cx="229308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latin typeface="Arial" charset="0"/>
                </a:rPr>
                <a:t>ERL / VTF cryogenic system</a:t>
              </a:r>
            </a:p>
          </p:txBody>
        </p:sp>
        <p:cxnSp>
          <p:nvCxnSpPr>
            <p:cNvPr id="32789" name="Straight Arrow Connector 30"/>
            <p:cNvCxnSpPr>
              <a:cxnSpLocks noChangeShapeType="1"/>
            </p:cNvCxnSpPr>
            <p:nvPr/>
          </p:nvCxnSpPr>
          <p:spPr bwMode="auto">
            <a:xfrm flipV="1">
              <a:off x="3505200" y="3733800"/>
              <a:ext cx="533400" cy="6858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grpSp>
        <p:nvGrpSpPr>
          <p:cNvPr id="33" name="Group 32"/>
          <p:cNvGrpSpPr>
            <a:grpSpLocks noChangeAspect="1"/>
          </p:cNvGrpSpPr>
          <p:nvPr/>
        </p:nvGrpSpPr>
        <p:grpSpPr>
          <a:xfrm>
            <a:off x="6691307" y="745756"/>
            <a:ext cx="2381828" cy="1997444"/>
            <a:chOff x="0" y="3657600"/>
            <a:chExt cx="3331672" cy="2794000"/>
          </a:xfrm>
          <a:noFill/>
        </p:grpSpPr>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9" y="3962400"/>
              <a:ext cx="3318933" cy="2489200"/>
            </a:xfrm>
            <a:prstGeom prst="rect">
              <a:avLst/>
            </a:prstGeom>
            <a:grpFill/>
          </p:spPr>
        </p:pic>
        <p:sp>
          <p:nvSpPr>
            <p:cNvPr id="35" name="Rectangle 3"/>
            <p:cNvSpPr txBox="1">
              <a:spLocks noChangeArrowheads="1"/>
            </p:cNvSpPr>
            <p:nvPr/>
          </p:nvSpPr>
          <p:spPr bwMode="auto">
            <a:xfrm>
              <a:off x="0" y="3657600"/>
              <a:ext cx="3124200" cy="304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a:latin typeface="Arial" charset="0"/>
                  <a:ea typeface="ＭＳ Ｐゴシック" charset="0"/>
                  <a:cs typeface="ＭＳ Ｐゴシック" charset="0"/>
                </a:rPr>
                <a:t>800°C vacuum oven for cavity baking</a:t>
              </a:r>
            </a:p>
          </p:txBody>
        </p:sp>
      </p:grpSp>
      <p:sp>
        <p:nvSpPr>
          <p:cNvPr id="37" name="Rectangle 3"/>
          <p:cNvSpPr txBox="1">
            <a:spLocks noChangeArrowheads="1"/>
          </p:cNvSpPr>
          <p:nvPr/>
        </p:nvSpPr>
        <p:spPr bwMode="auto">
          <a:xfrm>
            <a:off x="6781800" y="2895600"/>
            <a:ext cx="1828800" cy="2381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a:latin typeface="Arial" charset="0"/>
                <a:ea typeface="ＭＳ Ｐゴシック" charset="0"/>
                <a:cs typeface="ＭＳ Ｐゴシック" charset="0"/>
              </a:rPr>
              <a:t>Clean room</a:t>
            </a:r>
          </a:p>
        </p:txBody>
      </p:sp>
      <p:pic>
        <p:nvPicPr>
          <p:cNvPr id="32774" name="Picture 2" descr="IMG_20121005_115537.jpg"/>
          <p:cNvPicPr>
            <a:picLocks noChangeAspect="1"/>
          </p:cNvPicPr>
          <p:nvPr/>
        </p:nvPicPr>
        <p:blipFill>
          <a:blip r:embed="rId4" cstate="email">
            <a:extLst>
              <a:ext uri="{28A0092B-C50C-407E-A947-70E740481C1C}">
                <a14:useLocalDpi xmlns:a14="http://schemas.microsoft.com/office/drawing/2010/main" val="0"/>
              </a:ext>
            </a:extLst>
          </a:blip>
          <a:srcRect t="21019"/>
          <a:stretch>
            <a:fillRect/>
          </a:stretch>
        </p:blipFill>
        <p:spPr bwMode="auto">
          <a:xfrm>
            <a:off x="6680200" y="3200400"/>
            <a:ext cx="2387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4" descr="cavity cleaning system 6790 small.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2000" y="990600"/>
            <a:ext cx="20447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5" descr="HPR Cabinet - Open.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48200" y="3124200"/>
            <a:ext cx="1965325"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7" name="TextBox 1"/>
          <p:cNvSpPr txBox="1">
            <a:spLocks noChangeArrowheads="1"/>
          </p:cNvSpPr>
          <p:nvPr/>
        </p:nvSpPr>
        <p:spPr bwMode="auto">
          <a:xfrm>
            <a:off x="4459288" y="2819400"/>
            <a:ext cx="21224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a:t>High pressure rinsing @ AES</a:t>
            </a:r>
          </a:p>
        </p:txBody>
      </p:sp>
      <p:sp>
        <p:nvSpPr>
          <p:cNvPr id="32778" name="TextBox 2"/>
          <p:cNvSpPr txBox="1">
            <a:spLocks noChangeArrowheads="1"/>
          </p:cNvSpPr>
          <p:nvPr/>
        </p:nvSpPr>
        <p:spPr bwMode="auto">
          <a:xfrm>
            <a:off x="4953000" y="762000"/>
            <a:ext cx="1004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a:t>BCP @ AES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latin typeface="Times New Roman" charset="0"/>
                <a:ea typeface="ＭＳ Ｐゴシック" charset="0"/>
                <a:cs typeface="ＭＳ Ｐゴシック" charset="0"/>
              </a:rPr>
              <a:t>SRF test facilities in building 912 (cont’d)	</a:t>
            </a:r>
          </a:p>
        </p:txBody>
      </p:sp>
      <p:pic>
        <p:nvPicPr>
          <p:cNvPr id="43010" name="Picture 2" descr="IMG_3016.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24400" y="3657600"/>
            <a:ext cx="3902075"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2" descr="Y:\56 MHz Project\PAC 11\ERL_pic\VTF_n_Cryo_Plant_3.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3276600"/>
            <a:ext cx="3656013"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Rectangle 3"/>
          <p:cNvSpPr txBox="1">
            <a:spLocks noChangeArrowheads="1"/>
          </p:cNvSpPr>
          <p:nvPr/>
        </p:nvSpPr>
        <p:spPr bwMode="auto">
          <a:xfrm>
            <a:off x="2667000" y="5867400"/>
            <a:ext cx="1752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a:solidFill>
                  <a:schemeClr val="bg1"/>
                </a:solidFill>
                <a:latin typeface="Arial" charset="0"/>
              </a:rPr>
              <a:t>Vertical Test Facility</a:t>
            </a:r>
          </a:p>
        </p:txBody>
      </p:sp>
      <p:pic>
        <p:nvPicPr>
          <p:cNvPr id="43013" name="Content Placeholder 3" descr="DSCN0463.jpg"/>
          <p:cNvPicPr>
            <a:picLocks noGrp="1" noChangeAspect="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228600" y="1066800"/>
            <a:ext cx="2514600" cy="1885950"/>
          </a:xfrm>
          <a:ln w="28575">
            <a:solidFill>
              <a:srgbClr val="FFFFFF"/>
            </a:solidFill>
            <a:miter lim="800000"/>
            <a:headEnd/>
            <a:tailEnd/>
          </a:ln>
        </p:spPr>
      </p:pic>
      <p:sp>
        <p:nvSpPr>
          <p:cNvPr id="43014" name="Rectangle 3"/>
          <p:cNvSpPr txBox="1">
            <a:spLocks noChangeArrowheads="1"/>
          </p:cNvSpPr>
          <p:nvPr/>
        </p:nvSpPr>
        <p:spPr bwMode="auto">
          <a:xfrm>
            <a:off x="176213" y="803275"/>
            <a:ext cx="2667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sz="1400" b="0">
                <a:latin typeface="Arial" charset="0"/>
              </a:rPr>
              <a:t>VTF dewar top plate</a:t>
            </a:r>
          </a:p>
        </p:txBody>
      </p:sp>
      <p:pic>
        <p:nvPicPr>
          <p:cNvPr id="43015" name="Picture 3" descr="IMG_20121005_115457.jpg"/>
          <p:cNvPicPr>
            <a:picLocks noChangeAspect="1"/>
          </p:cNvPicPr>
          <p:nvPr/>
        </p:nvPicPr>
        <p:blipFill>
          <a:blip r:embed="rId5" cstate="email">
            <a:extLst>
              <a:ext uri="{28A0092B-C50C-407E-A947-70E740481C1C}">
                <a14:useLocalDpi xmlns:a14="http://schemas.microsoft.com/office/drawing/2010/main" val="0"/>
              </a:ext>
            </a:extLst>
          </a:blip>
          <a:srcRect l="5638" t="-233" r="421" b="7925"/>
          <a:stretch>
            <a:fillRect/>
          </a:stretch>
        </p:blipFill>
        <p:spPr bwMode="auto">
          <a:xfrm>
            <a:off x="6705600" y="838200"/>
            <a:ext cx="2035175" cy="2667000"/>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3016" name="Rectangle 3"/>
          <p:cNvSpPr txBox="1">
            <a:spLocks noChangeArrowheads="1"/>
          </p:cNvSpPr>
          <p:nvPr/>
        </p:nvSpPr>
        <p:spPr bwMode="auto">
          <a:xfrm>
            <a:off x="6553200" y="3886200"/>
            <a:ext cx="2438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Bef>
                <a:spcPct val="20000"/>
              </a:spcBef>
              <a:buClr>
                <a:srgbClr val="042B7F"/>
              </a:buClr>
              <a:buSzPct val="110000"/>
              <a:buFont typeface="Wingdings" charset="0"/>
              <a:buNone/>
            </a:pPr>
            <a:r>
              <a:rPr lang="en-US" sz="1400" b="0">
                <a:latin typeface="Arial" charset="0"/>
              </a:rPr>
              <a:t>ERL / VTF cryogenic system</a:t>
            </a:r>
          </a:p>
        </p:txBody>
      </p:sp>
      <p:sp>
        <p:nvSpPr>
          <p:cNvPr id="43017" name="TextBox 1"/>
          <p:cNvSpPr txBox="1">
            <a:spLocks noChangeArrowheads="1"/>
          </p:cNvSpPr>
          <p:nvPr/>
        </p:nvSpPr>
        <p:spPr bwMode="auto">
          <a:xfrm>
            <a:off x="2819400" y="1295400"/>
            <a:ext cx="3840163"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buFont typeface="Wingdings" charset="0"/>
              <a:buChar char="§"/>
            </a:pPr>
            <a:r>
              <a:rPr lang="en-US" sz="1600"/>
              <a:t>360 W 4 K refrigerator.</a:t>
            </a:r>
          </a:p>
          <a:p>
            <a:pPr>
              <a:buFont typeface="Wingdings" charset="0"/>
              <a:buChar char="§"/>
            </a:pPr>
            <a:r>
              <a:rPr lang="en-US" sz="1600"/>
              <a:t>A liquid ring pump for 2 K operation, </a:t>
            </a:r>
          </a:p>
          <a:p>
            <a:pPr>
              <a:buFont typeface="Wingdings" charset="0"/>
              <a:buChar char="§"/>
            </a:pPr>
            <a:r>
              <a:rPr lang="en-US" sz="1600"/>
              <a:t>capable of handling a 100 watt heat load.</a:t>
            </a:r>
          </a:p>
          <a:p>
            <a:pPr>
              <a:buFont typeface="Wingdings" charset="0"/>
              <a:buChar char="§"/>
            </a:pPr>
            <a:r>
              <a:rPr lang="en-US" sz="1600"/>
              <a:t>1000 gallon LHe storage dewar.</a:t>
            </a:r>
          </a:p>
          <a:p>
            <a:pPr>
              <a:buFont typeface="Wingdings" charset="0"/>
              <a:buChar char="§"/>
            </a:pPr>
            <a:r>
              <a:rPr lang="en-US" sz="1600"/>
              <a:t>38,000 gallon helium gas storage tank.</a:t>
            </a:r>
          </a:p>
          <a:p>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934200" cy="381000"/>
          </a:xfrm>
        </p:spPr>
        <p:txBody>
          <a:bodyPr rtlCol="0">
            <a:normAutofit fontScale="90000"/>
          </a:bodyPr>
          <a:lstStyle/>
          <a:p>
            <a:pPr fontAlgn="auto">
              <a:spcAft>
                <a:spcPts val="0"/>
              </a:spcAft>
              <a:defRPr/>
            </a:pPr>
            <a:r>
              <a:rPr lang="en-US" sz="2000" dirty="0"/>
              <a:t>56 MHz cavity preparation for acceptance testing at LVTF</a:t>
            </a:r>
          </a:p>
        </p:txBody>
      </p:sp>
      <p:sp>
        <p:nvSpPr>
          <p:cNvPr id="33794" name="Slide Number Placeholder 1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11DDFD2B-A0E5-394E-972E-975D30879063}" type="slidenum">
              <a:rPr lang="en-US"/>
              <a:pPr/>
              <a:t>26</a:t>
            </a:fld>
            <a:endParaRPr lang="en-US"/>
          </a:p>
        </p:txBody>
      </p:sp>
      <p:grpSp>
        <p:nvGrpSpPr>
          <p:cNvPr id="33795" name="Group 4"/>
          <p:cNvGrpSpPr>
            <a:grpSpLocks/>
          </p:cNvGrpSpPr>
          <p:nvPr/>
        </p:nvGrpSpPr>
        <p:grpSpPr bwMode="auto">
          <a:xfrm>
            <a:off x="1257300" y="990600"/>
            <a:ext cx="2857500" cy="4038600"/>
            <a:chOff x="457200" y="990600"/>
            <a:chExt cx="2857500" cy="4038600"/>
          </a:xfrm>
        </p:grpSpPr>
        <p:pic>
          <p:nvPicPr>
            <p:cNvPr id="33800" name="Picture 22" descr="DSC0040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219200"/>
              <a:ext cx="28575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457200" y="990600"/>
              <a:ext cx="2819400" cy="2381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a:latin typeface="Arial" charset="0"/>
                  <a:ea typeface="ＭＳ Ｐゴシック" charset="0"/>
                  <a:cs typeface="ＭＳ Ｐゴシック" charset="0"/>
                </a:rPr>
                <a:t>Cavity in BCP cabinet at AES</a:t>
              </a:r>
            </a:p>
          </p:txBody>
        </p:sp>
      </p:grpSp>
      <p:grpSp>
        <p:nvGrpSpPr>
          <p:cNvPr id="33796" name="Group 6"/>
          <p:cNvGrpSpPr>
            <a:grpSpLocks/>
          </p:cNvGrpSpPr>
          <p:nvPr/>
        </p:nvGrpSpPr>
        <p:grpSpPr bwMode="auto">
          <a:xfrm>
            <a:off x="4381500" y="990600"/>
            <a:ext cx="3162300" cy="4038600"/>
            <a:chOff x="3581400" y="990600"/>
            <a:chExt cx="3163022" cy="4038602"/>
          </a:xfrm>
        </p:grpSpPr>
        <p:pic>
          <p:nvPicPr>
            <p:cNvPr id="33798" name="Picture 3" descr="cavity in cllass 10000.jpg"/>
            <p:cNvPicPr>
              <a:picLocks noChangeAspect="1"/>
            </p:cNvPicPr>
            <p:nvPr/>
          </p:nvPicPr>
          <p:blipFill>
            <a:blip r:embed="rId3" cstate="email">
              <a:extLst>
                <a:ext uri="{28A0092B-C50C-407E-A947-70E740481C1C}">
                  <a14:useLocalDpi xmlns:a14="http://schemas.microsoft.com/office/drawing/2010/main" val="0"/>
                </a:ext>
              </a:extLst>
            </a:blip>
            <a:srcRect l="12810" t="28806" r="25848" b="3291"/>
            <a:stretch>
              <a:fillRect/>
            </a:stretch>
          </p:blipFill>
          <p:spPr bwMode="auto">
            <a:xfrm rot="5400000">
              <a:off x="3257910" y="1542691"/>
              <a:ext cx="3810001" cy="3163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3581400" y="990600"/>
              <a:ext cx="2820044" cy="2381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a:latin typeface="Arial" charset="0"/>
                  <a:ea typeface="ＭＳ Ｐゴシック" charset="0"/>
                  <a:cs typeface="ＭＳ Ｐゴシック" charset="0"/>
                </a:rPr>
                <a:t>Cavity in Class 10,000 cleanroom at BNL</a:t>
              </a:r>
            </a:p>
          </p:txBody>
        </p:sp>
      </p:grpSp>
      <p:sp>
        <p:nvSpPr>
          <p:cNvPr id="33797" name="Text Box 4"/>
          <p:cNvSpPr txBox="1">
            <a:spLocks noChangeArrowheads="1"/>
          </p:cNvSpPr>
          <p:nvPr/>
        </p:nvSpPr>
        <p:spPr bwMode="auto">
          <a:xfrm>
            <a:off x="685800" y="5181600"/>
            <a:ext cx="8077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r>
              <a:rPr lang="en-US" sz="1400">
                <a:cs typeface="Times New Roman" charset="0"/>
              </a:rPr>
              <a:t>The cavity has undergone processing standard for SRF cavities: BCP etch, vacuum bake at 600°C for 10 hrs, light BCP etch, HPR, assembly in the Class 100 cleanroom.  Its first acceptance test at C-AD’s LVTF will be performed in July.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title"/>
          </p:nvPr>
        </p:nvSpPr>
        <p:spPr/>
        <p:txBody>
          <a:bodyPr/>
          <a:lstStyle/>
          <a:p>
            <a:r>
              <a:rPr lang="en-US" sz="2000">
                <a:latin typeface="Times New Roman" charset="0"/>
                <a:ea typeface="ＭＳ Ｐゴシック" charset="0"/>
                <a:cs typeface="ＭＳ Ｐゴシック" charset="0"/>
              </a:rPr>
              <a:t>Compact double QW crab cavity for LHC luminosity upgrade</a:t>
            </a:r>
          </a:p>
        </p:txBody>
      </p:sp>
      <p:sp>
        <p:nvSpPr>
          <p:cNvPr id="36866" name="Text Box 4"/>
          <p:cNvSpPr txBox="1">
            <a:spLocks noChangeArrowheads="1"/>
          </p:cNvSpPr>
          <p:nvPr/>
        </p:nvSpPr>
        <p:spPr bwMode="auto">
          <a:xfrm>
            <a:off x="762000" y="838200"/>
            <a:ext cx="7543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lstStyle>
            <a:lvl1pPr marL="171450" indent="-171450">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buFont typeface="Wingdings" charset="0"/>
              <a:buChar char="§"/>
            </a:pPr>
            <a:r>
              <a:rPr lang="en-US">
                <a:cs typeface="Times New Roman" charset="0"/>
              </a:rPr>
              <a:t>A compact double quarter wave crab cavity was proposed and designed at BNL.</a:t>
            </a:r>
          </a:p>
          <a:p>
            <a:pPr algn="l">
              <a:buFont typeface="Wingdings" charset="0"/>
              <a:buChar char="§"/>
            </a:pPr>
            <a:r>
              <a:rPr lang="en-US">
                <a:cs typeface="Times New Roman" charset="0"/>
              </a:rPr>
              <a:t>A proof-of-principle cavity has been fabricated and processed at Niowave; 600°C vacuum bake – at BNL.</a:t>
            </a:r>
          </a:p>
          <a:p>
            <a:pPr algn="l">
              <a:buFont typeface="Wingdings" charset="0"/>
              <a:buChar char="§"/>
            </a:pPr>
            <a:r>
              <a:rPr lang="en-US">
                <a:cs typeface="Times New Roman" charset="0"/>
              </a:rPr>
              <a:t>The first vertical test at C-AD’s SVTF in June. The second test is planned for late summer after re-processing.</a:t>
            </a:r>
          </a:p>
          <a:p>
            <a:pPr algn="l">
              <a:buFont typeface="Wingdings" charset="0"/>
              <a:buChar char="§"/>
            </a:pPr>
            <a:r>
              <a:rPr lang="en-US">
                <a:cs typeface="Times New Roman" charset="0"/>
              </a:rPr>
              <a:t>Funded by LARP.</a:t>
            </a:r>
          </a:p>
        </p:txBody>
      </p:sp>
      <p:graphicFrame>
        <p:nvGraphicFramePr>
          <p:cNvPr id="11" name="Table 10"/>
          <p:cNvGraphicFramePr>
            <a:graphicFrameLocks noGrp="1"/>
          </p:cNvGraphicFramePr>
          <p:nvPr/>
        </p:nvGraphicFramePr>
        <p:xfrm>
          <a:off x="5943600" y="2438400"/>
          <a:ext cx="2971800" cy="2849594"/>
        </p:xfrm>
        <a:graphic>
          <a:graphicData uri="http://schemas.openxmlformats.org/drawingml/2006/table">
            <a:tbl>
              <a:tblPr bandRow="1">
                <a:tableStyleId>{5C22544A-7EE6-4342-B048-85BDC9FD1C3A}</a:tableStyleId>
              </a:tblPr>
              <a:tblGrid>
                <a:gridCol w="1922929">
                  <a:extLst>
                    <a:ext uri="{9D8B030D-6E8A-4147-A177-3AD203B41FA5}">
                      <a16:colId xmlns:a16="http://schemas.microsoft.com/office/drawing/2014/main" val="20000"/>
                    </a:ext>
                  </a:extLst>
                </a:gridCol>
                <a:gridCol w="1048871">
                  <a:extLst>
                    <a:ext uri="{9D8B030D-6E8A-4147-A177-3AD203B41FA5}">
                      <a16:colId xmlns:a16="http://schemas.microsoft.com/office/drawing/2014/main" val="20001"/>
                    </a:ext>
                  </a:extLst>
                </a:gridCol>
              </a:tblGrid>
              <a:tr h="259051">
                <a:tc>
                  <a:txBody>
                    <a:bodyPr/>
                    <a:lstStyle/>
                    <a:p>
                      <a:r>
                        <a:rPr lang="en-US" sz="1100" dirty="0">
                          <a:latin typeface="Arial"/>
                          <a:cs typeface="Arial"/>
                        </a:rPr>
                        <a:t>Frequency</a:t>
                      </a:r>
                    </a:p>
                  </a:txBody>
                  <a:tcPr marT="45707" marB="45707"/>
                </a:tc>
                <a:tc>
                  <a:txBody>
                    <a:bodyPr/>
                    <a:lstStyle/>
                    <a:p>
                      <a:pPr algn="ctr"/>
                      <a:r>
                        <a:rPr lang="en-US" sz="1100" dirty="0">
                          <a:latin typeface="Arial"/>
                          <a:cs typeface="Arial"/>
                        </a:rPr>
                        <a:t>400 MHz</a:t>
                      </a:r>
                    </a:p>
                  </a:txBody>
                  <a:tcPr marT="45707" marB="45707"/>
                </a:tc>
                <a:extLst>
                  <a:ext uri="{0D108BD9-81ED-4DB2-BD59-A6C34878D82A}">
                    <a16:rowId xmlns:a16="http://schemas.microsoft.com/office/drawing/2014/main" val="10000"/>
                  </a:ext>
                </a:extLst>
              </a:tr>
              <a:tr h="259051">
                <a:tc>
                  <a:txBody>
                    <a:bodyPr/>
                    <a:lstStyle/>
                    <a:p>
                      <a:r>
                        <a:rPr lang="en-US" sz="1100" baseline="0" dirty="0">
                          <a:latin typeface="Arial"/>
                          <a:cs typeface="Arial"/>
                        </a:rPr>
                        <a:t>Deflecting Voltage</a:t>
                      </a:r>
                      <a:endParaRPr lang="en-US" sz="1100" dirty="0">
                        <a:latin typeface="Arial"/>
                        <a:cs typeface="Arial"/>
                      </a:endParaRPr>
                    </a:p>
                  </a:txBody>
                  <a:tcPr marT="45707" marB="45707"/>
                </a:tc>
                <a:tc>
                  <a:txBody>
                    <a:bodyPr/>
                    <a:lstStyle/>
                    <a:p>
                      <a:pPr algn="ctr"/>
                      <a:r>
                        <a:rPr lang="en-US" sz="1100" dirty="0">
                          <a:latin typeface="Arial"/>
                          <a:cs typeface="Arial"/>
                        </a:rPr>
                        <a:t>3.0</a:t>
                      </a:r>
                      <a:r>
                        <a:rPr lang="en-US" sz="1100" baseline="0" dirty="0">
                          <a:latin typeface="Arial"/>
                          <a:cs typeface="Arial"/>
                        </a:rPr>
                        <a:t> MV</a:t>
                      </a:r>
                      <a:endParaRPr lang="en-US" sz="1100" dirty="0">
                        <a:latin typeface="Arial"/>
                        <a:cs typeface="Arial"/>
                      </a:endParaRPr>
                    </a:p>
                  </a:txBody>
                  <a:tcPr marT="45707" marB="45707"/>
                </a:tc>
                <a:extLst>
                  <a:ext uri="{0D108BD9-81ED-4DB2-BD59-A6C34878D82A}">
                    <a16:rowId xmlns:a16="http://schemas.microsoft.com/office/drawing/2014/main" val="10001"/>
                  </a:ext>
                </a:extLst>
              </a:tr>
              <a:tr h="259051">
                <a:tc>
                  <a:txBody>
                    <a:bodyPr/>
                    <a:lstStyle/>
                    <a:p>
                      <a:r>
                        <a:rPr lang="en-US" sz="1100" i="1" dirty="0" err="1">
                          <a:latin typeface="Arial"/>
                          <a:cs typeface="Arial"/>
                        </a:rPr>
                        <a:t>R</a:t>
                      </a:r>
                      <a:r>
                        <a:rPr lang="en-US" sz="1100" i="1" baseline="-25000" dirty="0" err="1">
                          <a:latin typeface="Arial"/>
                          <a:cs typeface="Arial"/>
                        </a:rPr>
                        <a:t>t</a:t>
                      </a:r>
                      <a:r>
                        <a:rPr lang="en-US" sz="1100" i="1" baseline="-25000" dirty="0">
                          <a:latin typeface="Arial"/>
                          <a:cs typeface="Arial"/>
                        </a:rPr>
                        <a:t> </a:t>
                      </a:r>
                      <a:r>
                        <a:rPr lang="en-US" sz="1100" i="1" dirty="0">
                          <a:latin typeface="Arial"/>
                          <a:cs typeface="Arial"/>
                        </a:rPr>
                        <a:t>/Q</a:t>
                      </a:r>
                      <a:r>
                        <a:rPr lang="en-US" sz="1100" dirty="0">
                          <a:latin typeface="Arial"/>
                          <a:cs typeface="Arial"/>
                        </a:rPr>
                        <a:t> (Fund.</a:t>
                      </a:r>
                      <a:r>
                        <a:rPr lang="en-US" sz="1100" baseline="0" dirty="0">
                          <a:latin typeface="Arial"/>
                          <a:cs typeface="Arial"/>
                        </a:rPr>
                        <a:t> Mode)</a:t>
                      </a:r>
                      <a:endParaRPr lang="en-US" sz="1100" dirty="0">
                        <a:latin typeface="Arial"/>
                        <a:cs typeface="Arial"/>
                      </a:endParaRPr>
                    </a:p>
                  </a:txBody>
                  <a:tcPr marT="45707" marB="45707"/>
                </a:tc>
                <a:tc>
                  <a:txBody>
                    <a:bodyPr/>
                    <a:lstStyle/>
                    <a:p>
                      <a:pPr algn="ctr"/>
                      <a:r>
                        <a:rPr lang="en-US" sz="1100" dirty="0">
                          <a:latin typeface="Arial"/>
                          <a:cs typeface="Arial"/>
                        </a:rPr>
                        <a:t>400 Ohm</a:t>
                      </a:r>
                    </a:p>
                  </a:txBody>
                  <a:tcPr marT="45707" marB="45707"/>
                </a:tc>
                <a:extLst>
                  <a:ext uri="{0D108BD9-81ED-4DB2-BD59-A6C34878D82A}">
                    <a16:rowId xmlns:a16="http://schemas.microsoft.com/office/drawing/2014/main" val="10002"/>
                  </a:ext>
                </a:extLst>
              </a:tr>
              <a:tr h="259051">
                <a:tc>
                  <a:txBody>
                    <a:bodyPr/>
                    <a:lstStyle/>
                    <a:p>
                      <a:r>
                        <a:rPr lang="en-US" sz="1100" i="1" dirty="0">
                          <a:latin typeface="Arial"/>
                          <a:cs typeface="Arial"/>
                        </a:rPr>
                        <a:t>G</a:t>
                      </a:r>
                    </a:p>
                  </a:txBody>
                  <a:tcPr marT="45707" marB="45707"/>
                </a:tc>
                <a:tc>
                  <a:txBody>
                    <a:bodyPr/>
                    <a:lstStyle/>
                    <a:p>
                      <a:pPr algn="ctr"/>
                      <a:r>
                        <a:rPr lang="en-US" sz="1100" dirty="0">
                          <a:latin typeface="Arial"/>
                          <a:cs typeface="Arial"/>
                        </a:rPr>
                        <a:t>88.3 Ohm</a:t>
                      </a:r>
                    </a:p>
                  </a:txBody>
                  <a:tcPr marT="45707" marB="45707"/>
                </a:tc>
                <a:extLst>
                  <a:ext uri="{0D108BD9-81ED-4DB2-BD59-A6C34878D82A}">
                    <a16:rowId xmlns:a16="http://schemas.microsoft.com/office/drawing/2014/main" val="10003"/>
                  </a:ext>
                </a:extLst>
              </a:tr>
              <a:tr h="259051">
                <a:tc>
                  <a:txBody>
                    <a:bodyPr/>
                    <a:lstStyle/>
                    <a:p>
                      <a:r>
                        <a:rPr lang="en-US" sz="1100" i="1" dirty="0">
                          <a:latin typeface="Arial"/>
                          <a:cs typeface="Arial"/>
                        </a:rPr>
                        <a:t>R</a:t>
                      </a:r>
                      <a:r>
                        <a:rPr lang="en-US" sz="1100" i="1" baseline="-25000" dirty="0">
                          <a:latin typeface="Arial"/>
                          <a:cs typeface="Arial"/>
                        </a:rPr>
                        <a:t>BCS</a:t>
                      </a:r>
                      <a:r>
                        <a:rPr lang="en-US" sz="1100" i="1" baseline="0" dirty="0">
                          <a:latin typeface="Arial"/>
                          <a:cs typeface="Arial"/>
                        </a:rPr>
                        <a:t> </a:t>
                      </a:r>
                      <a:r>
                        <a:rPr lang="en-US" sz="1100" i="0" baseline="0" dirty="0">
                          <a:latin typeface="Arial"/>
                          <a:cs typeface="Arial"/>
                        </a:rPr>
                        <a:t>(2 K)</a:t>
                      </a:r>
                      <a:endParaRPr lang="en-US" sz="1100" i="0" baseline="-25000" dirty="0">
                        <a:latin typeface="Arial"/>
                        <a:cs typeface="Arial"/>
                      </a:endParaRPr>
                    </a:p>
                  </a:txBody>
                  <a:tcPr marT="45707" marB="45707"/>
                </a:tc>
                <a:tc>
                  <a:txBody>
                    <a:bodyPr/>
                    <a:lstStyle/>
                    <a:p>
                      <a:pPr algn="ctr"/>
                      <a:r>
                        <a:rPr lang="en-US" sz="1100" dirty="0">
                          <a:latin typeface="Arial"/>
                          <a:cs typeface="Arial"/>
                        </a:rPr>
                        <a:t>1 </a:t>
                      </a:r>
                      <a:r>
                        <a:rPr lang="en-US" sz="1100" dirty="0" err="1">
                          <a:latin typeface="Arial"/>
                          <a:cs typeface="Arial"/>
                        </a:rPr>
                        <a:t>nOhm</a:t>
                      </a:r>
                      <a:endParaRPr lang="en-US" sz="1100" dirty="0">
                        <a:latin typeface="Arial"/>
                        <a:cs typeface="Arial"/>
                      </a:endParaRPr>
                    </a:p>
                  </a:txBody>
                  <a:tcPr marT="45707" marB="45707"/>
                </a:tc>
                <a:extLst>
                  <a:ext uri="{0D108BD9-81ED-4DB2-BD59-A6C34878D82A}">
                    <a16:rowId xmlns:a16="http://schemas.microsoft.com/office/drawing/2014/main" val="10004"/>
                  </a:ext>
                </a:extLst>
              </a:tr>
              <a:tr h="259051">
                <a:tc>
                  <a:txBody>
                    <a:bodyPr/>
                    <a:lstStyle/>
                    <a:p>
                      <a:r>
                        <a:rPr lang="en-US" sz="1100" i="1" dirty="0">
                          <a:latin typeface="Arial"/>
                          <a:cs typeface="Arial"/>
                        </a:rPr>
                        <a:t>R</a:t>
                      </a:r>
                      <a:r>
                        <a:rPr lang="en-US" sz="1100" i="1" baseline="-25000" dirty="0">
                          <a:latin typeface="Arial"/>
                          <a:cs typeface="Arial"/>
                        </a:rPr>
                        <a:t>BCS</a:t>
                      </a:r>
                      <a:r>
                        <a:rPr lang="en-US" sz="1100" i="0" baseline="0" dirty="0">
                          <a:latin typeface="Arial"/>
                          <a:cs typeface="Arial"/>
                        </a:rPr>
                        <a:t> (4.5 K)</a:t>
                      </a:r>
                    </a:p>
                  </a:txBody>
                  <a:tcPr marT="45707" marB="45707"/>
                </a:tc>
                <a:tc>
                  <a:txBody>
                    <a:bodyPr/>
                    <a:lstStyle/>
                    <a:p>
                      <a:pPr algn="ctr"/>
                      <a:r>
                        <a:rPr lang="en-US" sz="1100" dirty="0">
                          <a:latin typeface="Arial"/>
                          <a:cs typeface="Arial"/>
                        </a:rPr>
                        <a:t>62.3 </a:t>
                      </a:r>
                      <a:r>
                        <a:rPr lang="en-US" sz="1100" dirty="0" err="1">
                          <a:latin typeface="Arial"/>
                          <a:cs typeface="Arial"/>
                        </a:rPr>
                        <a:t>nOm</a:t>
                      </a:r>
                      <a:endParaRPr lang="en-US" sz="1100" dirty="0">
                        <a:latin typeface="Arial"/>
                        <a:cs typeface="Arial"/>
                      </a:endParaRPr>
                    </a:p>
                  </a:txBody>
                  <a:tcPr marT="45707" marB="45707"/>
                </a:tc>
                <a:extLst>
                  <a:ext uri="{0D108BD9-81ED-4DB2-BD59-A6C34878D82A}">
                    <a16:rowId xmlns:a16="http://schemas.microsoft.com/office/drawing/2014/main" val="10005"/>
                  </a:ext>
                </a:extLst>
              </a:tr>
              <a:tr h="259051">
                <a:tc>
                  <a:txBody>
                    <a:bodyPr/>
                    <a:lstStyle/>
                    <a:p>
                      <a:r>
                        <a:rPr lang="en-US" sz="1100" i="1" dirty="0" err="1">
                          <a:latin typeface="Arial"/>
                          <a:cs typeface="Arial"/>
                        </a:rPr>
                        <a:t>R</a:t>
                      </a:r>
                      <a:r>
                        <a:rPr lang="en-US" sz="1100" i="1" baseline="-25000" dirty="0" err="1">
                          <a:latin typeface="Arial"/>
                          <a:cs typeface="Arial"/>
                        </a:rPr>
                        <a:t>res</a:t>
                      </a:r>
                      <a:endParaRPr lang="en-US" sz="1100" i="1" baseline="-25000" dirty="0">
                        <a:latin typeface="Arial"/>
                        <a:cs typeface="Arial"/>
                      </a:endParaRPr>
                    </a:p>
                  </a:txBody>
                  <a:tcPr marT="45707" marB="45707"/>
                </a:tc>
                <a:tc>
                  <a:txBody>
                    <a:bodyPr/>
                    <a:lstStyle/>
                    <a:p>
                      <a:pPr algn="ctr"/>
                      <a:r>
                        <a:rPr lang="en-US" sz="1100" dirty="0">
                          <a:latin typeface="Arial"/>
                          <a:cs typeface="Arial"/>
                        </a:rPr>
                        <a:t>10 </a:t>
                      </a:r>
                      <a:r>
                        <a:rPr lang="en-US" sz="1100" dirty="0" err="1">
                          <a:latin typeface="Arial"/>
                          <a:cs typeface="Arial"/>
                        </a:rPr>
                        <a:t>nOhm</a:t>
                      </a:r>
                      <a:endParaRPr lang="en-US" sz="1100" dirty="0">
                        <a:latin typeface="Arial"/>
                        <a:cs typeface="Arial"/>
                      </a:endParaRPr>
                    </a:p>
                  </a:txBody>
                  <a:tcPr marT="45707" marB="45707"/>
                </a:tc>
                <a:extLst>
                  <a:ext uri="{0D108BD9-81ED-4DB2-BD59-A6C34878D82A}">
                    <a16:rowId xmlns:a16="http://schemas.microsoft.com/office/drawing/2014/main" val="10006"/>
                  </a:ext>
                </a:extLst>
              </a:tr>
              <a:tr h="259051">
                <a:tc>
                  <a:txBody>
                    <a:bodyPr/>
                    <a:lstStyle/>
                    <a:p>
                      <a:r>
                        <a:rPr lang="en-US" sz="1100" i="1" dirty="0">
                          <a:latin typeface="Arial"/>
                          <a:cs typeface="Arial"/>
                        </a:rPr>
                        <a:t>Q</a:t>
                      </a:r>
                      <a:r>
                        <a:rPr lang="en-US" sz="1100" i="1" baseline="-25000" dirty="0">
                          <a:latin typeface="Arial"/>
                          <a:cs typeface="Arial"/>
                        </a:rPr>
                        <a:t>0</a:t>
                      </a:r>
                      <a:r>
                        <a:rPr lang="en-US" sz="1100" i="0" baseline="0" dirty="0">
                          <a:latin typeface="Arial"/>
                          <a:cs typeface="Arial"/>
                        </a:rPr>
                        <a:t> (2 K)</a:t>
                      </a:r>
                      <a:endParaRPr lang="en-US" sz="1100" i="1" baseline="-25000" dirty="0">
                        <a:latin typeface="Arial"/>
                        <a:cs typeface="Arial"/>
                      </a:endParaRPr>
                    </a:p>
                  </a:txBody>
                  <a:tcPr marT="45707" marB="45707"/>
                </a:tc>
                <a:tc>
                  <a:txBody>
                    <a:bodyPr/>
                    <a:lstStyle/>
                    <a:p>
                      <a:pPr algn="ctr"/>
                      <a:r>
                        <a:rPr lang="en-US" sz="1100" dirty="0">
                          <a:latin typeface="Arial"/>
                          <a:cs typeface="Arial"/>
                        </a:rPr>
                        <a:t>8.0×10</a:t>
                      </a:r>
                      <a:r>
                        <a:rPr lang="en-US" sz="1100" baseline="30000" dirty="0">
                          <a:latin typeface="Arial"/>
                          <a:cs typeface="Arial"/>
                        </a:rPr>
                        <a:t>9</a:t>
                      </a:r>
                    </a:p>
                  </a:txBody>
                  <a:tcPr marT="45707" marB="45707"/>
                </a:tc>
                <a:extLst>
                  <a:ext uri="{0D108BD9-81ED-4DB2-BD59-A6C34878D82A}">
                    <a16:rowId xmlns:a16="http://schemas.microsoft.com/office/drawing/2014/main" val="10007"/>
                  </a:ext>
                </a:extLst>
              </a:tr>
              <a:tr h="259051">
                <a:tc>
                  <a:txBody>
                    <a:bodyPr/>
                    <a:lstStyle/>
                    <a:p>
                      <a:r>
                        <a:rPr lang="en-US" sz="1100" i="1" dirty="0">
                          <a:latin typeface="Arial"/>
                          <a:cs typeface="Arial"/>
                        </a:rPr>
                        <a:t>Q</a:t>
                      </a:r>
                      <a:r>
                        <a:rPr lang="en-US" sz="1100" i="1" baseline="-25000" dirty="0">
                          <a:latin typeface="Arial"/>
                          <a:cs typeface="Arial"/>
                        </a:rPr>
                        <a:t>0</a:t>
                      </a:r>
                      <a:r>
                        <a:rPr lang="en-US" sz="1100" i="0" baseline="0" dirty="0">
                          <a:latin typeface="Arial"/>
                          <a:cs typeface="Arial"/>
                        </a:rPr>
                        <a:t> (4.5 K)</a:t>
                      </a:r>
                      <a:endParaRPr lang="en-US" sz="1100" i="1" baseline="-25000" dirty="0">
                        <a:latin typeface="Arial"/>
                        <a:cs typeface="Arial"/>
                      </a:endParaRPr>
                    </a:p>
                  </a:txBody>
                  <a:tcPr marT="45707" marB="45707"/>
                </a:tc>
                <a:tc>
                  <a:txBody>
                    <a:bodyPr/>
                    <a:lstStyle/>
                    <a:p>
                      <a:pPr algn="ctr"/>
                      <a:r>
                        <a:rPr lang="en-US" sz="1100" dirty="0">
                          <a:latin typeface="Arial"/>
                          <a:cs typeface="Arial"/>
                        </a:rPr>
                        <a:t>1.2×10</a:t>
                      </a:r>
                      <a:r>
                        <a:rPr lang="en-US" sz="1100" baseline="30000" dirty="0">
                          <a:latin typeface="Arial"/>
                          <a:cs typeface="Arial"/>
                        </a:rPr>
                        <a:t>9</a:t>
                      </a:r>
                    </a:p>
                  </a:txBody>
                  <a:tcPr marT="45707" marB="45707"/>
                </a:tc>
                <a:extLst>
                  <a:ext uri="{0D108BD9-81ED-4DB2-BD59-A6C34878D82A}">
                    <a16:rowId xmlns:a16="http://schemas.microsoft.com/office/drawing/2014/main" val="10008"/>
                  </a:ext>
                </a:extLst>
              </a:tr>
              <a:tr h="259051">
                <a:tc>
                  <a:txBody>
                    <a:bodyPr/>
                    <a:lstStyle/>
                    <a:p>
                      <a:r>
                        <a:rPr lang="en-US" sz="1100" i="1" dirty="0">
                          <a:latin typeface="Arial"/>
                          <a:cs typeface="Arial"/>
                        </a:rPr>
                        <a:t>P</a:t>
                      </a:r>
                      <a:r>
                        <a:rPr lang="en-US" sz="1100" i="1" baseline="-25000" dirty="0">
                          <a:latin typeface="Arial"/>
                          <a:cs typeface="Arial"/>
                        </a:rPr>
                        <a:t>RF</a:t>
                      </a:r>
                    </a:p>
                  </a:txBody>
                  <a:tcPr marT="45707" marB="45707"/>
                </a:tc>
                <a:tc>
                  <a:txBody>
                    <a:bodyPr/>
                    <a:lstStyle/>
                    <a:p>
                      <a:pPr algn="ctr"/>
                      <a:r>
                        <a:rPr lang="en-US" sz="1100" dirty="0">
                          <a:latin typeface="Arial"/>
                          <a:cs typeface="Arial"/>
                        </a:rPr>
                        <a:t>2.8 W</a:t>
                      </a:r>
                    </a:p>
                  </a:txBody>
                  <a:tcPr marT="45707" marB="45707"/>
                </a:tc>
                <a:extLst>
                  <a:ext uri="{0D108BD9-81ED-4DB2-BD59-A6C34878D82A}">
                    <a16:rowId xmlns:a16="http://schemas.microsoft.com/office/drawing/2014/main" val="10009"/>
                  </a:ext>
                </a:extLst>
              </a:tr>
              <a:tr h="259051">
                <a:tc>
                  <a:txBody>
                    <a:bodyPr/>
                    <a:lstStyle/>
                    <a:p>
                      <a:r>
                        <a:rPr lang="en-US" sz="1100" i="0" baseline="0" dirty="0">
                          <a:latin typeface="Arial"/>
                          <a:cs typeface="Arial"/>
                        </a:rPr>
                        <a:t>Dynamic liquefaction load</a:t>
                      </a:r>
                    </a:p>
                  </a:txBody>
                  <a:tcPr marT="45707" marB="45707"/>
                </a:tc>
                <a:tc>
                  <a:txBody>
                    <a:bodyPr/>
                    <a:lstStyle/>
                    <a:p>
                      <a:pPr algn="ctr"/>
                      <a:r>
                        <a:rPr lang="en-US" sz="1100" dirty="0">
                          <a:latin typeface="Arial"/>
                          <a:cs typeface="Arial"/>
                        </a:rPr>
                        <a:t>0.13 g/s</a:t>
                      </a:r>
                    </a:p>
                  </a:txBody>
                  <a:tcPr marT="45707" marB="45707"/>
                </a:tc>
                <a:extLst>
                  <a:ext uri="{0D108BD9-81ED-4DB2-BD59-A6C34878D82A}">
                    <a16:rowId xmlns:a16="http://schemas.microsoft.com/office/drawing/2014/main" val="10010"/>
                  </a:ext>
                </a:extLst>
              </a:tr>
            </a:tbl>
          </a:graphicData>
        </a:graphic>
      </p:graphicFrame>
      <p:grpSp>
        <p:nvGrpSpPr>
          <p:cNvPr id="36905" name="Group 1"/>
          <p:cNvGrpSpPr>
            <a:grpSpLocks/>
          </p:cNvGrpSpPr>
          <p:nvPr/>
        </p:nvGrpSpPr>
        <p:grpSpPr bwMode="auto">
          <a:xfrm>
            <a:off x="2819400" y="2033588"/>
            <a:ext cx="2747963" cy="3910012"/>
            <a:chOff x="3051180" y="2025648"/>
            <a:chExt cx="2747891" cy="3910014"/>
          </a:xfrm>
        </p:grpSpPr>
        <p:pic>
          <p:nvPicPr>
            <p:cNvPr id="36908" name="Picture 11" descr="D:\CrabPOP\Testing\pictures\IMG_256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55871" y="2278062"/>
              <a:ext cx="2743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09" name="TextBox 12"/>
            <p:cNvSpPr txBox="1">
              <a:spLocks noChangeArrowheads="1"/>
            </p:cNvSpPr>
            <p:nvPr/>
          </p:nvSpPr>
          <p:spPr bwMode="auto">
            <a:xfrm>
              <a:off x="3051180" y="2025648"/>
              <a:ext cx="23237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r>
                <a:rPr lang="en-US" b="0">
                  <a:latin typeface="Arial" charset="0"/>
                  <a:cs typeface="Arial" charset="0"/>
                </a:rPr>
                <a:t>Cavity insert and testing dewar</a:t>
              </a:r>
            </a:p>
          </p:txBody>
        </p:sp>
      </p:grpSp>
      <p:pic>
        <p:nvPicPr>
          <p:cNvPr id="36906" name="Picture 2" descr="G:\Crab cavity\picture 001.jpg"/>
          <p:cNvPicPr>
            <a:picLocks noChangeAspect="1" noChangeArrowheads="1"/>
          </p:cNvPicPr>
          <p:nvPr/>
        </p:nvPicPr>
        <p:blipFill>
          <a:blip r:embed="rId3" cstate="email">
            <a:extLst>
              <a:ext uri="{28A0092B-C50C-407E-A947-70E740481C1C}">
                <a14:useLocalDpi xmlns:a14="http://schemas.microsoft.com/office/drawing/2010/main" val="0"/>
              </a:ext>
            </a:extLst>
          </a:blip>
          <a:srcRect l="15379" r="23367" b="10362"/>
          <a:stretch>
            <a:fillRect/>
          </a:stretch>
        </p:blipFill>
        <p:spPr bwMode="auto">
          <a:xfrm>
            <a:off x="685800" y="3962400"/>
            <a:ext cx="1801813"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07" name="Picture 14"/>
          <p:cNvPicPr>
            <a:picLocks noChangeAspect="1" noChangeArrowheads="1"/>
          </p:cNvPicPr>
          <p:nvPr/>
        </p:nvPicPr>
        <p:blipFill>
          <a:blip r:embed="rId4" cstate="email">
            <a:extLst>
              <a:ext uri="{28A0092B-C50C-407E-A947-70E740481C1C}">
                <a14:useLocalDpi xmlns:a14="http://schemas.microsoft.com/office/drawing/2010/main" val="0"/>
              </a:ext>
            </a:extLst>
          </a:blip>
          <a:srcRect l="15396" t="14584" r="10869" b="20831"/>
          <a:stretch>
            <a:fillRect/>
          </a:stretch>
        </p:blipFill>
        <p:spPr bwMode="auto">
          <a:xfrm>
            <a:off x="685800" y="1889125"/>
            <a:ext cx="1809750" cy="196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12917" t="17778" r="38750" b="4443"/>
          <a:stretch>
            <a:fillRect/>
          </a:stretch>
        </p:blipFill>
        <p:spPr bwMode="auto">
          <a:xfrm>
            <a:off x="423863" y="700088"/>
            <a:ext cx="6053137"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extBox 4"/>
          <p:cNvSpPr txBox="1">
            <a:spLocks noChangeArrowheads="1"/>
          </p:cNvSpPr>
          <p:nvPr/>
        </p:nvSpPr>
        <p:spPr bwMode="auto">
          <a:xfrm>
            <a:off x="6096000" y="3886200"/>
            <a:ext cx="4572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800"/>
              <a:t>torr</a:t>
            </a:r>
          </a:p>
        </p:txBody>
      </p:sp>
      <p:cxnSp>
        <p:nvCxnSpPr>
          <p:cNvPr id="8" name="Straight Arrow Connector 7"/>
          <p:cNvCxnSpPr/>
          <p:nvPr/>
        </p:nvCxnSpPr>
        <p:spPr>
          <a:xfrm>
            <a:off x="2438400" y="1649413"/>
            <a:ext cx="0" cy="5603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892" name="TextBox 9"/>
          <p:cNvSpPr txBox="1">
            <a:spLocks noChangeArrowheads="1"/>
          </p:cNvSpPr>
          <p:nvPr/>
        </p:nvSpPr>
        <p:spPr bwMode="auto">
          <a:xfrm>
            <a:off x="1447800" y="59436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a:solidFill>
                  <a:schemeClr val="bg2"/>
                </a:solidFill>
              </a:rPr>
              <a:t>pump</a:t>
            </a:r>
          </a:p>
        </p:txBody>
      </p:sp>
      <p:sp>
        <p:nvSpPr>
          <p:cNvPr id="37893" name="TextBox 10"/>
          <p:cNvSpPr txBox="1">
            <a:spLocks noChangeArrowheads="1"/>
          </p:cNvSpPr>
          <p:nvPr/>
        </p:nvSpPr>
        <p:spPr bwMode="auto">
          <a:xfrm>
            <a:off x="914400" y="1189038"/>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2400"/>
              <a:t>Cathode side</a:t>
            </a:r>
          </a:p>
        </p:txBody>
      </p:sp>
      <p:sp>
        <p:nvSpPr>
          <p:cNvPr id="37894" name="TextBox 11"/>
          <p:cNvSpPr txBox="1">
            <a:spLocks noChangeArrowheads="1"/>
          </p:cNvSpPr>
          <p:nvPr/>
        </p:nvSpPr>
        <p:spPr bwMode="auto">
          <a:xfrm>
            <a:off x="3629025" y="1668463"/>
            <a:ext cx="2695575" cy="830262"/>
          </a:xfrm>
          <a:prstGeom prst="rect">
            <a:avLst/>
          </a:prstGeom>
          <a:solidFill>
            <a:srgbClr val="FFC000"/>
          </a:solidFill>
          <a:ln w="25400">
            <a:solidFill>
              <a:schemeClr val="tx1"/>
            </a:solidFill>
            <a:miter lim="800000"/>
            <a:headEnd/>
            <a:tailEnd/>
          </a:ln>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2400"/>
              <a:t>Vacuum distribution study</a:t>
            </a:r>
          </a:p>
        </p:txBody>
      </p:sp>
      <p:sp>
        <p:nvSpPr>
          <p:cNvPr id="37895" name="Rectangle 15"/>
          <p:cNvSpPr>
            <a:spLocks noChangeArrowheads="1"/>
          </p:cNvSpPr>
          <p:nvPr/>
        </p:nvSpPr>
        <p:spPr bwMode="auto">
          <a:xfrm>
            <a:off x="6477000" y="220980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Inter Cathode-anode NEG pump is designed to have a capacity of 3000 l/s (H2)</a:t>
            </a:r>
          </a:p>
          <a:p>
            <a:r>
              <a:rPr lang="en-US"/>
              <a:t> Additional 8000l/s</a:t>
            </a:r>
          </a:p>
          <a:p>
            <a:r>
              <a:rPr lang="en-US"/>
              <a:t>NEG capacity to be added to the main chamber.</a:t>
            </a:r>
          </a:p>
        </p:txBody>
      </p:sp>
      <p:sp>
        <p:nvSpPr>
          <p:cNvPr id="17" name="Title 3"/>
          <p:cNvSpPr txBox="1">
            <a:spLocks/>
          </p:cNvSpPr>
          <p:nvPr/>
        </p:nvSpPr>
        <p:spPr bwMode="auto">
          <a:xfrm>
            <a:off x="500063" y="0"/>
            <a:ext cx="8153400" cy="700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b"/>
          <a:lstStyle>
            <a:lvl1pPr algn="ctr" rtl="0" eaLnBrk="0" fontAlgn="base" hangingPunct="0">
              <a:spcBef>
                <a:spcPct val="0"/>
              </a:spcBef>
              <a:spcAft>
                <a:spcPct val="0"/>
              </a:spcAft>
              <a:defRPr kumimoji="1" sz="24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pPr>
              <a:defRPr/>
            </a:pPr>
            <a:r>
              <a:rPr lang="en-US" sz="3200" kern="0" dirty="0">
                <a:ea typeface="ＭＳ Ｐゴシック" pitchFamily="34" charset="-128"/>
              </a:rPr>
              <a:t>Vacuum profile in Polarized gun for </a:t>
            </a:r>
            <a:r>
              <a:rPr lang="en-US" sz="3200" kern="0" dirty="0" err="1">
                <a:ea typeface="ＭＳ Ｐゴシック" pitchFamily="34" charset="-128"/>
              </a:rPr>
              <a:t>eRHIC</a:t>
            </a:r>
            <a:endParaRPr lang="en-US" sz="3200" kern="0" dirty="0">
              <a:ea typeface="ＭＳ Ｐゴシック" pitchFamily="34" charset="-128"/>
            </a:endParaRPr>
          </a:p>
        </p:txBody>
      </p:sp>
      <p:sp>
        <p:nvSpPr>
          <p:cNvPr id="37897" name="TextBox 17"/>
          <p:cNvSpPr txBox="1">
            <a:spLocks noChangeArrowheads="1"/>
          </p:cNvSpPr>
          <p:nvPr/>
        </p:nvSpPr>
        <p:spPr bwMode="auto">
          <a:xfrm>
            <a:off x="3200400" y="4776788"/>
            <a:ext cx="2133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2400">
                <a:solidFill>
                  <a:srgbClr val="FFFF00"/>
                </a:solidFill>
              </a:rPr>
              <a:t>Anode side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Users\skaritka\Documents\CAD\GGun\reviews\doe\DSC0415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38600" y="220980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76200" y="3609975"/>
            <a:ext cx="3886200" cy="2638425"/>
          </a:xfrm>
          <a:prstGeom prst="rect">
            <a:avLst/>
          </a:prstGeom>
          <a:solidFill>
            <a:srgbClr val="FFC000"/>
          </a:solidFill>
          <a:ln w="38100">
            <a:solidFill>
              <a:srgbClr val="FF0000"/>
            </a:solidFill>
          </a:ln>
        </p:spPr>
        <p:txBody>
          <a:bodyPr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dirty="0"/>
              <a:t>A NEG pump chamber custom designed by SAES   has been integrated into the Gatling Gun’s Anode assembly for high voltage design evaluation tests</a:t>
            </a:r>
          </a:p>
        </p:txBody>
      </p:sp>
      <p:cxnSp>
        <p:nvCxnSpPr>
          <p:cNvPr id="7" name="Straight Arrow Connector 6"/>
          <p:cNvCxnSpPr/>
          <p:nvPr/>
        </p:nvCxnSpPr>
        <p:spPr>
          <a:xfrm flipV="1">
            <a:off x="3886200" y="3657600"/>
            <a:ext cx="2286000" cy="3333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8916" name="Content Placeholder 3"/>
          <p:cNvPicPr>
            <a:picLocks noChangeAspect="1"/>
          </p:cNvPicPr>
          <p:nvPr/>
        </p:nvPicPr>
        <p:blipFill>
          <a:blip r:embed="rId3" cstate="email">
            <a:extLst>
              <a:ext uri="{28A0092B-C50C-407E-A947-70E740481C1C}">
                <a14:useLocalDpi xmlns:a14="http://schemas.microsoft.com/office/drawing/2010/main" val="0"/>
              </a:ext>
            </a:extLst>
          </a:blip>
          <a:srcRect l="3365" t="38339" r="65749" b="12152"/>
          <a:stretch>
            <a:fillRect/>
          </a:stretch>
        </p:blipFill>
        <p:spPr bwMode="auto">
          <a:xfrm>
            <a:off x="388938" y="244475"/>
            <a:ext cx="3497262"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Title 1"/>
          <p:cNvSpPr txBox="1">
            <a:spLocks/>
          </p:cNvSpPr>
          <p:nvPr/>
        </p:nvSpPr>
        <p:spPr bwMode="auto">
          <a:xfrm>
            <a:off x="4038600" y="815975"/>
            <a:ext cx="487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eaLnBrk="1" hangingPunct="1"/>
            <a:r>
              <a:rPr lang="en-US" sz="3600"/>
              <a:t>The Gatling Gun Anode  Assembly </a:t>
            </a:r>
          </a:p>
        </p:txBody>
      </p:sp>
      <p:cxnSp>
        <p:nvCxnSpPr>
          <p:cNvPr id="15" name="Straight Arrow Connector 14"/>
          <p:cNvCxnSpPr/>
          <p:nvPr/>
        </p:nvCxnSpPr>
        <p:spPr>
          <a:xfrm flipH="1" flipV="1">
            <a:off x="1447800" y="2209800"/>
            <a:ext cx="36576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1" y="815975"/>
            <a:ext cx="4305300" cy="6042025"/>
          </a:xfrm>
        </p:spPr>
        <p:txBody>
          <a:bodyPr/>
          <a:lstStyle/>
          <a:p>
            <a:r>
              <a:rPr lang="en-US" dirty="0"/>
              <a:t>eRHIC physics and design: Design of a complex large collider</a:t>
            </a:r>
          </a:p>
          <a:p>
            <a:pPr marL="0" indent="0">
              <a:buNone/>
            </a:pPr>
            <a:endParaRPr lang="en-US" dirty="0"/>
          </a:p>
          <a:p>
            <a:r>
              <a:rPr lang="en-US" dirty="0"/>
              <a:t>Energy Recovery Linac R&amp;D: A complete, state-of-the-art accelerator</a:t>
            </a:r>
          </a:p>
          <a:p>
            <a:pPr marL="0" indent="0">
              <a:buNone/>
            </a:pPr>
            <a:endParaRPr lang="en-US" dirty="0"/>
          </a:p>
          <a:p>
            <a:r>
              <a:rPr lang="en-US" dirty="0"/>
              <a:t>Coherent electron Cooling: A complete accelerator and a novel hadron cooling system, interfaced with RHIC</a:t>
            </a:r>
          </a:p>
          <a:p>
            <a:pPr marL="0" indent="0">
              <a:buNone/>
            </a:pPr>
            <a:endParaRPr lang="en-US" dirty="0"/>
          </a:p>
          <a:p>
            <a:r>
              <a:rPr lang="en-US" dirty="0"/>
              <a:t>Funneling high-current polarized electron source aimed at 50 mA</a:t>
            </a:r>
          </a:p>
        </p:txBody>
      </p:sp>
      <p:sp>
        <p:nvSpPr>
          <p:cNvPr id="3" name="Title 2"/>
          <p:cNvSpPr>
            <a:spLocks noGrp="1"/>
          </p:cNvSpPr>
          <p:nvPr>
            <p:ph type="title"/>
          </p:nvPr>
        </p:nvSpPr>
        <p:spPr/>
        <p:txBody>
          <a:bodyPr/>
          <a:lstStyle/>
          <a:p>
            <a:r>
              <a:rPr lang="en-US" dirty="0"/>
              <a:t>Our main projects</a:t>
            </a:r>
          </a:p>
        </p:txBody>
      </p:sp>
      <p:pic>
        <p:nvPicPr>
          <p:cNvPr id="4" name="Picture 1" descr="eRHIC concept Phase I VL.pdf"/>
          <p:cNvPicPr>
            <a:picLocks noChangeAspect="1"/>
          </p:cNvPicPr>
          <p:nvPr/>
        </p:nvPicPr>
        <p:blipFill>
          <a:blip r:embed="rId2" cstate="email">
            <a:extLst>
              <a:ext uri="{28A0092B-C50C-407E-A947-70E740481C1C}">
                <a14:useLocalDpi xmlns:a14="http://schemas.microsoft.com/office/drawing/2010/main" val="0"/>
              </a:ext>
            </a:extLst>
          </a:blip>
          <a:srcRect l="12944" t="5753" r="14107" b="3641"/>
          <a:stretch>
            <a:fillRect/>
          </a:stretch>
        </p:blipFill>
        <p:spPr bwMode="auto">
          <a:xfrm>
            <a:off x="6515100" y="571500"/>
            <a:ext cx="2286000" cy="2129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0" descr="IMG_20121005_115207.jpg"/>
          <p:cNvPicPr>
            <a:picLocks noChangeAspect="1"/>
          </p:cNvPicPr>
          <p:nvPr/>
        </p:nvPicPr>
        <p:blipFill>
          <a:blip r:embed="rId3" cstate="email">
            <a:extLst>
              <a:ext uri="{28A0092B-C50C-407E-A947-70E740481C1C}">
                <a14:useLocalDpi xmlns:a14="http://schemas.microsoft.com/office/drawing/2010/main" val="0"/>
              </a:ext>
            </a:extLst>
          </a:blip>
          <a:srcRect t="15021" b="4047"/>
          <a:stretch>
            <a:fillRect/>
          </a:stretch>
        </p:blipFill>
        <p:spPr bwMode="auto">
          <a:xfrm>
            <a:off x="4457700" y="1485900"/>
            <a:ext cx="1800405"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IMG_20130513_104530.jpg"/>
          <p:cNvPicPr>
            <a:picLocks noChangeAspect="1"/>
          </p:cNvPicPr>
          <p:nvPr/>
        </p:nvPicPr>
        <p:blipFill>
          <a:blip r:embed="rId4" cstate="email">
            <a:extLst>
              <a:ext uri="{28A0092B-C50C-407E-A947-70E740481C1C}">
                <a14:useLocalDpi xmlns:a14="http://schemas.microsoft.com/office/drawing/2010/main" val="0"/>
              </a:ext>
            </a:extLst>
          </a:blip>
          <a:srcRect l="15955" r="5585" b="10812"/>
          <a:stretch>
            <a:fillRect/>
          </a:stretch>
        </p:blipFill>
        <p:spPr bwMode="auto">
          <a:xfrm>
            <a:off x="6858000" y="2857500"/>
            <a:ext cx="150824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C:\Users\skaritka\Pictures\New folder627to 72 TESSATtiip\DSCN2585.JPG"/>
          <p:cNvPicPr>
            <a:picLocks noChangeAspect="1" noChangeArrowheads="1"/>
          </p:cNvPicPr>
          <p:nvPr/>
        </p:nvPicPr>
        <p:blipFill>
          <a:blip r:embed="rId5" cstate="email">
            <a:extLst>
              <a:ext uri="{28A0092B-C50C-407E-A947-70E740481C1C}">
                <a14:useLocalDpi xmlns:a14="http://schemas.microsoft.com/office/drawing/2010/main" val="0"/>
              </a:ext>
            </a:extLst>
          </a:blip>
          <a:srcRect l="32620" r="21307" b="13719"/>
          <a:stretch>
            <a:fillRect/>
          </a:stretch>
        </p:blipFill>
        <p:spPr bwMode="auto">
          <a:xfrm>
            <a:off x="4800600" y="4229100"/>
            <a:ext cx="1716403" cy="2410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70690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76200"/>
            <a:ext cx="7935913" cy="609600"/>
          </a:xfrm>
        </p:spPr>
        <p:txBody>
          <a:bodyPr>
            <a:normAutofit fontScale="90000"/>
          </a:bodyPr>
          <a:lstStyle/>
          <a:p>
            <a:pPr>
              <a:defRPr/>
            </a:pPr>
            <a:r>
              <a:rPr lang="en-US" sz="4000" dirty="0">
                <a:latin typeface="Arial"/>
                <a:cs typeface="Arial"/>
              </a:rPr>
              <a:t>CeC PoP Instrumentation</a:t>
            </a:r>
          </a:p>
        </p:txBody>
      </p:sp>
      <p:pic>
        <p:nvPicPr>
          <p:cNvPr id="41986"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066800"/>
            <a:ext cx="7766050" cy="4967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98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t="26265" b="14873"/>
          <a:stretch>
            <a:fillRect/>
          </a:stretch>
        </p:blipFill>
        <p:spPr bwMode="auto">
          <a:xfrm>
            <a:off x="4876800" y="4648200"/>
            <a:ext cx="3352800" cy="1366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988" name="TextBox 1"/>
          <p:cNvSpPr txBox="1">
            <a:spLocks noChangeArrowheads="1"/>
          </p:cNvSpPr>
          <p:nvPr/>
        </p:nvSpPr>
        <p:spPr bwMode="auto">
          <a:xfrm>
            <a:off x="392113" y="788988"/>
            <a:ext cx="5435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a:t>BPM assemblies are being built by MPF</a:t>
            </a:r>
          </a:p>
          <a:p>
            <a:r>
              <a:rPr lang="en-US"/>
              <a:t>Pepper-pot and beam profile monitors are under design</a:t>
            </a:r>
          </a:p>
          <a:p>
            <a:r>
              <a:rPr lang="en-US"/>
              <a:t>Integrated current transformer is under procurement</a:t>
            </a:r>
          </a:p>
          <a:p>
            <a:r>
              <a:rPr lang="en-US"/>
              <a:t>We planning to use Libera BPM processors from ERL</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title"/>
          </p:nvPr>
        </p:nvSpPr>
        <p:spPr>
          <a:xfrm>
            <a:off x="762000" y="2514600"/>
            <a:ext cx="7848600" cy="2362200"/>
          </a:xfrm>
        </p:spPr>
        <p:txBody>
          <a:bodyPr/>
          <a:lstStyle/>
          <a:p>
            <a:pPr algn="ctr"/>
            <a:r>
              <a:rPr lang="en-US" cap="none">
                <a:latin typeface="Times New Roman" charset="0"/>
                <a:ea typeface="ＭＳ Ｐゴシック" charset="0"/>
                <a:cs typeface="ＭＳ Ｐゴシック" charset="0"/>
              </a:rPr>
              <a:t>Superconducting RF</a:t>
            </a:r>
            <a:br>
              <a:rPr lang="en-US"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SRF cavities are part of the R&amp;D ERL, CeC PoP and LEReC projects; future electron-ion colliders will extensively utilize SRF technology;    in addition, we are developing a 56 MHz storage cavity to improve luminosity in RHIC (C-AD AIP) and a 400 MHz compact quarter wave crab cavity for the LHC luminosity upgrade (LARP).</a:t>
            </a:r>
            <a:endParaRPr lang="en-US" cap="none">
              <a:latin typeface="Times New Roman" charset="0"/>
              <a:ea typeface="ＭＳ Ｐゴシック" charset="0"/>
              <a:cs typeface="ＭＳ Ｐゴシック"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990600" y="152400"/>
            <a:ext cx="6934200" cy="381000"/>
          </a:xfrm>
        </p:spPr>
        <p:txBody>
          <a:bodyPr/>
          <a:lstStyle/>
          <a:p>
            <a:r>
              <a:rPr lang="en-US">
                <a:latin typeface="Times New Roman" charset="0"/>
                <a:ea typeface="ＭＳ Ｐゴシック" charset="0"/>
                <a:cs typeface="ＭＳ Ｐゴシック" charset="0"/>
              </a:rPr>
              <a:t>704 MHz SRF for ERL</a:t>
            </a:r>
          </a:p>
        </p:txBody>
      </p:sp>
      <p:sp>
        <p:nvSpPr>
          <p:cNvPr id="13314" name="Slide Number Placeholder 1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56888EF4-730D-CC40-A78C-A50BD47C43B3}" type="slidenum">
              <a:rPr lang="en-US"/>
              <a:pPr/>
              <a:t>5</a:t>
            </a:fld>
            <a:endParaRPr lang="en-US"/>
          </a:p>
        </p:txBody>
      </p:sp>
      <p:pic>
        <p:nvPicPr>
          <p:cNvPr id="13315" name="Picture 40" descr="IMG_20121005_115207.jpg"/>
          <p:cNvPicPr>
            <a:picLocks noChangeAspect="1"/>
          </p:cNvPicPr>
          <p:nvPr/>
        </p:nvPicPr>
        <p:blipFill>
          <a:blip r:embed="rId2" cstate="email">
            <a:extLst>
              <a:ext uri="{28A0092B-C50C-407E-A947-70E740481C1C}">
                <a14:useLocalDpi xmlns:a14="http://schemas.microsoft.com/office/drawing/2010/main" val="0"/>
              </a:ext>
            </a:extLst>
          </a:blip>
          <a:srcRect t="15021" b="4047"/>
          <a:stretch>
            <a:fillRect/>
          </a:stretch>
        </p:blipFill>
        <p:spPr bwMode="auto">
          <a:xfrm>
            <a:off x="381000" y="838200"/>
            <a:ext cx="3505200" cy="378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3"/>
          <p:cNvSpPr txBox="1">
            <a:spLocks noChangeArrowheads="1"/>
          </p:cNvSpPr>
          <p:nvPr/>
        </p:nvSpPr>
        <p:spPr bwMode="auto">
          <a:xfrm>
            <a:off x="0" y="4648200"/>
            <a:ext cx="4495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233363" indent="-233363">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Aft>
                <a:spcPts val="600"/>
              </a:spcAft>
              <a:buClr>
                <a:schemeClr val="tx1"/>
              </a:buClr>
              <a:buSzPct val="70000"/>
              <a:buFont typeface="Wingdings" charset="0"/>
              <a:buChar char="§"/>
            </a:pPr>
            <a:r>
              <a:rPr kumimoji="1" lang="en-US" sz="1800" dirty="0">
                <a:solidFill>
                  <a:srgbClr val="322F31"/>
                </a:solidFill>
                <a:cs typeface="Times New Roman" charset="0"/>
              </a:rPr>
              <a:t>The two FPCs were conditioned</a:t>
            </a:r>
          </a:p>
          <a:p>
            <a:pPr algn="l">
              <a:spcAft>
                <a:spcPts val="600"/>
              </a:spcAft>
              <a:buClr>
                <a:schemeClr val="tx1"/>
              </a:buClr>
              <a:buSzPct val="70000"/>
              <a:buFont typeface="Wingdings" charset="0"/>
              <a:buChar char="§"/>
            </a:pPr>
            <a:r>
              <a:rPr kumimoji="1" lang="en-US" sz="1800" dirty="0">
                <a:solidFill>
                  <a:srgbClr val="322F31"/>
                </a:solidFill>
                <a:cs typeface="Times New Roman" charset="0"/>
              </a:rPr>
              <a:t>Gun cavity commissioned to 2 MV. </a:t>
            </a:r>
          </a:p>
          <a:p>
            <a:pPr algn="l">
              <a:spcAft>
                <a:spcPts val="600"/>
              </a:spcAft>
              <a:buClr>
                <a:schemeClr val="tx1"/>
              </a:buClr>
              <a:buSzPct val="70000"/>
              <a:buFont typeface="Wingdings" charset="0"/>
              <a:buChar char="§"/>
            </a:pPr>
            <a:r>
              <a:rPr kumimoji="1" lang="en-US" sz="1800" dirty="0">
                <a:solidFill>
                  <a:srgbClr val="322F31"/>
                </a:solidFill>
                <a:cs typeface="Times New Roman" charset="0"/>
              </a:rPr>
              <a:t>Testing with a copper cathode in August. </a:t>
            </a:r>
          </a:p>
          <a:p>
            <a:pPr algn="l">
              <a:spcAft>
                <a:spcPts val="600"/>
              </a:spcAft>
              <a:buClr>
                <a:schemeClr val="tx1"/>
              </a:buClr>
              <a:buSzPct val="70000"/>
              <a:buFont typeface="Wingdings" charset="0"/>
              <a:buChar char="§"/>
            </a:pPr>
            <a:r>
              <a:rPr kumimoji="1" lang="en-US" sz="1800" dirty="0">
                <a:solidFill>
                  <a:srgbClr val="322F31"/>
                </a:solidFill>
                <a:cs typeface="Times New Roman" charset="0"/>
              </a:rPr>
              <a:t>High quantum efficiency multi-alkali photocathode in September.</a:t>
            </a:r>
          </a:p>
        </p:txBody>
      </p:sp>
      <p:pic>
        <p:nvPicPr>
          <p:cNvPr id="13317" name="Picture 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838200"/>
            <a:ext cx="4648200"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Rectangle 2"/>
          <p:cNvSpPr>
            <a:spLocks noChangeArrowheads="1"/>
          </p:cNvSpPr>
          <p:nvPr/>
        </p:nvSpPr>
        <p:spPr bwMode="auto">
          <a:xfrm>
            <a:off x="4267200" y="4495800"/>
            <a:ext cx="4572000" cy="166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20000"/>
              </a:spcBef>
              <a:buClr>
                <a:schemeClr val="tx1"/>
              </a:buClr>
              <a:buSzPct val="70000"/>
              <a:buFont typeface="Wingdings" charset="0"/>
              <a:buChar char="§"/>
            </a:pPr>
            <a:r>
              <a:rPr kumimoji="1" lang="en-US" sz="1600">
                <a:solidFill>
                  <a:srgbClr val="000000"/>
                </a:solidFill>
              </a:rPr>
              <a:t>704 MHz cavity optimized for HOM damping.</a:t>
            </a:r>
          </a:p>
          <a:p>
            <a:pPr algn="l">
              <a:spcBef>
                <a:spcPct val="20000"/>
              </a:spcBef>
              <a:buClr>
                <a:schemeClr val="tx1"/>
              </a:buClr>
              <a:buSzPct val="70000"/>
              <a:buFont typeface="Wingdings" charset="0"/>
              <a:buChar char="§"/>
            </a:pPr>
            <a:r>
              <a:rPr kumimoji="1" lang="en-US" sz="1600">
                <a:solidFill>
                  <a:srgbClr val="000000"/>
                </a:solidFill>
              </a:rPr>
              <a:t>The five-cell cavity and cryomodule were fabricated by AES.</a:t>
            </a:r>
          </a:p>
          <a:p>
            <a:pPr algn="l">
              <a:spcBef>
                <a:spcPct val="20000"/>
              </a:spcBef>
              <a:buClr>
                <a:schemeClr val="tx1"/>
              </a:buClr>
              <a:buSzPct val="70000"/>
              <a:buFont typeface="Wingdings" charset="0"/>
              <a:buChar char="§"/>
            </a:pPr>
            <a:r>
              <a:rPr kumimoji="1" lang="en-US" sz="1600">
                <a:solidFill>
                  <a:srgbClr val="000000"/>
                </a:solidFill>
              </a:rPr>
              <a:t>The cavity demonstrated excellent performance in vertical tests. The cryomodule has been tested and is ready for beam.</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934200" cy="381000"/>
          </a:xfrm>
        </p:spPr>
        <p:txBody>
          <a:bodyPr rtlCol="0">
            <a:normAutofit fontScale="90000"/>
          </a:bodyPr>
          <a:lstStyle/>
          <a:p>
            <a:pPr fontAlgn="auto">
              <a:spcAft>
                <a:spcPts val="0"/>
              </a:spcAft>
              <a:defRPr/>
            </a:pPr>
            <a:r>
              <a:rPr lang="en-US" sz="2000" dirty="0"/>
              <a:t>SRF for </a:t>
            </a:r>
            <a:r>
              <a:rPr lang="en-US" sz="2000" dirty="0" err="1"/>
              <a:t>CeC</a:t>
            </a:r>
            <a:r>
              <a:rPr lang="en-US" sz="2000" dirty="0"/>
              <a:t> </a:t>
            </a:r>
            <a:r>
              <a:rPr lang="en-US" sz="2000" dirty="0" err="1"/>
              <a:t>PoP</a:t>
            </a:r>
            <a:endParaRPr lang="en-US" sz="2000" dirty="0"/>
          </a:p>
        </p:txBody>
      </p:sp>
      <p:sp>
        <p:nvSpPr>
          <p:cNvPr id="14338" name="Slide Number Placeholder 1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fld id="{F80930E1-6905-694D-B071-E64379E9DF41}" type="slidenum">
              <a:rPr lang="en-US"/>
              <a:pPr/>
              <a:t>6</a:t>
            </a:fld>
            <a:endParaRPr lang="en-US"/>
          </a:p>
        </p:txBody>
      </p:sp>
      <p:sp>
        <p:nvSpPr>
          <p:cNvPr id="11" name="Rectangle 3"/>
          <p:cNvSpPr txBox="1">
            <a:spLocks noChangeArrowheads="1"/>
          </p:cNvSpPr>
          <p:nvPr/>
        </p:nvSpPr>
        <p:spPr bwMode="auto">
          <a:xfrm>
            <a:off x="3124200" y="914400"/>
            <a:ext cx="2819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285750" indent="-285750">
              <a:buFont typeface="Wingdings" charset="2"/>
              <a:buChar char="§"/>
              <a:defRPr/>
            </a:pPr>
            <a:r>
              <a:rPr lang="en-US" sz="1600" dirty="0">
                <a:solidFill>
                  <a:srgbClr val="000000"/>
                </a:solidFill>
                <a:ea typeface="ＭＳ Ｐゴシック" charset="0"/>
                <a:cs typeface="ＭＳ Ｐゴシック" charset="0"/>
              </a:rPr>
              <a:t>112 MHZ Gun cryomodule was successfully tested at Niowave in February 2013. 0.92 MV reached, limited by radiation shielding.</a:t>
            </a:r>
          </a:p>
          <a:p>
            <a:pPr marL="285750" indent="-285750">
              <a:buFont typeface="Wingdings" charset="2"/>
              <a:buChar char="§"/>
              <a:defRPr/>
            </a:pPr>
            <a:r>
              <a:rPr lang="en-US" sz="1600" dirty="0">
                <a:solidFill>
                  <a:srgbClr val="000000"/>
                </a:solidFill>
                <a:ea typeface="ＭＳ Ｐゴシック" charset="0"/>
                <a:cs typeface="ＭＳ Ｐゴシック" charset="0"/>
              </a:rPr>
              <a:t>The gun is at BNL. We plan to condition it to 2 MV and test with photocathodes later this year.</a:t>
            </a:r>
          </a:p>
          <a:p>
            <a:pPr marL="0" indent="0">
              <a:defRPr/>
            </a:pPr>
            <a:endParaRPr lang="en-US" sz="1600" dirty="0">
              <a:solidFill>
                <a:srgbClr val="000000"/>
              </a:solidFill>
              <a:ea typeface="ＭＳ Ｐゴシック" charset="0"/>
              <a:cs typeface="ＭＳ Ｐゴシック" charset="0"/>
            </a:endParaRPr>
          </a:p>
          <a:p>
            <a:pPr marL="285750" indent="-285750">
              <a:buFont typeface="Wingdings" charset="2"/>
              <a:buChar char="§"/>
              <a:defRPr/>
            </a:pPr>
            <a:r>
              <a:rPr lang="en-US" sz="1600" dirty="0">
                <a:solidFill>
                  <a:srgbClr val="000000"/>
                </a:solidFill>
                <a:ea typeface="ＭＳ Ｐゴシック" charset="0"/>
                <a:cs typeface="ＭＳ Ｐゴシック" charset="0"/>
              </a:rPr>
              <a:t>5-cell SRF cavity at 704 MHz designed for high-current applications such as </a:t>
            </a:r>
            <a:r>
              <a:rPr lang="en-US" sz="1600" dirty="0" err="1">
                <a:solidFill>
                  <a:srgbClr val="000000"/>
                </a:solidFill>
                <a:ea typeface="ＭＳ Ｐゴシック" charset="0"/>
                <a:cs typeface="ＭＳ Ｐゴシック" charset="0"/>
              </a:rPr>
              <a:t>eRHIC</a:t>
            </a:r>
            <a:r>
              <a:rPr lang="en-US" sz="1600" dirty="0">
                <a:solidFill>
                  <a:srgbClr val="000000"/>
                </a:solidFill>
                <a:ea typeface="ＭＳ Ｐゴシック" charset="0"/>
                <a:cs typeface="ＭＳ Ｐゴシック" charset="0"/>
              </a:rPr>
              <a:t>.</a:t>
            </a:r>
          </a:p>
          <a:p>
            <a:pPr marL="285750" indent="-285750">
              <a:buFont typeface="Wingdings" charset="2"/>
              <a:buChar char="§"/>
              <a:defRPr/>
            </a:pPr>
            <a:r>
              <a:rPr lang="en-US" sz="1600" dirty="0">
                <a:solidFill>
                  <a:srgbClr val="000000"/>
                </a:solidFill>
                <a:ea typeface="ＭＳ Ｐゴシック" charset="0"/>
                <a:cs typeface="ＭＳ Ｐゴシック" charset="0"/>
              </a:rPr>
              <a:t>Vertical testing this year.</a:t>
            </a:r>
          </a:p>
          <a:p>
            <a:pPr marL="285750" indent="-285750">
              <a:buFont typeface="Wingdings" charset="2"/>
              <a:buChar char="§"/>
              <a:defRPr/>
            </a:pPr>
            <a:r>
              <a:rPr lang="en-US" sz="1600" dirty="0">
                <a:solidFill>
                  <a:srgbClr val="000000"/>
                </a:solidFill>
                <a:ea typeface="ＭＳ Ｐゴシック" charset="0"/>
                <a:cs typeface="ＭＳ Ｐゴシック" charset="0"/>
              </a:rPr>
              <a:t>Will be used in </a:t>
            </a:r>
            <a:r>
              <a:rPr lang="en-US" sz="1600" dirty="0" err="1">
                <a:solidFill>
                  <a:srgbClr val="000000"/>
                </a:solidFill>
                <a:ea typeface="ＭＳ Ｐゴシック" charset="0"/>
                <a:cs typeface="ＭＳ Ｐゴシック" charset="0"/>
              </a:rPr>
              <a:t>CeC</a:t>
            </a:r>
            <a:r>
              <a:rPr lang="en-US" sz="1600" dirty="0">
                <a:solidFill>
                  <a:srgbClr val="000000"/>
                </a:solidFill>
                <a:ea typeface="ＭＳ Ｐゴシック" charset="0"/>
                <a:cs typeface="ＭＳ Ｐゴシック" charset="0"/>
              </a:rPr>
              <a:t>.</a:t>
            </a:r>
          </a:p>
          <a:p>
            <a:pPr marL="285750" lvl="1" indent="0">
              <a:buFont typeface="Monotype Sorts" charset="0"/>
              <a:buNone/>
              <a:defRPr/>
            </a:pPr>
            <a:endParaRPr lang="en-US" sz="1200" dirty="0">
              <a:solidFill>
                <a:srgbClr val="000000"/>
              </a:solidFill>
              <a:ea typeface="ＭＳ Ｐゴシック" charset="0"/>
            </a:endParaRPr>
          </a:p>
          <a:p>
            <a:pPr marL="563563" indent="-227013">
              <a:buFont typeface="Wingdings" charset="2"/>
              <a:buChar char="§"/>
              <a:defRPr/>
            </a:pPr>
            <a:endParaRPr lang="en-US" sz="1050" dirty="0">
              <a:solidFill>
                <a:srgbClr val="000000"/>
              </a:solidFill>
              <a:ea typeface="ＭＳ Ｐゴシック" charset="0"/>
              <a:cs typeface="ＭＳ Ｐゴシック" charset="0"/>
            </a:endParaRPr>
          </a:p>
        </p:txBody>
      </p:sp>
      <p:pic>
        <p:nvPicPr>
          <p:cNvPr id="14340" name="Picture 2" descr="IMG_20130513_104530.jpg"/>
          <p:cNvPicPr>
            <a:picLocks noChangeAspect="1"/>
          </p:cNvPicPr>
          <p:nvPr/>
        </p:nvPicPr>
        <p:blipFill>
          <a:blip r:embed="rId2" cstate="email">
            <a:extLst>
              <a:ext uri="{28A0092B-C50C-407E-A947-70E740481C1C}">
                <a14:useLocalDpi xmlns:a14="http://schemas.microsoft.com/office/drawing/2010/main" val="0"/>
              </a:ext>
            </a:extLst>
          </a:blip>
          <a:srcRect l="15955" r="5585" b="10812"/>
          <a:stretch>
            <a:fillRect/>
          </a:stretch>
        </p:blipFill>
        <p:spPr bwMode="auto">
          <a:xfrm>
            <a:off x="5867400" y="914400"/>
            <a:ext cx="2989263"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3" descr="Macintosh HD:Users:sergeybelomestnykh:Journals:RAST:hi-beta-srf:figures:fig34_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838200"/>
            <a:ext cx="2622550" cy="4724400"/>
          </a:xfrm>
          <a:prstGeom prst="rect">
            <a:avLst/>
          </a:prstGeom>
          <a:noFill/>
          <a:ln w="381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4342" name="Right Arrow 2"/>
          <p:cNvSpPr>
            <a:spLocks noChangeArrowheads="1"/>
          </p:cNvSpPr>
          <p:nvPr/>
        </p:nvSpPr>
        <p:spPr bwMode="auto">
          <a:xfrm>
            <a:off x="5181600" y="2057400"/>
            <a:ext cx="609600" cy="304800"/>
          </a:xfrm>
          <a:prstGeom prst="rightArrow">
            <a:avLst>
              <a:gd name="adj1" fmla="val 50000"/>
              <a:gd name="adj2" fmla="val 5000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43" name="Right Arrow 3"/>
          <p:cNvSpPr>
            <a:spLocks noChangeArrowheads="1"/>
          </p:cNvSpPr>
          <p:nvPr/>
        </p:nvSpPr>
        <p:spPr bwMode="auto">
          <a:xfrm>
            <a:off x="5334000" y="3276600"/>
            <a:ext cx="444500" cy="228600"/>
          </a:xfrm>
          <a:prstGeom prst="rightArrow">
            <a:avLst>
              <a:gd name="adj1" fmla="val 50000"/>
              <a:gd name="adj2" fmla="val 49943"/>
            </a:avLst>
          </a:pr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44" name="Right Arrow 9"/>
          <p:cNvSpPr>
            <a:spLocks noChangeArrowheads="1"/>
          </p:cNvSpPr>
          <p:nvPr/>
        </p:nvSpPr>
        <p:spPr bwMode="auto">
          <a:xfrm flipH="1">
            <a:off x="3314700" y="4114800"/>
            <a:ext cx="533400" cy="228600"/>
          </a:xfrm>
          <a:prstGeom prst="rightArrow">
            <a:avLst>
              <a:gd name="adj1" fmla="val 50000"/>
              <a:gd name="adj2" fmla="val 50005"/>
            </a:avLst>
          </a:pr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3"/>
          <p:cNvSpPr>
            <a:spLocks noGrp="1"/>
          </p:cNvSpPr>
          <p:nvPr>
            <p:ph type="title"/>
          </p:nvPr>
        </p:nvSpPr>
        <p:spPr>
          <a:xfrm>
            <a:off x="762000" y="2514600"/>
            <a:ext cx="7924800" cy="2209800"/>
          </a:xfrm>
        </p:spPr>
        <p:txBody>
          <a:bodyPr/>
          <a:lstStyle/>
          <a:p>
            <a:pPr algn="ctr"/>
            <a:r>
              <a:rPr lang="en-US" cap="none">
                <a:latin typeface="Times New Roman" charset="0"/>
                <a:ea typeface="ＭＳ Ｐゴシック" charset="0"/>
                <a:cs typeface="ＭＳ Ｐゴシック" charset="0"/>
              </a:rPr>
              <a:t>eRHIC Design</a:t>
            </a:r>
            <a:br>
              <a:rPr lang="en-US" cap="none">
                <a:latin typeface="Times New Roman" charset="0"/>
                <a:ea typeface="ＭＳ Ｐゴシック" charset="0"/>
                <a:cs typeface="ＭＳ Ｐゴシック" charset="0"/>
              </a:rPr>
            </a:br>
            <a:r>
              <a:rPr lang="en-US" sz="2000" cap="none">
                <a:latin typeface="Times New Roman" charset="0"/>
                <a:ea typeface="ＭＳ Ｐゴシック" charset="0"/>
                <a:cs typeface="ＭＳ Ｐゴシック" charset="0"/>
              </a:rPr>
              <a:t>We are doing medium-range R&amp;D on an Electron Ion Collider concept based on an Energy Recovery Linac (ERL). This original approach is characterized by a high luminosity and high degree of polarization. LHeC adopted this method. Cost effectiveness is achieved by using the RHIC ion accelerator, an in-tunnel design and multiple passes through the linac.</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23"/>
          <p:cNvSpPr>
            <a:spLocks noGrp="1"/>
          </p:cNvSpPr>
          <p:nvPr>
            <p:ph type="title"/>
          </p:nvPr>
        </p:nvSpPr>
        <p:spPr>
          <a:xfrm>
            <a:off x="0" y="96838"/>
            <a:ext cx="9144000" cy="512762"/>
          </a:xfrm>
        </p:spPr>
        <p:txBody>
          <a:bodyPr/>
          <a:lstStyle/>
          <a:p>
            <a:pPr eaLnBrk="1" hangingPunct="1"/>
            <a:r>
              <a:rPr lang="en-US">
                <a:latin typeface="Helvetica" charset="0"/>
                <a:ea typeface="ＭＳ Ｐゴシック" charset="0"/>
                <a:cs typeface="ＭＳ Ｐゴシック" charset="0"/>
              </a:rPr>
              <a:t>eRHIC</a:t>
            </a:r>
            <a:endParaRPr lang="en-US" sz="2000">
              <a:solidFill>
                <a:schemeClr val="tx1"/>
              </a:solidFill>
              <a:latin typeface="Helvetica" charset="0"/>
              <a:ea typeface="ＭＳ Ｐゴシック" charset="0"/>
              <a:cs typeface="ＭＳ Ｐゴシック" charset="0"/>
            </a:endParaRPr>
          </a:p>
        </p:txBody>
      </p:sp>
      <p:sp>
        <p:nvSpPr>
          <p:cNvPr id="16386" name="Content Placeholder 303"/>
          <p:cNvSpPr>
            <a:spLocks noGrp="1"/>
          </p:cNvSpPr>
          <p:nvPr>
            <p:ph idx="1"/>
          </p:nvPr>
        </p:nvSpPr>
        <p:spPr>
          <a:xfrm>
            <a:off x="152400" y="685800"/>
            <a:ext cx="8991600" cy="6042025"/>
          </a:xfrm>
        </p:spPr>
        <p:txBody>
          <a:bodyPr/>
          <a:lstStyle/>
          <a:p>
            <a:pPr eaLnBrk="1" hangingPunct="1">
              <a:spcBef>
                <a:spcPct val="0"/>
              </a:spcBef>
              <a:buFont typeface="Arial" charset="0"/>
              <a:buChar char="•"/>
            </a:pPr>
            <a:r>
              <a:rPr lang="en-US" sz="1800">
                <a:solidFill>
                  <a:schemeClr val="tx1"/>
                </a:solidFill>
                <a:latin typeface="Helvetica" charset="0"/>
                <a:ea typeface="ＭＳ Ｐゴシック" charset="0"/>
                <a:cs typeface="ＭＳ Ｐゴシック" charset="0"/>
              </a:rPr>
              <a:t>5 – 30 GeV electron beam accelerated with Energy Recovery Linac (ERL) inside existing RHIC tunnel collides with existing 250 GeV polarized protons and </a:t>
            </a:r>
            <a:br>
              <a:rPr lang="en-US" sz="1800">
                <a:solidFill>
                  <a:schemeClr val="tx1"/>
                </a:solidFill>
                <a:latin typeface="Helvetica" charset="0"/>
                <a:ea typeface="ＭＳ Ｐゴシック" charset="0"/>
                <a:cs typeface="ＭＳ Ｐゴシック" charset="0"/>
              </a:rPr>
            </a:br>
            <a:r>
              <a:rPr lang="en-US" sz="1800">
                <a:solidFill>
                  <a:schemeClr val="tx1"/>
                </a:solidFill>
                <a:latin typeface="Helvetica" charset="0"/>
                <a:ea typeface="ＭＳ Ｐゴシック" charset="0"/>
                <a:cs typeface="ＭＳ Ｐゴシック" charset="0"/>
              </a:rPr>
              <a:t>100 GeV/n HI RHIC beams</a:t>
            </a:r>
          </a:p>
          <a:p>
            <a:pPr eaLnBrk="1" hangingPunct="1">
              <a:spcBef>
                <a:spcPct val="0"/>
              </a:spcBef>
              <a:buFont typeface="Arial" charset="0"/>
              <a:buChar char="•"/>
            </a:pPr>
            <a:r>
              <a:rPr lang="en-US" sz="1800">
                <a:solidFill>
                  <a:schemeClr val="tx1"/>
                </a:solidFill>
                <a:latin typeface="Helvetica" charset="0"/>
                <a:ea typeface="ＭＳ Ｐゴシック" charset="0"/>
                <a:cs typeface="ＭＳ Ｐゴシック" charset="0"/>
              </a:rPr>
              <a:t>Single pass allows for large collision disruption of electron bunch, giving high luminosity (~ 10</a:t>
            </a:r>
            <a:r>
              <a:rPr lang="en-US" sz="1800" baseline="30000">
                <a:solidFill>
                  <a:schemeClr val="tx1"/>
                </a:solidFill>
                <a:latin typeface="Helvetica" charset="0"/>
                <a:ea typeface="ＭＳ Ｐゴシック" charset="0"/>
                <a:cs typeface="ＭＳ Ｐゴシック" charset="0"/>
              </a:rPr>
              <a:t>34</a:t>
            </a:r>
            <a:r>
              <a:rPr lang="en-US" sz="1800">
                <a:solidFill>
                  <a:schemeClr val="tx1"/>
                </a:solidFill>
                <a:latin typeface="Helvetica" charset="0"/>
                <a:ea typeface="ＭＳ Ｐゴシック" charset="0"/>
                <a:cs typeface="ＭＳ Ｐゴシック" charset="0"/>
              </a:rPr>
              <a:t> cm</a:t>
            </a:r>
            <a:r>
              <a:rPr lang="en-US" sz="1800" baseline="30000">
                <a:solidFill>
                  <a:schemeClr val="tx1"/>
                </a:solidFill>
                <a:latin typeface="Helvetica" charset="0"/>
                <a:ea typeface="ＭＳ Ｐゴシック" charset="0"/>
                <a:cs typeface="ＭＳ Ｐゴシック" charset="0"/>
              </a:rPr>
              <a:t>-2 </a:t>
            </a:r>
            <a:r>
              <a:rPr lang="en-US" sz="1800">
                <a:solidFill>
                  <a:schemeClr val="tx1"/>
                </a:solidFill>
                <a:latin typeface="Helvetica" charset="0"/>
                <a:ea typeface="ＭＳ Ｐゴシック" charset="0"/>
                <a:cs typeface="ＭＳ Ｐゴシック" charset="0"/>
              </a:rPr>
              <a:t>s</a:t>
            </a:r>
            <a:r>
              <a:rPr lang="en-US" sz="1800" baseline="30000">
                <a:solidFill>
                  <a:schemeClr val="tx1"/>
                </a:solidFill>
                <a:latin typeface="Helvetica" charset="0"/>
                <a:ea typeface="ＭＳ Ｐゴシック" charset="0"/>
                <a:cs typeface="ＭＳ Ｐゴシック" charset="0"/>
              </a:rPr>
              <a:t>-1</a:t>
            </a:r>
            <a:r>
              <a:rPr lang="en-US" sz="1800">
                <a:solidFill>
                  <a:schemeClr val="tx1"/>
                </a:solidFill>
                <a:latin typeface="Helvetica" charset="0"/>
                <a:ea typeface="ＭＳ Ｐゴシック" charset="0"/>
                <a:cs typeface="ＭＳ Ｐゴシック" charset="0"/>
              </a:rPr>
              <a:t>), and full electron polarization transparency</a:t>
            </a:r>
          </a:p>
          <a:p>
            <a:pPr eaLnBrk="1" hangingPunct="1">
              <a:spcBef>
                <a:spcPct val="0"/>
              </a:spcBef>
              <a:buFont typeface="Arial" charset="0"/>
              <a:buChar char="•"/>
            </a:pPr>
            <a:r>
              <a:rPr lang="en-US" sz="1800">
                <a:solidFill>
                  <a:schemeClr val="tx1"/>
                </a:solidFill>
                <a:latin typeface="Helvetica" charset="0"/>
                <a:ea typeface="ＭＳ Ｐゴシック" charset="0"/>
                <a:cs typeface="ＭＳ Ｐゴシック" charset="0"/>
              </a:rPr>
              <a:t>Accelerator R&amp;D for highest luminosity:</a:t>
            </a:r>
          </a:p>
          <a:p>
            <a:pPr lvl="1" eaLnBrk="1" hangingPunct="1">
              <a:spcBef>
                <a:spcPct val="0"/>
              </a:spcBef>
              <a:buFont typeface="Wingdings" charset="0"/>
              <a:buChar char="ü"/>
            </a:pPr>
            <a:r>
              <a:rPr lang="en-US" sz="1600">
                <a:solidFill>
                  <a:schemeClr val="tx1"/>
                </a:solidFill>
                <a:latin typeface="Helvetica" charset="0"/>
                <a:ea typeface="ＭＳ Ｐゴシック" charset="0"/>
              </a:rPr>
              <a:t>High current (50 mA) pol. electron gun</a:t>
            </a:r>
          </a:p>
          <a:p>
            <a:pPr lvl="1" eaLnBrk="1" hangingPunct="1">
              <a:spcBef>
                <a:spcPct val="0"/>
              </a:spcBef>
              <a:buFont typeface="Wingdings" charset="0"/>
              <a:buChar char="ü"/>
            </a:pPr>
            <a:r>
              <a:rPr lang="en-US" sz="1600">
                <a:solidFill>
                  <a:schemeClr val="tx1"/>
                </a:solidFill>
                <a:latin typeface="Helvetica" charset="0"/>
                <a:ea typeface="ＭＳ Ｐゴシック" charset="0"/>
              </a:rPr>
              <a:t>Multi-pass high average current ERL</a:t>
            </a:r>
          </a:p>
          <a:p>
            <a:pPr lvl="1" eaLnBrk="1" hangingPunct="1">
              <a:spcBef>
                <a:spcPct val="0"/>
              </a:spcBef>
              <a:buFont typeface="Wingdings" charset="0"/>
              <a:buChar char="ü"/>
            </a:pPr>
            <a:r>
              <a:rPr lang="en-US" sz="1600">
                <a:solidFill>
                  <a:schemeClr val="tx1"/>
                </a:solidFill>
                <a:latin typeface="Helvetica" charset="0"/>
                <a:ea typeface="ＭＳ Ｐゴシック" charset="0"/>
              </a:rPr>
              <a:t>Coherent electron cooling of hadron beam</a:t>
            </a:r>
          </a:p>
          <a:p>
            <a:pPr eaLnBrk="1" hangingPunct="1">
              <a:spcBef>
                <a:spcPct val="0"/>
              </a:spcBef>
              <a:buFont typeface="Arial" charset="0"/>
              <a:buChar char="•"/>
            </a:pPr>
            <a:r>
              <a:rPr lang="en-US" sz="1800">
                <a:solidFill>
                  <a:schemeClr val="tx1"/>
                </a:solidFill>
                <a:latin typeface="Helvetica" charset="0"/>
                <a:ea typeface="ＭＳ Ｐゴシック" charset="0"/>
                <a:cs typeface="ＭＳ Ｐゴシック" charset="0"/>
              </a:rPr>
              <a:t>Initially: 5-10 GeV electron beam</a:t>
            </a:r>
          </a:p>
        </p:txBody>
      </p:sp>
      <p:sp>
        <p:nvSpPr>
          <p:cNvPr id="16387" name="TextBox 6"/>
          <p:cNvSpPr txBox="1">
            <a:spLocks noChangeArrowheads="1"/>
          </p:cNvSpPr>
          <p:nvPr/>
        </p:nvSpPr>
        <p:spPr bwMode="auto">
          <a:xfrm>
            <a:off x="0" y="5105400"/>
            <a:ext cx="1143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r>
              <a:rPr lang="en-US" sz="1400" i="1">
                <a:solidFill>
                  <a:srgbClr val="000000"/>
                </a:solidFill>
              </a:rPr>
              <a:t>Box area corresponds to the initial version</a:t>
            </a:r>
          </a:p>
        </p:txBody>
      </p:sp>
      <p:pic>
        <p:nvPicPr>
          <p:cNvPr id="16388" name="Picture 7"/>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1563" y="3378200"/>
            <a:ext cx="3348037"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1" descr="eRHIC concept Phase I VL.pdf"/>
          <p:cNvPicPr>
            <a:picLocks noChangeAspect="1"/>
          </p:cNvPicPr>
          <p:nvPr/>
        </p:nvPicPr>
        <p:blipFill>
          <a:blip r:embed="rId5" cstate="email">
            <a:extLst>
              <a:ext uri="{28A0092B-C50C-407E-A947-70E740481C1C}">
                <a14:useLocalDpi xmlns:a14="http://schemas.microsoft.com/office/drawing/2010/main" val="0"/>
              </a:ext>
            </a:extLst>
          </a:blip>
          <a:srcRect l="12944" t="5753" r="14107" b="3641"/>
          <a:stretch>
            <a:fillRect/>
          </a:stretch>
        </p:blipFill>
        <p:spPr bwMode="auto">
          <a:xfrm>
            <a:off x="4572000" y="2057400"/>
            <a:ext cx="4457700"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a:solidFill>
                  <a:srgbClr val="0000FF"/>
                </a:solidFill>
              </a:rPr>
              <a:t>Technical design development</a:t>
            </a:r>
          </a:p>
        </p:txBody>
      </p:sp>
      <p:sp>
        <p:nvSpPr>
          <p:cNvPr id="4" name="TextBox 3"/>
          <p:cNvSpPr txBox="1"/>
          <p:nvPr/>
        </p:nvSpPr>
        <p:spPr>
          <a:xfrm>
            <a:off x="304800" y="838200"/>
            <a:ext cx="8534400" cy="4955204"/>
          </a:xfrm>
          <a:prstGeom prst="rect">
            <a:avLst/>
          </a:prstGeom>
          <a:noFill/>
          <a:ln>
            <a:noFill/>
            <a:prstDash val="solid"/>
          </a:ln>
        </p:spPr>
        <p:style>
          <a:lnRef idx="1">
            <a:schemeClr val="accent1"/>
          </a:lnRef>
          <a:fillRef idx="2">
            <a:schemeClr val="accent1"/>
          </a:fillRef>
          <a:effectRef idx="1">
            <a:schemeClr val="accent1"/>
          </a:effectRef>
          <a:fontRef idx="minor">
            <a:schemeClr val="dk1"/>
          </a:fontRef>
        </p:style>
        <p:txBody>
          <a:bodyPr>
            <a:spAutoFit/>
          </a:bodyPr>
          <a:lstStyle/>
          <a:p>
            <a:pPr algn="l">
              <a:buFont typeface="Arial"/>
              <a:buChar char="•"/>
              <a:defRPr/>
            </a:pPr>
            <a:r>
              <a:rPr lang="en-US" sz="1800" dirty="0"/>
              <a:t>Successful technical review of </a:t>
            </a:r>
            <a:r>
              <a:rPr lang="en-US" sz="1800" dirty="0" err="1"/>
              <a:t>eRHIC</a:t>
            </a:r>
            <a:r>
              <a:rPr lang="en-US" sz="1800" dirty="0"/>
              <a:t> design was done in Aug. 2011</a:t>
            </a:r>
          </a:p>
          <a:p>
            <a:pPr algn="l">
              <a:defRPr/>
            </a:pPr>
            <a:endParaRPr lang="en-US" sz="1800" dirty="0"/>
          </a:p>
          <a:p>
            <a:pPr algn="l">
              <a:buFont typeface="Arial"/>
              <a:buChar char="•"/>
              <a:defRPr/>
            </a:pPr>
            <a:r>
              <a:rPr lang="en-US" sz="1800" dirty="0"/>
              <a:t>Preliminary technical design of major accelerator components and systems (magnets, vacuum chamber, power supplies, </a:t>
            </a:r>
            <a:r>
              <a:rPr lang="en-US" sz="1800" dirty="0" err="1"/>
              <a:t>cryo</a:t>
            </a:r>
            <a:r>
              <a:rPr lang="en-US" sz="1800" dirty="0"/>
              <a:t>, controls ….) has been developed</a:t>
            </a:r>
          </a:p>
          <a:p>
            <a:pPr algn="l">
              <a:defRPr/>
            </a:pPr>
            <a:endParaRPr lang="en-US" sz="1800" dirty="0"/>
          </a:p>
          <a:p>
            <a:pPr algn="l">
              <a:buFont typeface="Arial"/>
              <a:buChar char="•"/>
              <a:defRPr/>
            </a:pPr>
            <a:r>
              <a:rPr lang="en-US" sz="1800" dirty="0"/>
              <a:t>Cost optimization for the first stage of eRHIC has been done (the number, location and length of the linacs; the number of recirculation passes). The cost estimate now stands at ~$550M (Phase I).</a:t>
            </a:r>
          </a:p>
          <a:p>
            <a:pPr algn="l">
              <a:defRPr/>
            </a:pPr>
            <a:endParaRPr lang="en-US" sz="1800" dirty="0"/>
          </a:p>
          <a:p>
            <a:pPr algn="l">
              <a:buFont typeface="Arial"/>
              <a:buChar char="•"/>
              <a:defRPr/>
            </a:pPr>
            <a:r>
              <a:rPr lang="en-US" sz="1800" dirty="0"/>
              <a:t>Presently we are looking into 10 </a:t>
            </a:r>
            <a:r>
              <a:rPr lang="en-US" sz="1800" dirty="0" err="1"/>
              <a:t>GeV</a:t>
            </a:r>
            <a:r>
              <a:rPr lang="en-US" sz="1800" dirty="0"/>
              <a:t> electron energy and cost /luminosity trade-offs.</a:t>
            </a:r>
          </a:p>
          <a:p>
            <a:pPr algn="l">
              <a:defRPr/>
            </a:pPr>
            <a:endParaRPr lang="en-US" sz="2800" dirty="0"/>
          </a:p>
          <a:p>
            <a:pPr algn="l">
              <a:buFont typeface="Arial"/>
              <a:buChar char="•"/>
              <a:defRPr/>
            </a:pPr>
            <a:r>
              <a:rPr lang="en-US" sz="1800" dirty="0"/>
              <a:t>Possible design solutions which may further decrease the cost: </a:t>
            </a:r>
          </a:p>
          <a:p>
            <a:pPr lvl="1" algn="l">
              <a:buFont typeface="Courier New"/>
              <a:buChar char="o"/>
              <a:defRPr/>
            </a:pPr>
            <a:r>
              <a:rPr lang="en-US" sz="1800" dirty="0"/>
              <a:t>First stage NS-FFAG design or vertical FFAG design, possibly with permanent magnets</a:t>
            </a:r>
          </a:p>
          <a:p>
            <a:pPr lvl="1" algn="l">
              <a:buFont typeface="Courier New"/>
              <a:buChar char="o"/>
              <a:defRPr/>
            </a:pPr>
            <a:r>
              <a:rPr lang="en-US" sz="1800" dirty="0"/>
              <a:t>Alternative Interaction region design</a:t>
            </a:r>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heme/theme1.xml><?xml version="1.0" encoding="utf-8"?>
<a:theme xmlns:a="http://schemas.openxmlformats.org/drawingml/2006/main" name="1_Default Desig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tx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a:spAutoFit/>
      </a:bodyPr>
      <a:lstStyle>
        <a:defPPr algn="l">
          <a:spcBef>
            <a:spcPct val="50000"/>
          </a:spcBef>
          <a:defRPr sz="2800" b="0" dirty="0" smtClean="0">
            <a:solidFill>
              <a:srgbClr val="FFFFFF"/>
            </a:solidFill>
            <a:latin typeface="Helvetica"/>
            <a:cs typeface="Helvetica"/>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111312</TotalTime>
  <Words>2155</Words>
  <Application>Microsoft Office PowerPoint</Application>
  <PresentationFormat>On-screen Show (4:3)</PresentationFormat>
  <Paragraphs>236</Paragraphs>
  <Slides>30</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4" baseType="lpstr">
      <vt:lpstr>ＭＳ Ｐゴシック</vt:lpstr>
      <vt:lpstr>Arial</vt:lpstr>
      <vt:lpstr>Book Antiqua</vt:lpstr>
      <vt:lpstr>Courier New</vt:lpstr>
      <vt:lpstr>Felix Titling</vt:lpstr>
      <vt:lpstr>Helvetica</vt:lpstr>
      <vt:lpstr>Lucida Grande</vt:lpstr>
      <vt:lpstr>Monotype Sorts</vt:lpstr>
      <vt:lpstr>Symbol</vt:lpstr>
      <vt:lpstr>Times New Roman</vt:lpstr>
      <vt:lpstr>Wingdings</vt:lpstr>
      <vt:lpstr>1_Default Design</vt:lpstr>
      <vt:lpstr>Document</vt:lpstr>
      <vt:lpstr>Microsoft PowerPoint 97-2003 Presentation</vt:lpstr>
      <vt:lpstr>Accelerator R&amp;D</vt:lpstr>
      <vt:lpstr>Accelerator R&amp;D</vt:lpstr>
      <vt:lpstr>Our main projects</vt:lpstr>
      <vt:lpstr>Superconducting RF SRF cavities are part of the R&amp;D ERL, CeC PoP and LEReC projects; future electron-ion colliders will extensively utilize SRF technology;    in addition, we are developing a 56 MHz storage cavity to improve luminosity in RHIC (C-AD AIP) and a 400 MHz compact quarter wave crab cavity for the LHC luminosity upgrade (LARP).</vt:lpstr>
      <vt:lpstr>704 MHz SRF for ERL</vt:lpstr>
      <vt:lpstr>SRF for CeC PoP</vt:lpstr>
      <vt:lpstr>eRHIC Design We are doing medium-range R&amp;D on an Electron Ion Collider concept based on an Energy Recovery Linac (ERL). This original approach is characterized by a high luminosity and high degree of polarization. LHeC adopted this method. Cost effectiveness is achieved by using the RHIC ion accelerator, an in-tunnel design and multiple passes through the linac.</vt:lpstr>
      <vt:lpstr>eRHIC</vt:lpstr>
      <vt:lpstr>Technical design development</vt:lpstr>
      <vt:lpstr>Recent eRHIC Accelerator Design Advances</vt:lpstr>
      <vt:lpstr>ERL The R&amp;D ERL is aimed at testing ERL issues for eRHIC and other projects, such as Coherent electron Cooling of RHIC. The current objective of 300 mA is set by what is required by eRHIC cavities. The ERL incorporates originally developed state-of-the-art SRF  laser-photocathode electron gun and a high-current, heavily damped acceleration cavity, the first such designed and built for ERL service.</vt:lpstr>
      <vt:lpstr>ERL status</vt:lpstr>
      <vt:lpstr>Recent and future ERL target dates</vt:lpstr>
      <vt:lpstr>ERL cavity string, gun and ERL cave</vt:lpstr>
      <vt:lpstr>POLARIZED GUN We are doing R&amp;D, funded primarily by LDRD, to develop a high-current (50 mA), high-polarization electron gun for eRHIC. The principle we are aiming to prove is funneling multiple independent beams from 20 cathodes. External review was carried out in 2012.</vt:lpstr>
      <vt:lpstr>Beam motion by 3-D Particle In Cell code with space-charge</vt:lpstr>
      <vt:lpstr>Main Vacuum chamber prepared for system integration.</vt:lpstr>
      <vt:lpstr>COHERENT ELECTRON COOLING The CeC is a novel technique to cool stored ion beam which combines the best features of stochastic cooling and electron cooling. Such an effective cooling technique can be used to cool RHIC proton beams at full energy, and is a must for any version of EIC. External review was carried out in 2012.</vt:lpstr>
      <vt:lpstr>Progress in 2013</vt:lpstr>
      <vt:lpstr>Work Plan</vt:lpstr>
      <vt:lpstr>Economical Version of CeC</vt:lpstr>
      <vt:lpstr>Many components at hand</vt:lpstr>
      <vt:lpstr>Backup</vt:lpstr>
      <vt:lpstr>SRF facilities </vt:lpstr>
      <vt:lpstr>SRF test facilities in building 912 (cont’d) </vt:lpstr>
      <vt:lpstr>56 MHz cavity preparation for acceptance testing at LVTF</vt:lpstr>
      <vt:lpstr>Compact double QW crab cavity for LHC luminosity upgrade</vt:lpstr>
      <vt:lpstr>PowerPoint Presentation</vt:lpstr>
      <vt:lpstr>PowerPoint Presentation</vt:lpstr>
      <vt:lpstr>CeC PoP Instrumentation</vt:lpstr>
    </vt:vector>
  </TitlesOfParts>
  <Company>Brookhaven National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Valued Gateway Client</dc:creator>
  <cp:lastModifiedBy>DiFilippo, Lynanne</cp:lastModifiedBy>
  <cp:revision>722</cp:revision>
  <dcterms:created xsi:type="dcterms:W3CDTF">2011-02-21T05:12:41Z</dcterms:created>
  <dcterms:modified xsi:type="dcterms:W3CDTF">2026-01-07T11:56:35Z</dcterms:modified>
</cp:coreProperties>
</file>