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4"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5" r:id="rId14"/>
    <p:sldId id="276" r:id="rId15"/>
    <p:sldId id="277" r:id="rId16"/>
    <p:sldId id="278" r:id="rId17"/>
    <p:sldId id="272" r:id="rId18"/>
    <p:sldId id="273" r:id="rId19"/>
    <p:sldId id="274" r:id="rId20"/>
  </p:sldIdLst>
  <p:sldSz cx="9144000" cy="6858000" type="screen4x3"/>
  <p:notesSz cx="6997700" cy="9271000"/>
  <p:defaultTextStyle>
    <a:defPPr>
      <a:defRPr lang="en-US"/>
    </a:defPPr>
    <a:lvl1pPr algn="ctr"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127"/>
    <a:srgbClr val="F6E814"/>
    <a:srgbClr val="F6DA23"/>
    <a:srgbClr val="0033CC"/>
    <a:srgbClr val="FF66CC"/>
    <a:srgbClr val="FF66FF"/>
    <a:srgbClr val="0066FF"/>
    <a:srgbClr val="FF0000"/>
    <a:srgbClr val="FF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6" autoAdjust="0"/>
    <p:restoredTop sz="99848" autoAdjust="0"/>
  </p:normalViewPr>
  <p:slideViewPr>
    <p:cSldViewPr>
      <p:cViewPr varScale="1">
        <p:scale>
          <a:sx n="63" d="100"/>
          <a:sy n="63" d="100"/>
        </p:scale>
        <p:origin x="130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0"/>
    </p:cViewPr>
  </p:sorter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ilanben-zvi:Desktop:Operations%20Review%202013:ARDD%20Manpower%20for%20R&amp;D%20projec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'summary '!$A$5</c:f>
              <c:strCache>
                <c:ptCount val="1"/>
                <c:pt idx="0">
                  <c:v>ERL Development</c:v>
                </c:pt>
              </c:strCache>
            </c:strRef>
          </c:tx>
          <c:spPr>
            <a:solidFill>
              <a:srgbClr val="3366FF"/>
            </a:solidFill>
          </c:spPr>
          <c:invertIfNegative val="0"/>
          <c:cat>
            <c:strRef>
              <c:f>'summary '!$B$4:$E$4</c:f>
              <c:strCache>
                <c:ptCount val="4"/>
                <c:pt idx="0">
                  <c:v>FY 2010</c:v>
                </c:pt>
                <c:pt idx="1">
                  <c:v>FY 2011</c:v>
                </c:pt>
                <c:pt idx="2">
                  <c:v>FY 2012</c:v>
                </c:pt>
                <c:pt idx="3">
                  <c:v>FY 2013 (P)</c:v>
                </c:pt>
              </c:strCache>
            </c:strRef>
          </c:cat>
          <c:val>
            <c:numRef>
              <c:f>'summary '!$B$5:$E$5</c:f>
              <c:numCache>
                <c:formatCode>0.0</c:formatCode>
                <c:ptCount val="4"/>
                <c:pt idx="0" formatCode="General">
                  <c:v>9</c:v>
                </c:pt>
                <c:pt idx="1">
                  <c:v>8.5</c:v>
                </c:pt>
                <c:pt idx="2">
                  <c:v>12.37</c:v>
                </c:pt>
                <c:pt idx="3">
                  <c:v>8.75</c:v>
                </c:pt>
              </c:numCache>
            </c:numRef>
          </c:val>
          <c:extLst>
            <c:ext xmlns:c16="http://schemas.microsoft.com/office/drawing/2014/chart" uri="{C3380CC4-5D6E-409C-BE32-E72D297353CC}">
              <c16:uniqueId val="{00000000-531C-4547-93E8-8BC5810AC0B8}"/>
            </c:ext>
          </c:extLst>
        </c:ser>
        <c:ser>
          <c:idx val="1"/>
          <c:order val="1"/>
          <c:tx>
            <c:strRef>
              <c:f>'summary '!$A$6</c:f>
              <c:strCache>
                <c:ptCount val="1"/>
                <c:pt idx="0">
                  <c:v>Gatling Gun </c:v>
                </c:pt>
              </c:strCache>
            </c:strRef>
          </c:tx>
          <c:spPr>
            <a:solidFill>
              <a:srgbClr val="FF0000"/>
            </a:solidFill>
          </c:spPr>
          <c:invertIfNegative val="0"/>
          <c:cat>
            <c:strRef>
              <c:f>'summary '!$B$4:$E$4</c:f>
              <c:strCache>
                <c:ptCount val="4"/>
                <c:pt idx="0">
                  <c:v>FY 2010</c:v>
                </c:pt>
                <c:pt idx="1">
                  <c:v>FY 2011</c:v>
                </c:pt>
                <c:pt idx="2">
                  <c:v>FY 2012</c:v>
                </c:pt>
                <c:pt idx="3">
                  <c:v>FY 2013 (P)</c:v>
                </c:pt>
              </c:strCache>
            </c:strRef>
          </c:cat>
          <c:val>
            <c:numRef>
              <c:f>'summary '!$B$6:$E$6</c:f>
              <c:numCache>
                <c:formatCode>0.0</c:formatCode>
                <c:ptCount val="4"/>
                <c:pt idx="0" formatCode="General">
                  <c:v>1</c:v>
                </c:pt>
                <c:pt idx="1">
                  <c:v>0.5</c:v>
                </c:pt>
                <c:pt idx="2">
                  <c:v>0.5</c:v>
                </c:pt>
                <c:pt idx="3">
                  <c:v>0.36</c:v>
                </c:pt>
              </c:numCache>
            </c:numRef>
          </c:val>
          <c:extLst>
            <c:ext xmlns:c16="http://schemas.microsoft.com/office/drawing/2014/chart" uri="{C3380CC4-5D6E-409C-BE32-E72D297353CC}">
              <c16:uniqueId val="{00000001-531C-4547-93E8-8BC5810AC0B8}"/>
            </c:ext>
          </c:extLst>
        </c:ser>
        <c:ser>
          <c:idx val="2"/>
          <c:order val="2"/>
          <c:tx>
            <c:strRef>
              <c:f>'summary '!$A$7</c:f>
              <c:strCache>
                <c:ptCount val="1"/>
                <c:pt idx="0">
                  <c:v>CeC POP</c:v>
                </c:pt>
              </c:strCache>
            </c:strRef>
          </c:tx>
          <c:spPr>
            <a:solidFill>
              <a:srgbClr val="008000"/>
            </a:solidFill>
          </c:spPr>
          <c:invertIfNegative val="0"/>
          <c:cat>
            <c:strRef>
              <c:f>'summary '!$B$4:$E$4</c:f>
              <c:strCache>
                <c:ptCount val="4"/>
                <c:pt idx="0">
                  <c:v>FY 2010</c:v>
                </c:pt>
                <c:pt idx="1">
                  <c:v>FY 2011</c:v>
                </c:pt>
                <c:pt idx="2">
                  <c:v>FY 2012</c:v>
                </c:pt>
                <c:pt idx="3">
                  <c:v>FY 2013 (P)</c:v>
                </c:pt>
              </c:strCache>
            </c:strRef>
          </c:cat>
          <c:val>
            <c:numRef>
              <c:f>'summary '!$B$7:$E$7</c:f>
              <c:numCache>
                <c:formatCode>0.0</c:formatCode>
                <c:ptCount val="4"/>
                <c:pt idx="0" formatCode="General">
                  <c:v>0</c:v>
                </c:pt>
                <c:pt idx="1">
                  <c:v>2</c:v>
                </c:pt>
                <c:pt idx="2">
                  <c:v>3</c:v>
                </c:pt>
                <c:pt idx="3">
                  <c:v>5.94</c:v>
                </c:pt>
              </c:numCache>
            </c:numRef>
          </c:val>
          <c:extLst>
            <c:ext xmlns:c16="http://schemas.microsoft.com/office/drawing/2014/chart" uri="{C3380CC4-5D6E-409C-BE32-E72D297353CC}">
              <c16:uniqueId val="{00000002-531C-4547-93E8-8BC5810AC0B8}"/>
            </c:ext>
          </c:extLst>
        </c:ser>
        <c:ser>
          <c:idx val="3"/>
          <c:order val="3"/>
          <c:tx>
            <c:strRef>
              <c:f>'summary '!$A$8</c:f>
              <c:strCache>
                <c:ptCount val="1"/>
                <c:pt idx="0">
                  <c:v>eRHIC Design and prototyping</c:v>
                </c:pt>
              </c:strCache>
            </c:strRef>
          </c:tx>
          <c:invertIfNegative val="0"/>
          <c:cat>
            <c:strRef>
              <c:f>'summary '!$B$4:$E$4</c:f>
              <c:strCache>
                <c:ptCount val="4"/>
                <c:pt idx="0">
                  <c:v>FY 2010</c:v>
                </c:pt>
                <c:pt idx="1">
                  <c:v>FY 2011</c:v>
                </c:pt>
                <c:pt idx="2">
                  <c:v>FY 2012</c:v>
                </c:pt>
                <c:pt idx="3">
                  <c:v>FY 2013 (P)</c:v>
                </c:pt>
              </c:strCache>
            </c:strRef>
          </c:cat>
          <c:val>
            <c:numRef>
              <c:f>'summary '!$B$8:$E$8</c:f>
              <c:numCache>
                <c:formatCode>0.0</c:formatCode>
                <c:ptCount val="4"/>
                <c:pt idx="0" formatCode="General">
                  <c:v>0.5</c:v>
                </c:pt>
                <c:pt idx="1">
                  <c:v>0.5</c:v>
                </c:pt>
                <c:pt idx="2">
                  <c:v>0.8</c:v>
                </c:pt>
                <c:pt idx="3">
                  <c:v>0.13</c:v>
                </c:pt>
              </c:numCache>
            </c:numRef>
          </c:val>
          <c:extLst>
            <c:ext xmlns:c16="http://schemas.microsoft.com/office/drawing/2014/chart" uri="{C3380CC4-5D6E-409C-BE32-E72D297353CC}">
              <c16:uniqueId val="{00000003-531C-4547-93E8-8BC5810AC0B8}"/>
            </c:ext>
          </c:extLst>
        </c:ser>
        <c:dLbls>
          <c:showLegendKey val="0"/>
          <c:showVal val="0"/>
          <c:showCatName val="0"/>
          <c:showSerName val="0"/>
          <c:showPercent val="0"/>
          <c:showBubbleSize val="0"/>
        </c:dLbls>
        <c:gapWidth val="150"/>
        <c:overlap val="100"/>
        <c:axId val="-2073808904"/>
        <c:axId val="-2073268920"/>
      </c:barChart>
      <c:catAx>
        <c:axId val="-2073808904"/>
        <c:scaling>
          <c:orientation val="minMax"/>
        </c:scaling>
        <c:delete val="0"/>
        <c:axPos val="b"/>
        <c:numFmt formatCode="General" sourceLinked="0"/>
        <c:majorTickMark val="out"/>
        <c:minorTickMark val="none"/>
        <c:tickLblPos val="nextTo"/>
        <c:crossAx val="-2073268920"/>
        <c:crosses val="autoZero"/>
        <c:auto val="1"/>
        <c:lblAlgn val="ctr"/>
        <c:lblOffset val="100"/>
        <c:noMultiLvlLbl val="0"/>
      </c:catAx>
      <c:valAx>
        <c:axId val="-2073268920"/>
        <c:scaling>
          <c:orientation val="minMax"/>
        </c:scaling>
        <c:delete val="0"/>
        <c:axPos val="l"/>
        <c:majorGridlines/>
        <c:numFmt formatCode="General" sourceLinked="1"/>
        <c:majorTickMark val="out"/>
        <c:minorTickMark val="none"/>
        <c:tickLblPos val="nextTo"/>
        <c:crossAx val="-2073808904"/>
        <c:crosses val="autoZero"/>
        <c:crossBetween val="between"/>
      </c:valAx>
    </c:plotArea>
    <c:legend>
      <c:legendPos val="r"/>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2125" cy="461963"/>
          </a:xfrm>
          <a:prstGeom prst="rect">
            <a:avLst/>
          </a:prstGeom>
          <a:noFill/>
          <a:ln w="9525">
            <a:noFill/>
            <a:miter lim="800000"/>
            <a:headEnd/>
            <a:tailEnd/>
          </a:ln>
          <a:effectLst/>
        </p:spPr>
        <p:txBody>
          <a:bodyPr vert="horz" wrap="square" lIns="92703" tIns="46352" rIns="92703" bIns="46352" numCol="1" anchor="t" anchorCtr="0" compatLnSpc="1">
            <a:prstTxWarp prst="textNoShape">
              <a:avLst/>
            </a:prstTxWarp>
          </a:bodyPr>
          <a:lstStyle>
            <a:lvl1pPr algn="l" defTabSz="927100">
              <a:defRPr sz="1200" b="0">
                <a:latin typeface="Times New Roman" pitchFamily="18" charset="0"/>
                <a:ea typeface="+mn-ea"/>
                <a:cs typeface="+mn-cs"/>
              </a:defRPr>
            </a:lvl1pPr>
          </a:lstStyle>
          <a:p>
            <a:pPr>
              <a:defRPr/>
            </a:pPr>
            <a:endParaRPr lang="en-US"/>
          </a:p>
        </p:txBody>
      </p:sp>
      <p:sp>
        <p:nvSpPr>
          <p:cNvPr id="3075" name="Rectangle 3"/>
          <p:cNvSpPr>
            <a:spLocks noGrp="1" noChangeArrowheads="1"/>
          </p:cNvSpPr>
          <p:nvPr>
            <p:ph type="dt" sz="quarter" idx="1"/>
          </p:nvPr>
        </p:nvSpPr>
        <p:spPr bwMode="auto">
          <a:xfrm>
            <a:off x="3965575" y="0"/>
            <a:ext cx="3032125" cy="461963"/>
          </a:xfrm>
          <a:prstGeom prst="rect">
            <a:avLst/>
          </a:prstGeom>
          <a:noFill/>
          <a:ln w="9525">
            <a:noFill/>
            <a:miter lim="800000"/>
            <a:headEnd/>
            <a:tailEnd/>
          </a:ln>
          <a:effectLst/>
        </p:spPr>
        <p:txBody>
          <a:bodyPr vert="horz" wrap="square" lIns="92703" tIns="46352" rIns="92703" bIns="46352" numCol="1" anchor="t" anchorCtr="0" compatLnSpc="1">
            <a:prstTxWarp prst="textNoShape">
              <a:avLst/>
            </a:prstTxWarp>
          </a:bodyPr>
          <a:lstStyle>
            <a:lvl1pPr algn="r" defTabSz="927100">
              <a:defRPr sz="1200" b="0">
                <a:latin typeface="Times New Roman" pitchFamily="18" charset="0"/>
                <a:ea typeface="+mn-ea"/>
                <a:cs typeface="+mn-cs"/>
              </a:defRPr>
            </a:lvl1pPr>
          </a:lstStyle>
          <a:p>
            <a:pPr>
              <a:defRPr/>
            </a:pPr>
            <a:endParaRPr lang="en-US"/>
          </a:p>
        </p:txBody>
      </p:sp>
      <p:sp>
        <p:nvSpPr>
          <p:cNvPr id="3076" name="Rectangle 4"/>
          <p:cNvSpPr>
            <a:spLocks noGrp="1" noChangeArrowheads="1"/>
          </p:cNvSpPr>
          <p:nvPr>
            <p:ph type="ftr" sz="quarter" idx="2"/>
          </p:nvPr>
        </p:nvSpPr>
        <p:spPr bwMode="auto">
          <a:xfrm>
            <a:off x="0" y="8809038"/>
            <a:ext cx="3032125" cy="461962"/>
          </a:xfrm>
          <a:prstGeom prst="rect">
            <a:avLst/>
          </a:prstGeom>
          <a:noFill/>
          <a:ln w="9525">
            <a:noFill/>
            <a:miter lim="800000"/>
            <a:headEnd/>
            <a:tailEnd/>
          </a:ln>
          <a:effectLst/>
        </p:spPr>
        <p:txBody>
          <a:bodyPr vert="horz" wrap="square" lIns="92703" tIns="46352" rIns="92703" bIns="46352" numCol="1" anchor="b" anchorCtr="0" compatLnSpc="1">
            <a:prstTxWarp prst="textNoShape">
              <a:avLst/>
            </a:prstTxWarp>
          </a:bodyPr>
          <a:lstStyle>
            <a:lvl1pPr algn="l" defTabSz="927100">
              <a:defRPr sz="1200" b="0">
                <a:latin typeface="Times New Roman" pitchFamily="18" charset="0"/>
                <a:ea typeface="+mn-ea"/>
                <a:cs typeface="+mn-cs"/>
              </a:defRPr>
            </a:lvl1pPr>
          </a:lstStyle>
          <a:p>
            <a:pPr>
              <a:defRPr/>
            </a:pPr>
            <a:endParaRPr lang="en-US"/>
          </a:p>
        </p:txBody>
      </p:sp>
      <p:sp>
        <p:nvSpPr>
          <p:cNvPr id="3077" name="Rectangle 5"/>
          <p:cNvSpPr>
            <a:spLocks noGrp="1" noChangeArrowheads="1"/>
          </p:cNvSpPr>
          <p:nvPr>
            <p:ph type="sldNum" sz="quarter" idx="3"/>
          </p:nvPr>
        </p:nvSpPr>
        <p:spPr bwMode="auto">
          <a:xfrm>
            <a:off x="3965575" y="8809038"/>
            <a:ext cx="3032125" cy="461962"/>
          </a:xfrm>
          <a:prstGeom prst="rect">
            <a:avLst/>
          </a:prstGeom>
          <a:noFill/>
          <a:ln w="9525">
            <a:noFill/>
            <a:miter lim="800000"/>
            <a:headEnd/>
            <a:tailEnd/>
          </a:ln>
          <a:effectLst/>
        </p:spPr>
        <p:txBody>
          <a:bodyPr vert="horz" wrap="square" lIns="92703" tIns="46352" rIns="92703" bIns="46352" numCol="1" anchor="b" anchorCtr="0" compatLnSpc="1">
            <a:prstTxWarp prst="textNoShape">
              <a:avLst/>
            </a:prstTxWarp>
          </a:bodyPr>
          <a:lstStyle>
            <a:lvl1pPr algn="r" defTabSz="927100">
              <a:defRPr sz="1200" b="0"/>
            </a:lvl1pPr>
          </a:lstStyle>
          <a:p>
            <a:pPr>
              <a:defRPr/>
            </a:pPr>
            <a:fld id="{2CDF230F-4C71-C04B-A086-5761B86FBC2B}" type="slidenum">
              <a:rPr lang="en-US"/>
              <a:pPr>
                <a:defRPr/>
              </a:pPr>
              <a:t>‹#›</a:t>
            </a:fld>
            <a:endParaRPr lang="en-US" dirty="0"/>
          </a:p>
        </p:txBody>
      </p:sp>
    </p:spTree>
    <p:extLst>
      <p:ext uri="{BB962C8B-B14F-4D97-AF65-F5344CB8AC3E}">
        <p14:creationId xmlns:p14="http://schemas.microsoft.com/office/powerpoint/2010/main" val="2689012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2125" cy="461963"/>
          </a:xfrm>
          <a:prstGeom prst="rect">
            <a:avLst/>
          </a:prstGeom>
          <a:noFill/>
          <a:ln w="9525">
            <a:noFill/>
            <a:miter lim="800000"/>
            <a:headEnd/>
            <a:tailEnd/>
          </a:ln>
          <a:effectLst/>
        </p:spPr>
        <p:txBody>
          <a:bodyPr vert="horz" wrap="square" lIns="92703" tIns="46352" rIns="92703" bIns="46352" numCol="1" anchor="t" anchorCtr="0" compatLnSpc="1">
            <a:prstTxWarp prst="textNoShape">
              <a:avLst/>
            </a:prstTxWarp>
          </a:bodyPr>
          <a:lstStyle>
            <a:lvl1pPr algn="l" defTabSz="927100">
              <a:defRPr sz="1200" b="0">
                <a:latin typeface="Times New Roman" pitchFamily="18"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965575" y="0"/>
            <a:ext cx="3032125" cy="461963"/>
          </a:xfrm>
          <a:prstGeom prst="rect">
            <a:avLst/>
          </a:prstGeom>
          <a:noFill/>
          <a:ln w="9525">
            <a:noFill/>
            <a:miter lim="800000"/>
            <a:headEnd/>
            <a:tailEnd/>
          </a:ln>
          <a:effectLst/>
        </p:spPr>
        <p:txBody>
          <a:bodyPr vert="horz" wrap="square" lIns="92703" tIns="46352" rIns="92703" bIns="46352" numCol="1" anchor="t" anchorCtr="0" compatLnSpc="1">
            <a:prstTxWarp prst="textNoShape">
              <a:avLst/>
            </a:prstTxWarp>
          </a:bodyPr>
          <a:lstStyle>
            <a:lvl1pPr algn="r" defTabSz="927100">
              <a:defRPr sz="1200" b="0">
                <a:latin typeface="Times New Roman" pitchFamily="18"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5863" y="695325"/>
            <a:ext cx="4633912" cy="347503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931863" y="4400550"/>
            <a:ext cx="5133975" cy="4175125"/>
          </a:xfrm>
          <a:prstGeom prst="rect">
            <a:avLst/>
          </a:prstGeom>
          <a:noFill/>
          <a:ln w="9525">
            <a:noFill/>
            <a:miter lim="800000"/>
            <a:headEnd/>
            <a:tailEnd/>
          </a:ln>
          <a:effectLst/>
        </p:spPr>
        <p:txBody>
          <a:bodyPr vert="horz" wrap="square" lIns="92703" tIns="46352" rIns="92703" bIns="46352"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4102" name="Rectangle 6"/>
          <p:cNvSpPr>
            <a:spLocks noGrp="1" noChangeArrowheads="1"/>
          </p:cNvSpPr>
          <p:nvPr>
            <p:ph type="ftr" sz="quarter" idx="4"/>
          </p:nvPr>
        </p:nvSpPr>
        <p:spPr bwMode="auto">
          <a:xfrm>
            <a:off x="0" y="8809038"/>
            <a:ext cx="3032125" cy="461962"/>
          </a:xfrm>
          <a:prstGeom prst="rect">
            <a:avLst/>
          </a:prstGeom>
          <a:noFill/>
          <a:ln w="9525">
            <a:noFill/>
            <a:miter lim="800000"/>
            <a:headEnd/>
            <a:tailEnd/>
          </a:ln>
          <a:effectLst/>
        </p:spPr>
        <p:txBody>
          <a:bodyPr vert="horz" wrap="square" lIns="92703" tIns="46352" rIns="92703" bIns="46352" numCol="1" anchor="b" anchorCtr="0" compatLnSpc="1">
            <a:prstTxWarp prst="textNoShape">
              <a:avLst/>
            </a:prstTxWarp>
          </a:bodyPr>
          <a:lstStyle>
            <a:lvl1pPr algn="l" defTabSz="927100">
              <a:defRPr sz="1200" b="0">
                <a:latin typeface="Times New Roman" pitchFamily="18"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965575" y="8809038"/>
            <a:ext cx="3032125" cy="461962"/>
          </a:xfrm>
          <a:prstGeom prst="rect">
            <a:avLst/>
          </a:prstGeom>
          <a:noFill/>
          <a:ln w="9525">
            <a:noFill/>
            <a:miter lim="800000"/>
            <a:headEnd/>
            <a:tailEnd/>
          </a:ln>
          <a:effectLst/>
        </p:spPr>
        <p:txBody>
          <a:bodyPr vert="horz" wrap="square" lIns="92703" tIns="46352" rIns="92703" bIns="46352" numCol="1" anchor="b" anchorCtr="0" compatLnSpc="1">
            <a:prstTxWarp prst="textNoShape">
              <a:avLst/>
            </a:prstTxWarp>
          </a:bodyPr>
          <a:lstStyle>
            <a:lvl1pPr algn="r" defTabSz="927100">
              <a:defRPr sz="1200" b="0"/>
            </a:lvl1pPr>
          </a:lstStyle>
          <a:p>
            <a:pPr>
              <a:defRPr/>
            </a:pPr>
            <a:fld id="{855FB499-52C8-4342-9C3D-246A6BF1B330}" type="slidenum">
              <a:rPr lang="en-US"/>
              <a:pPr>
                <a:defRPr/>
              </a:pPr>
              <a:t>‹#›</a:t>
            </a:fld>
            <a:endParaRPr lang="en-US" dirty="0"/>
          </a:p>
        </p:txBody>
      </p:sp>
    </p:spTree>
    <p:extLst>
      <p:ext uri="{BB962C8B-B14F-4D97-AF65-F5344CB8AC3E}">
        <p14:creationId xmlns:p14="http://schemas.microsoft.com/office/powerpoint/2010/main" val="2363227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ＭＳ Ｐゴシック" charset="-128"/>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30" descr="ppt_BG_Title_BNL_blue"/>
          <p:cNvPicPr>
            <a:picLocks noChangeAspect="1" noChangeArrowheads="1"/>
          </p:cNvPicPr>
          <p:nvPr userDrawn="1"/>
        </p:nvPicPr>
        <p:blipFill>
          <a:blip r:embed="rId2" cstate="print"/>
          <a:srcRect/>
          <a:stretch>
            <a:fillRect/>
          </a:stretch>
        </p:blipFill>
        <p:spPr bwMode="auto">
          <a:xfrm>
            <a:off x="-19050" y="0"/>
            <a:ext cx="9182100" cy="6859588"/>
          </a:xfrm>
          <a:prstGeom prst="rect">
            <a:avLst/>
          </a:prstGeom>
          <a:noFill/>
          <a:ln w="9525">
            <a:noFill/>
            <a:miter lim="800000"/>
            <a:headEnd/>
            <a:tailEnd/>
          </a:ln>
        </p:spPr>
      </p:pic>
      <p:sp>
        <p:nvSpPr>
          <p:cNvPr id="2" name="Title 1"/>
          <p:cNvSpPr>
            <a:spLocks noGrp="1"/>
          </p:cNvSpPr>
          <p:nvPr>
            <p:ph type="ctrTitle" hasCustomPrompt="1"/>
          </p:nvPr>
        </p:nvSpPr>
        <p:spPr>
          <a:xfrm>
            <a:off x="228600" y="1371600"/>
            <a:ext cx="7772400" cy="1143000"/>
          </a:xfrm>
          <a:ln>
            <a:noFill/>
          </a:ln>
        </p:spPr>
        <p:txBody>
          <a:bodyPr/>
          <a:lstStyle>
            <a:lvl1pPr algn="l">
              <a:defRPr kumimoji="1" lang="en-US" sz="4000" b="0" baseline="0" dirty="0" smtClean="0">
                <a:solidFill>
                  <a:srgbClr val="FFFFFF"/>
                </a:solidFill>
                <a:latin typeface="Helvetica"/>
                <a:ea typeface="ＭＳ Ｐゴシック" pitchFamily="-65" charset="-128"/>
                <a:cs typeface="Helvetica"/>
              </a:defRPr>
            </a:lvl1pPr>
          </a:lstStyle>
          <a:p>
            <a:r>
              <a:rPr lang="en-US" dirty="0"/>
              <a:t>Click to edit Title</a:t>
            </a:r>
          </a:p>
        </p:txBody>
      </p:sp>
      <p:sp>
        <p:nvSpPr>
          <p:cNvPr id="8" name="Rectangle 7"/>
          <p:cNvSpPr>
            <a:spLocks/>
          </p:cNvSpPr>
          <p:nvPr/>
        </p:nvSpPr>
        <p:spPr bwMode="auto">
          <a:xfrm>
            <a:off x="228600" y="4404836"/>
            <a:ext cx="3802978"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57799" bIns="0">
            <a:spAutoFit/>
          </a:bodyPr>
          <a:lstStyle/>
          <a:p>
            <a:pPr marL="57150" algn="l"/>
            <a:r>
              <a:rPr lang="en-US" sz="2000" b="0" kern="1200" dirty="0">
                <a:solidFill>
                  <a:srgbClr val="F6E814"/>
                </a:solidFill>
                <a:latin typeface="Helvetica"/>
                <a:ea typeface="ＭＳ Ｐゴシック" charset="0"/>
                <a:cs typeface="Helvetica"/>
              </a:rPr>
              <a:t>RHIC Facility Operations Review</a:t>
            </a:r>
          </a:p>
          <a:p>
            <a:pPr marL="57150" algn="l"/>
            <a:r>
              <a:rPr lang="en-US" sz="2000" b="0" kern="1200" dirty="0">
                <a:solidFill>
                  <a:srgbClr val="F6E814"/>
                </a:solidFill>
                <a:latin typeface="Helvetica"/>
                <a:ea typeface="ＭＳ Ｐゴシック" charset="0"/>
                <a:cs typeface="Helvetica"/>
              </a:rPr>
              <a:t>August</a:t>
            </a:r>
            <a:r>
              <a:rPr lang="en-US" sz="2000" b="0" kern="1200" baseline="0" dirty="0">
                <a:solidFill>
                  <a:srgbClr val="F6E814"/>
                </a:solidFill>
                <a:latin typeface="Helvetica"/>
                <a:ea typeface="ＭＳ Ｐゴシック" charset="0"/>
                <a:cs typeface="Helvetica"/>
              </a:rPr>
              <a:t> 6 – 8, </a:t>
            </a:r>
            <a:r>
              <a:rPr lang="en-US" sz="2000" b="0" kern="1200" dirty="0">
                <a:solidFill>
                  <a:srgbClr val="F6E814"/>
                </a:solidFill>
                <a:latin typeface="Helvetica"/>
                <a:ea typeface="ＭＳ Ｐゴシック" charset="0"/>
                <a:cs typeface="Helvetica"/>
              </a:rPr>
              <a:t>2013</a:t>
            </a:r>
          </a:p>
        </p:txBody>
      </p:sp>
      <p:sp>
        <p:nvSpPr>
          <p:cNvPr id="9" name="Title 4"/>
          <p:cNvSpPr txBox="1">
            <a:spLocks/>
          </p:cNvSpPr>
          <p:nvPr userDrawn="1"/>
        </p:nvSpPr>
        <p:spPr bwMode="auto">
          <a:xfrm>
            <a:off x="228600" y="457200"/>
            <a:ext cx="7678737"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lang="en-US" sz="2400" b="1" dirty="0">
                <a:solidFill>
                  <a:srgbClr val="FF0000"/>
                </a:solidFill>
                <a:latin typeface="Helvetica"/>
                <a:ea typeface="ＭＳ Ｐゴシック" pitchFamily="-65" charset="-128"/>
                <a:cs typeface="Helvetica"/>
              </a:defRPr>
            </a:lvl1pPr>
            <a:lvl2pPr algn="ctr" rtl="0" eaLnBrk="0" fontAlgn="base" hangingPunct="0">
              <a:spcBef>
                <a:spcPct val="0"/>
              </a:spcBef>
              <a:spcAft>
                <a:spcPct val="0"/>
              </a:spcAft>
              <a:defRPr kumimoji="1" sz="2400" b="1">
                <a:solidFill>
                  <a:srgbClr val="FF0000"/>
                </a:solidFill>
                <a:latin typeface="Helvetica" charset="0"/>
                <a:ea typeface="ＭＳ Ｐゴシック" charset="0"/>
              </a:defRPr>
            </a:lvl2pPr>
            <a:lvl3pPr algn="ctr" rtl="0" eaLnBrk="0" fontAlgn="base" hangingPunct="0">
              <a:spcBef>
                <a:spcPct val="0"/>
              </a:spcBef>
              <a:spcAft>
                <a:spcPct val="0"/>
              </a:spcAft>
              <a:defRPr kumimoji="1" sz="2400" b="1">
                <a:solidFill>
                  <a:srgbClr val="FF0000"/>
                </a:solidFill>
                <a:latin typeface="Helvetica" charset="0"/>
                <a:ea typeface="ＭＳ Ｐゴシック" charset="0"/>
              </a:defRPr>
            </a:lvl3pPr>
            <a:lvl4pPr algn="ctr" rtl="0" eaLnBrk="0" fontAlgn="base" hangingPunct="0">
              <a:spcBef>
                <a:spcPct val="0"/>
              </a:spcBef>
              <a:spcAft>
                <a:spcPct val="0"/>
              </a:spcAft>
              <a:defRPr kumimoji="1" sz="2400" b="1">
                <a:solidFill>
                  <a:srgbClr val="FF0000"/>
                </a:solidFill>
                <a:latin typeface="Helvetica" charset="0"/>
                <a:ea typeface="ＭＳ Ｐゴシック" charset="0"/>
              </a:defRPr>
            </a:lvl4pPr>
            <a:lvl5pPr algn="ctr" rtl="0" eaLnBrk="0" fontAlgn="base" hangingPunct="0">
              <a:spcBef>
                <a:spcPct val="0"/>
              </a:spcBef>
              <a:spcAft>
                <a:spcPct val="0"/>
              </a:spcAft>
              <a:defRPr kumimoji="1" sz="2400" b="1">
                <a:solidFill>
                  <a:srgbClr val="FF0000"/>
                </a:solidFill>
                <a:latin typeface="Helvetica" charset="0"/>
                <a:ea typeface="ＭＳ Ｐゴシック" charset="0"/>
              </a:defRPr>
            </a:lvl5pPr>
            <a:lvl6pPr marL="457200" algn="ctr" rtl="0" eaLnBrk="1" fontAlgn="base" hangingPunct="1">
              <a:spcBef>
                <a:spcPct val="0"/>
              </a:spcBef>
              <a:spcAft>
                <a:spcPct val="0"/>
              </a:spcAft>
              <a:defRPr sz="2600">
                <a:solidFill>
                  <a:srgbClr val="FFFFFF"/>
                </a:solidFill>
                <a:latin typeface="Felix Titling" pitchFamily="82" charset="0"/>
              </a:defRPr>
            </a:lvl6pPr>
            <a:lvl7pPr marL="914400" algn="ctr" rtl="0" eaLnBrk="1" fontAlgn="base" hangingPunct="1">
              <a:spcBef>
                <a:spcPct val="0"/>
              </a:spcBef>
              <a:spcAft>
                <a:spcPct val="0"/>
              </a:spcAft>
              <a:defRPr sz="2600">
                <a:solidFill>
                  <a:srgbClr val="FFFFFF"/>
                </a:solidFill>
                <a:latin typeface="Felix Titling" pitchFamily="82" charset="0"/>
              </a:defRPr>
            </a:lvl7pPr>
            <a:lvl8pPr marL="1371600" algn="ctr" rtl="0" eaLnBrk="1" fontAlgn="base" hangingPunct="1">
              <a:spcBef>
                <a:spcPct val="0"/>
              </a:spcBef>
              <a:spcAft>
                <a:spcPct val="0"/>
              </a:spcAft>
              <a:defRPr sz="2600">
                <a:solidFill>
                  <a:srgbClr val="FFFFFF"/>
                </a:solidFill>
                <a:latin typeface="Felix Titling" pitchFamily="82" charset="0"/>
              </a:defRPr>
            </a:lvl8pPr>
            <a:lvl9pPr marL="1828800" algn="ctr" rtl="0" eaLnBrk="1" fontAlgn="base" hangingPunct="1">
              <a:spcBef>
                <a:spcPct val="0"/>
              </a:spcBef>
              <a:spcAft>
                <a:spcPct val="0"/>
              </a:spcAft>
              <a:defRPr sz="2600">
                <a:solidFill>
                  <a:srgbClr val="FFFFFF"/>
                </a:solidFill>
                <a:latin typeface="Felix Titling" pitchFamily="82" charset="0"/>
              </a:defRPr>
            </a:lvl9pPr>
          </a:lstStyle>
          <a:p>
            <a:pPr algn="l"/>
            <a:r>
              <a:rPr lang="en-US" sz="3200" b="0" dirty="0">
                <a:solidFill>
                  <a:srgbClr val="F6E814"/>
                </a:solidFill>
              </a:rPr>
              <a:t>The Relativistic Heavy Ion Collider</a:t>
            </a:r>
          </a:p>
        </p:txBody>
      </p:sp>
      <p:sp>
        <p:nvSpPr>
          <p:cNvPr id="11" name="Text Placeholder 10"/>
          <p:cNvSpPr>
            <a:spLocks noGrp="1"/>
          </p:cNvSpPr>
          <p:nvPr>
            <p:ph type="body" sz="quarter" idx="10" hasCustomPrompt="1"/>
          </p:nvPr>
        </p:nvSpPr>
        <p:spPr>
          <a:xfrm>
            <a:off x="228600" y="3429000"/>
            <a:ext cx="4343400" cy="571500"/>
          </a:xfrm>
        </p:spPr>
        <p:txBody>
          <a:bodyPr/>
          <a:lstStyle>
            <a:lvl1pPr marL="0" indent="0" algn="l">
              <a:buNone/>
              <a:defRPr sz="2400" baseline="0">
                <a:solidFill>
                  <a:schemeClr val="bg1"/>
                </a:solidFill>
              </a:defRPr>
            </a:lvl1pPr>
          </a:lstStyle>
          <a:p>
            <a:pPr lvl="0"/>
            <a:r>
              <a:rPr lang="en-US" dirty="0"/>
              <a:t>Click to edit Author Name</a:t>
            </a:r>
          </a:p>
        </p:txBody>
      </p:sp>
      <p:sp>
        <p:nvSpPr>
          <p:cNvPr id="15" name="Text Placeholder 14"/>
          <p:cNvSpPr>
            <a:spLocks noGrp="1"/>
          </p:cNvSpPr>
          <p:nvPr>
            <p:ph type="body" sz="quarter" idx="11" hasCustomPrompt="1"/>
          </p:nvPr>
        </p:nvSpPr>
        <p:spPr>
          <a:xfrm>
            <a:off x="228600" y="2628900"/>
            <a:ext cx="6286500" cy="685800"/>
          </a:xfrm>
        </p:spPr>
        <p:txBody>
          <a:bodyPr/>
          <a:lstStyle>
            <a:lvl1pPr marL="0" indent="0">
              <a:buNone/>
              <a:defRPr sz="2800">
                <a:solidFill>
                  <a:srgbClr val="FFFFFF"/>
                </a:solidFill>
              </a:defRPr>
            </a:lvl1pPr>
          </a:lstStyle>
          <a:p>
            <a:pPr lvl="0"/>
            <a:r>
              <a:rPr lang="en-US" dirty="0"/>
              <a:t>Click to edit Subtitle</a:t>
            </a:r>
          </a:p>
        </p:txBody>
      </p:sp>
    </p:spTree>
    <p:extLst>
      <p:ext uri="{BB962C8B-B14F-4D97-AF65-F5344CB8AC3E}">
        <p14:creationId xmlns:p14="http://schemas.microsoft.com/office/powerpoint/2010/main" val="10310106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8753475" y="0"/>
            <a:ext cx="3905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gn="ctr" eaLnBrk="0" hangingPunct="0">
              <a:defRPr sz="2400" b="1">
                <a:solidFill>
                  <a:schemeClr val="tx1"/>
                </a:solidFill>
                <a:latin typeface="Times New Roman" charset="0"/>
                <a:ea typeface="ＭＳ Ｐゴシック" charset="0"/>
                <a:cs typeface="ＭＳ Ｐゴシック" charset="0"/>
              </a:defRPr>
            </a:lvl1pPr>
            <a:lvl2pPr marL="742950" indent="-285750" algn="ctr" eaLnBrk="0" hangingPunct="0">
              <a:defRPr sz="2400" b="1">
                <a:solidFill>
                  <a:schemeClr val="tx1"/>
                </a:solidFill>
                <a:latin typeface="Times New Roman" charset="0"/>
                <a:ea typeface="ＭＳ Ｐゴシック" charset="0"/>
              </a:defRPr>
            </a:lvl2pPr>
            <a:lvl3pPr marL="1143000" indent="-228600" algn="ctr" eaLnBrk="0" hangingPunct="0">
              <a:defRPr sz="2400" b="1">
                <a:solidFill>
                  <a:schemeClr val="tx1"/>
                </a:solidFill>
                <a:latin typeface="Times New Roman" charset="0"/>
                <a:ea typeface="ＭＳ Ｐゴシック" charset="0"/>
              </a:defRPr>
            </a:lvl3pPr>
            <a:lvl4pPr marL="1600200" indent="-228600" algn="ctr" eaLnBrk="0" hangingPunct="0">
              <a:defRPr sz="2400" b="1">
                <a:solidFill>
                  <a:schemeClr val="tx1"/>
                </a:solidFill>
                <a:latin typeface="Times New Roman" charset="0"/>
                <a:ea typeface="ＭＳ Ｐゴシック" charset="0"/>
              </a:defRPr>
            </a:lvl4pPr>
            <a:lvl5pPr marL="2057400" indent="-228600" algn="ctr"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defRPr/>
            </a:pPr>
            <a:fld id="{5D0C6E5F-9C11-2B4B-8B1B-CB9538927588}" type="slidenum">
              <a:rPr lang="en-US" sz="1400" b="0" smtClean="0"/>
              <a:pPr>
                <a:defRPr/>
              </a:pPr>
              <a:t>‹#›</a:t>
            </a:fld>
            <a:endParaRPr lang="en-US" sz="1400" b="0"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8428879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8753475" y="0"/>
            <a:ext cx="3905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gn="ctr" eaLnBrk="0" hangingPunct="0">
              <a:defRPr sz="2400" b="1">
                <a:solidFill>
                  <a:schemeClr val="tx1"/>
                </a:solidFill>
                <a:latin typeface="Times New Roman" charset="0"/>
                <a:ea typeface="ＭＳ Ｐゴシック" charset="0"/>
                <a:cs typeface="ＭＳ Ｐゴシック" charset="0"/>
              </a:defRPr>
            </a:lvl1pPr>
            <a:lvl2pPr marL="742950" indent="-285750" algn="ctr" eaLnBrk="0" hangingPunct="0">
              <a:defRPr sz="2400" b="1">
                <a:solidFill>
                  <a:schemeClr val="tx1"/>
                </a:solidFill>
                <a:latin typeface="Times New Roman" charset="0"/>
                <a:ea typeface="ＭＳ Ｐゴシック" charset="0"/>
              </a:defRPr>
            </a:lvl2pPr>
            <a:lvl3pPr marL="1143000" indent="-228600" algn="ctr" eaLnBrk="0" hangingPunct="0">
              <a:defRPr sz="2400" b="1">
                <a:solidFill>
                  <a:schemeClr val="tx1"/>
                </a:solidFill>
                <a:latin typeface="Times New Roman" charset="0"/>
                <a:ea typeface="ＭＳ Ｐゴシック" charset="0"/>
              </a:defRPr>
            </a:lvl3pPr>
            <a:lvl4pPr marL="1600200" indent="-228600" algn="ctr" eaLnBrk="0" hangingPunct="0">
              <a:defRPr sz="2400" b="1">
                <a:solidFill>
                  <a:schemeClr val="tx1"/>
                </a:solidFill>
                <a:latin typeface="Times New Roman" charset="0"/>
                <a:ea typeface="ＭＳ Ｐゴシック" charset="0"/>
              </a:defRPr>
            </a:lvl4pPr>
            <a:lvl5pPr marL="2057400" indent="-228600" algn="ctr"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defRPr/>
            </a:pPr>
            <a:fld id="{5D0C6E5F-9C11-2B4B-8B1B-CB9538927588}" type="slidenum">
              <a:rPr lang="en-US" sz="1400" b="0" smtClean="0"/>
              <a:pPr>
                <a:defRPr/>
              </a:pPr>
              <a:t>‹#›</a:t>
            </a:fld>
            <a:endParaRPr lang="en-US" sz="1400" b="0"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0608879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838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6701" y="815975"/>
            <a:ext cx="4191000"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a:xfrm>
            <a:off x="4686300" y="815975"/>
            <a:ext cx="4257675"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479884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 y="50800"/>
            <a:ext cx="7505700" cy="736600"/>
          </a:xfrm>
        </p:spPr>
        <p:txBody>
          <a:bodyPr/>
          <a:lstStyle/>
          <a:p>
            <a:r>
              <a:rPr lang="en-US"/>
              <a:t>Click to edit Master title style</a:t>
            </a:r>
          </a:p>
        </p:txBody>
      </p:sp>
      <p:sp>
        <p:nvSpPr>
          <p:cNvPr id="3" name="Text Placeholder 2"/>
          <p:cNvSpPr>
            <a:spLocks noGrp="1"/>
          </p:cNvSpPr>
          <p:nvPr>
            <p:ph type="body" sz="half" idx="1"/>
          </p:nvPr>
        </p:nvSpPr>
        <p:spPr>
          <a:xfrm>
            <a:off x="533400" y="1193800"/>
            <a:ext cx="3803650" cy="513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89450" y="1193800"/>
            <a:ext cx="3803650" cy="513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966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42901" y="96838"/>
            <a:ext cx="8458200"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266700" y="815975"/>
            <a:ext cx="8677275" cy="604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Box 8"/>
          <p:cNvSpPr txBox="1">
            <a:spLocks noChangeArrowheads="1"/>
          </p:cNvSpPr>
          <p:nvPr userDrawn="1"/>
        </p:nvSpPr>
        <p:spPr bwMode="auto">
          <a:xfrm>
            <a:off x="8753475" y="0"/>
            <a:ext cx="390525" cy="304800"/>
          </a:xfrm>
          <a:prstGeom prst="rect">
            <a:avLst/>
          </a:prstGeom>
          <a:noFill/>
          <a:ln w="9525">
            <a:noFill/>
            <a:miter lim="800000"/>
            <a:headEnd/>
            <a:tailEnd/>
          </a:ln>
          <a:effec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37931725" indent="-37474525">
              <a:defRPr sz="2400" b="1">
                <a:solidFill>
                  <a:schemeClr val="tx1"/>
                </a:solidFill>
                <a:latin typeface="Times New Roman" charset="0"/>
                <a:ea typeface="ＭＳ Ｐゴシック" charset="0"/>
              </a:defRPr>
            </a:lvl2pPr>
            <a:lvl3pPr>
              <a:defRPr sz="2400" b="1">
                <a:solidFill>
                  <a:schemeClr val="tx1"/>
                </a:solidFill>
                <a:latin typeface="Times New Roman" charset="0"/>
                <a:ea typeface="ＭＳ Ｐゴシック" charset="0"/>
              </a:defRPr>
            </a:lvl3pPr>
            <a:lvl4pPr>
              <a:defRPr sz="2400" b="1">
                <a:solidFill>
                  <a:schemeClr val="tx1"/>
                </a:solidFill>
                <a:latin typeface="Times New Roman" charset="0"/>
                <a:ea typeface="ＭＳ Ｐゴシック" charset="0"/>
              </a:defRPr>
            </a:lvl4pPr>
            <a:lvl5pPr>
              <a:defRPr sz="2400" b="1">
                <a:solidFill>
                  <a:schemeClr val="tx1"/>
                </a:solidFill>
                <a:latin typeface="Times New Roman" charset="0"/>
                <a:ea typeface="ＭＳ Ｐゴシック" charset="0"/>
              </a:defRPr>
            </a:lvl5pPr>
            <a:lvl6pPr marL="457200" eaLnBrk="0" fontAlgn="base" hangingPunct="0">
              <a:spcBef>
                <a:spcPct val="0"/>
              </a:spcBef>
              <a:spcAft>
                <a:spcPct val="0"/>
              </a:spcAft>
              <a:defRPr sz="2400" b="1">
                <a:solidFill>
                  <a:schemeClr val="tx1"/>
                </a:solidFill>
                <a:latin typeface="Times New Roman" charset="0"/>
                <a:ea typeface="ＭＳ Ｐゴシック" charset="0"/>
              </a:defRPr>
            </a:lvl6pPr>
            <a:lvl7pPr marL="914400" eaLnBrk="0" fontAlgn="base" hangingPunct="0">
              <a:spcBef>
                <a:spcPct val="0"/>
              </a:spcBef>
              <a:spcAft>
                <a:spcPct val="0"/>
              </a:spcAft>
              <a:defRPr sz="2400" b="1">
                <a:solidFill>
                  <a:schemeClr val="tx1"/>
                </a:solidFill>
                <a:latin typeface="Times New Roman" charset="0"/>
                <a:ea typeface="ＭＳ Ｐゴシック" charset="0"/>
              </a:defRPr>
            </a:lvl7pPr>
            <a:lvl8pPr marL="1371600" eaLnBrk="0" fontAlgn="base" hangingPunct="0">
              <a:spcBef>
                <a:spcPct val="0"/>
              </a:spcBef>
              <a:spcAft>
                <a:spcPct val="0"/>
              </a:spcAft>
              <a:defRPr sz="2400" b="1">
                <a:solidFill>
                  <a:schemeClr val="tx1"/>
                </a:solidFill>
                <a:latin typeface="Times New Roman" charset="0"/>
                <a:ea typeface="ＭＳ Ｐゴシック" charset="0"/>
              </a:defRPr>
            </a:lvl8pPr>
            <a:lvl9pPr marL="1828800" eaLnBrk="0" fontAlgn="base" hangingPunct="0">
              <a:spcBef>
                <a:spcPct val="0"/>
              </a:spcBef>
              <a:spcAft>
                <a:spcPct val="0"/>
              </a:spcAft>
              <a:defRPr sz="2400" b="1">
                <a:solidFill>
                  <a:schemeClr val="tx1"/>
                </a:solidFill>
                <a:latin typeface="Times New Roman" charset="0"/>
                <a:ea typeface="ＭＳ Ｐゴシック" charset="0"/>
              </a:defRPr>
            </a:lvl9pPr>
          </a:lstStyle>
          <a:p>
            <a:pPr>
              <a:defRPr/>
            </a:pPr>
            <a:fld id="{CD0E7053-A9EF-4948-8331-64540782529C}" type="slidenum">
              <a:rPr lang="en-US" sz="1400" b="0" smtClean="0"/>
              <a:pPr>
                <a:defRPr/>
              </a:pPr>
              <a:t>‹#›</a:t>
            </a:fld>
            <a:endParaRPr lang="en-US" sz="1400" b="0" dirty="0"/>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05" r:id="rId4"/>
    <p:sldLayoutId id="2147483906" r:id="rId5"/>
    <p:sldLayoutId id="2147483911" r:id="rId6"/>
  </p:sldLayoutIdLst>
  <p:transition/>
  <p:txStyles>
    <p:titleStyle>
      <a:lvl1pPr algn="ctr" rtl="0" eaLnBrk="0" fontAlgn="base" hangingPunct="0">
        <a:spcBef>
          <a:spcPct val="0"/>
        </a:spcBef>
        <a:spcAft>
          <a:spcPct val="0"/>
        </a:spcAft>
        <a:defRPr kumimoji="1" lang="en-US" sz="2400" b="1" dirty="0">
          <a:solidFill>
            <a:srgbClr val="FF0000"/>
          </a:solidFill>
          <a:latin typeface="Helvetica"/>
          <a:ea typeface="ＭＳ Ｐゴシック" pitchFamily="-65" charset="-128"/>
          <a:cs typeface="Helvetica"/>
        </a:defRPr>
      </a:lvl1pPr>
      <a:lvl2pPr algn="ctr" rtl="0" eaLnBrk="0" fontAlgn="base" hangingPunct="0">
        <a:spcBef>
          <a:spcPct val="0"/>
        </a:spcBef>
        <a:spcAft>
          <a:spcPct val="0"/>
        </a:spcAft>
        <a:defRPr kumimoji="1" sz="2400" b="1">
          <a:solidFill>
            <a:srgbClr val="FF0000"/>
          </a:solidFill>
          <a:latin typeface="Helvetica" charset="0"/>
          <a:ea typeface="ＭＳ Ｐゴシック" charset="0"/>
        </a:defRPr>
      </a:lvl2pPr>
      <a:lvl3pPr algn="ctr" rtl="0" eaLnBrk="0" fontAlgn="base" hangingPunct="0">
        <a:spcBef>
          <a:spcPct val="0"/>
        </a:spcBef>
        <a:spcAft>
          <a:spcPct val="0"/>
        </a:spcAft>
        <a:defRPr kumimoji="1" sz="2400" b="1">
          <a:solidFill>
            <a:srgbClr val="FF0000"/>
          </a:solidFill>
          <a:latin typeface="Helvetica" charset="0"/>
          <a:ea typeface="ＭＳ Ｐゴシック" charset="0"/>
        </a:defRPr>
      </a:lvl3pPr>
      <a:lvl4pPr algn="ctr" rtl="0" eaLnBrk="0" fontAlgn="base" hangingPunct="0">
        <a:spcBef>
          <a:spcPct val="0"/>
        </a:spcBef>
        <a:spcAft>
          <a:spcPct val="0"/>
        </a:spcAft>
        <a:defRPr kumimoji="1" sz="2400" b="1">
          <a:solidFill>
            <a:srgbClr val="FF0000"/>
          </a:solidFill>
          <a:latin typeface="Helvetica" charset="0"/>
          <a:ea typeface="ＭＳ Ｐゴシック" charset="0"/>
        </a:defRPr>
      </a:lvl4pPr>
      <a:lvl5pPr algn="ctr" rtl="0" eaLnBrk="0" fontAlgn="base" hangingPunct="0">
        <a:spcBef>
          <a:spcPct val="0"/>
        </a:spcBef>
        <a:spcAft>
          <a:spcPct val="0"/>
        </a:spcAft>
        <a:defRPr kumimoji="1" sz="2400" b="1">
          <a:solidFill>
            <a:srgbClr val="FF0000"/>
          </a:solidFill>
          <a:latin typeface="Helvetica" charset="0"/>
          <a:ea typeface="ＭＳ Ｐゴシック" charset="0"/>
        </a:defRPr>
      </a:lvl5pPr>
      <a:lvl6pPr marL="457200" algn="ctr" rtl="0" eaLnBrk="1" fontAlgn="base" hangingPunct="1">
        <a:spcBef>
          <a:spcPct val="0"/>
        </a:spcBef>
        <a:spcAft>
          <a:spcPct val="0"/>
        </a:spcAft>
        <a:defRPr sz="2600">
          <a:solidFill>
            <a:srgbClr val="FFFFFF"/>
          </a:solidFill>
          <a:latin typeface="Felix Titling" pitchFamily="82" charset="0"/>
        </a:defRPr>
      </a:lvl6pPr>
      <a:lvl7pPr marL="914400" algn="ctr" rtl="0" eaLnBrk="1" fontAlgn="base" hangingPunct="1">
        <a:spcBef>
          <a:spcPct val="0"/>
        </a:spcBef>
        <a:spcAft>
          <a:spcPct val="0"/>
        </a:spcAft>
        <a:defRPr sz="2600">
          <a:solidFill>
            <a:srgbClr val="FFFFFF"/>
          </a:solidFill>
          <a:latin typeface="Felix Titling" pitchFamily="82" charset="0"/>
        </a:defRPr>
      </a:lvl7pPr>
      <a:lvl8pPr marL="1371600" algn="ctr" rtl="0" eaLnBrk="1" fontAlgn="base" hangingPunct="1">
        <a:spcBef>
          <a:spcPct val="0"/>
        </a:spcBef>
        <a:spcAft>
          <a:spcPct val="0"/>
        </a:spcAft>
        <a:defRPr sz="2600">
          <a:solidFill>
            <a:srgbClr val="FFFFFF"/>
          </a:solidFill>
          <a:latin typeface="Felix Titling" pitchFamily="82" charset="0"/>
        </a:defRPr>
      </a:lvl8pPr>
      <a:lvl9pPr marL="1828800" algn="ctr" rtl="0" eaLnBrk="1" fontAlgn="base" hangingPunct="1">
        <a:spcBef>
          <a:spcPct val="0"/>
        </a:spcBef>
        <a:spcAft>
          <a:spcPct val="0"/>
        </a:spcAft>
        <a:defRPr sz="2600">
          <a:solidFill>
            <a:srgbClr val="FFFFFF"/>
          </a:solidFill>
          <a:latin typeface="Felix Titling" pitchFamily="82" charset="0"/>
        </a:defRPr>
      </a:lvl9pPr>
    </p:titleStyle>
    <p:bodyStyle>
      <a:lvl1pPr marL="233363" indent="-233363" algn="l" rtl="0" eaLnBrk="0" fontAlgn="base" hangingPunct="0">
        <a:spcBef>
          <a:spcPct val="20000"/>
        </a:spcBef>
        <a:spcAft>
          <a:spcPct val="0"/>
        </a:spcAft>
        <a:buSzPct val="65000"/>
        <a:buBlip>
          <a:blip r:embed="rId8"/>
        </a:buBlip>
        <a:defRPr sz="2000">
          <a:solidFill>
            <a:srgbClr val="0000FF"/>
          </a:solidFill>
          <a:latin typeface="Helvetica"/>
          <a:ea typeface="ＭＳ Ｐゴシック" charset="0"/>
          <a:cs typeface="Helvetica"/>
        </a:defRPr>
      </a:lvl1pPr>
      <a:lvl2pPr marL="339725" indent="-230188" algn="l" rtl="0" eaLnBrk="0" fontAlgn="base" hangingPunct="0">
        <a:spcBef>
          <a:spcPct val="20000"/>
        </a:spcBef>
        <a:spcAft>
          <a:spcPct val="0"/>
        </a:spcAft>
        <a:buSzPct val="65000"/>
        <a:buBlip>
          <a:blip r:embed="rId9"/>
        </a:buBlip>
        <a:defRPr>
          <a:solidFill>
            <a:schemeClr val="tx1"/>
          </a:solidFill>
          <a:latin typeface="Helvetica"/>
          <a:ea typeface="ＭＳ Ｐゴシック" charset="0"/>
          <a:cs typeface="Helvetica"/>
        </a:defRPr>
      </a:lvl2pPr>
      <a:lvl3pPr marL="460375" indent="-230188" algn="l" rtl="0" eaLnBrk="0" fontAlgn="base" hangingPunct="0">
        <a:spcBef>
          <a:spcPct val="20000"/>
        </a:spcBef>
        <a:spcAft>
          <a:spcPct val="0"/>
        </a:spcAft>
        <a:buSzPct val="65000"/>
        <a:buBlip>
          <a:blip r:embed="rId10"/>
        </a:buBlip>
        <a:defRPr sz="1600" i="1">
          <a:solidFill>
            <a:schemeClr val="tx1"/>
          </a:solidFill>
          <a:latin typeface="Helvetica"/>
          <a:ea typeface="ＭＳ Ｐゴシック" charset="0"/>
          <a:cs typeface="Helvetica"/>
        </a:defRPr>
      </a:lvl3pPr>
      <a:lvl4pPr marL="569913" indent="-230188" algn="l" rtl="0" eaLnBrk="0" fontAlgn="base" hangingPunct="0">
        <a:spcBef>
          <a:spcPct val="20000"/>
        </a:spcBef>
        <a:spcAft>
          <a:spcPct val="0"/>
        </a:spcAft>
        <a:buSzPct val="65000"/>
        <a:buBlip>
          <a:blip r:embed="rId11"/>
        </a:buBlip>
        <a:defRPr sz="1400">
          <a:solidFill>
            <a:schemeClr val="tx1"/>
          </a:solidFill>
          <a:latin typeface="Helvetica"/>
          <a:ea typeface="ＭＳ Ｐゴシック" charset="0"/>
          <a:cs typeface="Helvetica"/>
        </a:defRPr>
      </a:lvl4pPr>
      <a:lvl5pPr marL="623888" indent="-163513" algn="l" rtl="0" eaLnBrk="0" fontAlgn="base" hangingPunct="0">
        <a:spcBef>
          <a:spcPct val="20000"/>
        </a:spcBef>
        <a:spcAft>
          <a:spcPct val="0"/>
        </a:spcAft>
        <a:buChar char="»"/>
        <a:defRPr sz="1400">
          <a:solidFill>
            <a:schemeClr val="tx1"/>
          </a:solidFill>
          <a:latin typeface="Helvetica"/>
          <a:ea typeface="ＭＳ Ｐゴシック" charset="0"/>
          <a:cs typeface="Helvetica"/>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ctrTitle"/>
          </p:nvPr>
        </p:nvSpPr>
        <p:spPr/>
        <p:txBody>
          <a:bodyPr/>
          <a:lstStyle/>
          <a:p>
            <a:r>
              <a:rPr dirty="0">
                <a:solidFill>
                  <a:schemeClr val="bg1"/>
                </a:solidFill>
                <a:latin typeface="Helvetica" charset="0"/>
                <a:ea typeface="ＭＳ Ｐゴシック" charset="0"/>
              </a:rPr>
              <a:t>Accelerator R&amp;D</a:t>
            </a:r>
          </a:p>
        </p:txBody>
      </p:sp>
      <p:sp>
        <p:nvSpPr>
          <p:cNvPr id="38915" name="Text Placeholder 3"/>
          <p:cNvSpPr>
            <a:spLocks noGrp="1"/>
          </p:cNvSpPr>
          <p:nvPr>
            <p:ph type="body" sz="quarter" idx="10"/>
          </p:nvPr>
        </p:nvSpPr>
        <p:spPr/>
        <p:txBody>
          <a:bodyPr/>
          <a:lstStyle/>
          <a:p>
            <a:r>
              <a:rPr lang="en-US">
                <a:latin typeface="Helvetica" charset="0"/>
              </a:rPr>
              <a:t>Ilan Ben-Zvi</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5372100"/>
            <a:ext cx="8677275" cy="571500"/>
          </a:xfrm>
        </p:spPr>
        <p:txBody>
          <a:bodyPr/>
          <a:lstStyle/>
          <a:p>
            <a:r>
              <a:rPr lang="en-US" dirty="0">
                <a:ea typeface="MS PGothic" charset="0"/>
              </a:rPr>
              <a:t>Next generation R&amp;D effort about 5% of RHIC Operations funding. </a:t>
            </a:r>
          </a:p>
        </p:txBody>
      </p:sp>
      <p:sp>
        <p:nvSpPr>
          <p:cNvPr id="14337" name="Rectangle 5"/>
          <p:cNvSpPr>
            <a:spLocks noGrp="1" noChangeArrowheads="1"/>
          </p:cNvSpPr>
          <p:nvPr>
            <p:ph type="title"/>
          </p:nvPr>
        </p:nvSpPr>
        <p:spPr/>
        <p:txBody>
          <a:bodyPr/>
          <a:lstStyle/>
          <a:p>
            <a:r>
              <a:rPr lang="en-US" dirty="0">
                <a:latin typeface="Helvetica" charset="0"/>
                <a:ea typeface="ＭＳ Ｐゴシック" charset="0"/>
              </a:rPr>
              <a:t>Next Generation Facility (Mid-Term R&amp;D)</a:t>
            </a:r>
          </a:p>
        </p:txBody>
      </p:sp>
      <p:pic>
        <p:nvPicPr>
          <p:cNvPr id="5" name="Picture 4"/>
          <p:cNvPicPr>
            <a:picLocks noChangeAspect="1"/>
          </p:cNvPicPr>
          <p:nvPr/>
        </p:nvPicPr>
        <p:blipFill>
          <a:blip r:embed="rId2"/>
          <a:stretch>
            <a:fillRect/>
          </a:stretch>
        </p:blipFill>
        <p:spPr>
          <a:xfrm>
            <a:off x="1295400" y="2006600"/>
            <a:ext cx="6553200" cy="3022600"/>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dirty="0">
                <a:ea typeface="MS PGothic" charset="0"/>
              </a:rPr>
              <a:t>Evolution of Accelerator R&amp;D support (all in FTE)</a:t>
            </a:r>
          </a:p>
        </p:txBody>
      </p:sp>
      <p:sp>
        <p:nvSpPr>
          <p:cNvPr id="15362" name="TextBox 2"/>
          <p:cNvSpPr txBox="1">
            <a:spLocks noChangeArrowheads="1"/>
          </p:cNvSpPr>
          <p:nvPr/>
        </p:nvSpPr>
        <p:spPr bwMode="auto">
          <a:xfrm>
            <a:off x="7429500" y="1371600"/>
            <a:ext cx="106185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200" dirty="0"/>
              <a:t>(P)-Projected</a:t>
            </a:r>
          </a:p>
        </p:txBody>
      </p:sp>
      <p:graphicFrame>
        <p:nvGraphicFramePr>
          <p:cNvPr id="2" name="Table 1"/>
          <p:cNvGraphicFramePr>
            <a:graphicFrameLocks noGrp="1"/>
          </p:cNvGraphicFramePr>
          <p:nvPr>
            <p:extLst>
              <p:ext uri="{D42A27DB-BD31-4B8C-83A1-F6EECF244321}">
                <p14:modId xmlns:p14="http://schemas.microsoft.com/office/powerpoint/2010/main" val="2895166436"/>
              </p:ext>
            </p:extLst>
          </p:nvPr>
        </p:nvGraphicFramePr>
        <p:xfrm>
          <a:off x="2171700" y="1371600"/>
          <a:ext cx="4991100" cy="721360"/>
        </p:xfrm>
        <a:graphic>
          <a:graphicData uri="http://schemas.openxmlformats.org/drawingml/2006/table">
            <a:tbl>
              <a:tblPr/>
              <a:tblGrid>
                <a:gridCol w="2298700">
                  <a:extLst>
                    <a:ext uri="{9D8B030D-6E8A-4147-A177-3AD203B41FA5}">
                      <a16:colId xmlns:a16="http://schemas.microsoft.com/office/drawing/2014/main" val="20000"/>
                    </a:ext>
                  </a:extLst>
                </a:gridCol>
                <a:gridCol w="673100">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3100">
                  <a:extLst>
                    <a:ext uri="{9D8B030D-6E8A-4147-A177-3AD203B41FA5}">
                      <a16:colId xmlns:a16="http://schemas.microsoft.com/office/drawing/2014/main" val="20003"/>
                    </a:ext>
                  </a:extLst>
                </a:gridCol>
                <a:gridCol w="673100">
                  <a:extLst>
                    <a:ext uri="{9D8B030D-6E8A-4147-A177-3AD203B41FA5}">
                      <a16:colId xmlns:a16="http://schemas.microsoft.com/office/drawing/2014/main" val="20004"/>
                    </a:ext>
                  </a:extLst>
                </a:gridCol>
              </a:tblGrid>
              <a:tr h="177800">
                <a:tc>
                  <a:txBody>
                    <a:bodyPr/>
                    <a:lstStyle/>
                    <a:p>
                      <a:pPr algn="l" fontAlgn="b"/>
                      <a:endParaRPr lang="en-US" sz="11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FY 2010</a:t>
                      </a:r>
                    </a:p>
                  </a:txBody>
                  <a:tcPr marL="12700" marR="12700" marT="1270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FY 2011</a:t>
                      </a:r>
                    </a:p>
                  </a:txBody>
                  <a:tcPr marL="12700" marR="12700" marT="1270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FY 2012</a:t>
                      </a:r>
                    </a:p>
                  </a:txBody>
                  <a:tcPr marL="12700" marR="12700" marT="1270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FY 2013(P)</a:t>
                      </a:r>
                    </a:p>
                  </a:txBody>
                  <a:tcPr marL="12700" marR="12700" marT="12700" marB="0" anchor="b">
                    <a:lnL>
                      <a:noFill/>
                    </a:lnL>
                    <a:lnR>
                      <a:noFill/>
                    </a:lnR>
                    <a:lnT>
                      <a:noFill/>
                    </a:lnT>
                    <a:lnB>
                      <a:noFill/>
                    </a:lnB>
                  </a:tcPr>
                </a:tc>
                <a:extLst>
                  <a:ext uri="{0D108BD9-81ED-4DB2-BD59-A6C34878D82A}">
                    <a16:rowId xmlns:a16="http://schemas.microsoft.com/office/drawing/2014/main" val="10000"/>
                  </a:ext>
                </a:extLst>
              </a:tr>
              <a:tr h="177800">
                <a:tc>
                  <a:txBody>
                    <a:bodyPr/>
                    <a:lstStyle/>
                    <a:p>
                      <a:pPr algn="l" fontAlgn="b"/>
                      <a:r>
                        <a:rPr lang="en-US" sz="1100" b="0" i="0" u="none" strike="noStrike">
                          <a:solidFill>
                            <a:srgbClr val="000000"/>
                          </a:solidFill>
                          <a:effectLst/>
                          <a:latin typeface="Calibri"/>
                        </a:rPr>
                        <a:t>Total (MGTAD+PROF+TECH)</a:t>
                      </a:r>
                    </a:p>
                  </a:txBody>
                  <a:tcPr marL="12700" marR="12700" marT="12700"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10.50</a:t>
                      </a:r>
                    </a:p>
                  </a:txBody>
                  <a:tcPr marL="12700" marR="12700" marT="12700"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11.50</a:t>
                      </a:r>
                    </a:p>
                  </a:txBody>
                  <a:tcPr marL="12700" marR="12700" marT="12700"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16.67</a:t>
                      </a:r>
                    </a:p>
                  </a:txBody>
                  <a:tcPr marL="12700" marR="12700" marT="12700"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15.17</a:t>
                      </a:r>
                    </a:p>
                  </a:txBody>
                  <a:tcPr marL="12700" marR="12700" marT="12700" marB="0" anchor="b">
                    <a:lnL>
                      <a:noFill/>
                    </a:lnL>
                    <a:lnR>
                      <a:noFill/>
                    </a:lnR>
                    <a:lnT>
                      <a:noFill/>
                    </a:lnT>
                    <a:lnB>
                      <a:noFill/>
                    </a:lnB>
                  </a:tcPr>
                </a:tc>
                <a:extLst>
                  <a:ext uri="{0D108BD9-81ED-4DB2-BD59-A6C34878D82A}">
                    <a16:rowId xmlns:a16="http://schemas.microsoft.com/office/drawing/2014/main" val="10001"/>
                  </a:ext>
                </a:extLst>
              </a:tr>
              <a:tr h="177800">
                <a:tc>
                  <a:txBody>
                    <a:bodyPr/>
                    <a:lstStyle/>
                    <a:p>
                      <a:pPr algn="l" fontAlgn="b"/>
                      <a:r>
                        <a:rPr lang="en-US" sz="1100" b="0" i="0" u="none" strike="noStrike">
                          <a:solidFill>
                            <a:srgbClr val="000000"/>
                          </a:solidFill>
                          <a:effectLst/>
                          <a:latin typeface="Calibri"/>
                        </a:rPr>
                        <a:t>Total (Scientific)</a:t>
                      </a:r>
                    </a:p>
                  </a:txBody>
                  <a:tcPr marL="12700" marR="12700" marT="12700"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10.60</a:t>
                      </a:r>
                    </a:p>
                  </a:txBody>
                  <a:tcPr marL="12700" marR="12700" marT="12700"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9.72</a:t>
                      </a:r>
                    </a:p>
                  </a:txBody>
                  <a:tcPr marL="12700" marR="12700" marT="12700"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8.00</a:t>
                      </a:r>
                    </a:p>
                  </a:txBody>
                  <a:tcPr marL="12700" marR="12700" marT="12700"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10.46</a:t>
                      </a: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177800">
                <a:tc>
                  <a:txBody>
                    <a:bodyPr/>
                    <a:lstStyle/>
                    <a:p>
                      <a:pPr algn="l" fontAlgn="b"/>
                      <a:r>
                        <a:rPr lang="en-US" sz="1100" b="0" i="0" u="none" strike="noStrike">
                          <a:solidFill>
                            <a:srgbClr val="000000"/>
                          </a:solidFill>
                          <a:effectLst/>
                          <a:latin typeface="Calibri"/>
                        </a:rPr>
                        <a:t>Total Scientific and non-scientific)</a:t>
                      </a:r>
                    </a:p>
                  </a:txBody>
                  <a:tcPr marL="12700" marR="12700" marT="12700"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21.10</a:t>
                      </a:r>
                    </a:p>
                  </a:txBody>
                  <a:tcPr marL="12700" marR="12700" marT="12700"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21.22</a:t>
                      </a:r>
                    </a:p>
                  </a:txBody>
                  <a:tcPr marL="12700" marR="12700" marT="12700"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24.67</a:t>
                      </a:r>
                    </a:p>
                  </a:txBody>
                  <a:tcPr marL="12700" marR="12700" marT="1270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25.64</a:t>
                      </a: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2781291157"/>
              </p:ext>
            </p:extLst>
          </p:nvPr>
        </p:nvGraphicFramePr>
        <p:xfrm>
          <a:off x="1485900" y="2400300"/>
          <a:ext cx="5867400" cy="36607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dirty="0">
                <a:ea typeface="ＭＳ Ｐゴシック" charset="0"/>
              </a:rPr>
              <a:t>R&amp;D goal</a:t>
            </a:r>
            <a:r>
              <a:rPr lang="en-US" dirty="0">
                <a:ea typeface="ＭＳ Ｐゴシック" charset="0"/>
              </a:rPr>
              <a:t>s</a:t>
            </a:r>
            <a:endParaRPr dirty="0">
              <a:ea typeface="ＭＳ Ｐゴシック" charset="0"/>
            </a:endParaRPr>
          </a:p>
        </p:txBody>
      </p:sp>
      <p:graphicFrame>
        <p:nvGraphicFramePr>
          <p:cNvPr id="16386" name="Object 1"/>
          <p:cNvGraphicFramePr>
            <a:graphicFrameLocks noChangeAspect="1"/>
          </p:cNvGraphicFramePr>
          <p:nvPr>
            <p:extLst>
              <p:ext uri="{D42A27DB-BD31-4B8C-83A1-F6EECF244321}">
                <p14:modId xmlns:p14="http://schemas.microsoft.com/office/powerpoint/2010/main" val="211605665"/>
              </p:ext>
            </p:extLst>
          </p:nvPr>
        </p:nvGraphicFramePr>
        <p:xfrm>
          <a:off x="387350" y="1828800"/>
          <a:ext cx="8369300" cy="3200400"/>
        </p:xfrm>
        <a:graphic>
          <a:graphicData uri="http://schemas.openxmlformats.org/presentationml/2006/ole">
            <mc:AlternateContent xmlns:mc="http://schemas.openxmlformats.org/markup-compatibility/2006">
              <mc:Choice xmlns:v="urn:schemas-microsoft-com:vml" Requires="v">
                <p:oleObj spid="_x0000_s1055" name="Document" r:id="rId3" imgW="8369300" imgH="3200400" progId="Word.Document.12">
                  <p:embed/>
                </p:oleObj>
              </mc:Choice>
              <mc:Fallback>
                <p:oleObj name="Document" r:id="rId3" imgW="8369300" imgH="3200400" progId="Word.Document.12">
                  <p:embed/>
                  <p:pic>
                    <p:nvPicPr>
                      <p:cNvPr id="0" name=""/>
                      <p:cNvPicPr>
                        <a:picLocks noChangeAspect="1" noChangeArrowheads="1"/>
                      </p:cNvPicPr>
                      <p:nvPr/>
                    </p:nvPicPr>
                    <p:blipFill>
                      <a:blip r:embed="rId4"/>
                      <a:srcRect/>
                      <a:stretch>
                        <a:fillRect/>
                      </a:stretch>
                    </p:blipFill>
                    <p:spPr bwMode="auto">
                      <a:xfrm>
                        <a:off x="387350" y="1828800"/>
                        <a:ext cx="83693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815975"/>
            <a:ext cx="8677275" cy="2727325"/>
          </a:xfrm>
        </p:spPr>
        <p:txBody>
          <a:bodyPr>
            <a:normAutofit fontScale="92500" lnSpcReduction="20000"/>
          </a:bodyPr>
          <a:lstStyle/>
          <a:p>
            <a:r>
              <a:rPr lang="en-US" dirty="0"/>
              <a:t>5 – 30 GeV electron beam accelerated with Energy Recovery Linac (ERL) inside existing RHIC tunnel collides with existing 250 GeV polarized protons and 100 GeV/n HI RHIC beams</a:t>
            </a:r>
          </a:p>
          <a:p>
            <a:r>
              <a:rPr lang="en-US" dirty="0"/>
              <a:t>Single pass allows for large collision disruption of electron bunch, giving high luminosity (~ 10</a:t>
            </a:r>
            <a:r>
              <a:rPr lang="en-US" baseline="30000" dirty="0"/>
              <a:t>34</a:t>
            </a:r>
            <a:r>
              <a:rPr lang="en-US" dirty="0"/>
              <a:t> cm</a:t>
            </a:r>
            <a:r>
              <a:rPr lang="en-US" baseline="30000" dirty="0"/>
              <a:t>-2</a:t>
            </a:r>
            <a:r>
              <a:rPr lang="en-US" dirty="0"/>
              <a:t> s</a:t>
            </a:r>
            <a:r>
              <a:rPr lang="en-US" baseline="30000" dirty="0"/>
              <a:t>-1</a:t>
            </a:r>
            <a:r>
              <a:rPr lang="en-US" dirty="0"/>
              <a:t>), and full electron polarization transparency</a:t>
            </a:r>
          </a:p>
          <a:p>
            <a:r>
              <a:rPr lang="en-US" dirty="0"/>
              <a:t>Accelerator R&amp;D for highest luminosity:</a:t>
            </a:r>
          </a:p>
          <a:p>
            <a:pPr lvl="1"/>
            <a:r>
              <a:rPr lang="en-US" dirty="0"/>
              <a:t>High current (50 mA) pol. electron gun</a:t>
            </a:r>
          </a:p>
          <a:p>
            <a:pPr lvl="1"/>
            <a:r>
              <a:rPr lang="en-US" dirty="0"/>
              <a:t>Multi-pass high average current ERL</a:t>
            </a:r>
          </a:p>
          <a:p>
            <a:pPr lvl="1"/>
            <a:r>
              <a:rPr lang="en-US" dirty="0"/>
              <a:t>Coherent electron cooling of hadron beam</a:t>
            </a:r>
          </a:p>
          <a:p>
            <a:r>
              <a:rPr lang="en-US" dirty="0"/>
              <a:t>Initially: 5-10 GeV electron beam</a:t>
            </a:r>
          </a:p>
          <a:p>
            <a:endParaRPr lang="en-US" dirty="0"/>
          </a:p>
        </p:txBody>
      </p:sp>
      <p:sp>
        <p:nvSpPr>
          <p:cNvPr id="3" name="Title 2"/>
          <p:cNvSpPr>
            <a:spLocks noGrp="1"/>
          </p:cNvSpPr>
          <p:nvPr>
            <p:ph type="title"/>
          </p:nvPr>
        </p:nvSpPr>
        <p:spPr/>
        <p:txBody>
          <a:bodyPr/>
          <a:lstStyle/>
          <a:p>
            <a:r>
              <a:rPr lang="en-US" dirty="0">
                <a:latin typeface="Helvetica" charset="0"/>
                <a:ea typeface="ＭＳ Ｐゴシック" charset="0"/>
                <a:cs typeface="ＭＳ Ｐゴシック" charset="0"/>
              </a:rPr>
              <a:t>eRHIC physics and design</a:t>
            </a:r>
            <a:endParaRPr lang="en-US" dirty="0"/>
          </a:p>
        </p:txBody>
      </p:sp>
      <p:sp>
        <p:nvSpPr>
          <p:cNvPr id="4" name="TextBox 6"/>
          <p:cNvSpPr txBox="1">
            <a:spLocks noChangeArrowheads="1"/>
          </p:cNvSpPr>
          <p:nvPr/>
        </p:nvSpPr>
        <p:spPr bwMode="auto">
          <a:xfrm>
            <a:off x="0" y="5524500"/>
            <a:ext cx="11430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400" i="1">
                <a:solidFill>
                  <a:srgbClr val="000000"/>
                </a:solidFill>
              </a:rPr>
              <a:t>Box area corresponds to the initial version</a:t>
            </a:r>
          </a:p>
        </p:txBody>
      </p:sp>
      <p:pic>
        <p:nvPicPr>
          <p:cNvPr id="5" name="Picture 7"/>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71563" y="3797300"/>
            <a:ext cx="3348037" cy="294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 descr="eRHIC concept Phase I VL.pdf"/>
          <p:cNvPicPr>
            <a:picLocks noChangeAspect="1"/>
          </p:cNvPicPr>
          <p:nvPr/>
        </p:nvPicPr>
        <p:blipFill>
          <a:blip r:embed="rId3" cstate="email">
            <a:extLst>
              <a:ext uri="{28A0092B-C50C-407E-A947-70E740481C1C}">
                <a14:useLocalDpi xmlns:a14="http://schemas.microsoft.com/office/drawing/2010/main" val="0"/>
              </a:ext>
            </a:extLst>
          </a:blip>
          <a:srcRect l="12944" t="5753" r="14107" b="3641"/>
          <a:stretch>
            <a:fillRect/>
          </a:stretch>
        </p:blipFill>
        <p:spPr bwMode="auto">
          <a:xfrm>
            <a:off x="4572000" y="2476500"/>
            <a:ext cx="4457700" cy="415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974781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The R&amp;D ERL is aimed at testing ERL issues for eRHIC and related projects, such as Coherent electron Cooling of RHIC. The current of 300 mA is required by eRHIC cavities.</a:t>
            </a:r>
          </a:p>
          <a:p>
            <a:r>
              <a:rPr lang="en-US" dirty="0"/>
              <a:t>The ERL incorporates originally developed state-of-the-art SRF  laser-photocathode electron gun and a high-current, heavily damped acceleration cavity, the first such designed and built for ERL service.</a:t>
            </a:r>
          </a:p>
        </p:txBody>
      </p:sp>
      <p:sp>
        <p:nvSpPr>
          <p:cNvPr id="4" name="Title 3"/>
          <p:cNvSpPr>
            <a:spLocks noGrp="1"/>
          </p:cNvSpPr>
          <p:nvPr>
            <p:ph type="title"/>
          </p:nvPr>
        </p:nvSpPr>
        <p:spPr/>
        <p:txBody>
          <a:bodyPr/>
          <a:lstStyle/>
          <a:p>
            <a:r>
              <a:rPr lang="en-US" dirty="0">
                <a:ea typeface="ＭＳ Ｐゴシック" charset="0"/>
              </a:rPr>
              <a:t>Energy Recovery Linac (ERL)</a:t>
            </a:r>
            <a:endParaRPr lang="en-US" dirty="0"/>
          </a:p>
        </p:txBody>
      </p:sp>
      <p:pic>
        <p:nvPicPr>
          <p:cNvPr id="6" name="Picture 40" descr="IMG_20121005_115207.jpg"/>
          <p:cNvPicPr>
            <a:picLocks noChangeAspect="1"/>
          </p:cNvPicPr>
          <p:nvPr/>
        </p:nvPicPr>
        <p:blipFill>
          <a:blip r:embed="rId2" cstate="email">
            <a:extLst>
              <a:ext uri="{28A0092B-C50C-407E-A947-70E740481C1C}">
                <a14:useLocalDpi xmlns:a14="http://schemas.microsoft.com/office/drawing/2010/main" val="0"/>
              </a:ext>
            </a:extLst>
          </a:blip>
          <a:srcRect t="15021" b="4047"/>
          <a:stretch>
            <a:fillRect/>
          </a:stretch>
        </p:blipFill>
        <p:spPr bwMode="auto">
          <a:xfrm>
            <a:off x="571500" y="2971800"/>
            <a:ext cx="3276600" cy="3536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8"/>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00499" y="2971800"/>
            <a:ext cx="4735181" cy="354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2876995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6701" y="815975"/>
            <a:ext cx="6019800" cy="6042025"/>
          </a:xfrm>
        </p:spPr>
        <p:txBody>
          <a:bodyPr/>
          <a:lstStyle/>
          <a:p>
            <a:r>
              <a:rPr lang="en-US" dirty="0"/>
              <a:t>We are doing R&amp;D, funded primarily by LDRD, to develop a high-current (50 mA), high-polarization electron gun for eRHIC.</a:t>
            </a:r>
          </a:p>
          <a:p>
            <a:r>
              <a:rPr lang="en-US" dirty="0"/>
              <a:t>The principle we are aiming to prove is funneling multiple independent beams from 20 cathodes.</a:t>
            </a:r>
          </a:p>
          <a:p>
            <a:r>
              <a:rPr lang="en-US" dirty="0"/>
              <a:t>External review was carried out in 2012.</a:t>
            </a:r>
          </a:p>
        </p:txBody>
      </p:sp>
      <p:sp>
        <p:nvSpPr>
          <p:cNvPr id="4" name="Title 3"/>
          <p:cNvSpPr>
            <a:spLocks noGrp="1"/>
          </p:cNvSpPr>
          <p:nvPr>
            <p:ph type="title"/>
          </p:nvPr>
        </p:nvSpPr>
        <p:spPr/>
        <p:txBody>
          <a:bodyPr/>
          <a:lstStyle/>
          <a:p>
            <a:r>
              <a:rPr lang="en-US" dirty="0"/>
              <a:t>POLARIZED GUN</a:t>
            </a:r>
          </a:p>
        </p:txBody>
      </p:sp>
      <p:pic>
        <p:nvPicPr>
          <p:cNvPr id="6"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l="11516" r="13713"/>
          <a:stretch>
            <a:fillRect/>
          </a:stretch>
        </p:blipFill>
        <p:spPr bwMode="auto">
          <a:xfrm>
            <a:off x="6515100" y="1028700"/>
            <a:ext cx="2287653" cy="20928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 uri="{FAA26D3D-D897-4be2-8F04-BA451C77F1D7}">
              <ma14:placeholderFlag xmlns:ma14="http://schemas.microsoft.com/office/mac/drawingml/2011/main" xmlns="" val="1"/>
            </a:ext>
          </a:extLst>
        </p:spPr>
      </p:pic>
      <p:pic>
        <p:nvPicPr>
          <p:cNvPr id="7"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6412" y="3050933"/>
            <a:ext cx="5208588" cy="3464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descr="C:\Users\skaritka\Pictures\New folder627to 72 TESSATtiip\DSCN2585.JPG"/>
          <p:cNvPicPr>
            <a:picLocks noChangeAspect="1" noChangeArrowheads="1"/>
          </p:cNvPicPr>
          <p:nvPr/>
        </p:nvPicPr>
        <p:blipFill>
          <a:blip r:embed="rId4" cstate="email">
            <a:extLst>
              <a:ext uri="{28A0092B-C50C-407E-A947-70E740481C1C}">
                <a14:useLocalDpi xmlns:a14="http://schemas.microsoft.com/office/drawing/2010/main" val="0"/>
              </a:ext>
            </a:extLst>
          </a:blip>
          <a:srcRect l="32620" r="21307" b="13719"/>
          <a:stretch>
            <a:fillRect/>
          </a:stretch>
        </p:blipFill>
        <p:spPr bwMode="auto">
          <a:xfrm>
            <a:off x="6515100" y="3429000"/>
            <a:ext cx="2286000" cy="3211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7202221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The CeC is a novel technique to cool stored ion beam which combines the best features of stochastic cooling and electron cooling. Such an effective cooling technique can be used to cool RHIC proton beams at full energy, and is a must for any version of EIC.</a:t>
            </a:r>
          </a:p>
          <a:p>
            <a:r>
              <a:rPr lang="en-US" dirty="0"/>
              <a:t>Competitive ONP R&amp;D funding for CeC (M&amp;S only, k$):</a:t>
            </a:r>
          </a:p>
          <a:p>
            <a:pPr lvl="1">
              <a:tabLst>
                <a:tab pos="1138238" algn="l"/>
                <a:tab pos="1944688" algn="l"/>
                <a:tab pos="2862263" algn="l"/>
                <a:tab pos="3770313" algn="l"/>
                <a:tab pos="4514850" algn="l"/>
              </a:tabLst>
            </a:pPr>
            <a:r>
              <a:rPr lang="en-US" dirty="0"/>
              <a:t>FY11	FY12	FY13 	FY14	FY15	FY16</a:t>
            </a:r>
            <a:br>
              <a:rPr lang="en-US" dirty="0"/>
            </a:br>
            <a:r>
              <a:rPr lang="en-US" dirty="0"/>
              <a:t>1488	1280	1410	1727	  370	  272</a:t>
            </a:r>
          </a:p>
        </p:txBody>
      </p:sp>
      <p:sp>
        <p:nvSpPr>
          <p:cNvPr id="4" name="Title 3"/>
          <p:cNvSpPr>
            <a:spLocks noGrp="1"/>
          </p:cNvSpPr>
          <p:nvPr>
            <p:ph type="title"/>
          </p:nvPr>
        </p:nvSpPr>
        <p:spPr/>
        <p:txBody>
          <a:bodyPr/>
          <a:lstStyle/>
          <a:p>
            <a:r>
              <a:rPr lang="en-US" dirty="0">
                <a:ea typeface="ＭＳ Ｐゴシック" charset="0"/>
              </a:rPr>
              <a:t>COHERENT ELECTRON COOLING</a:t>
            </a:r>
            <a:endParaRPr lang="en-US" dirty="0"/>
          </a:p>
        </p:txBody>
      </p:sp>
      <p:pic>
        <p:nvPicPr>
          <p:cNvPr id="6" name="Picture 13" descr="Macintosh HD:Users:sergeybelomestnykh:Journals:RAST:hi-beta-srf:figures:fig34_1.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14400" y="3429000"/>
            <a:ext cx="1683148" cy="3032110"/>
          </a:xfrm>
          <a:prstGeom prst="rect">
            <a:avLst/>
          </a:prstGeom>
          <a:noFill/>
          <a:ln w="38100">
            <a:solidFill>
              <a:srgbClr val="FFFFFF"/>
            </a:solidFill>
            <a:miter lim="800000"/>
            <a:headEnd/>
            <a:tailEnd/>
          </a:ln>
          <a:extLst>
            <a:ext uri="{909E8E84-426E-40dd-AFC4-6F175D3DCCD1}">
              <a14:hiddenFill xmlns:a14="http://schemas.microsoft.com/office/drawing/2010/main" xmlns="">
                <a:solidFill>
                  <a:srgbClr val="FFFFFF"/>
                </a:solidFill>
              </a14:hiddenFill>
            </a:ext>
          </a:extLst>
        </p:spPr>
      </p:pic>
      <p:pic>
        <p:nvPicPr>
          <p:cNvPr id="7" name="Picture 2" descr="IMG_20130513_104530.jpg"/>
          <p:cNvPicPr>
            <a:picLocks noChangeAspect="1"/>
          </p:cNvPicPr>
          <p:nvPr/>
        </p:nvPicPr>
        <p:blipFill>
          <a:blip r:embed="rId3" cstate="email">
            <a:extLst>
              <a:ext uri="{28A0092B-C50C-407E-A947-70E740481C1C}">
                <a14:useLocalDpi xmlns:a14="http://schemas.microsoft.com/office/drawing/2010/main" val="0"/>
              </a:ext>
            </a:extLst>
          </a:blip>
          <a:srcRect l="15955" r="5585" b="10812"/>
          <a:stretch>
            <a:fillRect/>
          </a:stretch>
        </p:blipFill>
        <p:spPr bwMode="auto">
          <a:xfrm>
            <a:off x="2857500" y="3429000"/>
            <a:ext cx="1998663" cy="3029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4600180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a:t>We follow a strategic plan.</a:t>
            </a:r>
          </a:p>
          <a:p>
            <a:pPr>
              <a:lnSpc>
                <a:spcPct val="150000"/>
              </a:lnSpc>
            </a:pPr>
            <a:r>
              <a:rPr lang="en-US" dirty="0"/>
              <a:t>We carry out R&amp;D called by NSAC long range plan.</a:t>
            </a:r>
          </a:p>
          <a:p>
            <a:pPr>
              <a:lnSpc>
                <a:spcPct val="150000"/>
              </a:lnSpc>
            </a:pPr>
            <a:r>
              <a:rPr lang="en-US" dirty="0"/>
              <a:t>Our research is guided by high level committees.</a:t>
            </a:r>
          </a:p>
          <a:p>
            <a:pPr>
              <a:lnSpc>
                <a:spcPct val="150000"/>
              </a:lnSpc>
            </a:pPr>
            <a:r>
              <a:rPr lang="en-US" dirty="0"/>
              <a:t>The ARDD provides ideas and expertise that improve operations and enable upgrades.</a:t>
            </a:r>
          </a:p>
          <a:p>
            <a:pPr>
              <a:lnSpc>
                <a:spcPct val="150000"/>
              </a:lnSpc>
            </a:pPr>
            <a:r>
              <a:rPr lang="en-US" dirty="0"/>
              <a:t>ARDD staff support operations and AIP projects.</a:t>
            </a:r>
          </a:p>
          <a:p>
            <a:pPr>
              <a:lnSpc>
                <a:spcPct val="150000"/>
              </a:lnSpc>
            </a:pPr>
            <a:r>
              <a:rPr lang="en-US" dirty="0"/>
              <a:t>We work safely.</a:t>
            </a:r>
          </a:p>
          <a:p>
            <a:pPr>
              <a:lnSpc>
                <a:spcPct val="150000"/>
              </a:lnSpc>
            </a:pPr>
            <a:r>
              <a:rPr lang="en-US" dirty="0"/>
              <a:t>Our mid-term R&amp;D is done with a minimal, approximately capped level of resources.</a:t>
            </a:r>
          </a:p>
          <a:p>
            <a:pPr>
              <a:lnSpc>
                <a:spcPct val="150000"/>
              </a:lnSpc>
            </a:pPr>
            <a:r>
              <a:rPr lang="en-US" dirty="0"/>
              <a:t>Our projects are planned.</a:t>
            </a:r>
          </a:p>
          <a:p>
            <a:pPr>
              <a:lnSpc>
                <a:spcPct val="150000"/>
              </a:lnSpc>
            </a:pPr>
            <a:r>
              <a:rPr lang="en-US" dirty="0"/>
              <a:t>Our projects are reviewed by external committees by choice.</a:t>
            </a:r>
          </a:p>
          <a:p>
            <a:endParaRPr lang="en-US" dirty="0"/>
          </a:p>
          <a:p>
            <a:endParaRPr lang="en-US" dirty="0"/>
          </a:p>
        </p:txBody>
      </p:sp>
      <p:sp>
        <p:nvSpPr>
          <p:cNvPr id="3" name="Title 2"/>
          <p:cNvSpPr>
            <a:spLocks noGrp="1"/>
          </p:cNvSpPr>
          <p:nvPr>
            <p:ph type="title"/>
          </p:nvPr>
        </p:nvSpPr>
        <p:spPr/>
        <p:txBody>
          <a:bodyPr/>
          <a:lstStyle/>
          <a:p>
            <a:r>
              <a:rPr lang="en-US" dirty="0"/>
              <a:t>Summary Accelerator R&amp;D</a:t>
            </a:r>
          </a:p>
        </p:txBody>
      </p:sp>
    </p:spTree>
    <p:extLst>
      <p:ext uri="{BB962C8B-B14F-4D97-AF65-F5344CB8AC3E}">
        <p14:creationId xmlns:p14="http://schemas.microsoft.com/office/powerpoint/2010/main" val="142093333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2971800"/>
            <a:ext cx="8458200" cy="719137"/>
          </a:xfrm>
        </p:spPr>
        <p:txBody>
          <a:bodyPr/>
          <a:lstStyle/>
          <a:p>
            <a:r>
              <a:rPr lang="en-US" dirty="0"/>
              <a:t>Backup slides</a:t>
            </a:r>
          </a:p>
        </p:txBody>
      </p:sp>
    </p:spTree>
    <p:extLst>
      <p:ext uri="{BB962C8B-B14F-4D97-AF65-F5344CB8AC3E}">
        <p14:creationId xmlns:p14="http://schemas.microsoft.com/office/powerpoint/2010/main" val="377738062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June 28-30, 2010 review had the following recommendation:</a:t>
            </a:r>
          </a:p>
          <a:p>
            <a:pPr marL="0" indent="0">
              <a:buNone/>
            </a:pPr>
            <a:r>
              <a:rPr lang="en-US" dirty="0"/>
              <a:t>“Prepare a strategic plan for the accelerator R&amp;D division, which describes activities of the division, durations of tasks and goals, in the context of the overall RHIC strategic plan. Submit a preliminary plan to the Office of Nuclear Physics by January 31, 2011.”</a:t>
            </a:r>
          </a:p>
          <a:p>
            <a:r>
              <a:rPr lang="en-US" dirty="0"/>
              <a:t>A strategic plan was was submitted. </a:t>
            </a:r>
          </a:p>
          <a:p>
            <a:r>
              <a:rPr lang="en-US" u="sng" dirty="0"/>
              <a:t>Mission Statement</a:t>
            </a:r>
          </a:p>
          <a:p>
            <a:pPr marL="0" indent="0">
              <a:buNone/>
            </a:pPr>
            <a:endParaRPr lang="en-US" u="sng" dirty="0"/>
          </a:p>
          <a:p>
            <a:pPr marL="106362" lvl="1" indent="0">
              <a:buNone/>
            </a:pPr>
            <a:r>
              <a:rPr lang="en-US" dirty="0"/>
              <a:t>The mission of the Accelerator R&amp;D Division at the Collider-Accelerator Department is to develop and improve the suite of particle / heavy ion accelerators used to carry out the program of accelerator-based experiments at BNL; and to design and construct new accelerator facilities in support of the BNL and national missions. The Division participates in operations and provides a venue for Accelerator Division staff to participate in R&amp;D. The division performs all these functions in an environmentally responsible and safe manner under a rigorous conduct of operations approach. </a:t>
            </a:r>
          </a:p>
          <a:p>
            <a:endParaRPr lang="en-US" dirty="0"/>
          </a:p>
        </p:txBody>
      </p:sp>
      <p:sp>
        <p:nvSpPr>
          <p:cNvPr id="3" name="Title 2"/>
          <p:cNvSpPr>
            <a:spLocks noGrp="1"/>
          </p:cNvSpPr>
          <p:nvPr>
            <p:ph type="title"/>
          </p:nvPr>
        </p:nvSpPr>
        <p:spPr/>
        <p:txBody>
          <a:bodyPr/>
          <a:lstStyle/>
          <a:p>
            <a:r>
              <a:rPr lang="en-US" dirty="0"/>
              <a:t>We operate with a strategic plan</a:t>
            </a:r>
          </a:p>
        </p:txBody>
      </p:sp>
    </p:spTree>
    <p:extLst>
      <p:ext uri="{BB962C8B-B14F-4D97-AF65-F5344CB8AC3E}">
        <p14:creationId xmlns:p14="http://schemas.microsoft.com/office/powerpoint/2010/main" val="29592959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1044575"/>
            <a:ext cx="8677275" cy="4784725"/>
          </a:xfrm>
        </p:spPr>
        <p:txBody>
          <a:bodyPr/>
          <a:lstStyle/>
          <a:p>
            <a:r>
              <a:rPr lang="en-US" dirty="0"/>
              <a:t>Describe the Accelerator R&amp;D Division which carries out mid-term R&amp;D</a:t>
            </a:r>
          </a:p>
          <a:p>
            <a:pPr marL="0" indent="0">
              <a:buNone/>
            </a:pPr>
            <a:endParaRPr lang="en-US" dirty="0"/>
          </a:p>
          <a:p>
            <a:r>
              <a:rPr lang="en-US" dirty="0"/>
              <a:t>Detail and explain the mid-term accelerator R&amp;D</a:t>
            </a:r>
          </a:p>
          <a:p>
            <a:pPr marL="0" indent="0">
              <a:buNone/>
            </a:pPr>
            <a:endParaRPr lang="en-US" dirty="0"/>
          </a:p>
          <a:p>
            <a:r>
              <a:rPr lang="en-US" dirty="0"/>
              <a:t>Make a case for the relevance of our work to operations</a:t>
            </a:r>
          </a:p>
          <a:p>
            <a:pPr marL="0" indent="0">
              <a:buNone/>
            </a:pPr>
            <a:endParaRPr lang="en-US" dirty="0"/>
          </a:p>
          <a:p>
            <a:r>
              <a:rPr lang="en-US" dirty="0"/>
              <a:t>Describe how we carry out our mission</a:t>
            </a:r>
          </a:p>
          <a:p>
            <a:pPr marL="0" indent="0">
              <a:buNone/>
            </a:pPr>
            <a:endParaRPr lang="en-US" dirty="0"/>
          </a:p>
          <a:p>
            <a:r>
              <a:rPr lang="en-US" dirty="0"/>
              <a:t>Discuss our efforts in terms of money, personnel and work objectives</a:t>
            </a:r>
          </a:p>
          <a:p>
            <a:pPr marL="0" indent="0">
              <a:buNone/>
            </a:pPr>
            <a:endParaRPr lang="en-US" dirty="0"/>
          </a:p>
          <a:p>
            <a:r>
              <a:rPr lang="en-US" dirty="0"/>
              <a:t>Show briefly our main R&amp;D projects </a:t>
            </a:r>
          </a:p>
          <a:p>
            <a:endParaRPr lang="en-US" dirty="0"/>
          </a:p>
          <a:p>
            <a:pPr marL="0" indent="0">
              <a:buNone/>
            </a:pPr>
            <a:endParaRPr lang="en-US" dirty="0"/>
          </a:p>
        </p:txBody>
      </p:sp>
      <p:sp>
        <p:nvSpPr>
          <p:cNvPr id="3" name="Title 2"/>
          <p:cNvSpPr>
            <a:spLocks noGrp="1"/>
          </p:cNvSpPr>
          <p:nvPr>
            <p:ph type="title"/>
          </p:nvPr>
        </p:nvSpPr>
        <p:spPr/>
        <p:txBody>
          <a:bodyPr/>
          <a:lstStyle/>
          <a:p>
            <a:r>
              <a:rPr lang="en-US" dirty="0"/>
              <a:t>In this presentation:</a:t>
            </a:r>
          </a:p>
        </p:txBody>
      </p:sp>
    </p:spTree>
    <p:extLst>
      <p:ext uri="{BB962C8B-B14F-4D97-AF65-F5344CB8AC3E}">
        <p14:creationId xmlns:p14="http://schemas.microsoft.com/office/powerpoint/2010/main" val="29540127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685800"/>
            <a:ext cx="8677275" cy="6042025"/>
          </a:xfrm>
        </p:spPr>
        <p:txBody>
          <a:bodyPr/>
          <a:lstStyle/>
          <a:p>
            <a:pPr>
              <a:lnSpc>
                <a:spcPct val="130000"/>
              </a:lnSpc>
            </a:pPr>
            <a:r>
              <a:rPr lang="en-US" dirty="0"/>
              <a:t>The Accelerator R&amp;D Division (ARDD) of C-AD engages in medium-term R&amp;D related to the mission of ONP and provides expertise and support to short term accelerator R&amp;D.</a:t>
            </a:r>
          </a:p>
          <a:p>
            <a:pPr>
              <a:lnSpc>
                <a:spcPct val="130000"/>
              </a:lnSpc>
            </a:pPr>
            <a:r>
              <a:rPr lang="en-US" dirty="0"/>
              <a:t>The ARDD is the site of a unique combination of expertise and facilities:</a:t>
            </a:r>
          </a:p>
          <a:p>
            <a:pPr lvl="1">
              <a:lnSpc>
                <a:spcPct val="130000"/>
              </a:lnSpc>
            </a:pPr>
            <a:r>
              <a:rPr lang="en-US" dirty="0"/>
              <a:t>Electron cooling of unique nature, such as the Coherent electron Cooling and bunched-beam electron cooling for cooling Low Energy RHIC.</a:t>
            </a:r>
          </a:p>
          <a:p>
            <a:pPr lvl="1">
              <a:lnSpc>
                <a:spcPct val="130000"/>
              </a:lnSpc>
            </a:pPr>
            <a:r>
              <a:rPr lang="en-US" dirty="0"/>
              <a:t>Superconducting RF for highly specialized applications such as high-current ERL, storage ring applications and SRF electron guns.</a:t>
            </a:r>
          </a:p>
          <a:p>
            <a:pPr lvl="1">
              <a:lnSpc>
                <a:spcPct val="130000"/>
              </a:lnSpc>
            </a:pPr>
            <a:r>
              <a:rPr lang="en-US" dirty="0"/>
              <a:t>Laser photocathodes, polarized and high QE non-polarized.</a:t>
            </a:r>
          </a:p>
          <a:p>
            <a:pPr>
              <a:lnSpc>
                <a:spcPct val="130000"/>
              </a:lnSpc>
            </a:pPr>
            <a:r>
              <a:rPr lang="en-US" dirty="0"/>
              <a:t>The ARDD has a HEP funded component (LARP, ATF, Muon Accelerator), which benefits the ONP program, e.g. crab cavities, and vice versa – the HEP program benefits from the capabilities within NP.</a:t>
            </a:r>
          </a:p>
          <a:p>
            <a:pPr>
              <a:lnSpc>
                <a:spcPct val="130000"/>
              </a:lnSpc>
            </a:pPr>
            <a:r>
              <a:rPr lang="en-US" dirty="0"/>
              <a:t>The expertise and intellectual interchange with HEP units greatly enhances the capabilities of the ARDD. </a:t>
            </a:r>
          </a:p>
          <a:p>
            <a:endParaRPr lang="en-US" dirty="0"/>
          </a:p>
        </p:txBody>
      </p:sp>
      <p:sp>
        <p:nvSpPr>
          <p:cNvPr id="3" name="Title 2"/>
          <p:cNvSpPr>
            <a:spLocks noGrp="1"/>
          </p:cNvSpPr>
          <p:nvPr>
            <p:ph type="title"/>
          </p:nvPr>
        </p:nvSpPr>
        <p:spPr/>
        <p:txBody>
          <a:bodyPr/>
          <a:lstStyle/>
          <a:p>
            <a:r>
              <a:rPr lang="en-US" dirty="0"/>
              <a:t>The ARDD of the Collider-Accelerator Department</a:t>
            </a:r>
          </a:p>
        </p:txBody>
      </p:sp>
    </p:spTree>
    <p:extLst>
      <p:ext uri="{BB962C8B-B14F-4D97-AF65-F5344CB8AC3E}">
        <p14:creationId xmlns:p14="http://schemas.microsoft.com/office/powerpoint/2010/main" val="152162918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From the 2007 NSAC Long-Range Plan:</a:t>
            </a:r>
          </a:p>
          <a:p>
            <a:pPr lvl="1"/>
            <a:r>
              <a:rPr lang="en-US" dirty="0"/>
              <a:t>Realization of an EIC will require advancements in accelerator science and technology, and detector research and development. </a:t>
            </a:r>
          </a:p>
          <a:p>
            <a:pPr lvl="1"/>
            <a:r>
              <a:rPr lang="en-US" dirty="0"/>
              <a:t>The nuclear science community has recognized the importance of this future facility and makes the following recommendation:</a:t>
            </a:r>
          </a:p>
          <a:p>
            <a:endParaRPr lang="en-US" dirty="0"/>
          </a:p>
          <a:p>
            <a:pPr marL="106362" lvl="1" indent="0">
              <a:buNone/>
            </a:pPr>
            <a:r>
              <a:rPr lang="en-US" i="1" dirty="0"/>
              <a:t>We recommend the allocation of resources to develop accelerator and detector technology necessary to lay the foundation for a polarized electron-ion Collider. The EIC would explore the new QCD frontier of strong color fields in nuclei and precisely image the gluons in the proton. </a:t>
            </a:r>
          </a:p>
          <a:p>
            <a:endParaRPr lang="en-US" dirty="0"/>
          </a:p>
          <a:p>
            <a:r>
              <a:rPr lang="en-US" dirty="0">
                <a:solidFill>
                  <a:srgbClr val="FF0000"/>
                </a:solidFill>
              </a:rPr>
              <a:t>What medium term Accelerator R&amp;D do we do?</a:t>
            </a:r>
          </a:p>
          <a:p>
            <a:pPr marL="0" indent="0">
              <a:buNone/>
            </a:pPr>
            <a:endParaRPr lang="en-US" dirty="0">
              <a:solidFill>
                <a:srgbClr val="FF0000"/>
              </a:solidFill>
            </a:endParaRPr>
          </a:p>
        </p:txBody>
      </p:sp>
      <p:sp>
        <p:nvSpPr>
          <p:cNvPr id="3" name="Title 2"/>
          <p:cNvSpPr>
            <a:spLocks noGrp="1"/>
          </p:cNvSpPr>
          <p:nvPr>
            <p:ph type="title"/>
          </p:nvPr>
        </p:nvSpPr>
        <p:spPr/>
        <p:txBody>
          <a:bodyPr/>
          <a:lstStyle/>
          <a:p>
            <a:r>
              <a:rPr lang="en-US" dirty="0"/>
              <a:t>Why we do mid-term Accelerator R&amp;D</a:t>
            </a:r>
          </a:p>
        </p:txBody>
      </p:sp>
    </p:spTree>
    <p:extLst>
      <p:ext uri="{BB962C8B-B14F-4D97-AF65-F5344CB8AC3E}">
        <p14:creationId xmlns:p14="http://schemas.microsoft.com/office/powerpoint/2010/main" val="167234903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(C-AD is carrying out this research based on these recommendations)</a:t>
            </a:r>
          </a:p>
          <a:p>
            <a:r>
              <a:rPr lang="en-US" dirty="0" err="1"/>
              <a:t>eRHIC</a:t>
            </a:r>
            <a:r>
              <a:rPr lang="en-US" dirty="0"/>
              <a:t> highest priority:</a:t>
            </a:r>
          </a:p>
          <a:p>
            <a:pPr lvl="1"/>
            <a:r>
              <a:rPr lang="en-US" dirty="0"/>
              <a:t>High current (e.g. 50 mA) polarized electron gun </a:t>
            </a:r>
          </a:p>
          <a:p>
            <a:pPr lvl="1"/>
            <a:r>
              <a:rPr lang="en-US" dirty="0"/>
              <a:t>Demonstration of high energy – high current ERL </a:t>
            </a:r>
          </a:p>
          <a:p>
            <a:pPr lvl="1"/>
            <a:r>
              <a:rPr lang="en-US" dirty="0"/>
              <a:t>Beam-Beam simulations for EIC </a:t>
            </a:r>
          </a:p>
          <a:p>
            <a:pPr lvl="1"/>
            <a:r>
              <a:rPr lang="en-US" dirty="0"/>
              <a:t>Polarized 3He production and acceleration </a:t>
            </a:r>
          </a:p>
          <a:p>
            <a:pPr lvl="1"/>
            <a:r>
              <a:rPr lang="en-US" dirty="0"/>
              <a:t>Coherent electron cooling </a:t>
            </a:r>
          </a:p>
          <a:p>
            <a:r>
              <a:rPr lang="en-US" dirty="0" err="1"/>
              <a:t>eRHIC</a:t>
            </a:r>
            <a:r>
              <a:rPr lang="en-US" dirty="0"/>
              <a:t> high priority:</a:t>
            </a:r>
          </a:p>
          <a:p>
            <a:pPr lvl="1"/>
            <a:r>
              <a:rPr lang="en-US" dirty="0"/>
              <a:t>Compact loop magnets</a:t>
            </a:r>
          </a:p>
          <a:p>
            <a:pPr lvl="1"/>
            <a:r>
              <a:rPr lang="en-US" dirty="0"/>
              <a:t>Development of </a:t>
            </a:r>
            <a:r>
              <a:rPr lang="en-US" dirty="0" err="1"/>
              <a:t>eRHIC</a:t>
            </a:r>
            <a:r>
              <a:rPr lang="en-US" dirty="0"/>
              <a:t>-type SRF cavities </a:t>
            </a:r>
          </a:p>
          <a:p>
            <a:r>
              <a:rPr lang="en-US" dirty="0" err="1"/>
              <a:t>eRHIC</a:t>
            </a:r>
            <a:r>
              <a:rPr lang="en-US" dirty="0"/>
              <a:t> medium Priority:</a:t>
            </a:r>
          </a:p>
          <a:p>
            <a:pPr lvl="1"/>
            <a:r>
              <a:rPr lang="en-US" dirty="0"/>
              <a:t>Crab cavities (funded by HEP in LARP group</a:t>
            </a:r>
            <a:r>
              <a:rPr lang="en-US" sz="2400" dirty="0"/>
              <a:t>)</a:t>
            </a:r>
          </a:p>
          <a:p>
            <a:pPr marL="0" indent="0">
              <a:buNone/>
            </a:pPr>
            <a:endParaRPr lang="en-US" dirty="0"/>
          </a:p>
        </p:txBody>
      </p:sp>
      <p:sp>
        <p:nvSpPr>
          <p:cNvPr id="3" name="Title 2"/>
          <p:cNvSpPr>
            <a:spLocks noGrp="1"/>
          </p:cNvSpPr>
          <p:nvPr>
            <p:ph type="title"/>
          </p:nvPr>
        </p:nvSpPr>
        <p:spPr/>
        <p:txBody>
          <a:bodyPr/>
          <a:lstStyle/>
          <a:p>
            <a:r>
              <a:rPr lang="en-US" dirty="0"/>
              <a:t>From the EICAC Report on Accelerator R&amp;D Priorities</a:t>
            </a:r>
          </a:p>
        </p:txBody>
      </p:sp>
      <p:sp>
        <p:nvSpPr>
          <p:cNvPr id="4" name="Hexagon 3"/>
          <p:cNvSpPr/>
          <p:nvPr/>
        </p:nvSpPr>
        <p:spPr bwMode="auto">
          <a:xfrm>
            <a:off x="6515100" y="2743200"/>
            <a:ext cx="2057400" cy="1714500"/>
          </a:xfrm>
          <a:prstGeom prst="hexag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Book Antiqua" pitchFamily="18" charset="0"/>
                <a:ea typeface="ＭＳ Ｐゴシック" pitchFamily="34" charset="-128"/>
              </a:rPr>
              <a:t>Complex </a:t>
            </a:r>
          </a:p>
          <a:p>
            <a:pPr marL="0" marR="0" indent="0" algn="l" defTabSz="914400" rtl="0" eaLnBrk="0" fontAlgn="base" latinLnBrk="0" hangingPunct="0">
              <a:lnSpc>
                <a:spcPct val="100000"/>
              </a:lnSpc>
              <a:spcBef>
                <a:spcPct val="0"/>
              </a:spcBef>
              <a:spcAft>
                <a:spcPct val="0"/>
              </a:spcAft>
              <a:buClrTx/>
              <a:buSzTx/>
              <a:buFontTx/>
              <a:buNone/>
              <a:tabLst/>
            </a:pPr>
            <a:r>
              <a:rPr lang="en-US" b="0" dirty="0">
                <a:latin typeface="Book Antiqua" pitchFamily="18" charset="0"/>
                <a:ea typeface="ＭＳ Ｐゴシック" pitchFamily="34" charset="-128"/>
              </a:rPr>
              <a:t>projects!</a:t>
            </a:r>
            <a:endParaRPr kumimoji="0" lang="en-US" sz="2400" b="0" i="0" u="none" strike="noStrike" cap="none" normalizeH="0" baseline="0" dirty="0">
              <a:ln>
                <a:noFill/>
              </a:ln>
              <a:solidFill>
                <a:schemeClr val="tx1"/>
              </a:solidFill>
              <a:effectLst/>
              <a:latin typeface="Book Antiqua" pitchFamily="18" charset="0"/>
              <a:ea typeface="ＭＳ Ｐゴシック" pitchFamily="34" charset="-128"/>
            </a:endParaRPr>
          </a:p>
        </p:txBody>
      </p:sp>
    </p:spTree>
    <p:extLst>
      <p:ext uri="{BB962C8B-B14F-4D97-AF65-F5344CB8AC3E}">
        <p14:creationId xmlns:p14="http://schemas.microsoft.com/office/powerpoint/2010/main" val="45703104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The development of new ideas, often in unexpected direction</a:t>
            </a:r>
          </a:p>
          <a:p>
            <a:pPr lvl="1"/>
            <a:r>
              <a:rPr lang="en-US" sz="2000" dirty="0"/>
              <a:t>Example: Bunched beam stochastic cooling of RHIC, leading to the RHIC II era 5 years ahead of schedule and at 1/7 of the cost: Tremendous impact on operations!</a:t>
            </a:r>
          </a:p>
          <a:p>
            <a:r>
              <a:rPr lang="en-US" sz="2400" dirty="0"/>
              <a:t>Resident expertise enables new improvements.</a:t>
            </a:r>
          </a:p>
          <a:p>
            <a:pPr lvl="1"/>
            <a:r>
              <a:rPr lang="en-US" sz="2000" dirty="0"/>
              <a:t>Example: 56 MHz cavity AIP for RHIC luminosity improvement, based on SRF expertise.</a:t>
            </a:r>
          </a:p>
          <a:p>
            <a:pPr lvl="1"/>
            <a:r>
              <a:rPr lang="en-US" sz="2000" dirty="0"/>
              <a:t>Example: Low Energy RHIC Bunched Beam Electron Cooling, based on expertise in electron cooling, SRF, electron guns and photocathodes.</a:t>
            </a:r>
          </a:p>
          <a:p>
            <a:r>
              <a:rPr lang="en-US" sz="2400" dirty="0"/>
              <a:t>R&amp;D efforts are at ~5% of the total operating budget, which enables us to carry out our mission as set by the NP Long Range Plan and EICAC recommendation, in concurrence with ONP.</a:t>
            </a:r>
          </a:p>
          <a:p>
            <a:pPr marL="0" indent="0">
              <a:buNone/>
            </a:pPr>
            <a:endParaRPr lang="en-US" dirty="0"/>
          </a:p>
        </p:txBody>
      </p:sp>
      <p:sp>
        <p:nvSpPr>
          <p:cNvPr id="3" name="Title 2"/>
          <p:cNvSpPr>
            <a:spLocks noGrp="1"/>
          </p:cNvSpPr>
          <p:nvPr>
            <p:ph type="title"/>
          </p:nvPr>
        </p:nvSpPr>
        <p:spPr/>
        <p:txBody>
          <a:bodyPr/>
          <a:lstStyle/>
          <a:p>
            <a:r>
              <a:rPr lang="en-US" dirty="0"/>
              <a:t>The Relevance of Accelerator R&amp;D to Operations </a:t>
            </a:r>
          </a:p>
        </p:txBody>
      </p:sp>
    </p:spTree>
    <p:extLst>
      <p:ext uri="{BB962C8B-B14F-4D97-AF65-F5344CB8AC3E}">
        <p14:creationId xmlns:p14="http://schemas.microsoft.com/office/powerpoint/2010/main" val="25959547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228600" y="304800"/>
            <a:ext cx="8115300" cy="723900"/>
          </a:xfrm>
        </p:spPr>
        <p:txBody>
          <a:bodyPr/>
          <a:lstStyle/>
          <a:p>
            <a:r>
              <a:rPr lang="en-US" dirty="0"/>
              <a:t>Organization of ARDD</a:t>
            </a:r>
            <a:br>
              <a:rPr lang="en-US" dirty="0"/>
            </a:br>
            <a:r>
              <a:rPr lang="en-US" sz="2000" dirty="0"/>
              <a:t>Synergy of NP - HEP groups</a:t>
            </a:r>
          </a:p>
        </p:txBody>
      </p:sp>
      <p:grpSp>
        <p:nvGrpSpPr>
          <p:cNvPr id="12290" name="Group 35"/>
          <p:cNvGrpSpPr>
            <a:grpSpLocks/>
          </p:cNvGrpSpPr>
          <p:nvPr/>
        </p:nvGrpSpPr>
        <p:grpSpPr bwMode="auto">
          <a:xfrm>
            <a:off x="457200" y="1336675"/>
            <a:ext cx="8552723" cy="3117850"/>
            <a:chOff x="609600" y="1336357"/>
            <a:chExt cx="8552629" cy="3118486"/>
          </a:xfrm>
        </p:grpSpPr>
        <p:sp>
          <p:nvSpPr>
            <p:cNvPr id="12292" name="Rectangle 3"/>
            <p:cNvSpPr>
              <a:spLocks noChangeArrowheads="1"/>
            </p:cNvSpPr>
            <p:nvPr/>
          </p:nvSpPr>
          <p:spPr bwMode="auto">
            <a:xfrm>
              <a:off x="3429000" y="1676400"/>
              <a:ext cx="16002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293" name="TextBox 4"/>
            <p:cNvSpPr txBox="1">
              <a:spLocks noChangeArrowheads="1"/>
            </p:cNvSpPr>
            <p:nvPr/>
          </p:nvSpPr>
          <p:spPr bwMode="auto">
            <a:xfrm>
              <a:off x="3048000" y="1336357"/>
              <a:ext cx="2736647" cy="492443"/>
            </a:xfrm>
            <a:prstGeom prst="rect">
              <a:avLst/>
            </a:prstGeom>
            <a:noFill/>
            <a:ln w="571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400"/>
                <a:t>Collider-Accelerator Department</a:t>
              </a:r>
            </a:p>
            <a:p>
              <a:pPr eaLnBrk="1" hangingPunct="1"/>
              <a:r>
                <a:rPr lang="en-US" sz="1200"/>
                <a:t>Thomas Roser</a:t>
              </a:r>
            </a:p>
          </p:txBody>
        </p:sp>
        <p:sp>
          <p:nvSpPr>
            <p:cNvPr id="12294" name="TextBox 5"/>
            <p:cNvSpPr txBox="1">
              <a:spLocks noChangeArrowheads="1"/>
            </p:cNvSpPr>
            <p:nvPr/>
          </p:nvSpPr>
          <p:spPr bwMode="auto">
            <a:xfrm>
              <a:off x="3310895" y="2133600"/>
              <a:ext cx="2210862" cy="492443"/>
            </a:xfrm>
            <a:prstGeom prst="rect">
              <a:avLst/>
            </a:prstGeom>
            <a:noFill/>
            <a:ln w="571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400"/>
                <a:t>Accelerator R&amp;D Division</a:t>
              </a:r>
            </a:p>
            <a:p>
              <a:pPr eaLnBrk="1" hangingPunct="1"/>
              <a:r>
                <a:rPr lang="en-US" sz="1200"/>
                <a:t>Ilan Ben-Zvi</a:t>
              </a:r>
            </a:p>
          </p:txBody>
        </p:sp>
        <p:sp>
          <p:nvSpPr>
            <p:cNvPr id="12295" name="TextBox 6"/>
            <p:cNvSpPr txBox="1">
              <a:spLocks noChangeArrowheads="1"/>
            </p:cNvSpPr>
            <p:nvPr/>
          </p:nvSpPr>
          <p:spPr bwMode="auto">
            <a:xfrm>
              <a:off x="1188891" y="3048000"/>
              <a:ext cx="2316309" cy="492443"/>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400" dirty="0"/>
                <a:t>Superconducting RF Group</a:t>
              </a:r>
            </a:p>
            <a:p>
              <a:pPr eaLnBrk="1" hangingPunct="1"/>
              <a:r>
                <a:rPr lang="en-US" sz="1200" dirty="0"/>
                <a:t>Sergey Belomestnykh </a:t>
              </a:r>
            </a:p>
          </p:txBody>
        </p:sp>
        <p:sp>
          <p:nvSpPr>
            <p:cNvPr id="12296" name="TextBox 7"/>
            <p:cNvSpPr txBox="1">
              <a:spLocks noChangeArrowheads="1"/>
            </p:cNvSpPr>
            <p:nvPr/>
          </p:nvSpPr>
          <p:spPr bwMode="auto">
            <a:xfrm>
              <a:off x="3861004" y="3048000"/>
              <a:ext cx="2082596" cy="492443"/>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400" dirty="0"/>
                <a:t>Accelerator R&amp;D Group</a:t>
              </a:r>
            </a:p>
            <a:p>
              <a:pPr eaLnBrk="1" hangingPunct="1"/>
              <a:r>
                <a:rPr lang="en-US" sz="1200" dirty="0"/>
                <a:t>Vladimir Litvinenko </a:t>
              </a:r>
            </a:p>
          </p:txBody>
        </p:sp>
        <p:sp>
          <p:nvSpPr>
            <p:cNvPr id="12297" name="TextBox 8"/>
            <p:cNvSpPr txBox="1">
              <a:spLocks noChangeArrowheads="1"/>
            </p:cNvSpPr>
            <p:nvPr/>
          </p:nvSpPr>
          <p:spPr bwMode="auto">
            <a:xfrm>
              <a:off x="6427306" y="3048000"/>
              <a:ext cx="1782346" cy="492443"/>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400" dirty="0"/>
                <a:t>Photocathode Group</a:t>
              </a:r>
            </a:p>
            <a:p>
              <a:pPr eaLnBrk="1" hangingPunct="1"/>
              <a:r>
                <a:rPr lang="en-US" sz="1200" dirty="0"/>
                <a:t>John Skaritka</a:t>
              </a:r>
            </a:p>
          </p:txBody>
        </p:sp>
        <p:sp>
          <p:nvSpPr>
            <p:cNvPr id="12298" name="TextBox 9"/>
            <p:cNvSpPr txBox="1">
              <a:spLocks noChangeArrowheads="1"/>
            </p:cNvSpPr>
            <p:nvPr/>
          </p:nvSpPr>
          <p:spPr bwMode="auto">
            <a:xfrm>
              <a:off x="5562600" y="3962400"/>
              <a:ext cx="2056973" cy="492443"/>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400" dirty="0"/>
                <a:t>Accelerator Test Facility</a:t>
              </a:r>
            </a:p>
            <a:p>
              <a:pPr eaLnBrk="1" hangingPunct="1"/>
              <a:r>
                <a:rPr lang="en-US" sz="1200" dirty="0"/>
                <a:t>Igor Pogorelsky </a:t>
              </a:r>
            </a:p>
          </p:txBody>
        </p:sp>
        <p:sp>
          <p:nvSpPr>
            <p:cNvPr id="12299" name="TextBox 10"/>
            <p:cNvSpPr txBox="1">
              <a:spLocks noChangeArrowheads="1"/>
            </p:cNvSpPr>
            <p:nvPr/>
          </p:nvSpPr>
          <p:spPr bwMode="auto">
            <a:xfrm>
              <a:off x="2743200" y="3962400"/>
              <a:ext cx="2122747" cy="492443"/>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400" dirty="0"/>
                <a:t>Muon Accelerator Group</a:t>
              </a:r>
            </a:p>
            <a:p>
              <a:pPr eaLnBrk="1" hangingPunct="1"/>
              <a:r>
                <a:rPr lang="en-US" sz="1200" dirty="0"/>
                <a:t>Robert Palmer </a:t>
              </a:r>
            </a:p>
          </p:txBody>
        </p:sp>
        <p:sp>
          <p:nvSpPr>
            <p:cNvPr id="12300" name="TextBox 11"/>
            <p:cNvSpPr txBox="1">
              <a:spLocks noChangeArrowheads="1"/>
            </p:cNvSpPr>
            <p:nvPr/>
          </p:nvSpPr>
          <p:spPr bwMode="auto">
            <a:xfrm>
              <a:off x="609600" y="3962400"/>
              <a:ext cx="1213932" cy="492443"/>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400" dirty="0"/>
                <a:t>LARP Group</a:t>
              </a:r>
            </a:p>
            <a:p>
              <a:pPr eaLnBrk="1" hangingPunct="1"/>
              <a:r>
                <a:rPr lang="en-US" sz="1200" dirty="0"/>
                <a:t>Qiong Wu </a:t>
              </a:r>
            </a:p>
          </p:txBody>
        </p:sp>
        <p:cxnSp>
          <p:nvCxnSpPr>
            <p:cNvPr id="12301" name="Straight Connector 13"/>
            <p:cNvCxnSpPr>
              <a:cxnSpLocks noChangeShapeType="1"/>
            </p:cNvCxnSpPr>
            <p:nvPr/>
          </p:nvCxnSpPr>
          <p:spPr bwMode="auto">
            <a:xfrm>
              <a:off x="4343400" y="1828800"/>
              <a:ext cx="0" cy="304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12302" name="Straight Connector 15"/>
            <p:cNvCxnSpPr>
              <a:cxnSpLocks noChangeShapeType="1"/>
            </p:cNvCxnSpPr>
            <p:nvPr/>
          </p:nvCxnSpPr>
          <p:spPr bwMode="auto">
            <a:xfrm>
              <a:off x="4419600" y="2590800"/>
              <a:ext cx="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12303" name="Straight Connector 20"/>
            <p:cNvCxnSpPr>
              <a:cxnSpLocks noChangeShapeType="1"/>
            </p:cNvCxnSpPr>
            <p:nvPr/>
          </p:nvCxnSpPr>
          <p:spPr bwMode="auto">
            <a:xfrm>
              <a:off x="3352800" y="2590800"/>
              <a:ext cx="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12304" name="Straight Connector 21"/>
            <p:cNvCxnSpPr>
              <a:cxnSpLocks noChangeShapeType="1"/>
            </p:cNvCxnSpPr>
            <p:nvPr/>
          </p:nvCxnSpPr>
          <p:spPr bwMode="auto">
            <a:xfrm>
              <a:off x="3657600" y="2590800"/>
              <a:ext cx="0" cy="1371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12305" name="Straight Connector 23"/>
            <p:cNvCxnSpPr>
              <a:cxnSpLocks noChangeShapeType="1"/>
            </p:cNvCxnSpPr>
            <p:nvPr/>
          </p:nvCxnSpPr>
          <p:spPr bwMode="auto">
            <a:xfrm>
              <a:off x="6172200" y="2590800"/>
              <a:ext cx="0" cy="1371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12306" name="Straight Connector 24"/>
            <p:cNvCxnSpPr>
              <a:cxnSpLocks noChangeShapeType="1"/>
            </p:cNvCxnSpPr>
            <p:nvPr/>
          </p:nvCxnSpPr>
          <p:spPr bwMode="auto">
            <a:xfrm>
              <a:off x="990600" y="2590800"/>
              <a:ext cx="0" cy="1371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12307" name="Straight Connector 25"/>
            <p:cNvCxnSpPr>
              <a:cxnSpLocks noChangeShapeType="1"/>
            </p:cNvCxnSpPr>
            <p:nvPr/>
          </p:nvCxnSpPr>
          <p:spPr bwMode="auto">
            <a:xfrm>
              <a:off x="7239000" y="2590800"/>
              <a:ext cx="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12308" name="Straight Connector 27"/>
            <p:cNvCxnSpPr>
              <a:cxnSpLocks noChangeShapeType="1"/>
            </p:cNvCxnSpPr>
            <p:nvPr/>
          </p:nvCxnSpPr>
          <p:spPr bwMode="auto">
            <a:xfrm>
              <a:off x="5486400" y="2590800"/>
              <a:ext cx="17526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12309" name="Straight Connector 30"/>
            <p:cNvCxnSpPr>
              <a:cxnSpLocks noChangeShapeType="1"/>
            </p:cNvCxnSpPr>
            <p:nvPr/>
          </p:nvCxnSpPr>
          <p:spPr bwMode="auto">
            <a:xfrm>
              <a:off x="990600" y="2590800"/>
              <a:ext cx="228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2310" name="TextBox 32"/>
            <p:cNvSpPr txBox="1">
              <a:spLocks noChangeArrowheads="1"/>
            </p:cNvSpPr>
            <p:nvPr/>
          </p:nvSpPr>
          <p:spPr bwMode="auto">
            <a:xfrm>
              <a:off x="8458200" y="3495079"/>
              <a:ext cx="38985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200" dirty="0"/>
                <a:t>NP</a:t>
              </a:r>
            </a:p>
          </p:txBody>
        </p:sp>
        <p:sp>
          <p:nvSpPr>
            <p:cNvPr id="12311" name="TextBox 34"/>
            <p:cNvSpPr txBox="1">
              <a:spLocks noChangeArrowheads="1"/>
            </p:cNvSpPr>
            <p:nvPr/>
          </p:nvSpPr>
          <p:spPr bwMode="auto">
            <a:xfrm>
              <a:off x="8233780" y="3772079"/>
              <a:ext cx="928449" cy="277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200" dirty="0"/>
                <a:t>HEP (BES)</a:t>
              </a:r>
            </a:p>
          </p:txBody>
        </p:sp>
      </p:grpSp>
      <p:sp>
        <p:nvSpPr>
          <p:cNvPr id="12291" name="TextBox 36"/>
          <p:cNvSpPr txBox="1">
            <a:spLocks noChangeArrowheads="1"/>
          </p:cNvSpPr>
          <p:nvPr/>
        </p:nvSpPr>
        <p:spPr bwMode="auto">
          <a:xfrm>
            <a:off x="1600200" y="4914900"/>
            <a:ext cx="5761814"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800" dirty="0"/>
              <a:t>NP mid-term Projects:</a:t>
            </a:r>
          </a:p>
          <a:p>
            <a:pPr eaLnBrk="1" hangingPunct="1"/>
            <a:r>
              <a:rPr lang="en-US" sz="1800" b="0" dirty="0" err="1"/>
              <a:t>eRHIC</a:t>
            </a:r>
            <a:r>
              <a:rPr lang="en-US" sz="1800" b="0" dirty="0"/>
              <a:t> physics and design</a:t>
            </a:r>
          </a:p>
          <a:p>
            <a:pPr eaLnBrk="1" hangingPunct="1"/>
            <a:r>
              <a:rPr lang="en-US" sz="1800" b="0" dirty="0"/>
              <a:t>Energy Recovery Linac</a:t>
            </a:r>
          </a:p>
          <a:p>
            <a:pPr eaLnBrk="1" hangingPunct="1"/>
            <a:r>
              <a:rPr lang="en-US" sz="1800" b="0" dirty="0"/>
              <a:t>Coherent Electron Cooling, including superconducting linac</a:t>
            </a:r>
          </a:p>
          <a:p>
            <a:pPr eaLnBrk="1" hangingPunct="1"/>
            <a:r>
              <a:rPr lang="en-US" sz="1800" b="0" dirty="0"/>
              <a:t>Gatling Gun</a:t>
            </a:r>
          </a:p>
        </p:txBody>
      </p:sp>
      <p:cxnSp>
        <p:nvCxnSpPr>
          <p:cNvPr id="3" name="Straight Connector 2"/>
          <p:cNvCxnSpPr/>
          <p:nvPr/>
        </p:nvCxnSpPr>
        <p:spPr bwMode="auto">
          <a:xfrm>
            <a:off x="457200" y="3771900"/>
            <a:ext cx="8343900" cy="0"/>
          </a:xfrm>
          <a:prstGeom prst="line">
            <a:avLst/>
          </a:prstGeom>
          <a:solidFill>
            <a:schemeClr val="accent1"/>
          </a:solidFill>
          <a:ln w="9525" cap="flat" cmpd="sng" algn="ctr">
            <a:solidFill>
              <a:schemeClr val="tx1"/>
            </a:solidFill>
            <a:prstDash val="dot"/>
            <a:round/>
            <a:headEnd type="none" w="med" len="med"/>
            <a:tailEnd type="none" w="med" len="med"/>
          </a:ln>
          <a:effectLst/>
        </p:spPr>
      </p:cxn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1"/>
          <p:cNvSpPr>
            <a:spLocks noGrp="1"/>
          </p:cNvSpPr>
          <p:nvPr>
            <p:ph idx="1"/>
          </p:nvPr>
        </p:nvSpPr>
        <p:spPr>
          <a:xfrm>
            <a:off x="266700" y="1371600"/>
            <a:ext cx="8677275" cy="4572000"/>
          </a:xfrm>
        </p:spPr>
        <p:txBody>
          <a:bodyPr/>
          <a:lstStyle/>
          <a:p>
            <a:pPr>
              <a:lnSpc>
                <a:spcPct val="150000"/>
              </a:lnSpc>
            </a:pPr>
            <a:r>
              <a:rPr lang="en-US" dirty="0">
                <a:latin typeface="Helvetica" charset="0"/>
              </a:rPr>
              <a:t>We derive our directions from recommendations of appropriate committees and management.</a:t>
            </a:r>
          </a:p>
          <a:p>
            <a:pPr>
              <a:lnSpc>
                <a:spcPct val="150000"/>
              </a:lnSpc>
            </a:pPr>
            <a:r>
              <a:rPr lang="en-US" dirty="0">
                <a:latin typeface="Helvetica" charset="0"/>
              </a:rPr>
              <a:t>We plan the research and track progress through internal meetings.</a:t>
            </a:r>
          </a:p>
          <a:p>
            <a:pPr>
              <a:lnSpc>
                <a:spcPct val="150000"/>
              </a:lnSpc>
            </a:pPr>
            <a:r>
              <a:rPr lang="en-US" dirty="0">
                <a:latin typeface="Helvetica" charset="0"/>
              </a:rPr>
              <a:t>We subject the plans and results to review committees.</a:t>
            </a:r>
          </a:p>
          <a:p>
            <a:pPr>
              <a:lnSpc>
                <a:spcPct val="150000"/>
              </a:lnSpc>
            </a:pPr>
            <a:r>
              <a:rPr lang="en-US" dirty="0">
                <a:latin typeface="Helvetica" charset="0"/>
              </a:rPr>
              <a:t>We implement the recommendations of the reviews.</a:t>
            </a:r>
          </a:p>
          <a:p>
            <a:pPr>
              <a:lnSpc>
                <a:spcPct val="150000"/>
              </a:lnSpc>
            </a:pPr>
            <a:r>
              <a:rPr lang="en-US" dirty="0">
                <a:latin typeface="Helvetica" charset="0"/>
              </a:rPr>
              <a:t>We publish papers in scientific journals.</a:t>
            </a:r>
          </a:p>
          <a:p>
            <a:pPr>
              <a:lnSpc>
                <a:spcPct val="150000"/>
              </a:lnSpc>
            </a:pPr>
            <a:r>
              <a:rPr lang="en-US" dirty="0">
                <a:latin typeface="Helvetica" charset="0"/>
              </a:rPr>
              <a:t>We communicate our results in workshops and conferences and derive conclusions to guide our projects.</a:t>
            </a:r>
          </a:p>
        </p:txBody>
      </p:sp>
      <p:sp>
        <p:nvSpPr>
          <p:cNvPr id="39938" name="Title 2"/>
          <p:cNvSpPr>
            <a:spLocks noGrp="1"/>
          </p:cNvSpPr>
          <p:nvPr>
            <p:ph type="title"/>
          </p:nvPr>
        </p:nvSpPr>
        <p:spPr/>
        <p:txBody>
          <a:bodyPr/>
          <a:lstStyle/>
          <a:p>
            <a:r>
              <a:rPr dirty="0">
                <a:latin typeface="Helvetica" charset="0"/>
                <a:ea typeface="ＭＳ Ｐゴシック" charset="0"/>
              </a:rPr>
              <a:t>How do we plan and manage the R&amp;D</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a:latin typeface="Helvetica" charset="0"/>
                <a:ea typeface="ＭＳ Ｐゴシック" charset="0"/>
              </a:rPr>
              <a:t>Project reviews</a:t>
            </a:r>
          </a:p>
        </p:txBody>
      </p:sp>
      <p:sp>
        <p:nvSpPr>
          <p:cNvPr id="13314" name="Content Placeholder 2"/>
          <p:cNvSpPr>
            <a:spLocks noGrp="1"/>
          </p:cNvSpPr>
          <p:nvPr>
            <p:ph idx="1"/>
          </p:nvPr>
        </p:nvSpPr>
        <p:spPr>
          <a:xfrm>
            <a:off x="266700" y="701675"/>
            <a:ext cx="8677275" cy="6042025"/>
          </a:xfrm>
        </p:spPr>
        <p:txBody>
          <a:bodyPr/>
          <a:lstStyle/>
          <a:p>
            <a:r>
              <a:rPr lang="en-US" dirty="0">
                <a:latin typeface="Helvetica" charset="0"/>
              </a:rPr>
              <a:t>An internal review of the cost of an intermediate design of </a:t>
            </a:r>
            <a:r>
              <a:rPr lang="en-US" dirty="0" err="1">
                <a:latin typeface="Helvetica" charset="0"/>
              </a:rPr>
              <a:t>eRHIC</a:t>
            </a:r>
            <a:r>
              <a:rPr lang="en-US" dirty="0">
                <a:latin typeface="Helvetica" charset="0"/>
              </a:rPr>
              <a:t> was made in October 2009.</a:t>
            </a:r>
          </a:p>
          <a:p>
            <a:r>
              <a:rPr lang="en-US" dirty="0">
                <a:latin typeface="Helvetica" charset="0"/>
              </a:rPr>
              <a:t>The ERL was reviewed on February 2010 by an external committee.</a:t>
            </a:r>
          </a:p>
          <a:p>
            <a:r>
              <a:rPr lang="en-US" dirty="0">
                <a:latin typeface="Helvetica" charset="0"/>
              </a:rPr>
              <a:t>Technical review of </a:t>
            </a:r>
            <a:r>
              <a:rPr lang="en-US" dirty="0" err="1">
                <a:latin typeface="Helvetica" charset="0"/>
              </a:rPr>
              <a:t>eRHIC</a:t>
            </a:r>
            <a:r>
              <a:rPr lang="en-US" dirty="0">
                <a:latin typeface="Helvetica" charset="0"/>
              </a:rPr>
              <a:t> design was done in August 2011by an external committee.</a:t>
            </a:r>
          </a:p>
          <a:p>
            <a:r>
              <a:rPr lang="en-US" dirty="0">
                <a:latin typeface="Helvetica" charset="0"/>
              </a:rPr>
              <a:t>DOE Review of C-AD Accelerator R&amp;D, December 12-14, 2011</a:t>
            </a:r>
          </a:p>
          <a:p>
            <a:r>
              <a:rPr lang="en-US" dirty="0">
                <a:latin typeface="Helvetica" charset="0"/>
              </a:rPr>
              <a:t>Gatling-Gun (GG)-project review was performed on June 28-29 2012 by an external committee.</a:t>
            </a:r>
          </a:p>
          <a:p>
            <a:r>
              <a:rPr lang="en-US" dirty="0">
                <a:latin typeface="Helvetica" charset="0"/>
              </a:rPr>
              <a:t>The Coherent electron Cooling project was reviewed in  December 2012 by an external committee.</a:t>
            </a:r>
          </a:p>
          <a:p>
            <a:r>
              <a:rPr lang="en-US" dirty="0">
                <a:latin typeface="Helvetica" charset="0"/>
              </a:rPr>
              <a:t>C-AD Machine Advisory Committee reviews:</a:t>
            </a:r>
          </a:p>
          <a:p>
            <a:pPr lvl="1"/>
            <a:r>
              <a:rPr lang="en-US" dirty="0">
                <a:solidFill>
                  <a:srgbClr val="0000FF"/>
                </a:solidFill>
                <a:latin typeface="Helvetica" charset="0"/>
              </a:rPr>
              <a:t>June 2005 - </a:t>
            </a:r>
            <a:r>
              <a:rPr lang="en-US" dirty="0" err="1">
                <a:solidFill>
                  <a:srgbClr val="0000FF"/>
                </a:solidFill>
                <a:latin typeface="Helvetica" charset="0"/>
              </a:rPr>
              <a:t>eRHIC</a:t>
            </a:r>
            <a:r>
              <a:rPr lang="en-US" dirty="0">
                <a:solidFill>
                  <a:srgbClr val="0000FF"/>
                </a:solidFill>
                <a:latin typeface="Helvetica" charset="0"/>
              </a:rPr>
              <a:t>, the status of the R&amp;D. </a:t>
            </a:r>
          </a:p>
          <a:p>
            <a:pPr lvl="1"/>
            <a:r>
              <a:rPr lang="en-US" dirty="0">
                <a:solidFill>
                  <a:srgbClr val="0000FF"/>
                </a:solidFill>
                <a:latin typeface="Helvetica" charset="0"/>
              </a:rPr>
              <a:t>January 2006 – High-energy electron cooling of RHIC and appropriateness of the R&amp;D program (experimentally the ERL)</a:t>
            </a:r>
          </a:p>
          <a:p>
            <a:pPr lvl="1"/>
            <a:r>
              <a:rPr lang="en-US" dirty="0">
                <a:solidFill>
                  <a:srgbClr val="0000FF"/>
                </a:solidFill>
                <a:latin typeface="Helvetica" charset="0"/>
              </a:rPr>
              <a:t>February 2008 - High-energy electron cooling of RHIC and the ERL.</a:t>
            </a:r>
          </a:p>
          <a:p>
            <a:pPr lvl="1"/>
            <a:r>
              <a:rPr lang="en-US" dirty="0">
                <a:solidFill>
                  <a:srgbClr val="0000FF"/>
                </a:solidFill>
                <a:latin typeface="Helvetica" charset="0"/>
              </a:rPr>
              <a:t>March 2009 – </a:t>
            </a:r>
            <a:r>
              <a:rPr lang="en-US" dirty="0" err="1">
                <a:solidFill>
                  <a:srgbClr val="0000FF"/>
                </a:solidFill>
                <a:latin typeface="Helvetica" charset="0"/>
              </a:rPr>
              <a:t>eRHIC</a:t>
            </a:r>
            <a:r>
              <a:rPr lang="en-US" dirty="0">
                <a:solidFill>
                  <a:srgbClr val="0000FF"/>
                </a:solidFill>
                <a:latin typeface="Helvetica" charset="0"/>
              </a:rPr>
              <a:t>, ERL</a:t>
            </a:r>
          </a:p>
          <a:p>
            <a:pPr lvl="1"/>
            <a:r>
              <a:rPr lang="en-US" dirty="0">
                <a:solidFill>
                  <a:srgbClr val="0000FF"/>
                </a:solidFill>
                <a:latin typeface="Helvetica" charset="0"/>
              </a:rPr>
              <a:t>October 2012 – The ERL</a:t>
            </a:r>
          </a:p>
          <a:p>
            <a:endParaRPr lang="en-US" dirty="0">
              <a:latin typeface="Times New Roman" charset="0"/>
              <a:cs typeface="ＭＳ Ｐゴシック" charset="0"/>
            </a:endParaRPr>
          </a:p>
        </p:txBody>
      </p:sp>
    </p:spTree>
  </p:cSld>
  <p:clrMapOvr>
    <a:masterClrMapping/>
  </p:clrMapOvr>
  <p:transition/>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elix Titling"/>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ln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a:spPr>
      <a:bodyPr>
        <a:spAutoFit/>
      </a:bodyPr>
      <a:lstStyle>
        <a:defPPr algn="l">
          <a:spcBef>
            <a:spcPct val="50000"/>
          </a:spcBef>
          <a:defRPr sz="2800" b="0" dirty="0" smtClean="0">
            <a:solidFill>
              <a:srgbClr val="FFFFFF"/>
            </a:solidFill>
            <a:latin typeface="Helvetica"/>
            <a:cs typeface="Helvetica"/>
          </a:defRPr>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98872</TotalTime>
  <Words>1543</Words>
  <Application>Microsoft Office PowerPoint</Application>
  <PresentationFormat>On-screen Show (4:3)</PresentationFormat>
  <Paragraphs>158</Paragraphs>
  <Slides>19</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MS PGothic</vt:lpstr>
      <vt:lpstr>MS PGothic</vt:lpstr>
      <vt:lpstr>Book Antiqua</vt:lpstr>
      <vt:lpstr>Calibri</vt:lpstr>
      <vt:lpstr>Felix Titling</vt:lpstr>
      <vt:lpstr>Helvetica</vt:lpstr>
      <vt:lpstr>Times New Roman</vt:lpstr>
      <vt:lpstr>1_Default Design</vt:lpstr>
      <vt:lpstr>Document</vt:lpstr>
      <vt:lpstr>Accelerator R&amp;D</vt:lpstr>
      <vt:lpstr>In this presentation:</vt:lpstr>
      <vt:lpstr>The ARDD of the Collider-Accelerator Department</vt:lpstr>
      <vt:lpstr>Why we do mid-term Accelerator R&amp;D</vt:lpstr>
      <vt:lpstr>From the EICAC Report on Accelerator R&amp;D Priorities</vt:lpstr>
      <vt:lpstr>The Relevance of Accelerator R&amp;D to Operations </vt:lpstr>
      <vt:lpstr>Organization of ARDD Synergy of NP - HEP groups</vt:lpstr>
      <vt:lpstr>How do we plan and manage the R&amp;D</vt:lpstr>
      <vt:lpstr>Project reviews</vt:lpstr>
      <vt:lpstr>Next Generation Facility (Mid-Term R&amp;D)</vt:lpstr>
      <vt:lpstr>Evolution of Accelerator R&amp;D support (all in FTE)</vt:lpstr>
      <vt:lpstr>R&amp;D goals</vt:lpstr>
      <vt:lpstr>eRHIC physics and design</vt:lpstr>
      <vt:lpstr>Energy Recovery Linac (ERL)</vt:lpstr>
      <vt:lpstr>POLARIZED GUN</vt:lpstr>
      <vt:lpstr>COHERENT ELECTRON COOLING</vt:lpstr>
      <vt:lpstr>Summary Accelerator R&amp;D</vt:lpstr>
      <vt:lpstr>Backup slides</vt:lpstr>
      <vt:lpstr>We operate with a strategic plan</vt:lpstr>
    </vt:vector>
  </TitlesOfParts>
  <Company>Brookhaven National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Valued Gateway Client</dc:creator>
  <cp:lastModifiedBy>DiFilippo, Lynanne</cp:lastModifiedBy>
  <cp:revision>657</cp:revision>
  <dcterms:created xsi:type="dcterms:W3CDTF">2011-02-21T05:12:41Z</dcterms:created>
  <dcterms:modified xsi:type="dcterms:W3CDTF">2026-01-07T11:52:27Z</dcterms:modified>
</cp:coreProperties>
</file>