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59" d="100"/>
          <a:sy n="59" d="100"/>
        </p:scale>
        <p:origin x="142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F40C0-8A6A-4F42-9136-92D66D8E99BD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6C5FF5-E5C3-EB48-B917-16B1788AB0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618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C5FF5-E5C3-EB48-B917-16B1788AB0B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954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0" descr="ppt_BG_Title_BNL_blu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0"/>
            <a:ext cx="91821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371600"/>
            <a:ext cx="7772400" cy="1143000"/>
          </a:xfrm>
          <a:ln>
            <a:noFill/>
          </a:ln>
        </p:spPr>
        <p:txBody>
          <a:bodyPr/>
          <a:lstStyle>
            <a:lvl1pPr algn="l">
              <a:defRPr sz="4000" b="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4404836"/>
            <a:ext cx="3802978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57799" bIns="0">
            <a:spAutoFit/>
          </a:bodyPr>
          <a:lstStyle/>
          <a:p>
            <a:pPr marL="57150" algn="l"/>
            <a:r>
              <a:rPr lang="en-US" sz="2000" b="0" kern="1200" dirty="0">
                <a:solidFill>
                  <a:srgbClr val="F6E814"/>
                </a:solidFill>
                <a:latin typeface="Helvetica"/>
                <a:ea typeface="ＭＳ Ｐゴシック" charset="0"/>
                <a:cs typeface="Helvetica"/>
              </a:rPr>
              <a:t>RHIC Facility Operations Review</a:t>
            </a:r>
          </a:p>
          <a:p>
            <a:pPr marL="57150" algn="l"/>
            <a:r>
              <a:rPr lang="en-US" sz="2000" b="0" kern="1200" dirty="0">
                <a:solidFill>
                  <a:srgbClr val="F6E814"/>
                </a:solidFill>
                <a:latin typeface="Helvetica"/>
                <a:ea typeface="ＭＳ Ｐゴシック" charset="0"/>
                <a:cs typeface="Helvetica"/>
              </a:rPr>
              <a:t>August</a:t>
            </a:r>
            <a:r>
              <a:rPr lang="en-US" sz="2000" b="0" kern="1200" baseline="0" dirty="0">
                <a:solidFill>
                  <a:srgbClr val="F6E814"/>
                </a:solidFill>
                <a:latin typeface="Helvetica"/>
                <a:ea typeface="ＭＳ Ｐゴシック" charset="0"/>
                <a:cs typeface="Helvetica"/>
              </a:rPr>
              <a:t> 6 – 8, </a:t>
            </a:r>
            <a:r>
              <a:rPr lang="en-US" sz="2000" b="0" kern="1200" dirty="0">
                <a:solidFill>
                  <a:srgbClr val="F6E814"/>
                </a:solidFill>
                <a:latin typeface="Helvetica"/>
                <a:ea typeface="ＭＳ Ｐゴシック" charset="0"/>
                <a:cs typeface="Helvetica"/>
              </a:rPr>
              <a:t>2013</a:t>
            </a:r>
          </a:p>
        </p:txBody>
      </p:sp>
      <p:sp>
        <p:nvSpPr>
          <p:cNvPr id="9" name="Title 4"/>
          <p:cNvSpPr txBox="1">
            <a:spLocks/>
          </p:cNvSpPr>
          <p:nvPr/>
        </p:nvSpPr>
        <p:spPr bwMode="auto">
          <a:xfrm>
            <a:off x="228600" y="457200"/>
            <a:ext cx="7678737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lang="en-US" sz="2400" b="1" dirty="0">
                <a:solidFill>
                  <a:srgbClr val="FF0000"/>
                </a:solidFill>
                <a:latin typeface="Helvetica"/>
                <a:ea typeface="ＭＳ Ｐゴシック" pitchFamily="-65" charset="-128"/>
                <a:cs typeface="Helvetica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rgbClr val="FF0000"/>
                </a:solidFill>
                <a:latin typeface="Helvetica" charset="0"/>
                <a:ea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rgbClr val="FF0000"/>
                </a:solidFill>
                <a:latin typeface="Helvetica" charset="0"/>
                <a:ea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rgbClr val="FF0000"/>
                </a:solidFill>
                <a:latin typeface="Helvetica" charset="0"/>
                <a:ea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rgbClr val="FF0000"/>
                </a:solidFill>
                <a:latin typeface="Helvetica" charset="0"/>
                <a:ea typeface="ＭＳ Ｐゴシック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FFFFFF"/>
                </a:solidFill>
                <a:latin typeface="Felix Titling" pitchFamily="82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FFFFFF"/>
                </a:solidFill>
                <a:latin typeface="Felix Titling" pitchFamily="82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FFFFFF"/>
                </a:solidFill>
                <a:latin typeface="Felix Titling" pitchFamily="82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2600">
                <a:solidFill>
                  <a:srgbClr val="FFFFFF"/>
                </a:solidFill>
                <a:latin typeface="Felix Titling" pitchFamily="82" charset="0"/>
              </a:defRPr>
            </a:lvl9pPr>
          </a:lstStyle>
          <a:p>
            <a:pPr algn="l"/>
            <a:r>
              <a:rPr lang="en-US" sz="3200" b="0" dirty="0">
                <a:solidFill>
                  <a:srgbClr val="F6E814"/>
                </a:solidFill>
              </a:rPr>
              <a:t>The Relativistic Heavy Ion Collider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3429000"/>
            <a:ext cx="4343400" cy="571500"/>
          </a:xfrm>
        </p:spPr>
        <p:txBody>
          <a:bodyPr/>
          <a:lstStyle>
            <a:lvl1pPr marL="0" indent="0" algn="l"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Author Name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" y="2628900"/>
            <a:ext cx="6286500" cy="685800"/>
          </a:xfrm>
        </p:spPr>
        <p:txBody>
          <a:bodyPr/>
          <a:lstStyle>
            <a:lvl1pPr marL="0" indent="0">
              <a:buNone/>
              <a:defRPr sz="28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3101066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28879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8753475" y="0"/>
            <a:ext cx="3905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ctr" eaLnBrk="0" hangingPunct="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algn="ctr" eaLnBrk="0" hangingPunct="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algn="ctr" eaLnBrk="0" hangingPunct="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algn="ctr" eaLnBrk="0" hangingPunct="0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fld id="{5D0C6E5F-9C11-2B4B-8B1B-CB9538927588}" type="slidenum">
              <a:rPr lang="en-US" sz="1400" b="0" smtClean="0"/>
              <a:pPr>
                <a:defRPr/>
              </a:pPr>
              <a:t>‹#›</a:t>
            </a:fld>
            <a:endParaRPr lang="en-US" sz="1400" b="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06088796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38382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1" y="815975"/>
            <a:ext cx="4191000" cy="6042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86300" y="815975"/>
            <a:ext cx="4257675" cy="60420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79884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DA575C0-3745-5B48-BFCA-013753A2A4F9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6639778-91E3-7B42-95F2-022153EFE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8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42901" y="96838"/>
            <a:ext cx="8458200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6700" y="815975"/>
            <a:ext cx="8677275" cy="604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8753475" y="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fld id="{CD0E7053-A9EF-4948-8331-64540782529C}" type="slidenum">
              <a:rPr lang="en-US" sz="1400" b="0" smtClean="0"/>
              <a:pPr>
                <a:defRPr/>
              </a:pPr>
              <a:t>‹#›</a:t>
            </a:fld>
            <a:endParaRPr lang="en-US" sz="1400" b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lang="en-US" sz="2400" b="1" dirty="0">
          <a:solidFill>
            <a:srgbClr val="FF0000"/>
          </a:solidFill>
          <a:latin typeface="Helvetica"/>
          <a:ea typeface="ＭＳ Ｐゴシック" pitchFamily="-65" charset="-128"/>
          <a:cs typeface="Helvetica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FF0000"/>
          </a:solidFill>
          <a:latin typeface="Helvetica" charset="0"/>
          <a:ea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FF0000"/>
          </a:solidFill>
          <a:latin typeface="Helvetica" charset="0"/>
          <a:ea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FF0000"/>
          </a:solidFill>
          <a:latin typeface="Helvetica" charset="0"/>
          <a:ea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rgbClr val="FF0000"/>
          </a:solidFill>
          <a:latin typeface="Helvetica" charset="0"/>
          <a:ea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Felix Titling" pitchFamily="82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Felix Titling" pitchFamily="82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Felix Titling" pitchFamily="82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600">
          <a:solidFill>
            <a:srgbClr val="FFFFFF"/>
          </a:solidFill>
          <a:latin typeface="Felix Titling" pitchFamily="82" charset="0"/>
        </a:defRPr>
      </a:lvl9pPr>
    </p:titleStyle>
    <p:bodyStyle>
      <a:lvl1pPr marL="233363" indent="-233363" algn="l" rtl="0" eaLnBrk="1" fontAlgn="base" hangingPunct="1">
        <a:spcBef>
          <a:spcPct val="20000"/>
        </a:spcBef>
        <a:spcAft>
          <a:spcPct val="0"/>
        </a:spcAft>
        <a:buSzPct val="65000"/>
        <a:buBlip>
          <a:blip r:embed="rId8"/>
        </a:buBlip>
        <a:defRPr sz="2000">
          <a:solidFill>
            <a:srgbClr val="0000FF"/>
          </a:solidFill>
          <a:latin typeface="Helvetica"/>
          <a:ea typeface="ＭＳ Ｐゴシック" charset="0"/>
          <a:cs typeface="Helvetica"/>
        </a:defRPr>
      </a:lvl1pPr>
      <a:lvl2pPr marL="339725" indent="-230188" algn="l" rtl="0" eaLnBrk="1" fontAlgn="base" hangingPunct="1">
        <a:spcBef>
          <a:spcPct val="20000"/>
        </a:spcBef>
        <a:spcAft>
          <a:spcPct val="0"/>
        </a:spcAft>
        <a:buSzPct val="65000"/>
        <a:buBlip>
          <a:blip r:embed="rId9"/>
        </a:buBlip>
        <a:defRPr>
          <a:solidFill>
            <a:schemeClr val="tx1"/>
          </a:solidFill>
          <a:latin typeface="Helvetica"/>
          <a:ea typeface="ＭＳ Ｐゴシック" charset="0"/>
          <a:cs typeface="Helvetica"/>
        </a:defRPr>
      </a:lvl2pPr>
      <a:lvl3pPr marL="460375" indent="-230188" algn="l" rtl="0" eaLnBrk="1" fontAlgn="base" hangingPunct="1">
        <a:spcBef>
          <a:spcPct val="20000"/>
        </a:spcBef>
        <a:spcAft>
          <a:spcPct val="0"/>
        </a:spcAft>
        <a:buSzPct val="65000"/>
        <a:buBlip>
          <a:blip r:embed="rId10"/>
        </a:buBlip>
        <a:defRPr sz="1600" i="1">
          <a:solidFill>
            <a:schemeClr val="tx1"/>
          </a:solidFill>
          <a:latin typeface="Helvetica"/>
          <a:ea typeface="ＭＳ Ｐゴシック" charset="0"/>
          <a:cs typeface="Helvetica"/>
        </a:defRPr>
      </a:lvl3pPr>
      <a:lvl4pPr marL="569913" indent="-230188" algn="l" rtl="0" eaLnBrk="1" fontAlgn="base" hangingPunct="1">
        <a:spcBef>
          <a:spcPct val="20000"/>
        </a:spcBef>
        <a:spcAft>
          <a:spcPct val="0"/>
        </a:spcAft>
        <a:buSzPct val="65000"/>
        <a:buBlip>
          <a:blip r:embed="rId11"/>
        </a:buBlip>
        <a:defRPr sz="1400">
          <a:solidFill>
            <a:schemeClr val="tx1"/>
          </a:solidFill>
          <a:latin typeface="Helvetica"/>
          <a:ea typeface="ＭＳ Ｐゴシック" charset="0"/>
          <a:cs typeface="Helvetica"/>
        </a:defRPr>
      </a:lvl4pPr>
      <a:lvl5pPr marL="623888" indent="-163513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Helvetica"/>
          <a:ea typeface="ＭＳ Ｐゴシック" charset="0"/>
          <a:cs typeface="Helvetic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815975"/>
            <a:ext cx="9144000" cy="604202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(1) What is the optimal ratio of R&amp;D funding to Operations funding?</a:t>
            </a:r>
          </a:p>
          <a:p>
            <a:endParaRPr lang="en-US" dirty="0"/>
          </a:p>
          <a:p>
            <a:pPr marL="0" indent="0">
              <a:buNone/>
            </a:pPr>
            <a:endParaRPr lang="en-US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8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Budgeted funding is ~$2M/year (FY14 guidance), or ~7% of </a:t>
            </a:r>
            <a:r>
              <a:rPr lang="en-US" dirty="0" err="1">
                <a:solidFill>
                  <a:srgbClr val="800000"/>
                </a:solidFill>
              </a:rPr>
              <a:t>Ops+Capital</a:t>
            </a:r>
            <a:endParaRPr lang="en-US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Increase reflects the need for targeted R&amp;D for EIC</a:t>
            </a:r>
          </a:p>
          <a:p>
            <a:pPr marL="106362" lvl="1" indent="0">
              <a:buNone/>
            </a:pPr>
            <a:r>
              <a:rPr lang="en-US" dirty="0">
                <a:solidFill>
                  <a:srgbClr val="800000"/>
                </a:solidFill>
              </a:rPr>
              <a:t>Decrease would either impact this program or curtail STAR and PHENIX R&amp;D</a:t>
            </a:r>
          </a:p>
          <a:p>
            <a:pPr marL="106362" lvl="1" indent="0">
              <a:buNone/>
            </a:pPr>
            <a:endParaRPr lang="en-US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Has had large payoff in past (e.g. pre-RHIC R&amp;D program)</a:t>
            </a: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Recent payoffs from RHIC: </a:t>
            </a: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	STAR </a:t>
            </a:r>
            <a:r>
              <a:rPr lang="en-US" dirty="0" err="1">
                <a:solidFill>
                  <a:srgbClr val="800000"/>
                </a:solidFill>
              </a:rPr>
              <a:t>ToF</a:t>
            </a:r>
            <a:r>
              <a:rPr lang="en-US" dirty="0">
                <a:solidFill>
                  <a:srgbClr val="800000"/>
                </a:solidFill>
              </a:rPr>
              <a:t>: transfer of MWPC technology (leading also to PHENIX 		MWPC </a:t>
            </a:r>
            <a:r>
              <a:rPr lang="en-US" dirty="0" err="1">
                <a:solidFill>
                  <a:srgbClr val="800000"/>
                </a:solidFill>
              </a:rPr>
              <a:t>ToF</a:t>
            </a:r>
            <a:r>
              <a:rPr lang="en-US" dirty="0">
                <a:solidFill>
                  <a:srgbClr val="800000"/>
                </a:solidFill>
              </a:rPr>
              <a:t> and STAR MTD)</a:t>
            </a: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	STAR FGT: transfer of GEM technology to US; now commercially available</a:t>
            </a: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	STAR HFT: first use of MAPS in a collider experiment</a:t>
            </a: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Expected to have future payoff; highly leveraged between EIC, STAR, PHENIX</a:t>
            </a:r>
          </a:p>
          <a:p>
            <a:pPr marL="106362" lvl="1" indent="0">
              <a:buNone/>
            </a:pPr>
            <a:r>
              <a:rPr lang="en-US" dirty="0">
                <a:solidFill>
                  <a:srgbClr val="800000"/>
                </a:solidFill>
              </a:rPr>
              <a:t>	e.g. </a:t>
            </a:r>
            <a:r>
              <a:rPr lang="en-US" dirty="0" err="1">
                <a:solidFill>
                  <a:srgbClr val="800000"/>
                </a:solidFill>
              </a:rPr>
              <a:t>Calorimetry</a:t>
            </a:r>
            <a:r>
              <a:rPr lang="en-US" dirty="0">
                <a:solidFill>
                  <a:srgbClr val="800000"/>
                </a:solidFill>
              </a:rPr>
              <a:t>: close collaboration between EIC, STAR, PHENIX R&amp;D on 	tungsten-based calorimeter technology</a:t>
            </a: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 	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R&amp;D</a:t>
            </a:r>
          </a:p>
        </p:txBody>
      </p:sp>
      <p:pic>
        <p:nvPicPr>
          <p:cNvPr id="6" name="Picture 5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813750" y="1096040"/>
            <a:ext cx="10939752" cy="1764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5084250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3) What are the various efficiencies? (</a:t>
            </a:r>
            <a:r>
              <a:rPr lang="en-US" dirty="0" err="1"/>
              <a:t>i</a:t>
            </a:r>
            <a:r>
              <a:rPr lang="en-US" dirty="0"/>
              <a:t>) #weeks/y; (ii) beam uptime;</a:t>
            </a:r>
          </a:p>
          <a:p>
            <a:pPr marL="0" indent="0">
              <a:buNone/>
            </a:pPr>
            <a:r>
              <a:rPr lang="en-US" dirty="0"/>
              <a:t>(iii) detector uptime; (iv) trigger efficiencies; (v) reconstruction</a:t>
            </a:r>
          </a:p>
          <a:p>
            <a:pPr marL="0" indent="0">
              <a:buNone/>
            </a:pPr>
            <a:r>
              <a:rPr lang="en-US" dirty="0"/>
              <a:t>efficiencies (fraction of the data can be used for physics)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romanLcParenBoth"/>
            </a:pPr>
            <a:r>
              <a:rPr lang="en-US" dirty="0">
                <a:solidFill>
                  <a:srgbClr val="800000"/>
                </a:solidFill>
              </a:rPr>
              <a:t>Driven by RHIC</a:t>
            </a:r>
          </a:p>
          <a:p>
            <a:pPr marL="514350" indent="-514350">
              <a:buAutoNum type="romanLcParenBoth"/>
            </a:pPr>
            <a:r>
              <a:rPr lang="en-US" dirty="0">
                <a:solidFill>
                  <a:srgbClr val="800000"/>
                </a:solidFill>
              </a:rPr>
              <a:t>Beam uptime: ~60%</a:t>
            </a:r>
          </a:p>
          <a:p>
            <a:pPr marL="514350" indent="-514350">
              <a:buAutoNum type="romanLcParenBoth"/>
            </a:pPr>
            <a:r>
              <a:rPr lang="en-US" dirty="0">
                <a:solidFill>
                  <a:srgbClr val="800000"/>
                </a:solidFill>
              </a:rPr>
              <a:t>STAR Detector uptime (luminosity weighted): 70-80%</a:t>
            </a:r>
          </a:p>
          <a:p>
            <a:pPr marL="620712" lvl="1" indent="-514350">
              <a:buAutoNum type="romanLcParenBoth"/>
            </a:pPr>
            <a:r>
              <a:rPr lang="en-US" dirty="0">
                <a:solidFill>
                  <a:srgbClr val="800000"/>
                </a:solidFill>
              </a:rPr>
              <a:t>Includes losses from “Bad” runs, detector </a:t>
            </a:r>
            <a:r>
              <a:rPr lang="en-US" dirty="0" err="1">
                <a:solidFill>
                  <a:srgbClr val="800000"/>
                </a:solidFill>
              </a:rPr>
              <a:t>deadtime</a:t>
            </a:r>
            <a:endParaRPr lang="en-US" dirty="0">
              <a:solidFill>
                <a:srgbClr val="800000"/>
              </a:solidFill>
            </a:endParaRPr>
          </a:p>
          <a:p>
            <a:pPr marL="514350" indent="-514350">
              <a:buAutoNum type="romanLcParenBoth"/>
            </a:pPr>
            <a:r>
              <a:rPr lang="en-US" dirty="0">
                <a:solidFill>
                  <a:srgbClr val="800000"/>
                </a:solidFill>
              </a:rPr>
              <a:t>Trigger efficiencies: 100% for certain regions of phase space </a:t>
            </a:r>
          </a:p>
          <a:p>
            <a:pPr marL="620712" lvl="1" indent="-514350">
              <a:buAutoNum type="romanLcParenBoth"/>
            </a:pPr>
            <a:r>
              <a:rPr lang="en-US" dirty="0">
                <a:solidFill>
                  <a:srgbClr val="800000"/>
                </a:solidFill>
              </a:rPr>
              <a:t>e.g. many sigma above high tower threshold in calorimeters</a:t>
            </a:r>
          </a:p>
          <a:p>
            <a:pPr marL="620712" lvl="1" indent="-514350">
              <a:buAutoNum type="romanLcParenBoth"/>
            </a:pPr>
            <a:r>
              <a:rPr lang="en-US" dirty="0">
                <a:solidFill>
                  <a:srgbClr val="800000"/>
                </a:solidFill>
              </a:rPr>
              <a:t>Continual improvement of triggering to expand regions of high efficiency</a:t>
            </a:r>
          </a:p>
          <a:p>
            <a:pPr marL="514350" indent="-514350">
              <a:buAutoNum type="romanLcParenBoth"/>
            </a:pPr>
            <a:r>
              <a:rPr lang="en-US" dirty="0">
                <a:solidFill>
                  <a:srgbClr val="800000"/>
                </a:solidFill>
              </a:rPr>
              <a:t>Reconstruction efficiencies</a:t>
            </a:r>
          </a:p>
          <a:p>
            <a:pPr marL="620712" lvl="1" indent="-514350">
              <a:buAutoNum type="romanLcParenBoth"/>
            </a:pPr>
            <a:r>
              <a:rPr lang="en-US" dirty="0">
                <a:solidFill>
                  <a:srgbClr val="800000"/>
                </a:solidFill>
              </a:rPr>
              <a:t>Explicitly bad runs removed already from detector uptime above</a:t>
            </a:r>
          </a:p>
          <a:p>
            <a:pPr marL="620712" lvl="1" indent="-514350">
              <a:buAutoNum type="romanLcParenBoth"/>
            </a:pPr>
            <a:r>
              <a:rPr lang="en-US" dirty="0">
                <a:solidFill>
                  <a:srgbClr val="800000"/>
                </a:solidFill>
              </a:rPr>
              <a:t>In general near 100%, except for exceptional circumstances (failure of detectors necessary for calibration).  Prioritization of highest quality data leads to longer </a:t>
            </a:r>
            <a:r>
              <a:rPr lang="en-US" dirty="0" err="1">
                <a:solidFill>
                  <a:srgbClr val="800000"/>
                </a:solidFill>
              </a:rPr>
              <a:t>leadtimes</a:t>
            </a:r>
            <a:r>
              <a:rPr lang="en-US" dirty="0">
                <a:solidFill>
                  <a:srgbClr val="800000"/>
                </a:solidFill>
              </a:rPr>
              <a:t> for production and analysis of more compromised data, but eventually does get reconstructed.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Uptimes</a:t>
            </a:r>
          </a:p>
        </p:txBody>
      </p:sp>
    </p:spTree>
    <p:extLst>
      <p:ext uri="{BB962C8B-B14F-4D97-AF65-F5344CB8AC3E}">
        <p14:creationId xmlns:p14="http://schemas.microsoft.com/office/powerpoint/2010/main" val="265964775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66700" y="815975"/>
            <a:ext cx="8967805" cy="6042025"/>
          </a:xfrm>
        </p:spPr>
        <p:txBody>
          <a:bodyPr>
            <a:normAutofit/>
          </a:bodyPr>
          <a:lstStyle/>
          <a:p>
            <a:r>
              <a:rPr lang="en-US" dirty="0"/>
              <a:t>How could there be more operations/computing support from outside</a:t>
            </a:r>
          </a:p>
          <a:p>
            <a:pPr marL="0" indent="0">
              <a:buNone/>
            </a:pPr>
            <a:r>
              <a:rPr lang="en-US" dirty="0"/>
              <a:t>BNL?</a:t>
            </a:r>
          </a:p>
          <a:p>
            <a:pPr marL="0" indent="0">
              <a:buNone/>
            </a:pPr>
            <a:r>
              <a:rPr lang="en-US">
                <a:solidFill>
                  <a:srgbClr val="800000"/>
                </a:solidFill>
              </a:rPr>
              <a:t>Computing </a:t>
            </a:r>
            <a:r>
              <a:rPr lang="en-US" dirty="0">
                <a:solidFill>
                  <a:srgbClr val="800000"/>
                </a:solidFill>
              </a:rPr>
              <a:t>resources: </a:t>
            </a: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	NERSC (LBNL) historically provides some resources for simulation 	KISTI (Korea): strong ramp-up of resources in coming year</a:t>
            </a: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	STAR has been a leader in opportunistic use for special cases</a:t>
            </a: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		Cloud computing (e.g. Run 12 W production in real time)</a:t>
            </a: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		Standard for many years to run simulations on the grid</a:t>
            </a: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	But, not expected to overall contribute more than ~20%</a:t>
            </a: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Operational resources:</a:t>
            </a:r>
            <a:br>
              <a:rPr lang="en-US" dirty="0">
                <a:solidFill>
                  <a:srgbClr val="800000"/>
                </a:solidFill>
              </a:rPr>
            </a:br>
            <a:r>
              <a:rPr lang="en-US" dirty="0">
                <a:solidFill>
                  <a:srgbClr val="800000"/>
                </a:solidFill>
              </a:rPr>
              <a:t>	External support is falling over the years, with retirements and change 		in focus and funding profile of external groups </a:t>
            </a: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	Plan, agreed to by the STAR council, is to gather resources from the 		collaboration by explicitly linking institutional authorship to 		operational duties, much like successful shift re-allocation.  </a:t>
            </a: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	Plan may need funding support by agencies </a:t>
            </a: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	Need to address support plans for incoming detectors early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support (STAR)</a:t>
            </a:r>
          </a:p>
        </p:txBody>
      </p:sp>
    </p:spTree>
    <p:extLst>
      <p:ext uri="{BB962C8B-B14F-4D97-AF65-F5344CB8AC3E}">
        <p14:creationId xmlns:p14="http://schemas.microsoft.com/office/powerpoint/2010/main" val="362613693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the physics plan that </a:t>
            </a:r>
            <a:r>
              <a:rPr lang="en-US" dirty="0" err="1"/>
              <a:t>Brendt</a:t>
            </a:r>
            <a:r>
              <a:rPr lang="en-US" dirty="0"/>
              <a:t> presented agreed upon by PHENIX</a:t>
            </a:r>
          </a:p>
          <a:p>
            <a:pPr marL="0" indent="0">
              <a:buNone/>
            </a:pPr>
            <a:r>
              <a:rPr lang="en-US" dirty="0"/>
              <a:t>and STAR?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PAC has provided guidance on Runs 14-15, to which STAR agrees.  Run 16 is in agreement with plan laid out for STAR HFT to return to high statistics running for precision measurements, e.g. </a:t>
            </a:r>
            <a:r>
              <a:rPr lang="en-US" dirty="0" err="1">
                <a:solidFill>
                  <a:srgbClr val="800000"/>
                </a:solidFill>
              </a:rPr>
              <a:t>Lambda_c</a:t>
            </a:r>
            <a:r>
              <a:rPr lang="en-US" dirty="0">
                <a:solidFill>
                  <a:srgbClr val="800000"/>
                </a:solidFill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STAR is strongly in support of low-energy electron cooling.</a:t>
            </a:r>
          </a:p>
          <a:p>
            <a:pPr marL="0" indent="0">
              <a:buNone/>
            </a:pPr>
            <a:endParaRPr lang="en-US" dirty="0">
              <a:solidFill>
                <a:srgbClr val="80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800000"/>
                </a:solidFill>
              </a:rPr>
              <a:t>STAR is actively investigating transition to </a:t>
            </a:r>
            <a:r>
              <a:rPr lang="en-US" dirty="0" err="1">
                <a:solidFill>
                  <a:srgbClr val="800000"/>
                </a:solidFill>
              </a:rPr>
              <a:t>eSTAR</a:t>
            </a:r>
            <a:r>
              <a:rPr lang="en-US" dirty="0">
                <a:solidFill>
                  <a:srgbClr val="800000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</a:t>
            </a:r>
          </a:p>
        </p:txBody>
      </p:sp>
    </p:spTree>
    <p:extLst>
      <p:ext uri="{BB962C8B-B14F-4D97-AF65-F5344CB8AC3E}">
        <p14:creationId xmlns:p14="http://schemas.microsoft.com/office/powerpoint/2010/main" val="232091277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Felix Titling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ook Antiqua" pitchFamily="18" charset="0"/>
            <a:ea typeface="ＭＳ Ｐゴシック" pitchFamily="34" charset="-128"/>
          </a:defRPr>
        </a:defPPr>
      </a:lstStyle>
    </a:lnDef>
    <a:txDef>
      <a:spPr bwMode="auto">
        <a:noFill/>
        <a:ln>
          <a:noFill/>
        </a:ln>
        <a:extLst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a:spPr>
      <a:bodyPr>
        <a:spAutoFit/>
      </a:bodyPr>
      <a:lstStyle>
        <a:defPPr algn="l">
          <a:spcBef>
            <a:spcPct val="50000"/>
          </a:spcBef>
          <a:defRPr sz="2800" b="0" dirty="0" smtClean="0">
            <a:solidFill>
              <a:srgbClr val="FFFFFF"/>
            </a:solidFill>
            <a:latin typeface="Helvetica"/>
            <a:cs typeface="Helvetica"/>
          </a:defRPr>
        </a:defPPr>
      </a:lstStyle>
    </a:tx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RHIC operations review template.potx</Template>
  <TotalTime>49</TotalTime>
  <Words>592</Words>
  <Application>Microsoft Office PowerPoint</Application>
  <PresentationFormat>On-screen Show (4:3)</PresentationFormat>
  <Paragraphs>58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ＭＳ Ｐゴシック</vt:lpstr>
      <vt:lpstr>Book Antiqua</vt:lpstr>
      <vt:lpstr>Calibri</vt:lpstr>
      <vt:lpstr>Felix Titling</vt:lpstr>
      <vt:lpstr>Helvetica</vt:lpstr>
      <vt:lpstr>Times New Roman</vt:lpstr>
      <vt:lpstr>1_Default Design</vt:lpstr>
      <vt:lpstr>R&amp;D</vt:lpstr>
      <vt:lpstr>Uptimes</vt:lpstr>
      <vt:lpstr>External support (STAR)</vt:lpstr>
      <vt:lpstr>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R&amp;D</dc:title>
  <dc:creator>James Dunlop</dc:creator>
  <cp:lastModifiedBy>DiFilippo, Lynanne</cp:lastModifiedBy>
  <cp:revision>7</cp:revision>
  <dcterms:created xsi:type="dcterms:W3CDTF">2013-08-07T02:04:38Z</dcterms:created>
  <dcterms:modified xsi:type="dcterms:W3CDTF">2026-01-07T11:57:33Z</dcterms:modified>
</cp:coreProperties>
</file>