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4" r:id="rId1"/>
  </p:sldMasterIdLst>
  <p:notesMasterIdLst>
    <p:notesMasterId r:id="rId29"/>
  </p:notesMasterIdLst>
  <p:handoutMasterIdLst>
    <p:handoutMasterId r:id="rId30"/>
  </p:handoutMasterIdLst>
  <p:sldIdLst>
    <p:sldId id="291" r:id="rId2"/>
    <p:sldId id="327" r:id="rId3"/>
    <p:sldId id="411" r:id="rId4"/>
    <p:sldId id="328" r:id="rId5"/>
    <p:sldId id="329" r:id="rId6"/>
    <p:sldId id="430" r:id="rId7"/>
    <p:sldId id="431" r:id="rId8"/>
    <p:sldId id="407" r:id="rId9"/>
    <p:sldId id="413" r:id="rId10"/>
    <p:sldId id="414" r:id="rId11"/>
    <p:sldId id="422" r:id="rId12"/>
    <p:sldId id="423" r:id="rId13"/>
    <p:sldId id="415" r:id="rId14"/>
    <p:sldId id="420" r:id="rId15"/>
    <p:sldId id="421" r:id="rId16"/>
    <p:sldId id="416" r:id="rId17"/>
    <p:sldId id="417" r:id="rId18"/>
    <p:sldId id="418" r:id="rId19"/>
    <p:sldId id="419" r:id="rId20"/>
    <p:sldId id="424" r:id="rId21"/>
    <p:sldId id="425" r:id="rId22"/>
    <p:sldId id="426" r:id="rId23"/>
    <p:sldId id="427" r:id="rId24"/>
    <p:sldId id="432" r:id="rId25"/>
    <p:sldId id="428" r:id="rId26"/>
    <p:sldId id="429" r:id="rId27"/>
    <p:sldId id="326" r:id="rId28"/>
  </p:sldIdLst>
  <p:sldSz cx="9144000" cy="6858000" type="screen4x3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66FF"/>
    <a:srgbClr val="0066FF"/>
    <a:srgbClr val="FF3127"/>
    <a:srgbClr val="F6E814"/>
    <a:srgbClr val="F6DA23"/>
    <a:srgbClr val="0033CC"/>
    <a:srgbClr val="FF66CC"/>
    <a:srgbClr val="FF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69" autoAdjust="0"/>
    <p:restoredTop sz="99848" autoAdjust="0"/>
  </p:normalViewPr>
  <p:slideViewPr>
    <p:cSldViewPr>
      <p:cViewPr varScale="1">
        <p:scale>
          <a:sx n="63" d="100"/>
          <a:sy n="63" d="100"/>
        </p:scale>
        <p:origin x="12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BF4FBB-19EE-437E-923D-3E63597C201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773B79-DA1A-4559-9F50-3924339760AB}">
      <dgm:prSet phldrT="[Text]"/>
      <dgm:spPr/>
      <dgm:t>
        <a:bodyPr/>
        <a:lstStyle/>
        <a:p>
          <a:r>
            <a:rPr lang="en-US" dirty="0"/>
            <a:t>Electrical Systems Group</a:t>
          </a:r>
        </a:p>
        <a:p>
          <a:r>
            <a:rPr lang="en-US" dirty="0"/>
            <a:t>(J. Sandberg)</a:t>
          </a:r>
        </a:p>
      </dgm:t>
    </dgm:pt>
    <dgm:pt modelId="{DE473E53-DEA7-4923-8CD2-32FF1B5FAEA2}" type="parTrans" cxnId="{4B5A9395-0F65-44B4-A203-507E27D0379A}">
      <dgm:prSet/>
      <dgm:spPr/>
      <dgm:t>
        <a:bodyPr/>
        <a:lstStyle/>
        <a:p>
          <a:endParaRPr lang="en-US"/>
        </a:p>
      </dgm:t>
    </dgm:pt>
    <dgm:pt modelId="{FA36560A-2ACA-494B-BAF7-AECE425164D1}" type="sibTrans" cxnId="{4B5A9395-0F65-44B4-A203-507E27D0379A}">
      <dgm:prSet/>
      <dgm:spPr/>
      <dgm:t>
        <a:bodyPr/>
        <a:lstStyle/>
        <a:p>
          <a:endParaRPr lang="en-US"/>
        </a:p>
      </dgm:t>
    </dgm:pt>
    <dgm:pt modelId="{58FDA68A-05FA-467C-8450-AB8043A4F9C6}">
      <dgm:prSet phldrT="[Text]"/>
      <dgm:spPr/>
      <dgm:t>
        <a:bodyPr/>
        <a:lstStyle/>
        <a:p>
          <a:r>
            <a:rPr lang="en-US" dirty="0"/>
            <a:t>Collider  Electrical P.S.</a:t>
          </a:r>
        </a:p>
        <a:p>
          <a:r>
            <a:rPr lang="en-US" dirty="0"/>
            <a:t>(D. Bruno)</a:t>
          </a:r>
        </a:p>
        <a:p>
          <a:r>
            <a:rPr lang="en-US" dirty="0"/>
            <a:t>(3 Engineers,  0.5 TS, 12 Technicians </a:t>
          </a:r>
        </a:p>
      </dgm:t>
    </dgm:pt>
    <dgm:pt modelId="{D1C18070-FBEA-43B3-9B1D-470B3338B1F4}" type="parTrans" cxnId="{ECC4214B-018B-49F9-B623-F0B6FC87E085}">
      <dgm:prSet/>
      <dgm:spPr/>
      <dgm:t>
        <a:bodyPr/>
        <a:lstStyle/>
        <a:p>
          <a:endParaRPr lang="en-US"/>
        </a:p>
      </dgm:t>
    </dgm:pt>
    <dgm:pt modelId="{62AB8C6F-AADD-46DC-A659-D891F7511291}" type="sibTrans" cxnId="{ECC4214B-018B-49F9-B623-F0B6FC87E085}">
      <dgm:prSet/>
      <dgm:spPr/>
      <dgm:t>
        <a:bodyPr/>
        <a:lstStyle/>
        <a:p>
          <a:endParaRPr lang="en-US"/>
        </a:p>
      </dgm:t>
    </dgm:pt>
    <dgm:pt modelId="{0A5826EE-3FDC-4740-B9DA-D65FBF5F26AC}">
      <dgm:prSet phldrT="[Text]"/>
      <dgm:spPr/>
      <dgm:t>
        <a:bodyPr/>
        <a:lstStyle/>
        <a:p>
          <a:r>
            <a:rPr lang="en-US" dirty="0"/>
            <a:t>Pulsed Power</a:t>
          </a:r>
        </a:p>
        <a:p>
          <a:r>
            <a:rPr lang="en-US" dirty="0"/>
            <a:t>(W. Zhang)</a:t>
          </a:r>
        </a:p>
        <a:p>
          <a:r>
            <a:rPr lang="en-US" dirty="0"/>
            <a:t>(3 Engineers,  0.5 TS, 4 Technicians</a:t>
          </a:r>
        </a:p>
      </dgm:t>
    </dgm:pt>
    <dgm:pt modelId="{0627C6BA-B9CB-4443-9115-95F35DAAB572}" type="parTrans" cxnId="{A90C7406-B514-4C84-B161-1D89F1947C90}">
      <dgm:prSet/>
      <dgm:spPr/>
      <dgm:t>
        <a:bodyPr/>
        <a:lstStyle/>
        <a:p>
          <a:endParaRPr lang="en-US"/>
        </a:p>
      </dgm:t>
    </dgm:pt>
    <dgm:pt modelId="{0F2D02ED-DCA3-4F1D-BEF4-ECE7FA16F1CF}" type="sibTrans" cxnId="{A90C7406-B514-4C84-B161-1D89F1947C90}">
      <dgm:prSet/>
      <dgm:spPr/>
      <dgm:t>
        <a:bodyPr/>
        <a:lstStyle/>
        <a:p>
          <a:endParaRPr lang="en-US"/>
        </a:p>
      </dgm:t>
    </dgm:pt>
    <dgm:pt modelId="{4578299D-CF51-4AB5-86AB-10F7E8C8782E}">
      <dgm:prSet phldrT="[Text]"/>
      <dgm:spPr/>
      <dgm:t>
        <a:bodyPr/>
        <a:lstStyle/>
        <a:p>
          <a:r>
            <a:rPr lang="en-US" dirty="0"/>
            <a:t>Power Distribution</a:t>
          </a:r>
        </a:p>
        <a:p>
          <a:r>
            <a:rPr lang="en-US" dirty="0"/>
            <a:t>(P.K. Feng)</a:t>
          </a:r>
        </a:p>
        <a:p>
          <a:r>
            <a:rPr lang="en-US" dirty="0"/>
            <a:t>(2 Engineers , 1 TS)</a:t>
          </a:r>
        </a:p>
      </dgm:t>
    </dgm:pt>
    <dgm:pt modelId="{B6A88147-261C-495D-BD69-E594B50D2846}" type="parTrans" cxnId="{A58A523F-92DB-4114-AA83-8D2937D0F739}">
      <dgm:prSet/>
      <dgm:spPr/>
      <dgm:t>
        <a:bodyPr/>
        <a:lstStyle/>
        <a:p>
          <a:endParaRPr lang="en-US"/>
        </a:p>
      </dgm:t>
    </dgm:pt>
    <dgm:pt modelId="{2753F774-BAD7-4BC7-A90D-783420C0C29C}" type="sibTrans" cxnId="{A58A523F-92DB-4114-AA83-8D2937D0F739}">
      <dgm:prSet/>
      <dgm:spPr/>
      <dgm:t>
        <a:bodyPr/>
        <a:lstStyle/>
        <a:p>
          <a:endParaRPr lang="en-US"/>
        </a:p>
      </dgm:t>
    </dgm:pt>
    <dgm:pt modelId="{5E5D6D7A-DC81-40D8-90DA-AF5F46901899}" type="asst">
      <dgm:prSet phldrT="[Text]" custT="1"/>
      <dgm:spPr/>
      <dgm:t>
        <a:bodyPr/>
        <a:lstStyle/>
        <a:p>
          <a:r>
            <a:rPr lang="en-US" sz="1200" baseline="0" dirty="0"/>
            <a:t>(R. Lambiase,   W. Ng, </a:t>
          </a:r>
        </a:p>
        <a:p>
          <a:r>
            <a:rPr lang="en-US" sz="1200" baseline="0" dirty="0"/>
            <a:t> C. Schultheiss)</a:t>
          </a:r>
        </a:p>
      </dgm:t>
    </dgm:pt>
    <dgm:pt modelId="{653F391C-53B4-43FD-A4F0-5198D019F2F6}" type="sibTrans" cxnId="{06E5D74C-FC39-4912-8561-DCE0563838CA}">
      <dgm:prSet/>
      <dgm:spPr/>
      <dgm:t>
        <a:bodyPr/>
        <a:lstStyle/>
        <a:p>
          <a:endParaRPr lang="en-US"/>
        </a:p>
      </dgm:t>
    </dgm:pt>
    <dgm:pt modelId="{86005783-D94C-4C16-A2FE-BF304FF75B1E}" type="parTrans" cxnId="{06E5D74C-FC39-4912-8561-DCE0563838CA}">
      <dgm:prSet/>
      <dgm:spPr/>
      <dgm:t>
        <a:bodyPr/>
        <a:lstStyle/>
        <a:p>
          <a:endParaRPr lang="en-US"/>
        </a:p>
      </dgm:t>
    </dgm:pt>
    <dgm:pt modelId="{CB66024D-EFB9-488D-BDC8-6D6FE0CF74B8}">
      <dgm:prSet phldrT="[Text]"/>
      <dgm:spPr/>
      <dgm:t>
        <a:bodyPr/>
        <a:lstStyle/>
        <a:p>
          <a:r>
            <a:rPr lang="en-US" dirty="0"/>
            <a:t>Booster/AGS Ring PS</a:t>
          </a:r>
        </a:p>
        <a:p>
          <a:r>
            <a:rPr lang="en-US" dirty="0"/>
            <a:t>(I. Marneris)</a:t>
          </a:r>
        </a:p>
        <a:p>
          <a:r>
            <a:rPr lang="en-US" dirty="0"/>
            <a:t>(3 Engineers, 1 TS,  11 Techs) </a:t>
          </a:r>
        </a:p>
      </dgm:t>
    </dgm:pt>
    <dgm:pt modelId="{65E7B2EB-AAFE-4B2A-9BE5-DF0BF36CEBCD}" type="parTrans" cxnId="{21DEC08F-C274-4B62-8FE3-113CAE4CB7A7}">
      <dgm:prSet/>
      <dgm:spPr/>
      <dgm:t>
        <a:bodyPr/>
        <a:lstStyle/>
        <a:p>
          <a:endParaRPr lang="en-US"/>
        </a:p>
      </dgm:t>
    </dgm:pt>
    <dgm:pt modelId="{EAD8D4BE-C670-4FD9-BEB1-D717E2041DBF}" type="sibTrans" cxnId="{21DEC08F-C274-4B62-8FE3-113CAE4CB7A7}">
      <dgm:prSet/>
      <dgm:spPr/>
      <dgm:t>
        <a:bodyPr/>
        <a:lstStyle/>
        <a:p>
          <a:endParaRPr lang="en-US"/>
        </a:p>
      </dgm:t>
    </dgm:pt>
    <dgm:pt modelId="{8059851C-240A-4775-A8EB-B2B13C2FBB20}" type="pres">
      <dgm:prSet presAssocID="{07BF4FBB-19EE-437E-923D-3E63597C20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9DB3BD-F8B8-4F83-913A-63F905E1012E}" type="pres">
      <dgm:prSet presAssocID="{1C773B79-DA1A-4559-9F50-3924339760AB}" presName="hierRoot1" presStyleCnt="0">
        <dgm:presLayoutVars>
          <dgm:hierBranch val="init"/>
        </dgm:presLayoutVars>
      </dgm:prSet>
      <dgm:spPr/>
    </dgm:pt>
    <dgm:pt modelId="{F28F0473-8B31-46D4-8C80-1D5021EE02E9}" type="pres">
      <dgm:prSet presAssocID="{1C773B79-DA1A-4559-9F50-3924339760AB}" presName="rootComposite1" presStyleCnt="0"/>
      <dgm:spPr/>
    </dgm:pt>
    <dgm:pt modelId="{23B241BC-1A3D-4CAE-8693-08685B906D96}" type="pres">
      <dgm:prSet presAssocID="{1C773B79-DA1A-4559-9F50-3924339760AB}" presName="rootText1" presStyleLbl="node0" presStyleIdx="0" presStyleCnt="1" custScaleX="165762" custScaleY="58559" custLinFactNeighborY="-55353">
        <dgm:presLayoutVars>
          <dgm:chPref val="3"/>
        </dgm:presLayoutVars>
      </dgm:prSet>
      <dgm:spPr/>
    </dgm:pt>
    <dgm:pt modelId="{76DB7A7A-4BE1-41F5-8316-43452CC5C5A0}" type="pres">
      <dgm:prSet presAssocID="{1C773B79-DA1A-4559-9F50-3924339760AB}" presName="rootConnector1" presStyleLbl="node1" presStyleIdx="0" presStyleCnt="0"/>
      <dgm:spPr/>
    </dgm:pt>
    <dgm:pt modelId="{99F2CAA1-8216-4798-8E21-160D342C5D8A}" type="pres">
      <dgm:prSet presAssocID="{1C773B79-DA1A-4559-9F50-3924339760AB}" presName="hierChild2" presStyleCnt="0"/>
      <dgm:spPr/>
    </dgm:pt>
    <dgm:pt modelId="{1D19D1B0-A87F-443E-BADD-A19E594A1BA5}" type="pres">
      <dgm:prSet presAssocID="{D1C18070-FBEA-43B3-9B1D-470B3338B1F4}" presName="Name37" presStyleLbl="parChTrans1D2" presStyleIdx="0" presStyleCnt="5"/>
      <dgm:spPr/>
    </dgm:pt>
    <dgm:pt modelId="{CD56FC81-8916-47B8-85C8-BDAB91CBB454}" type="pres">
      <dgm:prSet presAssocID="{58FDA68A-05FA-467C-8450-AB8043A4F9C6}" presName="hierRoot2" presStyleCnt="0">
        <dgm:presLayoutVars>
          <dgm:hierBranch val="init"/>
        </dgm:presLayoutVars>
      </dgm:prSet>
      <dgm:spPr/>
    </dgm:pt>
    <dgm:pt modelId="{15F2D431-71BE-4AD3-8EDB-C63B5B558E99}" type="pres">
      <dgm:prSet presAssocID="{58FDA68A-05FA-467C-8450-AB8043A4F9C6}" presName="rootComposite" presStyleCnt="0"/>
      <dgm:spPr/>
    </dgm:pt>
    <dgm:pt modelId="{ADE93692-463B-411C-9411-4D4E139052BE}" type="pres">
      <dgm:prSet presAssocID="{58FDA68A-05FA-467C-8450-AB8043A4F9C6}" presName="rootText" presStyleLbl="node2" presStyleIdx="0" presStyleCnt="4" custScaleX="117648" custScaleY="102767" custLinFactNeighborX="10259" custLinFactNeighborY="-21466">
        <dgm:presLayoutVars>
          <dgm:chPref val="3"/>
        </dgm:presLayoutVars>
      </dgm:prSet>
      <dgm:spPr/>
    </dgm:pt>
    <dgm:pt modelId="{968ADEFB-4776-471A-8B3E-51C2CBE0237E}" type="pres">
      <dgm:prSet presAssocID="{58FDA68A-05FA-467C-8450-AB8043A4F9C6}" presName="rootConnector" presStyleLbl="node2" presStyleIdx="0" presStyleCnt="4"/>
      <dgm:spPr/>
    </dgm:pt>
    <dgm:pt modelId="{D8A2EE67-1946-4872-BD72-75B13725A4FF}" type="pres">
      <dgm:prSet presAssocID="{58FDA68A-05FA-467C-8450-AB8043A4F9C6}" presName="hierChild4" presStyleCnt="0"/>
      <dgm:spPr/>
    </dgm:pt>
    <dgm:pt modelId="{C97E8098-4094-462F-B54D-0424D7E063CA}" type="pres">
      <dgm:prSet presAssocID="{58FDA68A-05FA-467C-8450-AB8043A4F9C6}" presName="hierChild5" presStyleCnt="0"/>
      <dgm:spPr/>
    </dgm:pt>
    <dgm:pt modelId="{11EDE33E-4BC8-4E74-9C40-28E9C8BAD097}" type="pres">
      <dgm:prSet presAssocID="{0627C6BA-B9CB-4443-9115-95F35DAAB572}" presName="Name37" presStyleLbl="parChTrans1D2" presStyleIdx="1" presStyleCnt="5"/>
      <dgm:spPr/>
    </dgm:pt>
    <dgm:pt modelId="{C58B6120-572C-407D-B9E1-941AB2307F8E}" type="pres">
      <dgm:prSet presAssocID="{0A5826EE-3FDC-4740-B9DA-D65FBF5F26AC}" presName="hierRoot2" presStyleCnt="0">
        <dgm:presLayoutVars>
          <dgm:hierBranch val="init"/>
        </dgm:presLayoutVars>
      </dgm:prSet>
      <dgm:spPr/>
    </dgm:pt>
    <dgm:pt modelId="{CCB11F79-9484-43C0-BF9F-33046F9F386E}" type="pres">
      <dgm:prSet presAssocID="{0A5826EE-3FDC-4740-B9DA-D65FBF5F26AC}" presName="rootComposite" presStyleCnt="0"/>
      <dgm:spPr/>
    </dgm:pt>
    <dgm:pt modelId="{066226BC-5C9F-45AB-87F2-591D6E189573}" type="pres">
      <dgm:prSet presAssocID="{0A5826EE-3FDC-4740-B9DA-D65FBF5F26AC}" presName="rootText" presStyleLbl="node2" presStyleIdx="1" presStyleCnt="4" custScaleX="121314" custScaleY="102767" custLinFactNeighborX="-7686" custLinFactNeighborY="89024">
        <dgm:presLayoutVars>
          <dgm:chPref val="3"/>
        </dgm:presLayoutVars>
      </dgm:prSet>
      <dgm:spPr/>
    </dgm:pt>
    <dgm:pt modelId="{5DCB08C3-9AC9-4F64-9D5A-43AF70546D52}" type="pres">
      <dgm:prSet presAssocID="{0A5826EE-3FDC-4740-B9DA-D65FBF5F26AC}" presName="rootConnector" presStyleLbl="node2" presStyleIdx="1" presStyleCnt="4"/>
      <dgm:spPr/>
    </dgm:pt>
    <dgm:pt modelId="{CEE189EB-0120-4976-9F7A-5EFB63622DF6}" type="pres">
      <dgm:prSet presAssocID="{0A5826EE-3FDC-4740-B9DA-D65FBF5F26AC}" presName="hierChild4" presStyleCnt="0"/>
      <dgm:spPr/>
    </dgm:pt>
    <dgm:pt modelId="{579A487E-3A33-48D6-B4E5-AF37D1DF86E4}" type="pres">
      <dgm:prSet presAssocID="{0A5826EE-3FDC-4740-B9DA-D65FBF5F26AC}" presName="hierChild5" presStyleCnt="0"/>
      <dgm:spPr/>
    </dgm:pt>
    <dgm:pt modelId="{5E3CF897-6AD4-454A-9B6F-0C181E0EEFFC}" type="pres">
      <dgm:prSet presAssocID="{B6A88147-261C-495D-BD69-E594B50D2846}" presName="Name37" presStyleLbl="parChTrans1D2" presStyleIdx="2" presStyleCnt="5"/>
      <dgm:spPr/>
    </dgm:pt>
    <dgm:pt modelId="{924B808F-85DE-4CDB-ACC0-9B80E282B1EB}" type="pres">
      <dgm:prSet presAssocID="{4578299D-CF51-4AB5-86AB-10F7E8C8782E}" presName="hierRoot2" presStyleCnt="0">
        <dgm:presLayoutVars>
          <dgm:hierBranch val="init"/>
        </dgm:presLayoutVars>
      </dgm:prSet>
      <dgm:spPr/>
    </dgm:pt>
    <dgm:pt modelId="{B64C2D1B-46AF-4BBB-A710-D9FF2D705399}" type="pres">
      <dgm:prSet presAssocID="{4578299D-CF51-4AB5-86AB-10F7E8C8782E}" presName="rootComposite" presStyleCnt="0"/>
      <dgm:spPr/>
    </dgm:pt>
    <dgm:pt modelId="{22B19FD1-13FB-4DF0-9DAA-AB3634D8273F}" type="pres">
      <dgm:prSet presAssocID="{4578299D-CF51-4AB5-86AB-10F7E8C8782E}" presName="rootText" presStyleLbl="node2" presStyleIdx="2" presStyleCnt="4" custScaleX="122881" custScaleY="102767" custLinFactNeighborX="-4899" custLinFactNeighborY="89024">
        <dgm:presLayoutVars>
          <dgm:chPref val="3"/>
        </dgm:presLayoutVars>
      </dgm:prSet>
      <dgm:spPr/>
    </dgm:pt>
    <dgm:pt modelId="{5B020CF7-354B-4F1A-8DD3-66A06E9D3F7A}" type="pres">
      <dgm:prSet presAssocID="{4578299D-CF51-4AB5-86AB-10F7E8C8782E}" presName="rootConnector" presStyleLbl="node2" presStyleIdx="2" presStyleCnt="4"/>
      <dgm:spPr/>
    </dgm:pt>
    <dgm:pt modelId="{A885681D-FBA5-4BCC-88A2-E9CBCC203465}" type="pres">
      <dgm:prSet presAssocID="{4578299D-CF51-4AB5-86AB-10F7E8C8782E}" presName="hierChild4" presStyleCnt="0"/>
      <dgm:spPr/>
    </dgm:pt>
    <dgm:pt modelId="{B05FC643-65EB-4777-8BBC-49CFB02E94DC}" type="pres">
      <dgm:prSet presAssocID="{4578299D-CF51-4AB5-86AB-10F7E8C8782E}" presName="hierChild5" presStyleCnt="0"/>
      <dgm:spPr/>
    </dgm:pt>
    <dgm:pt modelId="{C433BF43-F7F4-413E-AA00-3DDC1FDED6D5}" type="pres">
      <dgm:prSet presAssocID="{65E7B2EB-AAFE-4B2A-9BE5-DF0BF36CEBCD}" presName="Name37" presStyleLbl="parChTrans1D2" presStyleIdx="3" presStyleCnt="5"/>
      <dgm:spPr/>
    </dgm:pt>
    <dgm:pt modelId="{CD5E6F16-3A6D-4B4C-BBF4-C2667916558D}" type="pres">
      <dgm:prSet presAssocID="{CB66024D-EFB9-488D-BDC8-6D6FE0CF74B8}" presName="hierRoot2" presStyleCnt="0">
        <dgm:presLayoutVars>
          <dgm:hierBranch val="init"/>
        </dgm:presLayoutVars>
      </dgm:prSet>
      <dgm:spPr/>
    </dgm:pt>
    <dgm:pt modelId="{2510E7EC-9D6D-40DD-ABD4-C01063AB1863}" type="pres">
      <dgm:prSet presAssocID="{CB66024D-EFB9-488D-BDC8-6D6FE0CF74B8}" presName="rootComposite" presStyleCnt="0"/>
      <dgm:spPr/>
    </dgm:pt>
    <dgm:pt modelId="{04A686D3-EAFB-49C3-A0E3-419E1E666F87}" type="pres">
      <dgm:prSet presAssocID="{CB66024D-EFB9-488D-BDC8-6D6FE0CF74B8}" presName="rootText" presStyleLbl="node2" presStyleIdx="3" presStyleCnt="4" custScaleX="113464" custLinFactNeighborX="-10588" custLinFactNeighborY="-21529">
        <dgm:presLayoutVars>
          <dgm:chPref val="3"/>
        </dgm:presLayoutVars>
      </dgm:prSet>
      <dgm:spPr/>
    </dgm:pt>
    <dgm:pt modelId="{33F8EC17-B5A2-45BD-B38B-E0AD813AD84E}" type="pres">
      <dgm:prSet presAssocID="{CB66024D-EFB9-488D-BDC8-6D6FE0CF74B8}" presName="rootConnector" presStyleLbl="node2" presStyleIdx="3" presStyleCnt="4"/>
      <dgm:spPr/>
    </dgm:pt>
    <dgm:pt modelId="{4EF5413E-59A5-4E1C-9A64-D9F3EA3E1BD9}" type="pres">
      <dgm:prSet presAssocID="{CB66024D-EFB9-488D-BDC8-6D6FE0CF74B8}" presName="hierChild4" presStyleCnt="0"/>
      <dgm:spPr/>
    </dgm:pt>
    <dgm:pt modelId="{7AB3A18D-8FB3-4326-8312-4556605328E7}" type="pres">
      <dgm:prSet presAssocID="{CB66024D-EFB9-488D-BDC8-6D6FE0CF74B8}" presName="hierChild5" presStyleCnt="0"/>
      <dgm:spPr/>
    </dgm:pt>
    <dgm:pt modelId="{868AC36E-EA6B-4E3E-BDD0-359208EE197C}" type="pres">
      <dgm:prSet presAssocID="{1C773B79-DA1A-4559-9F50-3924339760AB}" presName="hierChild3" presStyleCnt="0"/>
      <dgm:spPr/>
    </dgm:pt>
    <dgm:pt modelId="{25CE8E27-065F-406D-9BF5-EB02EF5273E2}" type="pres">
      <dgm:prSet presAssocID="{86005783-D94C-4C16-A2FE-BF304FF75B1E}" presName="Name111" presStyleLbl="parChTrans1D2" presStyleIdx="4" presStyleCnt="5"/>
      <dgm:spPr/>
    </dgm:pt>
    <dgm:pt modelId="{7C34FF59-7987-4488-9E80-4E6E85C427E6}" type="pres">
      <dgm:prSet presAssocID="{5E5D6D7A-DC81-40D8-90DA-AF5F46901899}" presName="hierRoot3" presStyleCnt="0">
        <dgm:presLayoutVars>
          <dgm:hierBranch val="init"/>
        </dgm:presLayoutVars>
      </dgm:prSet>
      <dgm:spPr/>
    </dgm:pt>
    <dgm:pt modelId="{BEB18118-1627-44D4-B62B-2A2A6F9D24D0}" type="pres">
      <dgm:prSet presAssocID="{5E5D6D7A-DC81-40D8-90DA-AF5F46901899}" presName="rootComposite3" presStyleCnt="0"/>
      <dgm:spPr/>
    </dgm:pt>
    <dgm:pt modelId="{D93A5BD4-5BD0-4B3C-9DF4-68BEC7CD0513}" type="pres">
      <dgm:prSet presAssocID="{5E5D6D7A-DC81-40D8-90DA-AF5F46901899}" presName="rootText3" presStyleLbl="asst1" presStyleIdx="0" presStyleCnt="1" custScaleX="120718" custScaleY="82806" custLinFactNeighborX="-64" custLinFactNeighborY="-53956">
        <dgm:presLayoutVars>
          <dgm:chPref val="3"/>
        </dgm:presLayoutVars>
      </dgm:prSet>
      <dgm:spPr/>
    </dgm:pt>
    <dgm:pt modelId="{3A2BA136-DC5A-49FD-89F9-2099BA495E16}" type="pres">
      <dgm:prSet presAssocID="{5E5D6D7A-DC81-40D8-90DA-AF5F46901899}" presName="rootConnector3" presStyleLbl="asst1" presStyleIdx="0" presStyleCnt="1"/>
      <dgm:spPr/>
    </dgm:pt>
    <dgm:pt modelId="{D6BEE02D-6680-4FF7-A76A-5F7D671B586A}" type="pres">
      <dgm:prSet presAssocID="{5E5D6D7A-DC81-40D8-90DA-AF5F46901899}" presName="hierChild6" presStyleCnt="0"/>
      <dgm:spPr/>
    </dgm:pt>
    <dgm:pt modelId="{894BEB70-BD70-42E4-9801-32EE14902BF5}" type="pres">
      <dgm:prSet presAssocID="{5E5D6D7A-DC81-40D8-90DA-AF5F46901899}" presName="hierChild7" presStyleCnt="0"/>
      <dgm:spPr/>
    </dgm:pt>
  </dgm:ptLst>
  <dgm:cxnLst>
    <dgm:cxn modelId="{A90C7406-B514-4C84-B161-1D89F1947C90}" srcId="{1C773B79-DA1A-4559-9F50-3924339760AB}" destId="{0A5826EE-3FDC-4740-B9DA-D65FBF5F26AC}" srcOrd="2" destOrd="0" parTransId="{0627C6BA-B9CB-4443-9115-95F35DAAB572}" sibTransId="{0F2D02ED-DCA3-4F1D-BEF4-ECE7FA16F1CF}"/>
    <dgm:cxn modelId="{77BD740B-7B60-4571-BCFA-98C4E963A976}" type="presOf" srcId="{5E5D6D7A-DC81-40D8-90DA-AF5F46901899}" destId="{3A2BA136-DC5A-49FD-89F9-2099BA495E16}" srcOrd="1" destOrd="0" presId="urn:microsoft.com/office/officeart/2005/8/layout/orgChart1"/>
    <dgm:cxn modelId="{23E90B0E-5014-4035-B933-4970022F9A44}" type="presOf" srcId="{B6A88147-261C-495D-BD69-E594B50D2846}" destId="{5E3CF897-6AD4-454A-9B6F-0C181E0EEFFC}" srcOrd="0" destOrd="0" presId="urn:microsoft.com/office/officeart/2005/8/layout/orgChart1"/>
    <dgm:cxn modelId="{99B44233-5186-4B66-9842-D890E288C8E3}" type="presOf" srcId="{5E5D6D7A-DC81-40D8-90DA-AF5F46901899}" destId="{D93A5BD4-5BD0-4B3C-9DF4-68BEC7CD0513}" srcOrd="0" destOrd="0" presId="urn:microsoft.com/office/officeart/2005/8/layout/orgChart1"/>
    <dgm:cxn modelId="{A58A523F-92DB-4114-AA83-8D2937D0F739}" srcId="{1C773B79-DA1A-4559-9F50-3924339760AB}" destId="{4578299D-CF51-4AB5-86AB-10F7E8C8782E}" srcOrd="3" destOrd="0" parTransId="{B6A88147-261C-495D-BD69-E594B50D2846}" sibTransId="{2753F774-BAD7-4BC7-A90D-783420C0C29C}"/>
    <dgm:cxn modelId="{7D840D6A-9072-4716-8936-6DDA796F3664}" type="presOf" srcId="{0A5826EE-3FDC-4740-B9DA-D65FBF5F26AC}" destId="{066226BC-5C9F-45AB-87F2-591D6E189573}" srcOrd="0" destOrd="0" presId="urn:microsoft.com/office/officeart/2005/8/layout/orgChart1"/>
    <dgm:cxn modelId="{ECC4214B-018B-49F9-B623-F0B6FC87E085}" srcId="{1C773B79-DA1A-4559-9F50-3924339760AB}" destId="{58FDA68A-05FA-467C-8450-AB8043A4F9C6}" srcOrd="1" destOrd="0" parTransId="{D1C18070-FBEA-43B3-9B1D-470B3338B1F4}" sibTransId="{62AB8C6F-AADD-46DC-A659-D891F7511291}"/>
    <dgm:cxn modelId="{06E5D74C-FC39-4912-8561-DCE0563838CA}" srcId="{1C773B79-DA1A-4559-9F50-3924339760AB}" destId="{5E5D6D7A-DC81-40D8-90DA-AF5F46901899}" srcOrd="0" destOrd="0" parTransId="{86005783-D94C-4C16-A2FE-BF304FF75B1E}" sibTransId="{653F391C-53B4-43FD-A4F0-5198D019F2F6}"/>
    <dgm:cxn modelId="{81A8D44D-F510-4163-8B5B-0F9A6C58D996}" type="presOf" srcId="{CB66024D-EFB9-488D-BDC8-6D6FE0CF74B8}" destId="{33F8EC17-B5A2-45BD-B38B-E0AD813AD84E}" srcOrd="1" destOrd="0" presId="urn:microsoft.com/office/officeart/2005/8/layout/orgChart1"/>
    <dgm:cxn modelId="{ED9BAD4E-960E-4DFC-BF7F-8864F5A63B6A}" type="presOf" srcId="{1C773B79-DA1A-4559-9F50-3924339760AB}" destId="{76DB7A7A-4BE1-41F5-8316-43452CC5C5A0}" srcOrd="1" destOrd="0" presId="urn:microsoft.com/office/officeart/2005/8/layout/orgChart1"/>
    <dgm:cxn modelId="{5BB8DE57-34F9-4D37-B0B9-106F9E21E1D1}" type="presOf" srcId="{0627C6BA-B9CB-4443-9115-95F35DAAB572}" destId="{11EDE33E-4BC8-4E74-9C40-28E9C8BAD097}" srcOrd="0" destOrd="0" presId="urn:microsoft.com/office/officeart/2005/8/layout/orgChart1"/>
    <dgm:cxn modelId="{D0C3837D-EF98-40FD-80A3-78578CFEDDE0}" type="presOf" srcId="{4578299D-CF51-4AB5-86AB-10F7E8C8782E}" destId="{22B19FD1-13FB-4DF0-9DAA-AB3634D8273F}" srcOrd="0" destOrd="0" presId="urn:microsoft.com/office/officeart/2005/8/layout/orgChart1"/>
    <dgm:cxn modelId="{21DEC08F-C274-4B62-8FE3-113CAE4CB7A7}" srcId="{1C773B79-DA1A-4559-9F50-3924339760AB}" destId="{CB66024D-EFB9-488D-BDC8-6D6FE0CF74B8}" srcOrd="4" destOrd="0" parTransId="{65E7B2EB-AAFE-4B2A-9BE5-DF0BF36CEBCD}" sibTransId="{EAD8D4BE-C670-4FD9-BEB1-D717E2041DBF}"/>
    <dgm:cxn modelId="{54C2B694-5BE7-44C2-81BC-34D69CF36AD7}" type="presOf" srcId="{CB66024D-EFB9-488D-BDC8-6D6FE0CF74B8}" destId="{04A686D3-EAFB-49C3-A0E3-419E1E666F87}" srcOrd="0" destOrd="0" presId="urn:microsoft.com/office/officeart/2005/8/layout/orgChart1"/>
    <dgm:cxn modelId="{4B5A9395-0F65-44B4-A203-507E27D0379A}" srcId="{07BF4FBB-19EE-437E-923D-3E63597C201C}" destId="{1C773B79-DA1A-4559-9F50-3924339760AB}" srcOrd="0" destOrd="0" parTransId="{DE473E53-DEA7-4923-8CD2-32FF1B5FAEA2}" sibTransId="{FA36560A-2ACA-494B-BAF7-AECE425164D1}"/>
    <dgm:cxn modelId="{7A11959F-4854-44AB-9198-1D05CD91144D}" type="presOf" srcId="{D1C18070-FBEA-43B3-9B1D-470B3338B1F4}" destId="{1D19D1B0-A87F-443E-BADD-A19E594A1BA5}" srcOrd="0" destOrd="0" presId="urn:microsoft.com/office/officeart/2005/8/layout/orgChart1"/>
    <dgm:cxn modelId="{4357D1C2-25DC-4D3E-95B7-DC2D79FE7AFC}" type="presOf" srcId="{58FDA68A-05FA-467C-8450-AB8043A4F9C6}" destId="{ADE93692-463B-411C-9411-4D4E139052BE}" srcOrd="0" destOrd="0" presId="urn:microsoft.com/office/officeart/2005/8/layout/orgChart1"/>
    <dgm:cxn modelId="{416CC4CD-38C7-4E2F-A630-E0F6656662A9}" type="presOf" srcId="{86005783-D94C-4C16-A2FE-BF304FF75B1E}" destId="{25CE8E27-065F-406D-9BF5-EB02EF5273E2}" srcOrd="0" destOrd="0" presId="urn:microsoft.com/office/officeart/2005/8/layout/orgChart1"/>
    <dgm:cxn modelId="{3C5A79CF-8857-4214-A1FA-58A5638B95DC}" type="presOf" srcId="{0A5826EE-3FDC-4740-B9DA-D65FBF5F26AC}" destId="{5DCB08C3-9AC9-4F64-9D5A-43AF70546D52}" srcOrd="1" destOrd="0" presId="urn:microsoft.com/office/officeart/2005/8/layout/orgChart1"/>
    <dgm:cxn modelId="{6E73B0D3-4CEC-49F2-85EA-78EE37F8E8CE}" type="presOf" srcId="{07BF4FBB-19EE-437E-923D-3E63597C201C}" destId="{8059851C-240A-4775-A8EB-B2B13C2FBB20}" srcOrd="0" destOrd="0" presId="urn:microsoft.com/office/officeart/2005/8/layout/orgChart1"/>
    <dgm:cxn modelId="{A02210D7-1936-4018-84B2-6448869890C4}" type="presOf" srcId="{58FDA68A-05FA-467C-8450-AB8043A4F9C6}" destId="{968ADEFB-4776-471A-8B3E-51C2CBE0237E}" srcOrd="1" destOrd="0" presId="urn:microsoft.com/office/officeart/2005/8/layout/orgChart1"/>
    <dgm:cxn modelId="{86A0AEEE-0F51-47AE-B1BC-EC303B193766}" type="presOf" srcId="{65E7B2EB-AAFE-4B2A-9BE5-DF0BF36CEBCD}" destId="{C433BF43-F7F4-413E-AA00-3DDC1FDED6D5}" srcOrd="0" destOrd="0" presId="urn:microsoft.com/office/officeart/2005/8/layout/orgChart1"/>
    <dgm:cxn modelId="{C48188F1-4632-467F-AA0F-4977C2DD7023}" type="presOf" srcId="{4578299D-CF51-4AB5-86AB-10F7E8C8782E}" destId="{5B020CF7-354B-4F1A-8DD3-66A06E9D3F7A}" srcOrd="1" destOrd="0" presId="urn:microsoft.com/office/officeart/2005/8/layout/orgChart1"/>
    <dgm:cxn modelId="{612896F6-4555-419E-81E8-81AB48CFB157}" type="presOf" srcId="{1C773B79-DA1A-4559-9F50-3924339760AB}" destId="{23B241BC-1A3D-4CAE-8693-08685B906D96}" srcOrd="0" destOrd="0" presId="urn:microsoft.com/office/officeart/2005/8/layout/orgChart1"/>
    <dgm:cxn modelId="{22790681-1C36-47AA-81B0-042CC8AD79B2}" type="presParOf" srcId="{8059851C-240A-4775-A8EB-B2B13C2FBB20}" destId="{6D9DB3BD-F8B8-4F83-913A-63F905E1012E}" srcOrd="0" destOrd="0" presId="urn:microsoft.com/office/officeart/2005/8/layout/orgChart1"/>
    <dgm:cxn modelId="{EA081198-DADD-4337-8963-E4C1FE1F63A3}" type="presParOf" srcId="{6D9DB3BD-F8B8-4F83-913A-63F905E1012E}" destId="{F28F0473-8B31-46D4-8C80-1D5021EE02E9}" srcOrd="0" destOrd="0" presId="urn:microsoft.com/office/officeart/2005/8/layout/orgChart1"/>
    <dgm:cxn modelId="{D58F286A-D54C-48BE-8343-40B2B1CD3818}" type="presParOf" srcId="{F28F0473-8B31-46D4-8C80-1D5021EE02E9}" destId="{23B241BC-1A3D-4CAE-8693-08685B906D96}" srcOrd="0" destOrd="0" presId="urn:microsoft.com/office/officeart/2005/8/layout/orgChart1"/>
    <dgm:cxn modelId="{45F72DA3-E58E-432D-9BF7-92E5D8B999C1}" type="presParOf" srcId="{F28F0473-8B31-46D4-8C80-1D5021EE02E9}" destId="{76DB7A7A-4BE1-41F5-8316-43452CC5C5A0}" srcOrd="1" destOrd="0" presId="urn:microsoft.com/office/officeart/2005/8/layout/orgChart1"/>
    <dgm:cxn modelId="{BB16E327-0564-413F-9D11-3B90904FB8B5}" type="presParOf" srcId="{6D9DB3BD-F8B8-4F83-913A-63F905E1012E}" destId="{99F2CAA1-8216-4798-8E21-160D342C5D8A}" srcOrd="1" destOrd="0" presId="urn:microsoft.com/office/officeart/2005/8/layout/orgChart1"/>
    <dgm:cxn modelId="{31E57E16-5851-4F0F-A661-2507F2B18E79}" type="presParOf" srcId="{99F2CAA1-8216-4798-8E21-160D342C5D8A}" destId="{1D19D1B0-A87F-443E-BADD-A19E594A1BA5}" srcOrd="0" destOrd="0" presId="urn:microsoft.com/office/officeart/2005/8/layout/orgChart1"/>
    <dgm:cxn modelId="{D6488ACF-DD90-43F6-AF52-394F6F74947D}" type="presParOf" srcId="{99F2CAA1-8216-4798-8E21-160D342C5D8A}" destId="{CD56FC81-8916-47B8-85C8-BDAB91CBB454}" srcOrd="1" destOrd="0" presId="urn:microsoft.com/office/officeart/2005/8/layout/orgChart1"/>
    <dgm:cxn modelId="{BA8D6AC8-D840-4336-BA9F-58B504FA8AC3}" type="presParOf" srcId="{CD56FC81-8916-47B8-85C8-BDAB91CBB454}" destId="{15F2D431-71BE-4AD3-8EDB-C63B5B558E99}" srcOrd="0" destOrd="0" presId="urn:microsoft.com/office/officeart/2005/8/layout/orgChart1"/>
    <dgm:cxn modelId="{E85C94F4-A829-4867-8B9B-120B62FEB1F6}" type="presParOf" srcId="{15F2D431-71BE-4AD3-8EDB-C63B5B558E99}" destId="{ADE93692-463B-411C-9411-4D4E139052BE}" srcOrd="0" destOrd="0" presId="urn:microsoft.com/office/officeart/2005/8/layout/orgChart1"/>
    <dgm:cxn modelId="{E269C05F-C5B4-462E-85C7-CA119A95A147}" type="presParOf" srcId="{15F2D431-71BE-4AD3-8EDB-C63B5B558E99}" destId="{968ADEFB-4776-471A-8B3E-51C2CBE0237E}" srcOrd="1" destOrd="0" presId="urn:microsoft.com/office/officeart/2005/8/layout/orgChart1"/>
    <dgm:cxn modelId="{90C7CC8A-129F-4999-965A-102E7F527CDA}" type="presParOf" srcId="{CD56FC81-8916-47B8-85C8-BDAB91CBB454}" destId="{D8A2EE67-1946-4872-BD72-75B13725A4FF}" srcOrd="1" destOrd="0" presId="urn:microsoft.com/office/officeart/2005/8/layout/orgChart1"/>
    <dgm:cxn modelId="{FFF1DEB0-05C5-45D8-B70B-C1F5167F4A8D}" type="presParOf" srcId="{CD56FC81-8916-47B8-85C8-BDAB91CBB454}" destId="{C97E8098-4094-462F-B54D-0424D7E063CA}" srcOrd="2" destOrd="0" presId="urn:microsoft.com/office/officeart/2005/8/layout/orgChart1"/>
    <dgm:cxn modelId="{A6793CA3-5F2D-4EBE-B71B-56B6E9012EFD}" type="presParOf" srcId="{99F2CAA1-8216-4798-8E21-160D342C5D8A}" destId="{11EDE33E-4BC8-4E74-9C40-28E9C8BAD097}" srcOrd="2" destOrd="0" presId="urn:microsoft.com/office/officeart/2005/8/layout/orgChart1"/>
    <dgm:cxn modelId="{12C7CDB8-33CF-4280-A364-1CAE16CFB366}" type="presParOf" srcId="{99F2CAA1-8216-4798-8E21-160D342C5D8A}" destId="{C58B6120-572C-407D-B9E1-941AB2307F8E}" srcOrd="3" destOrd="0" presId="urn:microsoft.com/office/officeart/2005/8/layout/orgChart1"/>
    <dgm:cxn modelId="{1C0251BF-AE5E-42F2-92FC-6ADB6A13A576}" type="presParOf" srcId="{C58B6120-572C-407D-B9E1-941AB2307F8E}" destId="{CCB11F79-9484-43C0-BF9F-33046F9F386E}" srcOrd="0" destOrd="0" presId="urn:microsoft.com/office/officeart/2005/8/layout/orgChart1"/>
    <dgm:cxn modelId="{722FD23D-987E-45E4-9D9B-301449D81114}" type="presParOf" srcId="{CCB11F79-9484-43C0-BF9F-33046F9F386E}" destId="{066226BC-5C9F-45AB-87F2-591D6E189573}" srcOrd="0" destOrd="0" presId="urn:microsoft.com/office/officeart/2005/8/layout/orgChart1"/>
    <dgm:cxn modelId="{A0FD5BAE-43A7-4BEA-BD8F-4026A41EE8F5}" type="presParOf" srcId="{CCB11F79-9484-43C0-BF9F-33046F9F386E}" destId="{5DCB08C3-9AC9-4F64-9D5A-43AF70546D52}" srcOrd="1" destOrd="0" presId="urn:microsoft.com/office/officeart/2005/8/layout/orgChart1"/>
    <dgm:cxn modelId="{51C4EDEE-4055-49F2-8211-7638A9C7503E}" type="presParOf" srcId="{C58B6120-572C-407D-B9E1-941AB2307F8E}" destId="{CEE189EB-0120-4976-9F7A-5EFB63622DF6}" srcOrd="1" destOrd="0" presId="urn:microsoft.com/office/officeart/2005/8/layout/orgChart1"/>
    <dgm:cxn modelId="{8FEC39A9-5666-4FE7-8B9A-BF6A1EE74AFA}" type="presParOf" srcId="{C58B6120-572C-407D-B9E1-941AB2307F8E}" destId="{579A487E-3A33-48D6-B4E5-AF37D1DF86E4}" srcOrd="2" destOrd="0" presId="urn:microsoft.com/office/officeart/2005/8/layout/orgChart1"/>
    <dgm:cxn modelId="{EF0E5378-DC85-4C2A-8E24-C701250ADDF6}" type="presParOf" srcId="{99F2CAA1-8216-4798-8E21-160D342C5D8A}" destId="{5E3CF897-6AD4-454A-9B6F-0C181E0EEFFC}" srcOrd="4" destOrd="0" presId="urn:microsoft.com/office/officeart/2005/8/layout/orgChart1"/>
    <dgm:cxn modelId="{C4BA97FE-0E69-4257-BF12-EEF775A80A47}" type="presParOf" srcId="{99F2CAA1-8216-4798-8E21-160D342C5D8A}" destId="{924B808F-85DE-4CDB-ACC0-9B80E282B1EB}" srcOrd="5" destOrd="0" presId="urn:microsoft.com/office/officeart/2005/8/layout/orgChart1"/>
    <dgm:cxn modelId="{10CD75A9-208E-4356-91AB-F793BA46EE89}" type="presParOf" srcId="{924B808F-85DE-4CDB-ACC0-9B80E282B1EB}" destId="{B64C2D1B-46AF-4BBB-A710-D9FF2D705399}" srcOrd="0" destOrd="0" presId="urn:microsoft.com/office/officeart/2005/8/layout/orgChart1"/>
    <dgm:cxn modelId="{10C6B81F-A4A3-4A59-8778-91DF6DE160EA}" type="presParOf" srcId="{B64C2D1B-46AF-4BBB-A710-D9FF2D705399}" destId="{22B19FD1-13FB-4DF0-9DAA-AB3634D8273F}" srcOrd="0" destOrd="0" presId="urn:microsoft.com/office/officeart/2005/8/layout/orgChart1"/>
    <dgm:cxn modelId="{D0C36B0C-DB49-4D84-81F4-A8CB0FB8C1F6}" type="presParOf" srcId="{B64C2D1B-46AF-4BBB-A710-D9FF2D705399}" destId="{5B020CF7-354B-4F1A-8DD3-66A06E9D3F7A}" srcOrd="1" destOrd="0" presId="urn:microsoft.com/office/officeart/2005/8/layout/orgChart1"/>
    <dgm:cxn modelId="{CADE6EB5-F2F3-4A16-B4E7-387F243252D4}" type="presParOf" srcId="{924B808F-85DE-4CDB-ACC0-9B80E282B1EB}" destId="{A885681D-FBA5-4BCC-88A2-E9CBCC203465}" srcOrd="1" destOrd="0" presId="urn:microsoft.com/office/officeart/2005/8/layout/orgChart1"/>
    <dgm:cxn modelId="{560AA7E1-325A-4509-A5F3-D91A07FD9CCB}" type="presParOf" srcId="{924B808F-85DE-4CDB-ACC0-9B80E282B1EB}" destId="{B05FC643-65EB-4777-8BBC-49CFB02E94DC}" srcOrd="2" destOrd="0" presId="urn:microsoft.com/office/officeart/2005/8/layout/orgChart1"/>
    <dgm:cxn modelId="{F6D69469-8515-48FC-9E3A-6A744FE5F571}" type="presParOf" srcId="{99F2CAA1-8216-4798-8E21-160D342C5D8A}" destId="{C433BF43-F7F4-413E-AA00-3DDC1FDED6D5}" srcOrd="6" destOrd="0" presId="urn:microsoft.com/office/officeart/2005/8/layout/orgChart1"/>
    <dgm:cxn modelId="{78450737-818E-48A1-89DE-1631E5572DD7}" type="presParOf" srcId="{99F2CAA1-8216-4798-8E21-160D342C5D8A}" destId="{CD5E6F16-3A6D-4B4C-BBF4-C2667916558D}" srcOrd="7" destOrd="0" presId="urn:microsoft.com/office/officeart/2005/8/layout/orgChart1"/>
    <dgm:cxn modelId="{E89A5C61-34BA-44F9-A11D-9964CBAFAADF}" type="presParOf" srcId="{CD5E6F16-3A6D-4B4C-BBF4-C2667916558D}" destId="{2510E7EC-9D6D-40DD-ABD4-C01063AB1863}" srcOrd="0" destOrd="0" presId="urn:microsoft.com/office/officeart/2005/8/layout/orgChart1"/>
    <dgm:cxn modelId="{E90D6815-E5A4-4C70-9774-A06A7CBC88CA}" type="presParOf" srcId="{2510E7EC-9D6D-40DD-ABD4-C01063AB1863}" destId="{04A686D3-EAFB-49C3-A0E3-419E1E666F87}" srcOrd="0" destOrd="0" presId="urn:microsoft.com/office/officeart/2005/8/layout/orgChart1"/>
    <dgm:cxn modelId="{79DCD262-D8EB-4628-BD28-BED02BAD5035}" type="presParOf" srcId="{2510E7EC-9D6D-40DD-ABD4-C01063AB1863}" destId="{33F8EC17-B5A2-45BD-B38B-E0AD813AD84E}" srcOrd="1" destOrd="0" presId="urn:microsoft.com/office/officeart/2005/8/layout/orgChart1"/>
    <dgm:cxn modelId="{9CF32A63-550C-4EE6-B84B-76244116117D}" type="presParOf" srcId="{CD5E6F16-3A6D-4B4C-BBF4-C2667916558D}" destId="{4EF5413E-59A5-4E1C-9A64-D9F3EA3E1BD9}" srcOrd="1" destOrd="0" presId="urn:microsoft.com/office/officeart/2005/8/layout/orgChart1"/>
    <dgm:cxn modelId="{68550F8B-6064-4252-8B60-C2058CF00D62}" type="presParOf" srcId="{CD5E6F16-3A6D-4B4C-BBF4-C2667916558D}" destId="{7AB3A18D-8FB3-4326-8312-4556605328E7}" srcOrd="2" destOrd="0" presId="urn:microsoft.com/office/officeart/2005/8/layout/orgChart1"/>
    <dgm:cxn modelId="{F8BFE79C-C8CF-4439-A7F4-1E0D1DAB1A98}" type="presParOf" srcId="{6D9DB3BD-F8B8-4F83-913A-63F905E1012E}" destId="{868AC36E-EA6B-4E3E-BDD0-359208EE197C}" srcOrd="2" destOrd="0" presId="urn:microsoft.com/office/officeart/2005/8/layout/orgChart1"/>
    <dgm:cxn modelId="{F32F9F91-4C3D-4E10-9E87-B14CB841242B}" type="presParOf" srcId="{868AC36E-EA6B-4E3E-BDD0-359208EE197C}" destId="{25CE8E27-065F-406D-9BF5-EB02EF5273E2}" srcOrd="0" destOrd="0" presId="urn:microsoft.com/office/officeart/2005/8/layout/orgChart1"/>
    <dgm:cxn modelId="{54710D68-98D9-481D-A68B-29389E0C0675}" type="presParOf" srcId="{868AC36E-EA6B-4E3E-BDD0-359208EE197C}" destId="{7C34FF59-7987-4488-9E80-4E6E85C427E6}" srcOrd="1" destOrd="0" presId="urn:microsoft.com/office/officeart/2005/8/layout/orgChart1"/>
    <dgm:cxn modelId="{D1BE4EC4-2B86-43B7-AB18-4DC9A01D13B1}" type="presParOf" srcId="{7C34FF59-7987-4488-9E80-4E6E85C427E6}" destId="{BEB18118-1627-44D4-B62B-2A2A6F9D24D0}" srcOrd="0" destOrd="0" presId="urn:microsoft.com/office/officeart/2005/8/layout/orgChart1"/>
    <dgm:cxn modelId="{5ABB3A8E-09D5-4497-9FB8-29BA2415A228}" type="presParOf" srcId="{BEB18118-1627-44D4-B62B-2A2A6F9D24D0}" destId="{D93A5BD4-5BD0-4B3C-9DF4-68BEC7CD0513}" srcOrd="0" destOrd="0" presId="urn:microsoft.com/office/officeart/2005/8/layout/orgChart1"/>
    <dgm:cxn modelId="{8B088A93-4AFF-4A09-888B-0E9B79A218D2}" type="presParOf" srcId="{BEB18118-1627-44D4-B62B-2A2A6F9D24D0}" destId="{3A2BA136-DC5A-49FD-89F9-2099BA495E16}" srcOrd="1" destOrd="0" presId="urn:microsoft.com/office/officeart/2005/8/layout/orgChart1"/>
    <dgm:cxn modelId="{2C5FD3A1-7EB3-4690-BB51-9A553608AAB7}" type="presParOf" srcId="{7C34FF59-7987-4488-9E80-4E6E85C427E6}" destId="{D6BEE02D-6680-4FF7-A76A-5F7D671B586A}" srcOrd="1" destOrd="0" presId="urn:microsoft.com/office/officeart/2005/8/layout/orgChart1"/>
    <dgm:cxn modelId="{8341CF10-E9B6-4A34-85D5-1D18D5CFB9F7}" type="presParOf" srcId="{7C34FF59-7987-4488-9E80-4E6E85C427E6}" destId="{894BEB70-BD70-42E4-9801-32EE14902B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E8E27-065F-406D-9BF5-EB02EF5273E2}">
      <dsp:nvSpPr>
        <dsp:cNvPr id="0" name=""/>
        <dsp:cNvSpPr/>
      </dsp:nvSpPr>
      <dsp:spPr>
        <a:xfrm>
          <a:off x="4282947" y="941550"/>
          <a:ext cx="174752" cy="772498"/>
        </a:xfrm>
        <a:custGeom>
          <a:avLst/>
          <a:gdLst/>
          <a:ahLst/>
          <a:cxnLst/>
          <a:rect l="0" t="0" r="0" b="0"/>
          <a:pathLst>
            <a:path>
              <a:moveTo>
                <a:pt x="174752" y="0"/>
              </a:moveTo>
              <a:lnTo>
                <a:pt x="174752" y="772498"/>
              </a:lnTo>
              <a:lnTo>
                <a:pt x="0" y="772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3BF43-F7F4-413E-AA00-3DDC1FDED6D5}">
      <dsp:nvSpPr>
        <dsp:cNvPr id="0" name=""/>
        <dsp:cNvSpPr/>
      </dsp:nvSpPr>
      <dsp:spPr>
        <a:xfrm>
          <a:off x="4457699" y="941550"/>
          <a:ext cx="3338779" cy="1801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7955"/>
              </a:lnTo>
              <a:lnTo>
                <a:pt x="3338779" y="1627955"/>
              </a:lnTo>
              <a:lnTo>
                <a:pt x="3338779" y="1801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CF897-6AD4-454A-9B6F-0C181E0EEFFC}">
      <dsp:nvSpPr>
        <dsp:cNvPr id="0" name=""/>
        <dsp:cNvSpPr/>
      </dsp:nvSpPr>
      <dsp:spPr>
        <a:xfrm>
          <a:off x="4457699" y="941550"/>
          <a:ext cx="1130662" cy="2716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2352"/>
              </a:lnTo>
              <a:lnTo>
                <a:pt x="1130662" y="2542352"/>
              </a:lnTo>
              <a:lnTo>
                <a:pt x="1130662" y="27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DE33E-4BC8-4E74-9C40-28E9C8BAD097}">
      <dsp:nvSpPr>
        <dsp:cNvPr id="0" name=""/>
        <dsp:cNvSpPr/>
      </dsp:nvSpPr>
      <dsp:spPr>
        <a:xfrm>
          <a:off x="3175105" y="941550"/>
          <a:ext cx="1282594" cy="2716046"/>
        </a:xfrm>
        <a:custGeom>
          <a:avLst/>
          <a:gdLst/>
          <a:ahLst/>
          <a:cxnLst/>
          <a:rect l="0" t="0" r="0" b="0"/>
          <a:pathLst>
            <a:path>
              <a:moveTo>
                <a:pt x="1282594" y="0"/>
              </a:moveTo>
              <a:lnTo>
                <a:pt x="1282594" y="2542352"/>
              </a:lnTo>
              <a:lnTo>
                <a:pt x="0" y="2542352"/>
              </a:lnTo>
              <a:lnTo>
                <a:pt x="0" y="27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9D1B0-A87F-443E-BADD-A19E594A1BA5}">
      <dsp:nvSpPr>
        <dsp:cNvPr id="0" name=""/>
        <dsp:cNvSpPr/>
      </dsp:nvSpPr>
      <dsp:spPr>
        <a:xfrm>
          <a:off x="1148084" y="941550"/>
          <a:ext cx="3309615" cy="1802170"/>
        </a:xfrm>
        <a:custGeom>
          <a:avLst/>
          <a:gdLst/>
          <a:ahLst/>
          <a:cxnLst/>
          <a:rect l="0" t="0" r="0" b="0"/>
          <a:pathLst>
            <a:path>
              <a:moveTo>
                <a:pt x="3309615" y="0"/>
              </a:moveTo>
              <a:lnTo>
                <a:pt x="3309615" y="1628476"/>
              </a:lnTo>
              <a:lnTo>
                <a:pt x="0" y="1628476"/>
              </a:lnTo>
              <a:lnTo>
                <a:pt x="0" y="1802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241BC-1A3D-4CAE-8693-08685B906D96}">
      <dsp:nvSpPr>
        <dsp:cNvPr id="0" name=""/>
        <dsp:cNvSpPr/>
      </dsp:nvSpPr>
      <dsp:spPr>
        <a:xfrm>
          <a:off x="3086662" y="457201"/>
          <a:ext cx="2742075" cy="4843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Electrical Systems Group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(J. Sandberg)</a:t>
          </a:r>
        </a:p>
      </dsp:txBody>
      <dsp:txXfrm>
        <a:off x="3086662" y="457201"/>
        <a:ext cx="2742075" cy="484348"/>
      </dsp:txXfrm>
    </dsp:sp>
    <dsp:sp modelId="{ADE93692-463B-411C-9411-4D4E139052BE}">
      <dsp:nvSpPr>
        <dsp:cNvPr id="0" name=""/>
        <dsp:cNvSpPr/>
      </dsp:nvSpPr>
      <dsp:spPr>
        <a:xfrm>
          <a:off x="175003" y="2743720"/>
          <a:ext cx="1946162" cy="8499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Collider  Electrical P.S.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(D. Bruno)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(3 Engineers,  0.5 TS, 12 Technicians </a:t>
          </a:r>
        </a:p>
      </dsp:txBody>
      <dsp:txXfrm>
        <a:off x="175003" y="2743720"/>
        <a:ext cx="1946162" cy="849998"/>
      </dsp:txXfrm>
    </dsp:sp>
    <dsp:sp modelId="{066226BC-5C9F-45AB-87F2-591D6E189573}">
      <dsp:nvSpPr>
        <dsp:cNvPr id="0" name=""/>
        <dsp:cNvSpPr/>
      </dsp:nvSpPr>
      <dsp:spPr>
        <a:xfrm>
          <a:off x="2171702" y="3657596"/>
          <a:ext cx="2006806" cy="8499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Pulsed Power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(W. Zhang)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(3 Engineers,  0.5 TS, 4 Technicians</a:t>
          </a:r>
        </a:p>
      </dsp:txBody>
      <dsp:txXfrm>
        <a:off x="2171702" y="3657596"/>
        <a:ext cx="2006806" cy="849998"/>
      </dsp:txXfrm>
    </dsp:sp>
    <dsp:sp modelId="{22B19FD1-13FB-4DF0-9DAA-AB3634D8273F}">
      <dsp:nvSpPr>
        <dsp:cNvPr id="0" name=""/>
        <dsp:cNvSpPr/>
      </dsp:nvSpPr>
      <dsp:spPr>
        <a:xfrm>
          <a:off x="4571998" y="3657596"/>
          <a:ext cx="2032727" cy="8499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Power Distribution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(P.K. Feng)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(2 Engineers , 1 TS)</a:t>
          </a:r>
        </a:p>
      </dsp:txBody>
      <dsp:txXfrm>
        <a:off x="4571998" y="3657596"/>
        <a:ext cx="2032727" cy="849998"/>
      </dsp:txXfrm>
    </dsp:sp>
    <dsp:sp modelId="{04A686D3-EAFB-49C3-A0E3-419E1E666F87}">
      <dsp:nvSpPr>
        <dsp:cNvPr id="0" name=""/>
        <dsp:cNvSpPr/>
      </dsp:nvSpPr>
      <dsp:spPr>
        <a:xfrm>
          <a:off x="6858004" y="2743199"/>
          <a:ext cx="1876949" cy="8271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Booster/AGS Ring PS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(I. Marneris)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(3 Engineers, 1 TS,  11 Techs) </a:t>
          </a:r>
        </a:p>
      </dsp:txBody>
      <dsp:txXfrm>
        <a:off x="6858004" y="2743199"/>
        <a:ext cx="1876949" cy="827112"/>
      </dsp:txXfrm>
    </dsp:sp>
    <dsp:sp modelId="{D93A5BD4-5BD0-4B3C-9DF4-68BEC7CD0513}">
      <dsp:nvSpPr>
        <dsp:cNvPr id="0" name=""/>
        <dsp:cNvSpPr/>
      </dsp:nvSpPr>
      <dsp:spPr>
        <a:xfrm>
          <a:off x="2286000" y="1371599"/>
          <a:ext cx="1996946" cy="6848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/>
            <a:t>(R. Lambiase,   W. Ng,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/>
            <a:t> C. Schultheiss)</a:t>
          </a:r>
        </a:p>
      </dsp:txBody>
      <dsp:txXfrm>
        <a:off x="2286000" y="1371599"/>
        <a:ext cx="1996946" cy="684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/>
            </a:lvl1pPr>
          </a:lstStyle>
          <a:p>
            <a:pPr>
              <a:defRPr/>
            </a:pPr>
            <a:fld id="{2CDF230F-4C71-C04B-A086-5761B86FBC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12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5325"/>
            <a:ext cx="4633912" cy="3475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0550"/>
            <a:ext cx="51339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/>
            </a:lvl1pPr>
          </a:lstStyle>
          <a:p>
            <a:pPr>
              <a:defRPr/>
            </a:pPr>
            <a:fld id="{855FB499-52C8-4342-9C3D-246A6BF1B3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27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0" descr="ppt_BG_Title_BNL_blu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3716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4404836"/>
            <a:ext cx="380297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000" b="0" kern="1200" dirty="0">
                <a:solidFill>
                  <a:srgbClr val="F6E814"/>
                </a:solidFill>
                <a:latin typeface="Helvetica"/>
                <a:ea typeface="ＭＳ Ｐゴシック" charset="0"/>
                <a:cs typeface="Helvetica"/>
              </a:rPr>
              <a:t>RHIC Facility Operations Review</a:t>
            </a:r>
          </a:p>
          <a:p>
            <a:pPr marL="57150" algn="l"/>
            <a:r>
              <a:rPr lang="en-US" sz="2000" b="0" kern="1200" dirty="0">
                <a:solidFill>
                  <a:srgbClr val="F6E814"/>
                </a:solidFill>
                <a:latin typeface="Helvetica"/>
                <a:ea typeface="ＭＳ Ｐゴシック" charset="0"/>
                <a:cs typeface="Helvetica"/>
              </a:rPr>
              <a:t>August</a:t>
            </a:r>
            <a:r>
              <a:rPr lang="en-US" sz="2000" b="0" kern="1200" baseline="0" dirty="0">
                <a:solidFill>
                  <a:srgbClr val="F6E814"/>
                </a:solidFill>
                <a:latin typeface="Helvetica"/>
                <a:ea typeface="ＭＳ Ｐゴシック" charset="0"/>
                <a:cs typeface="Helvetica"/>
              </a:rPr>
              <a:t> 6 – 8, </a:t>
            </a:r>
            <a:r>
              <a:rPr lang="en-US" sz="2000" b="0" kern="1200" dirty="0">
                <a:solidFill>
                  <a:srgbClr val="F6E814"/>
                </a:solidFill>
                <a:latin typeface="Helvetica"/>
                <a:ea typeface="ＭＳ Ｐゴシック" charset="0"/>
                <a:cs typeface="Helvetica"/>
              </a:rPr>
              <a:t>2013</a:t>
            </a:r>
          </a:p>
        </p:txBody>
      </p:sp>
      <p:sp>
        <p:nvSpPr>
          <p:cNvPr id="9" name="Title 4"/>
          <p:cNvSpPr txBox="1">
            <a:spLocks/>
          </p:cNvSpPr>
          <p:nvPr userDrawn="1"/>
        </p:nvSpPr>
        <p:spPr bwMode="auto">
          <a:xfrm>
            <a:off x="228600" y="457200"/>
            <a:ext cx="76787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/>
            <a:r>
              <a:rPr lang="en-US" sz="3200" b="0" dirty="0">
                <a:solidFill>
                  <a:srgbClr val="F6E814"/>
                </a:solidFill>
              </a:rPr>
              <a:t>The Relativistic Heavy Ion Collider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34290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Author Name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628900"/>
            <a:ext cx="6286500" cy="685800"/>
          </a:xfrm>
        </p:spPr>
        <p:txBody>
          <a:bodyPr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310106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5D0C6E5F-9C11-2B4B-8B1B-CB9538927588}" type="slidenum">
              <a:rPr lang="en-US" sz="1400" b="0" smtClean="0"/>
              <a:pPr>
                <a:defRPr/>
              </a:pPr>
              <a:t>‹#›</a:t>
            </a:fld>
            <a:endParaRPr lang="en-US" sz="1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42887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5D0C6E5F-9C11-2B4B-8B1B-CB9538927588}" type="slidenum">
              <a:rPr lang="en-US" sz="1400" b="0" smtClean="0"/>
              <a:pPr>
                <a:defRPr/>
              </a:pPr>
              <a:t>‹#›</a:t>
            </a:fld>
            <a:endParaRPr lang="en-US" sz="1400" b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60887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838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815975"/>
            <a:ext cx="4191000" cy="604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86300" y="815975"/>
            <a:ext cx="4257675" cy="604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988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43400" y="5943600"/>
            <a:ext cx="449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400" b="0" dirty="0">
                <a:latin typeface="Helvetica"/>
                <a:cs typeface="Helvetica"/>
              </a:rPr>
              <a:t>Thomas Roser</a:t>
            </a:r>
            <a:br>
              <a:rPr lang="en-US" sz="1400" b="0" dirty="0">
                <a:latin typeface="Helvetica"/>
                <a:cs typeface="Helvetica"/>
              </a:rPr>
            </a:br>
            <a:r>
              <a:rPr lang="en-US" sz="1400" b="0" dirty="0">
                <a:latin typeface="Helvetica"/>
                <a:cs typeface="Helvetica"/>
              </a:rPr>
              <a:t>Director’s Review of RHIC Operations</a:t>
            </a:r>
            <a:br>
              <a:rPr lang="en-US" sz="1400" b="0" dirty="0">
                <a:latin typeface="Helvetica"/>
                <a:cs typeface="Helvetica"/>
              </a:rPr>
            </a:br>
            <a:r>
              <a:rPr lang="en-US" sz="1400" b="0" dirty="0">
                <a:latin typeface="Helvetica"/>
                <a:cs typeface="Helvetica"/>
              </a:rPr>
              <a:t>July 15, 2013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04800" y="5943600"/>
          <a:ext cx="19431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Document" r:id="rId3" imgW="1943100" imgH="723900" progId="Word.Document.8">
                  <p:embed/>
                </p:oleObj>
              </mc:Choice>
              <mc:Fallback>
                <p:oleObj name="Document" r:id="rId3" imgW="1943100" imgH="723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943600"/>
                        <a:ext cx="19431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399" cy="31051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680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43400" y="5943600"/>
            <a:ext cx="449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400" b="0" dirty="0">
                <a:latin typeface="Helvetica"/>
                <a:cs typeface="Helvetica"/>
              </a:rPr>
              <a:t>Thomas Roser</a:t>
            </a:r>
            <a:br>
              <a:rPr lang="en-US" sz="1400" b="0" dirty="0">
                <a:latin typeface="Helvetica"/>
                <a:cs typeface="Helvetica"/>
              </a:rPr>
            </a:br>
            <a:r>
              <a:rPr lang="en-US" sz="1400" b="0" dirty="0">
                <a:latin typeface="Helvetica"/>
                <a:cs typeface="Helvetica"/>
              </a:rPr>
              <a:t>Director’s Review of RHIC Operations</a:t>
            </a:r>
            <a:br>
              <a:rPr lang="en-US" sz="1400" b="0" dirty="0">
                <a:latin typeface="Helvetica"/>
                <a:cs typeface="Helvetica"/>
              </a:rPr>
            </a:br>
            <a:r>
              <a:rPr lang="en-US" sz="1400" b="0" dirty="0">
                <a:latin typeface="Helvetica"/>
                <a:cs typeface="Helvetica"/>
              </a:rPr>
              <a:t>July 15, 2013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04800" y="5943600"/>
          <a:ext cx="19431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7" name="Document" r:id="rId3" imgW="1943100" imgH="723900" progId="Word.Document.8">
                  <p:embed/>
                </p:oleObj>
              </mc:Choice>
              <mc:Fallback>
                <p:oleObj name="Document" r:id="rId3" imgW="1943100" imgH="723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943600"/>
                        <a:ext cx="19431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399" cy="31051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173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2901" y="96838"/>
            <a:ext cx="84582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815975"/>
            <a:ext cx="8677275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CD0E7053-A9EF-4948-8331-64540782529C}" type="slidenum">
              <a:rPr lang="en-US" sz="1400" b="0" smtClean="0"/>
              <a:pPr>
                <a:defRPr/>
              </a:pPr>
              <a:t>‹#›</a:t>
            </a:fld>
            <a:endParaRPr lang="en-US" sz="14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05" r:id="rId4"/>
    <p:sldLayoutId id="2147483906" r:id="rId5"/>
    <p:sldLayoutId id="2147483911" r:id="rId6"/>
    <p:sldLayoutId id="2147483912" r:id="rId7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lang="en-US" sz="2400" b="1" dirty="0">
          <a:solidFill>
            <a:srgbClr val="FF0000"/>
          </a:solidFill>
          <a:latin typeface="Helvetica"/>
          <a:ea typeface="ＭＳ Ｐゴシック" pitchFamily="-65" charset="-128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9"/>
        </a:buBlip>
        <a:defRPr sz="2000">
          <a:solidFill>
            <a:srgbClr val="0000FF"/>
          </a:solidFill>
          <a:latin typeface="Helvetica"/>
          <a:ea typeface="ＭＳ Ｐゴシック" charset="0"/>
          <a:cs typeface="Helvetica"/>
        </a:defRPr>
      </a:lvl1pPr>
      <a:lvl2pPr marL="339725" indent="-230188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0"/>
        </a:buBlip>
        <a:defRPr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460375" indent="-230188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1"/>
        </a:buBlip>
        <a:defRPr sz="1600" i="1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569913" indent="-230188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2"/>
        </a:buBlip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623888" indent="-16351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Electrical 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 Sandberg</a:t>
            </a:r>
          </a:p>
        </p:txBody>
      </p:sp>
    </p:spTree>
    <p:extLst>
      <p:ext uri="{BB962C8B-B14F-4D97-AF65-F5344CB8AC3E}">
        <p14:creationId xmlns:p14="http://schemas.microsoft.com/office/powerpoint/2010/main" val="59919250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66FF"/>
                </a:solidFill>
              </a:rPr>
              <a:t>Booster/AGS  Ring Power Supply Group (BARPS)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27474"/>
            <a:ext cx="3390900" cy="30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3008" r="2000" b="3008"/>
          <a:stretch>
            <a:fillRect/>
          </a:stretch>
        </p:blipFill>
        <p:spPr bwMode="auto">
          <a:xfrm>
            <a:off x="4754880" y="1127474"/>
            <a:ext cx="414984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29100"/>
            <a:ext cx="3276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57700" y="480059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SzPct val="65000"/>
            </a:pPr>
            <a:r>
              <a:rPr lang="en-US" b="0" kern="0" dirty="0">
                <a:solidFill>
                  <a:srgbClr val="0000FF"/>
                </a:solidFill>
                <a:latin typeface="Helvetica"/>
                <a:cs typeface="Helvetica"/>
              </a:rPr>
              <a:t>Booster MMPS-- Rectifiers, Transformers, and switchgear house</a:t>
            </a:r>
          </a:p>
        </p:txBody>
      </p:sp>
    </p:spTree>
    <p:extLst>
      <p:ext uri="{BB962C8B-B14F-4D97-AF65-F5344CB8AC3E}">
        <p14:creationId xmlns:p14="http://schemas.microsoft.com/office/powerpoint/2010/main" val="177447114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66FF"/>
                </a:solidFill>
              </a:rPr>
              <a:t>Booster/AGS  Ring Power Supply Group (BARPS)</a:t>
            </a:r>
          </a:p>
        </p:txBody>
      </p:sp>
      <p:pic>
        <p:nvPicPr>
          <p:cNvPr id="9" name="Picture 8" descr="A10 AGS Correctors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36"/>
          <a:stretch/>
        </p:blipFill>
        <p:spPr>
          <a:xfrm>
            <a:off x="418874" y="1257299"/>
            <a:ext cx="2224859" cy="2368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29290" y="3625376"/>
            <a:ext cx="165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AGS Correctors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</a:endParaRPr>
          </a:p>
        </p:txBody>
      </p:sp>
      <p:pic>
        <p:nvPicPr>
          <p:cNvPr id="12" name="Picture 11" descr="A10 Booster Corrector Type PS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5364" y="1553312"/>
            <a:ext cx="2368075" cy="17760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459142" y="3625376"/>
            <a:ext cx="1855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3333CC"/>
                </a:solidFill>
                <a:latin typeface="Calibri"/>
                <a:ea typeface="+mn-ea"/>
                <a:cs typeface="+mn-cs"/>
              </a:rPr>
              <a:t>Booster Corrector</a:t>
            </a:r>
          </a:p>
        </p:txBody>
      </p:sp>
      <p:pic>
        <p:nvPicPr>
          <p:cNvPr id="14" name="Picture 13" descr="A17 Tune Quad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2830" y="1582184"/>
            <a:ext cx="2400297" cy="18002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6290776" y="3634317"/>
            <a:ext cx="1481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3333CC"/>
                </a:solidFill>
                <a:latin typeface="Calibri"/>
                <a:cs typeface="+mn-cs"/>
              </a:rPr>
              <a:t>Tune Quad PS</a:t>
            </a:r>
          </a:p>
        </p:txBody>
      </p:sp>
      <p:pic>
        <p:nvPicPr>
          <p:cNvPr id="16" name="Picture 15" descr="J10 Dump Bump PS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676" y="4296102"/>
            <a:ext cx="2339627" cy="175472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92918" y="6400800"/>
            <a:ext cx="1774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3333CC"/>
                </a:solidFill>
                <a:latin typeface="Calibri"/>
                <a:cs typeface="+mn-cs"/>
              </a:rPr>
              <a:t>J10 Dump Bump </a:t>
            </a:r>
            <a:endParaRPr lang="en-US" sz="1800" b="0" kern="0" dirty="0">
              <a:solidFill>
                <a:srgbClr val="3333C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83245" y="5173462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3333CC"/>
                </a:solidFill>
                <a:latin typeface="Calibri"/>
                <a:cs typeface="+mn-cs"/>
              </a:rPr>
              <a:t>BTA PS </a:t>
            </a:r>
            <a:endParaRPr lang="en-US" sz="1800" b="0" kern="0" dirty="0">
              <a:solidFill>
                <a:srgbClr val="3333CC"/>
              </a:solidFill>
            </a:endParaRPr>
          </a:p>
        </p:txBody>
      </p:sp>
      <p:pic>
        <p:nvPicPr>
          <p:cNvPr id="19" name="Picture 18" descr="L18 A  BTA PS Invert Power"/>
          <p:cNvPicPr>
            <a:picLocks noGrp="1" noChangeAspect="1"/>
          </p:cNvPicPr>
          <p:nvPr isPhoto="1"/>
        </p:nvPicPr>
        <p:blipFill>
          <a:blip r:embed="rId6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4114800"/>
            <a:ext cx="3429000" cy="257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60642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66FF"/>
                </a:solidFill>
              </a:rPr>
              <a:t>Booster/AGS  Ring Power Supply Group (BARPS)</a:t>
            </a:r>
          </a:p>
        </p:txBody>
      </p:sp>
      <p:sp>
        <p:nvSpPr>
          <p:cNvPr id="3" name="Rectangle 2"/>
          <p:cNvSpPr/>
          <p:nvPr/>
        </p:nvSpPr>
        <p:spPr>
          <a:xfrm>
            <a:off x="3314700" y="1327062"/>
            <a:ext cx="808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3333CC"/>
                </a:solidFill>
                <a:latin typeface="Calibri"/>
                <a:cs typeface="+mn-cs"/>
              </a:rPr>
              <a:t>BTA PS</a:t>
            </a:r>
          </a:p>
        </p:txBody>
      </p:sp>
      <p:pic>
        <p:nvPicPr>
          <p:cNvPr id="5" name="Picture 4" descr="914 BTA PS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0508"/>
            <a:ext cx="2743199" cy="20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930UEB Quad PS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5510" y="1649691"/>
            <a:ext cx="3139125" cy="23543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143500" y="2164541"/>
            <a:ext cx="856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3333CC"/>
                </a:solidFill>
                <a:latin typeface="Calibri"/>
                <a:cs typeface="+mn-cs"/>
              </a:rPr>
              <a:t>Sext PS</a:t>
            </a:r>
          </a:p>
        </p:txBody>
      </p:sp>
      <p:pic>
        <p:nvPicPr>
          <p:cNvPr id="8" name="Picture 7" descr="Multipole Room Quad PS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798332"/>
            <a:ext cx="3086100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831623" y="6286500"/>
            <a:ext cx="210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 err="1">
                <a:solidFill>
                  <a:srgbClr val="3333CC"/>
                </a:solidFill>
                <a:latin typeface="Calibri"/>
                <a:cs typeface="+mn-cs"/>
              </a:rPr>
              <a:t>Multipole</a:t>
            </a:r>
            <a:r>
              <a:rPr lang="en-US" sz="1800" b="0" dirty="0">
                <a:solidFill>
                  <a:srgbClr val="3333CC"/>
                </a:solidFill>
                <a:latin typeface="Calibri"/>
                <a:cs typeface="+mn-cs"/>
              </a:rPr>
              <a:t> Room PS’s</a:t>
            </a:r>
          </a:p>
        </p:txBody>
      </p:sp>
      <p:pic>
        <p:nvPicPr>
          <p:cNvPr id="10" name="Picture 9" descr="ETB Power Supplies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3504" y="4189414"/>
            <a:ext cx="2818764" cy="21140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054117" y="5600700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3333CC"/>
                </a:solidFill>
                <a:latin typeface="Calibri"/>
                <a:cs typeface="+mn-cs"/>
              </a:rPr>
              <a:t>ETB  PS</a:t>
            </a:r>
          </a:p>
        </p:txBody>
      </p:sp>
    </p:spTree>
    <p:extLst>
      <p:ext uri="{BB962C8B-B14F-4D97-AF65-F5344CB8AC3E}">
        <p14:creationId xmlns:p14="http://schemas.microsoft.com/office/powerpoint/2010/main" val="420574385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33362" y="1257300"/>
            <a:ext cx="8677275" cy="53721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65 Pulsed power system throughout C-AD</a:t>
            </a:r>
          </a:p>
          <a:p>
            <a:r>
              <a:rPr lang="en-US" dirty="0"/>
              <a:t>20 systems in the Booster</a:t>
            </a:r>
          </a:p>
          <a:p>
            <a:r>
              <a:rPr lang="en-US" dirty="0"/>
              <a:t>23 systems in the AGS</a:t>
            </a:r>
          </a:p>
          <a:p>
            <a:r>
              <a:rPr lang="en-US" dirty="0"/>
              <a:t>20 systems in RHIC</a:t>
            </a:r>
          </a:p>
          <a:p>
            <a:r>
              <a:rPr lang="en-US" dirty="0"/>
              <a:t>2 in EBIS</a:t>
            </a:r>
          </a:p>
          <a:p>
            <a:r>
              <a:rPr lang="en-US" dirty="0"/>
              <a:t>Booster Injection kicker 90 V, 1000 A (function 1ms-1.5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r>
              <a:rPr lang="en-US" dirty="0"/>
              <a:t>Booster extraction kicker 35,000V, 1,200 A (2,300 ns trapezoidal waveform)</a:t>
            </a:r>
          </a:p>
          <a:p>
            <a:r>
              <a:rPr lang="en-US" dirty="0"/>
              <a:t>AGS L20 injection septum  350 V, 12,000 A (2 </a:t>
            </a:r>
            <a:r>
              <a:rPr lang="en-US" dirty="0" err="1"/>
              <a:t>ms</a:t>
            </a:r>
            <a:r>
              <a:rPr lang="en-US" dirty="0"/>
              <a:t>, ½ sine waveform)</a:t>
            </a:r>
          </a:p>
          <a:p>
            <a:r>
              <a:rPr lang="en-US" dirty="0"/>
              <a:t>AGS extraction kickers 35,000 V, 2000 A (360 ns, ½ sine waveform)</a:t>
            </a:r>
          </a:p>
          <a:p>
            <a:r>
              <a:rPr lang="en-US" dirty="0"/>
              <a:t>RHIC Injection kickers 32,000 V, 1,260 A (160 ns trapezoidal waveform)</a:t>
            </a:r>
          </a:p>
          <a:p>
            <a:r>
              <a:rPr lang="en-US" dirty="0"/>
              <a:t>RHIC Abort kicker 28,000 V, 21,000 A (22 us irregular waveform)</a:t>
            </a:r>
          </a:p>
          <a:p>
            <a:r>
              <a:rPr lang="en-US" dirty="0"/>
              <a:t>Cost and delivery of thyratrons is becoming a significant problem.  A recent quote for the abort kicker thyratrons is now ~ $40 K.  Solid state solution must be found.</a:t>
            </a:r>
          </a:p>
          <a:p>
            <a:r>
              <a:rPr lang="en-US" dirty="0"/>
              <a:t>4 PS for eLens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66FF"/>
                </a:solidFill>
              </a:rPr>
              <a:t>Pulsed Power Systems Group (PPS)</a:t>
            </a:r>
          </a:p>
        </p:txBody>
      </p:sp>
    </p:spTree>
    <p:extLst>
      <p:ext uri="{BB962C8B-B14F-4D97-AF65-F5344CB8AC3E}">
        <p14:creationId xmlns:p14="http://schemas.microsoft.com/office/powerpoint/2010/main" val="204503676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029200" y="5315095"/>
            <a:ext cx="2656730" cy="1371600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en-US" dirty="0"/>
              <a:t>RHIC Injection Kicker PS--Controls, Charging Supply and </a:t>
            </a:r>
            <a:r>
              <a:rPr lang="en-US" dirty="0" err="1"/>
              <a:t>Blumlein</a:t>
            </a:r>
            <a:r>
              <a:rPr lang="en-US" dirty="0"/>
              <a:t> pulse generator</a:t>
            </a:r>
          </a:p>
          <a:p>
            <a:endParaRPr lang="en-US" dirty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66FF"/>
                </a:solidFill>
              </a:rPr>
              <a:t>Pulsed Power Systems Group (PPS)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142006"/>
            <a:ext cx="3870325" cy="290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085910"/>
            <a:ext cx="3334866" cy="399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4117116"/>
            <a:ext cx="3429000" cy="256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1146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614612" y="4914900"/>
            <a:ext cx="3914775" cy="3429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RHIC Abort kicker modulators</a:t>
            </a:r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66FF"/>
                </a:solidFill>
              </a:rPr>
              <a:t>Pulsed Power Systems Group (PPS)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3" t="30881" r="5304" b="7669"/>
          <a:stretch/>
        </p:blipFill>
        <p:spPr bwMode="auto">
          <a:xfrm>
            <a:off x="322028" y="1644927"/>
            <a:ext cx="4130606" cy="290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" t="9029" r="5000" b="6783"/>
          <a:stretch/>
        </p:blipFill>
        <p:spPr bwMode="auto">
          <a:xfrm>
            <a:off x="4686300" y="1644927"/>
            <a:ext cx="4132736" cy="29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90083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6172200" y="3937447"/>
            <a:ext cx="1790699" cy="3429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G10 Modulators</a:t>
            </a:r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66FF"/>
                </a:solidFill>
              </a:rPr>
              <a:t>Pulsed Power Systems Group (PPS)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 t="12754" r="6805" b="5159"/>
          <a:stretch/>
        </p:blipFill>
        <p:spPr bwMode="auto">
          <a:xfrm>
            <a:off x="4914900" y="1122685"/>
            <a:ext cx="4039263" cy="281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t="13722" r="50000" b="39437"/>
          <a:stretch/>
        </p:blipFill>
        <p:spPr bwMode="auto">
          <a:xfrm>
            <a:off x="330359" y="1085910"/>
            <a:ext cx="2923176" cy="221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3" t="15576" r="5304" b="39438"/>
          <a:stretch/>
        </p:blipFill>
        <p:spPr bwMode="auto">
          <a:xfrm>
            <a:off x="338310" y="3771900"/>
            <a:ext cx="2945873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3297453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spcBef>
                <a:spcPct val="20000"/>
              </a:spcBef>
              <a:buSzPct val="65000"/>
            </a:pPr>
            <a:r>
              <a:rPr lang="en-US" sz="2000" b="0" kern="0" dirty="0">
                <a:solidFill>
                  <a:srgbClr val="0000FF"/>
                </a:solidFill>
                <a:latin typeface="Helvetica"/>
                <a:cs typeface="Helvetica"/>
              </a:rPr>
              <a:t>H10  PS</a:t>
            </a:r>
          </a:p>
        </p:txBody>
      </p:sp>
    </p:spTree>
    <p:extLst>
      <p:ext uri="{BB962C8B-B14F-4D97-AF65-F5344CB8AC3E}">
        <p14:creationId xmlns:p14="http://schemas.microsoft.com/office/powerpoint/2010/main" val="210842344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33362" y="1143000"/>
            <a:ext cx="8677275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Maintains, Operates, Designs, and Installation of 120/208 V, 480 V, 4160 V, and some limited number of 13.8 kV experimental power distribution systems.</a:t>
            </a:r>
          </a:p>
          <a:p>
            <a:r>
              <a:rPr lang="en-US" dirty="0"/>
              <a:t>C-AD uses approximately 56 % of the Laboratory power (31 MW)</a:t>
            </a:r>
          </a:p>
          <a:p>
            <a:r>
              <a:rPr lang="en-US" dirty="0"/>
              <a:t>C-AD utilizes 59 unit substations (13.8 kV / 480 V)</a:t>
            </a:r>
          </a:p>
          <a:p>
            <a:r>
              <a:rPr lang="en-US" dirty="0"/>
              <a:t>There are two 10 MVA 13.8 kV/ 4,160 V substations which supply power to 26 compressor motors for the RHIC cryogenic system</a:t>
            </a:r>
          </a:p>
          <a:p>
            <a:r>
              <a:rPr lang="en-US" dirty="0"/>
              <a:t>There are  ~8,000 switch and panel boards at C-AD as well as 30,000 molded case circuit breakers</a:t>
            </a:r>
          </a:p>
          <a:p>
            <a:r>
              <a:rPr lang="en-US" dirty="0"/>
              <a:t>There are 11 diesel generators which supply 2400 kW of emergency power to the complex.</a:t>
            </a:r>
          </a:p>
          <a:p>
            <a:r>
              <a:rPr lang="en-US" dirty="0"/>
              <a:t>The C-AD Power Distribution Group takes care of low voltage systems (&lt;600 V) for:</a:t>
            </a:r>
          </a:p>
          <a:p>
            <a:pPr marL="1487488" lvl="5" indent="-287338">
              <a:buFont typeface="Wingdings" pitchFamily="2" charset="2"/>
              <a:buChar char="Ø"/>
              <a:tabLst>
                <a:tab pos="1200150" algn="l"/>
              </a:tabLst>
            </a:pPr>
            <a:r>
              <a:rPr lang="en-US" sz="2000" dirty="0">
                <a:solidFill>
                  <a:srgbClr val="3333CC"/>
                </a:solidFill>
              </a:rPr>
              <a:t>Lighting Systems</a:t>
            </a:r>
          </a:p>
          <a:p>
            <a:pPr marL="1487488" lvl="5" indent="-287338">
              <a:buFont typeface="Wingdings" pitchFamily="2" charset="2"/>
              <a:buChar char="Ø"/>
              <a:tabLst>
                <a:tab pos="1200150" algn="l"/>
              </a:tabLst>
            </a:pPr>
            <a:r>
              <a:rPr lang="en-US" sz="2000" dirty="0">
                <a:solidFill>
                  <a:srgbClr val="3333CC"/>
                </a:solidFill>
              </a:rPr>
              <a:t>Variable Frequency Drives</a:t>
            </a:r>
          </a:p>
          <a:p>
            <a:pPr marL="1487488" lvl="5" indent="-287338">
              <a:buFont typeface="Wingdings" pitchFamily="2" charset="2"/>
              <a:buChar char="Ø"/>
              <a:tabLst>
                <a:tab pos="1200150" algn="l"/>
              </a:tabLst>
            </a:pPr>
            <a:r>
              <a:rPr lang="en-US" sz="2000" dirty="0">
                <a:solidFill>
                  <a:srgbClr val="3333CC"/>
                </a:solidFill>
              </a:rPr>
              <a:t>Motor Soft Start Systems</a:t>
            </a:r>
          </a:p>
          <a:p>
            <a:pPr marL="1487488" lvl="5" indent="-287338">
              <a:buFont typeface="Wingdings" pitchFamily="2" charset="2"/>
              <a:buChar char="Ø"/>
              <a:tabLst>
                <a:tab pos="1200150" algn="l"/>
              </a:tabLst>
            </a:pPr>
            <a:r>
              <a:rPr lang="en-US" sz="2000" dirty="0">
                <a:solidFill>
                  <a:srgbClr val="3333CC"/>
                </a:solidFill>
              </a:rPr>
              <a:t>Automatic transfer switches</a:t>
            </a:r>
          </a:p>
          <a:p>
            <a:pPr marL="1487488" lvl="5" indent="-287338">
              <a:buFont typeface="Wingdings" pitchFamily="2" charset="2"/>
              <a:buChar char="Ø"/>
              <a:tabLst>
                <a:tab pos="1200150" algn="l"/>
              </a:tabLst>
            </a:pPr>
            <a:r>
              <a:rPr lang="en-US" sz="2000" dirty="0">
                <a:solidFill>
                  <a:srgbClr val="3333CC"/>
                </a:solidFill>
              </a:rPr>
              <a:t>Ground fault detection systems</a:t>
            </a:r>
          </a:p>
          <a:p>
            <a:pPr marL="1487488" lvl="5" indent="-287338">
              <a:buFont typeface="Wingdings" pitchFamily="2" charset="2"/>
              <a:buChar char="Ø"/>
              <a:tabLst>
                <a:tab pos="1200150" algn="l"/>
              </a:tabLst>
            </a:pPr>
            <a:r>
              <a:rPr lang="en-US" sz="2000" dirty="0">
                <a:solidFill>
                  <a:srgbClr val="3333CC"/>
                </a:solidFill>
              </a:rPr>
              <a:t>Transformers</a:t>
            </a:r>
          </a:p>
          <a:p>
            <a:pPr marL="1487488" lvl="5" indent="-287338">
              <a:buFont typeface="Wingdings" pitchFamily="2" charset="2"/>
              <a:buChar char="Ø"/>
              <a:tabLst>
                <a:tab pos="1200150" algn="l"/>
              </a:tabLst>
            </a:pPr>
            <a:r>
              <a:rPr lang="en-US" sz="2000" dirty="0">
                <a:solidFill>
                  <a:srgbClr val="3333CC"/>
                </a:solidFill>
              </a:rPr>
              <a:t>Panel boards</a:t>
            </a:r>
          </a:p>
          <a:p>
            <a:pPr marL="1487488" lvl="5" indent="-287338">
              <a:buFont typeface="Wingdings" pitchFamily="2" charset="2"/>
              <a:buChar char="Ø"/>
              <a:tabLst>
                <a:tab pos="1200150" algn="l"/>
              </a:tabLst>
            </a:pPr>
            <a:r>
              <a:rPr lang="en-US" sz="2000" dirty="0">
                <a:solidFill>
                  <a:srgbClr val="3333CC"/>
                </a:solidFill>
              </a:rPr>
              <a:t>Motor Control Centers (MCC’s)</a:t>
            </a:r>
          </a:p>
          <a:p>
            <a:pPr marL="1487488" lvl="5" indent="-287338">
              <a:buFont typeface="Wingdings" pitchFamily="2" charset="2"/>
              <a:buChar char="Ø"/>
              <a:tabLst>
                <a:tab pos="1200150" algn="l"/>
              </a:tabLst>
            </a:pPr>
            <a:endParaRPr lang="en-US" sz="3100" dirty="0">
              <a:solidFill>
                <a:srgbClr val="3333CC"/>
              </a:solidFill>
            </a:endParaRPr>
          </a:p>
          <a:p>
            <a:pPr marL="1487488" lvl="5" indent="-287338">
              <a:buFont typeface="Wingdings" pitchFamily="2" charset="2"/>
              <a:buChar char="Ø"/>
              <a:tabLst>
                <a:tab pos="1200150" algn="l"/>
              </a:tabLst>
            </a:pPr>
            <a:endParaRPr lang="en-US" sz="3100" dirty="0"/>
          </a:p>
          <a:p>
            <a:endParaRPr lang="en-US" dirty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66FF"/>
                </a:solidFill>
              </a:rPr>
              <a:t>Power Distribution Group </a:t>
            </a:r>
          </a:p>
        </p:txBody>
      </p:sp>
    </p:spTree>
    <p:extLst>
      <p:ext uri="{BB962C8B-B14F-4D97-AF65-F5344CB8AC3E}">
        <p14:creationId xmlns:p14="http://schemas.microsoft.com/office/powerpoint/2010/main" val="162817491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33362" y="1257300"/>
            <a:ext cx="8677275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Responsible for 49, 480 V MCC’s.  There is an ongoing effort to replace older MCC’s</a:t>
            </a:r>
          </a:p>
          <a:p>
            <a:r>
              <a:rPr lang="en-US" dirty="0"/>
              <a:t>In 2006 the C-AD floating Delta system was converted to a high resistance grounded system.  Since then remote ground fault detection and monitoring systems have been implemented on 51 substations.</a:t>
            </a:r>
          </a:p>
          <a:p>
            <a:r>
              <a:rPr lang="en-US" dirty="0"/>
              <a:t>RHIC has 2000 lighting fixtures and 800 lamps and 300 ballasts must be replace annually.</a:t>
            </a:r>
          </a:p>
          <a:p>
            <a:r>
              <a:rPr lang="en-US" dirty="0"/>
              <a:t>This group has been responsible for 106 work orders (</a:t>
            </a:r>
            <a:r>
              <a:rPr lang="en-US" dirty="0" err="1"/>
              <a:t>wo’s</a:t>
            </a:r>
            <a:r>
              <a:rPr lang="en-US" dirty="0"/>
              <a:t>) so far in 2013, 294 </a:t>
            </a:r>
            <a:r>
              <a:rPr lang="en-US" dirty="0" err="1"/>
              <a:t>wo’s</a:t>
            </a:r>
            <a:r>
              <a:rPr lang="en-US" dirty="0"/>
              <a:t> in 2012, 409 </a:t>
            </a:r>
            <a:r>
              <a:rPr lang="en-US" dirty="0" err="1"/>
              <a:t>wo’s</a:t>
            </a:r>
            <a:r>
              <a:rPr lang="en-US" dirty="0"/>
              <a:t> in 2011, and 336 </a:t>
            </a:r>
            <a:r>
              <a:rPr lang="en-US" dirty="0" err="1"/>
              <a:t>wo’s</a:t>
            </a:r>
            <a:r>
              <a:rPr lang="en-US" dirty="0"/>
              <a:t> in 2010</a:t>
            </a:r>
          </a:p>
          <a:p>
            <a:r>
              <a:rPr lang="en-US" dirty="0"/>
              <a:t>Replacement of  High incident energy switchgear and relays. Since 2006:</a:t>
            </a:r>
          </a:p>
          <a:p>
            <a:pPr lvl="4">
              <a:buFont typeface="Wingdings" pitchFamily="2" charset="2"/>
              <a:buChar char="Ø"/>
            </a:pPr>
            <a:r>
              <a:rPr lang="en-US" sz="1800" dirty="0"/>
              <a:t> </a:t>
            </a:r>
            <a:r>
              <a:rPr lang="en-US" sz="1800" dirty="0">
                <a:solidFill>
                  <a:srgbClr val="3333CC"/>
                </a:solidFill>
              </a:rPr>
              <a:t>Over 93 beaker settings have been reviewed and optimized</a:t>
            </a:r>
          </a:p>
          <a:p>
            <a:pPr lvl="4">
              <a:buFont typeface="Wingdings" pitchFamily="2" charset="2"/>
              <a:buChar char="Ø"/>
            </a:pPr>
            <a:r>
              <a:rPr lang="en-US" sz="1800" dirty="0">
                <a:solidFill>
                  <a:srgbClr val="3333CC"/>
                </a:solidFill>
              </a:rPr>
              <a:t>Soft start circuitry has been added to the STAR main power supply</a:t>
            </a:r>
          </a:p>
          <a:p>
            <a:pPr lvl="4">
              <a:buFont typeface="Wingdings" pitchFamily="2" charset="2"/>
              <a:buChar char="Ø"/>
            </a:pPr>
            <a:r>
              <a:rPr lang="en-US" sz="1800" dirty="0">
                <a:solidFill>
                  <a:srgbClr val="3333CC"/>
                </a:solidFill>
              </a:rPr>
              <a:t>45 new solid state trip units have been installed </a:t>
            </a:r>
          </a:p>
          <a:p>
            <a:pPr lvl="4">
              <a:buFont typeface="Wingdings" pitchFamily="2" charset="2"/>
              <a:buChar char="Ø"/>
            </a:pPr>
            <a:r>
              <a:rPr lang="en-US" sz="1800" dirty="0">
                <a:solidFill>
                  <a:srgbClr val="3333CC"/>
                </a:solidFill>
              </a:rPr>
              <a:t>New remotely operated switchgear has been installed at 1005 H</a:t>
            </a:r>
          </a:p>
          <a:p>
            <a:pPr lvl="4">
              <a:buFont typeface="Wingdings" pitchFamily="2" charset="2"/>
              <a:buChar char="Ø"/>
            </a:pPr>
            <a:r>
              <a:rPr lang="en-US" sz="1800" dirty="0">
                <a:solidFill>
                  <a:srgbClr val="3333CC"/>
                </a:solidFill>
              </a:rPr>
              <a:t>~ 6000 pieces of equipment have received arc flash labels</a:t>
            </a:r>
          </a:p>
          <a:p>
            <a:pPr marL="233363" lvl="4" indent="-233363">
              <a:buSzPct val="65000"/>
              <a:buBlip>
                <a:blip r:embed="rId2"/>
              </a:buBlip>
            </a:pPr>
            <a:r>
              <a:rPr lang="en-US" sz="2100" dirty="0">
                <a:solidFill>
                  <a:srgbClr val="0000FF"/>
                </a:solidFill>
              </a:rPr>
              <a:t>The condition of aging and over-</a:t>
            </a:r>
            <a:r>
              <a:rPr lang="en-US" sz="2100" dirty="0" err="1">
                <a:solidFill>
                  <a:srgbClr val="0000FF"/>
                </a:solidFill>
              </a:rPr>
              <a:t>dutied</a:t>
            </a:r>
            <a:r>
              <a:rPr lang="en-US" sz="2100" dirty="0">
                <a:solidFill>
                  <a:srgbClr val="0000FF"/>
                </a:solidFill>
              </a:rPr>
              <a:t> equipment has been brought to forefront and resource are regularly allocated to remediate these conditions</a:t>
            </a:r>
          </a:p>
          <a:p>
            <a:pPr lvl="4">
              <a:buFont typeface="Wingdings" pitchFamily="2" charset="2"/>
              <a:buChar char="Ø"/>
            </a:pPr>
            <a:endParaRPr lang="en-US" sz="2600" dirty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66FF"/>
                </a:solidFill>
              </a:rPr>
              <a:t>Power Distribution </a:t>
            </a:r>
            <a:r>
              <a:rPr lang="en-US" sz="2000">
                <a:solidFill>
                  <a:srgbClr val="0066FF"/>
                </a:solidFill>
              </a:rPr>
              <a:t>Group </a:t>
            </a:r>
            <a:endParaRPr lang="en-US" sz="20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0899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11543" y="5257800"/>
            <a:ext cx="42291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New Transfer switch and load center at </a:t>
            </a:r>
            <a:r>
              <a:rPr lang="en-US" sz="1800" dirty="0" err="1"/>
              <a:t>Linac</a:t>
            </a:r>
            <a:r>
              <a:rPr lang="en-US" sz="1800" dirty="0"/>
              <a:t> reduces arc flash hazard</a:t>
            </a:r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66FF"/>
                </a:solidFill>
              </a:rPr>
              <a:t>Power Distribution </a:t>
            </a:r>
            <a:r>
              <a:rPr lang="en-US" sz="2000">
                <a:solidFill>
                  <a:srgbClr val="0066FF"/>
                </a:solidFill>
              </a:rPr>
              <a:t>Group </a:t>
            </a:r>
            <a:endParaRPr lang="en-US" sz="2000" dirty="0">
              <a:solidFill>
                <a:srgbClr val="0066FF"/>
              </a:solidFill>
            </a:endParaRP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0" y="1703387"/>
            <a:ext cx="5170487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03387"/>
            <a:ext cx="353060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44836" y="5154612"/>
            <a:ext cx="2973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20000"/>
              </a:spcBef>
              <a:buSzPct val="65000"/>
            </a:pPr>
            <a:r>
              <a:rPr lang="en-US" sz="1800" b="0" kern="0" dirty="0">
                <a:solidFill>
                  <a:srgbClr val="0000FF"/>
                </a:solidFill>
                <a:latin typeface="Helvetica"/>
                <a:cs typeface="Helvetica"/>
              </a:rPr>
              <a:t>New Buckets in </a:t>
            </a:r>
            <a:r>
              <a:rPr lang="en-US" sz="1800" b="0" kern="0" dirty="0" err="1">
                <a:solidFill>
                  <a:srgbClr val="0000FF"/>
                </a:solidFill>
                <a:latin typeface="Helvetica"/>
                <a:cs typeface="Helvetica"/>
              </a:rPr>
              <a:t>Linac</a:t>
            </a:r>
            <a:r>
              <a:rPr lang="en-US" sz="1800" b="0" kern="0" dirty="0">
                <a:solidFill>
                  <a:srgbClr val="0000FF"/>
                </a:solidFill>
                <a:latin typeface="Helvetica"/>
                <a:cs typeface="Helvetica"/>
              </a:rPr>
              <a:t> MCC</a:t>
            </a:r>
          </a:p>
        </p:txBody>
      </p:sp>
    </p:spTree>
    <p:extLst>
      <p:ext uri="{BB962C8B-B14F-4D97-AF65-F5344CB8AC3E}">
        <p14:creationId xmlns:p14="http://schemas.microsoft.com/office/powerpoint/2010/main" val="2238645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761951"/>
              </p:ext>
            </p:extLst>
          </p:nvPr>
        </p:nvGraphicFramePr>
        <p:xfrm>
          <a:off x="114300" y="914400"/>
          <a:ext cx="8915400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67946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457450" y="5715000"/>
            <a:ext cx="4229100" cy="45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Load Center Replacement</a:t>
            </a:r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66FF"/>
                </a:solidFill>
              </a:rPr>
              <a:t>Power Distribution </a:t>
            </a:r>
            <a:r>
              <a:rPr lang="en-US" sz="2000">
                <a:solidFill>
                  <a:srgbClr val="0066FF"/>
                </a:solidFill>
              </a:rPr>
              <a:t>Group </a:t>
            </a:r>
            <a:endParaRPr lang="en-US" sz="2000" dirty="0">
              <a:solidFill>
                <a:srgbClr val="0066FF"/>
              </a:solidFill>
            </a:endParaRPr>
          </a:p>
        </p:txBody>
      </p:sp>
      <p:pic>
        <p:nvPicPr>
          <p:cNvPr id="8" name="Picture 7" descr="DSC0052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4229100" cy="2857500"/>
          </a:xfrm>
          <a:prstGeom prst="rect">
            <a:avLst/>
          </a:prstGeom>
        </p:spPr>
      </p:pic>
      <p:pic>
        <p:nvPicPr>
          <p:cNvPr id="9" name="Picture 8" descr="ATS 3-5 platform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4900" y="1371600"/>
            <a:ext cx="3988815" cy="2857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7299" y="4571998"/>
            <a:ext cx="2890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spcBef>
                <a:spcPct val="20000"/>
              </a:spcBef>
              <a:buSzPct val="65000"/>
            </a:pPr>
            <a:r>
              <a:rPr lang="en-US" b="0" kern="0" dirty="0">
                <a:solidFill>
                  <a:srgbClr val="0000FF"/>
                </a:solidFill>
                <a:latin typeface="Helvetica"/>
                <a:cs typeface="Helvetica"/>
              </a:rPr>
              <a:t>Replaced Last Year</a:t>
            </a:r>
          </a:p>
        </p:txBody>
      </p:sp>
      <p:sp>
        <p:nvSpPr>
          <p:cNvPr id="5" name="Rectangle 4"/>
          <p:cNvSpPr/>
          <p:nvPr/>
        </p:nvSpPr>
        <p:spPr>
          <a:xfrm>
            <a:off x="5438390" y="4571999"/>
            <a:ext cx="2872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spcBef>
                <a:spcPct val="20000"/>
              </a:spcBef>
              <a:buSzPct val="65000"/>
            </a:pPr>
            <a:r>
              <a:rPr lang="en-US" b="0" kern="0" dirty="0">
                <a:solidFill>
                  <a:srgbClr val="0000FF"/>
                </a:solidFill>
                <a:latin typeface="Helvetica"/>
                <a:cs typeface="Helvetica"/>
              </a:rPr>
              <a:t>Before replacement</a:t>
            </a:r>
          </a:p>
        </p:txBody>
      </p:sp>
    </p:spTree>
    <p:extLst>
      <p:ext uri="{BB962C8B-B14F-4D97-AF65-F5344CB8AC3E}">
        <p14:creationId xmlns:p14="http://schemas.microsoft.com/office/powerpoint/2010/main" val="108686803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457449" y="5715000"/>
            <a:ext cx="422910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912A Emergency Generators</a:t>
            </a:r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66FF"/>
                </a:solidFill>
              </a:rPr>
              <a:t>Power Distribution </a:t>
            </a:r>
            <a:r>
              <a:rPr lang="en-US" sz="2000">
                <a:solidFill>
                  <a:srgbClr val="0066FF"/>
                </a:solidFill>
              </a:rPr>
              <a:t>Group </a:t>
            </a:r>
            <a:endParaRPr lang="en-US" sz="2000" dirty="0">
              <a:solidFill>
                <a:srgbClr val="0066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71088" y="3198168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spcBef>
                <a:spcPct val="20000"/>
              </a:spcBef>
              <a:buSzPct val="65000"/>
            </a:pPr>
            <a:r>
              <a:rPr lang="en-US" b="0" kern="0" dirty="0">
                <a:solidFill>
                  <a:srgbClr val="0000FF"/>
                </a:solidFill>
                <a:latin typeface="Helvetica"/>
                <a:cs typeface="Helvetica"/>
              </a:rPr>
              <a:t>New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2" y="1257300"/>
            <a:ext cx="6302375" cy="420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42288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485900" y="5943600"/>
            <a:ext cx="6172200" cy="9144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dirty="0"/>
              <a:t>1005h, 480 V Main Switchgear replacement now remotely operated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66FF"/>
                </a:solidFill>
              </a:rPr>
              <a:t>Power Distribution </a:t>
            </a:r>
            <a:r>
              <a:rPr lang="en-US" sz="2000">
                <a:solidFill>
                  <a:srgbClr val="0066FF"/>
                </a:solidFill>
              </a:rPr>
              <a:t>Group </a:t>
            </a:r>
            <a:endParaRPr lang="en-US" sz="2000" dirty="0">
              <a:solidFill>
                <a:srgbClr val="0066FF"/>
              </a:solidFill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03325"/>
            <a:ext cx="5943600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80104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143000" y="6172200"/>
            <a:ext cx="2203057" cy="3429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800" dirty="0"/>
              <a:t>Old 929 MCC</a:t>
            </a:r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66FF"/>
                </a:solidFill>
              </a:rPr>
              <a:t>Power Distribution </a:t>
            </a:r>
            <a:r>
              <a:rPr lang="en-US" sz="2000">
                <a:solidFill>
                  <a:srgbClr val="0066FF"/>
                </a:solidFill>
              </a:rPr>
              <a:t>Group </a:t>
            </a:r>
            <a:endParaRPr lang="en-US" sz="2000" dirty="0">
              <a:solidFill>
                <a:srgbClr val="0066FF"/>
              </a:solidFill>
            </a:endParaRPr>
          </a:p>
        </p:txBody>
      </p:sp>
      <p:pic>
        <p:nvPicPr>
          <p:cNvPr id="7" name="Picture 6" descr="929 MCC  lef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025" y="1485900"/>
            <a:ext cx="3390900" cy="436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6969" y="6172200"/>
            <a:ext cx="1685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SzPct val="65000"/>
            </a:pPr>
            <a:r>
              <a:rPr lang="en-US" sz="1800" b="0" kern="0" dirty="0">
                <a:solidFill>
                  <a:srgbClr val="0000FF"/>
                </a:solidFill>
                <a:latin typeface="Helvetica"/>
                <a:cs typeface="Helvetica"/>
              </a:rPr>
              <a:t>New 929 MCC</a:t>
            </a:r>
          </a:p>
        </p:txBody>
      </p:sp>
      <p:pic>
        <p:nvPicPr>
          <p:cNvPr id="47106" name="Picture 2" descr="DSC0057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6" r="15856"/>
          <a:stretch/>
        </p:blipFill>
        <p:spPr bwMode="auto">
          <a:xfrm>
            <a:off x="4281093" y="1485900"/>
            <a:ext cx="4580519" cy="436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46717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343150" y="6172200"/>
            <a:ext cx="4457700" cy="3429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800" dirty="0"/>
              <a:t>New MCC in 928 now under construction </a:t>
            </a:r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66FF"/>
                </a:solidFill>
              </a:rPr>
              <a:t>Power Distribution </a:t>
            </a:r>
            <a:r>
              <a:rPr lang="en-US" sz="2000">
                <a:solidFill>
                  <a:srgbClr val="0066FF"/>
                </a:solidFill>
              </a:rPr>
              <a:t>Group </a:t>
            </a:r>
            <a:endParaRPr lang="en-US" sz="2000" dirty="0">
              <a:solidFill>
                <a:srgbClr val="0066FF"/>
              </a:solidFill>
            </a:endParaRPr>
          </a:p>
        </p:txBody>
      </p:sp>
      <p:pic>
        <p:nvPicPr>
          <p:cNvPr id="49154" name="Picture 3" descr="DSC00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43000"/>
            <a:ext cx="72009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48673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286000" y="6057900"/>
            <a:ext cx="4572000" cy="3429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eLens Cable Tray and </a:t>
            </a:r>
            <a:r>
              <a:rPr lang="en-US" sz="2400" dirty="0" err="1"/>
              <a:t>Wireway</a:t>
            </a:r>
            <a:r>
              <a:rPr lang="en-US" sz="2400" dirty="0"/>
              <a:t> </a:t>
            </a:r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66FF"/>
                </a:solidFill>
              </a:rPr>
              <a:t>Power Distribution </a:t>
            </a:r>
            <a:r>
              <a:rPr lang="en-US" sz="2000">
                <a:solidFill>
                  <a:srgbClr val="0066FF"/>
                </a:solidFill>
              </a:rPr>
              <a:t>Group </a:t>
            </a:r>
            <a:endParaRPr lang="en-US" sz="2000" dirty="0">
              <a:solidFill>
                <a:srgbClr val="0066FF"/>
              </a:solidFill>
            </a:endParaRPr>
          </a:p>
        </p:txBody>
      </p:sp>
      <p:pic>
        <p:nvPicPr>
          <p:cNvPr id="6" name="Picture 5" descr="C:\Documents and Settings\pkfeng\My Documents\Elens\1010IR photos June 19 2013\P10305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01102"/>
            <a:ext cx="5943600" cy="445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136881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828800" y="6172200"/>
            <a:ext cx="5486400" cy="3429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PHENIX Panel Board Replacement</a:t>
            </a:r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66FF"/>
                </a:solidFill>
              </a:rPr>
              <a:t>Power Distribution </a:t>
            </a:r>
            <a:r>
              <a:rPr lang="en-US" sz="2000">
                <a:solidFill>
                  <a:srgbClr val="0066FF"/>
                </a:solidFill>
              </a:rPr>
              <a:t>Group </a:t>
            </a:r>
            <a:endParaRPr lang="en-US" sz="2000" dirty="0">
              <a:solidFill>
                <a:srgbClr val="0066FF"/>
              </a:solidFill>
            </a:endParaRPr>
          </a:p>
        </p:txBody>
      </p:sp>
      <p:pic>
        <p:nvPicPr>
          <p:cNvPr id="7" name="Picture 6" descr="1008 PHEIX High Bay panelboard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1371601"/>
            <a:ext cx="4114800" cy="30575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4525" y="4699726"/>
            <a:ext cx="971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65000"/>
            </a:pPr>
            <a:r>
              <a:rPr lang="en-US" b="0" kern="0" dirty="0">
                <a:solidFill>
                  <a:srgbClr val="0000FF"/>
                </a:solidFill>
                <a:latin typeface="Helvetica"/>
                <a:cs typeface="Helvetica"/>
              </a:rPr>
              <a:t>Old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7900" y="4713173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SzPct val="65000"/>
            </a:pPr>
            <a:r>
              <a:rPr lang="en-US" b="0" kern="0" dirty="0">
                <a:solidFill>
                  <a:srgbClr val="0000FF"/>
                </a:solidFill>
                <a:latin typeface="Helvetica"/>
                <a:cs typeface="Helvetica"/>
              </a:rPr>
              <a:t>New</a:t>
            </a:r>
          </a:p>
        </p:txBody>
      </p:sp>
      <p:pic>
        <p:nvPicPr>
          <p:cNvPr id="48130" name="Picture 1" descr="P100010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3"/>
          <a:stretch/>
        </p:blipFill>
        <p:spPr bwMode="auto">
          <a:xfrm>
            <a:off x="4640638" y="1371601"/>
            <a:ext cx="4084261" cy="305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40193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66700" y="5029200"/>
            <a:ext cx="8677275" cy="1828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1917700"/>
            <a:ext cx="60706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2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33362" y="1371600"/>
            <a:ext cx="8677275" cy="4572000"/>
          </a:xfrm>
        </p:spPr>
        <p:txBody>
          <a:bodyPr>
            <a:normAutofit/>
          </a:bodyPr>
          <a:lstStyle/>
          <a:p>
            <a:r>
              <a:rPr lang="en-US" dirty="0"/>
              <a:t>The personnel in these groups support the operation, development and upgrades of all C-AD systems.  Recent additions including:</a:t>
            </a:r>
          </a:p>
          <a:p>
            <a:pPr marL="1654175" lvl="5" indent="-222250">
              <a:buFont typeface="Wingdings" pitchFamily="2" charset="2"/>
              <a:buChar char="Ø"/>
            </a:pPr>
            <a:r>
              <a:rPr lang="en-US" dirty="0">
                <a:solidFill>
                  <a:srgbClr val="3366FF"/>
                </a:solidFill>
              </a:rPr>
              <a:t>	</a:t>
            </a:r>
            <a:r>
              <a:rPr lang="en-US" dirty="0">
                <a:solidFill>
                  <a:srgbClr val="3333CC"/>
                </a:solidFill>
              </a:rPr>
              <a:t>EBIS -184 power supplies</a:t>
            </a:r>
          </a:p>
          <a:p>
            <a:pPr marL="1825625" lvl="6" indent="-393700">
              <a:buFont typeface="Wingdings" pitchFamily="2" charset="2"/>
              <a:buChar char="Ø"/>
            </a:pPr>
            <a:r>
              <a:rPr lang="en-US" dirty="0">
                <a:solidFill>
                  <a:srgbClr val="3333CC"/>
                </a:solidFill>
              </a:rPr>
              <a:t>E Lens-72 power supplies</a:t>
            </a:r>
          </a:p>
          <a:p>
            <a:pPr marL="1825625" lvl="6" indent="-393700">
              <a:buFont typeface="Wingdings" pitchFamily="2" charset="2"/>
              <a:buChar char="Ø"/>
            </a:pPr>
            <a:r>
              <a:rPr lang="en-US" dirty="0">
                <a:solidFill>
                  <a:srgbClr val="3333CC"/>
                </a:solidFill>
              </a:rPr>
              <a:t>OPPIS-PLC controls</a:t>
            </a:r>
          </a:p>
          <a:p>
            <a:pPr marL="1825625" lvl="6" indent="-393700">
              <a:buFont typeface="Wingdings" pitchFamily="2" charset="2"/>
              <a:buChar char="Ø"/>
            </a:pPr>
            <a:endParaRPr lang="en-US" dirty="0">
              <a:solidFill>
                <a:srgbClr val="3333CC"/>
              </a:solidFill>
            </a:endParaRPr>
          </a:p>
          <a:p>
            <a:r>
              <a:rPr lang="en-US" dirty="0"/>
              <a:t>Active participation in the Electrical Equipment Inspection Program (EEI)</a:t>
            </a:r>
          </a:p>
          <a:p>
            <a:r>
              <a:rPr lang="en-US" dirty="0"/>
              <a:t>Active participation in the Electric Materials and Equipment Installation Inspection Program (EMII)</a:t>
            </a:r>
          </a:p>
          <a:p>
            <a:r>
              <a:rPr lang="en-US" dirty="0"/>
              <a:t>Legacy equipment programs such as removal of obsolete cabling (cable pulling crew) and power distribution equipment</a:t>
            </a:r>
          </a:p>
          <a:p>
            <a:r>
              <a:rPr lang="en-US" dirty="0"/>
              <a:t>Training for Safety Awareness and use of proper PPE</a:t>
            </a:r>
          </a:p>
          <a:p>
            <a:r>
              <a:rPr lang="en-US" dirty="0"/>
              <a:t>Concerns and Mitigation of Arc Flash Hazards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1622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33362" y="1371600"/>
            <a:ext cx="8677275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~1045 power supplies ranging from 50 Amp bipolar correction supplies to the RHIC Main Dipole and Quadrupole PS’s (5,500 A, 200 V, &amp; 5,500 A, 90 V))</a:t>
            </a:r>
          </a:p>
          <a:p>
            <a:r>
              <a:rPr lang="en-US" dirty="0"/>
              <a:t>These power supplies can be divided into 15 different types</a:t>
            </a:r>
          </a:p>
          <a:p>
            <a:r>
              <a:rPr lang="en-US" dirty="0"/>
              <a:t>Superconducting quench detection and protection systems</a:t>
            </a:r>
          </a:p>
          <a:p>
            <a:pPr marL="1371600" lvl="5" indent="233363">
              <a:buFont typeface="Wingdings" pitchFamily="2" charset="2"/>
              <a:buChar char="Ø"/>
            </a:pPr>
            <a:r>
              <a:rPr lang="en-US" sz="2000" dirty="0">
                <a:solidFill>
                  <a:srgbClr val="3333CC"/>
                </a:solidFill>
              </a:rPr>
              <a:t>309 quench protection assemblies</a:t>
            </a:r>
          </a:p>
          <a:p>
            <a:pPr marL="1371600" lvl="5" indent="233363">
              <a:buFont typeface="Wingdings" pitchFamily="2" charset="2"/>
              <a:buChar char="Ø"/>
            </a:pPr>
            <a:r>
              <a:rPr lang="en-US" sz="2000" dirty="0">
                <a:solidFill>
                  <a:srgbClr val="3333CC"/>
                </a:solidFill>
              </a:rPr>
              <a:t>36 quench detection systems</a:t>
            </a:r>
          </a:p>
          <a:p>
            <a:pPr marL="1371600" lvl="5" indent="233363">
              <a:buFont typeface="Wingdings" pitchFamily="2" charset="2"/>
              <a:buChar char="Ø"/>
            </a:pPr>
            <a:r>
              <a:rPr lang="en-US" sz="2000" dirty="0">
                <a:solidFill>
                  <a:srgbClr val="3333CC"/>
                </a:solidFill>
              </a:rPr>
              <a:t>288 crowbar assemblies</a:t>
            </a:r>
          </a:p>
          <a:p>
            <a:pPr marL="1371600" lvl="5" indent="233363">
              <a:buFont typeface="Wingdings" pitchFamily="2" charset="2"/>
              <a:buChar char="Ø"/>
            </a:pPr>
            <a:r>
              <a:rPr lang="en-US" sz="2000" dirty="0">
                <a:solidFill>
                  <a:srgbClr val="3333CC"/>
                </a:solidFill>
              </a:rPr>
              <a:t>24 DX heater assemblies</a:t>
            </a:r>
          </a:p>
          <a:p>
            <a:pPr lvl="0"/>
            <a:r>
              <a:rPr lang="en-US" dirty="0"/>
              <a:t>Tuning of the quench detection system when significant changes to the operating cycles are </a:t>
            </a:r>
          </a:p>
          <a:p>
            <a:pPr lvl="0"/>
            <a:r>
              <a:rPr lang="en-US" dirty="0"/>
              <a:t>Electrical Testing of the Magnets before and after each Operating Cycle</a:t>
            </a:r>
          </a:p>
          <a:p>
            <a:pPr lvl="0"/>
            <a:r>
              <a:rPr lang="en-US" dirty="0"/>
              <a:t>Major contributor to eLens including the new phase shifting power supply systems (PS and QPA’s).  When completed they will be responsible for 34 new power supplies for eLens</a:t>
            </a:r>
          </a:p>
          <a:p>
            <a:pPr lvl="0"/>
            <a:r>
              <a:rPr lang="en-US" dirty="0"/>
              <a:t>To increase system reliability major rebuilds of many hundreds of power supplies has been undertaken successfully over the last decade and a semi-automatic test facility has been built</a:t>
            </a:r>
          </a:p>
          <a:p>
            <a:pPr lvl="0"/>
            <a:r>
              <a:rPr lang="en-US" sz="2100" dirty="0"/>
              <a:t>Maintenance requirements for such a large number of PS is very labor intensive.  Changing fans which are near the end of life can take two technicians many months during shutdown periods.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sz="2000" dirty="0">
              <a:solidFill>
                <a:srgbClr val="0066FF"/>
              </a:solidFill>
            </a:endParaRPr>
          </a:p>
          <a:p>
            <a:pPr lvl="3">
              <a:buFont typeface="Wingdings" pitchFamily="2" charset="2"/>
              <a:buChar char="Ø"/>
            </a:pPr>
            <a:endParaRPr lang="en-US" sz="18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689811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Collider Electrical Power Supply Group (CEPS)</a:t>
            </a:r>
          </a:p>
        </p:txBody>
      </p:sp>
    </p:spTree>
    <p:extLst>
      <p:ext uri="{BB962C8B-B14F-4D97-AF65-F5344CB8AC3E}">
        <p14:creationId xmlns:p14="http://schemas.microsoft.com/office/powerpoint/2010/main" val="40369211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1650" y="685800"/>
            <a:ext cx="56006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66FF"/>
                </a:solidFill>
              </a:rPr>
              <a:t>Collider Electrical Power Supply Group (CEPS)</a:t>
            </a:r>
          </a:p>
        </p:txBody>
      </p:sp>
      <p:pic>
        <p:nvPicPr>
          <p:cNvPr id="6" name="Picture 5" descr="RMMPSRectifierTransformers 0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7" y="1266854"/>
            <a:ext cx="3333404" cy="2500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4" t="50000"/>
          <a:stretch/>
        </p:blipFill>
        <p:spPr bwMode="auto">
          <a:xfrm>
            <a:off x="5372100" y="1266854"/>
            <a:ext cx="3312286" cy="240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49" y="4457700"/>
            <a:ext cx="37719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558483" y="5829300"/>
            <a:ext cx="2125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spcBef>
                <a:spcPct val="20000"/>
              </a:spcBef>
              <a:buSzPct val="65000"/>
            </a:pPr>
            <a:r>
              <a:rPr lang="en-US" sz="2000" b="0" kern="0" dirty="0">
                <a:solidFill>
                  <a:srgbClr val="0000FF"/>
                </a:solidFill>
                <a:latin typeface="Helvetica"/>
                <a:cs typeface="Helvetica"/>
              </a:rPr>
              <a:t>+/- 300 Corrector</a:t>
            </a:r>
          </a:p>
        </p:txBody>
      </p:sp>
      <p:sp>
        <p:nvSpPr>
          <p:cNvPr id="2" name="Rectangle 1"/>
          <p:cNvSpPr/>
          <p:nvPr/>
        </p:nvSpPr>
        <p:spPr>
          <a:xfrm>
            <a:off x="4000501" y="1636990"/>
            <a:ext cx="1379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65000"/>
            </a:pPr>
            <a:r>
              <a:rPr lang="en-US" b="0" kern="0" dirty="0">
                <a:solidFill>
                  <a:srgbClr val="0000FF"/>
                </a:solidFill>
                <a:latin typeface="Helvetica"/>
                <a:cs typeface="Helvetica"/>
              </a:rPr>
              <a:t>RHIC MMPS</a:t>
            </a:r>
          </a:p>
        </p:txBody>
      </p:sp>
    </p:spTree>
    <p:extLst>
      <p:ext uri="{BB962C8B-B14F-4D97-AF65-F5344CB8AC3E}">
        <p14:creationId xmlns:p14="http://schemas.microsoft.com/office/powerpoint/2010/main" val="118691318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1650" y="685800"/>
            <a:ext cx="56006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66FF"/>
                </a:solidFill>
              </a:rPr>
              <a:t>Collider Electrical Power Supply Group (CEPS)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0113" y="6172200"/>
            <a:ext cx="1523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spcBef>
                <a:spcPct val="20000"/>
              </a:spcBef>
              <a:buSzPct val="65000"/>
            </a:pPr>
            <a:r>
              <a:rPr lang="en-US" sz="2000" b="0" kern="0" dirty="0">
                <a:solidFill>
                  <a:srgbClr val="0000FF"/>
                </a:solidFill>
                <a:latin typeface="Helvetica"/>
                <a:cs typeface="Helvetica"/>
              </a:rPr>
              <a:t>450 A, 20 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70" y="1297580"/>
            <a:ext cx="4347297" cy="3260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3" r="21663"/>
          <a:stretch/>
        </p:blipFill>
        <p:spPr>
          <a:xfrm>
            <a:off x="571500" y="1275169"/>
            <a:ext cx="3200400" cy="47631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93491" y="5029200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spcBef>
                <a:spcPct val="20000"/>
              </a:spcBef>
              <a:buSzPct val="65000"/>
            </a:pPr>
            <a:r>
              <a:rPr lang="en-US" sz="2000" b="0" kern="0" dirty="0">
                <a:solidFill>
                  <a:srgbClr val="0000FF"/>
                </a:solidFill>
                <a:latin typeface="Helvetica"/>
                <a:cs typeface="Helvetica"/>
              </a:rPr>
              <a:t>100 A</a:t>
            </a:r>
          </a:p>
        </p:txBody>
      </p:sp>
    </p:spTree>
    <p:extLst>
      <p:ext uri="{BB962C8B-B14F-4D97-AF65-F5344CB8AC3E}">
        <p14:creationId xmlns:p14="http://schemas.microsoft.com/office/powerpoint/2010/main" val="5555483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1650" y="685800"/>
            <a:ext cx="56006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66FF"/>
                </a:solidFill>
              </a:rPr>
              <a:t>Collider Electrical Power Supply Group (CEPS)</a:t>
            </a:r>
          </a:p>
        </p:txBody>
      </p:sp>
      <p:sp>
        <p:nvSpPr>
          <p:cNvPr id="5" name="Rectangle 4"/>
          <p:cNvSpPr/>
          <p:nvPr/>
        </p:nvSpPr>
        <p:spPr>
          <a:xfrm>
            <a:off x="3254972" y="6029355"/>
            <a:ext cx="2634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spcBef>
                <a:spcPct val="20000"/>
              </a:spcBef>
              <a:buSzPct val="65000"/>
            </a:pPr>
            <a:r>
              <a:rPr lang="en-US" sz="2000" b="0" kern="0" dirty="0">
                <a:solidFill>
                  <a:srgbClr val="0000FF"/>
                </a:solidFill>
                <a:latin typeface="Helvetica"/>
                <a:cs typeface="Helvetica"/>
              </a:rPr>
              <a:t>Automatic Test Stand</a:t>
            </a:r>
          </a:p>
        </p:txBody>
      </p:sp>
      <p:sp>
        <p:nvSpPr>
          <p:cNvPr id="2" name="Rectangle 1"/>
          <p:cNvSpPr/>
          <p:nvPr/>
        </p:nvSpPr>
        <p:spPr>
          <a:xfrm>
            <a:off x="4000501" y="1636990"/>
            <a:ext cx="1379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65000"/>
            </a:pPr>
            <a:r>
              <a:rPr lang="en-US" b="0" kern="0" dirty="0">
                <a:solidFill>
                  <a:srgbClr val="0000FF"/>
                </a:solidFill>
                <a:latin typeface="Helvetica"/>
                <a:cs typeface="Helvetica"/>
              </a:rPr>
              <a:t>RHIC MMPS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59" y="1371600"/>
            <a:ext cx="5821680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5503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33362" y="1257300"/>
            <a:ext cx="8677275" cy="51435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350 power supplies ranging from 1000 Watt correctors to the 95 MVA AGS main magnet power supply (and associated transformers (8ea) and switchgear)</a:t>
            </a:r>
          </a:p>
          <a:p>
            <a:r>
              <a:rPr lang="en-US" dirty="0"/>
              <a:t>Four quadrant switch mode supplies (+/- 125 V, +/- 700 A) </a:t>
            </a:r>
          </a:p>
          <a:p>
            <a:r>
              <a:rPr lang="en-US" dirty="0"/>
              <a:t>Two Quadrant switch mode supplies (+/- 200 V, 1000 A)</a:t>
            </a:r>
          </a:p>
          <a:p>
            <a:r>
              <a:rPr lang="en-US" dirty="0"/>
              <a:t>SCR supplies (+/- 9,500 V, 5,500 A, AMMPS) </a:t>
            </a:r>
          </a:p>
          <a:p>
            <a:r>
              <a:rPr lang="en-US" dirty="0"/>
              <a:t>The operation and maintenance of two multi MVA motor generator sets</a:t>
            </a:r>
          </a:p>
          <a:p>
            <a:r>
              <a:rPr lang="en-US" dirty="0"/>
              <a:t>The Booster main magnet power supply 6,000 V, 6,000 A and associated transformers (30 </a:t>
            </a:r>
            <a:r>
              <a:rPr lang="en-US" dirty="0" err="1"/>
              <a:t>ea</a:t>
            </a:r>
            <a:r>
              <a:rPr lang="en-US" dirty="0"/>
              <a:t>) and switchgear</a:t>
            </a:r>
          </a:p>
          <a:p>
            <a:r>
              <a:rPr lang="en-US" dirty="0"/>
              <a:t>Electrical testing of the AGS and Booster ring magnets</a:t>
            </a:r>
          </a:p>
          <a:p>
            <a:r>
              <a:rPr lang="en-US" dirty="0"/>
              <a:t>Maintenance and operations of 79 uninterruptable power supplies</a:t>
            </a:r>
          </a:p>
          <a:p>
            <a:r>
              <a:rPr lang="en-US" dirty="0"/>
              <a:t>Major contributions to the EBIS (collector supply 15,000 V, 15A), the OPPIS (PLC based control system) and </a:t>
            </a:r>
            <a:r>
              <a:rPr lang="en-US" dirty="0" err="1"/>
              <a:t>eLense</a:t>
            </a:r>
            <a:r>
              <a:rPr lang="en-US" dirty="0"/>
              <a:t> (when complete 44 PS) projects</a:t>
            </a:r>
          </a:p>
          <a:p>
            <a:r>
              <a:rPr lang="en-US" dirty="0"/>
              <a:t>STAR (1000 V, 5000A)  and PHENIX ( 200 V, 3000A) high power PS</a:t>
            </a:r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66FF"/>
                </a:solidFill>
              </a:rPr>
              <a:t>Booster/AGS  Ring Power Supply Group (BARPS)</a:t>
            </a:r>
          </a:p>
        </p:txBody>
      </p:sp>
    </p:spTree>
    <p:extLst>
      <p:ext uri="{BB962C8B-B14F-4D97-AF65-F5344CB8AC3E}">
        <p14:creationId xmlns:p14="http://schemas.microsoft.com/office/powerpoint/2010/main" val="22968753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66FF"/>
                </a:solidFill>
              </a:rPr>
              <a:t>Booster/AGS  Ring Power Supply Group (BARPS)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1085910"/>
            <a:ext cx="3543300" cy="281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0014-9-15-05W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b="7887"/>
          <a:stretch/>
        </p:blipFill>
        <p:spPr bwMode="auto">
          <a:xfrm>
            <a:off x="4343400" y="1127656"/>
            <a:ext cx="4552617" cy="28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100_3631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1" y="4000500"/>
            <a:ext cx="3520440" cy="264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24017" y="4800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SzPct val="65000"/>
            </a:pPr>
            <a:r>
              <a:rPr lang="en-US" b="0" kern="0" dirty="0">
                <a:solidFill>
                  <a:srgbClr val="0000FF"/>
                </a:solidFill>
                <a:latin typeface="Helvetica"/>
                <a:cs typeface="Helvetica"/>
              </a:rPr>
              <a:t>AGS MMPS --Transformers, Rectifier Assemblies, and MG Set</a:t>
            </a:r>
          </a:p>
        </p:txBody>
      </p:sp>
    </p:spTree>
    <p:extLst>
      <p:ext uri="{BB962C8B-B14F-4D97-AF65-F5344CB8AC3E}">
        <p14:creationId xmlns:p14="http://schemas.microsoft.com/office/powerpoint/2010/main" val="146294508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Default 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1_Default Design">
      <a:majorFont>
        <a:latin typeface="Felix Titling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l">
          <a:spcBef>
            <a:spcPct val="50000"/>
          </a:spcBef>
          <a:defRPr sz="2800" b="0" dirty="0" smtClean="0">
            <a:solidFill>
              <a:srgbClr val="FFFFFF"/>
            </a:solidFill>
            <a:latin typeface="Helvetica"/>
            <a:cs typeface="Helvetica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111552</TotalTime>
  <Words>1346</Words>
  <Application>Microsoft Office PowerPoint</Application>
  <PresentationFormat>On-screen Show (4:3)</PresentationFormat>
  <Paragraphs>182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ＭＳ Ｐゴシック</vt:lpstr>
      <vt:lpstr>Book Antiqua</vt:lpstr>
      <vt:lpstr>Calibri</vt:lpstr>
      <vt:lpstr>Felix Titling</vt:lpstr>
      <vt:lpstr>Helvetica</vt:lpstr>
      <vt:lpstr>Lucida Grande</vt:lpstr>
      <vt:lpstr>Times New Roman</vt:lpstr>
      <vt:lpstr>Wingdings</vt:lpstr>
      <vt:lpstr>1_Default Design</vt:lpstr>
      <vt:lpstr>Document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</vt:vector>
  </TitlesOfParts>
  <Company>Brookhaven National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Valued Gateway Client</dc:creator>
  <cp:lastModifiedBy>DiFilippo, Lynanne</cp:lastModifiedBy>
  <cp:revision>765</cp:revision>
  <dcterms:created xsi:type="dcterms:W3CDTF">2011-02-21T05:12:41Z</dcterms:created>
  <dcterms:modified xsi:type="dcterms:W3CDTF">2026-01-07T12:00:31Z</dcterms:modified>
</cp:coreProperties>
</file>