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2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3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04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4" r:id="rId3"/>
    <p:sldId id="296" r:id="rId4"/>
    <p:sldId id="258" r:id="rId5"/>
    <p:sldId id="276" r:id="rId6"/>
    <p:sldId id="277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9" r:id="rId16"/>
    <p:sldId id="290" r:id="rId17"/>
    <p:sldId id="295" r:id="rId18"/>
    <p:sldId id="292" r:id="rId19"/>
    <p:sldId id="299" r:id="rId20"/>
    <p:sldId id="300" r:id="rId21"/>
    <p:sldId id="293" r:id="rId22"/>
    <p:sldId id="297" r:id="rId23"/>
    <p:sldId id="298" r:id="rId24"/>
    <p:sldId id="301" r:id="rId25"/>
    <p:sldId id="291" r:id="rId26"/>
  </p:sldIdLst>
  <p:sldSz cx="9144000" cy="6858000" type="screen4x3"/>
  <p:notesSz cx="69977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  <a:srgbClr val="FF3127"/>
    <a:srgbClr val="F6E814"/>
    <a:srgbClr val="F6DA23"/>
    <a:srgbClr val="FF66CC"/>
    <a:srgbClr val="FF66FF"/>
    <a:srgbClr val="0066FF"/>
    <a:srgbClr val="FF00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6" autoAdjust="0"/>
    <p:restoredTop sz="88543" autoAdjust="0"/>
  </p:normalViewPr>
  <p:slideViewPr>
    <p:cSldViewPr>
      <p:cViewPr varScale="1">
        <p:scale>
          <a:sx n="56" d="100"/>
          <a:sy n="56" d="100"/>
        </p:scale>
        <p:origin x="150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4.bin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6054473453976164E-2"/>
          <c:y val="2.9060341204809055E-2"/>
          <c:w val="0.81957968710987816"/>
          <c:h val="0.789061429025193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trendline>
            <c:trendlineType val="log"/>
            <c:dispRSqr val="0"/>
            <c:dispEq val="0"/>
          </c:trendline>
          <c:cat>
            <c:numRef>
              <c:f>Sheet1!$H$56:$AD$56</c:f>
              <c:numCache>
                <c:formatCode>0</c:formatCode>
                <c:ptCount val="23"/>
                <c:pt idx="0">
                  <c:v>1991</c:v>
                </c:pt>
                <c:pt idx="1">
                  <c:v>1992</c:v>
                </c:pt>
                <c:pt idx="2">
                  <c:v>1993</c:v>
                </c:pt>
                <c:pt idx="3">
                  <c:v>1994</c:v>
                </c:pt>
                <c:pt idx="4">
                  <c:v>1995</c:v>
                </c:pt>
                <c:pt idx="5">
                  <c:v>1996</c:v>
                </c:pt>
                <c:pt idx="6">
                  <c:v>1997</c:v>
                </c:pt>
                <c:pt idx="7">
                  <c:v>1998</c:v>
                </c:pt>
                <c:pt idx="8">
                  <c:v>1999</c:v>
                </c:pt>
                <c:pt idx="9">
                  <c:v>2000</c:v>
                </c:pt>
                <c:pt idx="10">
                  <c:v>2001</c:v>
                </c:pt>
                <c:pt idx="11">
                  <c:v>2002</c:v>
                </c:pt>
                <c:pt idx="12">
                  <c:v>2003</c:v>
                </c:pt>
                <c:pt idx="13">
                  <c:v>2004</c:v>
                </c:pt>
                <c:pt idx="14">
                  <c:v>2005</c:v>
                </c:pt>
                <c:pt idx="15">
                  <c:v>2006</c:v>
                </c:pt>
                <c:pt idx="16">
                  <c:v>2007</c:v>
                </c:pt>
                <c:pt idx="17">
                  <c:v>2008</c:v>
                </c:pt>
                <c:pt idx="18">
                  <c:v>2009</c:v>
                </c:pt>
                <c:pt idx="19">
                  <c:v>2010</c:v>
                </c:pt>
                <c:pt idx="20">
                  <c:v>2011</c:v>
                </c:pt>
                <c:pt idx="21" formatCode="General">
                  <c:v>2012</c:v>
                </c:pt>
                <c:pt idx="22" formatCode="General">
                  <c:v>2013</c:v>
                </c:pt>
              </c:numCache>
            </c:numRef>
          </c:cat>
          <c:val>
            <c:numRef>
              <c:f>Sheet1!$H$57:$AD$57</c:f>
              <c:numCache>
                <c:formatCode>General</c:formatCode>
                <c:ptCount val="23"/>
                <c:pt idx="0">
                  <c:v>10</c:v>
                </c:pt>
                <c:pt idx="1">
                  <c:v>4</c:v>
                </c:pt>
                <c:pt idx="2">
                  <c:v>10</c:v>
                </c:pt>
                <c:pt idx="3">
                  <c:v>7</c:v>
                </c:pt>
                <c:pt idx="4">
                  <c:v>5</c:v>
                </c:pt>
                <c:pt idx="5">
                  <c:v>4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2</c:v>
                </c:pt>
                <c:pt idx="13">
                  <c:v>7</c:v>
                </c:pt>
                <c:pt idx="14">
                  <c:v>3</c:v>
                </c:pt>
                <c:pt idx="15">
                  <c:v>2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C-4319-8B73-C4C0A58FE0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08832"/>
        <c:axId val="106810368"/>
      </c:barChart>
      <c:catAx>
        <c:axId val="1068088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810368"/>
        <c:crosses val="autoZero"/>
        <c:auto val="1"/>
        <c:lblAlgn val="ctr"/>
        <c:lblOffset val="100"/>
        <c:noMultiLvlLbl val="0"/>
      </c:catAx>
      <c:valAx>
        <c:axId val="1068103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0680883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600" baseline="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3"/>
          <c:order val="3"/>
          <c:tx>
            <c:strRef>
              <c:f>Sheet1!$F$5</c:f>
              <c:strCache>
                <c:ptCount val="1"/>
              </c:strCache>
            </c:strRef>
          </c:tx>
          <c:xVal>
            <c:numRef>
              <c:f>Sheet1!$B$6:$B$14</c:f>
              <c:numCache>
                <c:formatCode>General</c:formatCode>
                <c:ptCount val="9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</c:numCache>
            </c:numRef>
          </c:xVal>
          <c:yVal>
            <c:numRef>
              <c:f>Sheet1!$F$6:$F$14</c:f>
              <c:numCache>
                <c:formatCode>General</c:formatCode>
                <c:ptCount val="9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486-4CAE-99FA-E07ACF26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48096"/>
        <c:axId val="146109184"/>
      </c:scatterChart>
      <c:scatterChart>
        <c:scatterStyle val="lineMarker"/>
        <c:varyColors val="0"/>
        <c:ser>
          <c:idx val="0"/>
          <c:order val="0"/>
          <c:tx>
            <c:strRef>
              <c:f>Sheet1!$C$5</c:f>
              <c:strCache>
                <c:ptCount val="1"/>
                <c:pt idx="0">
                  <c:v>Total Cost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</c:spPr>
          </c:marker>
          <c:xVal>
            <c:numRef>
              <c:f>Sheet1!$B$6:$B$14</c:f>
              <c:numCache>
                <c:formatCode>General</c:formatCode>
                <c:ptCount val="9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</c:numCache>
            </c:numRef>
          </c:xVal>
          <c:yVal>
            <c:numRef>
              <c:f>Sheet1!$C$6:$C$14</c:f>
              <c:numCache>
                <c:formatCode>"$"#,##0</c:formatCode>
                <c:ptCount val="9"/>
                <c:pt idx="0">
                  <c:v>2515000</c:v>
                </c:pt>
                <c:pt idx="1">
                  <c:v>3650000</c:v>
                </c:pt>
                <c:pt idx="2">
                  <c:v>3880000</c:v>
                </c:pt>
                <c:pt idx="3">
                  <c:v>4405000</c:v>
                </c:pt>
                <c:pt idx="4">
                  <c:v>2930400</c:v>
                </c:pt>
                <c:pt idx="5">
                  <c:v>3069000</c:v>
                </c:pt>
                <c:pt idx="6">
                  <c:v>3072000</c:v>
                </c:pt>
                <c:pt idx="7">
                  <c:v>3731000</c:v>
                </c:pt>
                <c:pt idx="8">
                  <c:v>3796000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486-4CAE-99FA-E07ACF26F22E}"/>
            </c:ext>
          </c:extLst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Waste Cost</c:v>
                </c:pt>
              </c:strCache>
            </c:strRef>
          </c:tx>
          <c:xVal>
            <c:numRef>
              <c:f>Sheet1!$B$6:$B$14</c:f>
              <c:numCache>
                <c:formatCode>General</c:formatCode>
                <c:ptCount val="9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</c:numCache>
            </c:numRef>
          </c:xVal>
          <c:yVal>
            <c:numRef>
              <c:f>Sheet1!$D$6:$D$14</c:f>
              <c:numCache>
                <c:formatCode>"$"#,##0</c:formatCode>
                <c:ptCount val="9"/>
                <c:pt idx="0">
                  <c:v>1818000</c:v>
                </c:pt>
                <c:pt idx="1">
                  <c:v>2850000</c:v>
                </c:pt>
                <c:pt idx="2">
                  <c:v>2900000</c:v>
                </c:pt>
                <c:pt idx="3">
                  <c:v>2540000</c:v>
                </c:pt>
                <c:pt idx="4">
                  <c:v>2340000</c:v>
                </c:pt>
                <c:pt idx="5">
                  <c:v>2140000</c:v>
                </c:pt>
                <c:pt idx="6">
                  <c:v>2450000</c:v>
                </c:pt>
                <c:pt idx="7">
                  <c:v>3100000</c:v>
                </c:pt>
                <c:pt idx="8">
                  <c:v>3300000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0486-4CAE-99FA-E07ACF26F22E}"/>
            </c:ext>
          </c:extLst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ESSHQ Cost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rgbClr val="002060"/>
              </a:solidFill>
            </c:spPr>
          </c:marker>
          <c:xVal>
            <c:numRef>
              <c:f>Sheet1!$B$6:$B$14</c:f>
              <c:numCache>
                <c:formatCode>General</c:formatCode>
                <c:ptCount val="9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</c:numCache>
            </c:numRef>
          </c:xVal>
          <c:yVal>
            <c:numRef>
              <c:f>Sheet1!$E$6:$E$14</c:f>
              <c:numCache>
                <c:formatCode>"$"#,##0</c:formatCode>
                <c:ptCount val="9"/>
                <c:pt idx="0">
                  <c:v>705000</c:v>
                </c:pt>
                <c:pt idx="1">
                  <c:v>800000</c:v>
                </c:pt>
                <c:pt idx="2">
                  <c:v>1000000</c:v>
                </c:pt>
                <c:pt idx="3">
                  <c:v>1800000</c:v>
                </c:pt>
                <c:pt idx="4">
                  <c:v>600000</c:v>
                </c:pt>
                <c:pt idx="5">
                  <c:v>900000</c:v>
                </c:pt>
                <c:pt idx="6">
                  <c:v>600000</c:v>
                </c:pt>
                <c:pt idx="7">
                  <c:v>600000</c:v>
                </c:pt>
                <c:pt idx="8">
                  <c:v>500000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486-4CAE-99FA-E07ACF26F2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548096"/>
        <c:axId val="146109184"/>
      </c:scatterChart>
      <c:valAx>
        <c:axId val="134548096"/>
        <c:scaling>
          <c:orientation val="minMax"/>
          <c:min val="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00FF"/>
                </a:solidFill>
              </a:defRPr>
            </a:pPr>
            <a:endParaRPr lang="en-US"/>
          </a:p>
        </c:txPr>
        <c:crossAx val="146109184"/>
        <c:crosses val="autoZero"/>
        <c:crossBetween val="midCat"/>
      </c:valAx>
      <c:valAx>
        <c:axId val="1461091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00FF"/>
                </a:solidFill>
              </a:defRPr>
            </a:pPr>
            <a:endParaRPr lang="en-US"/>
          </a:p>
        </c:txPr>
        <c:crossAx val="134548096"/>
        <c:crosses val="autoZero"/>
        <c:crossBetween val="midCat"/>
      </c:valAx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b="1" i="0" baseline="0">
                <a:solidFill>
                  <a:srgbClr val="0000FF"/>
                </a:solidFill>
              </a:defRPr>
            </a:pPr>
            <a:endParaRPr lang="en-US"/>
          </a:p>
        </c:txPr>
      </c:legendEntry>
      <c:legendEntry>
        <c:idx val="2"/>
        <c:txPr>
          <a:bodyPr/>
          <a:lstStyle/>
          <a:p>
            <a:pPr>
              <a:defRPr b="1" i="0" baseline="0">
                <a:solidFill>
                  <a:srgbClr val="0000FF"/>
                </a:solidFill>
              </a:defRPr>
            </a:pPr>
            <a:endParaRPr lang="en-US"/>
          </a:p>
        </c:txPr>
      </c:legendEntry>
      <c:legendEntry>
        <c:idx val="3"/>
        <c:txPr>
          <a:bodyPr/>
          <a:lstStyle/>
          <a:p>
            <a:pPr>
              <a:defRPr b="1" i="0" baseline="0">
                <a:solidFill>
                  <a:srgbClr val="0000FF"/>
                </a:solidFill>
              </a:defRPr>
            </a:pPr>
            <a:endParaRPr lang="en-US"/>
          </a:p>
        </c:txPr>
      </c:legendEntry>
      <c:overlay val="0"/>
    </c:legend>
    <c:plotVisOnly val="1"/>
    <c:dispBlanksAs val="gap"/>
    <c:showDLblsOverMax val="0"/>
  </c:chart>
  <c:txPr>
    <a:bodyPr/>
    <a:lstStyle/>
    <a:p>
      <a:pPr>
        <a:defRPr sz="1600" baseline="0">
          <a:solidFill>
            <a:schemeClr val="tx2">
              <a:lumMod val="75000"/>
            </a:schemeClr>
          </a:solidFill>
        </a:defRPr>
      </a:pPr>
      <a:endParaRPr lang="en-US"/>
    </a:p>
  </c:tx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588332386286767"/>
          <c:y val="2.7484848484848484E-2"/>
          <c:w val="0.79908236154024781"/>
          <c:h val="0.87606410900764853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Sheet1!$C$17</c:f>
              <c:strCache>
                <c:ptCount val="1"/>
                <c:pt idx="0">
                  <c:v>FTE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marker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Sheet1!$B$18:$B$26</c:f>
              <c:numCache>
                <c:formatCode>General</c:formatCode>
                <c:ptCount val="9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8</c:v>
                </c:pt>
                <c:pt idx="5">
                  <c:v>7</c:v>
                </c:pt>
                <c:pt idx="6">
                  <c:v>6</c:v>
                </c:pt>
                <c:pt idx="7">
                  <c:v>5</c:v>
                </c:pt>
                <c:pt idx="8">
                  <c:v>4</c:v>
                </c:pt>
              </c:numCache>
            </c:numRef>
          </c:xVal>
          <c:yVal>
            <c:numRef>
              <c:f>Sheet1!$C$18:$C$26</c:f>
              <c:numCache>
                <c:formatCode>General</c:formatCode>
                <c:ptCount val="9"/>
                <c:pt idx="0">
                  <c:v>23</c:v>
                </c:pt>
                <c:pt idx="1">
                  <c:v>23</c:v>
                </c:pt>
                <c:pt idx="2">
                  <c:v>20.100000000000001</c:v>
                </c:pt>
                <c:pt idx="3">
                  <c:v>21.9</c:v>
                </c:pt>
                <c:pt idx="4">
                  <c:v>21.5</c:v>
                </c:pt>
                <c:pt idx="5">
                  <c:v>21.3</c:v>
                </c:pt>
                <c:pt idx="6">
                  <c:v>27.2</c:v>
                </c:pt>
                <c:pt idx="7">
                  <c:v>18.2</c:v>
                </c:pt>
                <c:pt idx="8">
                  <c:v>18.899999999999999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0B3-48E5-B358-897111C7B3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755072"/>
        <c:axId val="134756992"/>
      </c:scatterChart>
      <c:valAx>
        <c:axId val="134755072"/>
        <c:scaling>
          <c:orientation val="minMax"/>
          <c:min val="4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0000FF"/>
                </a:solidFill>
              </a:defRPr>
            </a:pPr>
            <a:endParaRPr lang="en-US"/>
          </a:p>
        </c:txPr>
        <c:crossAx val="134756992"/>
        <c:crosses val="autoZero"/>
        <c:crossBetween val="midCat"/>
      </c:valAx>
      <c:valAx>
        <c:axId val="1347569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0000FF"/>
                </a:solidFill>
              </a:defRPr>
            </a:pPr>
            <a:endParaRPr lang="en-US"/>
          </a:p>
        </c:txPr>
        <c:crossAx val="134755072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600" b="1" i="0" baseline="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7515733449985611"/>
          <c:y val="0.33795564304462122"/>
          <c:w val="0.11928710994459026"/>
          <c:h val="0.1174220472440945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6551724137931039"/>
          <c:h val="0.894851317467998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  <a:ln w="24405">
              <a:solidFill>
                <a:srgbClr val="00206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rgbClr val="0000FF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og"/>
            <c:dispRSqr val="0"/>
            <c:dispEq val="0"/>
          </c:trendline>
          <c:cat>
            <c:numRef>
              <c:f>Sheet1!$B$1:$O$1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Sheet1!$B$2:$O$2</c:f>
              <c:numCache>
                <c:formatCode>General</c:formatCode>
                <c:ptCount val="14"/>
                <c:pt idx="0">
                  <c:v>17</c:v>
                </c:pt>
                <c:pt idx="1">
                  <c:v>16</c:v>
                </c:pt>
                <c:pt idx="2">
                  <c:v>19</c:v>
                </c:pt>
                <c:pt idx="3">
                  <c:v>12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6</c:v>
                </c:pt>
                <c:pt idx="10">
                  <c:v>2</c:v>
                </c:pt>
                <c:pt idx="11">
                  <c:v>6</c:v>
                </c:pt>
                <c:pt idx="1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C5F-A9C3-29B0C5BA89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8809984"/>
        <c:axId val="148811776"/>
      </c:barChart>
      <c:catAx>
        <c:axId val="148809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49" b="1" i="0" u="none" strike="noStrike" baseline="0">
                <a:solidFill>
                  <a:srgbClr val="0000FF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88117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881177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one"/>
        <c:crossAx val="148809984"/>
        <c:crossesAt val="2000"/>
        <c:crossBetween val="between"/>
        <c:majorUnit val="2"/>
      </c:valAx>
      <c:spPr>
        <a:noFill/>
        <a:ln w="2538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1633667150829449"/>
          <c:y val="3.417814960629921E-2"/>
          <c:w val="0.82704636920384955"/>
          <c:h val="0.83261956838728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0066"/>
            </a:solidFill>
            <a:ln>
              <a:noFill/>
            </a:ln>
          </c:spPr>
          <c:invertIfNegative val="0"/>
          <c:trendline>
            <c:trendlineType val="log"/>
            <c:dispRSqr val="0"/>
            <c:dispEq val="0"/>
          </c:trendline>
          <c:cat>
            <c:numRef>
              <c:f>Sheet1!$M$27:$M$34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</c:numCache>
            </c:numRef>
          </c:cat>
          <c:val>
            <c:numRef>
              <c:f>Sheet1!$N$27:$N$34</c:f>
              <c:numCache>
                <c:formatCode>General</c:formatCode>
                <c:ptCount val="8"/>
                <c:pt idx="0">
                  <c:v>26000</c:v>
                </c:pt>
                <c:pt idx="1">
                  <c:v>65000</c:v>
                </c:pt>
                <c:pt idx="2">
                  <c:v>5000</c:v>
                </c:pt>
                <c:pt idx="3">
                  <c:v>3400</c:v>
                </c:pt>
                <c:pt idx="4">
                  <c:v>47000</c:v>
                </c:pt>
                <c:pt idx="5">
                  <c:v>9400</c:v>
                </c:pt>
                <c:pt idx="6">
                  <c:v>5600</c:v>
                </c:pt>
                <c:pt idx="7">
                  <c:v>466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5B-456F-9FBF-C8E5227D68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838656"/>
        <c:axId val="148901888"/>
      </c:barChart>
      <c:catAx>
        <c:axId val="14883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0000FF"/>
                </a:solidFill>
              </a:defRPr>
            </a:pPr>
            <a:endParaRPr lang="en-US"/>
          </a:p>
        </c:txPr>
        <c:crossAx val="148901888"/>
        <c:crosses val="autoZero"/>
        <c:auto val="1"/>
        <c:lblAlgn val="ctr"/>
        <c:lblOffset val="100"/>
        <c:noMultiLvlLbl val="0"/>
      </c:catAx>
      <c:valAx>
        <c:axId val="148901888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rgbClr val="0000FF"/>
                </a:solidFill>
              </a:defRPr>
            </a:pPr>
            <a:endParaRPr lang="en-US"/>
          </a:p>
        </c:txPr>
        <c:crossAx val="14883865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2060"/>
            </a:solidFill>
          </c:spPr>
          <c:invertIfNegative val="0"/>
          <c:cat>
            <c:numRef>
              <c:f>Sheet1!$I$126:$I$138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Sheet1!$J$126:$J$138</c:f>
              <c:numCache>
                <c:formatCode>General</c:formatCode>
                <c:ptCount val="13"/>
                <c:pt idx="0">
                  <c:v>1642</c:v>
                </c:pt>
                <c:pt idx="1">
                  <c:v>2719</c:v>
                </c:pt>
                <c:pt idx="2">
                  <c:v>2624</c:v>
                </c:pt>
                <c:pt idx="3">
                  <c:v>2578</c:v>
                </c:pt>
                <c:pt idx="4">
                  <c:v>2400</c:v>
                </c:pt>
                <c:pt idx="5">
                  <c:v>5100</c:v>
                </c:pt>
                <c:pt idx="6">
                  <c:v>2784</c:v>
                </c:pt>
                <c:pt idx="7">
                  <c:v>11000</c:v>
                </c:pt>
                <c:pt idx="8">
                  <c:v>1300</c:v>
                </c:pt>
                <c:pt idx="9">
                  <c:v>14000</c:v>
                </c:pt>
                <c:pt idx="10">
                  <c:v>5936</c:v>
                </c:pt>
                <c:pt idx="11">
                  <c:v>1340</c:v>
                </c:pt>
                <c:pt idx="12">
                  <c:v>3426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97-45A7-96EC-ABD0379F4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952576"/>
        <c:axId val="148954112"/>
      </c:barChart>
      <c:catAx>
        <c:axId val="148952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aseline="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8954112"/>
        <c:crosses val="autoZero"/>
        <c:auto val="1"/>
        <c:lblAlgn val="ctr"/>
        <c:lblOffset val="100"/>
        <c:noMultiLvlLbl val="0"/>
      </c:catAx>
      <c:valAx>
        <c:axId val="1489541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2400" baseline="0">
                <a:solidFill>
                  <a:srgbClr val="0000FF"/>
                </a:solidFill>
                <a:latin typeface="Arial" pitchFamily="34" charset="0"/>
                <a:cs typeface="Arial" pitchFamily="34" charset="0"/>
              </a:defRPr>
            </a:pPr>
            <a:endParaRPr lang="en-US"/>
          </a:p>
        </c:txPr>
        <c:crossAx val="14895257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EF26F8-2425-4E30-BDED-DACC54BE8679}" type="doc">
      <dgm:prSet loTypeId="urn:microsoft.com/office/officeart/2005/8/layout/gear1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B3E77F-4392-4F45-BC6E-2D96C01B8598}">
      <dgm:prSet custT="1"/>
      <dgm:spPr>
        <a:solidFill>
          <a:srgbClr val="0033CC"/>
        </a:solidFill>
      </dgm:spPr>
      <dgm:t>
        <a:bodyPr vert="horz"/>
        <a:lstStyle/>
        <a:p>
          <a:pPr rtl="0"/>
          <a:r>
            <a: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rPr>
            <a:t>User Safety, Work Planning, Configuration Control, and Change Management</a:t>
          </a:r>
        </a:p>
      </dgm:t>
    </dgm:pt>
    <dgm:pt modelId="{F32B8086-9DF2-40D8-B315-0615BC587BD0}" type="parTrans" cxnId="{00B24B40-812B-4666-ACF7-B45FB1EE5984}">
      <dgm:prSet/>
      <dgm:spPr/>
      <dgm:t>
        <a:bodyPr/>
        <a:lstStyle/>
        <a:p>
          <a:endParaRPr lang="en-US"/>
        </a:p>
      </dgm:t>
    </dgm:pt>
    <dgm:pt modelId="{AE9694BC-E8A2-4760-A915-D3024B3BE723}" type="sibTrans" cxnId="{00B24B40-812B-4666-ACF7-B45FB1EE5984}">
      <dgm:prSet/>
      <dgm:spPr>
        <a:gradFill rotWithShape="0">
          <a:gsLst>
            <a:gs pos="0">
              <a:srgbClr val="0033CC"/>
            </a:gs>
            <a:gs pos="50000">
              <a:srgbClr val="00206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BA528247-150D-4D11-991A-CE8D6170145D}">
      <dgm:prSet custT="1"/>
      <dgm:spPr>
        <a:solidFill>
          <a:srgbClr val="0033CC"/>
        </a:solidFill>
      </dgm:spPr>
      <dgm:t>
        <a:bodyPr vert="horz"/>
        <a:lstStyle/>
        <a:p>
          <a:pPr rtl="0"/>
          <a:r>
            <a: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rPr>
            <a:t>Procedures, Authorizations, Training and Qualifications for RHIC Operations</a:t>
          </a:r>
        </a:p>
      </dgm:t>
    </dgm:pt>
    <dgm:pt modelId="{29AA8838-2BA7-4EE1-B7D9-45D956E4C787}" type="parTrans" cxnId="{98B62EC1-ABA2-438E-993A-E02F1748BBE4}">
      <dgm:prSet/>
      <dgm:spPr/>
      <dgm:t>
        <a:bodyPr/>
        <a:lstStyle/>
        <a:p>
          <a:endParaRPr lang="en-US"/>
        </a:p>
      </dgm:t>
    </dgm:pt>
    <dgm:pt modelId="{A98B8D5C-AB2B-48FA-BF58-3AE7C2C23F90}" type="sibTrans" cxnId="{98B62EC1-ABA2-438E-993A-E02F1748BBE4}">
      <dgm:prSet/>
      <dgm:spPr>
        <a:gradFill rotWithShape="0">
          <a:gsLst>
            <a:gs pos="0">
              <a:srgbClr val="0033CC"/>
            </a:gs>
            <a:gs pos="50000">
              <a:srgbClr val="00206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60E0C145-FFDD-40BD-8343-F8EA4323D934}">
      <dgm:prSet custT="1"/>
      <dgm:spPr>
        <a:solidFill>
          <a:srgbClr val="0033CC"/>
        </a:solidFill>
      </dgm:spPr>
      <dgm:t>
        <a:bodyPr vert="horz"/>
        <a:lstStyle/>
        <a:p>
          <a:r>
            <a:rPr lang="en-US" sz="1400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rPr>
            <a:t>ASEs, SAD, USI Process, ARR Program, R2A2s, Credited Engineered Safety Systems for RHIC Accelerator Facilities</a:t>
          </a:r>
          <a:endParaRPr lang="en-US" sz="1400" b="1" u="none" dirty="0">
            <a:solidFill>
              <a:schemeClr val="bg1"/>
            </a:solidFill>
            <a:latin typeface="Helvetica" pitchFamily="34" charset="0"/>
            <a:cs typeface="Helvetica" pitchFamily="34" charset="0"/>
          </a:endParaRPr>
        </a:p>
      </dgm:t>
    </dgm:pt>
    <dgm:pt modelId="{2E95F0C2-6068-4819-8812-1ED783B2ADBA}" type="sibTrans" cxnId="{79C902EF-AD7E-4A79-900C-6DA0F876D099}">
      <dgm:prSet/>
      <dgm:spPr>
        <a:gradFill rotWithShape="0">
          <a:gsLst>
            <a:gs pos="0">
              <a:srgbClr val="0033CC"/>
            </a:gs>
            <a:gs pos="50000">
              <a:srgbClr val="00206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</dgm:spPr>
      <dgm:t>
        <a:bodyPr/>
        <a:lstStyle/>
        <a:p>
          <a:endParaRPr lang="en-US"/>
        </a:p>
      </dgm:t>
    </dgm:pt>
    <dgm:pt modelId="{3B837947-5C67-49EC-96E0-46BC392C40F9}" type="parTrans" cxnId="{79C902EF-AD7E-4A79-900C-6DA0F876D099}">
      <dgm:prSet/>
      <dgm:spPr/>
      <dgm:t>
        <a:bodyPr/>
        <a:lstStyle/>
        <a:p>
          <a:endParaRPr lang="en-US"/>
        </a:p>
      </dgm:t>
    </dgm:pt>
    <dgm:pt modelId="{A623C1CB-7A04-4830-8775-2CFA45E0D952}" type="pres">
      <dgm:prSet presAssocID="{4EEF26F8-2425-4E30-BDED-DACC54BE867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4176807-9FBE-4322-A918-C47CCE4B94E2}" type="pres">
      <dgm:prSet presAssocID="{60E0C145-FFDD-40BD-8343-F8EA4323D934}" presName="gear1" presStyleLbl="node1" presStyleIdx="0" presStyleCnt="3">
        <dgm:presLayoutVars>
          <dgm:chMax val="1"/>
          <dgm:bulletEnabled val="1"/>
        </dgm:presLayoutVars>
      </dgm:prSet>
      <dgm:spPr/>
    </dgm:pt>
    <dgm:pt modelId="{651D620F-9ABA-4DFC-90EB-06418F9983B4}" type="pres">
      <dgm:prSet presAssocID="{60E0C145-FFDD-40BD-8343-F8EA4323D934}" presName="gear1srcNode" presStyleLbl="node1" presStyleIdx="0" presStyleCnt="3"/>
      <dgm:spPr/>
    </dgm:pt>
    <dgm:pt modelId="{EE45A38A-8554-45B1-A2EB-77AF6B5BDE70}" type="pres">
      <dgm:prSet presAssocID="{60E0C145-FFDD-40BD-8343-F8EA4323D934}" presName="gear1dstNode" presStyleLbl="node1" presStyleIdx="0" presStyleCnt="3"/>
      <dgm:spPr/>
    </dgm:pt>
    <dgm:pt modelId="{315EA983-7BEF-46D5-B749-0FCA612EEC85}" type="pres">
      <dgm:prSet presAssocID="{A6B3E77F-4392-4F45-BC6E-2D96C01B8598}" presName="gear2" presStyleLbl="node1" presStyleIdx="1" presStyleCnt="3" custLinFactNeighborX="930" custLinFactNeighborY="-1512">
        <dgm:presLayoutVars>
          <dgm:chMax val="1"/>
          <dgm:bulletEnabled val="1"/>
        </dgm:presLayoutVars>
      </dgm:prSet>
      <dgm:spPr/>
    </dgm:pt>
    <dgm:pt modelId="{0EBD2D2F-7811-45FA-AEAE-8A06F957EAAA}" type="pres">
      <dgm:prSet presAssocID="{A6B3E77F-4392-4F45-BC6E-2D96C01B8598}" presName="gear2srcNode" presStyleLbl="node1" presStyleIdx="1" presStyleCnt="3"/>
      <dgm:spPr/>
    </dgm:pt>
    <dgm:pt modelId="{A3C4F740-7819-46EA-AAD4-945A613FF4EF}" type="pres">
      <dgm:prSet presAssocID="{A6B3E77F-4392-4F45-BC6E-2D96C01B8598}" presName="gear2dstNode" presStyleLbl="node1" presStyleIdx="1" presStyleCnt="3"/>
      <dgm:spPr/>
    </dgm:pt>
    <dgm:pt modelId="{780DEDF8-A459-40FE-B552-22120F9565BC}" type="pres">
      <dgm:prSet presAssocID="{BA528247-150D-4D11-991A-CE8D6170145D}" presName="gear3" presStyleLbl="node1" presStyleIdx="2" presStyleCnt="3"/>
      <dgm:spPr/>
    </dgm:pt>
    <dgm:pt modelId="{9089BB38-7431-4384-BA7C-C2BC5A3239EB}" type="pres">
      <dgm:prSet presAssocID="{BA528247-150D-4D11-991A-CE8D6170145D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3813D44C-284B-48ED-B06B-EF2140809963}" type="pres">
      <dgm:prSet presAssocID="{BA528247-150D-4D11-991A-CE8D6170145D}" presName="gear3srcNode" presStyleLbl="node1" presStyleIdx="2" presStyleCnt="3"/>
      <dgm:spPr/>
    </dgm:pt>
    <dgm:pt modelId="{9432B8FA-5A86-4F8B-8AD4-5FF752704605}" type="pres">
      <dgm:prSet presAssocID="{BA528247-150D-4D11-991A-CE8D6170145D}" presName="gear3dstNode" presStyleLbl="node1" presStyleIdx="2" presStyleCnt="3"/>
      <dgm:spPr/>
    </dgm:pt>
    <dgm:pt modelId="{13638C58-E3A9-415C-9F9E-7236E775F13F}" type="pres">
      <dgm:prSet presAssocID="{2E95F0C2-6068-4819-8812-1ED783B2ADBA}" presName="connector1" presStyleLbl="sibTrans2D1" presStyleIdx="0" presStyleCnt="3" custLinFactNeighborX="-1005" custLinFactNeighborY="-480"/>
      <dgm:spPr/>
    </dgm:pt>
    <dgm:pt modelId="{D13AFF9E-7D4A-4CE3-B0D5-B62A7308240C}" type="pres">
      <dgm:prSet presAssocID="{AE9694BC-E8A2-4760-A915-D3024B3BE723}" presName="connector2" presStyleLbl="sibTrans2D1" presStyleIdx="1" presStyleCnt="3"/>
      <dgm:spPr/>
    </dgm:pt>
    <dgm:pt modelId="{6BD40258-BF43-4D18-9E76-0AFD0F16AD35}" type="pres">
      <dgm:prSet presAssocID="{A98B8D5C-AB2B-48FA-BF58-3AE7C2C23F90}" presName="connector3" presStyleLbl="sibTrans2D1" presStyleIdx="2" presStyleCnt="3"/>
      <dgm:spPr/>
    </dgm:pt>
  </dgm:ptLst>
  <dgm:cxnLst>
    <dgm:cxn modelId="{A6231E13-B74D-45F9-87F3-6741C6A7C605}" type="presOf" srcId="{BA528247-150D-4D11-991A-CE8D6170145D}" destId="{780DEDF8-A459-40FE-B552-22120F9565BC}" srcOrd="0" destOrd="0" presId="urn:microsoft.com/office/officeart/2005/8/layout/gear1"/>
    <dgm:cxn modelId="{00B24B40-812B-4666-ACF7-B45FB1EE5984}" srcId="{4EEF26F8-2425-4E30-BDED-DACC54BE8679}" destId="{A6B3E77F-4392-4F45-BC6E-2D96C01B8598}" srcOrd="1" destOrd="0" parTransId="{F32B8086-9DF2-40D8-B315-0615BC587BD0}" sibTransId="{AE9694BC-E8A2-4760-A915-D3024B3BE723}"/>
    <dgm:cxn modelId="{4E0A4D45-A1C0-44E5-804B-29CC08CEB23A}" type="presOf" srcId="{4EEF26F8-2425-4E30-BDED-DACC54BE8679}" destId="{A623C1CB-7A04-4830-8775-2CFA45E0D952}" srcOrd="0" destOrd="0" presId="urn:microsoft.com/office/officeart/2005/8/layout/gear1"/>
    <dgm:cxn modelId="{E6332D67-EA1B-4C4B-8D2E-A2448D9541D4}" type="presOf" srcId="{2E95F0C2-6068-4819-8812-1ED783B2ADBA}" destId="{13638C58-E3A9-415C-9F9E-7236E775F13F}" srcOrd="0" destOrd="0" presId="urn:microsoft.com/office/officeart/2005/8/layout/gear1"/>
    <dgm:cxn modelId="{D1196269-6AA3-495A-8970-7093F16F9FA6}" type="presOf" srcId="{60E0C145-FFDD-40BD-8343-F8EA4323D934}" destId="{EE45A38A-8554-45B1-A2EB-77AF6B5BDE70}" srcOrd="2" destOrd="0" presId="urn:microsoft.com/office/officeart/2005/8/layout/gear1"/>
    <dgm:cxn modelId="{5C130D7D-BB89-48DF-9632-EFE0E3F2E0B3}" type="presOf" srcId="{BA528247-150D-4D11-991A-CE8D6170145D}" destId="{3813D44C-284B-48ED-B06B-EF2140809963}" srcOrd="2" destOrd="0" presId="urn:microsoft.com/office/officeart/2005/8/layout/gear1"/>
    <dgm:cxn modelId="{85EC519B-1D9F-4B3A-8BBE-2F89F6398946}" type="presOf" srcId="{AE9694BC-E8A2-4760-A915-D3024B3BE723}" destId="{D13AFF9E-7D4A-4CE3-B0D5-B62A7308240C}" srcOrd="0" destOrd="0" presId="urn:microsoft.com/office/officeart/2005/8/layout/gear1"/>
    <dgm:cxn modelId="{7280AA9C-55BF-4358-8CBB-AEE7275269D0}" type="presOf" srcId="{60E0C145-FFDD-40BD-8343-F8EA4323D934}" destId="{651D620F-9ABA-4DFC-90EB-06418F9983B4}" srcOrd="1" destOrd="0" presId="urn:microsoft.com/office/officeart/2005/8/layout/gear1"/>
    <dgm:cxn modelId="{707AB89D-C872-47F5-AD81-BA0BC5BA9463}" type="presOf" srcId="{A98B8D5C-AB2B-48FA-BF58-3AE7C2C23F90}" destId="{6BD40258-BF43-4D18-9E76-0AFD0F16AD35}" srcOrd="0" destOrd="0" presId="urn:microsoft.com/office/officeart/2005/8/layout/gear1"/>
    <dgm:cxn modelId="{98B62EC1-ABA2-438E-993A-E02F1748BBE4}" srcId="{4EEF26F8-2425-4E30-BDED-DACC54BE8679}" destId="{BA528247-150D-4D11-991A-CE8D6170145D}" srcOrd="2" destOrd="0" parTransId="{29AA8838-2BA7-4EE1-B7D9-45D956E4C787}" sibTransId="{A98B8D5C-AB2B-48FA-BF58-3AE7C2C23F90}"/>
    <dgm:cxn modelId="{03AB98C6-E623-4B74-9065-A7130CE8061A}" type="presOf" srcId="{60E0C145-FFDD-40BD-8343-F8EA4323D934}" destId="{94176807-9FBE-4322-A918-C47CCE4B94E2}" srcOrd="0" destOrd="0" presId="urn:microsoft.com/office/officeart/2005/8/layout/gear1"/>
    <dgm:cxn modelId="{D62F85D5-EB99-49C7-8831-18B08580D785}" type="presOf" srcId="{A6B3E77F-4392-4F45-BC6E-2D96C01B8598}" destId="{0EBD2D2F-7811-45FA-AEAE-8A06F957EAAA}" srcOrd="1" destOrd="0" presId="urn:microsoft.com/office/officeart/2005/8/layout/gear1"/>
    <dgm:cxn modelId="{55200BE5-49B8-4F9F-B5FF-8AD215B1EF86}" type="presOf" srcId="{BA528247-150D-4D11-991A-CE8D6170145D}" destId="{9432B8FA-5A86-4F8B-8AD4-5FF752704605}" srcOrd="3" destOrd="0" presId="urn:microsoft.com/office/officeart/2005/8/layout/gear1"/>
    <dgm:cxn modelId="{79C902EF-AD7E-4A79-900C-6DA0F876D099}" srcId="{4EEF26F8-2425-4E30-BDED-DACC54BE8679}" destId="{60E0C145-FFDD-40BD-8343-F8EA4323D934}" srcOrd="0" destOrd="0" parTransId="{3B837947-5C67-49EC-96E0-46BC392C40F9}" sibTransId="{2E95F0C2-6068-4819-8812-1ED783B2ADBA}"/>
    <dgm:cxn modelId="{166186F0-CED7-4031-8493-A72C797DB1BC}" type="presOf" srcId="{A6B3E77F-4392-4F45-BC6E-2D96C01B8598}" destId="{A3C4F740-7819-46EA-AAD4-945A613FF4EF}" srcOrd="2" destOrd="0" presId="urn:microsoft.com/office/officeart/2005/8/layout/gear1"/>
    <dgm:cxn modelId="{499B89F1-46DB-4BFD-A5FB-BA0A97279FE3}" type="presOf" srcId="{BA528247-150D-4D11-991A-CE8D6170145D}" destId="{9089BB38-7431-4384-BA7C-C2BC5A3239EB}" srcOrd="1" destOrd="0" presId="urn:microsoft.com/office/officeart/2005/8/layout/gear1"/>
    <dgm:cxn modelId="{BAEAD9FE-9BFF-4B9A-9B37-9FCE98AD50AC}" type="presOf" srcId="{A6B3E77F-4392-4F45-BC6E-2D96C01B8598}" destId="{315EA983-7BEF-46D5-B749-0FCA612EEC85}" srcOrd="0" destOrd="0" presId="urn:microsoft.com/office/officeart/2005/8/layout/gear1"/>
    <dgm:cxn modelId="{C911C226-D2D5-4860-A84B-CB046AC02556}" type="presParOf" srcId="{A623C1CB-7A04-4830-8775-2CFA45E0D952}" destId="{94176807-9FBE-4322-A918-C47CCE4B94E2}" srcOrd="0" destOrd="0" presId="urn:microsoft.com/office/officeart/2005/8/layout/gear1"/>
    <dgm:cxn modelId="{863C01BE-35F3-466E-AD06-A00B3FA54176}" type="presParOf" srcId="{A623C1CB-7A04-4830-8775-2CFA45E0D952}" destId="{651D620F-9ABA-4DFC-90EB-06418F9983B4}" srcOrd="1" destOrd="0" presId="urn:microsoft.com/office/officeart/2005/8/layout/gear1"/>
    <dgm:cxn modelId="{B00339AF-3509-45D4-A8F5-492AE18A92ED}" type="presParOf" srcId="{A623C1CB-7A04-4830-8775-2CFA45E0D952}" destId="{EE45A38A-8554-45B1-A2EB-77AF6B5BDE70}" srcOrd="2" destOrd="0" presId="urn:microsoft.com/office/officeart/2005/8/layout/gear1"/>
    <dgm:cxn modelId="{0FC103F8-BA13-4D1B-91FA-19E777991A86}" type="presParOf" srcId="{A623C1CB-7A04-4830-8775-2CFA45E0D952}" destId="{315EA983-7BEF-46D5-B749-0FCA612EEC85}" srcOrd="3" destOrd="0" presId="urn:microsoft.com/office/officeart/2005/8/layout/gear1"/>
    <dgm:cxn modelId="{2AA26625-BAB0-4E66-9DA9-A8AD79D1A1C0}" type="presParOf" srcId="{A623C1CB-7A04-4830-8775-2CFA45E0D952}" destId="{0EBD2D2F-7811-45FA-AEAE-8A06F957EAAA}" srcOrd="4" destOrd="0" presId="urn:microsoft.com/office/officeart/2005/8/layout/gear1"/>
    <dgm:cxn modelId="{1BAA55C9-B833-4665-9DF7-402DBCA8EF3C}" type="presParOf" srcId="{A623C1CB-7A04-4830-8775-2CFA45E0D952}" destId="{A3C4F740-7819-46EA-AAD4-945A613FF4EF}" srcOrd="5" destOrd="0" presId="urn:microsoft.com/office/officeart/2005/8/layout/gear1"/>
    <dgm:cxn modelId="{FC37FDA9-F06C-4D13-AEA0-72E5A20C01B5}" type="presParOf" srcId="{A623C1CB-7A04-4830-8775-2CFA45E0D952}" destId="{780DEDF8-A459-40FE-B552-22120F9565BC}" srcOrd="6" destOrd="0" presId="urn:microsoft.com/office/officeart/2005/8/layout/gear1"/>
    <dgm:cxn modelId="{DFDE5981-A2B2-446A-9F62-DA6C82B17003}" type="presParOf" srcId="{A623C1CB-7A04-4830-8775-2CFA45E0D952}" destId="{9089BB38-7431-4384-BA7C-C2BC5A3239EB}" srcOrd="7" destOrd="0" presId="urn:microsoft.com/office/officeart/2005/8/layout/gear1"/>
    <dgm:cxn modelId="{FD960AC9-304D-43E5-B712-8AD7A78F6C88}" type="presParOf" srcId="{A623C1CB-7A04-4830-8775-2CFA45E0D952}" destId="{3813D44C-284B-48ED-B06B-EF2140809963}" srcOrd="8" destOrd="0" presId="urn:microsoft.com/office/officeart/2005/8/layout/gear1"/>
    <dgm:cxn modelId="{F1430588-3E1F-4BEE-A9A4-B83E6457422C}" type="presParOf" srcId="{A623C1CB-7A04-4830-8775-2CFA45E0D952}" destId="{9432B8FA-5A86-4F8B-8AD4-5FF752704605}" srcOrd="9" destOrd="0" presId="urn:microsoft.com/office/officeart/2005/8/layout/gear1"/>
    <dgm:cxn modelId="{F9BF0623-C5CA-4E85-92A5-901134249A48}" type="presParOf" srcId="{A623C1CB-7A04-4830-8775-2CFA45E0D952}" destId="{13638C58-E3A9-415C-9F9E-7236E775F13F}" srcOrd="10" destOrd="0" presId="urn:microsoft.com/office/officeart/2005/8/layout/gear1"/>
    <dgm:cxn modelId="{B2F75A49-0EE8-4D1C-8938-73A6062A5CF7}" type="presParOf" srcId="{A623C1CB-7A04-4830-8775-2CFA45E0D952}" destId="{D13AFF9E-7D4A-4CE3-B0D5-B62A7308240C}" srcOrd="11" destOrd="0" presId="urn:microsoft.com/office/officeart/2005/8/layout/gear1"/>
    <dgm:cxn modelId="{F0E245D0-7610-4C47-AD71-5F4FFAE7A331}" type="presParOf" srcId="{A623C1CB-7A04-4830-8775-2CFA45E0D952}" destId="{6BD40258-BF43-4D18-9E76-0AFD0F16AD35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6904B0-0D38-432C-A1E7-C56674C605E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36213E9-E3CE-45B2-B193-765F9FB37446}">
      <dgm:prSet/>
      <dgm:spPr>
        <a:xfrm rot="5400000">
          <a:off x="-270368" y="273269"/>
          <a:ext cx="1802457" cy="126172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Facilities</a:t>
          </a:r>
        </a:p>
      </dgm:t>
    </dgm:pt>
    <dgm:pt modelId="{27958042-011E-48E0-A8A3-800D95749088}" type="parTrans" cxnId="{2711FF5D-3A44-4ADB-B97F-A6A454140692}">
      <dgm:prSet/>
      <dgm:spPr/>
      <dgm:t>
        <a:bodyPr/>
        <a:lstStyle/>
        <a:p>
          <a:endParaRPr lang="en-US"/>
        </a:p>
      </dgm:t>
    </dgm:pt>
    <dgm:pt modelId="{133FE214-79B7-47F4-B12B-9EA1D6F03D2E}" type="sibTrans" cxnId="{2711FF5D-3A44-4ADB-B97F-A6A454140692}">
      <dgm:prSet/>
      <dgm:spPr/>
      <dgm:t>
        <a:bodyPr/>
        <a:lstStyle/>
        <a:p>
          <a:endParaRPr lang="en-US"/>
        </a:p>
      </dgm:t>
    </dgm:pt>
    <dgm:pt modelId="{91B4E4C9-53B7-4C2C-A620-C609424AEA86}">
      <dgm:prSet/>
      <dgm:spPr>
        <a:xfrm rot="5400000">
          <a:off x="3931261" y="-2666640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Roof leaks, cable tray deterioration, inadequate workspace, poor lighting, energy inefficient  buildings</a:t>
          </a:r>
        </a:p>
      </dgm:t>
    </dgm:pt>
    <dgm:pt modelId="{9BC6C5BC-DA9D-4968-ABE7-818243C380D6}" type="parTrans" cxnId="{AB6C1B91-6748-451E-A9BD-64A0C174DE94}">
      <dgm:prSet/>
      <dgm:spPr/>
      <dgm:t>
        <a:bodyPr/>
        <a:lstStyle/>
        <a:p>
          <a:endParaRPr lang="en-US"/>
        </a:p>
      </dgm:t>
    </dgm:pt>
    <dgm:pt modelId="{E8111490-39BB-4480-A40F-6467FCDDE93D}" type="sibTrans" cxnId="{AB6C1B91-6748-451E-A9BD-64A0C174DE94}">
      <dgm:prSet/>
      <dgm:spPr/>
      <dgm:t>
        <a:bodyPr/>
        <a:lstStyle/>
        <a:p>
          <a:endParaRPr lang="en-US"/>
        </a:p>
      </dgm:t>
    </dgm:pt>
    <dgm:pt modelId="{E0C8B2BB-9B05-496C-95C1-760D0A38AA5F}">
      <dgm:prSet/>
      <dgm:spPr>
        <a:xfrm rot="5400000">
          <a:off x="-270368" y="3494210"/>
          <a:ext cx="1802457" cy="126172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Sustainability</a:t>
          </a:r>
        </a:p>
      </dgm:t>
    </dgm:pt>
    <dgm:pt modelId="{938D0801-795B-4DFD-B868-877BBE514E00}" type="parTrans" cxnId="{C0EDEE65-7515-468A-B665-0E08E9EF941D}">
      <dgm:prSet/>
      <dgm:spPr/>
      <dgm:t>
        <a:bodyPr/>
        <a:lstStyle/>
        <a:p>
          <a:endParaRPr lang="en-US"/>
        </a:p>
      </dgm:t>
    </dgm:pt>
    <dgm:pt modelId="{4379C0B5-729E-4168-946C-697989F5C6FC}" type="sibTrans" cxnId="{C0EDEE65-7515-468A-B665-0E08E9EF941D}">
      <dgm:prSet/>
      <dgm:spPr/>
      <dgm:t>
        <a:bodyPr/>
        <a:lstStyle/>
        <a:p>
          <a:endParaRPr lang="en-US"/>
        </a:p>
      </dgm:t>
    </dgm:pt>
    <dgm:pt modelId="{6B32F87D-2B6B-40D4-9637-E7B9D4297745}">
      <dgm:prSet/>
      <dgm:spPr>
        <a:xfrm rot="5400000">
          <a:off x="3931261" y="554300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Reducing /better utilizing government vehicles</a:t>
          </a:r>
        </a:p>
      </dgm:t>
    </dgm:pt>
    <dgm:pt modelId="{C6B130C2-11E6-4826-8826-AF2CE5492B9C}" type="parTrans" cxnId="{45D121E3-DE1B-4C1F-A97D-E6B55F5E5B60}">
      <dgm:prSet/>
      <dgm:spPr/>
      <dgm:t>
        <a:bodyPr/>
        <a:lstStyle/>
        <a:p>
          <a:endParaRPr lang="en-US"/>
        </a:p>
      </dgm:t>
    </dgm:pt>
    <dgm:pt modelId="{DE66B784-EA25-46A2-904E-1D1877B61C32}" type="sibTrans" cxnId="{45D121E3-DE1B-4C1F-A97D-E6B55F5E5B60}">
      <dgm:prSet/>
      <dgm:spPr/>
      <dgm:t>
        <a:bodyPr/>
        <a:lstStyle/>
        <a:p>
          <a:endParaRPr lang="en-US"/>
        </a:p>
      </dgm:t>
    </dgm:pt>
    <dgm:pt modelId="{E482AE59-C86B-425A-B0EA-6034A956FEE5}">
      <dgm:prSet/>
      <dgm:spPr>
        <a:xfrm rot="5400000">
          <a:off x="3931261" y="554300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Improving energy efficiency of heating and cooling equipment</a:t>
          </a:r>
        </a:p>
      </dgm:t>
    </dgm:pt>
    <dgm:pt modelId="{E8E3AD32-6589-456A-BFBA-53459726C559}" type="parTrans" cxnId="{2D3479F2-C266-451F-A6AD-7C89038D181F}">
      <dgm:prSet/>
      <dgm:spPr/>
      <dgm:t>
        <a:bodyPr/>
        <a:lstStyle/>
        <a:p>
          <a:endParaRPr lang="en-US"/>
        </a:p>
      </dgm:t>
    </dgm:pt>
    <dgm:pt modelId="{2775BBAB-B02E-43C4-AE60-0D46E78E0649}" type="sibTrans" cxnId="{2D3479F2-C266-451F-A6AD-7C89038D181F}">
      <dgm:prSet/>
      <dgm:spPr/>
      <dgm:t>
        <a:bodyPr/>
        <a:lstStyle/>
        <a:p>
          <a:endParaRPr lang="en-US"/>
        </a:p>
      </dgm:t>
    </dgm:pt>
    <dgm:pt modelId="{814E2EB4-9A46-4F41-A396-374C2BEE3B36}">
      <dgm:prSet/>
      <dgm:spPr>
        <a:xfrm rot="5400000">
          <a:off x="3931261" y="554300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Reducing footprint of C-AD (square feet of space)</a:t>
          </a:r>
        </a:p>
      </dgm:t>
    </dgm:pt>
    <dgm:pt modelId="{0266F4FF-5886-457B-BC29-1D8B3AD25E7C}" type="parTrans" cxnId="{E9AAA534-EA17-4E10-9431-B01C7A429F67}">
      <dgm:prSet/>
      <dgm:spPr/>
      <dgm:t>
        <a:bodyPr/>
        <a:lstStyle/>
        <a:p>
          <a:endParaRPr lang="en-US"/>
        </a:p>
      </dgm:t>
    </dgm:pt>
    <dgm:pt modelId="{7A9EC546-124E-4792-8ECF-C39124AC2925}" type="sibTrans" cxnId="{E9AAA534-EA17-4E10-9431-B01C7A429F67}">
      <dgm:prSet/>
      <dgm:spPr/>
      <dgm:t>
        <a:bodyPr/>
        <a:lstStyle/>
        <a:p>
          <a:endParaRPr lang="en-US"/>
        </a:p>
      </dgm:t>
    </dgm:pt>
    <dgm:pt modelId="{E53036C5-F757-4893-BDA4-5F54CA356EA4}">
      <dgm:prSet/>
      <dgm:spPr>
        <a:xfrm rot="5400000">
          <a:off x="3931261" y="-2666640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Code deficiencies in older buildings compared to newer buildings</a:t>
          </a:r>
        </a:p>
      </dgm:t>
    </dgm:pt>
    <dgm:pt modelId="{F97DF1D1-A859-4DA2-9C83-51D691CD974D}" type="parTrans" cxnId="{FE0399B0-E2E9-4D8A-A24A-F6A199FFB996}">
      <dgm:prSet/>
      <dgm:spPr/>
      <dgm:t>
        <a:bodyPr/>
        <a:lstStyle/>
        <a:p>
          <a:endParaRPr lang="en-US"/>
        </a:p>
      </dgm:t>
    </dgm:pt>
    <dgm:pt modelId="{AA434C1A-3ACD-4B37-AB93-2328AF8F0A68}" type="sibTrans" cxnId="{FE0399B0-E2E9-4D8A-A24A-F6A199FFB996}">
      <dgm:prSet/>
      <dgm:spPr/>
      <dgm:t>
        <a:bodyPr/>
        <a:lstStyle/>
        <a:p>
          <a:endParaRPr lang="en-US"/>
        </a:p>
      </dgm:t>
    </dgm:pt>
    <dgm:pt modelId="{BB99C299-AE2B-4CEA-9CFA-DD06E3AF88A9}">
      <dgm:prSet/>
      <dgm:spPr>
        <a:xfrm rot="5400000">
          <a:off x="-270368" y="1883739"/>
          <a:ext cx="1802457" cy="1261720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Equipment</a:t>
          </a:r>
        </a:p>
      </dgm:t>
    </dgm:pt>
    <dgm:pt modelId="{7CC856EE-3AAF-470D-84B5-3282D4CF2BE1}" type="parTrans" cxnId="{0E47AC88-8557-4EB5-AC48-E17B63EB694B}">
      <dgm:prSet/>
      <dgm:spPr/>
      <dgm:t>
        <a:bodyPr/>
        <a:lstStyle/>
        <a:p>
          <a:endParaRPr lang="en-US"/>
        </a:p>
      </dgm:t>
    </dgm:pt>
    <dgm:pt modelId="{295E2C6E-AAFC-4B17-B08C-8DE0B607ACEF}" type="sibTrans" cxnId="{0E47AC88-8557-4EB5-AC48-E17B63EB694B}">
      <dgm:prSet/>
      <dgm:spPr/>
      <dgm:t>
        <a:bodyPr/>
        <a:lstStyle/>
        <a:p>
          <a:endParaRPr lang="en-US"/>
        </a:p>
      </dgm:t>
    </dgm:pt>
    <dgm:pt modelId="{BE482EB5-2F13-4BF0-9E80-A3A5D7D9BCC8}">
      <dgm:prSet/>
      <dgm:spPr>
        <a:xfrm rot="5400000">
          <a:off x="3931261" y="-1056169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Updating machine shop tools with emergency stops</a:t>
          </a:r>
        </a:p>
      </dgm:t>
    </dgm:pt>
    <dgm:pt modelId="{C8B7CCA4-5E12-493A-8F20-5279D665E06D}" type="parTrans" cxnId="{77B8E3F3-BCEB-4ECB-925C-5EC3F618A326}">
      <dgm:prSet/>
      <dgm:spPr/>
      <dgm:t>
        <a:bodyPr/>
        <a:lstStyle/>
        <a:p>
          <a:endParaRPr lang="en-US"/>
        </a:p>
      </dgm:t>
    </dgm:pt>
    <dgm:pt modelId="{E798A5C7-28DC-4101-B1D7-E499175D36A7}" type="sibTrans" cxnId="{77B8E3F3-BCEB-4ECB-925C-5EC3F618A326}">
      <dgm:prSet/>
      <dgm:spPr/>
      <dgm:t>
        <a:bodyPr/>
        <a:lstStyle/>
        <a:p>
          <a:endParaRPr lang="en-US"/>
        </a:p>
      </dgm:t>
    </dgm:pt>
    <dgm:pt modelId="{A60EF0CE-B2CB-40DC-808F-3B16F43DEE6F}">
      <dgm:prSet/>
      <dgm:spPr>
        <a:xfrm rot="5400000">
          <a:off x="3931261" y="-1056169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Replacing fixed vertical ladders not in full OSHA compliance</a:t>
          </a:r>
        </a:p>
      </dgm:t>
    </dgm:pt>
    <dgm:pt modelId="{8E850BBB-D718-4FFC-9B1A-26237C8A92E4}" type="parTrans" cxnId="{087D3B8D-CAF0-463F-9CA3-9299C092F703}">
      <dgm:prSet/>
      <dgm:spPr/>
      <dgm:t>
        <a:bodyPr/>
        <a:lstStyle/>
        <a:p>
          <a:endParaRPr lang="en-US"/>
        </a:p>
      </dgm:t>
    </dgm:pt>
    <dgm:pt modelId="{8D1388A0-F025-40D2-989C-43D72BFB7BAB}" type="sibTrans" cxnId="{087D3B8D-CAF0-463F-9CA3-9299C092F703}">
      <dgm:prSet/>
      <dgm:spPr/>
      <dgm:t>
        <a:bodyPr/>
        <a:lstStyle/>
        <a:p>
          <a:endParaRPr lang="en-US"/>
        </a:p>
      </dgm:t>
    </dgm:pt>
    <dgm:pt modelId="{065F1177-64A6-4197-B27F-3F59989A7E7B}">
      <dgm:prSet/>
      <dgm:spPr>
        <a:xfrm rot="5400000">
          <a:off x="3931261" y="-1056169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Replacing relay-based access control systems</a:t>
          </a:r>
        </a:p>
      </dgm:t>
    </dgm:pt>
    <dgm:pt modelId="{9163B580-1F24-45FC-81FB-E26BC057FE84}" type="parTrans" cxnId="{3F8A7D77-BA2C-4915-AD51-E2E28DA7077C}">
      <dgm:prSet/>
      <dgm:spPr/>
      <dgm:t>
        <a:bodyPr/>
        <a:lstStyle/>
        <a:p>
          <a:endParaRPr lang="en-US"/>
        </a:p>
      </dgm:t>
    </dgm:pt>
    <dgm:pt modelId="{FA1BC919-2C47-4B65-9B98-72FA72CF6414}" type="sibTrans" cxnId="{3F8A7D77-BA2C-4915-AD51-E2E28DA7077C}">
      <dgm:prSet/>
      <dgm:spPr/>
      <dgm:t>
        <a:bodyPr/>
        <a:lstStyle/>
        <a:p>
          <a:endParaRPr lang="en-US"/>
        </a:p>
      </dgm:t>
    </dgm:pt>
    <dgm:pt modelId="{FA71049F-99B2-4875-8E31-96DCF89BCEE2}">
      <dgm:prSet/>
      <dgm:spPr>
        <a:xfrm rot="5400000">
          <a:off x="3931261" y="-1056169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Replacing and removing older cables</a:t>
          </a:r>
        </a:p>
      </dgm:t>
    </dgm:pt>
    <dgm:pt modelId="{120D99DF-0ED4-4984-875B-22CFC4602398}" type="parTrans" cxnId="{623F4712-EA0F-446F-8BEB-AE28BD662692}">
      <dgm:prSet/>
      <dgm:spPr/>
      <dgm:t>
        <a:bodyPr/>
        <a:lstStyle/>
        <a:p>
          <a:endParaRPr lang="en-US"/>
        </a:p>
      </dgm:t>
    </dgm:pt>
    <dgm:pt modelId="{3F5F43F3-87C0-41C1-8A55-0C738A03AFF2}" type="sibTrans" cxnId="{623F4712-EA0F-446F-8BEB-AE28BD662692}">
      <dgm:prSet/>
      <dgm:spPr/>
      <dgm:t>
        <a:bodyPr/>
        <a:lstStyle/>
        <a:p>
          <a:endParaRPr lang="en-US"/>
        </a:p>
      </dgm:t>
    </dgm:pt>
    <dgm:pt modelId="{61D49E8D-41CD-4F33-87DA-36BD765FF78E}">
      <dgm:prSet/>
      <dgm:spPr>
        <a:xfrm rot="5400000">
          <a:off x="3931261" y="-1056169"/>
          <a:ext cx="1171597" cy="6510679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Replacing motor control centers</a:t>
          </a:r>
        </a:p>
      </dgm:t>
    </dgm:pt>
    <dgm:pt modelId="{46F601BD-6B9A-4A21-9B88-EA564058A274}" type="parTrans" cxnId="{A4C1CA4C-C36C-467F-A377-10591B9186D7}">
      <dgm:prSet/>
      <dgm:spPr/>
      <dgm:t>
        <a:bodyPr/>
        <a:lstStyle/>
        <a:p>
          <a:endParaRPr lang="en-US"/>
        </a:p>
      </dgm:t>
    </dgm:pt>
    <dgm:pt modelId="{F9AADDD5-FEBE-499C-8B6C-01480315785D}" type="sibTrans" cxnId="{A4C1CA4C-C36C-467F-A377-10591B9186D7}">
      <dgm:prSet/>
      <dgm:spPr/>
      <dgm:t>
        <a:bodyPr/>
        <a:lstStyle/>
        <a:p>
          <a:endParaRPr lang="en-US"/>
        </a:p>
      </dgm:t>
    </dgm:pt>
    <dgm:pt modelId="{92775118-28A7-4FAA-9F0D-71105A240C4B}" type="pres">
      <dgm:prSet presAssocID="{EA6904B0-0D38-432C-A1E7-C56674C605E2}" presName="linearFlow" presStyleCnt="0">
        <dgm:presLayoutVars>
          <dgm:dir/>
          <dgm:animLvl val="lvl"/>
          <dgm:resizeHandles val="exact"/>
        </dgm:presLayoutVars>
      </dgm:prSet>
      <dgm:spPr/>
    </dgm:pt>
    <dgm:pt modelId="{B383EEFB-469F-49AA-A2E7-60C73954571E}" type="pres">
      <dgm:prSet presAssocID="{636213E9-E3CE-45B2-B193-765F9FB37446}" presName="composite" presStyleCnt="0"/>
      <dgm:spPr/>
    </dgm:pt>
    <dgm:pt modelId="{C52C5F62-6FBC-44F2-BD6E-4AE6F797DFCB}" type="pres">
      <dgm:prSet presAssocID="{636213E9-E3CE-45B2-B193-765F9FB3744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5B032D3E-36B4-40F1-A319-E610A66380E5}" type="pres">
      <dgm:prSet presAssocID="{636213E9-E3CE-45B2-B193-765F9FB37446}" presName="descendantText" presStyleLbl="alignAcc1" presStyleIdx="0" presStyleCnt="3">
        <dgm:presLayoutVars>
          <dgm:bulletEnabled val="1"/>
        </dgm:presLayoutVars>
      </dgm:prSet>
      <dgm:spPr/>
    </dgm:pt>
    <dgm:pt modelId="{9DC9D016-1E3F-4FAF-B5A2-9D588813F110}" type="pres">
      <dgm:prSet presAssocID="{133FE214-79B7-47F4-B12B-9EA1D6F03D2E}" presName="sp" presStyleCnt="0"/>
      <dgm:spPr/>
    </dgm:pt>
    <dgm:pt modelId="{B772B97C-E9B5-4B35-ACD1-B40386CFFD91}" type="pres">
      <dgm:prSet presAssocID="{BB99C299-AE2B-4CEA-9CFA-DD06E3AF88A9}" presName="composite" presStyleCnt="0"/>
      <dgm:spPr/>
    </dgm:pt>
    <dgm:pt modelId="{5A2AE2F1-39A1-4DA1-8AA0-AFDA89C7A889}" type="pres">
      <dgm:prSet presAssocID="{BB99C299-AE2B-4CEA-9CFA-DD06E3AF88A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69794BE-D11C-4E23-A035-00852EC536B8}" type="pres">
      <dgm:prSet presAssocID="{BB99C299-AE2B-4CEA-9CFA-DD06E3AF88A9}" presName="descendantText" presStyleLbl="alignAcc1" presStyleIdx="1" presStyleCnt="3">
        <dgm:presLayoutVars>
          <dgm:bulletEnabled val="1"/>
        </dgm:presLayoutVars>
      </dgm:prSet>
      <dgm:spPr/>
    </dgm:pt>
    <dgm:pt modelId="{B5BF1E3C-3883-4AB3-91E2-5911D5BAB03A}" type="pres">
      <dgm:prSet presAssocID="{295E2C6E-AAFC-4B17-B08C-8DE0B607ACEF}" presName="sp" presStyleCnt="0"/>
      <dgm:spPr/>
    </dgm:pt>
    <dgm:pt modelId="{5125515A-07D2-4ED9-94D6-D4EEE093AAC0}" type="pres">
      <dgm:prSet presAssocID="{E0C8B2BB-9B05-496C-95C1-760D0A38AA5F}" presName="composite" presStyleCnt="0"/>
      <dgm:spPr/>
    </dgm:pt>
    <dgm:pt modelId="{155E87A3-00B0-4DD3-9AA9-7FCE788D21D4}" type="pres">
      <dgm:prSet presAssocID="{E0C8B2BB-9B05-496C-95C1-760D0A38AA5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F6AFDE1-1F7B-46EB-9FBF-847BEA9F7FCA}" type="pres">
      <dgm:prSet presAssocID="{E0C8B2BB-9B05-496C-95C1-760D0A38AA5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904BA610-6C17-4982-A4E0-D499A0351CD5}" type="presOf" srcId="{636213E9-E3CE-45B2-B193-765F9FB37446}" destId="{C52C5F62-6FBC-44F2-BD6E-4AE6F797DFCB}" srcOrd="0" destOrd="0" presId="urn:microsoft.com/office/officeart/2005/8/layout/chevron2"/>
    <dgm:cxn modelId="{623F4712-EA0F-446F-8BEB-AE28BD662692}" srcId="{BB99C299-AE2B-4CEA-9CFA-DD06E3AF88A9}" destId="{FA71049F-99B2-4875-8E31-96DCF89BCEE2}" srcOrd="3" destOrd="0" parTransId="{120D99DF-0ED4-4984-875B-22CFC4602398}" sibTransId="{3F5F43F3-87C0-41C1-8A55-0C738A03AFF2}"/>
    <dgm:cxn modelId="{BF363C1F-20B5-45D0-9726-DAB9FD1F1F8B}" type="presOf" srcId="{065F1177-64A6-4197-B27F-3F59989A7E7B}" destId="{D69794BE-D11C-4E23-A035-00852EC536B8}" srcOrd="0" destOrd="2" presId="urn:microsoft.com/office/officeart/2005/8/layout/chevron2"/>
    <dgm:cxn modelId="{E9AAA534-EA17-4E10-9431-B01C7A429F67}" srcId="{E0C8B2BB-9B05-496C-95C1-760D0A38AA5F}" destId="{814E2EB4-9A46-4F41-A396-374C2BEE3B36}" srcOrd="2" destOrd="0" parTransId="{0266F4FF-5886-457B-BC29-1D8B3AD25E7C}" sibTransId="{7A9EC546-124E-4792-8ECF-C39124AC2925}"/>
    <dgm:cxn modelId="{2536E235-DCFC-4B97-8B45-58EFBA399E83}" type="presOf" srcId="{814E2EB4-9A46-4F41-A396-374C2BEE3B36}" destId="{FF6AFDE1-1F7B-46EB-9FBF-847BEA9F7FCA}" srcOrd="0" destOrd="2" presId="urn:microsoft.com/office/officeart/2005/8/layout/chevron2"/>
    <dgm:cxn modelId="{759ADA40-0232-403C-9668-CAFE66795880}" type="presOf" srcId="{A60EF0CE-B2CB-40DC-808F-3B16F43DEE6F}" destId="{D69794BE-D11C-4E23-A035-00852EC536B8}" srcOrd="0" destOrd="1" presId="urn:microsoft.com/office/officeart/2005/8/layout/chevron2"/>
    <dgm:cxn modelId="{2711FF5D-3A44-4ADB-B97F-A6A454140692}" srcId="{EA6904B0-0D38-432C-A1E7-C56674C605E2}" destId="{636213E9-E3CE-45B2-B193-765F9FB37446}" srcOrd="0" destOrd="0" parTransId="{27958042-011E-48E0-A8A3-800D95749088}" sibTransId="{133FE214-79B7-47F4-B12B-9EA1D6F03D2E}"/>
    <dgm:cxn modelId="{C0EDEE65-7515-468A-B665-0E08E9EF941D}" srcId="{EA6904B0-0D38-432C-A1E7-C56674C605E2}" destId="{E0C8B2BB-9B05-496C-95C1-760D0A38AA5F}" srcOrd="2" destOrd="0" parTransId="{938D0801-795B-4DFD-B868-877BBE514E00}" sibTransId="{4379C0B5-729E-4168-946C-697989F5C6FC}"/>
    <dgm:cxn modelId="{A4C1CA4C-C36C-467F-A377-10591B9186D7}" srcId="{BB99C299-AE2B-4CEA-9CFA-DD06E3AF88A9}" destId="{61D49E8D-41CD-4F33-87DA-36BD765FF78E}" srcOrd="4" destOrd="0" parTransId="{46F601BD-6B9A-4A21-9B88-EA564058A274}" sibTransId="{F9AADDD5-FEBE-499C-8B6C-01480315785D}"/>
    <dgm:cxn modelId="{3F8A7D77-BA2C-4915-AD51-E2E28DA7077C}" srcId="{BB99C299-AE2B-4CEA-9CFA-DD06E3AF88A9}" destId="{065F1177-64A6-4197-B27F-3F59989A7E7B}" srcOrd="2" destOrd="0" parTransId="{9163B580-1F24-45FC-81FB-E26BC057FE84}" sibTransId="{FA1BC919-2C47-4B65-9B98-72FA72CF6414}"/>
    <dgm:cxn modelId="{0E47AC88-8557-4EB5-AC48-E17B63EB694B}" srcId="{EA6904B0-0D38-432C-A1E7-C56674C605E2}" destId="{BB99C299-AE2B-4CEA-9CFA-DD06E3AF88A9}" srcOrd="1" destOrd="0" parTransId="{7CC856EE-3AAF-470D-84B5-3282D4CF2BE1}" sibTransId="{295E2C6E-AAFC-4B17-B08C-8DE0B607ACEF}"/>
    <dgm:cxn modelId="{00E54B8C-BD1A-4F0F-B632-23035A17703A}" type="presOf" srcId="{61D49E8D-41CD-4F33-87DA-36BD765FF78E}" destId="{D69794BE-D11C-4E23-A035-00852EC536B8}" srcOrd="0" destOrd="4" presId="urn:microsoft.com/office/officeart/2005/8/layout/chevron2"/>
    <dgm:cxn modelId="{087D3B8D-CAF0-463F-9CA3-9299C092F703}" srcId="{BB99C299-AE2B-4CEA-9CFA-DD06E3AF88A9}" destId="{A60EF0CE-B2CB-40DC-808F-3B16F43DEE6F}" srcOrd="1" destOrd="0" parTransId="{8E850BBB-D718-4FFC-9B1A-26237C8A92E4}" sibTransId="{8D1388A0-F025-40D2-989C-43D72BFB7BAB}"/>
    <dgm:cxn modelId="{2F53C58F-EF45-49EC-B6DD-1778EE4538FE}" type="presOf" srcId="{BB99C299-AE2B-4CEA-9CFA-DD06E3AF88A9}" destId="{5A2AE2F1-39A1-4DA1-8AA0-AFDA89C7A889}" srcOrd="0" destOrd="0" presId="urn:microsoft.com/office/officeart/2005/8/layout/chevron2"/>
    <dgm:cxn modelId="{AB6C1B91-6748-451E-A9BD-64A0C174DE94}" srcId="{636213E9-E3CE-45B2-B193-765F9FB37446}" destId="{91B4E4C9-53B7-4C2C-A620-C609424AEA86}" srcOrd="0" destOrd="0" parTransId="{9BC6C5BC-DA9D-4968-ABE7-818243C380D6}" sibTransId="{E8111490-39BB-4480-A40F-6467FCDDE93D}"/>
    <dgm:cxn modelId="{EE8BE7AC-B143-4DA1-B566-37F38D4C4120}" type="presOf" srcId="{FA71049F-99B2-4875-8E31-96DCF89BCEE2}" destId="{D69794BE-D11C-4E23-A035-00852EC536B8}" srcOrd="0" destOrd="3" presId="urn:microsoft.com/office/officeart/2005/8/layout/chevron2"/>
    <dgm:cxn modelId="{FE0399B0-E2E9-4D8A-A24A-F6A199FFB996}" srcId="{636213E9-E3CE-45B2-B193-765F9FB37446}" destId="{E53036C5-F757-4893-BDA4-5F54CA356EA4}" srcOrd="1" destOrd="0" parTransId="{F97DF1D1-A859-4DA2-9C83-51D691CD974D}" sibTransId="{AA434C1A-3ACD-4B37-AB93-2328AF8F0A68}"/>
    <dgm:cxn modelId="{5ED81DB4-2F82-4328-BA75-EEC453CE8442}" type="presOf" srcId="{EA6904B0-0D38-432C-A1E7-C56674C605E2}" destId="{92775118-28A7-4FAA-9F0D-71105A240C4B}" srcOrd="0" destOrd="0" presId="urn:microsoft.com/office/officeart/2005/8/layout/chevron2"/>
    <dgm:cxn modelId="{7B95A1BD-A02B-426C-842C-F4C0B5943AC0}" type="presOf" srcId="{91B4E4C9-53B7-4C2C-A620-C609424AEA86}" destId="{5B032D3E-36B4-40F1-A319-E610A66380E5}" srcOrd="0" destOrd="0" presId="urn:microsoft.com/office/officeart/2005/8/layout/chevron2"/>
    <dgm:cxn modelId="{939EC6BE-5E66-44BB-9026-834C2E7ECD99}" type="presOf" srcId="{E53036C5-F757-4893-BDA4-5F54CA356EA4}" destId="{5B032D3E-36B4-40F1-A319-E610A66380E5}" srcOrd="0" destOrd="1" presId="urn:microsoft.com/office/officeart/2005/8/layout/chevron2"/>
    <dgm:cxn modelId="{7270F5CD-E684-4C5C-B7BD-EA4E90A3BAD2}" type="presOf" srcId="{6B32F87D-2B6B-40D4-9637-E7B9D4297745}" destId="{FF6AFDE1-1F7B-46EB-9FBF-847BEA9F7FCA}" srcOrd="0" destOrd="0" presId="urn:microsoft.com/office/officeart/2005/8/layout/chevron2"/>
    <dgm:cxn modelId="{121BA4D9-8E98-4E19-B01E-12BA22F33836}" type="presOf" srcId="{E482AE59-C86B-425A-B0EA-6034A956FEE5}" destId="{FF6AFDE1-1F7B-46EB-9FBF-847BEA9F7FCA}" srcOrd="0" destOrd="1" presId="urn:microsoft.com/office/officeart/2005/8/layout/chevron2"/>
    <dgm:cxn modelId="{540FE0E1-4651-485D-9306-EE1A7D5CBE76}" type="presOf" srcId="{BE482EB5-2F13-4BF0-9E80-A3A5D7D9BCC8}" destId="{D69794BE-D11C-4E23-A035-00852EC536B8}" srcOrd="0" destOrd="0" presId="urn:microsoft.com/office/officeart/2005/8/layout/chevron2"/>
    <dgm:cxn modelId="{45D121E3-DE1B-4C1F-A97D-E6B55F5E5B60}" srcId="{E0C8B2BB-9B05-496C-95C1-760D0A38AA5F}" destId="{6B32F87D-2B6B-40D4-9637-E7B9D4297745}" srcOrd="0" destOrd="0" parTransId="{C6B130C2-11E6-4826-8826-AF2CE5492B9C}" sibTransId="{DE66B784-EA25-46A2-904E-1D1877B61C32}"/>
    <dgm:cxn modelId="{2D3479F2-C266-451F-A6AD-7C89038D181F}" srcId="{E0C8B2BB-9B05-496C-95C1-760D0A38AA5F}" destId="{E482AE59-C86B-425A-B0EA-6034A956FEE5}" srcOrd="1" destOrd="0" parTransId="{E8E3AD32-6589-456A-BFBA-53459726C559}" sibTransId="{2775BBAB-B02E-43C4-AE60-0D46E78E0649}"/>
    <dgm:cxn modelId="{77B8E3F3-BCEB-4ECB-925C-5EC3F618A326}" srcId="{BB99C299-AE2B-4CEA-9CFA-DD06E3AF88A9}" destId="{BE482EB5-2F13-4BF0-9E80-A3A5D7D9BCC8}" srcOrd="0" destOrd="0" parTransId="{C8B7CCA4-5E12-493A-8F20-5279D665E06D}" sibTransId="{E798A5C7-28DC-4101-B1D7-E499175D36A7}"/>
    <dgm:cxn modelId="{993F13FD-0D98-43F2-9C01-E348176B620B}" type="presOf" srcId="{E0C8B2BB-9B05-496C-95C1-760D0A38AA5F}" destId="{155E87A3-00B0-4DD3-9AA9-7FCE788D21D4}" srcOrd="0" destOrd="0" presId="urn:microsoft.com/office/officeart/2005/8/layout/chevron2"/>
    <dgm:cxn modelId="{DBBD6656-474E-421C-AD4B-A145E4FF32B7}" type="presParOf" srcId="{92775118-28A7-4FAA-9F0D-71105A240C4B}" destId="{B383EEFB-469F-49AA-A2E7-60C73954571E}" srcOrd="0" destOrd="0" presId="urn:microsoft.com/office/officeart/2005/8/layout/chevron2"/>
    <dgm:cxn modelId="{05CDBB7A-B278-448E-B536-7DD4C2477B4A}" type="presParOf" srcId="{B383EEFB-469F-49AA-A2E7-60C73954571E}" destId="{C52C5F62-6FBC-44F2-BD6E-4AE6F797DFCB}" srcOrd="0" destOrd="0" presId="urn:microsoft.com/office/officeart/2005/8/layout/chevron2"/>
    <dgm:cxn modelId="{9B418CD7-0DEA-4861-8B46-C083D36C76DA}" type="presParOf" srcId="{B383EEFB-469F-49AA-A2E7-60C73954571E}" destId="{5B032D3E-36B4-40F1-A319-E610A66380E5}" srcOrd="1" destOrd="0" presId="urn:microsoft.com/office/officeart/2005/8/layout/chevron2"/>
    <dgm:cxn modelId="{0A1C8A0B-176A-457C-8CA9-12384A34CC97}" type="presParOf" srcId="{92775118-28A7-4FAA-9F0D-71105A240C4B}" destId="{9DC9D016-1E3F-4FAF-B5A2-9D588813F110}" srcOrd="1" destOrd="0" presId="urn:microsoft.com/office/officeart/2005/8/layout/chevron2"/>
    <dgm:cxn modelId="{619AF61A-EFB6-4521-A0FA-2E6F82A43A02}" type="presParOf" srcId="{92775118-28A7-4FAA-9F0D-71105A240C4B}" destId="{B772B97C-E9B5-4B35-ACD1-B40386CFFD91}" srcOrd="2" destOrd="0" presId="urn:microsoft.com/office/officeart/2005/8/layout/chevron2"/>
    <dgm:cxn modelId="{09015B73-63C4-48D3-BB11-78C597B464B3}" type="presParOf" srcId="{B772B97C-E9B5-4B35-ACD1-B40386CFFD91}" destId="{5A2AE2F1-39A1-4DA1-8AA0-AFDA89C7A889}" srcOrd="0" destOrd="0" presId="urn:microsoft.com/office/officeart/2005/8/layout/chevron2"/>
    <dgm:cxn modelId="{93CAC888-B8AA-4453-B9E7-4288BB43D7F3}" type="presParOf" srcId="{B772B97C-E9B5-4B35-ACD1-B40386CFFD91}" destId="{D69794BE-D11C-4E23-A035-00852EC536B8}" srcOrd="1" destOrd="0" presId="urn:microsoft.com/office/officeart/2005/8/layout/chevron2"/>
    <dgm:cxn modelId="{85D2A46D-FFBC-4ED4-A288-4FA13C7CA786}" type="presParOf" srcId="{92775118-28A7-4FAA-9F0D-71105A240C4B}" destId="{B5BF1E3C-3883-4AB3-91E2-5911D5BAB03A}" srcOrd="3" destOrd="0" presId="urn:microsoft.com/office/officeart/2005/8/layout/chevron2"/>
    <dgm:cxn modelId="{2FE30B25-5704-4753-8E8B-316463BEB934}" type="presParOf" srcId="{92775118-28A7-4FAA-9F0D-71105A240C4B}" destId="{5125515A-07D2-4ED9-94D6-D4EEE093AAC0}" srcOrd="4" destOrd="0" presId="urn:microsoft.com/office/officeart/2005/8/layout/chevron2"/>
    <dgm:cxn modelId="{555B82D5-9F36-48CB-BE29-C78951A3F939}" type="presParOf" srcId="{5125515A-07D2-4ED9-94D6-D4EEE093AAC0}" destId="{155E87A3-00B0-4DD3-9AA9-7FCE788D21D4}" srcOrd="0" destOrd="0" presId="urn:microsoft.com/office/officeart/2005/8/layout/chevron2"/>
    <dgm:cxn modelId="{5468AC26-8857-41A6-BA90-55371C00FEAD}" type="presParOf" srcId="{5125515A-07D2-4ED9-94D6-D4EEE093AAC0}" destId="{FF6AFDE1-1F7B-46EB-9FBF-847BEA9F7F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FABCBC-D841-4A54-B7D7-3B31414930DD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331077-EEF2-4A15-80DE-63C83CDF1C75}">
      <dgm:prSet/>
      <dgm:spPr>
        <a:xfrm>
          <a:off x="0" y="3"/>
          <a:ext cx="3121143" cy="1932600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How we track action items</a:t>
          </a:r>
        </a:p>
      </dgm:t>
    </dgm:pt>
    <dgm:pt modelId="{66EFEFE9-40A7-4339-AA49-77C8234F08D1}" type="parTrans" cxnId="{CE70F487-C0B3-4C48-93AD-AE73367E3861}">
      <dgm:prSet/>
      <dgm:spPr/>
      <dgm:t>
        <a:bodyPr/>
        <a:lstStyle/>
        <a:p>
          <a:endParaRPr lang="en-US"/>
        </a:p>
      </dgm:t>
    </dgm:pt>
    <dgm:pt modelId="{49EAB87B-3EC3-40F5-9F48-3A431CC92B92}" type="sibTrans" cxnId="{CE70F487-C0B3-4C48-93AD-AE73367E3861}">
      <dgm:prSet/>
      <dgm:spPr/>
      <dgm:t>
        <a:bodyPr/>
        <a:lstStyle/>
        <a:p>
          <a:endParaRPr lang="en-US"/>
        </a:p>
      </dgm:t>
    </dgm:pt>
    <dgm:pt modelId="{0C1AE069-03D8-4A02-8B18-C5AB04843AE2}">
      <dgm:prSet custT="1"/>
      <dgm:spPr>
        <a:xfrm rot="5400000">
          <a:off x="4946815" y="-1808709"/>
          <a:ext cx="1931271" cy="5548698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Action items assigned to accountable individuals</a:t>
          </a:r>
        </a:p>
      </dgm:t>
    </dgm:pt>
    <dgm:pt modelId="{6958373F-9131-4BFF-8691-1CAA6C23BE83}" type="parTrans" cxnId="{A68C575F-DFDA-46B6-A5E5-95987E0A9D2E}">
      <dgm:prSet/>
      <dgm:spPr/>
      <dgm:t>
        <a:bodyPr/>
        <a:lstStyle/>
        <a:p>
          <a:endParaRPr lang="en-US"/>
        </a:p>
      </dgm:t>
    </dgm:pt>
    <dgm:pt modelId="{308F601D-E50B-4947-A494-6E2858C5DADB}" type="sibTrans" cxnId="{A68C575F-DFDA-46B6-A5E5-95987E0A9D2E}">
      <dgm:prSet/>
      <dgm:spPr/>
      <dgm:t>
        <a:bodyPr/>
        <a:lstStyle/>
        <a:p>
          <a:endParaRPr lang="en-US"/>
        </a:p>
      </dgm:t>
    </dgm:pt>
    <dgm:pt modelId="{CD996068-AA4C-44A0-8FCE-F213A2DB319D}">
      <dgm:prSet custT="1"/>
      <dgm:spPr>
        <a:xfrm rot="5400000">
          <a:off x="4946815" y="-1808709"/>
          <a:ext cx="1931271" cy="5548698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Internal actions entered in Family ATS</a:t>
          </a:r>
        </a:p>
      </dgm:t>
    </dgm:pt>
    <dgm:pt modelId="{6AA8DDE3-538F-48A7-BF4A-00C08EC3C9A4}" type="parTrans" cxnId="{20B62D43-B0EE-4886-BBA5-7DBE490E94A9}">
      <dgm:prSet/>
      <dgm:spPr/>
      <dgm:t>
        <a:bodyPr/>
        <a:lstStyle/>
        <a:p>
          <a:endParaRPr lang="en-US"/>
        </a:p>
      </dgm:t>
    </dgm:pt>
    <dgm:pt modelId="{B2EED392-4EB9-4E87-BD6A-630797C69A00}" type="sibTrans" cxnId="{20B62D43-B0EE-4886-BBA5-7DBE490E94A9}">
      <dgm:prSet/>
      <dgm:spPr/>
      <dgm:t>
        <a:bodyPr/>
        <a:lstStyle/>
        <a:p>
          <a:endParaRPr lang="en-US"/>
        </a:p>
      </dgm:t>
    </dgm:pt>
    <dgm:pt modelId="{A6C77B44-B1CE-46EA-8B6E-8173AA5BEDDF}">
      <dgm:prSet custT="1"/>
      <dgm:spPr>
        <a:xfrm rot="5400000">
          <a:off x="4946815" y="-1808709"/>
          <a:ext cx="1931271" cy="5548698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External actions in Institutional or Family ATS</a:t>
          </a:r>
        </a:p>
      </dgm:t>
    </dgm:pt>
    <dgm:pt modelId="{BB6E4836-C209-42F1-9E64-D5B763BC4F55}" type="parTrans" cxnId="{F1A130A4-586C-4139-A9BF-164083E99D3F}">
      <dgm:prSet/>
      <dgm:spPr/>
      <dgm:t>
        <a:bodyPr/>
        <a:lstStyle/>
        <a:p>
          <a:endParaRPr lang="en-US"/>
        </a:p>
      </dgm:t>
    </dgm:pt>
    <dgm:pt modelId="{297DA79A-32A7-465B-A18D-B95A1DAB97E1}" type="sibTrans" cxnId="{F1A130A4-586C-4139-A9BF-164083E99D3F}">
      <dgm:prSet/>
      <dgm:spPr/>
      <dgm:t>
        <a:bodyPr/>
        <a:lstStyle/>
        <a:p>
          <a:endParaRPr lang="en-US"/>
        </a:p>
      </dgm:t>
    </dgm:pt>
    <dgm:pt modelId="{B52D92EA-79FA-4FA3-BB2A-279AECBF1789}">
      <dgm:prSet custT="1"/>
      <dgm:spPr>
        <a:xfrm rot="5400000">
          <a:off x="4946815" y="-1808709"/>
          <a:ext cx="1931271" cy="5548698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Closeout requires concurrence of C-AD management</a:t>
          </a:r>
        </a:p>
      </dgm:t>
    </dgm:pt>
    <dgm:pt modelId="{007947C7-896C-4BB4-9853-7C02FB352E76}" type="parTrans" cxnId="{77A69ED7-9703-4A9C-8814-D420AB0FB57A}">
      <dgm:prSet/>
      <dgm:spPr/>
      <dgm:t>
        <a:bodyPr/>
        <a:lstStyle/>
        <a:p>
          <a:endParaRPr lang="en-US"/>
        </a:p>
      </dgm:t>
    </dgm:pt>
    <dgm:pt modelId="{8392085A-9517-40EE-A683-79DE5A783499}" type="sibTrans" cxnId="{77A69ED7-9703-4A9C-8814-D420AB0FB57A}">
      <dgm:prSet/>
      <dgm:spPr/>
      <dgm:t>
        <a:bodyPr/>
        <a:lstStyle/>
        <a:p>
          <a:endParaRPr lang="en-US"/>
        </a:p>
      </dgm:t>
    </dgm:pt>
    <dgm:pt modelId="{C55000F5-3F55-4262-B527-93B45042A3A3}">
      <dgm:prSet/>
      <dgm:spPr>
        <a:xfrm>
          <a:off x="0" y="1995446"/>
          <a:ext cx="3127248" cy="1256853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Internal </a:t>
          </a:r>
        </a:p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(C-AD Family)</a:t>
          </a:r>
        </a:p>
      </dgm:t>
    </dgm:pt>
    <dgm:pt modelId="{97C87A27-E728-4E12-86C6-682CB11B0D9F}" type="parTrans" cxnId="{818CE202-DCA8-4EF2-9D78-7CB07077CD1D}">
      <dgm:prSet/>
      <dgm:spPr/>
      <dgm:t>
        <a:bodyPr/>
        <a:lstStyle/>
        <a:p>
          <a:endParaRPr lang="en-US"/>
        </a:p>
      </dgm:t>
    </dgm:pt>
    <dgm:pt modelId="{EB69D5DB-25E1-4C20-9CEE-0A46CFAEC1F2}" type="sibTrans" cxnId="{818CE202-DCA8-4EF2-9D78-7CB07077CD1D}">
      <dgm:prSet/>
      <dgm:spPr/>
      <dgm:t>
        <a:bodyPr/>
        <a:lstStyle/>
        <a:p>
          <a:endParaRPr lang="en-US"/>
        </a:p>
      </dgm:t>
    </dgm:pt>
    <dgm:pt modelId="{831F16D3-4607-428F-BDAD-B6252DB8AE70}">
      <dgm:prSet/>
      <dgm:spPr>
        <a:xfrm rot="5400000">
          <a:off x="5404282" y="-155902"/>
          <a:ext cx="1005482" cy="5559552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ESH 	368  (57% closed in FY12)</a:t>
          </a:r>
        </a:p>
      </dgm:t>
    </dgm:pt>
    <dgm:pt modelId="{D7A5E2A2-D721-49EC-B548-D9E60D17D5F8}" type="parTrans" cxnId="{0AE61BC8-B59B-46F6-9F23-7CDEDEDB3975}">
      <dgm:prSet/>
      <dgm:spPr/>
      <dgm:t>
        <a:bodyPr/>
        <a:lstStyle/>
        <a:p>
          <a:endParaRPr lang="en-US"/>
        </a:p>
      </dgm:t>
    </dgm:pt>
    <dgm:pt modelId="{3A99ECB2-86FE-4BE7-82A9-133CEA748615}" type="sibTrans" cxnId="{0AE61BC8-B59B-46F6-9F23-7CDEDEDB3975}">
      <dgm:prSet/>
      <dgm:spPr/>
      <dgm:t>
        <a:bodyPr/>
        <a:lstStyle/>
        <a:p>
          <a:endParaRPr lang="en-US"/>
        </a:p>
      </dgm:t>
    </dgm:pt>
    <dgm:pt modelId="{8F9123E6-3CCF-49F9-A7E6-E0FB82093E3A}">
      <dgm:prSet/>
      <dgm:spPr>
        <a:xfrm rot="5400000">
          <a:off x="5404282" y="-155902"/>
          <a:ext cx="1005482" cy="5559552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QA 	244  (52% closed in FY12)</a:t>
          </a:r>
        </a:p>
      </dgm:t>
    </dgm:pt>
    <dgm:pt modelId="{77788E9C-E5B6-4A5F-A46C-4E1F3B7A45A9}" type="parTrans" cxnId="{CC9AEE93-5B71-4A27-9BA1-FA5E1E383630}">
      <dgm:prSet/>
      <dgm:spPr/>
      <dgm:t>
        <a:bodyPr/>
        <a:lstStyle/>
        <a:p>
          <a:endParaRPr lang="en-US"/>
        </a:p>
      </dgm:t>
    </dgm:pt>
    <dgm:pt modelId="{D94B7543-9F97-47D3-96F5-6C73DF5A8DD3}" type="sibTrans" cxnId="{CC9AEE93-5B71-4A27-9BA1-FA5E1E383630}">
      <dgm:prSet/>
      <dgm:spPr/>
      <dgm:t>
        <a:bodyPr/>
        <a:lstStyle/>
        <a:p>
          <a:endParaRPr lang="en-US"/>
        </a:p>
      </dgm:t>
    </dgm:pt>
    <dgm:pt modelId="{887095C0-F404-4411-93EE-8B108BC1C1C0}">
      <dgm:prSet/>
      <dgm:spPr>
        <a:xfrm rot="5400000">
          <a:off x="5404282" y="1163793"/>
          <a:ext cx="1005482" cy="5559552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Issued to C-AD personnel</a:t>
          </a:r>
        </a:p>
      </dgm:t>
    </dgm:pt>
    <dgm:pt modelId="{D1C1A34B-1A76-43FD-B691-3B5E9F6A54A7}" type="parTrans" cxnId="{10410A4E-B5DC-49C9-A726-4BB923F9B07C}">
      <dgm:prSet/>
      <dgm:spPr/>
      <dgm:t>
        <a:bodyPr/>
        <a:lstStyle/>
        <a:p>
          <a:endParaRPr lang="en-US"/>
        </a:p>
      </dgm:t>
    </dgm:pt>
    <dgm:pt modelId="{5AB05EF5-AE30-431D-B6F1-6309FA72E4C4}" type="sibTrans" cxnId="{10410A4E-B5DC-49C9-A726-4BB923F9B07C}">
      <dgm:prSet/>
      <dgm:spPr/>
      <dgm:t>
        <a:bodyPr/>
        <a:lstStyle/>
        <a:p>
          <a:endParaRPr lang="en-US"/>
        </a:p>
      </dgm:t>
    </dgm:pt>
    <dgm:pt modelId="{6338EEDF-67AE-47AD-BC25-6F8C55CBFA9A}">
      <dgm:prSet/>
      <dgm:spPr>
        <a:xfrm>
          <a:off x="0" y="3315143"/>
          <a:ext cx="3127248" cy="1256853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External (Institutional)</a:t>
          </a:r>
        </a:p>
      </dgm:t>
    </dgm:pt>
    <dgm:pt modelId="{8BE69090-086D-4DA2-8C5B-53BCBD090D13}" type="sibTrans" cxnId="{4641B6C6-CDB5-4492-BADB-776A4A009C53}">
      <dgm:prSet/>
      <dgm:spPr/>
      <dgm:t>
        <a:bodyPr/>
        <a:lstStyle/>
        <a:p>
          <a:endParaRPr lang="en-US"/>
        </a:p>
      </dgm:t>
    </dgm:pt>
    <dgm:pt modelId="{AC096037-AD98-42C8-8D3E-E71CF8645CB2}" type="parTrans" cxnId="{4641B6C6-CDB5-4492-BADB-776A4A009C53}">
      <dgm:prSet/>
      <dgm:spPr/>
      <dgm:t>
        <a:bodyPr/>
        <a:lstStyle/>
        <a:p>
          <a:endParaRPr lang="en-US"/>
        </a:p>
      </dgm:t>
    </dgm:pt>
    <dgm:pt modelId="{F9243BEE-33B4-4D7C-9733-D40BC7DA8B39}">
      <dgm:prSet/>
      <dgm:spPr>
        <a:xfrm rot="5400000">
          <a:off x="5404282" y="1163793"/>
          <a:ext cx="1005482" cy="5559552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61 (80% closed in FY 12) </a:t>
          </a:r>
        </a:p>
      </dgm:t>
    </dgm:pt>
    <dgm:pt modelId="{5ACCF31D-0930-4339-9D20-CAE16097C9DA}" type="parTrans" cxnId="{B1000B6A-7CB7-49DA-8C31-94D4F8473C9F}">
      <dgm:prSet/>
      <dgm:spPr/>
      <dgm:t>
        <a:bodyPr/>
        <a:lstStyle/>
        <a:p>
          <a:endParaRPr lang="en-US"/>
        </a:p>
      </dgm:t>
    </dgm:pt>
    <dgm:pt modelId="{797CE64B-688F-4B12-91E3-1955DBD9F423}" type="sibTrans" cxnId="{B1000B6A-7CB7-49DA-8C31-94D4F8473C9F}">
      <dgm:prSet/>
      <dgm:spPr/>
      <dgm:t>
        <a:bodyPr/>
        <a:lstStyle/>
        <a:p>
          <a:endParaRPr lang="en-US"/>
        </a:p>
      </dgm:t>
    </dgm:pt>
    <dgm:pt modelId="{491F8A8E-C8B2-4CDB-A5A2-22430DC013A3}">
      <dgm:prSet custT="1"/>
      <dgm:spPr>
        <a:xfrm rot="5400000">
          <a:off x="4946815" y="-1808709"/>
          <a:ext cx="1931271" cy="5548698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Independent Verification performed as required</a:t>
          </a:r>
        </a:p>
      </dgm:t>
    </dgm:pt>
    <dgm:pt modelId="{6E77BF3C-5990-45B0-8346-9056AE5EB097}" type="parTrans" cxnId="{E12C8EFC-EE3F-4954-9691-CF4DD104F314}">
      <dgm:prSet/>
      <dgm:spPr/>
      <dgm:t>
        <a:bodyPr/>
        <a:lstStyle/>
        <a:p>
          <a:endParaRPr lang="en-US"/>
        </a:p>
      </dgm:t>
    </dgm:pt>
    <dgm:pt modelId="{6B9866B3-BFDA-45D1-B932-1C396732C1D7}" type="sibTrans" cxnId="{E12C8EFC-EE3F-4954-9691-CF4DD104F314}">
      <dgm:prSet/>
      <dgm:spPr/>
      <dgm:t>
        <a:bodyPr/>
        <a:lstStyle/>
        <a:p>
          <a:endParaRPr lang="en-US"/>
        </a:p>
      </dgm:t>
    </dgm:pt>
    <dgm:pt modelId="{D50AA3B9-1A6E-4F22-B204-E1FEE933D9C3}" type="pres">
      <dgm:prSet presAssocID="{A5FABCBC-D841-4A54-B7D7-3B31414930DD}" presName="Name0" presStyleCnt="0">
        <dgm:presLayoutVars>
          <dgm:dir/>
          <dgm:animLvl val="lvl"/>
          <dgm:resizeHandles val="exact"/>
        </dgm:presLayoutVars>
      </dgm:prSet>
      <dgm:spPr/>
    </dgm:pt>
    <dgm:pt modelId="{79F82F79-8B65-45B4-BB89-7EFD40482E3B}" type="pres">
      <dgm:prSet presAssocID="{F8331077-EEF2-4A15-80DE-63C83CDF1C75}" presName="linNode" presStyleCnt="0"/>
      <dgm:spPr/>
    </dgm:pt>
    <dgm:pt modelId="{E6AA0E1C-6313-4C86-AD85-D7C16E5D139C}" type="pres">
      <dgm:prSet presAssocID="{F8331077-EEF2-4A15-80DE-63C83CDF1C75}" presName="parentText" presStyleLbl="node1" presStyleIdx="0" presStyleCnt="3" custScaleY="153765" custLinFactNeighborY="0">
        <dgm:presLayoutVars>
          <dgm:chMax val="1"/>
          <dgm:bulletEnabled val="1"/>
        </dgm:presLayoutVars>
      </dgm:prSet>
      <dgm:spPr/>
    </dgm:pt>
    <dgm:pt modelId="{069E80DE-3B62-4A66-9539-53055FAC843C}" type="pres">
      <dgm:prSet presAssocID="{F8331077-EEF2-4A15-80DE-63C83CDF1C75}" presName="descendantText" presStyleLbl="alignAccFollowNode1" presStyleIdx="0" presStyleCnt="3" custScaleY="192074" custLinFactNeighborX="5426" custLinFactNeighborY="-66">
        <dgm:presLayoutVars>
          <dgm:bulletEnabled val="1"/>
        </dgm:presLayoutVars>
      </dgm:prSet>
      <dgm:spPr/>
    </dgm:pt>
    <dgm:pt modelId="{F559C914-B7D9-4145-A6A6-7060EB53D316}" type="pres">
      <dgm:prSet presAssocID="{49EAB87B-3EC3-40F5-9F48-3A431CC92B92}" presName="sp" presStyleCnt="0"/>
      <dgm:spPr/>
    </dgm:pt>
    <dgm:pt modelId="{4E712693-07FA-4A4D-9999-B4217B1781DC}" type="pres">
      <dgm:prSet presAssocID="{C55000F5-3F55-4262-B527-93B45042A3A3}" presName="linNode" presStyleCnt="0"/>
      <dgm:spPr/>
    </dgm:pt>
    <dgm:pt modelId="{B1482A92-E7E5-44FB-908E-48D7259F3C24}" type="pres">
      <dgm:prSet presAssocID="{C55000F5-3F55-4262-B527-93B45042A3A3}" presName="parentText" presStyleLbl="node1" presStyleIdx="1" presStyleCnt="3" custLinFactNeighborY="0">
        <dgm:presLayoutVars>
          <dgm:chMax val="1"/>
          <dgm:bulletEnabled val="1"/>
        </dgm:presLayoutVars>
      </dgm:prSet>
      <dgm:spPr/>
    </dgm:pt>
    <dgm:pt modelId="{0BB78A96-FEEC-4662-9890-8EC572258C29}" type="pres">
      <dgm:prSet presAssocID="{C55000F5-3F55-4262-B527-93B45042A3A3}" presName="descendantText" presStyleLbl="alignAccFollowNode1" presStyleIdx="1" presStyleCnt="3">
        <dgm:presLayoutVars>
          <dgm:bulletEnabled val="1"/>
        </dgm:presLayoutVars>
      </dgm:prSet>
      <dgm:spPr/>
    </dgm:pt>
    <dgm:pt modelId="{154A32F8-2993-4A35-82AD-7ECB92E80B10}" type="pres">
      <dgm:prSet presAssocID="{EB69D5DB-25E1-4C20-9CEE-0A46CFAEC1F2}" presName="sp" presStyleCnt="0"/>
      <dgm:spPr/>
    </dgm:pt>
    <dgm:pt modelId="{360C80C3-52A4-474C-82A2-18E78F9C062D}" type="pres">
      <dgm:prSet presAssocID="{6338EEDF-67AE-47AD-BC25-6F8C55CBFA9A}" presName="linNode" presStyleCnt="0"/>
      <dgm:spPr/>
    </dgm:pt>
    <dgm:pt modelId="{12F1C1C7-4AAB-48C9-903E-612C2FDF01B3}" type="pres">
      <dgm:prSet presAssocID="{6338EEDF-67AE-47AD-BC25-6F8C55CBFA9A}" presName="parentText" presStyleLbl="node1" presStyleIdx="2" presStyleCnt="3" custLinFactNeighborY="0">
        <dgm:presLayoutVars>
          <dgm:chMax val="1"/>
          <dgm:bulletEnabled val="1"/>
        </dgm:presLayoutVars>
      </dgm:prSet>
      <dgm:spPr/>
    </dgm:pt>
    <dgm:pt modelId="{9138EF20-4366-492E-A88E-2587208E25B7}" type="pres">
      <dgm:prSet presAssocID="{6338EEDF-67AE-47AD-BC25-6F8C55CBFA9A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18CE202-DCA8-4EF2-9D78-7CB07077CD1D}" srcId="{A5FABCBC-D841-4A54-B7D7-3B31414930DD}" destId="{C55000F5-3F55-4262-B527-93B45042A3A3}" srcOrd="1" destOrd="0" parTransId="{97C87A27-E728-4E12-86C6-682CB11B0D9F}" sibTransId="{EB69D5DB-25E1-4C20-9CEE-0A46CFAEC1F2}"/>
    <dgm:cxn modelId="{04BE6406-4F1C-40BF-8B69-3DD16D51CB42}" type="presOf" srcId="{A5FABCBC-D841-4A54-B7D7-3B31414930DD}" destId="{D50AA3B9-1A6E-4F22-B204-E1FEE933D9C3}" srcOrd="0" destOrd="0" presId="urn:microsoft.com/office/officeart/2005/8/layout/vList5"/>
    <dgm:cxn modelId="{A7F0C315-C280-4C42-8391-CFF3763F1C8D}" type="presOf" srcId="{887095C0-F404-4411-93EE-8B108BC1C1C0}" destId="{9138EF20-4366-492E-A88E-2587208E25B7}" srcOrd="0" destOrd="0" presId="urn:microsoft.com/office/officeart/2005/8/layout/vList5"/>
    <dgm:cxn modelId="{5DF6D622-DD32-410B-B801-BE29E45A10D1}" type="presOf" srcId="{0C1AE069-03D8-4A02-8B18-C5AB04843AE2}" destId="{069E80DE-3B62-4A66-9539-53055FAC843C}" srcOrd="0" destOrd="0" presId="urn:microsoft.com/office/officeart/2005/8/layout/vList5"/>
    <dgm:cxn modelId="{6B06C03C-B58B-42B8-862E-AA214DC46D98}" type="presOf" srcId="{F9243BEE-33B4-4D7C-9733-D40BC7DA8B39}" destId="{9138EF20-4366-492E-A88E-2587208E25B7}" srcOrd="0" destOrd="1" presId="urn:microsoft.com/office/officeart/2005/8/layout/vList5"/>
    <dgm:cxn modelId="{A68C575F-DFDA-46B6-A5E5-95987E0A9D2E}" srcId="{F8331077-EEF2-4A15-80DE-63C83CDF1C75}" destId="{0C1AE069-03D8-4A02-8B18-C5AB04843AE2}" srcOrd="0" destOrd="0" parTransId="{6958373F-9131-4BFF-8691-1CAA6C23BE83}" sibTransId="{308F601D-E50B-4947-A494-6E2858C5DADB}"/>
    <dgm:cxn modelId="{20B62D43-B0EE-4886-BBA5-7DBE490E94A9}" srcId="{F8331077-EEF2-4A15-80DE-63C83CDF1C75}" destId="{CD996068-AA4C-44A0-8FCE-F213A2DB319D}" srcOrd="1" destOrd="0" parTransId="{6AA8DDE3-538F-48A7-BF4A-00C08EC3C9A4}" sibTransId="{B2EED392-4EB9-4E87-BD6A-630797C69A00}"/>
    <dgm:cxn modelId="{DBFA0A49-2CD5-4647-B68C-89EBF672CF2D}" type="presOf" srcId="{A6C77B44-B1CE-46EA-8B6E-8173AA5BEDDF}" destId="{069E80DE-3B62-4A66-9539-53055FAC843C}" srcOrd="0" destOrd="2" presId="urn:microsoft.com/office/officeart/2005/8/layout/vList5"/>
    <dgm:cxn modelId="{B1000B6A-7CB7-49DA-8C31-94D4F8473C9F}" srcId="{6338EEDF-67AE-47AD-BC25-6F8C55CBFA9A}" destId="{F9243BEE-33B4-4D7C-9733-D40BC7DA8B39}" srcOrd="1" destOrd="0" parTransId="{5ACCF31D-0930-4339-9D20-CAE16097C9DA}" sibTransId="{797CE64B-688F-4B12-91E3-1955DBD9F423}"/>
    <dgm:cxn modelId="{10410A4E-B5DC-49C9-A726-4BB923F9B07C}" srcId="{6338EEDF-67AE-47AD-BC25-6F8C55CBFA9A}" destId="{887095C0-F404-4411-93EE-8B108BC1C1C0}" srcOrd="0" destOrd="0" parTransId="{D1C1A34B-1A76-43FD-B691-3B5E9F6A54A7}" sibTransId="{5AB05EF5-AE30-431D-B6F1-6309FA72E4C4}"/>
    <dgm:cxn modelId="{FA14DC4F-A6A3-4333-8CE4-89C90286961C}" type="presOf" srcId="{831F16D3-4607-428F-BDAD-B6252DB8AE70}" destId="{0BB78A96-FEEC-4662-9890-8EC572258C29}" srcOrd="0" destOrd="0" presId="urn:microsoft.com/office/officeart/2005/8/layout/vList5"/>
    <dgm:cxn modelId="{2372EA7C-684F-4583-9F61-4A444D63839E}" type="presOf" srcId="{491F8A8E-C8B2-4CDB-A5A2-22430DC013A3}" destId="{069E80DE-3B62-4A66-9539-53055FAC843C}" srcOrd="0" destOrd="4" presId="urn:microsoft.com/office/officeart/2005/8/layout/vList5"/>
    <dgm:cxn modelId="{1BA4DB85-CF20-49C7-9828-B72FDE69EC31}" type="presOf" srcId="{CD996068-AA4C-44A0-8FCE-F213A2DB319D}" destId="{069E80DE-3B62-4A66-9539-53055FAC843C}" srcOrd="0" destOrd="1" presId="urn:microsoft.com/office/officeart/2005/8/layout/vList5"/>
    <dgm:cxn modelId="{CE70F487-C0B3-4C48-93AD-AE73367E3861}" srcId="{A5FABCBC-D841-4A54-B7D7-3B31414930DD}" destId="{F8331077-EEF2-4A15-80DE-63C83CDF1C75}" srcOrd="0" destOrd="0" parTransId="{66EFEFE9-40A7-4339-AA49-77C8234F08D1}" sibTransId="{49EAB87B-3EC3-40F5-9F48-3A431CC92B92}"/>
    <dgm:cxn modelId="{A329598E-8F9E-4556-9551-45377B232196}" type="presOf" srcId="{B52D92EA-79FA-4FA3-BB2A-279AECBF1789}" destId="{069E80DE-3B62-4A66-9539-53055FAC843C}" srcOrd="0" destOrd="3" presId="urn:microsoft.com/office/officeart/2005/8/layout/vList5"/>
    <dgm:cxn modelId="{CC9AEE93-5B71-4A27-9BA1-FA5E1E383630}" srcId="{C55000F5-3F55-4262-B527-93B45042A3A3}" destId="{8F9123E6-3CCF-49F9-A7E6-E0FB82093E3A}" srcOrd="1" destOrd="0" parTransId="{77788E9C-E5B6-4A5F-A46C-4E1F3B7A45A9}" sibTransId="{D94B7543-9F97-47D3-96F5-6C73DF5A8DD3}"/>
    <dgm:cxn modelId="{F1A130A4-586C-4139-A9BF-164083E99D3F}" srcId="{F8331077-EEF2-4A15-80DE-63C83CDF1C75}" destId="{A6C77B44-B1CE-46EA-8B6E-8173AA5BEDDF}" srcOrd="2" destOrd="0" parTransId="{BB6E4836-C209-42F1-9E64-D5B763BC4F55}" sibTransId="{297DA79A-32A7-465B-A18D-B95A1DAB97E1}"/>
    <dgm:cxn modelId="{4E625AB6-A9EC-4A05-84D6-222790B057D0}" type="presOf" srcId="{C55000F5-3F55-4262-B527-93B45042A3A3}" destId="{B1482A92-E7E5-44FB-908E-48D7259F3C24}" srcOrd="0" destOrd="0" presId="urn:microsoft.com/office/officeart/2005/8/layout/vList5"/>
    <dgm:cxn modelId="{4641B6C6-CDB5-4492-BADB-776A4A009C53}" srcId="{A5FABCBC-D841-4A54-B7D7-3B31414930DD}" destId="{6338EEDF-67AE-47AD-BC25-6F8C55CBFA9A}" srcOrd="2" destOrd="0" parTransId="{AC096037-AD98-42C8-8D3E-E71CF8645CB2}" sibTransId="{8BE69090-086D-4DA2-8C5B-53BCBD090D13}"/>
    <dgm:cxn modelId="{0AE61BC8-B59B-46F6-9F23-7CDEDEDB3975}" srcId="{C55000F5-3F55-4262-B527-93B45042A3A3}" destId="{831F16D3-4607-428F-BDAD-B6252DB8AE70}" srcOrd="0" destOrd="0" parTransId="{D7A5E2A2-D721-49EC-B548-D9E60D17D5F8}" sibTransId="{3A99ECB2-86FE-4BE7-82A9-133CEA748615}"/>
    <dgm:cxn modelId="{ADF116D7-4895-4253-8398-E21D0863EDD6}" type="presOf" srcId="{6338EEDF-67AE-47AD-BC25-6F8C55CBFA9A}" destId="{12F1C1C7-4AAB-48C9-903E-612C2FDF01B3}" srcOrd="0" destOrd="0" presId="urn:microsoft.com/office/officeart/2005/8/layout/vList5"/>
    <dgm:cxn modelId="{77A69ED7-9703-4A9C-8814-D420AB0FB57A}" srcId="{F8331077-EEF2-4A15-80DE-63C83CDF1C75}" destId="{B52D92EA-79FA-4FA3-BB2A-279AECBF1789}" srcOrd="3" destOrd="0" parTransId="{007947C7-896C-4BB4-9853-7C02FB352E76}" sibTransId="{8392085A-9517-40EE-A683-79DE5A783499}"/>
    <dgm:cxn modelId="{6084A7DA-8A9C-4BD4-A3F2-5246E9E3FF61}" type="presOf" srcId="{8F9123E6-3CCF-49F9-A7E6-E0FB82093E3A}" destId="{0BB78A96-FEEC-4662-9890-8EC572258C29}" srcOrd="0" destOrd="1" presId="urn:microsoft.com/office/officeart/2005/8/layout/vList5"/>
    <dgm:cxn modelId="{61DCF3E6-2FBE-46FA-8823-CA1CF994C3CF}" type="presOf" srcId="{F8331077-EEF2-4A15-80DE-63C83CDF1C75}" destId="{E6AA0E1C-6313-4C86-AD85-D7C16E5D139C}" srcOrd="0" destOrd="0" presId="urn:microsoft.com/office/officeart/2005/8/layout/vList5"/>
    <dgm:cxn modelId="{E12C8EFC-EE3F-4954-9691-CF4DD104F314}" srcId="{F8331077-EEF2-4A15-80DE-63C83CDF1C75}" destId="{491F8A8E-C8B2-4CDB-A5A2-22430DC013A3}" srcOrd="4" destOrd="0" parTransId="{6E77BF3C-5990-45B0-8346-9056AE5EB097}" sibTransId="{6B9866B3-BFDA-45D1-B932-1C396732C1D7}"/>
    <dgm:cxn modelId="{8A76D52A-87C3-49CE-8F01-D281B18A355C}" type="presParOf" srcId="{D50AA3B9-1A6E-4F22-B204-E1FEE933D9C3}" destId="{79F82F79-8B65-45B4-BB89-7EFD40482E3B}" srcOrd="0" destOrd="0" presId="urn:microsoft.com/office/officeart/2005/8/layout/vList5"/>
    <dgm:cxn modelId="{3C8CBB05-C9FE-41E1-88C3-0018D537C821}" type="presParOf" srcId="{79F82F79-8B65-45B4-BB89-7EFD40482E3B}" destId="{E6AA0E1C-6313-4C86-AD85-D7C16E5D139C}" srcOrd="0" destOrd="0" presId="urn:microsoft.com/office/officeart/2005/8/layout/vList5"/>
    <dgm:cxn modelId="{C240570F-7BF2-49A7-93BD-B1E46290A21B}" type="presParOf" srcId="{79F82F79-8B65-45B4-BB89-7EFD40482E3B}" destId="{069E80DE-3B62-4A66-9539-53055FAC843C}" srcOrd="1" destOrd="0" presId="urn:microsoft.com/office/officeart/2005/8/layout/vList5"/>
    <dgm:cxn modelId="{7EFD7B23-2669-4F19-A5C1-F2557493855E}" type="presParOf" srcId="{D50AA3B9-1A6E-4F22-B204-E1FEE933D9C3}" destId="{F559C914-B7D9-4145-A6A6-7060EB53D316}" srcOrd="1" destOrd="0" presId="urn:microsoft.com/office/officeart/2005/8/layout/vList5"/>
    <dgm:cxn modelId="{EF8D22C2-FE0D-473F-B43E-761B3D7BEDAA}" type="presParOf" srcId="{D50AA3B9-1A6E-4F22-B204-E1FEE933D9C3}" destId="{4E712693-07FA-4A4D-9999-B4217B1781DC}" srcOrd="2" destOrd="0" presId="urn:microsoft.com/office/officeart/2005/8/layout/vList5"/>
    <dgm:cxn modelId="{2FCEFF09-4F26-40FF-A412-EA9AB3D48F24}" type="presParOf" srcId="{4E712693-07FA-4A4D-9999-B4217B1781DC}" destId="{B1482A92-E7E5-44FB-908E-48D7259F3C24}" srcOrd="0" destOrd="0" presId="urn:microsoft.com/office/officeart/2005/8/layout/vList5"/>
    <dgm:cxn modelId="{AFB78343-A054-43C6-886C-85B79BCED6A0}" type="presParOf" srcId="{4E712693-07FA-4A4D-9999-B4217B1781DC}" destId="{0BB78A96-FEEC-4662-9890-8EC572258C29}" srcOrd="1" destOrd="0" presId="urn:microsoft.com/office/officeart/2005/8/layout/vList5"/>
    <dgm:cxn modelId="{2BF87203-68FC-4CF9-AAA4-A4507C14C36B}" type="presParOf" srcId="{D50AA3B9-1A6E-4F22-B204-E1FEE933D9C3}" destId="{154A32F8-2993-4A35-82AD-7ECB92E80B10}" srcOrd="3" destOrd="0" presId="urn:microsoft.com/office/officeart/2005/8/layout/vList5"/>
    <dgm:cxn modelId="{851EC4B1-02D8-49C3-BFC4-3BE3E5E63F89}" type="presParOf" srcId="{D50AA3B9-1A6E-4F22-B204-E1FEE933D9C3}" destId="{360C80C3-52A4-474C-82A2-18E78F9C062D}" srcOrd="4" destOrd="0" presId="urn:microsoft.com/office/officeart/2005/8/layout/vList5"/>
    <dgm:cxn modelId="{07CD59EF-B448-4502-B002-1772ACC69DF3}" type="presParOf" srcId="{360C80C3-52A4-474C-82A2-18E78F9C062D}" destId="{12F1C1C7-4AAB-48C9-903E-612C2FDF01B3}" srcOrd="0" destOrd="0" presId="urn:microsoft.com/office/officeart/2005/8/layout/vList5"/>
    <dgm:cxn modelId="{B40F9D26-A197-4424-A014-6176A155175B}" type="presParOf" srcId="{360C80C3-52A4-474C-82A2-18E78F9C062D}" destId="{9138EF20-4366-492E-A88E-2587208E25B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8AED0C-93F2-4296-9F01-75194E96DDAA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065B7-5639-4361-BC04-6C1AAFAA5F73}">
      <dgm:prSet/>
      <dgm:spPr>
        <a:xfrm>
          <a:off x="0" y="76193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Costs do not include the cost of the engineered safety control systems (e.g., radiation interlock systems, ODH systems, access control systems) </a:t>
          </a:r>
        </a:p>
      </dgm:t>
    </dgm:pt>
    <dgm:pt modelId="{D14E89F0-E364-4D7A-94B3-B1A694ABCC69}" type="parTrans" cxnId="{8BFD79CC-9739-4B59-9589-135C69BAF842}">
      <dgm:prSet/>
      <dgm:spPr/>
      <dgm:t>
        <a:bodyPr/>
        <a:lstStyle/>
        <a:p>
          <a:endParaRPr lang="en-US"/>
        </a:p>
      </dgm:t>
    </dgm:pt>
    <dgm:pt modelId="{442B0324-FD29-47DB-BE35-A1451C960AE7}" type="sibTrans" cxnId="{8BFD79CC-9739-4B59-9589-135C69BAF842}">
      <dgm:prSet/>
      <dgm:spPr/>
      <dgm:t>
        <a:bodyPr/>
        <a:lstStyle/>
        <a:p>
          <a:endParaRPr lang="en-US"/>
        </a:p>
      </dgm:t>
    </dgm:pt>
    <dgm:pt modelId="{4A3E3C0B-F6AB-4DE2-87C8-BBD50D5BE510}">
      <dgm:prSet/>
      <dgm:spPr>
        <a:xfrm>
          <a:off x="3911556" y="51364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Waste streams are the major expense</a:t>
          </a:r>
        </a:p>
      </dgm:t>
    </dgm:pt>
    <dgm:pt modelId="{8862C3A9-4C20-4D78-BE98-F5319A187449}" type="parTrans" cxnId="{B4C3CF53-38D3-4567-8F68-4918F7FC2152}">
      <dgm:prSet/>
      <dgm:spPr/>
      <dgm:t>
        <a:bodyPr/>
        <a:lstStyle/>
        <a:p>
          <a:endParaRPr lang="en-US"/>
        </a:p>
      </dgm:t>
    </dgm:pt>
    <dgm:pt modelId="{1E259A2D-4783-4C8A-88CE-F640443AA255}" type="sibTrans" cxnId="{B4C3CF53-38D3-4567-8F68-4918F7FC2152}">
      <dgm:prSet/>
      <dgm:spPr/>
      <dgm:t>
        <a:bodyPr/>
        <a:lstStyle/>
        <a:p>
          <a:endParaRPr lang="en-US"/>
        </a:p>
      </dgm:t>
    </dgm:pt>
    <dgm:pt modelId="{367B7D6A-2CEB-4C7A-AE96-5C10535AC9CD}">
      <dgm:prSet/>
      <dgm:spPr>
        <a:xfrm>
          <a:off x="911" y="2539956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ESH professionals and technicians:</a:t>
          </a:r>
        </a:p>
      </dgm:t>
    </dgm:pt>
    <dgm:pt modelId="{EF1BF5E5-A86D-44A4-A2FC-7854D79EA6AE}" type="parTrans" cxnId="{438C1731-255E-4A0F-99B2-01583F1592C6}">
      <dgm:prSet/>
      <dgm:spPr/>
      <dgm:t>
        <a:bodyPr/>
        <a:lstStyle/>
        <a:p>
          <a:endParaRPr lang="en-US"/>
        </a:p>
      </dgm:t>
    </dgm:pt>
    <dgm:pt modelId="{DA2C8C57-A1CA-4FBD-AD05-CC279AF3E445}" type="sibTrans" cxnId="{438C1731-255E-4A0F-99B2-01583F1592C6}">
      <dgm:prSet/>
      <dgm:spPr/>
      <dgm:t>
        <a:bodyPr/>
        <a:lstStyle/>
        <a:p>
          <a:endParaRPr lang="en-US"/>
        </a:p>
      </dgm:t>
    </dgm:pt>
    <dgm:pt modelId="{0FBA32B3-4BA4-4AC7-8FDE-41131030540B}">
      <dgm:prSet/>
      <dgm:spPr>
        <a:xfrm>
          <a:off x="3911556" y="2539956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Training, quality assurance and operations assurance professionals:</a:t>
          </a:r>
        </a:p>
      </dgm:t>
    </dgm:pt>
    <dgm:pt modelId="{D6AD12A4-282F-4741-BDCB-FF5476F12B36}" type="parTrans" cxnId="{0C351162-573E-4C14-9B3F-64A78B43EC5B}">
      <dgm:prSet/>
      <dgm:spPr/>
      <dgm:t>
        <a:bodyPr/>
        <a:lstStyle/>
        <a:p>
          <a:endParaRPr lang="en-US"/>
        </a:p>
      </dgm:t>
    </dgm:pt>
    <dgm:pt modelId="{56A4C82F-F149-4C4F-A5E4-0E1E64356ACD}" type="sibTrans" cxnId="{0C351162-573E-4C14-9B3F-64A78B43EC5B}">
      <dgm:prSet/>
      <dgm:spPr/>
      <dgm:t>
        <a:bodyPr/>
        <a:lstStyle/>
        <a:p>
          <a:endParaRPr lang="en-US"/>
        </a:p>
      </dgm:t>
    </dgm:pt>
    <dgm:pt modelId="{524B19C3-0EB5-4E65-8D02-9BA5FA3115AC}">
      <dgm:prSet/>
      <dgm:spPr>
        <a:xfrm>
          <a:off x="911" y="2539956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13.8 FTEs</a:t>
          </a:r>
        </a:p>
      </dgm:t>
    </dgm:pt>
    <dgm:pt modelId="{12F93140-9AA6-4390-925C-2C5472289595}" type="parTrans" cxnId="{C266386B-EB22-4E82-89A2-83914D23D9C5}">
      <dgm:prSet/>
      <dgm:spPr/>
      <dgm:t>
        <a:bodyPr/>
        <a:lstStyle/>
        <a:p>
          <a:endParaRPr lang="en-US"/>
        </a:p>
      </dgm:t>
    </dgm:pt>
    <dgm:pt modelId="{8BB37643-3BBC-4018-A2FB-49DBB563A226}" type="sibTrans" cxnId="{C266386B-EB22-4E82-89A2-83914D23D9C5}">
      <dgm:prSet/>
      <dgm:spPr/>
      <dgm:t>
        <a:bodyPr/>
        <a:lstStyle/>
        <a:p>
          <a:endParaRPr lang="en-US"/>
        </a:p>
      </dgm:t>
    </dgm:pt>
    <dgm:pt modelId="{092C3FE3-475F-4AFC-8109-BA57436CEFE6}">
      <dgm:prSet/>
      <dgm:spPr>
        <a:xfrm>
          <a:off x="3911556" y="2539956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9.2 FTEs</a:t>
          </a:r>
        </a:p>
      </dgm:t>
    </dgm:pt>
    <dgm:pt modelId="{AC99F327-EC4D-4D5F-89CC-0F51D81D1400}" type="parTrans" cxnId="{7DDF006C-A565-46C4-801A-2C12B8E1D499}">
      <dgm:prSet/>
      <dgm:spPr/>
      <dgm:t>
        <a:bodyPr/>
        <a:lstStyle/>
        <a:p>
          <a:endParaRPr lang="en-US"/>
        </a:p>
      </dgm:t>
    </dgm:pt>
    <dgm:pt modelId="{F814D961-BCA7-4641-8FEB-FBFC2444FB82}" type="sibTrans" cxnId="{7DDF006C-A565-46C4-801A-2C12B8E1D499}">
      <dgm:prSet/>
      <dgm:spPr/>
      <dgm:t>
        <a:bodyPr/>
        <a:lstStyle/>
        <a:p>
          <a:endParaRPr lang="en-US"/>
        </a:p>
      </dgm:t>
    </dgm:pt>
    <dgm:pt modelId="{8BB343C4-6DBE-484E-9614-0093FB1CB882}" type="pres">
      <dgm:prSet presAssocID="{BD8AED0C-93F2-4296-9F01-75194E96DDAA}" presName="diagram" presStyleCnt="0">
        <dgm:presLayoutVars>
          <dgm:dir/>
          <dgm:resizeHandles val="exact"/>
        </dgm:presLayoutVars>
      </dgm:prSet>
      <dgm:spPr/>
    </dgm:pt>
    <dgm:pt modelId="{029AAC50-A3AE-492F-A1BF-77E19334FF05}" type="pres">
      <dgm:prSet presAssocID="{E12065B7-5639-4361-BC04-6C1AAFAA5F73}" presName="node" presStyleLbl="node1" presStyleIdx="0" presStyleCnt="4" custLinFactNeighborX="-26" custLinFactNeighborY="1164">
        <dgm:presLayoutVars>
          <dgm:bulletEnabled val="1"/>
        </dgm:presLayoutVars>
      </dgm:prSet>
      <dgm:spPr/>
    </dgm:pt>
    <dgm:pt modelId="{38474FDE-5B63-4F08-B317-4EDD4D41CDDC}" type="pres">
      <dgm:prSet presAssocID="{442B0324-FD29-47DB-BE35-A1451C960AE7}" presName="sibTrans" presStyleCnt="0"/>
      <dgm:spPr/>
    </dgm:pt>
    <dgm:pt modelId="{2384D7C8-1E7B-4827-B2B2-D0606376BE4D}" type="pres">
      <dgm:prSet presAssocID="{4A3E3C0B-F6AB-4DE2-87C8-BBD50D5BE510}" presName="node" presStyleLbl="node1" presStyleIdx="1" presStyleCnt="4">
        <dgm:presLayoutVars>
          <dgm:bulletEnabled val="1"/>
        </dgm:presLayoutVars>
      </dgm:prSet>
      <dgm:spPr/>
    </dgm:pt>
    <dgm:pt modelId="{B68DEC64-7069-4C09-93E8-81CC8A1799B5}" type="pres">
      <dgm:prSet presAssocID="{1E259A2D-4783-4C8A-88CE-F640443AA255}" presName="sibTrans" presStyleCnt="0"/>
      <dgm:spPr/>
    </dgm:pt>
    <dgm:pt modelId="{92DFA587-9160-4C77-948E-8454E44752F4}" type="pres">
      <dgm:prSet presAssocID="{367B7D6A-2CEB-4C7A-AE96-5C10535AC9CD}" presName="node" presStyleLbl="node1" presStyleIdx="2" presStyleCnt="4">
        <dgm:presLayoutVars>
          <dgm:bulletEnabled val="1"/>
        </dgm:presLayoutVars>
      </dgm:prSet>
      <dgm:spPr/>
    </dgm:pt>
    <dgm:pt modelId="{7E1B9967-C2F7-4A12-8AB8-5FC6BAC7919E}" type="pres">
      <dgm:prSet presAssocID="{DA2C8C57-A1CA-4FBD-AD05-CC279AF3E445}" presName="sibTrans" presStyleCnt="0"/>
      <dgm:spPr/>
    </dgm:pt>
    <dgm:pt modelId="{8DE3BB59-6AA0-4940-B307-3FA8DBB0EA45}" type="pres">
      <dgm:prSet presAssocID="{0FBA32B3-4BA4-4AC7-8FDE-41131030540B}" presName="node" presStyleLbl="node1" presStyleIdx="3" presStyleCnt="4">
        <dgm:presLayoutVars>
          <dgm:bulletEnabled val="1"/>
        </dgm:presLayoutVars>
      </dgm:prSet>
      <dgm:spPr/>
    </dgm:pt>
  </dgm:ptLst>
  <dgm:cxnLst>
    <dgm:cxn modelId="{86A45809-02C8-4C9F-9644-1B47E04DA24A}" type="presOf" srcId="{0FBA32B3-4BA4-4AC7-8FDE-41131030540B}" destId="{8DE3BB59-6AA0-4940-B307-3FA8DBB0EA45}" srcOrd="0" destOrd="0" presId="urn:microsoft.com/office/officeart/2005/8/layout/default#2"/>
    <dgm:cxn modelId="{438C1731-255E-4A0F-99B2-01583F1592C6}" srcId="{BD8AED0C-93F2-4296-9F01-75194E96DDAA}" destId="{367B7D6A-2CEB-4C7A-AE96-5C10535AC9CD}" srcOrd="2" destOrd="0" parTransId="{EF1BF5E5-A86D-44A4-A2FC-7854D79EA6AE}" sibTransId="{DA2C8C57-A1CA-4FBD-AD05-CC279AF3E445}"/>
    <dgm:cxn modelId="{7A8BD536-CE92-40DE-93FC-7E04AE7E377B}" type="presOf" srcId="{BD8AED0C-93F2-4296-9F01-75194E96DDAA}" destId="{8BB343C4-6DBE-484E-9614-0093FB1CB882}" srcOrd="0" destOrd="0" presId="urn:microsoft.com/office/officeart/2005/8/layout/default#2"/>
    <dgm:cxn modelId="{0C351162-573E-4C14-9B3F-64A78B43EC5B}" srcId="{BD8AED0C-93F2-4296-9F01-75194E96DDAA}" destId="{0FBA32B3-4BA4-4AC7-8FDE-41131030540B}" srcOrd="3" destOrd="0" parTransId="{D6AD12A4-282F-4741-BDCB-FF5476F12B36}" sibTransId="{56A4C82F-F149-4C4F-A5E4-0E1E64356ACD}"/>
    <dgm:cxn modelId="{C266386B-EB22-4E82-89A2-83914D23D9C5}" srcId="{367B7D6A-2CEB-4C7A-AE96-5C10535AC9CD}" destId="{524B19C3-0EB5-4E65-8D02-9BA5FA3115AC}" srcOrd="0" destOrd="0" parTransId="{12F93140-9AA6-4390-925C-2C5472289595}" sibTransId="{8BB37643-3BBC-4018-A2FB-49DBB563A226}"/>
    <dgm:cxn modelId="{7DDF006C-A565-46C4-801A-2C12B8E1D499}" srcId="{0FBA32B3-4BA4-4AC7-8FDE-41131030540B}" destId="{092C3FE3-475F-4AFC-8109-BA57436CEFE6}" srcOrd="0" destOrd="0" parTransId="{AC99F327-EC4D-4D5F-89CC-0F51D81D1400}" sibTransId="{F814D961-BCA7-4641-8FEB-FBFC2444FB82}"/>
    <dgm:cxn modelId="{B4C3CF53-38D3-4567-8F68-4918F7FC2152}" srcId="{BD8AED0C-93F2-4296-9F01-75194E96DDAA}" destId="{4A3E3C0B-F6AB-4DE2-87C8-BBD50D5BE510}" srcOrd="1" destOrd="0" parTransId="{8862C3A9-4C20-4D78-BE98-F5319A187449}" sibTransId="{1E259A2D-4783-4C8A-88CE-F640443AA255}"/>
    <dgm:cxn modelId="{D74D538B-BCA1-41B4-98F5-58A4A7E57668}" type="presOf" srcId="{524B19C3-0EB5-4E65-8D02-9BA5FA3115AC}" destId="{92DFA587-9160-4C77-948E-8454E44752F4}" srcOrd="0" destOrd="1" presId="urn:microsoft.com/office/officeart/2005/8/layout/default#2"/>
    <dgm:cxn modelId="{2FCC6EA9-317B-46F6-AE2A-93EFD67EDB59}" type="presOf" srcId="{367B7D6A-2CEB-4C7A-AE96-5C10535AC9CD}" destId="{92DFA587-9160-4C77-948E-8454E44752F4}" srcOrd="0" destOrd="0" presId="urn:microsoft.com/office/officeart/2005/8/layout/default#2"/>
    <dgm:cxn modelId="{11E749C0-0BE0-42DD-9A11-9ADC34B74B03}" type="presOf" srcId="{E12065B7-5639-4361-BC04-6C1AAFAA5F73}" destId="{029AAC50-A3AE-492F-A1BF-77E19334FF05}" srcOrd="0" destOrd="0" presId="urn:microsoft.com/office/officeart/2005/8/layout/default#2"/>
    <dgm:cxn modelId="{8BFD79CC-9739-4B59-9589-135C69BAF842}" srcId="{BD8AED0C-93F2-4296-9F01-75194E96DDAA}" destId="{E12065B7-5639-4361-BC04-6C1AAFAA5F73}" srcOrd="0" destOrd="0" parTransId="{D14E89F0-E364-4D7A-94B3-B1A694ABCC69}" sibTransId="{442B0324-FD29-47DB-BE35-A1451C960AE7}"/>
    <dgm:cxn modelId="{EC6141E0-DF75-41FE-979A-627AE5F68168}" type="presOf" srcId="{4A3E3C0B-F6AB-4DE2-87C8-BBD50D5BE510}" destId="{2384D7C8-1E7B-4827-B2B2-D0606376BE4D}" srcOrd="0" destOrd="0" presId="urn:microsoft.com/office/officeart/2005/8/layout/default#2"/>
    <dgm:cxn modelId="{91BA31FD-02F3-46AF-8140-8890FA8DFE08}" type="presOf" srcId="{092C3FE3-475F-4AFC-8109-BA57436CEFE6}" destId="{8DE3BB59-6AA0-4940-B307-3FA8DBB0EA45}" srcOrd="0" destOrd="1" presId="urn:microsoft.com/office/officeart/2005/8/layout/default#2"/>
    <dgm:cxn modelId="{95ED2798-D6B0-4042-8120-1C821DCAE532}" type="presParOf" srcId="{8BB343C4-6DBE-484E-9614-0093FB1CB882}" destId="{029AAC50-A3AE-492F-A1BF-77E19334FF05}" srcOrd="0" destOrd="0" presId="urn:microsoft.com/office/officeart/2005/8/layout/default#2"/>
    <dgm:cxn modelId="{1C8E7138-4EB5-4A07-8FF4-C3CEB0893D13}" type="presParOf" srcId="{8BB343C4-6DBE-484E-9614-0093FB1CB882}" destId="{38474FDE-5B63-4F08-B317-4EDD4D41CDDC}" srcOrd="1" destOrd="0" presId="urn:microsoft.com/office/officeart/2005/8/layout/default#2"/>
    <dgm:cxn modelId="{B8411E31-3CF3-447D-B345-E86E15E569F6}" type="presParOf" srcId="{8BB343C4-6DBE-484E-9614-0093FB1CB882}" destId="{2384D7C8-1E7B-4827-B2B2-D0606376BE4D}" srcOrd="2" destOrd="0" presId="urn:microsoft.com/office/officeart/2005/8/layout/default#2"/>
    <dgm:cxn modelId="{F03A7764-DF42-4DA4-A6A3-0B1ADC47A883}" type="presParOf" srcId="{8BB343C4-6DBE-484E-9614-0093FB1CB882}" destId="{B68DEC64-7069-4C09-93E8-81CC8A1799B5}" srcOrd="3" destOrd="0" presId="urn:microsoft.com/office/officeart/2005/8/layout/default#2"/>
    <dgm:cxn modelId="{F816D615-F7D4-4FBC-B3B2-ECF03BA5B16F}" type="presParOf" srcId="{8BB343C4-6DBE-484E-9614-0093FB1CB882}" destId="{92DFA587-9160-4C77-948E-8454E44752F4}" srcOrd="4" destOrd="0" presId="urn:microsoft.com/office/officeart/2005/8/layout/default#2"/>
    <dgm:cxn modelId="{72B41B1A-7600-4896-8E34-7C3149303BB7}" type="presParOf" srcId="{8BB343C4-6DBE-484E-9614-0093FB1CB882}" destId="{7E1B9967-C2F7-4A12-8AB8-5FC6BAC7919E}" srcOrd="5" destOrd="0" presId="urn:microsoft.com/office/officeart/2005/8/layout/default#2"/>
    <dgm:cxn modelId="{41DC6880-C346-4DA6-A2E1-C1C40C880043}" type="presParOf" srcId="{8BB343C4-6DBE-484E-9614-0093FB1CB882}" destId="{8DE3BB59-6AA0-4940-B307-3FA8DBB0EA45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09B4A0-0A74-4F3B-867A-A98FCCBBB56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799CAE-5B35-40E8-BCB9-622705C57178}">
      <dgm:prSet custT="1"/>
      <dgm:spPr>
        <a:xfrm>
          <a:off x="0" y="26940"/>
          <a:ext cx="7848600" cy="1093218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2800" b="1" i="0" baseline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Operations Safety Assurance – 7.0 FTE</a:t>
          </a:r>
        </a:p>
      </dgm:t>
    </dgm:pt>
    <dgm:pt modelId="{61E5B4A2-1730-45E3-AE56-68E3D8EE0156}" type="parTrans" cxnId="{0DE139E9-ECCF-44AE-8545-94FAC5EEA341}">
      <dgm:prSet/>
      <dgm:spPr/>
      <dgm:t>
        <a:bodyPr/>
        <a:lstStyle/>
        <a:p>
          <a:endParaRPr lang="en-US"/>
        </a:p>
      </dgm:t>
    </dgm:pt>
    <dgm:pt modelId="{CDA499E9-7E75-49F4-8323-4FDA1BC6D134}" type="sibTrans" cxnId="{0DE139E9-ECCF-44AE-8545-94FAC5EEA341}">
      <dgm:prSet/>
      <dgm:spPr/>
      <dgm:t>
        <a:bodyPr/>
        <a:lstStyle/>
        <a:p>
          <a:endParaRPr lang="en-US"/>
        </a:p>
      </dgm:t>
    </dgm:pt>
    <dgm:pt modelId="{95DD4B04-4926-4539-922B-0234CC7BB910}">
      <dgm:prSet custT="1"/>
      <dgm:spPr>
        <a:xfrm>
          <a:off x="0" y="1194881"/>
          <a:ext cx="7848600" cy="1093218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2800" b="1" i="0" baseline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Training – 2.0 FTE</a:t>
          </a:r>
        </a:p>
      </dgm:t>
    </dgm:pt>
    <dgm:pt modelId="{AA051BDA-5F18-47F0-B4F6-653FF10EBEAE}" type="parTrans" cxnId="{8C23218F-A02E-4ACB-BABB-CD327D57FC15}">
      <dgm:prSet/>
      <dgm:spPr/>
      <dgm:t>
        <a:bodyPr/>
        <a:lstStyle/>
        <a:p>
          <a:endParaRPr lang="en-US"/>
        </a:p>
      </dgm:t>
    </dgm:pt>
    <dgm:pt modelId="{CFFB6D86-C867-4B2C-9197-2D0891705609}" type="sibTrans" cxnId="{8C23218F-A02E-4ACB-BABB-CD327D57FC15}">
      <dgm:prSet/>
      <dgm:spPr/>
      <dgm:t>
        <a:bodyPr/>
        <a:lstStyle/>
        <a:p>
          <a:endParaRPr lang="en-US"/>
        </a:p>
      </dgm:t>
    </dgm:pt>
    <dgm:pt modelId="{11CDD1B3-85F8-4D8A-82FC-8DBDF19F3B37}">
      <dgm:prSet custT="1"/>
      <dgm:spPr>
        <a:xfrm>
          <a:off x="0" y="2360100"/>
          <a:ext cx="7848600" cy="1093218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2800" b="1" i="0" baseline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QA / Security – 1.5 FTE</a:t>
          </a:r>
        </a:p>
      </dgm:t>
    </dgm:pt>
    <dgm:pt modelId="{3EB992FA-D1C9-4D0A-94D4-EAAFC8BB5101}" type="parTrans" cxnId="{8BE60CF1-E04D-4BD5-AD59-08AB53B07FEC}">
      <dgm:prSet/>
      <dgm:spPr/>
      <dgm:t>
        <a:bodyPr/>
        <a:lstStyle/>
        <a:p>
          <a:endParaRPr lang="en-US"/>
        </a:p>
      </dgm:t>
    </dgm:pt>
    <dgm:pt modelId="{F58CFE94-E49B-42CF-A99B-184CE93919E5}" type="sibTrans" cxnId="{8BE60CF1-E04D-4BD5-AD59-08AB53B07FEC}">
      <dgm:prSet/>
      <dgm:spPr/>
      <dgm:t>
        <a:bodyPr/>
        <a:lstStyle/>
        <a:p>
          <a:endParaRPr lang="en-US"/>
        </a:p>
      </dgm:t>
    </dgm:pt>
    <dgm:pt modelId="{139AD24C-8416-41AC-A2FC-A62D7315B97B}">
      <dgm:prSet custT="1"/>
      <dgm:spPr>
        <a:xfrm>
          <a:off x="0" y="3525318"/>
          <a:ext cx="7848600" cy="1093218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2800" b="1" i="0" baseline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Central BNL ESH Purchased Services - 12.5 FTE</a:t>
          </a:r>
        </a:p>
      </dgm:t>
    </dgm:pt>
    <dgm:pt modelId="{35692C92-E631-4C31-93A5-5F724AD21361}" type="parTrans" cxnId="{BE7CD8BF-4E5B-4C42-846C-0AA494987751}">
      <dgm:prSet/>
      <dgm:spPr/>
      <dgm:t>
        <a:bodyPr/>
        <a:lstStyle/>
        <a:p>
          <a:endParaRPr lang="en-US"/>
        </a:p>
      </dgm:t>
    </dgm:pt>
    <dgm:pt modelId="{CEBC1DBD-3C3C-4165-86AD-B35471546D40}" type="sibTrans" cxnId="{BE7CD8BF-4E5B-4C42-846C-0AA494987751}">
      <dgm:prSet/>
      <dgm:spPr/>
      <dgm:t>
        <a:bodyPr/>
        <a:lstStyle/>
        <a:p>
          <a:endParaRPr lang="en-US"/>
        </a:p>
      </dgm:t>
    </dgm:pt>
    <dgm:pt modelId="{04B55FAC-E85D-4006-B957-A6BAC3F842C9}" type="pres">
      <dgm:prSet presAssocID="{3109B4A0-0A74-4F3B-867A-A98FCCBBB567}" presName="linear" presStyleCnt="0">
        <dgm:presLayoutVars>
          <dgm:animLvl val="lvl"/>
          <dgm:resizeHandles val="exact"/>
        </dgm:presLayoutVars>
      </dgm:prSet>
      <dgm:spPr/>
    </dgm:pt>
    <dgm:pt modelId="{3A0F58E7-F66A-4408-8165-DA660012A879}" type="pres">
      <dgm:prSet presAssocID="{94799CAE-5B35-40E8-BCB9-622705C57178}" presName="parentText" presStyleLbl="node1" presStyleIdx="0" presStyleCnt="4" custLinFactNeighborX="971" custLinFactNeighborY="-3780">
        <dgm:presLayoutVars>
          <dgm:chMax val="0"/>
          <dgm:bulletEnabled val="1"/>
        </dgm:presLayoutVars>
      </dgm:prSet>
      <dgm:spPr/>
    </dgm:pt>
    <dgm:pt modelId="{2CDBC484-9C30-439C-B625-1FCD0B4E3B89}" type="pres">
      <dgm:prSet presAssocID="{CDA499E9-7E75-49F4-8323-4FDA1BC6D134}" presName="spacer" presStyleCnt="0"/>
      <dgm:spPr/>
    </dgm:pt>
    <dgm:pt modelId="{C762918C-9564-4A6C-A7A0-925581F6487A}" type="pres">
      <dgm:prSet presAssocID="{95DD4B04-4926-4539-922B-0234CC7BB91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13A84CB-6E23-4A27-A132-7043F2C95D48}" type="pres">
      <dgm:prSet presAssocID="{CFFB6D86-C867-4B2C-9197-2D0891705609}" presName="spacer" presStyleCnt="0"/>
      <dgm:spPr/>
    </dgm:pt>
    <dgm:pt modelId="{1B75EDBC-B19A-42E7-9FBF-9064EC36E95E}" type="pres">
      <dgm:prSet presAssocID="{11CDD1B3-85F8-4D8A-82FC-8DBDF19F3B3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59F6D90-A31E-463F-A6E1-BB0B57633666}" type="pres">
      <dgm:prSet presAssocID="{F58CFE94-E49B-42CF-A99B-184CE93919E5}" presName="spacer" presStyleCnt="0"/>
      <dgm:spPr/>
    </dgm:pt>
    <dgm:pt modelId="{1A58D9CC-B1B1-4D49-9BA2-90C957DD2C8D}" type="pres">
      <dgm:prSet presAssocID="{139AD24C-8416-41AC-A2FC-A62D7315B9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FF3DCF3E-0AD6-45A5-8F6D-CBCAC112837D}" type="presOf" srcId="{3109B4A0-0A74-4F3B-867A-A98FCCBBB567}" destId="{04B55FAC-E85D-4006-B957-A6BAC3F842C9}" srcOrd="0" destOrd="0" presId="urn:microsoft.com/office/officeart/2005/8/layout/vList2"/>
    <dgm:cxn modelId="{7918B876-41DD-4C83-854E-87D85DC29D37}" type="presOf" srcId="{94799CAE-5B35-40E8-BCB9-622705C57178}" destId="{3A0F58E7-F66A-4408-8165-DA660012A879}" srcOrd="0" destOrd="0" presId="urn:microsoft.com/office/officeart/2005/8/layout/vList2"/>
    <dgm:cxn modelId="{F179048F-C57E-4013-8205-42205A969D36}" type="presOf" srcId="{11CDD1B3-85F8-4D8A-82FC-8DBDF19F3B37}" destId="{1B75EDBC-B19A-42E7-9FBF-9064EC36E95E}" srcOrd="0" destOrd="0" presId="urn:microsoft.com/office/officeart/2005/8/layout/vList2"/>
    <dgm:cxn modelId="{8C23218F-A02E-4ACB-BABB-CD327D57FC15}" srcId="{3109B4A0-0A74-4F3B-867A-A98FCCBBB567}" destId="{95DD4B04-4926-4539-922B-0234CC7BB910}" srcOrd="1" destOrd="0" parTransId="{AA051BDA-5F18-47F0-B4F6-653FF10EBEAE}" sibTransId="{CFFB6D86-C867-4B2C-9197-2D0891705609}"/>
    <dgm:cxn modelId="{BE7CD8BF-4E5B-4C42-846C-0AA494987751}" srcId="{3109B4A0-0A74-4F3B-867A-A98FCCBBB567}" destId="{139AD24C-8416-41AC-A2FC-A62D7315B97B}" srcOrd="3" destOrd="0" parTransId="{35692C92-E631-4C31-93A5-5F724AD21361}" sibTransId="{CEBC1DBD-3C3C-4165-86AD-B35471546D40}"/>
    <dgm:cxn modelId="{8AF3FBE1-DA9A-4A72-BC9C-8E8F2E7C1073}" type="presOf" srcId="{95DD4B04-4926-4539-922B-0234CC7BB910}" destId="{C762918C-9564-4A6C-A7A0-925581F6487A}" srcOrd="0" destOrd="0" presId="urn:microsoft.com/office/officeart/2005/8/layout/vList2"/>
    <dgm:cxn modelId="{0DE139E9-ECCF-44AE-8545-94FAC5EEA341}" srcId="{3109B4A0-0A74-4F3B-867A-A98FCCBBB567}" destId="{94799CAE-5B35-40E8-BCB9-622705C57178}" srcOrd="0" destOrd="0" parTransId="{61E5B4A2-1730-45E3-AE56-68E3D8EE0156}" sibTransId="{CDA499E9-7E75-49F4-8323-4FDA1BC6D134}"/>
    <dgm:cxn modelId="{21A991EB-51C6-4053-ACC4-67AF1A88716D}" type="presOf" srcId="{139AD24C-8416-41AC-A2FC-A62D7315B97B}" destId="{1A58D9CC-B1B1-4D49-9BA2-90C957DD2C8D}" srcOrd="0" destOrd="0" presId="urn:microsoft.com/office/officeart/2005/8/layout/vList2"/>
    <dgm:cxn modelId="{8BE60CF1-E04D-4BD5-AD59-08AB53B07FEC}" srcId="{3109B4A0-0A74-4F3B-867A-A98FCCBBB567}" destId="{11CDD1B3-85F8-4D8A-82FC-8DBDF19F3B37}" srcOrd="2" destOrd="0" parTransId="{3EB992FA-D1C9-4D0A-94D4-EAAFC8BB5101}" sibTransId="{F58CFE94-E49B-42CF-A99B-184CE93919E5}"/>
    <dgm:cxn modelId="{DE2E5285-6CC1-4678-8345-2616B201CED7}" type="presParOf" srcId="{04B55FAC-E85D-4006-B957-A6BAC3F842C9}" destId="{3A0F58E7-F66A-4408-8165-DA660012A879}" srcOrd="0" destOrd="0" presId="urn:microsoft.com/office/officeart/2005/8/layout/vList2"/>
    <dgm:cxn modelId="{6B58E2EF-081C-4533-AE2B-140F4A95170B}" type="presParOf" srcId="{04B55FAC-E85D-4006-B957-A6BAC3F842C9}" destId="{2CDBC484-9C30-439C-B625-1FCD0B4E3B89}" srcOrd="1" destOrd="0" presId="urn:microsoft.com/office/officeart/2005/8/layout/vList2"/>
    <dgm:cxn modelId="{8CE0A426-DB43-40B4-AAD7-47C8D6D995A3}" type="presParOf" srcId="{04B55FAC-E85D-4006-B957-A6BAC3F842C9}" destId="{C762918C-9564-4A6C-A7A0-925581F6487A}" srcOrd="2" destOrd="0" presId="urn:microsoft.com/office/officeart/2005/8/layout/vList2"/>
    <dgm:cxn modelId="{80E6F626-76C9-43FC-A1C6-382B64E1E975}" type="presParOf" srcId="{04B55FAC-E85D-4006-B957-A6BAC3F842C9}" destId="{713A84CB-6E23-4A27-A132-7043F2C95D48}" srcOrd="3" destOrd="0" presId="urn:microsoft.com/office/officeart/2005/8/layout/vList2"/>
    <dgm:cxn modelId="{1628019C-569E-45CB-9285-9E5A527ED54F}" type="presParOf" srcId="{04B55FAC-E85D-4006-B957-A6BAC3F842C9}" destId="{1B75EDBC-B19A-42E7-9FBF-9064EC36E95E}" srcOrd="4" destOrd="0" presId="urn:microsoft.com/office/officeart/2005/8/layout/vList2"/>
    <dgm:cxn modelId="{21D8E24F-17A3-4D3D-869F-3C3326E7D411}" type="presParOf" srcId="{04B55FAC-E85D-4006-B957-A6BAC3F842C9}" destId="{B59F6D90-A31E-463F-A6E1-BB0B57633666}" srcOrd="5" destOrd="0" presId="urn:microsoft.com/office/officeart/2005/8/layout/vList2"/>
    <dgm:cxn modelId="{6C2D57EC-1C83-4947-AE57-AABFF6618D39}" type="presParOf" srcId="{04B55FAC-E85D-4006-B957-A6BAC3F842C9}" destId="{1A58D9CC-B1B1-4D49-9BA2-90C957DD2C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5BCC9A-5DEE-431E-8E69-E457BF5146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650A7C-49E6-4F10-9A1E-2B60B7DDD3A1}">
      <dgm:prSet custT="1"/>
      <dgm:spPr>
        <a:xfrm>
          <a:off x="0" y="844"/>
          <a:ext cx="5029199" cy="1534025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Routine Safety Equipment Estimate (PPE, TLDs, ODH Monitors and Escape Packs, Calibration Costs…)</a:t>
          </a:r>
          <a:endParaRPr lang="en-US" sz="24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01255076-9F68-40A2-871E-DA8235D8467E}" type="parTrans" cxnId="{0A08CAA1-A616-459B-AA34-4D82F48E436C}">
      <dgm:prSet/>
      <dgm:spPr/>
      <dgm:t>
        <a:bodyPr/>
        <a:lstStyle/>
        <a:p>
          <a:endParaRPr lang="en-US"/>
        </a:p>
      </dgm:t>
    </dgm:pt>
    <dgm:pt modelId="{3AD8D127-8188-405B-922F-3C78DCE6728E}" type="sibTrans" cxnId="{0A08CAA1-A616-459B-AA34-4D82F48E436C}">
      <dgm:prSet/>
      <dgm:spPr/>
      <dgm:t>
        <a:bodyPr/>
        <a:lstStyle/>
        <a:p>
          <a:endParaRPr lang="en-US"/>
        </a:p>
      </dgm:t>
    </dgm:pt>
    <dgm:pt modelId="{696C12E7-F292-48BF-BB58-20E901A1ED88}">
      <dgm:prSet custT="1"/>
      <dgm:spPr>
        <a:xfrm>
          <a:off x="0" y="1548356"/>
          <a:ext cx="5029199" cy="1534025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Security Improvements</a:t>
          </a:r>
          <a:endParaRPr lang="en-US" sz="24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F5CB95E9-D4E5-493D-81F1-80F3437A3C1F}" type="parTrans" cxnId="{49A29C78-0375-4A75-B0DF-53E044D85D2B}">
      <dgm:prSet/>
      <dgm:spPr/>
      <dgm:t>
        <a:bodyPr/>
        <a:lstStyle/>
        <a:p>
          <a:endParaRPr lang="en-US"/>
        </a:p>
      </dgm:t>
    </dgm:pt>
    <dgm:pt modelId="{2DB47EC5-32E4-4880-8F6D-4EB9B68E4F93}" type="sibTrans" cxnId="{49A29C78-0375-4A75-B0DF-53E044D85D2B}">
      <dgm:prSet/>
      <dgm:spPr/>
      <dgm:t>
        <a:bodyPr/>
        <a:lstStyle/>
        <a:p>
          <a:endParaRPr lang="en-US"/>
        </a:p>
      </dgm:t>
    </dgm:pt>
    <dgm:pt modelId="{44B1B080-CD38-451A-82F6-66B18099C463}">
      <dgm:prSet custT="1"/>
      <dgm:spPr>
        <a:xfrm>
          <a:off x="0" y="3095867"/>
          <a:ext cx="5029199" cy="1534025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 rtl="0"/>
          <a:r>
            <a:rPr lang="en-US" sz="2400" b="1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Groundwater Monitoring</a:t>
          </a:r>
          <a:endParaRPr lang="en-US" sz="2400" b="1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gm:t>
    </dgm:pt>
    <dgm:pt modelId="{8B69E535-F939-4406-AD38-76C4F8197F60}" type="parTrans" cxnId="{3F67CB0D-0F09-4CE3-840E-E82C879387E5}">
      <dgm:prSet/>
      <dgm:spPr/>
      <dgm:t>
        <a:bodyPr/>
        <a:lstStyle/>
        <a:p>
          <a:endParaRPr lang="en-US"/>
        </a:p>
      </dgm:t>
    </dgm:pt>
    <dgm:pt modelId="{D76B928B-22EC-41CD-A800-7804AB22271D}" type="sibTrans" cxnId="{3F67CB0D-0F09-4CE3-840E-E82C879387E5}">
      <dgm:prSet/>
      <dgm:spPr/>
      <dgm:t>
        <a:bodyPr/>
        <a:lstStyle/>
        <a:p>
          <a:endParaRPr lang="en-US"/>
        </a:p>
      </dgm:t>
    </dgm:pt>
    <dgm:pt modelId="{A77C4DAF-50DE-4FF9-8EE9-AD64574C17D4}" type="pres">
      <dgm:prSet presAssocID="{835BCC9A-5DEE-431E-8E69-E457BF5146BD}" presName="linear" presStyleCnt="0">
        <dgm:presLayoutVars>
          <dgm:animLvl val="lvl"/>
          <dgm:resizeHandles val="exact"/>
        </dgm:presLayoutVars>
      </dgm:prSet>
      <dgm:spPr/>
    </dgm:pt>
    <dgm:pt modelId="{2C90BC61-9602-4AC8-BCDF-E9064173B407}" type="pres">
      <dgm:prSet presAssocID="{36650A7C-49E6-4F10-9A1E-2B60B7DDD3A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39ADF4-4841-40C7-8DCB-F34A943AC558}" type="pres">
      <dgm:prSet presAssocID="{3AD8D127-8188-405B-922F-3C78DCE6728E}" presName="spacer" presStyleCnt="0"/>
      <dgm:spPr/>
    </dgm:pt>
    <dgm:pt modelId="{A3FA1949-A51C-4CF1-A907-67CD951BCA25}" type="pres">
      <dgm:prSet presAssocID="{696C12E7-F292-48BF-BB58-20E901A1ED8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E354BBF-F494-4F3F-ADBC-81AF76E9558F}" type="pres">
      <dgm:prSet presAssocID="{2DB47EC5-32E4-4880-8F6D-4EB9B68E4F93}" presName="spacer" presStyleCnt="0"/>
      <dgm:spPr/>
    </dgm:pt>
    <dgm:pt modelId="{3A7B2A6C-857C-4A31-8944-2ABA74062C24}" type="pres">
      <dgm:prSet presAssocID="{44B1B080-CD38-451A-82F6-66B18099C4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F67CB0D-0F09-4CE3-840E-E82C879387E5}" srcId="{835BCC9A-5DEE-431E-8E69-E457BF5146BD}" destId="{44B1B080-CD38-451A-82F6-66B18099C463}" srcOrd="2" destOrd="0" parTransId="{8B69E535-F939-4406-AD38-76C4F8197F60}" sibTransId="{D76B928B-22EC-41CD-A800-7804AB22271D}"/>
    <dgm:cxn modelId="{98D70C42-A83E-4A23-BD90-852CA151CC09}" type="presOf" srcId="{36650A7C-49E6-4F10-9A1E-2B60B7DDD3A1}" destId="{2C90BC61-9602-4AC8-BCDF-E9064173B407}" srcOrd="0" destOrd="0" presId="urn:microsoft.com/office/officeart/2005/8/layout/vList2"/>
    <dgm:cxn modelId="{BF8B5178-6801-4422-9F81-CACA21F67CFD}" type="presOf" srcId="{44B1B080-CD38-451A-82F6-66B18099C463}" destId="{3A7B2A6C-857C-4A31-8944-2ABA74062C24}" srcOrd="0" destOrd="0" presId="urn:microsoft.com/office/officeart/2005/8/layout/vList2"/>
    <dgm:cxn modelId="{49A29C78-0375-4A75-B0DF-53E044D85D2B}" srcId="{835BCC9A-5DEE-431E-8E69-E457BF5146BD}" destId="{696C12E7-F292-48BF-BB58-20E901A1ED88}" srcOrd="1" destOrd="0" parTransId="{F5CB95E9-D4E5-493D-81F1-80F3437A3C1F}" sibTransId="{2DB47EC5-32E4-4880-8F6D-4EB9B68E4F93}"/>
    <dgm:cxn modelId="{DA6E0C9D-A111-4FC0-994C-795ED380DB9B}" type="presOf" srcId="{835BCC9A-5DEE-431E-8E69-E457BF5146BD}" destId="{A77C4DAF-50DE-4FF9-8EE9-AD64574C17D4}" srcOrd="0" destOrd="0" presId="urn:microsoft.com/office/officeart/2005/8/layout/vList2"/>
    <dgm:cxn modelId="{0A08CAA1-A616-459B-AA34-4D82F48E436C}" srcId="{835BCC9A-5DEE-431E-8E69-E457BF5146BD}" destId="{36650A7C-49E6-4F10-9A1E-2B60B7DDD3A1}" srcOrd="0" destOrd="0" parTransId="{01255076-9F68-40A2-871E-DA8235D8467E}" sibTransId="{3AD8D127-8188-405B-922F-3C78DCE6728E}"/>
    <dgm:cxn modelId="{978E72D7-08FE-4251-B9AB-D3D918E78DCA}" type="presOf" srcId="{696C12E7-F292-48BF-BB58-20E901A1ED88}" destId="{A3FA1949-A51C-4CF1-A907-67CD951BCA25}" srcOrd="0" destOrd="0" presId="urn:microsoft.com/office/officeart/2005/8/layout/vList2"/>
    <dgm:cxn modelId="{F45007CB-1B7A-4AD2-8A2D-332F4DD3E268}" type="presParOf" srcId="{A77C4DAF-50DE-4FF9-8EE9-AD64574C17D4}" destId="{2C90BC61-9602-4AC8-BCDF-E9064173B407}" srcOrd="0" destOrd="0" presId="urn:microsoft.com/office/officeart/2005/8/layout/vList2"/>
    <dgm:cxn modelId="{D8FFBDAC-8EE6-40BD-979F-A0B8124A4994}" type="presParOf" srcId="{A77C4DAF-50DE-4FF9-8EE9-AD64574C17D4}" destId="{8D39ADF4-4841-40C7-8DCB-F34A943AC558}" srcOrd="1" destOrd="0" presId="urn:microsoft.com/office/officeart/2005/8/layout/vList2"/>
    <dgm:cxn modelId="{0B0A7343-B27B-4850-AF28-4A42B89F956B}" type="presParOf" srcId="{A77C4DAF-50DE-4FF9-8EE9-AD64574C17D4}" destId="{A3FA1949-A51C-4CF1-A907-67CD951BCA25}" srcOrd="2" destOrd="0" presId="urn:microsoft.com/office/officeart/2005/8/layout/vList2"/>
    <dgm:cxn modelId="{27422BDB-FE1A-441F-BC8D-4EAB0F74D5B9}" type="presParOf" srcId="{A77C4DAF-50DE-4FF9-8EE9-AD64574C17D4}" destId="{DE354BBF-F494-4F3F-ADBC-81AF76E9558F}" srcOrd="3" destOrd="0" presId="urn:microsoft.com/office/officeart/2005/8/layout/vList2"/>
    <dgm:cxn modelId="{68B5819F-77F3-4E45-9207-056D260B7336}" type="presParOf" srcId="{A77C4DAF-50DE-4FF9-8EE9-AD64574C17D4}" destId="{3A7B2A6C-857C-4A31-8944-2ABA74062C2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6B7BC8-60C9-4009-AA1D-F9E13EC478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A69A22D-89F5-416C-B629-86FBB3459511}">
      <dgm:prSet custT="1"/>
      <dgm:spPr>
        <a:xfrm>
          <a:off x="0" y="0"/>
          <a:ext cx="7315199" cy="68378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Continue to request HEP funds to remove HEP wastes</a:t>
          </a:r>
        </a:p>
      </dgm:t>
    </dgm:pt>
    <dgm:pt modelId="{F62CC325-1967-42AB-B4B4-C0F53E2AB073}" type="parTrans" cxnId="{EFE450DA-1AFD-4D33-8725-2EDA59BD67A8}">
      <dgm:prSet/>
      <dgm:spPr/>
      <dgm:t>
        <a:bodyPr/>
        <a:lstStyle/>
        <a:p>
          <a:endParaRPr lang="en-US"/>
        </a:p>
      </dgm:t>
    </dgm:pt>
    <dgm:pt modelId="{C5DB6BCB-BC9C-4CBD-A801-54FBE17C474A}" type="sibTrans" cxnId="{EFE450DA-1AFD-4D33-8725-2EDA59BD67A8}">
      <dgm:prSet/>
      <dgm:spPr/>
      <dgm:t>
        <a:bodyPr/>
        <a:lstStyle/>
        <a:p>
          <a:endParaRPr lang="en-US"/>
        </a:p>
      </dgm:t>
    </dgm:pt>
    <dgm:pt modelId="{DEF80B6F-A8E3-4D0C-A9AC-54D9464C1859}">
      <dgm:prSet custT="1"/>
      <dgm:spPr>
        <a:xfrm>
          <a:off x="0" y="700174"/>
          <a:ext cx="7315199" cy="68378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Continue to request smaller building footprint for ESH and productivity improvement</a:t>
          </a:r>
        </a:p>
      </dgm:t>
    </dgm:pt>
    <dgm:pt modelId="{20CE37EE-3552-45BA-9E3D-9399294A1008}" type="parTrans" cxnId="{209744E6-3151-4597-BAD4-68438FD44C1D}">
      <dgm:prSet/>
      <dgm:spPr/>
      <dgm:t>
        <a:bodyPr/>
        <a:lstStyle/>
        <a:p>
          <a:endParaRPr lang="en-US"/>
        </a:p>
      </dgm:t>
    </dgm:pt>
    <dgm:pt modelId="{24544827-E9AD-4DB0-AE06-FD2D997A2CF3}" type="sibTrans" cxnId="{209744E6-3151-4597-BAD4-68438FD44C1D}">
      <dgm:prSet/>
      <dgm:spPr/>
      <dgm:t>
        <a:bodyPr/>
        <a:lstStyle/>
        <a:p>
          <a:endParaRPr lang="en-US"/>
        </a:p>
      </dgm:t>
    </dgm:pt>
    <dgm:pt modelId="{9C4F1ED5-704A-4433-BFFA-DA6DFE278857}">
      <dgm:prSet custT="1"/>
      <dgm:spPr>
        <a:xfrm>
          <a:off x="0" y="1398341"/>
          <a:ext cx="7315199" cy="68378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Continue to update life safety / fire protection in existing buildings and improve energy efficiency where practicable</a:t>
          </a:r>
        </a:p>
      </dgm:t>
    </dgm:pt>
    <dgm:pt modelId="{2803C2C5-C574-47FB-8485-A41C5D61C828}" type="parTrans" cxnId="{0FFEC065-6414-4333-AFDA-53571E52B479}">
      <dgm:prSet/>
      <dgm:spPr/>
      <dgm:t>
        <a:bodyPr/>
        <a:lstStyle/>
        <a:p>
          <a:endParaRPr lang="en-US"/>
        </a:p>
      </dgm:t>
    </dgm:pt>
    <dgm:pt modelId="{630F7225-D61D-4CE8-903D-13F25BC211B8}" type="sibTrans" cxnId="{0FFEC065-6414-4333-AFDA-53571E52B479}">
      <dgm:prSet/>
      <dgm:spPr/>
      <dgm:t>
        <a:bodyPr/>
        <a:lstStyle/>
        <a:p>
          <a:endParaRPr lang="en-US"/>
        </a:p>
      </dgm:t>
    </dgm:pt>
    <dgm:pt modelId="{83DFF1F5-03D1-4687-B4A3-944036DE52FB}">
      <dgm:prSet custT="1"/>
      <dgm:spPr>
        <a:xfrm>
          <a:off x="0" y="2096509"/>
          <a:ext cx="7315199" cy="68378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Identify “critical” machine shop tools and perform upgrades; remove others from service</a:t>
          </a:r>
        </a:p>
      </dgm:t>
    </dgm:pt>
    <dgm:pt modelId="{994D5EC1-8F95-4E9D-9767-DAFEC6E29A0E}" type="parTrans" cxnId="{920F0807-E846-4CFA-800E-7A4E61EF63E6}">
      <dgm:prSet/>
      <dgm:spPr/>
      <dgm:t>
        <a:bodyPr/>
        <a:lstStyle/>
        <a:p>
          <a:endParaRPr lang="en-US"/>
        </a:p>
      </dgm:t>
    </dgm:pt>
    <dgm:pt modelId="{FD2F287A-CF56-4D19-AB1B-DC1DF6A60B85}" type="sibTrans" cxnId="{920F0807-E846-4CFA-800E-7A4E61EF63E6}">
      <dgm:prSet/>
      <dgm:spPr/>
      <dgm:t>
        <a:bodyPr/>
        <a:lstStyle/>
        <a:p>
          <a:endParaRPr lang="en-US"/>
        </a:p>
      </dgm:t>
    </dgm:pt>
    <dgm:pt modelId="{4E46CE7B-5FB4-4F0D-B9FE-51DEA0FF9827}">
      <dgm:prSet custT="1"/>
      <dgm:spPr>
        <a:xfrm>
          <a:off x="0" y="2794676"/>
          <a:ext cx="7315199" cy="68378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rtl="0"/>
          <a:r>
            <a:rPr lang="en-US" sz="18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Bring ~70 vertical fixed ladders associated with NP programmatic equipment into “working compliance”</a:t>
          </a:r>
        </a:p>
      </dgm:t>
    </dgm:pt>
    <dgm:pt modelId="{ADE9B630-2D49-4081-891B-82590F16B691}" type="parTrans" cxnId="{50BA71BA-6535-42FC-8DF9-C4503EE0E90D}">
      <dgm:prSet/>
      <dgm:spPr/>
      <dgm:t>
        <a:bodyPr/>
        <a:lstStyle/>
        <a:p>
          <a:endParaRPr lang="en-US"/>
        </a:p>
      </dgm:t>
    </dgm:pt>
    <dgm:pt modelId="{7893C7A4-CDCB-4D0E-A34D-C7DF52FC042B}" type="sibTrans" cxnId="{50BA71BA-6535-42FC-8DF9-C4503EE0E90D}">
      <dgm:prSet/>
      <dgm:spPr/>
      <dgm:t>
        <a:bodyPr/>
        <a:lstStyle/>
        <a:p>
          <a:endParaRPr lang="en-US"/>
        </a:p>
      </dgm:t>
    </dgm:pt>
    <dgm:pt modelId="{44ABFA1E-E948-47C5-A3F7-D4769B563088}">
      <dgm:prSet custT="1"/>
      <dgm:spPr>
        <a:xfrm>
          <a:off x="0" y="3492844"/>
          <a:ext cx="7315199" cy="68378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 rtl="0"/>
          <a:r>
            <a:rPr lang="en-US" sz="18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Continue to secure C-AD facility doors and work spaces</a:t>
          </a:r>
        </a:p>
      </dgm:t>
    </dgm:pt>
    <dgm:pt modelId="{3CEECAF7-F0AF-4464-92CB-78491D3ACC4E}" type="parTrans" cxnId="{0ACC2467-2CEA-4646-8368-2D79571F8CC2}">
      <dgm:prSet/>
      <dgm:spPr/>
      <dgm:t>
        <a:bodyPr/>
        <a:lstStyle/>
        <a:p>
          <a:endParaRPr lang="en-US"/>
        </a:p>
      </dgm:t>
    </dgm:pt>
    <dgm:pt modelId="{79C18BEF-81EC-4738-BE9B-77591B18A055}" type="sibTrans" cxnId="{0ACC2467-2CEA-4646-8368-2D79571F8CC2}">
      <dgm:prSet/>
      <dgm:spPr/>
      <dgm:t>
        <a:bodyPr/>
        <a:lstStyle/>
        <a:p>
          <a:endParaRPr lang="en-US"/>
        </a:p>
      </dgm:t>
    </dgm:pt>
    <dgm:pt modelId="{B5D01FA3-B6EF-4741-8E28-EB4F2C150A0F}">
      <dgm:prSet custT="1"/>
      <dgm:spPr>
        <a:xfrm>
          <a:off x="0" y="4191011"/>
          <a:ext cx="7315199" cy="683781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pPr algn="l" rtl="0"/>
          <a:r>
            <a:rPr lang="en-US" sz="1800" b="1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Obtain DOE authorization to commission and operate ERL in Building 912</a:t>
          </a:r>
        </a:p>
      </dgm:t>
    </dgm:pt>
    <dgm:pt modelId="{DD4232FD-55A8-4C7D-A0CD-C66068734F80}" type="parTrans" cxnId="{35E04E5E-5026-4F62-A453-A0A63EDAA6C9}">
      <dgm:prSet/>
      <dgm:spPr/>
      <dgm:t>
        <a:bodyPr/>
        <a:lstStyle/>
        <a:p>
          <a:endParaRPr lang="en-US"/>
        </a:p>
      </dgm:t>
    </dgm:pt>
    <dgm:pt modelId="{8872E542-8633-476C-9F02-1A6ADFE206DB}" type="sibTrans" cxnId="{35E04E5E-5026-4F62-A453-A0A63EDAA6C9}">
      <dgm:prSet/>
      <dgm:spPr/>
      <dgm:t>
        <a:bodyPr/>
        <a:lstStyle/>
        <a:p>
          <a:endParaRPr lang="en-US"/>
        </a:p>
      </dgm:t>
    </dgm:pt>
    <dgm:pt modelId="{1E88FFF0-D669-4BF3-BA1F-B4E99B7D9EB3}" type="pres">
      <dgm:prSet presAssocID="{1A6B7BC8-60C9-4009-AA1D-F9E13EC47845}" presName="linear" presStyleCnt="0">
        <dgm:presLayoutVars>
          <dgm:animLvl val="lvl"/>
          <dgm:resizeHandles val="exact"/>
        </dgm:presLayoutVars>
      </dgm:prSet>
      <dgm:spPr/>
    </dgm:pt>
    <dgm:pt modelId="{240DB8D7-3E90-4107-85A3-CF632E272814}" type="pres">
      <dgm:prSet presAssocID="{4A69A22D-89F5-416C-B629-86FBB3459511}" presName="parentText" presStyleLbl="node1" presStyleIdx="0" presStyleCnt="7" custLinFactNeighborX="-1042" custLinFactNeighborY="-28069">
        <dgm:presLayoutVars>
          <dgm:chMax val="0"/>
          <dgm:bulletEnabled val="1"/>
        </dgm:presLayoutVars>
      </dgm:prSet>
      <dgm:spPr/>
    </dgm:pt>
    <dgm:pt modelId="{5BE6DCE4-8690-4B74-8B0A-8E2B11FC4A98}" type="pres">
      <dgm:prSet presAssocID="{C5DB6BCB-BC9C-4CBD-A801-54FBE17C474A}" presName="spacer" presStyleCnt="0"/>
      <dgm:spPr/>
    </dgm:pt>
    <dgm:pt modelId="{69FF7310-F9D7-4C8F-8BB0-AB873D3CC95C}" type="pres">
      <dgm:prSet presAssocID="{DEF80B6F-A8E3-4D0C-A9AC-54D9464C185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4A3FCD73-0BC2-4C86-9C18-0F0A144AE386}" type="pres">
      <dgm:prSet presAssocID="{24544827-E9AD-4DB0-AE06-FD2D997A2CF3}" presName="spacer" presStyleCnt="0"/>
      <dgm:spPr/>
    </dgm:pt>
    <dgm:pt modelId="{621CF463-12C4-4A7D-B303-97E309E7F3D7}" type="pres">
      <dgm:prSet presAssocID="{9C4F1ED5-704A-4433-BFFA-DA6DFE278857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00A60491-B4FB-4498-B479-82F3FFB5324B}" type="pres">
      <dgm:prSet presAssocID="{630F7225-D61D-4CE8-903D-13F25BC211B8}" presName="spacer" presStyleCnt="0"/>
      <dgm:spPr/>
    </dgm:pt>
    <dgm:pt modelId="{38B614F4-6A72-45B2-BCD8-A6C20EE20F59}" type="pres">
      <dgm:prSet presAssocID="{83DFF1F5-03D1-4687-B4A3-944036DE52F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CFA2DC2C-EC84-4AE6-B405-1E673D6CB1F4}" type="pres">
      <dgm:prSet presAssocID="{FD2F287A-CF56-4D19-AB1B-DC1DF6A60B85}" presName="spacer" presStyleCnt="0"/>
      <dgm:spPr/>
    </dgm:pt>
    <dgm:pt modelId="{91C0C2EB-BB4F-40BE-B09A-C0DF76CD5A7B}" type="pres">
      <dgm:prSet presAssocID="{4E46CE7B-5FB4-4F0D-B9FE-51DEA0FF9827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F508CF3-CFC9-4818-8ACC-F2BA845452F6}" type="pres">
      <dgm:prSet presAssocID="{7893C7A4-CDCB-4D0E-A34D-C7DF52FC042B}" presName="spacer" presStyleCnt="0"/>
      <dgm:spPr/>
    </dgm:pt>
    <dgm:pt modelId="{81E5A6DF-AD6F-42E9-8B40-203E8EE91800}" type="pres">
      <dgm:prSet presAssocID="{44ABFA1E-E948-47C5-A3F7-D4769B563088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773BA514-CE22-4010-A1A8-5ED2BB8F0B03}" type="pres">
      <dgm:prSet presAssocID="{79C18BEF-81EC-4738-BE9B-77591B18A055}" presName="spacer" presStyleCnt="0"/>
      <dgm:spPr/>
    </dgm:pt>
    <dgm:pt modelId="{0BB535FE-C44D-46DB-803E-834158F21DC2}" type="pres">
      <dgm:prSet presAssocID="{B5D01FA3-B6EF-4741-8E28-EB4F2C150A0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20F0807-E846-4CFA-800E-7A4E61EF63E6}" srcId="{1A6B7BC8-60C9-4009-AA1D-F9E13EC47845}" destId="{83DFF1F5-03D1-4687-B4A3-944036DE52FB}" srcOrd="3" destOrd="0" parTransId="{994D5EC1-8F95-4E9D-9767-DAFEC6E29A0E}" sibTransId="{FD2F287A-CF56-4D19-AB1B-DC1DF6A60B85}"/>
    <dgm:cxn modelId="{5B86EF5B-30C0-4062-8504-096FED0DA505}" type="presOf" srcId="{4E46CE7B-5FB4-4F0D-B9FE-51DEA0FF9827}" destId="{91C0C2EB-BB4F-40BE-B09A-C0DF76CD5A7B}" srcOrd="0" destOrd="0" presId="urn:microsoft.com/office/officeart/2005/8/layout/vList2"/>
    <dgm:cxn modelId="{F668035C-D17E-4EA2-8BDA-4EAA9F2A26A0}" type="presOf" srcId="{B5D01FA3-B6EF-4741-8E28-EB4F2C150A0F}" destId="{0BB535FE-C44D-46DB-803E-834158F21DC2}" srcOrd="0" destOrd="0" presId="urn:microsoft.com/office/officeart/2005/8/layout/vList2"/>
    <dgm:cxn modelId="{35E04E5E-5026-4F62-A453-A0A63EDAA6C9}" srcId="{1A6B7BC8-60C9-4009-AA1D-F9E13EC47845}" destId="{B5D01FA3-B6EF-4741-8E28-EB4F2C150A0F}" srcOrd="6" destOrd="0" parTransId="{DD4232FD-55A8-4C7D-A0CD-C66068734F80}" sibTransId="{8872E542-8633-476C-9F02-1A6ADFE206DB}"/>
    <dgm:cxn modelId="{0FFEC065-6414-4333-AFDA-53571E52B479}" srcId="{1A6B7BC8-60C9-4009-AA1D-F9E13EC47845}" destId="{9C4F1ED5-704A-4433-BFFA-DA6DFE278857}" srcOrd="2" destOrd="0" parTransId="{2803C2C5-C574-47FB-8485-A41C5D61C828}" sibTransId="{630F7225-D61D-4CE8-903D-13F25BC211B8}"/>
    <dgm:cxn modelId="{0ACC2467-2CEA-4646-8368-2D79571F8CC2}" srcId="{1A6B7BC8-60C9-4009-AA1D-F9E13EC47845}" destId="{44ABFA1E-E948-47C5-A3F7-D4769B563088}" srcOrd="5" destOrd="0" parTransId="{3CEECAF7-F0AF-4464-92CB-78491D3ACC4E}" sibTransId="{79C18BEF-81EC-4738-BE9B-77591B18A055}"/>
    <dgm:cxn modelId="{61CA5F68-3C93-45E4-969D-BB9E10DB285C}" type="presOf" srcId="{83DFF1F5-03D1-4687-B4A3-944036DE52FB}" destId="{38B614F4-6A72-45B2-BCD8-A6C20EE20F59}" srcOrd="0" destOrd="0" presId="urn:microsoft.com/office/officeart/2005/8/layout/vList2"/>
    <dgm:cxn modelId="{3EF5B24D-7C86-401C-A058-5169B19708EF}" type="presOf" srcId="{9C4F1ED5-704A-4433-BFFA-DA6DFE278857}" destId="{621CF463-12C4-4A7D-B303-97E309E7F3D7}" srcOrd="0" destOrd="0" presId="urn:microsoft.com/office/officeart/2005/8/layout/vList2"/>
    <dgm:cxn modelId="{29C17C4F-2CA3-4549-829D-E085FA4804EC}" type="presOf" srcId="{44ABFA1E-E948-47C5-A3F7-D4769B563088}" destId="{81E5A6DF-AD6F-42E9-8B40-203E8EE91800}" srcOrd="0" destOrd="0" presId="urn:microsoft.com/office/officeart/2005/8/layout/vList2"/>
    <dgm:cxn modelId="{E05B5E84-A1FF-4688-BB8E-7186FB3AE799}" type="presOf" srcId="{1A6B7BC8-60C9-4009-AA1D-F9E13EC47845}" destId="{1E88FFF0-D669-4BF3-BA1F-B4E99B7D9EB3}" srcOrd="0" destOrd="0" presId="urn:microsoft.com/office/officeart/2005/8/layout/vList2"/>
    <dgm:cxn modelId="{5AD2E09B-C11C-4B44-B95B-302E265A9713}" type="presOf" srcId="{4A69A22D-89F5-416C-B629-86FBB3459511}" destId="{240DB8D7-3E90-4107-85A3-CF632E272814}" srcOrd="0" destOrd="0" presId="urn:microsoft.com/office/officeart/2005/8/layout/vList2"/>
    <dgm:cxn modelId="{3E94B99D-A2AB-4421-BC49-3AC49BAD1538}" type="presOf" srcId="{DEF80B6F-A8E3-4D0C-A9AC-54D9464C1859}" destId="{69FF7310-F9D7-4C8F-8BB0-AB873D3CC95C}" srcOrd="0" destOrd="0" presId="urn:microsoft.com/office/officeart/2005/8/layout/vList2"/>
    <dgm:cxn modelId="{50BA71BA-6535-42FC-8DF9-C4503EE0E90D}" srcId="{1A6B7BC8-60C9-4009-AA1D-F9E13EC47845}" destId="{4E46CE7B-5FB4-4F0D-B9FE-51DEA0FF9827}" srcOrd="4" destOrd="0" parTransId="{ADE9B630-2D49-4081-891B-82590F16B691}" sibTransId="{7893C7A4-CDCB-4D0E-A34D-C7DF52FC042B}"/>
    <dgm:cxn modelId="{EFE450DA-1AFD-4D33-8725-2EDA59BD67A8}" srcId="{1A6B7BC8-60C9-4009-AA1D-F9E13EC47845}" destId="{4A69A22D-89F5-416C-B629-86FBB3459511}" srcOrd="0" destOrd="0" parTransId="{F62CC325-1967-42AB-B4B4-C0F53E2AB073}" sibTransId="{C5DB6BCB-BC9C-4CBD-A801-54FBE17C474A}"/>
    <dgm:cxn modelId="{209744E6-3151-4597-BAD4-68438FD44C1D}" srcId="{1A6B7BC8-60C9-4009-AA1D-F9E13EC47845}" destId="{DEF80B6F-A8E3-4D0C-A9AC-54D9464C1859}" srcOrd="1" destOrd="0" parTransId="{20CE37EE-3552-45BA-9E3D-9399294A1008}" sibTransId="{24544827-E9AD-4DB0-AE06-FD2D997A2CF3}"/>
    <dgm:cxn modelId="{764AAEB0-92B5-4E00-87C7-17A1946A8E14}" type="presParOf" srcId="{1E88FFF0-D669-4BF3-BA1F-B4E99B7D9EB3}" destId="{240DB8D7-3E90-4107-85A3-CF632E272814}" srcOrd="0" destOrd="0" presId="urn:microsoft.com/office/officeart/2005/8/layout/vList2"/>
    <dgm:cxn modelId="{3708E29A-EB2D-4E77-9D4C-C8BF3B4ADB3E}" type="presParOf" srcId="{1E88FFF0-D669-4BF3-BA1F-B4E99B7D9EB3}" destId="{5BE6DCE4-8690-4B74-8B0A-8E2B11FC4A98}" srcOrd="1" destOrd="0" presId="urn:microsoft.com/office/officeart/2005/8/layout/vList2"/>
    <dgm:cxn modelId="{44196DE3-819E-4E29-88EB-F8EB72AA7AC2}" type="presParOf" srcId="{1E88FFF0-D669-4BF3-BA1F-B4E99B7D9EB3}" destId="{69FF7310-F9D7-4C8F-8BB0-AB873D3CC95C}" srcOrd="2" destOrd="0" presId="urn:microsoft.com/office/officeart/2005/8/layout/vList2"/>
    <dgm:cxn modelId="{C036F64A-B1C6-4D7B-B2F7-4DE6DF7496D7}" type="presParOf" srcId="{1E88FFF0-D669-4BF3-BA1F-B4E99B7D9EB3}" destId="{4A3FCD73-0BC2-4C86-9C18-0F0A144AE386}" srcOrd="3" destOrd="0" presId="urn:microsoft.com/office/officeart/2005/8/layout/vList2"/>
    <dgm:cxn modelId="{CBE5889E-B8C6-49E5-AB6D-A8A5D2F2E550}" type="presParOf" srcId="{1E88FFF0-D669-4BF3-BA1F-B4E99B7D9EB3}" destId="{621CF463-12C4-4A7D-B303-97E309E7F3D7}" srcOrd="4" destOrd="0" presId="urn:microsoft.com/office/officeart/2005/8/layout/vList2"/>
    <dgm:cxn modelId="{691A8DE0-9ABC-45CB-B2F5-5F56877A9F96}" type="presParOf" srcId="{1E88FFF0-D669-4BF3-BA1F-B4E99B7D9EB3}" destId="{00A60491-B4FB-4498-B479-82F3FFB5324B}" srcOrd="5" destOrd="0" presId="urn:microsoft.com/office/officeart/2005/8/layout/vList2"/>
    <dgm:cxn modelId="{95445A5F-7B39-4078-BC28-89956EDD7F91}" type="presParOf" srcId="{1E88FFF0-D669-4BF3-BA1F-B4E99B7D9EB3}" destId="{38B614F4-6A72-45B2-BCD8-A6C20EE20F59}" srcOrd="6" destOrd="0" presId="urn:microsoft.com/office/officeart/2005/8/layout/vList2"/>
    <dgm:cxn modelId="{5897140F-123A-4D80-B3E8-467B2CF830AB}" type="presParOf" srcId="{1E88FFF0-D669-4BF3-BA1F-B4E99B7D9EB3}" destId="{CFA2DC2C-EC84-4AE6-B405-1E673D6CB1F4}" srcOrd="7" destOrd="0" presId="urn:microsoft.com/office/officeart/2005/8/layout/vList2"/>
    <dgm:cxn modelId="{C78AF3B4-CFAC-4112-872E-57E7B3C31DDD}" type="presParOf" srcId="{1E88FFF0-D669-4BF3-BA1F-B4E99B7D9EB3}" destId="{91C0C2EB-BB4F-40BE-B09A-C0DF76CD5A7B}" srcOrd="8" destOrd="0" presId="urn:microsoft.com/office/officeart/2005/8/layout/vList2"/>
    <dgm:cxn modelId="{87F51620-16B0-4073-89B3-4D73D2F09D5E}" type="presParOf" srcId="{1E88FFF0-D669-4BF3-BA1F-B4E99B7D9EB3}" destId="{5F508CF3-CFC9-4818-8ACC-F2BA845452F6}" srcOrd="9" destOrd="0" presId="urn:microsoft.com/office/officeart/2005/8/layout/vList2"/>
    <dgm:cxn modelId="{B68702DF-166F-41BE-8894-2AFE1BD15E5D}" type="presParOf" srcId="{1E88FFF0-D669-4BF3-BA1F-B4E99B7D9EB3}" destId="{81E5A6DF-AD6F-42E9-8B40-203E8EE91800}" srcOrd="10" destOrd="0" presId="urn:microsoft.com/office/officeart/2005/8/layout/vList2"/>
    <dgm:cxn modelId="{A8905113-7E90-470F-8F00-FF4DAB48F9C7}" type="presParOf" srcId="{1E88FFF0-D669-4BF3-BA1F-B4E99B7D9EB3}" destId="{773BA514-CE22-4010-A1A8-5ED2BB8F0B03}" srcOrd="11" destOrd="0" presId="urn:microsoft.com/office/officeart/2005/8/layout/vList2"/>
    <dgm:cxn modelId="{A8C477AE-855F-4C68-8441-9217EAA987B2}" type="presParOf" srcId="{1E88FFF0-D669-4BF3-BA1F-B4E99B7D9EB3}" destId="{0BB535FE-C44D-46DB-803E-834158F21DC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35C6319-5B4E-4BD1-AE0B-1738C92A24E0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73643A-6117-4C82-9DD3-96FEB10E5099}">
      <dgm:prSet custT="1"/>
      <dgm:spPr>
        <a:xfrm>
          <a:off x="3745" y="0"/>
          <a:ext cx="2472086" cy="14712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n-US" sz="1600" b="1" dirty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rPr>
            <a:t>Appears to be enough in HEP legacy waste funds in FY13 to complete B and C line cleanups, and g-2 equipment re-use at Fermi-Lab</a:t>
          </a:r>
        </a:p>
      </dgm:t>
    </dgm:pt>
    <dgm:pt modelId="{5FC854B3-787C-4899-8549-386B5513BF7B}" type="parTrans" cxnId="{1F3D8BBF-8CDD-42F9-B837-6A245C4BDC26}">
      <dgm:prSet/>
      <dgm:spPr/>
      <dgm:t>
        <a:bodyPr/>
        <a:lstStyle/>
        <a:p>
          <a:endParaRPr lang="en-US"/>
        </a:p>
      </dgm:t>
    </dgm:pt>
    <dgm:pt modelId="{70686132-ED5F-47F0-B1A7-F188C4C0D97A}" type="sibTrans" cxnId="{1F3D8BBF-8CDD-42F9-B837-6A245C4BDC26}">
      <dgm:prSet/>
      <dgm:spPr/>
      <dgm:t>
        <a:bodyPr/>
        <a:lstStyle/>
        <a:p>
          <a:endParaRPr lang="en-US"/>
        </a:p>
      </dgm:t>
    </dgm:pt>
    <dgm:pt modelId="{04779A4F-5DDE-4F74-B658-3B026FAC4533}">
      <dgm:prSet custT="1"/>
      <dgm:spPr>
        <a:xfrm>
          <a:off x="5195126" y="0"/>
          <a:ext cx="2472086" cy="14712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n-US" sz="1600" b="1" dirty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rPr>
            <a:t>Future HEP cleanup depends on HEP funding being maintained</a:t>
          </a:r>
        </a:p>
      </dgm:t>
    </dgm:pt>
    <dgm:pt modelId="{74316439-81C3-4133-A831-23A532C9876A}" type="parTrans" cxnId="{863B6CA5-C934-4742-8C11-E3348F7E7865}">
      <dgm:prSet/>
      <dgm:spPr/>
      <dgm:t>
        <a:bodyPr/>
        <a:lstStyle/>
        <a:p>
          <a:endParaRPr lang="en-US"/>
        </a:p>
      </dgm:t>
    </dgm:pt>
    <dgm:pt modelId="{19772836-7560-4350-8886-16B82E474CD8}" type="sibTrans" cxnId="{863B6CA5-C934-4742-8C11-E3348F7E7865}">
      <dgm:prSet/>
      <dgm:spPr/>
      <dgm:t>
        <a:bodyPr/>
        <a:lstStyle/>
        <a:p>
          <a:endParaRPr lang="en-US"/>
        </a:p>
      </dgm:t>
    </dgm:pt>
    <dgm:pt modelId="{DF08FC36-5FAE-497E-9C7C-20F7173866FC}">
      <dgm:prSet custT="1"/>
      <dgm:spPr>
        <a:xfrm>
          <a:off x="2599436" y="2206942"/>
          <a:ext cx="2472086" cy="147129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rtl="0"/>
          <a:r>
            <a:rPr lang="en-US" sz="1600" b="1" dirty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rPr>
            <a:t>FY14: HEP radioactive magnets and components from B912 switchyard, and g-2 primary beam line</a:t>
          </a:r>
        </a:p>
      </dgm:t>
    </dgm:pt>
    <dgm:pt modelId="{308EF8CF-3D06-4212-9046-35D595A7864E}" type="parTrans" cxnId="{C38A0E11-EAC8-41A7-BA5A-510DB85E6E3E}">
      <dgm:prSet/>
      <dgm:spPr/>
      <dgm:t>
        <a:bodyPr/>
        <a:lstStyle/>
        <a:p>
          <a:endParaRPr lang="en-US"/>
        </a:p>
      </dgm:t>
    </dgm:pt>
    <dgm:pt modelId="{EAB29E7F-95B5-40B8-AE4F-9BC1497F15F9}" type="sibTrans" cxnId="{C38A0E11-EAC8-41A7-BA5A-510DB85E6E3E}">
      <dgm:prSet/>
      <dgm:spPr/>
      <dgm:t>
        <a:bodyPr/>
        <a:lstStyle/>
        <a:p>
          <a:endParaRPr lang="en-US"/>
        </a:p>
      </dgm:t>
    </dgm:pt>
    <dgm:pt modelId="{6FA0EEBB-93E4-4274-A399-FC9A97E4DB65}" type="pres">
      <dgm:prSet presAssocID="{435C6319-5B4E-4BD1-AE0B-1738C92A24E0}" presName="Name0" presStyleCnt="0">
        <dgm:presLayoutVars>
          <dgm:dir/>
          <dgm:resizeHandles val="exact"/>
        </dgm:presLayoutVars>
      </dgm:prSet>
      <dgm:spPr/>
    </dgm:pt>
    <dgm:pt modelId="{6496AE25-A551-4ACF-B72C-73AF083A04BB}" type="pres">
      <dgm:prSet presAssocID="{435C6319-5B4E-4BD1-AE0B-1738C92A24E0}" presName="arrow" presStyleLbl="bgShp" presStyleIdx="0" presStyleCnt="1"/>
      <dgm:spPr>
        <a:xfrm>
          <a:off x="0" y="1103471"/>
          <a:ext cx="8523287" cy="1471295"/>
        </a:xfrm>
        <a:prstGeom prst="notchedRightArrow">
          <a:avLst/>
        </a:prstGeom>
        <a:solidFill>
          <a:srgbClr val="002060"/>
        </a:solidFill>
        <a:ln>
          <a:noFill/>
        </a:ln>
        <a:effectLst/>
      </dgm:spPr>
    </dgm:pt>
    <dgm:pt modelId="{45913404-0895-4B5A-9089-4CE075AFE614}" type="pres">
      <dgm:prSet presAssocID="{435C6319-5B4E-4BD1-AE0B-1738C92A24E0}" presName="points" presStyleCnt="0"/>
      <dgm:spPr/>
    </dgm:pt>
    <dgm:pt modelId="{95C87B0C-7621-45DD-A8B5-65177E7164DD}" type="pres">
      <dgm:prSet presAssocID="{7E73643A-6117-4C82-9DD3-96FEB10E5099}" presName="compositeA" presStyleCnt="0"/>
      <dgm:spPr/>
    </dgm:pt>
    <dgm:pt modelId="{BDCE5B37-D515-43C9-A260-4D13279EFE96}" type="pres">
      <dgm:prSet presAssocID="{7E73643A-6117-4C82-9DD3-96FEB10E5099}" presName="textA" presStyleLbl="revTx" presStyleIdx="0" presStyleCnt="3">
        <dgm:presLayoutVars>
          <dgm:bulletEnabled val="1"/>
        </dgm:presLayoutVars>
      </dgm:prSet>
      <dgm:spPr/>
    </dgm:pt>
    <dgm:pt modelId="{CF96CA9B-2C34-417C-A2B0-4FE2277C1000}" type="pres">
      <dgm:prSet presAssocID="{7E73643A-6117-4C82-9DD3-96FEB10E5099}" presName="circleA" presStyleLbl="node1" presStyleIdx="0" presStyleCnt="3" custLinFactNeighborX="-51" custLinFactNeighborY="-14955"/>
      <dgm:spPr>
        <a:xfrm>
          <a:off x="1055689" y="1600199"/>
          <a:ext cx="367823" cy="367823"/>
        </a:xfrm>
        <a:prstGeom prst="ellipse">
          <a:avLst/>
        </a:prstGeom>
        <a:solidFill>
          <a:srgbClr val="13B92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8A365D6-4F03-4DC3-A3C2-7D709BE774FD}" type="pres">
      <dgm:prSet presAssocID="{7E73643A-6117-4C82-9DD3-96FEB10E5099}" presName="spaceA" presStyleCnt="0"/>
      <dgm:spPr/>
    </dgm:pt>
    <dgm:pt modelId="{9EE7EA89-FDAF-49FF-98A8-68664995A498}" type="pres">
      <dgm:prSet presAssocID="{70686132-ED5F-47F0-B1A7-F188C4C0D97A}" presName="space" presStyleCnt="0"/>
      <dgm:spPr/>
    </dgm:pt>
    <dgm:pt modelId="{3BD5765C-02AA-4EA6-AA10-C5A13DE92801}" type="pres">
      <dgm:prSet presAssocID="{DF08FC36-5FAE-497E-9C7C-20F7173866FC}" presName="compositeB" presStyleCnt="0"/>
      <dgm:spPr/>
    </dgm:pt>
    <dgm:pt modelId="{733CC986-413F-4A32-BDF6-3095AFBEACC6}" type="pres">
      <dgm:prSet presAssocID="{DF08FC36-5FAE-497E-9C7C-20F7173866FC}" presName="textB" presStyleLbl="revTx" presStyleIdx="1" presStyleCnt="3">
        <dgm:presLayoutVars>
          <dgm:bulletEnabled val="1"/>
        </dgm:presLayoutVars>
      </dgm:prSet>
      <dgm:spPr/>
    </dgm:pt>
    <dgm:pt modelId="{DE09C36B-F762-49F4-B28E-7677D1449116}" type="pres">
      <dgm:prSet presAssocID="{DF08FC36-5FAE-497E-9C7C-20F7173866FC}" presName="circleB" presStyleLbl="node1" presStyleIdx="1" presStyleCnt="3"/>
      <dgm:spPr>
        <a:xfrm>
          <a:off x="3651567" y="1655207"/>
          <a:ext cx="367823" cy="367823"/>
        </a:xfrm>
        <a:prstGeom prst="ellipse">
          <a:avLst/>
        </a:prstGeom>
        <a:solidFill>
          <a:srgbClr val="13B92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17D9C45-F82A-482C-8A56-5897D8EE0B01}" type="pres">
      <dgm:prSet presAssocID="{DF08FC36-5FAE-497E-9C7C-20F7173866FC}" presName="spaceB" presStyleCnt="0"/>
      <dgm:spPr/>
    </dgm:pt>
    <dgm:pt modelId="{BE2E5245-5742-4237-80F8-5B15FCF6FF71}" type="pres">
      <dgm:prSet presAssocID="{EAB29E7F-95B5-40B8-AE4F-9BC1497F15F9}" presName="space" presStyleCnt="0"/>
      <dgm:spPr/>
    </dgm:pt>
    <dgm:pt modelId="{5585BEFA-FABB-4C86-9B10-5B3600ACF96C}" type="pres">
      <dgm:prSet presAssocID="{04779A4F-5DDE-4F74-B658-3B026FAC4533}" presName="compositeA" presStyleCnt="0"/>
      <dgm:spPr/>
    </dgm:pt>
    <dgm:pt modelId="{6079DCB7-3182-4C29-B808-D6A4ABB44C7B}" type="pres">
      <dgm:prSet presAssocID="{04779A4F-5DDE-4F74-B658-3B026FAC4533}" presName="textA" presStyleLbl="revTx" presStyleIdx="2" presStyleCnt="3">
        <dgm:presLayoutVars>
          <dgm:bulletEnabled val="1"/>
        </dgm:presLayoutVars>
      </dgm:prSet>
      <dgm:spPr/>
    </dgm:pt>
    <dgm:pt modelId="{38396EEB-ADBF-43F8-B272-9556E7AFB05E}" type="pres">
      <dgm:prSet presAssocID="{04779A4F-5DDE-4F74-B658-3B026FAC4533}" presName="circleA" presStyleLbl="node1" presStyleIdx="2" presStyleCnt="3"/>
      <dgm:spPr>
        <a:xfrm>
          <a:off x="6247257" y="1655207"/>
          <a:ext cx="367823" cy="367823"/>
        </a:xfrm>
        <a:prstGeom prst="ellipse">
          <a:avLst/>
        </a:prstGeom>
        <a:gradFill rotWithShape="0">
          <a:gsLst>
            <a:gs pos="0">
              <a:srgbClr val="D34817">
                <a:tint val="66000"/>
                <a:satMod val="160000"/>
              </a:srgbClr>
            </a:gs>
            <a:gs pos="0">
              <a:srgbClr val="00B050"/>
            </a:gs>
            <a:gs pos="50000">
              <a:srgbClr val="D34817">
                <a:tint val="44500"/>
                <a:satMod val="160000"/>
              </a:srgbClr>
            </a:gs>
            <a:gs pos="100000">
              <a:srgbClr val="D34817">
                <a:tint val="23500"/>
                <a:satMod val="160000"/>
              </a:srgbClr>
            </a:gs>
          </a:gsLst>
          <a:lin ang="5400000" scaled="0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E1AD7F3A-CE16-407C-B6B2-3941DDE0A566}" type="pres">
      <dgm:prSet presAssocID="{04779A4F-5DDE-4F74-B658-3B026FAC4533}" presName="spaceA" presStyleCnt="0"/>
      <dgm:spPr/>
    </dgm:pt>
  </dgm:ptLst>
  <dgm:cxnLst>
    <dgm:cxn modelId="{C38A0E11-EAC8-41A7-BA5A-510DB85E6E3E}" srcId="{435C6319-5B4E-4BD1-AE0B-1738C92A24E0}" destId="{DF08FC36-5FAE-497E-9C7C-20F7173866FC}" srcOrd="1" destOrd="0" parTransId="{308EF8CF-3D06-4212-9046-35D595A7864E}" sibTransId="{EAB29E7F-95B5-40B8-AE4F-9BC1497F15F9}"/>
    <dgm:cxn modelId="{74C64116-9F91-413B-A788-6621485CDABE}" type="presOf" srcId="{435C6319-5B4E-4BD1-AE0B-1738C92A24E0}" destId="{6FA0EEBB-93E4-4274-A399-FC9A97E4DB65}" srcOrd="0" destOrd="0" presId="urn:microsoft.com/office/officeart/2005/8/layout/hProcess11"/>
    <dgm:cxn modelId="{7DE84242-D330-49BA-9DD2-BBCEE441432A}" type="presOf" srcId="{7E73643A-6117-4C82-9DD3-96FEB10E5099}" destId="{BDCE5B37-D515-43C9-A260-4D13279EFE96}" srcOrd="0" destOrd="0" presId="urn:microsoft.com/office/officeart/2005/8/layout/hProcess11"/>
    <dgm:cxn modelId="{23A07988-5E92-4AAE-A5F3-84DD0B0D8455}" type="presOf" srcId="{DF08FC36-5FAE-497E-9C7C-20F7173866FC}" destId="{733CC986-413F-4A32-BDF6-3095AFBEACC6}" srcOrd="0" destOrd="0" presId="urn:microsoft.com/office/officeart/2005/8/layout/hProcess11"/>
    <dgm:cxn modelId="{863B6CA5-C934-4742-8C11-E3348F7E7865}" srcId="{435C6319-5B4E-4BD1-AE0B-1738C92A24E0}" destId="{04779A4F-5DDE-4F74-B658-3B026FAC4533}" srcOrd="2" destOrd="0" parTransId="{74316439-81C3-4133-A831-23A532C9876A}" sibTransId="{19772836-7560-4350-8886-16B82E474CD8}"/>
    <dgm:cxn modelId="{1F3D8BBF-8CDD-42F9-B837-6A245C4BDC26}" srcId="{435C6319-5B4E-4BD1-AE0B-1738C92A24E0}" destId="{7E73643A-6117-4C82-9DD3-96FEB10E5099}" srcOrd="0" destOrd="0" parTransId="{5FC854B3-787C-4899-8549-386B5513BF7B}" sibTransId="{70686132-ED5F-47F0-B1A7-F188C4C0D97A}"/>
    <dgm:cxn modelId="{C7FEF9D8-EEA7-4FD6-9E87-31D4E64B7DC8}" type="presOf" srcId="{04779A4F-5DDE-4F74-B658-3B026FAC4533}" destId="{6079DCB7-3182-4C29-B808-D6A4ABB44C7B}" srcOrd="0" destOrd="0" presId="urn:microsoft.com/office/officeart/2005/8/layout/hProcess11"/>
    <dgm:cxn modelId="{EC1F6B55-EEBB-4511-98C1-C1141B0CE5C5}" type="presParOf" srcId="{6FA0EEBB-93E4-4274-A399-FC9A97E4DB65}" destId="{6496AE25-A551-4ACF-B72C-73AF083A04BB}" srcOrd="0" destOrd="0" presId="urn:microsoft.com/office/officeart/2005/8/layout/hProcess11"/>
    <dgm:cxn modelId="{22ED3750-9676-43B6-AE8A-0DB84330BACE}" type="presParOf" srcId="{6FA0EEBB-93E4-4274-A399-FC9A97E4DB65}" destId="{45913404-0895-4B5A-9089-4CE075AFE614}" srcOrd="1" destOrd="0" presId="urn:microsoft.com/office/officeart/2005/8/layout/hProcess11"/>
    <dgm:cxn modelId="{ACBF7963-CBA4-47B0-80A8-A20DDD6EB3AB}" type="presParOf" srcId="{45913404-0895-4B5A-9089-4CE075AFE614}" destId="{95C87B0C-7621-45DD-A8B5-65177E7164DD}" srcOrd="0" destOrd="0" presId="urn:microsoft.com/office/officeart/2005/8/layout/hProcess11"/>
    <dgm:cxn modelId="{ED3B4F6D-A56F-45A4-83B3-0F5640C365F9}" type="presParOf" srcId="{95C87B0C-7621-45DD-A8B5-65177E7164DD}" destId="{BDCE5B37-D515-43C9-A260-4D13279EFE96}" srcOrd="0" destOrd="0" presId="urn:microsoft.com/office/officeart/2005/8/layout/hProcess11"/>
    <dgm:cxn modelId="{A4F6FA1B-3645-46C1-8011-88AF79F5E4A7}" type="presParOf" srcId="{95C87B0C-7621-45DD-A8B5-65177E7164DD}" destId="{CF96CA9B-2C34-417C-A2B0-4FE2277C1000}" srcOrd="1" destOrd="0" presId="urn:microsoft.com/office/officeart/2005/8/layout/hProcess11"/>
    <dgm:cxn modelId="{8F0215EE-6935-4D2D-A8AA-800A2E27DB7D}" type="presParOf" srcId="{95C87B0C-7621-45DD-A8B5-65177E7164DD}" destId="{08A365D6-4F03-4DC3-A3C2-7D709BE774FD}" srcOrd="2" destOrd="0" presId="urn:microsoft.com/office/officeart/2005/8/layout/hProcess11"/>
    <dgm:cxn modelId="{321C5F1B-2776-4CE6-990D-5BAE0A794BED}" type="presParOf" srcId="{45913404-0895-4B5A-9089-4CE075AFE614}" destId="{9EE7EA89-FDAF-49FF-98A8-68664995A498}" srcOrd="1" destOrd="0" presId="urn:microsoft.com/office/officeart/2005/8/layout/hProcess11"/>
    <dgm:cxn modelId="{9F848650-ACDB-4747-977C-6C1A5C38A5B9}" type="presParOf" srcId="{45913404-0895-4B5A-9089-4CE075AFE614}" destId="{3BD5765C-02AA-4EA6-AA10-C5A13DE92801}" srcOrd="2" destOrd="0" presId="urn:microsoft.com/office/officeart/2005/8/layout/hProcess11"/>
    <dgm:cxn modelId="{5C74CBE3-BD65-48B0-82A1-27080E0BAD96}" type="presParOf" srcId="{3BD5765C-02AA-4EA6-AA10-C5A13DE92801}" destId="{733CC986-413F-4A32-BDF6-3095AFBEACC6}" srcOrd="0" destOrd="0" presId="urn:microsoft.com/office/officeart/2005/8/layout/hProcess11"/>
    <dgm:cxn modelId="{A2AF3D9F-A689-4164-A37E-58270A4F437E}" type="presParOf" srcId="{3BD5765C-02AA-4EA6-AA10-C5A13DE92801}" destId="{DE09C36B-F762-49F4-B28E-7677D1449116}" srcOrd="1" destOrd="0" presId="urn:microsoft.com/office/officeart/2005/8/layout/hProcess11"/>
    <dgm:cxn modelId="{210B3F91-ABE7-429E-82FF-D60763EAE8F7}" type="presParOf" srcId="{3BD5765C-02AA-4EA6-AA10-C5A13DE92801}" destId="{517D9C45-F82A-482C-8A56-5897D8EE0B01}" srcOrd="2" destOrd="0" presId="urn:microsoft.com/office/officeart/2005/8/layout/hProcess11"/>
    <dgm:cxn modelId="{BC9AC6D2-63FC-4AC0-B608-DB9FFB9B27F4}" type="presParOf" srcId="{45913404-0895-4B5A-9089-4CE075AFE614}" destId="{BE2E5245-5742-4237-80F8-5B15FCF6FF71}" srcOrd="3" destOrd="0" presId="urn:microsoft.com/office/officeart/2005/8/layout/hProcess11"/>
    <dgm:cxn modelId="{AFBFD27D-F397-4DBE-B718-790D9BDAC20C}" type="presParOf" srcId="{45913404-0895-4B5A-9089-4CE075AFE614}" destId="{5585BEFA-FABB-4C86-9B10-5B3600ACF96C}" srcOrd="4" destOrd="0" presId="urn:microsoft.com/office/officeart/2005/8/layout/hProcess11"/>
    <dgm:cxn modelId="{DB3A91F0-B993-4A7B-B3F0-A60C0C688E32}" type="presParOf" srcId="{5585BEFA-FABB-4C86-9B10-5B3600ACF96C}" destId="{6079DCB7-3182-4C29-B808-D6A4ABB44C7B}" srcOrd="0" destOrd="0" presId="urn:microsoft.com/office/officeart/2005/8/layout/hProcess11"/>
    <dgm:cxn modelId="{E2887845-0365-4CD4-9405-BEED954C42ED}" type="presParOf" srcId="{5585BEFA-FABB-4C86-9B10-5B3600ACF96C}" destId="{38396EEB-ADBF-43F8-B272-9556E7AFB05E}" srcOrd="1" destOrd="0" presId="urn:microsoft.com/office/officeart/2005/8/layout/hProcess11"/>
    <dgm:cxn modelId="{20BC38E0-32E8-4827-B84D-6D0B1C3B369E}" type="presParOf" srcId="{5585BEFA-FABB-4C86-9B10-5B3600ACF96C}" destId="{E1AD7F3A-CE16-407C-B6B2-3941DDE0A566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76807-9FBE-4322-A918-C47CCE4B94E2}">
      <dsp:nvSpPr>
        <dsp:cNvPr id="0" name=""/>
        <dsp:cNvSpPr/>
      </dsp:nvSpPr>
      <dsp:spPr>
        <a:xfrm>
          <a:off x="3063240" y="2948940"/>
          <a:ext cx="3604260" cy="3604260"/>
        </a:xfrm>
        <a:prstGeom prst="gear9">
          <a:avLst/>
        </a:prstGeom>
        <a:solidFill>
          <a:srgbClr val="0033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Helvetica" pitchFamily="34" charset="0"/>
              <a:cs typeface="Helvetica" pitchFamily="34" charset="0"/>
            </a:rPr>
            <a:t>ASEs, SAD, USI Process, ARR Program, R2A2s, Credited Engineered Safety Systems for RHIC Accelerator Facilities</a:t>
          </a:r>
          <a:endParaRPr lang="en-US" sz="1400" b="1" u="none" kern="1200" dirty="0">
            <a:solidFill>
              <a:schemeClr val="bg1"/>
            </a:solidFill>
            <a:latin typeface="Helvetica" pitchFamily="34" charset="0"/>
            <a:cs typeface="Helvetica" pitchFamily="34" charset="0"/>
          </a:endParaRPr>
        </a:p>
      </dsp:txBody>
      <dsp:txXfrm>
        <a:off x="3787857" y="3793221"/>
        <a:ext cx="2155026" cy="1852664"/>
      </dsp:txXfrm>
    </dsp:sp>
    <dsp:sp modelId="{315EA983-7BEF-46D5-B749-0FCA612EEC85}">
      <dsp:nvSpPr>
        <dsp:cNvPr id="0" name=""/>
        <dsp:cNvSpPr/>
      </dsp:nvSpPr>
      <dsp:spPr>
        <a:xfrm>
          <a:off x="990593" y="2057390"/>
          <a:ext cx="2621279" cy="2621279"/>
        </a:xfrm>
        <a:prstGeom prst="gear6">
          <a:avLst/>
        </a:prstGeom>
        <a:solidFill>
          <a:srgbClr val="0033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Helvetica" pitchFamily="34" charset="0"/>
              <a:cs typeface="Helvetica" pitchFamily="34" charset="0"/>
            </a:rPr>
            <a:t>User Safety, Work Planning, Configuration Control, and Change Management</a:t>
          </a:r>
        </a:p>
      </dsp:txBody>
      <dsp:txXfrm>
        <a:off x="1650508" y="2721293"/>
        <a:ext cx="1301449" cy="1293473"/>
      </dsp:txXfrm>
    </dsp:sp>
    <dsp:sp modelId="{780DEDF8-A459-40FE-B552-22120F9565BC}">
      <dsp:nvSpPr>
        <dsp:cNvPr id="0" name=""/>
        <dsp:cNvSpPr/>
      </dsp:nvSpPr>
      <dsp:spPr>
        <a:xfrm rot="20700000">
          <a:off x="2434400" y="288608"/>
          <a:ext cx="2568319" cy="2568319"/>
        </a:xfrm>
        <a:prstGeom prst="gear6">
          <a:avLst/>
        </a:prstGeom>
        <a:solidFill>
          <a:srgbClr val="0033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Helvetica" pitchFamily="34" charset="0"/>
              <a:cs typeface="Helvetica" pitchFamily="34" charset="0"/>
            </a:rPr>
            <a:t>Procedures, Authorizations, Training and Qualifications for RHIC Operations</a:t>
          </a:r>
        </a:p>
      </dsp:txBody>
      <dsp:txXfrm rot="-20700000">
        <a:off x="2997708" y="851916"/>
        <a:ext cx="1441704" cy="1441704"/>
      </dsp:txXfrm>
    </dsp:sp>
    <dsp:sp modelId="{13638C58-E3A9-415C-9F9E-7236E775F13F}">
      <dsp:nvSpPr>
        <dsp:cNvPr id="0" name=""/>
        <dsp:cNvSpPr/>
      </dsp:nvSpPr>
      <dsp:spPr>
        <a:xfrm>
          <a:off x="2766400" y="2367616"/>
          <a:ext cx="4613452" cy="4613452"/>
        </a:xfrm>
        <a:prstGeom prst="circularArrow">
          <a:avLst>
            <a:gd name="adj1" fmla="val 4688"/>
            <a:gd name="adj2" fmla="val 299029"/>
            <a:gd name="adj3" fmla="val 2553630"/>
            <a:gd name="adj4" fmla="val 15782808"/>
            <a:gd name="adj5" fmla="val 5469"/>
          </a:avLst>
        </a:prstGeom>
        <a:gradFill rotWithShape="0">
          <a:gsLst>
            <a:gs pos="0">
              <a:srgbClr val="0033CC"/>
            </a:gs>
            <a:gs pos="50000">
              <a:srgbClr val="00206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3AFF9E-7D4A-4CE3-B0D5-B62A7308240C}">
      <dsp:nvSpPr>
        <dsp:cNvPr id="0" name=""/>
        <dsp:cNvSpPr/>
      </dsp:nvSpPr>
      <dsp:spPr>
        <a:xfrm>
          <a:off x="501992" y="1506910"/>
          <a:ext cx="3351961" cy="335196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rgbClr val="0033CC"/>
            </a:gs>
            <a:gs pos="50000">
              <a:srgbClr val="00206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D40258-BF43-4D18-9E76-0AFD0F16AD35}">
      <dsp:nvSpPr>
        <dsp:cNvPr id="0" name=""/>
        <dsp:cNvSpPr/>
      </dsp:nvSpPr>
      <dsp:spPr>
        <a:xfrm>
          <a:off x="1840321" y="-284073"/>
          <a:ext cx="3614089" cy="361408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rgbClr val="0033CC"/>
            </a:gs>
            <a:gs pos="50000">
              <a:srgbClr val="002060"/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2C5F62-6FBC-44F2-BD6E-4AE6F797DFCB}">
      <dsp:nvSpPr>
        <dsp:cNvPr id="0" name=""/>
        <dsp:cNvSpPr/>
      </dsp:nvSpPr>
      <dsp:spPr>
        <a:xfrm rot="5400000">
          <a:off x="-281887" y="283372"/>
          <a:ext cx="1879252" cy="1315476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Facilities</a:t>
          </a:r>
        </a:p>
      </dsp:txBody>
      <dsp:txXfrm rot="-5400000">
        <a:off x="1" y="659222"/>
        <a:ext cx="1315476" cy="563776"/>
      </dsp:txXfrm>
    </dsp:sp>
    <dsp:sp modelId="{5B032D3E-36B4-40F1-A319-E610A66380E5}">
      <dsp:nvSpPr>
        <dsp:cNvPr id="0" name=""/>
        <dsp:cNvSpPr/>
      </dsp:nvSpPr>
      <dsp:spPr>
        <a:xfrm rot="5400000">
          <a:off x="4085581" y="-2768619"/>
          <a:ext cx="1221514" cy="676172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Roof leaks, cable tray deterioration, inadequate workspace, poor lighting, energy inefficient  buildings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Code deficiencies in older buildings compared to newer buildings</a:t>
          </a:r>
        </a:p>
      </dsp:txBody>
      <dsp:txXfrm rot="-5400000">
        <a:off x="1315477" y="61114"/>
        <a:ext cx="6702094" cy="1102256"/>
      </dsp:txXfrm>
    </dsp:sp>
    <dsp:sp modelId="{5A2AE2F1-39A1-4DA1-8AA0-AFDA89C7A889}">
      <dsp:nvSpPr>
        <dsp:cNvPr id="0" name=""/>
        <dsp:cNvSpPr/>
      </dsp:nvSpPr>
      <dsp:spPr>
        <a:xfrm rot="5400000">
          <a:off x="-281887" y="1971161"/>
          <a:ext cx="1879252" cy="1315476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Equipment</a:t>
          </a:r>
        </a:p>
      </dsp:txBody>
      <dsp:txXfrm rot="-5400000">
        <a:off x="1" y="2347011"/>
        <a:ext cx="1315476" cy="563776"/>
      </dsp:txXfrm>
    </dsp:sp>
    <dsp:sp modelId="{D69794BE-D11C-4E23-A035-00852EC536B8}">
      <dsp:nvSpPr>
        <dsp:cNvPr id="0" name=""/>
        <dsp:cNvSpPr/>
      </dsp:nvSpPr>
      <dsp:spPr>
        <a:xfrm rot="5400000">
          <a:off x="4085581" y="-1080830"/>
          <a:ext cx="1221514" cy="676172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Updating machine shop tools with emergency stops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Replacing fixed vertical ladders not in full OSHA compliance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Replacing relay-based access control systems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Replacing and removing older cables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Replacing motor control centers</a:t>
          </a:r>
        </a:p>
      </dsp:txBody>
      <dsp:txXfrm rot="-5400000">
        <a:off x="1315477" y="1748903"/>
        <a:ext cx="6702094" cy="1102256"/>
      </dsp:txXfrm>
    </dsp:sp>
    <dsp:sp modelId="{155E87A3-00B0-4DD3-9AA9-7FCE788D21D4}">
      <dsp:nvSpPr>
        <dsp:cNvPr id="0" name=""/>
        <dsp:cNvSpPr/>
      </dsp:nvSpPr>
      <dsp:spPr>
        <a:xfrm rot="5400000">
          <a:off x="-281887" y="3658950"/>
          <a:ext cx="1879252" cy="1315476"/>
        </a:xfrm>
        <a:prstGeom prst="chevron">
          <a:avLst/>
        </a:prstGeom>
        <a:solidFill>
          <a:srgbClr val="002060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Sustainability</a:t>
          </a:r>
        </a:p>
      </dsp:txBody>
      <dsp:txXfrm rot="-5400000">
        <a:off x="1" y="4034800"/>
        <a:ext cx="1315476" cy="563776"/>
      </dsp:txXfrm>
    </dsp:sp>
    <dsp:sp modelId="{FF6AFDE1-1F7B-46EB-9FBF-847BEA9F7FCA}">
      <dsp:nvSpPr>
        <dsp:cNvPr id="0" name=""/>
        <dsp:cNvSpPr/>
      </dsp:nvSpPr>
      <dsp:spPr>
        <a:xfrm rot="5400000">
          <a:off x="4085581" y="606958"/>
          <a:ext cx="1221514" cy="6761723"/>
        </a:xfrm>
        <a:prstGeom prst="round2SameRect">
          <a:avLst/>
        </a:prstGeo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Reducing /better utilizing government vehicles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Improving energy efficiency of heating and cooling equipment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Reducing footprint of C-AD (square feet of space)</a:t>
          </a:r>
        </a:p>
      </dsp:txBody>
      <dsp:txXfrm rot="-5400000">
        <a:off x="1315477" y="3436692"/>
        <a:ext cx="6702094" cy="11022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9E80DE-3B62-4A66-9539-53055FAC843C}">
      <dsp:nvSpPr>
        <dsp:cNvPr id="0" name=""/>
        <dsp:cNvSpPr/>
      </dsp:nvSpPr>
      <dsp:spPr>
        <a:xfrm rot="5400000">
          <a:off x="4946815" y="-1808709"/>
          <a:ext cx="1931271" cy="5548698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Action items assigned to accountable individuals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Internal actions entered in Family ATS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External actions in Institutional or Family ATS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Closeout requires concurrence of C-AD management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Independent Verification performed as required</a:t>
          </a:r>
        </a:p>
      </dsp:txBody>
      <dsp:txXfrm rot="-5400000">
        <a:off x="3138102" y="94281"/>
        <a:ext cx="5454421" cy="1742717"/>
      </dsp:txXfrm>
    </dsp:sp>
    <dsp:sp modelId="{E6AA0E1C-6313-4C86-AD85-D7C16E5D139C}">
      <dsp:nvSpPr>
        <dsp:cNvPr id="0" name=""/>
        <dsp:cNvSpPr/>
      </dsp:nvSpPr>
      <dsp:spPr>
        <a:xfrm>
          <a:off x="0" y="3"/>
          <a:ext cx="3121143" cy="1932600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How we track action items</a:t>
          </a:r>
        </a:p>
      </dsp:txBody>
      <dsp:txXfrm>
        <a:off x="94342" y="94345"/>
        <a:ext cx="2932459" cy="1743916"/>
      </dsp:txXfrm>
    </dsp:sp>
    <dsp:sp modelId="{0BB78A96-FEEC-4662-9890-8EC572258C29}">
      <dsp:nvSpPr>
        <dsp:cNvPr id="0" name=""/>
        <dsp:cNvSpPr/>
      </dsp:nvSpPr>
      <dsp:spPr>
        <a:xfrm rot="5400000">
          <a:off x="5404282" y="-155902"/>
          <a:ext cx="1005482" cy="5559552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ESH 	368  (57% closed in FY12)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QA 	244  (52% closed in FY12)</a:t>
          </a:r>
        </a:p>
      </dsp:txBody>
      <dsp:txXfrm rot="-5400000">
        <a:off x="3127247" y="2170217"/>
        <a:ext cx="5510468" cy="907314"/>
      </dsp:txXfrm>
    </dsp:sp>
    <dsp:sp modelId="{B1482A92-E7E5-44FB-908E-48D7259F3C24}">
      <dsp:nvSpPr>
        <dsp:cNvPr id="0" name=""/>
        <dsp:cNvSpPr/>
      </dsp:nvSpPr>
      <dsp:spPr>
        <a:xfrm>
          <a:off x="0" y="1995446"/>
          <a:ext cx="3127248" cy="1256853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Internal 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(C-AD Family)</a:t>
          </a:r>
        </a:p>
      </dsp:txBody>
      <dsp:txXfrm>
        <a:off x="61355" y="2056801"/>
        <a:ext cx="3004538" cy="1134143"/>
      </dsp:txXfrm>
    </dsp:sp>
    <dsp:sp modelId="{9138EF20-4366-492E-A88E-2587208E25B7}">
      <dsp:nvSpPr>
        <dsp:cNvPr id="0" name=""/>
        <dsp:cNvSpPr/>
      </dsp:nvSpPr>
      <dsp:spPr>
        <a:xfrm rot="5400000">
          <a:off x="5404282" y="1163793"/>
          <a:ext cx="1005482" cy="5559552"/>
        </a:xfrm>
        <a:prstGeom prst="round2SameRect">
          <a:avLst/>
        </a:prstGeom>
        <a:solidFill>
          <a:sysClr val="window" lastClr="FFFFFF">
            <a:alpha val="50000"/>
          </a:sys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Issued to C-AD personnel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b="1" kern="1200" dirty="0">
              <a:solidFill>
                <a:srgbClr val="0000FF"/>
              </a:solidFill>
              <a:latin typeface="Franklin Gothic Book"/>
              <a:ea typeface="+mn-ea"/>
              <a:cs typeface="+mn-cs"/>
            </a:rPr>
            <a:t>61 (80% closed in FY 12) </a:t>
          </a:r>
        </a:p>
      </dsp:txBody>
      <dsp:txXfrm rot="-5400000">
        <a:off x="3127247" y="3489912"/>
        <a:ext cx="5510468" cy="907314"/>
      </dsp:txXfrm>
    </dsp:sp>
    <dsp:sp modelId="{12F1C1C7-4AAB-48C9-903E-612C2FDF01B3}">
      <dsp:nvSpPr>
        <dsp:cNvPr id="0" name=""/>
        <dsp:cNvSpPr/>
      </dsp:nvSpPr>
      <dsp:spPr>
        <a:xfrm>
          <a:off x="0" y="3315143"/>
          <a:ext cx="3127248" cy="1256853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External (Institutional)</a:t>
          </a:r>
        </a:p>
      </dsp:txBody>
      <dsp:txXfrm>
        <a:off x="61355" y="3376498"/>
        <a:ext cx="3004538" cy="11341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AAC50-A3AE-492F-A1BF-77E19334FF05}">
      <dsp:nvSpPr>
        <dsp:cNvPr id="0" name=""/>
        <dsp:cNvSpPr/>
      </dsp:nvSpPr>
      <dsp:spPr>
        <a:xfrm>
          <a:off x="0" y="76193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Costs do not include the cost of the engineered safety control systems (e.g., radiation interlock systems, ODH systems, access control systems) </a:t>
          </a:r>
        </a:p>
      </dsp:txBody>
      <dsp:txXfrm>
        <a:off x="0" y="76193"/>
        <a:ext cx="3555131" cy="2133079"/>
      </dsp:txXfrm>
    </dsp:sp>
    <dsp:sp modelId="{2384D7C8-1E7B-4827-B2B2-D0606376BE4D}">
      <dsp:nvSpPr>
        <dsp:cNvPr id="0" name=""/>
        <dsp:cNvSpPr/>
      </dsp:nvSpPr>
      <dsp:spPr>
        <a:xfrm>
          <a:off x="3911556" y="51364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Waste streams are the major expense</a:t>
          </a:r>
        </a:p>
      </dsp:txBody>
      <dsp:txXfrm>
        <a:off x="3911556" y="51364"/>
        <a:ext cx="3555131" cy="2133079"/>
      </dsp:txXfrm>
    </dsp:sp>
    <dsp:sp modelId="{92DFA587-9160-4C77-948E-8454E44752F4}">
      <dsp:nvSpPr>
        <dsp:cNvPr id="0" name=""/>
        <dsp:cNvSpPr/>
      </dsp:nvSpPr>
      <dsp:spPr>
        <a:xfrm>
          <a:off x="911" y="2539956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ESH professionals and technicians: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13.8 FTEs</a:t>
          </a:r>
        </a:p>
      </dsp:txBody>
      <dsp:txXfrm>
        <a:off x="911" y="2539956"/>
        <a:ext cx="3555131" cy="2133079"/>
      </dsp:txXfrm>
    </dsp:sp>
    <dsp:sp modelId="{8DE3BB59-6AA0-4940-B307-3FA8DBB0EA45}">
      <dsp:nvSpPr>
        <dsp:cNvPr id="0" name=""/>
        <dsp:cNvSpPr/>
      </dsp:nvSpPr>
      <dsp:spPr>
        <a:xfrm>
          <a:off x="3911556" y="2539956"/>
          <a:ext cx="3555131" cy="2133079"/>
        </a:xfrm>
        <a:prstGeom prst="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Training, quality assurance and operations assurance professionals:</a:t>
          </a:r>
        </a:p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9.2 FTEs</a:t>
          </a:r>
        </a:p>
      </dsp:txBody>
      <dsp:txXfrm>
        <a:off x="3911556" y="2539956"/>
        <a:ext cx="3555131" cy="2133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F58E7-F66A-4408-8165-DA660012A879}">
      <dsp:nvSpPr>
        <dsp:cNvPr id="0" name=""/>
        <dsp:cNvSpPr/>
      </dsp:nvSpPr>
      <dsp:spPr>
        <a:xfrm>
          <a:off x="0" y="21312"/>
          <a:ext cx="7848600" cy="1029600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Operations Safety Assurance – 7.0 FTE</a:t>
          </a:r>
        </a:p>
      </dsp:txBody>
      <dsp:txXfrm>
        <a:off x="50261" y="71573"/>
        <a:ext cx="7748078" cy="929078"/>
      </dsp:txXfrm>
    </dsp:sp>
    <dsp:sp modelId="{C762918C-9564-4A6C-A7A0-925581F6487A}">
      <dsp:nvSpPr>
        <dsp:cNvPr id="0" name=""/>
        <dsp:cNvSpPr/>
      </dsp:nvSpPr>
      <dsp:spPr>
        <a:xfrm>
          <a:off x="0" y="1215300"/>
          <a:ext cx="7848600" cy="1029600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Training – 2.0 FTE</a:t>
          </a:r>
        </a:p>
      </dsp:txBody>
      <dsp:txXfrm>
        <a:off x="50261" y="1265561"/>
        <a:ext cx="7748078" cy="929078"/>
      </dsp:txXfrm>
    </dsp:sp>
    <dsp:sp modelId="{1B75EDBC-B19A-42E7-9FBF-9064EC36E95E}">
      <dsp:nvSpPr>
        <dsp:cNvPr id="0" name=""/>
        <dsp:cNvSpPr/>
      </dsp:nvSpPr>
      <dsp:spPr>
        <a:xfrm>
          <a:off x="0" y="2403300"/>
          <a:ext cx="7848600" cy="1029600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QA / Security – 1.5 FTE</a:t>
          </a:r>
        </a:p>
      </dsp:txBody>
      <dsp:txXfrm>
        <a:off x="50261" y="2453561"/>
        <a:ext cx="7748078" cy="929078"/>
      </dsp:txXfrm>
    </dsp:sp>
    <dsp:sp modelId="{1A58D9CC-B1B1-4D49-9BA2-90C957DD2C8D}">
      <dsp:nvSpPr>
        <dsp:cNvPr id="0" name=""/>
        <dsp:cNvSpPr/>
      </dsp:nvSpPr>
      <dsp:spPr>
        <a:xfrm>
          <a:off x="0" y="3591300"/>
          <a:ext cx="7848600" cy="1029600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i="0" kern="1200" baseline="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Central BNL ESH Purchased Services - 12.5 FTE</a:t>
          </a:r>
        </a:p>
      </dsp:txBody>
      <dsp:txXfrm>
        <a:off x="50261" y="3641561"/>
        <a:ext cx="7748078" cy="9290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90BC61-9602-4AC8-BCDF-E9064173B407}">
      <dsp:nvSpPr>
        <dsp:cNvPr id="0" name=""/>
        <dsp:cNvSpPr/>
      </dsp:nvSpPr>
      <dsp:spPr>
        <a:xfrm>
          <a:off x="0" y="844"/>
          <a:ext cx="5029199" cy="1534025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Routine Safety Equipment Estimate (PPE, TLDs, ODH Monitors and Escape Packs, Calibration Costs…)</a:t>
          </a:r>
          <a:endParaRPr lang="en-US" sz="24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885" y="75729"/>
        <a:ext cx="4879429" cy="1384255"/>
      </dsp:txXfrm>
    </dsp:sp>
    <dsp:sp modelId="{A3FA1949-A51C-4CF1-A907-67CD951BCA25}">
      <dsp:nvSpPr>
        <dsp:cNvPr id="0" name=""/>
        <dsp:cNvSpPr/>
      </dsp:nvSpPr>
      <dsp:spPr>
        <a:xfrm>
          <a:off x="0" y="1548356"/>
          <a:ext cx="5029199" cy="1534025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Security Improvements</a:t>
          </a:r>
          <a:endParaRPr lang="en-US" sz="2400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885" y="1623241"/>
        <a:ext cx="4879429" cy="1384255"/>
      </dsp:txXfrm>
    </dsp:sp>
    <dsp:sp modelId="{3A7B2A6C-857C-4A31-8944-2ABA74062C24}">
      <dsp:nvSpPr>
        <dsp:cNvPr id="0" name=""/>
        <dsp:cNvSpPr/>
      </dsp:nvSpPr>
      <dsp:spPr>
        <a:xfrm>
          <a:off x="0" y="3095867"/>
          <a:ext cx="5029199" cy="1534025"/>
        </a:xfrm>
        <a:prstGeom prst="roundRect">
          <a:avLst/>
        </a:prstGeom>
        <a:solidFill>
          <a:srgbClr val="002060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ysClr val="window" lastClr="FFFFFF"/>
              </a:solidFill>
              <a:latin typeface="Franklin Gothic Book"/>
              <a:ea typeface="+mn-ea"/>
              <a:cs typeface="+mn-cs"/>
            </a:rPr>
            <a:t>Groundwater Monitoring</a:t>
          </a:r>
          <a:endParaRPr lang="en-US" sz="2400" b="1" kern="1200" dirty="0">
            <a:solidFill>
              <a:sysClr val="window" lastClr="FFFFFF"/>
            </a:solidFill>
            <a:latin typeface="Arial" pitchFamily="34" charset="0"/>
            <a:ea typeface="+mn-ea"/>
            <a:cs typeface="Arial" pitchFamily="34" charset="0"/>
          </a:endParaRPr>
        </a:p>
      </dsp:txBody>
      <dsp:txXfrm>
        <a:off x="74885" y="3170752"/>
        <a:ext cx="4879429" cy="138425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DB8D7-3E90-4107-85A3-CF632E272814}">
      <dsp:nvSpPr>
        <dsp:cNvPr id="0" name=""/>
        <dsp:cNvSpPr/>
      </dsp:nvSpPr>
      <dsp:spPr>
        <a:xfrm>
          <a:off x="0" y="0"/>
          <a:ext cx="7391399" cy="65169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Continue to request HEP funds to remove HEP wastes</a:t>
          </a:r>
        </a:p>
      </dsp:txBody>
      <dsp:txXfrm>
        <a:off x="31813" y="31813"/>
        <a:ext cx="7327773" cy="588071"/>
      </dsp:txXfrm>
    </dsp:sp>
    <dsp:sp modelId="{69FF7310-F9D7-4C8F-8BB0-AB873D3CC95C}">
      <dsp:nvSpPr>
        <dsp:cNvPr id="0" name=""/>
        <dsp:cNvSpPr/>
      </dsp:nvSpPr>
      <dsp:spPr>
        <a:xfrm>
          <a:off x="0" y="667433"/>
          <a:ext cx="7391399" cy="65169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Continue to request smaller building footprint for ESH and productivity improvement</a:t>
          </a:r>
        </a:p>
      </dsp:txBody>
      <dsp:txXfrm>
        <a:off x="31813" y="699246"/>
        <a:ext cx="7327773" cy="588071"/>
      </dsp:txXfrm>
    </dsp:sp>
    <dsp:sp modelId="{621CF463-12C4-4A7D-B303-97E309E7F3D7}">
      <dsp:nvSpPr>
        <dsp:cNvPr id="0" name=""/>
        <dsp:cNvSpPr/>
      </dsp:nvSpPr>
      <dsp:spPr>
        <a:xfrm>
          <a:off x="0" y="1332842"/>
          <a:ext cx="7391399" cy="65169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Continue to update life safety / fire protection in existing buildings and improve energy efficiency where practicable</a:t>
          </a:r>
        </a:p>
      </dsp:txBody>
      <dsp:txXfrm>
        <a:off x="31813" y="1364655"/>
        <a:ext cx="7327773" cy="588071"/>
      </dsp:txXfrm>
    </dsp:sp>
    <dsp:sp modelId="{38B614F4-6A72-45B2-BCD8-A6C20EE20F59}">
      <dsp:nvSpPr>
        <dsp:cNvPr id="0" name=""/>
        <dsp:cNvSpPr/>
      </dsp:nvSpPr>
      <dsp:spPr>
        <a:xfrm>
          <a:off x="0" y="1998251"/>
          <a:ext cx="7391399" cy="65169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Identify “critical” machine shop tools and perform upgrades; remove others from service</a:t>
          </a:r>
        </a:p>
      </dsp:txBody>
      <dsp:txXfrm>
        <a:off x="31813" y="2030064"/>
        <a:ext cx="7327773" cy="588071"/>
      </dsp:txXfrm>
    </dsp:sp>
    <dsp:sp modelId="{91C0C2EB-BB4F-40BE-B09A-C0DF76CD5A7B}">
      <dsp:nvSpPr>
        <dsp:cNvPr id="0" name=""/>
        <dsp:cNvSpPr/>
      </dsp:nvSpPr>
      <dsp:spPr>
        <a:xfrm>
          <a:off x="0" y="2663659"/>
          <a:ext cx="7391399" cy="65169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Bring ~70 vertical fixed ladders associated with NP programmatic equipment into “working compliance”</a:t>
          </a:r>
        </a:p>
      </dsp:txBody>
      <dsp:txXfrm>
        <a:off x="31813" y="2695472"/>
        <a:ext cx="7327773" cy="588071"/>
      </dsp:txXfrm>
    </dsp:sp>
    <dsp:sp modelId="{81E5A6DF-AD6F-42E9-8B40-203E8EE91800}">
      <dsp:nvSpPr>
        <dsp:cNvPr id="0" name=""/>
        <dsp:cNvSpPr/>
      </dsp:nvSpPr>
      <dsp:spPr>
        <a:xfrm>
          <a:off x="0" y="3329068"/>
          <a:ext cx="7391399" cy="65169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Continue to secure C-AD facility doors and work spaces</a:t>
          </a:r>
        </a:p>
      </dsp:txBody>
      <dsp:txXfrm>
        <a:off x="31813" y="3360881"/>
        <a:ext cx="7327773" cy="588071"/>
      </dsp:txXfrm>
    </dsp:sp>
    <dsp:sp modelId="{0BB535FE-C44D-46DB-803E-834158F21DC2}">
      <dsp:nvSpPr>
        <dsp:cNvPr id="0" name=""/>
        <dsp:cNvSpPr/>
      </dsp:nvSpPr>
      <dsp:spPr>
        <a:xfrm>
          <a:off x="0" y="3994477"/>
          <a:ext cx="7391399" cy="651697"/>
        </a:xfrm>
        <a:prstGeom prst="roundRect">
          <a:avLst/>
        </a:prstGeom>
        <a:solidFill>
          <a:srgbClr val="00206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ysClr val="window" lastClr="FFFFFF"/>
              </a:solidFill>
              <a:latin typeface="Arial" pitchFamily="34" charset="0"/>
              <a:ea typeface="+mn-ea"/>
              <a:cs typeface="Arial" pitchFamily="34" charset="0"/>
            </a:rPr>
            <a:t>Obtain DOE authorization to commission and operate ERL in Building 912</a:t>
          </a:r>
        </a:p>
      </dsp:txBody>
      <dsp:txXfrm>
        <a:off x="31813" y="4026290"/>
        <a:ext cx="7327773" cy="58807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96AE25-A551-4ACF-B72C-73AF083A04BB}">
      <dsp:nvSpPr>
        <dsp:cNvPr id="0" name=""/>
        <dsp:cNvSpPr/>
      </dsp:nvSpPr>
      <dsp:spPr>
        <a:xfrm>
          <a:off x="0" y="1103471"/>
          <a:ext cx="8523287" cy="1471295"/>
        </a:xfrm>
        <a:prstGeom prst="notchedRightArrow">
          <a:avLst/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CE5B37-D515-43C9-A260-4D13279EFE96}">
      <dsp:nvSpPr>
        <dsp:cNvPr id="0" name=""/>
        <dsp:cNvSpPr/>
      </dsp:nvSpPr>
      <dsp:spPr>
        <a:xfrm>
          <a:off x="3745" y="0"/>
          <a:ext cx="2472086" cy="14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rPr>
            <a:t>Appears to be enough in HEP legacy waste funds in FY13 to complete B and C line cleanups, and g-2 equipment re-use at Fermi-Lab</a:t>
          </a:r>
        </a:p>
      </dsp:txBody>
      <dsp:txXfrm>
        <a:off x="3745" y="0"/>
        <a:ext cx="2472086" cy="1471295"/>
      </dsp:txXfrm>
    </dsp:sp>
    <dsp:sp modelId="{CF96CA9B-2C34-417C-A2B0-4FE2277C1000}">
      <dsp:nvSpPr>
        <dsp:cNvPr id="0" name=""/>
        <dsp:cNvSpPr/>
      </dsp:nvSpPr>
      <dsp:spPr>
        <a:xfrm>
          <a:off x="1055689" y="1600199"/>
          <a:ext cx="367823" cy="367823"/>
        </a:xfrm>
        <a:prstGeom prst="ellipse">
          <a:avLst/>
        </a:prstGeom>
        <a:solidFill>
          <a:srgbClr val="13B92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CC986-413F-4A32-BDF6-3095AFBEACC6}">
      <dsp:nvSpPr>
        <dsp:cNvPr id="0" name=""/>
        <dsp:cNvSpPr/>
      </dsp:nvSpPr>
      <dsp:spPr>
        <a:xfrm>
          <a:off x="2599436" y="2206942"/>
          <a:ext cx="2472086" cy="14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rPr>
            <a:t>FY14: HEP radioactive magnets and components from B912 switchyard, and g-2 primary beam line</a:t>
          </a:r>
        </a:p>
      </dsp:txBody>
      <dsp:txXfrm>
        <a:off x="2599436" y="2206942"/>
        <a:ext cx="2472086" cy="1471295"/>
      </dsp:txXfrm>
    </dsp:sp>
    <dsp:sp modelId="{DE09C36B-F762-49F4-B28E-7677D1449116}">
      <dsp:nvSpPr>
        <dsp:cNvPr id="0" name=""/>
        <dsp:cNvSpPr/>
      </dsp:nvSpPr>
      <dsp:spPr>
        <a:xfrm>
          <a:off x="3651567" y="1655207"/>
          <a:ext cx="367823" cy="367823"/>
        </a:xfrm>
        <a:prstGeom prst="ellipse">
          <a:avLst/>
        </a:prstGeom>
        <a:solidFill>
          <a:srgbClr val="13B92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9DCB7-3182-4C29-B808-D6A4ABB44C7B}">
      <dsp:nvSpPr>
        <dsp:cNvPr id="0" name=""/>
        <dsp:cNvSpPr/>
      </dsp:nvSpPr>
      <dsp:spPr>
        <a:xfrm>
          <a:off x="5195126" y="0"/>
          <a:ext cx="2472086" cy="14712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rgbClr val="0000FF"/>
              </a:solidFill>
              <a:latin typeface="Arial" pitchFamily="34" charset="0"/>
              <a:ea typeface="+mn-ea"/>
              <a:cs typeface="Arial" pitchFamily="34" charset="0"/>
            </a:rPr>
            <a:t>Future HEP cleanup depends on HEP funding being maintained</a:t>
          </a:r>
        </a:p>
      </dsp:txBody>
      <dsp:txXfrm>
        <a:off x="5195126" y="0"/>
        <a:ext cx="2472086" cy="1471295"/>
      </dsp:txXfrm>
    </dsp:sp>
    <dsp:sp modelId="{38396EEB-ADBF-43F8-B272-9556E7AFB05E}">
      <dsp:nvSpPr>
        <dsp:cNvPr id="0" name=""/>
        <dsp:cNvSpPr/>
      </dsp:nvSpPr>
      <dsp:spPr>
        <a:xfrm>
          <a:off x="6247257" y="1655207"/>
          <a:ext cx="367823" cy="367823"/>
        </a:xfrm>
        <a:prstGeom prst="ellipse">
          <a:avLst/>
        </a:prstGeom>
        <a:gradFill rotWithShape="0">
          <a:gsLst>
            <a:gs pos="0">
              <a:srgbClr val="D34817">
                <a:tint val="66000"/>
                <a:satMod val="160000"/>
              </a:srgbClr>
            </a:gs>
            <a:gs pos="0">
              <a:srgbClr val="00B050"/>
            </a:gs>
            <a:gs pos="50000">
              <a:srgbClr val="D34817">
                <a:tint val="44500"/>
                <a:satMod val="160000"/>
              </a:srgbClr>
            </a:gs>
            <a:gs pos="100000">
              <a:srgbClr val="D34817">
                <a:tint val="23500"/>
                <a:satMod val="160000"/>
              </a:srgbClr>
            </a:gs>
          </a:gsLst>
          <a:lin ang="5400000" scaled="0"/>
        </a:gra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0.82524</cdr:x>
      <cdr:y>0.70968</cdr:y>
    </cdr:from>
    <cdr:to>
      <cdr:x>0.99685</cdr:x>
      <cdr:y>0.86603</cdr:y>
    </cdr:to>
    <cdr:sp macro="" textlink="">
      <cdr:nvSpPr>
        <cdr:cNvPr id="2" name="TextBox 1"/>
        <cdr:cNvSpPr txBox="1"/>
      </cdr:nvSpPr>
      <cdr:spPr bwMode="auto">
        <a:xfrm xmlns:a="http://schemas.openxmlformats.org/drawingml/2006/main">
          <a:off x="6477000" y="3352800"/>
          <a:ext cx="1346844" cy="7386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none" rtlCol="0">
          <a:spAutoFit/>
        </a:bodyPr>
        <a:lstStyle xmlns:a="http://schemas.openxmlformats.org/drawingml/2006/main"/>
        <a:p xmlns:a="http://schemas.openxmlformats.org/drawingml/2006/main">
          <a:pPr algn="l"/>
          <a:r>
            <a:rPr lang="en-US" sz="1400" b="1" dirty="0">
              <a:solidFill>
                <a:srgbClr val="0000FF"/>
              </a:solidFill>
              <a:latin typeface="Helvetica"/>
              <a:cs typeface="Helvetica"/>
            </a:rPr>
            <a:t>Arc Flash</a:t>
          </a:r>
        </a:p>
        <a:p xmlns:a="http://schemas.openxmlformats.org/drawingml/2006/main">
          <a:pPr algn="l"/>
          <a:r>
            <a:rPr lang="en-US" sz="1400" b="1" dirty="0">
              <a:solidFill>
                <a:srgbClr val="0000FF"/>
              </a:solidFill>
              <a:latin typeface="Helvetica"/>
              <a:cs typeface="Helvetica"/>
            </a:rPr>
            <a:t>Calculations </a:t>
          </a:r>
        </a:p>
        <a:p xmlns:a="http://schemas.openxmlformats.org/drawingml/2006/main">
          <a:pPr algn="l"/>
          <a:r>
            <a:rPr lang="en-US" sz="1400" b="1" dirty="0">
              <a:solidFill>
                <a:srgbClr val="0000FF"/>
              </a:solidFill>
              <a:latin typeface="Helvetica"/>
              <a:cs typeface="Helvetica"/>
            </a:rPr>
            <a:t>and Labeling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0.36677</cdr:x>
      <cdr:y>0.15084</cdr:y>
    </cdr:from>
    <cdr:to>
      <cdr:x>0.90282</cdr:x>
      <cdr:y>0.26816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71800" y="685800"/>
          <a:ext cx="43434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b="1" dirty="0">
              <a:solidFill>
                <a:srgbClr val="0000FF"/>
              </a:solidFill>
              <a:latin typeface="Arial" pitchFamily="34" charset="0"/>
              <a:cs typeface="Arial" pitchFamily="34" charset="0"/>
            </a:rPr>
            <a:t>Number of First Aid Cases by Year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0.48544</cdr:x>
      <cdr:y>0.09375</cdr:y>
    </cdr:from>
    <cdr:to>
      <cdr:x>0.75712</cdr:x>
      <cdr:y>0.18842</cdr:y>
    </cdr:to>
    <cdr:sp macro="" textlink="">
      <cdr:nvSpPr>
        <cdr:cNvPr id="2" name="TextBox 8"/>
        <cdr:cNvSpPr txBox="1"/>
      </cdr:nvSpPr>
      <cdr:spPr>
        <a:xfrm xmlns:a="http://schemas.openxmlformats.org/drawingml/2006/main">
          <a:off x="3810000" y="457200"/>
          <a:ext cx="2132315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en-US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5pPr>
          <a:lvl6pPr marL="22860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6pPr>
          <a:lvl7pPr marL="27432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7pPr>
          <a:lvl8pPr marL="32004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8pPr>
          <a:lvl9pPr marL="3657600" algn="l" defTabSz="914400" rtl="0" eaLnBrk="1" latinLnBrk="0" hangingPunct="1">
            <a:defRPr sz="2400" kern="1200">
              <a:solidFill>
                <a:schemeClr val="tx1"/>
              </a:solidFill>
              <a:latin typeface="Arial" charset="0"/>
              <a:ea typeface="ＭＳ Ｐゴシック" pitchFamily="-128" charset="-128"/>
              <a:cs typeface="+mn-cs"/>
            </a:defRPr>
          </a:lvl9pPr>
        </a:lstStyle>
        <a:p xmlns:a="http://schemas.openxmlformats.org/drawingml/2006/main">
          <a:r>
            <a:rPr lang="en-US" b="1" dirty="0">
              <a:solidFill>
                <a:srgbClr val="0000FF"/>
              </a:solidFill>
            </a:rPr>
            <a:t>Injury Cost, $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2CDF230F-4C71-C04B-A086-5761B86FBC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12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5325"/>
            <a:ext cx="4633912" cy="3475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0550"/>
            <a:ext cx="5133975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l" defTabSz="927100">
              <a:defRPr sz="1200" b="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09038"/>
            <a:ext cx="30321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03" tIns="46352" rIns="92703" bIns="46352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b="0"/>
            </a:lvl1pPr>
          </a:lstStyle>
          <a:p>
            <a:pPr>
              <a:defRPr/>
            </a:pPr>
            <a:fld id="{855FB499-52C8-4342-9C3D-246A6BF1B33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2278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724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77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440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56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94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780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7354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89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7361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2236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045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72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249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166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737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E2055-0B02-4F09-8693-6857A68A3BF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55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44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496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515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558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5FB499-52C8-4342-9C3D-246A6BF1B33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334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0" descr="ppt_BG_Title_BNL_blu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" y="0"/>
            <a:ext cx="91821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28600" y="1371600"/>
            <a:ext cx="7772400" cy="1143000"/>
          </a:xfrm>
          <a:ln>
            <a:noFill/>
          </a:ln>
        </p:spPr>
        <p:txBody>
          <a:bodyPr/>
          <a:lstStyle>
            <a:lvl1pPr algn="l">
              <a:defRPr sz="40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228600" y="4404836"/>
            <a:ext cx="40738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57799" bIns="0">
            <a:spAutoFit/>
          </a:bodyPr>
          <a:lstStyle/>
          <a:p>
            <a:pPr marL="57150" algn="l"/>
            <a:r>
              <a:rPr lang="en-US" sz="2000" b="1" i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RHIC Facility Operations Review</a:t>
            </a:r>
          </a:p>
          <a:p>
            <a:pPr marL="57150" algn="l"/>
            <a:r>
              <a:rPr lang="en-US" sz="2000" b="1" i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August</a:t>
            </a:r>
            <a:r>
              <a:rPr lang="en-US" sz="2000" b="1" i="0" kern="1200" baseline="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 6 – 8, </a:t>
            </a:r>
            <a:r>
              <a:rPr lang="en-US" sz="2000" b="1" i="0" kern="1200" dirty="0">
                <a:solidFill>
                  <a:srgbClr val="F6E814"/>
                </a:solidFill>
                <a:latin typeface="Helvetica"/>
                <a:ea typeface="ＭＳ Ｐゴシック" charset="0"/>
                <a:cs typeface="Helvetica"/>
              </a:rPr>
              <a:t>2013</a:t>
            </a:r>
          </a:p>
        </p:txBody>
      </p:sp>
      <p:sp>
        <p:nvSpPr>
          <p:cNvPr id="9" name="Title 4"/>
          <p:cNvSpPr txBox="1">
            <a:spLocks/>
          </p:cNvSpPr>
          <p:nvPr userDrawn="1"/>
        </p:nvSpPr>
        <p:spPr bwMode="auto">
          <a:xfrm>
            <a:off x="228600" y="457200"/>
            <a:ext cx="76787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lang="en-US" sz="2400" b="1" dirty="0">
                <a:solidFill>
                  <a:srgbClr val="FF0000"/>
                </a:solidFill>
                <a:latin typeface="Helvetica"/>
                <a:ea typeface="ＭＳ Ｐゴシック" pitchFamily="-65" charset="-128"/>
                <a:cs typeface="Helvetica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rgbClr val="FF0000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600">
                <a:solidFill>
                  <a:srgbClr val="FFFFFF"/>
                </a:solidFill>
                <a:latin typeface="Felix Titling" pitchFamily="82" charset="0"/>
              </a:defRPr>
            </a:lvl9pPr>
          </a:lstStyle>
          <a:p>
            <a:pPr algn="l"/>
            <a:r>
              <a:rPr lang="en-US" sz="3200" b="0" dirty="0">
                <a:solidFill>
                  <a:srgbClr val="F6E814"/>
                </a:solidFill>
              </a:rPr>
              <a:t>The Relativistic Heavy </a:t>
            </a:r>
            <a:r>
              <a:rPr lang="en-US" sz="3200" b="0" baseline="0" dirty="0">
                <a:solidFill>
                  <a:srgbClr val="F6E814"/>
                </a:solidFill>
              </a:rPr>
              <a:t>Ion</a:t>
            </a:r>
            <a:r>
              <a:rPr lang="en-US" sz="3200" b="0" dirty="0">
                <a:solidFill>
                  <a:srgbClr val="F6E814"/>
                </a:solidFill>
              </a:rPr>
              <a:t> Collider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429000"/>
            <a:ext cx="4343400" cy="5715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Author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" y="2628900"/>
            <a:ext cx="6286500" cy="685800"/>
          </a:xfrm>
        </p:spPr>
        <p:txBody>
          <a:bodyPr/>
          <a:lstStyle>
            <a:lvl1pPr marL="0" indent="0">
              <a:buNone/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3101066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887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algn="ctr" eaLnBrk="0" hangingPunct="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5D0C6E5F-9C11-2B4B-8B1B-CB9538927588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608879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3838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815975"/>
            <a:ext cx="4191000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86300" y="815975"/>
            <a:ext cx="4257675" cy="6042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79884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2901" y="96838"/>
            <a:ext cx="84582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" y="815975"/>
            <a:ext cx="8677275" cy="604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753475" y="0"/>
            <a:ext cx="390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fld id="{CD0E7053-A9EF-4948-8331-64540782529C}" type="slidenum">
              <a:rPr lang="en-US" sz="1400" b="0" smtClean="0"/>
              <a:pPr>
                <a:defRPr/>
              </a:pPr>
              <a:t>‹#›</a:t>
            </a:fld>
            <a:endParaRPr lang="en-US" sz="1400" b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05" r:id="rId4"/>
    <p:sldLayoutId id="2147483906" r:id="rId5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lang="en-US" sz="2400" b="1" dirty="0">
          <a:solidFill>
            <a:srgbClr val="FF0000"/>
          </a:solidFill>
          <a:latin typeface="Helvetica"/>
          <a:ea typeface="ＭＳ Ｐゴシック" pitchFamily="-65" charset="-128"/>
          <a:cs typeface="Helvetica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2400" b="1">
          <a:solidFill>
            <a:srgbClr val="FF0000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Felix Titling" pitchFamily="82" charset="0"/>
        </a:defRPr>
      </a:lvl9pPr>
    </p:titleStyle>
    <p:bodyStyle>
      <a:lvl1pPr marL="233363" indent="-233363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7"/>
        </a:buBlip>
        <a:defRPr sz="2000">
          <a:solidFill>
            <a:srgbClr val="0000FF"/>
          </a:solidFill>
          <a:latin typeface="Helvetica"/>
          <a:ea typeface="ＭＳ Ｐゴシック" charset="0"/>
          <a:cs typeface="Helvetica"/>
        </a:defRPr>
      </a:lvl1pPr>
      <a:lvl2pPr marL="33972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8"/>
        </a:buBlip>
        <a:defRPr>
          <a:solidFill>
            <a:schemeClr val="tx1"/>
          </a:solidFill>
          <a:latin typeface="Helvetica"/>
          <a:ea typeface="ＭＳ Ｐゴシック" charset="0"/>
          <a:cs typeface="Helvetica"/>
        </a:defRPr>
      </a:lvl2pPr>
      <a:lvl3pPr marL="460375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9"/>
        </a:buBlip>
        <a:defRPr sz="1600" i="1">
          <a:solidFill>
            <a:schemeClr val="tx1"/>
          </a:solidFill>
          <a:latin typeface="Helvetica"/>
          <a:ea typeface="ＭＳ Ｐゴシック" charset="0"/>
          <a:cs typeface="Helvetica"/>
        </a:defRPr>
      </a:lvl3pPr>
      <a:lvl4pPr marL="569913" indent="-230188" algn="l" rtl="0" eaLnBrk="1" fontAlgn="base" hangingPunct="1">
        <a:spcBef>
          <a:spcPct val="20000"/>
        </a:spcBef>
        <a:spcAft>
          <a:spcPct val="0"/>
        </a:spcAft>
        <a:buSzPct val="65000"/>
        <a:buBlip>
          <a:blip r:embed="rId10"/>
        </a:buBlip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4pPr>
      <a:lvl5pPr marL="623888" indent="-1635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Helvetica"/>
          <a:ea typeface="ＭＳ Ｐゴシック" charset="0"/>
          <a:cs typeface="Helvetic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-ad.bnl.gov/ESSHQ/SND/unreviewed_safety_issues.htm" TargetMode="External"/><Relationship Id="rId3" Type="http://schemas.openxmlformats.org/officeDocument/2006/relationships/hyperlink" Target="http://www.c-ad.bnl.gov/ESSHQ/SND/environmental_management_review.htm" TargetMode="External"/><Relationship Id="rId7" Type="http://schemas.openxmlformats.org/officeDocument/2006/relationships/hyperlink" Target="http://www.c-ad.bnl.gov/ESSHQ/SND/occurrences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-ad.bnl.gov/ESSHQ/SND/envdoc.htm" TargetMode="External"/><Relationship Id="rId5" Type="http://schemas.openxmlformats.org/officeDocument/2006/relationships/hyperlink" Target="http://www.c-ad.bnl.gov/ESSHQ/SND/authbasis.htm" TargetMode="External"/><Relationship Id="rId4" Type="http://schemas.openxmlformats.org/officeDocument/2006/relationships/hyperlink" Target="http://www.c-ad.bnl.gov/ESSHQ/SND/Service_Level_Agreements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ESSHQ Management at RHIC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Edward T. Lessard</a:t>
            </a:r>
          </a:p>
        </p:txBody>
      </p:sp>
    </p:spTree>
    <p:extLst>
      <p:ext uri="{BB962C8B-B14F-4D97-AF65-F5344CB8AC3E}">
        <p14:creationId xmlns:p14="http://schemas.microsoft.com/office/powerpoint/2010/main" val="175612045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Contractor Assurance Programs at C-AD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871538"/>
            <a:ext cx="7256463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147489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FY12 Action Items From Assurance Programs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621573813"/>
              </p:ext>
            </p:extLst>
          </p:nvPr>
        </p:nvGraphicFramePr>
        <p:xfrm>
          <a:off x="304800" y="1371600"/>
          <a:ext cx="8686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112361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ESSHQ Costs – General Notes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9621506"/>
              </p:ext>
            </p:extLst>
          </p:nvPr>
        </p:nvGraphicFramePr>
        <p:xfrm>
          <a:off x="914400" y="1066800"/>
          <a:ext cx="74676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84904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ESSHQ Division = 23 FTE (5% of C-AD Total)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251624758"/>
              </p:ext>
            </p:extLst>
          </p:nvPr>
        </p:nvGraphicFramePr>
        <p:xfrm>
          <a:off x="762000" y="1219200"/>
          <a:ext cx="7848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04022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Average Annual ESSHQ Projects and Supplies Cost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19750394"/>
              </p:ext>
            </p:extLst>
          </p:nvPr>
        </p:nvGraphicFramePr>
        <p:xfrm>
          <a:off x="1066800" y="1447800"/>
          <a:ext cx="5029200" cy="463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6324600" y="1524000"/>
            <a:ext cx="1498600" cy="4648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42B7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E9E5DC">
                  <a:lumMod val="25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$500,000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$70,000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$120,000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2B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2B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D34817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42B7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3406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ESSHQ Materials, Projects and Waste Cost Summary 2004 - 2012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805309098"/>
              </p:ext>
            </p:extLst>
          </p:nvPr>
        </p:nvGraphicFramePr>
        <p:xfrm>
          <a:off x="685800" y="1219200"/>
          <a:ext cx="7848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3429000" y="6096000"/>
            <a:ext cx="195008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0" dirty="0">
                <a:solidFill>
                  <a:srgbClr val="0000FF"/>
                </a:solidFill>
                <a:latin typeface="Helvetica"/>
                <a:cs typeface="Helvetica"/>
              </a:rPr>
              <a:t>Fiscal Year</a:t>
            </a:r>
          </a:p>
        </p:txBody>
      </p:sp>
      <p:cxnSp>
        <p:nvCxnSpPr>
          <p:cNvPr id="23" name="Straight Arrow Connector 22"/>
          <p:cNvCxnSpPr/>
          <p:nvPr/>
        </p:nvCxnSpPr>
        <p:spPr bwMode="auto">
          <a:xfrm flipH="1" flipV="1">
            <a:off x="4495800" y="4038600"/>
            <a:ext cx="26670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286860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ESSHQ FTE Summary 2004 - 2012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048000" y="2209800"/>
            <a:ext cx="1524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" name="TextBox 5"/>
          <p:cNvSpPr txBox="1"/>
          <p:nvPr/>
        </p:nvSpPr>
        <p:spPr bwMode="auto">
          <a:xfrm>
            <a:off x="2209800" y="3200400"/>
            <a:ext cx="21900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Arc Flash Consultants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17293213"/>
              </p:ext>
            </p:extLst>
          </p:nvPr>
        </p:nvGraphicFramePr>
        <p:xfrm>
          <a:off x="762000" y="1447800"/>
          <a:ext cx="73914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 bwMode="auto">
          <a:xfrm>
            <a:off x="5867400" y="3369677"/>
            <a:ext cx="12795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 dirty="0">
                <a:solidFill>
                  <a:srgbClr val="0000FF"/>
                </a:solidFill>
                <a:latin typeface="Helvetica"/>
                <a:cs typeface="Helvetica"/>
              </a:rPr>
              <a:t>RRPL RCTs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H="1" flipV="1">
            <a:off x="6507190" y="2514600"/>
            <a:ext cx="122210" cy="8550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8807811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ESSHQ FY12 Manpower and Cost Tables 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516187" y="1264285"/>
          <a:ext cx="4178301" cy="5145405"/>
        </p:xfrm>
        <a:graphic>
          <a:graphicData uri="http://schemas.openxmlformats.org/drawingml/2006/table">
            <a:tbl>
              <a:tblPr/>
              <a:tblGrid>
                <a:gridCol w="184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0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52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ES&amp;H and QA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(Dollars in Thousands)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2013*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Salaries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1,419.0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1,406.0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1,368.8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1,629.9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Direct Labor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13.6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Trade Labor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19.6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20.0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Purchases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81.3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74.9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51.6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High Value Procurements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0.3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30.4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14.2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Equipment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Communications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Programmatic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1,545.5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1,549.4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1,516.9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1,716.0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Material Handling Burden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G&amp;A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Laboratory Support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7.7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Annual 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1,550.2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1,557.1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1,523.4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1,719.9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* Estimated Annual Cost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Manpower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FY 2013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ES&amp;H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Organizational Burden FTE's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10.06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11.53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Project Numbers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18007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68068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15976"/>
            <a:ext cx="8677275" cy="5745162"/>
          </a:xfrm>
        </p:spPr>
        <p:txBody>
          <a:bodyPr/>
          <a:lstStyle/>
          <a:p>
            <a:r>
              <a:rPr lang="en-US" b="1" dirty="0"/>
              <a:t>Objectives: Zero Injuries, Zero Non-Compliances, Improve Energy Efficiency In Operations, Reduce Hazardous Materials/Conditions</a:t>
            </a:r>
          </a:p>
          <a:p>
            <a:r>
              <a:rPr lang="en-US" b="1" dirty="0"/>
              <a:t>Some FY13/14 Targets: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FY13/14 ESSHQ Objectives and Targets That Require Continued Support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81302751"/>
              </p:ext>
            </p:extLst>
          </p:nvPr>
        </p:nvGraphicFramePr>
        <p:xfrm>
          <a:off x="990600" y="2133600"/>
          <a:ext cx="7391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531260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C-AD has a good track record; injury rates and occurrences are low and have been trending downward for many years, which reduces cost</a:t>
            </a:r>
          </a:p>
          <a:p>
            <a:r>
              <a:rPr lang="en-US" b="1" dirty="0"/>
              <a:t>C-AD management has well defined assurance programs patterned after the world’s safest companies</a:t>
            </a:r>
          </a:p>
          <a:p>
            <a:r>
              <a:rPr lang="en-US" b="1" dirty="0"/>
              <a:t>C-AD managers are engaged; C-AD workers are participating in ESSHQ programs beyond their normal job; safety is totally integrated into the C-AD culture</a:t>
            </a:r>
          </a:p>
          <a:p>
            <a:r>
              <a:rPr lang="en-US" b="1" dirty="0"/>
              <a:t>C-AD has continuous improvement programs to set ESSHQ goals each year</a:t>
            </a:r>
          </a:p>
          <a:p>
            <a:r>
              <a:rPr lang="en-US" b="1" dirty="0"/>
              <a:t>C-AD ESSHQ goals include reducing hazardous materials, hazardous equipment and waste, making older facilities code-compliant and energy efficient, and ensuring facility security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7442414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Mission</a:t>
            </a:r>
          </a:p>
          <a:p>
            <a:r>
              <a:rPr lang="en-US" b="1" dirty="0"/>
              <a:t>Performance</a:t>
            </a:r>
          </a:p>
          <a:p>
            <a:r>
              <a:rPr lang="en-US" b="1" dirty="0"/>
              <a:t>ESSHQ Assurance Programs</a:t>
            </a:r>
          </a:p>
          <a:p>
            <a:r>
              <a:rPr lang="en-US" b="1" dirty="0"/>
              <a:t>Costs and FTEs</a:t>
            </a:r>
          </a:p>
          <a:p>
            <a:r>
              <a:rPr lang="en-US" b="1" dirty="0"/>
              <a:t>FY13/14 ESSHQ Objectives and Targets </a:t>
            </a:r>
          </a:p>
          <a:p>
            <a:r>
              <a:rPr lang="en-US" b="1" dirty="0"/>
              <a:t>Summary</a:t>
            </a:r>
          </a:p>
          <a:p>
            <a:r>
              <a:rPr lang="en-US" b="1" dirty="0"/>
              <a:t>Backup Materials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and Outline</a:t>
            </a:r>
          </a:p>
        </p:txBody>
      </p:sp>
    </p:spTree>
    <p:extLst>
      <p:ext uri="{BB962C8B-B14F-4D97-AF65-F5344CB8AC3E}">
        <p14:creationId xmlns:p14="http://schemas.microsoft.com/office/powerpoint/2010/main" val="19320557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Materials</a:t>
            </a:r>
          </a:p>
        </p:txBody>
      </p:sp>
    </p:spTree>
    <p:extLst>
      <p:ext uri="{BB962C8B-B14F-4D97-AF65-F5344CB8AC3E}">
        <p14:creationId xmlns:p14="http://schemas.microsoft.com/office/powerpoint/2010/main" val="206182400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815975"/>
            <a:ext cx="8801100" cy="6042025"/>
          </a:xfrm>
        </p:spPr>
        <p:txBody>
          <a:bodyPr/>
          <a:lstStyle/>
          <a:p>
            <a:r>
              <a:rPr lang="en-US" sz="1600" b="1" dirty="0"/>
              <a:t>Senior Management Reviews of C-AD ESSHQ for Last 13 Years</a:t>
            </a:r>
          </a:p>
          <a:p>
            <a:pPr lvl="1"/>
            <a:r>
              <a:rPr lang="en-US" sz="1600" b="1" dirty="0">
                <a:hlinkClick r:id="rId3"/>
              </a:rPr>
              <a:t>http://www.c-ad.bnl.gov/ESSHQ/SND/environmental_management_review.htm</a:t>
            </a:r>
            <a:endParaRPr lang="en-US" sz="1600" b="1" dirty="0"/>
          </a:p>
          <a:p>
            <a:r>
              <a:rPr lang="en-US" sz="1600" b="1" dirty="0"/>
              <a:t>Service Level Agreements with BNL ESH Directorate and Quality Office</a:t>
            </a:r>
          </a:p>
          <a:p>
            <a:pPr lvl="1"/>
            <a:r>
              <a:rPr lang="en-US" sz="1600" b="1" dirty="0">
                <a:hlinkClick r:id="rId4"/>
              </a:rPr>
              <a:t>http://www.c-ad.bnl.gov/ESSHQ/SND/Service_Level_Agreements.htm</a:t>
            </a:r>
            <a:endParaRPr lang="en-US" sz="1600" b="1" dirty="0"/>
          </a:p>
          <a:p>
            <a:r>
              <a:rPr lang="en-US" sz="1600" b="1" dirty="0"/>
              <a:t>C-AD Authorization Basis Documents</a:t>
            </a:r>
          </a:p>
          <a:p>
            <a:pPr lvl="1"/>
            <a:r>
              <a:rPr lang="en-US" sz="1600" b="1" dirty="0">
                <a:hlinkClick r:id="rId5"/>
              </a:rPr>
              <a:t>http://www.c-ad.bnl.gov/ESSHQ/SND/authbasis.htm</a:t>
            </a:r>
            <a:endParaRPr lang="en-US" sz="1600" b="1" dirty="0"/>
          </a:p>
          <a:p>
            <a:r>
              <a:rPr lang="en-US" sz="1600" b="1" dirty="0"/>
              <a:t>C-AD NEPA Documents</a:t>
            </a:r>
          </a:p>
          <a:p>
            <a:pPr lvl="1"/>
            <a:r>
              <a:rPr lang="en-US" sz="1600" b="1" dirty="0">
                <a:hlinkClick r:id="rId6"/>
              </a:rPr>
              <a:t>http://www.c-ad.bnl.gov/ESSHQ/SND/envdoc.htm</a:t>
            </a:r>
            <a:endParaRPr lang="en-US" sz="1600" b="1" dirty="0"/>
          </a:p>
          <a:p>
            <a:r>
              <a:rPr lang="en-US" sz="1600" b="1" dirty="0"/>
              <a:t>C-AD Occurrence Reports</a:t>
            </a:r>
          </a:p>
          <a:p>
            <a:pPr lvl="1"/>
            <a:r>
              <a:rPr lang="en-US" sz="1600" b="1" dirty="0">
                <a:hlinkClick r:id="rId7"/>
              </a:rPr>
              <a:t>http://www.c-ad.bnl.gov/ESSHQ/SND/occurrences.htm</a:t>
            </a:r>
            <a:endParaRPr lang="en-US" sz="1600" b="1" dirty="0"/>
          </a:p>
          <a:p>
            <a:r>
              <a:rPr lang="en-US" sz="1600" b="1" dirty="0"/>
              <a:t>C-AD </a:t>
            </a:r>
            <a:r>
              <a:rPr lang="en-US" sz="1600" b="1" dirty="0" err="1"/>
              <a:t>Unreviewed</a:t>
            </a:r>
            <a:r>
              <a:rPr lang="en-US" sz="1600" b="1" dirty="0"/>
              <a:t> Safety Issue Process Documents</a:t>
            </a:r>
          </a:p>
          <a:p>
            <a:pPr lvl="1"/>
            <a:r>
              <a:rPr lang="en-US" sz="1400" b="1" dirty="0">
                <a:hlinkClick r:id="rId8"/>
              </a:rPr>
              <a:t>http://www.c-ad.bnl.gov/ESSHQ/SND/unreviewed_safety_issues.htm</a:t>
            </a:r>
            <a:endParaRPr lang="en-US" sz="1400" b="1" dirty="0"/>
          </a:p>
          <a:p>
            <a:pPr marL="109537" lvl="1" indent="0">
              <a:buNone/>
            </a:pPr>
            <a:endParaRPr lang="en-US" sz="1400" b="1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to Backup Materials</a:t>
            </a:r>
          </a:p>
        </p:txBody>
      </p:sp>
    </p:spTree>
    <p:extLst>
      <p:ext uri="{BB962C8B-B14F-4D97-AF65-F5344CB8AC3E}">
        <p14:creationId xmlns:p14="http://schemas.microsoft.com/office/powerpoint/2010/main" val="234167107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First Aid Cases</a:t>
            </a:r>
          </a:p>
        </p:txBody>
      </p:sp>
      <p:graphicFrame>
        <p:nvGraphicFramePr>
          <p:cNvPr id="5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839829"/>
              </p:ext>
            </p:extLst>
          </p:nvPr>
        </p:nvGraphicFramePr>
        <p:xfrm>
          <a:off x="838200" y="1295400"/>
          <a:ext cx="81026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583388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Annual Injury Cost 2005 - 2012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935318729"/>
              </p:ext>
            </p:extLst>
          </p:nvPr>
        </p:nvGraphicFramePr>
        <p:xfrm>
          <a:off x="838200" y="1143000"/>
          <a:ext cx="7848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709970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Low-Level Radioactive Waste </a:t>
            </a:r>
            <a:br>
              <a:rPr lang="en-US" dirty="0"/>
            </a:br>
            <a:r>
              <a:rPr lang="en-US" dirty="0"/>
              <a:t>Shipped, Cubic Feet (2000 -2012)</a:t>
            </a: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9584960"/>
              </p:ext>
            </p:extLst>
          </p:nvPr>
        </p:nvGraphicFramePr>
        <p:xfrm>
          <a:off x="152400" y="14478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184074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HEP Related Waste Efforts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95989010"/>
              </p:ext>
            </p:extLst>
          </p:nvPr>
        </p:nvGraphicFramePr>
        <p:xfrm>
          <a:off x="381000" y="1447800"/>
          <a:ext cx="8523287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74226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ESSHQ Division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7767638" cy="5833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3750915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52400" y="609600"/>
            <a:ext cx="2095499" cy="6042025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sz="1600" b="1" dirty="0">
                <a:latin typeface="Helvetica" pitchFamily="34" charset="0"/>
                <a:cs typeface="Helvetica" pitchFamily="34" charset="0"/>
              </a:rPr>
              <a:t>Mission: Improve and operate accelerators, support the experimental program, and design and construct new accelerator facilities </a:t>
            </a:r>
            <a:r>
              <a:rPr lang="en-US" sz="1600" b="1" i="1" dirty="0">
                <a:latin typeface="Helvetica" pitchFamily="34" charset="0"/>
                <a:cs typeface="Helvetica" pitchFamily="34" charset="0"/>
              </a:rPr>
              <a:t>in an environmentally responsible and safe manner under a rigorous conduct of operations approach</a:t>
            </a:r>
          </a:p>
          <a:p>
            <a:pPr lvl="0">
              <a:buFont typeface="Wingdings" pitchFamily="2" charset="2"/>
              <a:buChar char="Ø"/>
            </a:pPr>
            <a:r>
              <a:rPr lang="en-US" sz="1600" b="1" i="1" dirty="0">
                <a:latin typeface="Helvetica" pitchFamily="34" charset="0"/>
                <a:cs typeface="Helvetica" pitchFamily="34" charset="0"/>
              </a:rPr>
              <a:t>Applicable DOE Orders: O420.2C, Safety of Accelerator Facilities, and O422.1, Conduct of Operations</a:t>
            </a:r>
            <a:endParaRPr lang="en-US" sz="1600" i="1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en-US" b="1" dirty="0">
                <a:latin typeface="Helvetica" pitchFamily="34" charset="0"/>
                <a:cs typeface="Helvetica" pitchFamily="34" charset="0"/>
              </a:rPr>
              <a:t>C-AD ESSHQ for RHIC Accelerators and  Experiments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33315619"/>
              </p:ext>
            </p:extLst>
          </p:nvPr>
        </p:nvGraphicFramePr>
        <p:xfrm>
          <a:off x="1524000" y="304800"/>
          <a:ext cx="6781800" cy="655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401845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6700" y="609601"/>
            <a:ext cx="8677275" cy="6248400"/>
          </a:xfrm>
        </p:spPr>
        <p:txBody>
          <a:bodyPr/>
          <a:lstStyle/>
          <a:p>
            <a:pPr lvl="0" algn="ctr"/>
            <a:r>
              <a:rPr lang="en-US" sz="1400" b="1" dirty="0"/>
              <a:t>H</a:t>
            </a:r>
            <a:r>
              <a:rPr lang="en-US" sz="1400" b="1" baseline="30000" dirty="0"/>
              <a:t>- </a:t>
            </a:r>
            <a:r>
              <a:rPr lang="en-US" sz="1400" b="1" dirty="0"/>
              <a:t>High Intensity Source; Optically Pumped Polarized Proton Source (OPPIS); Electron Beam Ion Source (EBIS); 200-MeV Linac; Tandem Van De Graaffs (TVDG); Tandem to Booster Line (TTB); Booster; Alternating Gradient Synchrotron (AGS); U-Line and V-Line; AGS to RHIC Transfer Line (AtR); Collider Rings; PHENIX; STAR; JET; NASA Space Radiation Laboratory (NSRL); Prototype Energy Recover Linac (ERL); Accelerator R&amp;D Facility in B912; Brookhaven Linac Isotope Producer (BLIP); Radionuclide Research Processing Laboratory (RRPL); Stochastic Cooling; 56 MHz Cavity in RHIC; Electron Lenses; Coherent Electron Cooling (CEC) Proof of Principle; Accelerator Test Facility (ATF)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C-AD Accelerator Facilities</a:t>
            </a:r>
          </a:p>
        </p:txBody>
      </p:sp>
      <p:pic>
        <p:nvPicPr>
          <p:cNvPr id="5" name="Table Placeholder 5" descr="C-AD.bmp"/>
          <p:cNvPicPr>
            <a:picLocks noChangeAspect="1"/>
          </p:cNvPicPr>
          <p:nvPr/>
        </p:nvPicPr>
        <p:blipFill>
          <a:blip r:embed="rId3" cstate="print"/>
          <a:srcRect l="1833" t="2806" r="1833" b="19642"/>
          <a:stretch>
            <a:fillRect/>
          </a:stretch>
        </p:blipFill>
        <p:spPr>
          <a:xfrm>
            <a:off x="381987" y="2446791"/>
            <a:ext cx="8368301" cy="4401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27737" y="2516142"/>
            <a:ext cx="640080" cy="18288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eLens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70937" y="2363742"/>
            <a:ext cx="685800" cy="18288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JET</a:t>
            </a:r>
          </a:p>
        </p:txBody>
      </p:sp>
      <p:sp>
        <p:nvSpPr>
          <p:cNvPr id="8" name="Rectangle 7"/>
          <p:cNvSpPr/>
          <p:nvPr/>
        </p:nvSpPr>
        <p:spPr>
          <a:xfrm>
            <a:off x="3956537" y="4344942"/>
            <a:ext cx="685800" cy="18288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STAR</a:t>
            </a:r>
          </a:p>
        </p:txBody>
      </p:sp>
      <p:sp>
        <p:nvSpPr>
          <p:cNvPr id="9" name="Rectangle 8"/>
          <p:cNvSpPr/>
          <p:nvPr/>
        </p:nvSpPr>
        <p:spPr>
          <a:xfrm>
            <a:off x="679937" y="3430542"/>
            <a:ext cx="731520" cy="18288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PHENIX</a:t>
            </a:r>
          </a:p>
        </p:txBody>
      </p:sp>
      <p:sp>
        <p:nvSpPr>
          <p:cNvPr id="10" name="Rectangle 9"/>
          <p:cNvSpPr/>
          <p:nvPr/>
        </p:nvSpPr>
        <p:spPr>
          <a:xfrm>
            <a:off x="4947137" y="4954542"/>
            <a:ext cx="457200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ERL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47137" y="5868942"/>
            <a:ext cx="548640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RRPL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727937" y="5487942"/>
            <a:ext cx="457200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MCR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95137" y="3125742"/>
            <a:ext cx="914400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CEC POP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8071337" y="3278142"/>
            <a:ext cx="762000" cy="0"/>
          </a:xfrm>
          <a:prstGeom prst="line">
            <a:avLst/>
          </a:prstGeom>
          <a:noFill/>
          <a:ln w="10000" cap="flat" cmpd="sng" algn="ctr">
            <a:solidFill>
              <a:sysClr val="window" lastClr="FFFFFF"/>
            </a:solidFill>
            <a:prstDash val="solid"/>
          </a:ln>
          <a:effectLst/>
        </p:spPr>
      </p:cxnSp>
      <p:sp>
        <p:nvSpPr>
          <p:cNvPr id="15" name="Rectangle 14"/>
          <p:cNvSpPr/>
          <p:nvPr/>
        </p:nvSpPr>
        <p:spPr>
          <a:xfrm>
            <a:off x="8147537" y="3278142"/>
            <a:ext cx="685800" cy="1524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2:00 o’clock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61837" y="6072404"/>
            <a:ext cx="457200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ATF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319258" y="6072404"/>
            <a:ext cx="457200" cy="1524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TTB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6537" y="4925472"/>
            <a:ext cx="707039" cy="146115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OPPIS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776458" y="4573542"/>
            <a:ext cx="570479" cy="304800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U, V Lines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11689" y="5320612"/>
            <a:ext cx="457201" cy="146115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BLIP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51149" y="4832927"/>
            <a:ext cx="457201" cy="146115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0" dirty="0">
                <a:solidFill>
                  <a:prstClr val="white"/>
                </a:solidFill>
                <a:latin typeface="Arial Black" pitchFamily="34" charset="0"/>
                <a:ea typeface="+mn-ea"/>
                <a:cs typeface="+mn-cs"/>
              </a:rPr>
              <a:t>AtR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92514" y="4624874"/>
            <a:ext cx="609600" cy="343987"/>
          </a:xfrm>
          <a:prstGeom prst="rect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0" dirty="0">
                <a:solidFill>
                  <a:prstClr val="white"/>
                </a:solidFill>
                <a:latin typeface="Arial Black" pitchFamily="34" charset="0"/>
                <a:ea typeface="+mn-ea"/>
                <a:cs typeface="+mn-cs"/>
              </a:rPr>
              <a:t>Acc. R&amp;D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6407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Long-Term Injury Trend at C-AD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63638"/>
            <a:ext cx="8686800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49796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OSHA Recordable Occupational Injury Rate at C-AD in FY 2012 to Others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4798617"/>
              </p:ext>
            </p:extLst>
          </p:nvPr>
        </p:nvGraphicFramePr>
        <p:xfrm>
          <a:off x="762000" y="990600"/>
          <a:ext cx="7567613" cy="5602290"/>
        </p:xfrm>
        <a:graphic>
          <a:graphicData uri="http://schemas.openxmlformats.org/drawingml/2006/table">
            <a:tbl>
              <a:tblPr/>
              <a:tblGrid>
                <a:gridCol w="2089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7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04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53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Organization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DART Rate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Injuries per 100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TRC Rate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Injuries per 100 FTE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C-AD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0.25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0.75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FermiLab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0.80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1.60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13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BNL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0.54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Franklin Gothic Book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0.90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JLab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  <a:ea typeface="ＭＳ Ｐゴシック" pitchFamily="-128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0.70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1.00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413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DOE Research Contractors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0.30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042B7F"/>
                        </a:buClr>
                        <a:buSzPct val="11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ea typeface="ＭＳ Ｐゴシック" pitchFamily="-128" charset="-128"/>
                        </a:rPr>
                        <a:t>1.10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82293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Reportable Occurrence Trend at C-AD</a:t>
            </a:r>
          </a:p>
        </p:txBody>
      </p:sp>
      <p:graphicFrame>
        <p:nvGraphicFramePr>
          <p:cNvPr id="5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347224"/>
              </p:ext>
            </p:extLst>
          </p:nvPr>
        </p:nvGraphicFramePr>
        <p:xfrm>
          <a:off x="304800" y="1447800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76600" y="1676400"/>
            <a:ext cx="2068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0000FF"/>
                </a:solidFill>
                <a:latin typeface="Arial" charset="0"/>
                <a:ea typeface="ＭＳ Ｐゴシック" pitchFamily="-128" charset="-128"/>
                <a:cs typeface="+mn-cs"/>
              </a:rPr>
              <a:t>Occurrences</a:t>
            </a:r>
          </a:p>
        </p:txBody>
      </p:sp>
    </p:spTree>
    <p:extLst>
      <p:ext uri="{BB962C8B-B14F-4D97-AF65-F5344CB8AC3E}">
        <p14:creationId xmlns:p14="http://schemas.microsoft.com/office/powerpoint/2010/main" val="1844274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ESSHQ Challenges at C-AD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3166702"/>
              </p:ext>
            </p:extLst>
          </p:nvPr>
        </p:nvGraphicFramePr>
        <p:xfrm>
          <a:off x="609600" y="990600"/>
          <a:ext cx="80772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53022760"/>
      </p:ext>
    </p:extLst>
  </p:cSld>
  <p:clrMapOvr>
    <a:masterClrMapping/>
  </p:clrMapOvr>
  <p:transition/>
</p:sld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Overr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RHIC operations review template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Felix Titling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  <a:ea typeface="ＭＳ Ｐゴシック" pitchFamily="34" charset="-128"/>
          </a:defRPr>
        </a:defPPr>
      </a:lst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algn="l">
          <a:spcBef>
            <a:spcPct val="50000"/>
          </a:spcBef>
          <a:defRPr sz="2800" b="0" dirty="0" smtClean="0">
            <a:solidFill>
              <a:srgbClr val="FFFFFF"/>
            </a:solidFill>
            <a:latin typeface="Helvetica"/>
            <a:cs typeface="Helvetica"/>
          </a:defRPr>
        </a:defPPr>
      </a:lstStyle>
    </a:tx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Equity">
    <a:dk1>
      <a:sysClr val="windowText" lastClr="000000"/>
    </a:dk1>
    <a:lt1>
      <a:sysClr val="window" lastClr="FFFFFF"/>
    </a:lt1>
    <a:dk2>
      <a:srgbClr val="696464"/>
    </a:dk2>
    <a:lt2>
      <a:srgbClr val="E9E5DC"/>
    </a:lt2>
    <a:accent1>
      <a:srgbClr val="D34817"/>
    </a:accent1>
    <a:accent2>
      <a:srgbClr val="9B2D1F"/>
    </a:accent2>
    <a:accent3>
      <a:srgbClr val="A28E6A"/>
    </a:accent3>
    <a:accent4>
      <a:srgbClr val="956251"/>
    </a:accent4>
    <a:accent5>
      <a:srgbClr val="918485"/>
    </a:accent5>
    <a:accent6>
      <a:srgbClr val="855D5D"/>
    </a:accent6>
    <a:hlink>
      <a:srgbClr val="CC9900"/>
    </a:hlink>
    <a:folHlink>
      <a:srgbClr val="96A9A9"/>
    </a:folHlink>
  </a:clrScheme>
  <a:fontScheme name="Trek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Trek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RHIC operations review template</Template>
  <TotalTime>6972</TotalTime>
  <Words>1306</Words>
  <Application>Microsoft Office PowerPoint</Application>
  <PresentationFormat>On-screen Show (4:3)</PresentationFormat>
  <Paragraphs>286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ＭＳ Ｐゴシック</vt:lpstr>
      <vt:lpstr>Arial</vt:lpstr>
      <vt:lpstr>Arial Black</vt:lpstr>
      <vt:lpstr>Calibri</vt:lpstr>
      <vt:lpstr>Felix Titling</vt:lpstr>
      <vt:lpstr>Franklin Gothic Book</vt:lpstr>
      <vt:lpstr>Helvetica</vt:lpstr>
      <vt:lpstr>Times New Roman</vt:lpstr>
      <vt:lpstr>Wingdings</vt:lpstr>
      <vt:lpstr>RHIC operations review template</vt:lpstr>
      <vt:lpstr>ESSHQ Management at RHIC</vt:lpstr>
      <vt:lpstr>Introduction and Outline</vt:lpstr>
      <vt:lpstr>C-AD ESSHQ Division</vt:lpstr>
      <vt:lpstr>C-AD ESSHQ for RHIC Accelerators and  Experiments</vt:lpstr>
      <vt:lpstr>C-AD Accelerator Facilities</vt:lpstr>
      <vt:lpstr>Long-Term Injury Trend at C-AD</vt:lpstr>
      <vt:lpstr>Comparison of OSHA Recordable Occupational Injury Rate at C-AD in FY 2012 to Others</vt:lpstr>
      <vt:lpstr>Reportable Occurrence Trend at C-AD</vt:lpstr>
      <vt:lpstr>Current ESSHQ Challenges at C-AD</vt:lpstr>
      <vt:lpstr>Contractor Assurance Programs at C-AD</vt:lpstr>
      <vt:lpstr>FY12 Action Items From Assurance Programs</vt:lpstr>
      <vt:lpstr>ESSHQ Costs – General Notes</vt:lpstr>
      <vt:lpstr>C-AD ESSHQ Division = 23 FTE (5% of C-AD Total)</vt:lpstr>
      <vt:lpstr>Average Annual ESSHQ Projects and Supplies Cost</vt:lpstr>
      <vt:lpstr>C-AD ESSHQ Materials, Projects and Waste Cost Summary 2004 - 2012</vt:lpstr>
      <vt:lpstr>C-AD ESSHQ FTE Summary 2004 - 2012</vt:lpstr>
      <vt:lpstr>C-AD ESSHQ FY12 Manpower and Cost Tables  </vt:lpstr>
      <vt:lpstr>FY13/14 ESSHQ Objectives and Targets That Require Continued Support</vt:lpstr>
      <vt:lpstr>Summary</vt:lpstr>
      <vt:lpstr>Backup Materials</vt:lpstr>
      <vt:lpstr>Links to Backup Materials</vt:lpstr>
      <vt:lpstr>C-AD First Aid Cases</vt:lpstr>
      <vt:lpstr>Annual Injury Cost 2005 - 2012</vt:lpstr>
      <vt:lpstr>C-AD Low-Level Radioactive Waste  Shipped, Cubic Feet (2000 -2012)</vt:lpstr>
      <vt:lpstr>Future HEP Related Waste Efforts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ESSHQ Management at RHIC</dc:title>
  <dc:creator>Lessard, Edward T</dc:creator>
  <cp:lastModifiedBy>DiFilippo, Lynanne</cp:lastModifiedBy>
  <cp:revision>60</cp:revision>
  <dcterms:created xsi:type="dcterms:W3CDTF">2013-07-21T12:10:29Z</dcterms:created>
  <dcterms:modified xsi:type="dcterms:W3CDTF">2026-01-07T11:53:25Z</dcterms:modified>
</cp:coreProperties>
</file>