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38"/>
  </p:notesMasterIdLst>
  <p:handoutMasterIdLst>
    <p:handoutMasterId r:id="rId39"/>
  </p:handoutMasterIdLst>
  <p:sldIdLst>
    <p:sldId id="291" r:id="rId2"/>
    <p:sldId id="341" r:id="rId3"/>
    <p:sldId id="333" r:id="rId4"/>
    <p:sldId id="293" r:id="rId5"/>
    <p:sldId id="294" r:id="rId6"/>
    <p:sldId id="295" r:id="rId7"/>
    <p:sldId id="296" r:id="rId8"/>
    <p:sldId id="345" r:id="rId9"/>
    <p:sldId id="328" r:id="rId10"/>
    <p:sldId id="331" r:id="rId11"/>
    <p:sldId id="326" r:id="rId12"/>
    <p:sldId id="300" r:id="rId13"/>
    <p:sldId id="338" r:id="rId14"/>
    <p:sldId id="332" r:id="rId15"/>
    <p:sldId id="343" r:id="rId16"/>
    <p:sldId id="327" r:id="rId17"/>
    <p:sldId id="305" r:id="rId18"/>
    <p:sldId id="306" r:id="rId19"/>
    <p:sldId id="307" r:id="rId20"/>
    <p:sldId id="308" r:id="rId21"/>
    <p:sldId id="309" r:id="rId22"/>
    <p:sldId id="311" r:id="rId23"/>
    <p:sldId id="312" r:id="rId24"/>
    <p:sldId id="313" r:id="rId25"/>
    <p:sldId id="324" r:id="rId26"/>
    <p:sldId id="325" r:id="rId27"/>
    <p:sldId id="316" r:id="rId28"/>
    <p:sldId id="317" r:id="rId29"/>
    <p:sldId id="318" r:id="rId30"/>
    <p:sldId id="340" r:id="rId31"/>
    <p:sldId id="339" r:id="rId32"/>
    <p:sldId id="334" r:id="rId33"/>
    <p:sldId id="337" r:id="rId34"/>
    <p:sldId id="335" r:id="rId35"/>
    <p:sldId id="336" r:id="rId36"/>
    <p:sldId id="344" r:id="rId37"/>
  </p:sldIdLst>
  <p:sldSz cx="9144000" cy="6858000" type="screen4x3"/>
  <p:notesSz cx="6997700" cy="9271000"/>
  <p:defaultTextStyle>
    <a:defPPr>
      <a:defRPr lang="en-US"/>
    </a:defPPr>
    <a:lvl1pPr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127"/>
    <a:srgbClr val="F6E814"/>
    <a:srgbClr val="F6DA23"/>
    <a:srgbClr val="0033CC"/>
    <a:srgbClr val="FF66CC"/>
    <a:srgbClr val="FF66FF"/>
    <a:srgbClr val="0066FF"/>
    <a:srgbClr val="FF0000"/>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9848" autoAdjust="0"/>
  </p:normalViewPr>
  <p:slideViewPr>
    <p:cSldViewPr>
      <p:cViewPr varScale="1">
        <p:scale>
          <a:sx n="63" d="100"/>
          <a:sy n="63" d="100"/>
        </p:scale>
        <p:origin x="12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1" d="100"/>
        <a:sy n="171" d="100"/>
      </p:scale>
      <p:origin x="0" y="7808"/>
    </p:cViewPr>
  </p:sorter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65575"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r" defTabSz="927100">
              <a:defRPr sz="1200" b="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965575"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r" defTabSz="927100">
              <a:defRPr sz="1200" b="0"/>
            </a:lvl1pPr>
          </a:lstStyle>
          <a:p>
            <a:pPr>
              <a:defRPr/>
            </a:pPr>
            <a:fld id="{2CDF230F-4C71-C04B-A086-5761B86FBC2B}" type="slidenum">
              <a:rPr lang="en-US"/>
              <a:pPr>
                <a:defRPr/>
              </a:pPr>
              <a:t>‹#›</a:t>
            </a:fld>
            <a:endParaRPr lang="en-US" dirty="0"/>
          </a:p>
        </p:txBody>
      </p:sp>
    </p:spTree>
    <p:extLst>
      <p:ext uri="{BB962C8B-B14F-4D97-AF65-F5344CB8AC3E}">
        <p14:creationId xmlns:p14="http://schemas.microsoft.com/office/powerpoint/2010/main" val="2689012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lvl1pPr algn="r" defTabSz="927100">
              <a:defRPr sz="1200" b="0">
                <a:latin typeface="Times New Roman" pitchFamily="18"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5863" y="695325"/>
            <a:ext cx="4633912" cy="34750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31863" y="4400550"/>
            <a:ext cx="5133975" cy="4175125"/>
          </a:xfrm>
          <a:prstGeom prst="rect">
            <a:avLst/>
          </a:prstGeom>
          <a:noFill/>
          <a:ln w="9525">
            <a:noFill/>
            <a:miter lim="800000"/>
            <a:headEnd/>
            <a:tailEnd/>
          </a:ln>
          <a:effectLst/>
        </p:spPr>
        <p:txBody>
          <a:bodyPr vert="horz" wrap="square" lIns="92703" tIns="46352" rIns="92703" bIns="46352"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l" defTabSz="927100">
              <a:defRPr sz="1200" b="0">
                <a:latin typeface="Times New Roman" pitchFamily="18"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5575" y="8809038"/>
            <a:ext cx="3032125" cy="461962"/>
          </a:xfrm>
          <a:prstGeom prst="rect">
            <a:avLst/>
          </a:prstGeom>
          <a:noFill/>
          <a:ln w="9525">
            <a:noFill/>
            <a:miter lim="800000"/>
            <a:headEnd/>
            <a:tailEnd/>
          </a:ln>
          <a:effectLst/>
        </p:spPr>
        <p:txBody>
          <a:bodyPr vert="horz" wrap="square" lIns="92703" tIns="46352" rIns="92703" bIns="46352" numCol="1" anchor="b" anchorCtr="0" compatLnSpc="1">
            <a:prstTxWarp prst="textNoShape">
              <a:avLst/>
            </a:prstTxWarp>
          </a:bodyPr>
          <a:lstStyle>
            <a:lvl1pPr algn="r" defTabSz="927100">
              <a:defRPr sz="1200" b="0"/>
            </a:lvl1pPr>
          </a:lstStyle>
          <a:p>
            <a:pPr>
              <a:defRPr/>
            </a:pPr>
            <a:fld id="{855FB499-52C8-4342-9C3D-246A6BF1B330}" type="slidenum">
              <a:rPr lang="en-US"/>
              <a:pPr>
                <a:defRPr/>
              </a:pPr>
              <a:t>‹#›</a:t>
            </a:fld>
            <a:endParaRPr lang="en-US" dirty="0"/>
          </a:p>
        </p:txBody>
      </p:sp>
    </p:spTree>
    <p:extLst>
      <p:ext uri="{BB962C8B-B14F-4D97-AF65-F5344CB8AC3E}">
        <p14:creationId xmlns:p14="http://schemas.microsoft.com/office/powerpoint/2010/main" val="2363227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400" b="1">
                <a:solidFill>
                  <a:schemeClr val="tx1"/>
                </a:solidFill>
                <a:latin typeface="Times New Roman" charset="0"/>
                <a:ea typeface="ＭＳ Ｐゴシック" charset="0"/>
                <a:cs typeface="ＭＳ Ｐゴシック" charset="0"/>
              </a:defRPr>
            </a:lvl1pPr>
            <a:lvl2pPr marL="742950" indent="-285750" defTabSz="927100">
              <a:defRPr sz="2400" b="1">
                <a:solidFill>
                  <a:schemeClr val="tx1"/>
                </a:solidFill>
                <a:latin typeface="Times New Roman" charset="0"/>
                <a:ea typeface="ＭＳ Ｐゴシック" charset="0"/>
              </a:defRPr>
            </a:lvl2pPr>
            <a:lvl3pPr marL="1143000" indent="-228600" defTabSz="927100">
              <a:defRPr sz="2400" b="1">
                <a:solidFill>
                  <a:schemeClr val="tx1"/>
                </a:solidFill>
                <a:latin typeface="Times New Roman" charset="0"/>
                <a:ea typeface="ＭＳ Ｐゴシック" charset="0"/>
              </a:defRPr>
            </a:lvl3pPr>
            <a:lvl4pPr marL="1600200" indent="-228600" defTabSz="927100">
              <a:defRPr sz="2400" b="1">
                <a:solidFill>
                  <a:schemeClr val="tx1"/>
                </a:solidFill>
                <a:latin typeface="Times New Roman" charset="0"/>
                <a:ea typeface="ＭＳ Ｐゴシック" charset="0"/>
              </a:defRPr>
            </a:lvl4pPr>
            <a:lvl5pPr marL="2057400" indent="-228600" defTabSz="927100">
              <a:defRPr sz="2400" b="1">
                <a:solidFill>
                  <a:schemeClr val="tx1"/>
                </a:solidFill>
                <a:latin typeface="Times New Roman" charset="0"/>
                <a:ea typeface="ＭＳ Ｐゴシック" charset="0"/>
              </a:defRPr>
            </a:lvl5pPr>
            <a:lvl6pPr marL="25146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9pPr>
          </a:lstStyle>
          <a:p>
            <a:fld id="{BDBC4A31-EEB0-494F-9F62-51EC2C83C3D5}" type="slidenum">
              <a:rPr lang="en-US" sz="1200" b="0"/>
              <a:pPr/>
              <a:t>4</a:t>
            </a:fld>
            <a:endParaRPr lang="en-US" sz="1200" b="0"/>
          </a:p>
        </p:txBody>
      </p:sp>
      <p:sp>
        <p:nvSpPr>
          <p:cNvPr id="8194" name="Rectangle 2"/>
          <p:cNvSpPr>
            <a:spLocks noGrp="1" noRot="1" noChangeAspect="1" noChangeArrowheads="1" noTextEdit="1"/>
          </p:cNvSpPr>
          <p:nvPr>
            <p:ph type="sldImg"/>
          </p:nvPr>
        </p:nvSpPr>
        <p:spPr>
          <a:xfrm>
            <a:off x="1185863" y="695325"/>
            <a:ext cx="4635500" cy="3476625"/>
          </a:xfrm>
          <a:ln/>
        </p:spPr>
      </p:sp>
      <p:sp>
        <p:nvSpPr>
          <p:cNvPr id="8195" name="Rectangle 3"/>
          <p:cNvSpPr>
            <a:spLocks noGrp="1" noChangeArrowheads="1"/>
          </p:cNvSpPr>
          <p:nvPr>
            <p:ph type="body" idx="1"/>
          </p:nvPr>
        </p:nvSpPr>
        <p:spPr>
          <a:xfrm>
            <a:off x="933450" y="4405313"/>
            <a:ext cx="5130800" cy="41703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939" tIns="46471" rIns="92939" bIns="46471"/>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400" b="1">
                <a:solidFill>
                  <a:schemeClr val="tx1"/>
                </a:solidFill>
                <a:latin typeface="Times New Roman" charset="0"/>
                <a:ea typeface="ＭＳ Ｐゴシック" charset="0"/>
                <a:cs typeface="ＭＳ Ｐゴシック" charset="0"/>
              </a:defRPr>
            </a:lvl1pPr>
            <a:lvl2pPr marL="742950" indent="-285750" defTabSz="927100">
              <a:defRPr sz="2400" b="1">
                <a:solidFill>
                  <a:schemeClr val="tx1"/>
                </a:solidFill>
                <a:latin typeface="Times New Roman" charset="0"/>
                <a:ea typeface="ＭＳ Ｐゴシック" charset="0"/>
              </a:defRPr>
            </a:lvl2pPr>
            <a:lvl3pPr marL="1143000" indent="-228600" defTabSz="927100">
              <a:defRPr sz="2400" b="1">
                <a:solidFill>
                  <a:schemeClr val="tx1"/>
                </a:solidFill>
                <a:latin typeface="Times New Roman" charset="0"/>
                <a:ea typeface="ＭＳ Ｐゴシック" charset="0"/>
              </a:defRPr>
            </a:lvl3pPr>
            <a:lvl4pPr marL="1600200" indent="-228600" defTabSz="927100">
              <a:defRPr sz="2400" b="1">
                <a:solidFill>
                  <a:schemeClr val="tx1"/>
                </a:solidFill>
                <a:latin typeface="Times New Roman" charset="0"/>
                <a:ea typeface="ＭＳ Ｐゴシック" charset="0"/>
              </a:defRPr>
            </a:lvl4pPr>
            <a:lvl5pPr marL="2057400" indent="-228600" defTabSz="927100">
              <a:defRPr sz="2400" b="1">
                <a:solidFill>
                  <a:schemeClr val="tx1"/>
                </a:solidFill>
                <a:latin typeface="Times New Roman" charset="0"/>
                <a:ea typeface="ＭＳ Ｐゴシック" charset="0"/>
              </a:defRPr>
            </a:lvl5pPr>
            <a:lvl6pPr marL="25146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9pPr>
          </a:lstStyle>
          <a:p>
            <a:fld id="{B4159B70-0821-DC45-8E39-639442E64BCB}" type="slidenum">
              <a:rPr lang="en-US" sz="1200" b="0"/>
              <a:pPr/>
              <a:t>5</a:t>
            </a:fld>
            <a:endParaRPr lang="en-US" sz="1200" b="0"/>
          </a:p>
        </p:txBody>
      </p:sp>
      <p:sp>
        <p:nvSpPr>
          <p:cNvPr id="10242" name="Rectangle 2"/>
          <p:cNvSpPr>
            <a:spLocks noGrp="1" noRot="1" noChangeAspect="1" noChangeArrowheads="1" noTextEdit="1"/>
          </p:cNvSpPr>
          <p:nvPr>
            <p:ph type="sldImg"/>
          </p:nvPr>
        </p:nvSpPr>
        <p:spPr>
          <a:xfrm>
            <a:off x="1185863" y="695325"/>
            <a:ext cx="4635500" cy="3476625"/>
          </a:xfrm>
          <a:ln/>
        </p:spPr>
      </p:sp>
      <p:sp>
        <p:nvSpPr>
          <p:cNvPr id="10243" name="Rectangle 3"/>
          <p:cNvSpPr>
            <a:spLocks noGrp="1" noChangeArrowheads="1"/>
          </p:cNvSpPr>
          <p:nvPr>
            <p:ph type="body" idx="1"/>
          </p:nvPr>
        </p:nvSpPr>
        <p:spPr>
          <a:xfrm>
            <a:off x="933450" y="4403725"/>
            <a:ext cx="5130800" cy="4171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938" tIns="46468" rIns="92938" bIns="46468"/>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 Meeting Notes (1/25/13 14:56) -----</a:t>
            </a:r>
          </a:p>
          <a:p>
            <a:r>
              <a:rPr lang="en-US">
                <a:latin typeface="Times New Roman" charset="0"/>
                <a:ea typeface="ＭＳ Ｐゴシック" charset="0"/>
                <a:cs typeface="ＭＳ Ｐゴシック" charset="0"/>
              </a:rPr>
              <a:t>NSRL more expensive if stand alone</a:t>
            </a:r>
          </a:p>
          <a:p>
            <a:r>
              <a:rPr lang="en-US">
                <a:latin typeface="Times New Roman" charset="0"/>
                <a:ea typeface="ＭＳ Ｐゴシック" charset="0"/>
                <a:cs typeface="ＭＳ Ｐゴシック" charset="0"/>
              </a:rPr>
              <a:t>additional slide with growth opportunities and no RHIC impact</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400" b="1">
                <a:solidFill>
                  <a:schemeClr val="tx1"/>
                </a:solidFill>
                <a:latin typeface="Times New Roman" charset="0"/>
                <a:ea typeface="ＭＳ Ｐゴシック" charset="0"/>
                <a:cs typeface="ＭＳ Ｐゴシック" charset="0"/>
              </a:defRPr>
            </a:lvl1pPr>
            <a:lvl2pPr marL="742950" indent="-285750" defTabSz="927100">
              <a:defRPr sz="2400" b="1">
                <a:solidFill>
                  <a:schemeClr val="tx1"/>
                </a:solidFill>
                <a:latin typeface="Times New Roman" charset="0"/>
                <a:ea typeface="ＭＳ Ｐゴシック" charset="0"/>
              </a:defRPr>
            </a:lvl2pPr>
            <a:lvl3pPr marL="1143000" indent="-228600" defTabSz="927100">
              <a:defRPr sz="2400" b="1">
                <a:solidFill>
                  <a:schemeClr val="tx1"/>
                </a:solidFill>
                <a:latin typeface="Times New Roman" charset="0"/>
                <a:ea typeface="ＭＳ Ｐゴシック" charset="0"/>
              </a:defRPr>
            </a:lvl3pPr>
            <a:lvl4pPr marL="1600200" indent="-228600" defTabSz="927100">
              <a:defRPr sz="2400" b="1">
                <a:solidFill>
                  <a:schemeClr val="tx1"/>
                </a:solidFill>
                <a:latin typeface="Times New Roman" charset="0"/>
                <a:ea typeface="ＭＳ Ｐゴシック" charset="0"/>
              </a:defRPr>
            </a:lvl4pPr>
            <a:lvl5pPr marL="2057400" indent="-228600" defTabSz="927100">
              <a:defRPr sz="2400" b="1">
                <a:solidFill>
                  <a:schemeClr val="tx1"/>
                </a:solidFill>
                <a:latin typeface="Times New Roman" charset="0"/>
                <a:ea typeface="ＭＳ Ｐゴシック" charset="0"/>
              </a:defRPr>
            </a:lvl5pPr>
            <a:lvl6pPr marL="25146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9pPr>
          </a:lstStyle>
          <a:p>
            <a:fld id="{80EBBDDA-B693-A640-B7A3-34CD51155ED2}" type="slidenum">
              <a:rPr lang="en-US" sz="1200" b="0"/>
              <a:pPr/>
              <a:t>24</a:t>
            </a:fld>
            <a:endParaRPr 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a:ea typeface="ＭＳ Ｐゴシック"/>
            </a:endParaRPr>
          </a:p>
        </p:txBody>
      </p:sp>
      <p:sp>
        <p:nvSpPr>
          <p:cNvPr id="31747" name="Slide Number Placeholder 3"/>
          <p:cNvSpPr>
            <a:spLocks noGrp="1"/>
          </p:cNvSpPr>
          <p:nvPr>
            <p:ph type="sldNum" sz="quarter" idx="5"/>
          </p:nvPr>
        </p:nvSpPr>
        <p:spPr>
          <a:noFill/>
        </p:spPr>
        <p:txBody>
          <a:bodyPr/>
          <a:lstStyle/>
          <a:p>
            <a:fld id="{591AFBBF-8F3D-4BCE-83A2-6943A1E5F2A0}" type="slidenum">
              <a:rPr lang="en-US" smtClean="0">
                <a:ea typeface="ＭＳ Ｐゴシック"/>
                <a:cs typeface="ＭＳ Ｐゴシック"/>
              </a:rPr>
              <a:pPr/>
              <a:t>30</a:t>
            </a:fld>
            <a:endParaRPr lang="en-US">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400" b="1">
                <a:solidFill>
                  <a:schemeClr val="tx1"/>
                </a:solidFill>
                <a:latin typeface="Times New Roman" charset="0"/>
                <a:ea typeface="ＭＳ Ｐゴシック" charset="0"/>
                <a:cs typeface="ＭＳ Ｐゴシック" charset="0"/>
              </a:defRPr>
            </a:lvl1pPr>
            <a:lvl2pPr marL="742950" indent="-285750" defTabSz="927100">
              <a:defRPr sz="2400" b="1">
                <a:solidFill>
                  <a:schemeClr val="tx1"/>
                </a:solidFill>
                <a:latin typeface="Times New Roman" charset="0"/>
                <a:ea typeface="ＭＳ Ｐゴシック" charset="0"/>
              </a:defRPr>
            </a:lvl2pPr>
            <a:lvl3pPr marL="1143000" indent="-228600" defTabSz="927100">
              <a:defRPr sz="2400" b="1">
                <a:solidFill>
                  <a:schemeClr val="tx1"/>
                </a:solidFill>
                <a:latin typeface="Times New Roman" charset="0"/>
                <a:ea typeface="ＭＳ Ｐゴシック" charset="0"/>
              </a:defRPr>
            </a:lvl3pPr>
            <a:lvl4pPr marL="1600200" indent="-228600" defTabSz="927100">
              <a:defRPr sz="2400" b="1">
                <a:solidFill>
                  <a:schemeClr val="tx1"/>
                </a:solidFill>
                <a:latin typeface="Times New Roman" charset="0"/>
                <a:ea typeface="ＭＳ Ｐゴシック" charset="0"/>
              </a:defRPr>
            </a:lvl4pPr>
            <a:lvl5pPr marL="2057400" indent="-228600" defTabSz="927100">
              <a:defRPr sz="2400" b="1">
                <a:solidFill>
                  <a:schemeClr val="tx1"/>
                </a:solidFill>
                <a:latin typeface="Times New Roman" charset="0"/>
                <a:ea typeface="ＭＳ Ｐゴシック" charset="0"/>
              </a:defRPr>
            </a:lvl5pPr>
            <a:lvl6pPr marL="25146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27100" eaLnBrk="0" fontAlgn="base" hangingPunct="0">
              <a:spcBef>
                <a:spcPct val="0"/>
              </a:spcBef>
              <a:spcAft>
                <a:spcPct val="0"/>
              </a:spcAft>
              <a:defRPr sz="2400" b="1">
                <a:solidFill>
                  <a:schemeClr val="tx1"/>
                </a:solidFill>
                <a:latin typeface="Times New Roman" charset="0"/>
                <a:ea typeface="ＭＳ Ｐゴシック" charset="0"/>
              </a:defRPr>
            </a:lvl9pPr>
          </a:lstStyle>
          <a:p>
            <a:fld id="{E036BE34-499C-E944-A222-4174D1C78B25}" type="slidenum">
              <a:rPr lang="en-US" sz="1200" b="0"/>
              <a:pPr/>
              <a:t>36</a:t>
            </a:fld>
            <a:endParaRPr lang="en-US" sz="1200" b="0"/>
          </a:p>
        </p:txBody>
      </p:sp>
      <p:sp>
        <p:nvSpPr>
          <p:cNvPr id="19458" name="Rectangle 2"/>
          <p:cNvSpPr>
            <a:spLocks noGrp="1" noRot="1" noChangeAspect="1" noChangeArrowheads="1" noTextEdit="1"/>
          </p:cNvSpPr>
          <p:nvPr>
            <p:ph type="sldImg"/>
          </p:nvPr>
        </p:nvSpPr>
        <p:spPr>
          <a:xfrm>
            <a:off x="1185863" y="695325"/>
            <a:ext cx="4635500" cy="3476625"/>
          </a:xfrm>
          <a:solidFill>
            <a:srgbClr val="FFFFFF"/>
          </a:solidFill>
          <a:ln/>
        </p:spPr>
      </p:sp>
      <p:sp>
        <p:nvSpPr>
          <p:cNvPr id="19459" name="Rectangle 3"/>
          <p:cNvSpPr>
            <a:spLocks noGrp="1" noChangeArrowheads="1"/>
          </p:cNvSpPr>
          <p:nvPr>
            <p:ph type="body" idx="1"/>
          </p:nvPr>
        </p:nvSpPr>
        <p:spPr>
          <a:xfrm>
            <a:off x="933450" y="4403725"/>
            <a:ext cx="5130800" cy="417195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6.w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6.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30" descr="ppt_BG_Title_BNL_blue"/>
          <p:cNvPicPr>
            <a:picLocks noChangeAspect="1" noChangeArrowheads="1"/>
          </p:cNvPicPr>
          <p:nvPr userDrawn="1"/>
        </p:nvPicPr>
        <p:blipFill>
          <a:blip r:embed="rId2" cstate="print"/>
          <a:srcRect/>
          <a:stretch>
            <a:fillRect/>
          </a:stretch>
        </p:blipFill>
        <p:spPr bwMode="auto">
          <a:xfrm>
            <a:off x="-19050" y="0"/>
            <a:ext cx="9182100" cy="6859588"/>
          </a:xfrm>
          <a:prstGeom prst="rect">
            <a:avLst/>
          </a:prstGeom>
          <a:noFill/>
          <a:ln w="9525">
            <a:noFill/>
            <a:miter lim="800000"/>
            <a:headEnd/>
            <a:tailEnd/>
          </a:ln>
        </p:spPr>
      </p:pic>
      <p:sp>
        <p:nvSpPr>
          <p:cNvPr id="2" name="Title 1"/>
          <p:cNvSpPr>
            <a:spLocks noGrp="1"/>
          </p:cNvSpPr>
          <p:nvPr>
            <p:ph type="ctrTitle" hasCustomPrompt="1"/>
          </p:nvPr>
        </p:nvSpPr>
        <p:spPr>
          <a:xfrm>
            <a:off x="228600" y="1371600"/>
            <a:ext cx="7772400" cy="1143000"/>
          </a:xfrm>
          <a:ln>
            <a:noFill/>
          </a:ln>
        </p:spPr>
        <p:txBody>
          <a:bodyPr/>
          <a:lstStyle>
            <a:lvl1pPr algn="l">
              <a:defRPr sz="4000" b="0" baseline="0">
                <a:solidFill>
                  <a:srgbClr val="FFFFFF"/>
                </a:solidFill>
              </a:defRPr>
            </a:lvl1pPr>
          </a:lstStyle>
          <a:p>
            <a:r>
              <a:rPr lang="en-US" dirty="0"/>
              <a:t>Click to edit Title</a:t>
            </a:r>
          </a:p>
        </p:txBody>
      </p:sp>
      <p:sp>
        <p:nvSpPr>
          <p:cNvPr id="8" name="Rectangle 7"/>
          <p:cNvSpPr>
            <a:spLocks/>
          </p:cNvSpPr>
          <p:nvPr/>
        </p:nvSpPr>
        <p:spPr bwMode="auto">
          <a:xfrm>
            <a:off x="228600" y="4404836"/>
            <a:ext cx="3802978"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57799" bIns="0">
            <a:spAutoFit/>
          </a:bodyPr>
          <a:lstStyle/>
          <a:p>
            <a:pPr marL="57150" algn="l"/>
            <a:r>
              <a:rPr lang="en-US" sz="2000" b="0" kern="1200" dirty="0">
                <a:solidFill>
                  <a:srgbClr val="F6E814"/>
                </a:solidFill>
                <a:latin typeface="Helvetica"/>
                <a:ea typeface="ＭＳ Ｐゴシック" charset="0"/>
                <a:cs typeface="Helvetica"/>
              </a:rPr>
              <a:t>RHIC Facility Operations Review</a:t>
            </a:r>
          </a:p>
          <a:p>
            <a:pPr marL="57150" algn="l"/>
            <a:r>
              <a:rPr lang="en-US" sz="2000" b="0" kern="1200" dirty="0">
                <a:solidFill>
                  <a:srgbClr val="F6E814"/>
                </a:solidFill>
                <a:latin typeface="Helvetica"/>
                <a:ea typeface="ＭＳ Ｐゴシック" charset="0"/>
                <a:cs typeface="Helvetica"/>
              </a:rPr>
              <a:t>August</a:t>
            </a:r>
            <a:r>
              <a:rPr lang="en-US" sz="2000" b="0" kern="1200" baseline="0" dirty="0">
                <a:solidFill>
                  <a:srgbClr val="F6E814"/>
                </a:solidFill>
                <a:latin typeface="Helvetica"/>
                <a:ea typeface="ＭＳ Ｐゴシック" charset="0"/>
                <a:cs typeface="Helvetica"/>
              </a:rPr>
              <a:t> 6 – 8, </a:t>
            </a:r>
            <a:r>
              <a:rPr lang="en-US" sz="2000" b="0" kern="1200" dirty="0">
                <a:solidFill>
                  <a:srgbClr val="F6E814"/>
                </a:solidFill>
                <a:latin typeface="Helvetica"/>
                <a:ea typeface="ＭＳ Ｐゴシック" charset="0"/>
                <a:cs typeface="Helvetica"/>
              </a:rPr>
              <a:t>2013</a:t>
            </a:r>
          </a:p>
        </p:txBody>
      </p:sp>
      <p:sp>
        <p:nvSpPr>
          <p:cNvPr id="9" name="Title 4"/>
          <p:cNvSpPr txBox="1">
            <a:spLocks/>
          </p:cNvSpPr>
          <p:nvPr userDrawn="1"/>
        </p:nvSpPr>
        <p:spPr bwMode="auto">
          <a:xfrm>
            <a:off x="228600" y="457200"/>
            <a:ext cx="7678737"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ＭＳ Ｐゴシック" charset="0"/>
              </a:defRPr>
            </a:lvl2pPr>
            <a:lvl3pPr algn="ctr" rtl="0" eaLnBrk="0" fontAlgn="base" hangingPunct="0">
              <a:spcBef>
                <a:spcPct val="0"/>
              </a:spcBef>
              <a:spcAft>
                <a:spcPct val="0"/>
              </a:spcAft>
              <a:defRPr kumimoji="1" sz="2400" b="1">
                <a:solidFill>
                  <a:srgbClr val="FF0000"/>
                </a:solidFill>
                <a:latin typeface="Helvetica" charset="0"/>
                <a:ea typeface="ＭＳ Ｐゴシック" charset="0"/>
              </a:defRPr>
            </a:lvl3pPr>
            <a:lvl4pPr algn="ctr" rtl="0" eaLnBrk="0" fontAlgn="base" hangingPunct="0">
              <a:spcBef>
                <a:spcPct val="0"/>
              </a:spcBef>
              <a:spcAft>
                <a:spcPct val="0"/>
              </a:spcAft>
              <a:defRPr kumimoji="1" sz="2400" b="1">
                <a:solidFill>
                  <a:srgbClr val="FF0000"/>
                </a:solidFill>
                <a:latin typeface="Helvetica" charset="0"/>
                <a:ea typeface="ＭＳ Ｐゴシック" charset="0"/>
              </a:defRPr>
            </a:lvl4pPr>
            <a:lvl5pPr algn="ctr" rtl="0" eaLnBrk="0" fontAlgn="base" hangingPunct="0">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a:lstStyle>
          <a:p>
            <a:pPr algn="l"/>
            <a:r>
              <a:rPr lang="en-US" sz="3200" b="0" dirty="0">
                <a:solidFill>
                  <a:srgbClr val="F6E814"/>
                </a:solidFill>
              </a:rPr>
              <a:t>The Relativistic Heavy Ion Collider</a:t>
            </a:r>
          </a:p>
        </p:txBody>
      </p:sp>
      <p:sp>
        <p:nvSpPr>
          <p:cNvPr id="11" name="Text Placeholder 10"/>
          <p:cNvSpPr>
            <a:spLocks noGrp="1"/>
          </p:cNvSpPr>
          <p:nvPr>
            <p:ph type="body" sz="quarter" idx="10" hasCustomPrompt="1"/>
          </p:nvPr>
        </p:nvSpPr>
        <p:spPr>
          <a:xfrm>
            <a:off x="228600" y="3429000"/>
            <a:ext cx="4343400" cy="571500"/>
          </a:xfrm>
        </p:spPr>
        <p:txBody>
          <a:bodyPr/>
          <a:lstStyle>
            <a:lvl1pPr marL="0" indent="0" algn="l">
              <a:buNone/>
              <a:defRPr sz="2400" baseline="0">
                <a:solidFill>
                  <a:schemeClr val="bg1"/>
                </a:solidFill>
              </a:defRPr>
            </a:lvl1pPr>
          </a:lstStyle>
          <a:p>
            <a:pPr lvl="0"/>
            <a:r>
              <a:rPr lang="en-US" dirty="0"/>
              <a:t>Click to edit Author Name</a:t>
            </a:r>
          </a:p>
        </p:txBody>
      </p:sp>
      <p:sp>
        <p:nvSpPr>
          <p:cNvPr id="15" name="Text Placeholder 14"/>
          <p:cNvSpPr>
            <a:spLocks noGrp="1"/>
          </p:cNvSpPr>
          <p:nvPr>
            <p:ph type="body" sz="quarter" idx="11" hasCustomPrompt="1"/>
          </p:nvPr>
        </p:nvSpPr>
        <p:spPr>
          <a:xfrm>
            <a:off x="228600" y="2628900"/>
            <a:ext cx="6286500" cy="685800"/>
          </a:xfrm>
        </p:spPr>
        <p:txBody>
          <a:bodyPr/>
          <a:lstStyle>
            <a:lvl1pPr marL="0" indent="0">
              <a:buNone/>
              <a:defRPr sz="2800">
                <a:solidFill>
                  <a:srgbClr val="FFFFFF"/>
                </a:solidFill>
              </a:defRPr>
            </a:lvl1pPr>
          </a:lstStyle>
          <a:p>
            <a:pPr lvl="0"/>
            <a:r>
              <a:rPr lang="en-US" dirty="0"/>
              <a:t>Click to edit Subtitle</a:t>
            </a:r>
          </a:p>
        </p:txBody>
      </p:sp>
    </p:spTree>
    <p:extLst>
      <p:ext uri="{BB962C8B-B14F-4D97-AF65-F5344CB8AC3E}">
        <p14:creationId xmlns:p14="http://schemas.microsoft.com/office/powerpoint/2010/main" val="10310106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753475" y="0"/>
            <a:ext cx="390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5D0C6E5F-9C11-2B4B-8B1B-CB9538927588}" type="slidenum">
              <a:rPr lang="en-US" sz="1400" b="0" smtClean="0"/>
              <a:pPr>
                <a:defRPr/>
              </a:pPr>
              <a:t>‹#›</a:t>
            </a:fld>
            <a:endParaRPr lang="en-US" sz="1400" b="0"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42887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753475" y="0"/>
            <a:ext cx="390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5D0C6E5F-9C11-2B4B-8B1B-CB9538927588}" type="slidenum">
              <a:rPr lang="en-US" sz="1400" b="0" smtClean="0"/>
              <a:pPr>
                <a:defRPr/>
              </a:pPr>
              <a:t>‹#›</a:t>
            </a:fld>
            <a:endParaRPr lang="en-US" sz="1400" b="0"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60887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838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815975"/>
            <a:ext cx="4191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86300" y="815975"/>
            <a:ext cx="4257675"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47988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343400" y="5943600"/>
            <a:ext cx="449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r">
              <a:spcBef>
                <a:spcPct val="50000"/>
              </a:spcBef>
              <a:defRPr/>
            </a:pPr>
            <a:r>
              <a:rPr lang="en-US" sz="1400" b="0" dirty="0">
                <a:latin typeface="Helvetica"/>
                <a:cs typeface="Helvetica"/>
              </a:rPr>
              <a:t>Thomas Roser</a:t>
            </a:r>
            <a:br>
              <a:rPr lang="en-US" sz="1400" b="0" dirty="0">
                <a:latin typeface="Helvetica"/>
                <a:cs typeface="Helvetica"/>
              </a:rPr>
            </a:br>
            <a:r>
              <a:rPr lang="en-US" sz="1400" b="0" dirty="0">
                <a:latin typeface="Helvetica"/>
                <a:cs typeface="Helvetica"/>
              </a:rPr>
              <a:t>Director’s Review of RHIC Operations</a:t>
            </a:r>
            <a:br>
              <a:rPr lang="en-US" sz="1400" b="0" dirty="0">
                <a:latin typeface="Helvetica"/>
                <a:cs typeface="Helvetica"/>
              </a:rPr>
            </a:br>
            <a:r>
              <a:rPr lang="en-US" sz="1400" b="0" dirty="0">
                <a:latin typeface="Helvetica"/>
                <a:cs typeface="Helvetica"/>
              </a:rPr>
              <a:t>July 15, 2013</a:t>
            </a:r>
          </a:p>
        </p:txBody>
      </p:sp>
      <p:graphicFrame>
        <p:nvGraphicFramePr>
          <p:cNvPr id="6" name="Object 2"/>
          <p:cNvGraphicFramePr>
            <a:graphicFrameLocks noChangeAspect="1"/>
          </p:cNvGraphicFramePr>
          <p:nvPr/>
        </p:nvGraphicFramePr>
        <p:xfrm>
          <a:off x="304800" y="5943600"/>
          <a:ext cx="1943100" cy="722313"/>
        </p:xfrm>
        <a:graphic>
          <a:graphicData uri="http://schemas.openxmlformats.org/presentationml/2006/ole">
            <mc:AlternateContent xmlns:mc="http://schemas.openxmlformats.org/markup-compatibility/2006">
              <mc:Choice xmlns:v="urn:schemas-microsoft-com:vml" Requires="v">
                <p:oleObj spid="_x0000_s1133"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43600"/>
                        <a:ext cx="1943100"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685800" y="609600"/>
            <a:ext cx="7772400" cy="1470025"/>
          </a:xfrm>
        </p:spPr>
        <p:txBody>
          <a:bodyPr/>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04800" y="2286000"/>
            <a:ext cx="8534399" cy="310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02680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343400" y="5943600"/>
            <a:ext cx="449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r">
              <a:spcBef>
                <a:spcPct val="50000"/>
              </a:spcBef>
              <a:defRPr/>
            </a:pPr>
            <a:r>
              <a:rPr lang="en-US" sz="1400" b="0" dirty="0">
                <a:latin typeface="Helvetica"/>
                <a:cs typeface="Helvetica"/>
              </a:rPr>
              <a:t>Thomas Roser</a:t>
            </a:r>
            <a:br>
              <a:rPr lang="en-US" sz="1400" b="0" dirty="0">
                <a:latin typeface="Helvetica"/>
                <a:cs typeface="Helvetica"/>
              </a:rPr>
            </a:br>
            <a:r>
              <a:rPr lang="en-US" sz="1400" b="0" dirty="0">
                <a:latin typeface="Helvetica"/>
                <a:cs typeface="Helvetica"/>
              </a:rPr>
              <a:t>Director’s Review of RHIC Operations</a:t>
            </a:r>
            <a:br>
              <a:rPr lang="en-US" sz="1400" b="0" dirty="0">
                <a:latin typeface="Helvetica"/>
                <a:cs typeface="Helvetica"/>
              </a:rPr>
            </a:br>
            <a:r>
              <a:rPr lang="en-US" sz="1400" b="0" dirty="0">
                <a:latin typeface="Helvetica"/>
                <a:cs typeface="Helvetica"/>
              </a:rPr>
              <a:t>July 15, 2013</a:t>
            </a:r>
          </a:p>
        </p:txBody>
      </p:sp>
      <p:graphicFrame>
        <p:nvGraphicFramePr>
          <p:cNvPr id="6" name="Object 2"/>
          <p:cNvGraphicFramePr>
            <a:graphicFrameLocks noChangeAspect="1"/>
          </p:cNvGraphicFramePr>
          <p:nvPr/>
        </p:nvGraphicFramePr>
        <p:xfrm>
          <a:off x="304800" y="5943600"/>
          <a:ext cx="1943100" cy="722313"/>
        </p:xfrm>
        <a:graphic>
          <a:graphicData uri="http://schemas.openxmlformats.org/presentationml/2006/ole">
            <mc:AlternateContent xmlns:mc="http://schemas.openxmlformats.org/markup-compatibility/2006">
              <mc:Choice xmlns:v="urn:schemas-microsoft-com:vml" Requires="v">
                <p:oleObj spid="_x0000_s46187"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43600"/>
                        <a:ext cx="1943100"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685800" y="609600"/>
            <a:ext cx="7772400" cy="1470025"/>
          </a:xfrm>
        </p:spPr>
        <p:txBody>
          <a:bodyPr/>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04800" y="2286000"/>
            <a:ext cx="8534399" cy="310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22173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888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04800"/>
            <a:ext cx="8382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2057400" y="6223000"/>
            <a:ext cx="1143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81350" y="6235700"/>
            <a:ext cx="30099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324600" y="6235700"/>
            <a:ext cx="990600" cy="457200"/>
          </a:xfrm>
          <a:prstGeom prst="rect">
            <a:avLst/>
          </a:prstGeom>
          <a:ln/>
        </p:spPr>
        <p:txBody>
          <a:bodyPr/>
          <a:lstStyle>
            <a:lvl1pPr>
              <a:defRPr/>
            </a:lvl1pPr>
          </a:lstStyle>
          <a:p>
            <a:pPr>
              <a:defRPr/>
            </a:pPr>
            <a:fld id="{1404AA23-EF51-4661-BA0E-28F35BF40E1B}" type="slidenum">
              <a:rPr lang="en-US"/>
              <a:pPr>
                <a:defRPr/>
              </a:pPr>
              <a:t>‹#›</a:t>
            </a:fld>
            <a:endParaRPr lang="en-US"/>
          </a:p>
        </p:txBody>
      </p:sp>
    </p:spTree>
    <p:extLst>
      <p:ext uri="{BB962C8B-B14F-4D97-AF65-F5344CB8AC3E}">
        <p14:creationId xmlns:p14="http://schemas.microsoft.com/office/powerpoint/2010/main" val="3533596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42901" y="96838"/>
            <a:ext cx="845820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266700" y="815975"/>
            <a:ext cx="8677275"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Box 8"/>
          <p:cNvSpPr txBox="1">
            <a:spLocks noChangeArrowheads="1"/>
          </p:cNvSpPr>
          <p:nvPr userDrawn="1"/>
        </p:nvSpPr>
        <p:spPr bwMode="auto">
          <a:xfrm>
            <a:off x="8753475" y="0"/>
            <a:ext cx="390525" cy="304800"/>
          </a:xfrm>
          <a:prstGeom prst="rect">
            <a:avLst/>
          </a:prstGeom>
          <a:noFill/>
          <a:ln w="9525">
            <a:noFill/>
            <a:miter lim="800000"/>
            <a:headEnd/>
            <a:tailEnd/>
          </a:ln>
          <a:effec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37931725" indent="-37474525">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CD0E7053-A9EF-4948-8331-64540782529C}" type="slidenum">
              <a:rPr lang="en-US" sz="1400" b="0" smtClean="0"/>
              <a:pPr>
                <a:defRPr/>
              </a:pPr>
              <a:t>‹#›</a:t>
            </a:fld>
            <a:endParaRPr lang="en-US" sz="1400" b="0" dirty="0"/>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05" r:id="rId4"/>
    <p:sldLayoutId id="2147483906" r:id="rId5"/>
    <p:sldLayoutId id="2147483911" r:id="rId6"/>
    <p:sldLayoutId id="2147483912" r:id="rId7"/>
    <p:sldLayoutId id="2147483913" r:id="rId8"/>
    <p:sldLayoutId id="2147483914" r:id="rId9"/>
  </p:sldLayoutIdLst>
  <p:transition/>
  <p:txStyles>
    <p:titleStyle>
      <a:lvl1pPr algn="ctr" rtl="0" eaLnBrk="0" fontAlgn="base" hangingPunct="0">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ＭＳ Ｐゴシック" charset="0"/>
        </a:defRPr>
      </a:lvl2pPr>
      <a:lvl3pPr algn="ctr" rtl="0" eaLnBrk="0" fontAlgn="base" hangingPunct="0">
        <a:spcBef>
          <a:spcPct val="0"/>
        </a:spcBef>
        <a:spcAft>
          <a:spcPct val="0"/>
        </a:spcAft>
        <a:defRPr kumimoji="1" sz="2400" b="1">
          <a:solidFill>
            <a:srgbClr val="FF0000"/>
          </a:solidFill>
          <a:latin typeface="Helvetica" charset="0"/>
          <a:ea typeface="ＭＳ Ｐゴシック" charset="0"/>
        </a:defRPr>
      </a:lvl3pPr>
      <a:lvl4pPr algn="ctr" rtl="0" eaLnBrk="0" fontAlgn="base" hangingPunct="0">
        <a:spcBef>
          <a:spcPct val="0"/>
        </a:spcBef>
        <a:spcAft>
          <a:spcPct val="0"/>
        </a:spcAft>
        <a:defRPr kumimoji="1" sz="2400" b="1">
          <a:solidFill>
            <a:srgbClr val="FF0000"/>
          </a:solidFill>
          <a:latin typeface="Helvetica" charset="0"/>
          <a:ea typeface="ＭＳ Ｐゴシック" charset="0"/>
        </a:defRPr>
      </a:lvl4pPr>
      <a:lvl5pPr algn="ctr" rtl="0" eaLnBrk="0" fontAlgn="base" hangingPunct="0">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0" fontAlgn="base" hangingPunct="0">
        <a:spcBef>
          <a:spcPct val="20000"/>
        </a:spcBef>
        <a:spcAft>
          <a:spcPct val="0"/>
        </a:spcAft>
        <a:buSzPct val="65000"/>
        <a:buBlip>
          <a:blip r:embed="rId11"/>
        </a:buBlip>
        <a:defRPr sz="2000">
          <a:solidFill>
            <a:srgbClr val="0000FF"/>
          </a:solidFill>
          <a:latin typeface="Helvetica"/>
          <a:ea typeface="ＭＳ Ｐゴシック" charset="0"/>
          <a:cs typeface="Helvetica"/>
        </a:defRPr>
      </a:lvl1pPr>
      <a:lvl2pPr marL="339725" indent="-230188" algn="l" rtl="0" eaLnBrk="0" fontAlgn="base" hangingPunct="0">
        <a:spcBef>
          <a:spcPct val="20000"/>
        </a:spcBef>
        <a:spcAft>
          <a:spcPct val="0"/>
        </a:spcAft>
        <a:buSzPct val="65000"/>
        <a:buBlip>
          <a:blip r:embed="rId12"/>
        </a:buBlip>
        <a:defRPr>
          <a:solidFill>
            <a:schemeClr val="tx1"/>
          </a:solidFill>
          <a:latin typeface="Helvetica"/>
          <a:ea typeface="ＭＳ Ｐゴシック" charset="0"/>
          <a:cs typeface="Helvetica"/>
        </a:defRPr>
      </a:lvl2pPr>
      <a:lvl3pPr marL="460375" indent="-230188" algn="l" rtl="0" eaLnBrk="0" fontAlgn="base" hangingPunct="0">
        <a:spcBef>
          <a:spcPct val="20000"/>
        </a:spcBef>
        <a:spcAft>
          <a:spcPct val="0"/>
        </a:spcAft>
        <a:buSzPct val="65000"/>
        <a:buBlip>
          <a:blip r:embed="rId13"/>
        </a:buBlip>
        <a:defRPr sz="1600" i="1">
          <a:solidFill>
            <a:schemeClr val="tx1"/>
          </a:solidFill>
          <a:latin typeface="Helvetica"/>
          <a:ea typeface="ＭＳ Ｐゴシック" charset="0"/>
          <a:cs typeface="Helvetica"/>
        </a:defRPr>
      </a:lvl3pPr>
      <a:lvl4pPr marL="569913" indent="-230188" algn="l" rtl="0" eaLnBrk="0" fontAlgn="base" hangingPunct="0">
        <a:spcBef>
          <a:spcPct val="20000"/>
        </a:spcBef>
        <a:spcAft>
          <a:spcPct val="0"/>
        </a:spcAft>
        <a:buSzPct val="65000"/>
        <a:buBlip>
          <a:blip r:embed="rId14"/>
        </a:buBlip>
        <a:defRPr sz="1400">
          <a:solidFill>
            <a:schemeClr val="tx1"/>
          </a:solidFill>
          <a:latin typeface="Helvetica"/>
          <a:ea typeface="ＭＳ Ｐゴシック" charset="0"/>
          <a:cs typeface="Helvetica"/>
        </a:defRPr>
      </a:lvl4pPr>
      <a:lvl5pPr marL="623888" indent="-163513" algn="l" rtl="0" eaLnBrk="0" fontAlgn="base" hangingPunct="0">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png"/><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8.xml"/><Relationship Id="rId5" Type="http://schemas.openxmlformats.org/officeDocument/2006/relationships/image" Target="../media/image39.emf"/><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Helvetica" charset="0"/>
                <a:ea typeface="ＭＳ Ｐゴシック" charset="0"/>
              </a:rPr>
              <a:t>Accelerator Operations Overview</a:t>
            </a:r>
            <a:endParaRPr lang="en-US" dirty="0"/>
          </a:p>
        </p:txBody>
      </p:sp>
      <p:sp>
        <p:nvSpPr>
          <p:cNvPr id="3" name="Text Placeholder 2"/>
          <p:cNvSpPr>
            <a:spLocks noGrp="1"/>
          </p:cNvSpPr>
          <p:nvPr>
            <p:ph type="body" sz="quarter" idx="10"/>
          </p:nvPr>
        </p:nvSpPr>
        <p:spPr/>
        <p:txBody>
          <a:bodyPr/>
          <a:lstStyle/>
          <a:p>
            <a:r>
              <a:rPr lang="en-US" dirty="0"/>
              <a:t>Thomas Roser</a:t>
            </a:r>
          </a:p>
        </p:txBody>
      </p:sp>
    </p:spTree>
    <p:extLst>
      <p:ext uri="{BB962C8B-B14F-4D97-AF65-F5344CB8AC3E}">
        <p14:creationId xmlns:p14="http://schemas.microsoft.com/office/powerpoint/2010/main" val="59919250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6057900"/>
            <a:ext cx="8677275" cy="800100"/>
          </a:xfrm>
        </p:spPr>
        <p:txBody>
          <a:bodyPr>
            <a:normAutofit fontScale="85000" lnSpcReduction="10000"/>
          </a:bodyPr>
          <a:lstStyle/>
          <a:p>
            <a:r>
              <a:rPr lang="en-US" dirty="0"/>
              <a:t>Well below the typical yearly operation funding level of 10 % of replacement cost</a:t>
            </a:r>
          </a:p>
          <a:p>
            <a:r>
              <a:rPr lang="en-US" dirty="0"/>
              <a:t>Four years of flat budgets amounts to an effective 10% budget cut!</a:t>
            </a:r>
          </a:p>
        </p:txBody>
      </p:sp>
      <p:sp>
        <p:nvSpPr>
          <p:cNvPr id="3" name="Title 2"/>
          <p:cNvSpPr>
            <a:spLocks noGrp="1"/>
          </p:cNvSpPr>
          <p:nvPr>
            <p:ph type="title"/>
          </p:nvPr>
        </p:nvSpPr>
        <p:spPr/>
        <p:txBody>
          <a:bodyPr/>
          <a:lstStyle/>
          <a:p>
            <a:r>
              <a:rPr lang="en-US" dirty="0"/>
              <a:t>RHIC Facility Funding and Cost (k$)</a:t>
            </a:r>
          </a:p>
        </p:txBody>
      </p:sp>
      <p:pic>
        <p:nvPicPr>
          <p:cNvPr id="9" name="Picture 8"/>
          <p:cNvPicPr>
            <a:picLocks noChangeAspect="1"/>
          </p:cNvPicPr>
          <p:nvPr/>
        </p:nvPicPr>
        <p:blipFill>
          <a:blip r:embed="rId2"/>
          <a:stretch>
            <a:fillRect/>
          </a:stretch>
        </p:blipFill>
        <p:spPr>
          <a:xfrm>
            <a:off x="101600" y="685800"/>
            <a:ext cx="8940800" cy="5308600"/>
          </a:xfrm>
          <a:prstGeom prst="rect">
            <a:avLst/>
          </a:prstGeom>
        </p:spPr>
      </p:pic>
    </p:spTree>
    <p:extLst>
      <p:ext uri="{BB962C8B-B14F-4D97-AF65-F5344CB8AC3E}">
        <p14:creationId xmlns:p14="http://schemas.microsoft.com/office/powerpoint/2010/main" val="863042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28600" y="4686300"/>
            <a:ext cx="8677275" cy="1943100"/>
          </a:xfrm>
        </p:spPr>
        <p:txBody>
          <a:bodyPr>
            <a:normAutofit fontScale="92500" lnSpcReduction="10000"/>
          </a:bodyPr>
          <a:lstStyle/>
          <a:p>
            <a:r>
              <a:rPr lang="en-US" dirty="0">
                <a:latin typeface="Helvetica" charset="0"/>
              </a:rPr>
              <a:t>Majority of operating cost is independent of run length (salaries, overheads, space charge, most of M&amp;S, AIP, CAP,…) </a:t>
            </a:r>
          </a:p>
          <a:p>
            <a:r>
              <a:rPr lang="en-US" dirty="0">
                <a:latin typeface="Helvetica" charset="0"/>
              </a:rPr>
              <a:t>Typical incremental cost: ~ $0.5M/</a:t>
            </a:r>
            <a:r>
              <a:rPr lang="en-US" dirty="0" err="1">
                <a:latin typeface="Helvetica" charset="0"/>
              </a:rPr>
              <a:t>wk</a:t>
            </a:r>
            <a:r>
              <a:rPr lang="en-US" dirty="0">
                <a:latin typeface="Helvetica" charset="0"/>
              </a:rPr>
              <a:t> (el. power: $0.25M/</a:t>
            </a:r>
            <a:r>
              <a:rPr lang="en-US" dirty="0" err="1">
                <a:latin typeface="Helvetica" charset="0"/>
              </a:rPr>
              <a:t>wk</a:t>
            </a:r>
            <a:r>
              <a:rPr lang="en-US" dirty="0">
                <a:latin typeface="Helvetica" charset="0"/>
              </a:rPr>
              <a:t> for $60/MWhr; incr. M&amp;S: $0.25M/</a:t>
            </a:r>
            <a:r>
              <a:rPr lang="en-US" dirty="0" err="1">
                <a:latin typeface="Helvetica" charset="0"/>
              </a:rPr>
              <a:t>wk</a:t>
            </a:r>
            <a:r>
              <a:rPr lang="en-US" dirty="0">
                <a:latin typeface="Helvetica" charset="0"/>
              </a:rPr>
              <a:t>) → 22 weeks requires $11M</a:t>
            </a:r>
          </a:p>
          <a:p>
            <a:r>
              <a:rPr lang="en-US" dirty="0">
                <a:latin typeface="Helvetica" charset="0"/>
              </a:rPr>
              <a:t>Four years of flat funding resulted in steadily diminishing number of cryo-weeks</a:t>
            </a:r>
          </a:p>
          <a:p>
            <a:pPr marL="0" indent="0">
              <a:buNone/>
            </a:pPr>
            <a:endParaRPr lang="en-US" dirty="0">
              <a:latin typeface="Helvetica" charset="0"/>
            </a:endParaRPr>
          </a:p>
        </p:txBody>
      </p:sp>
      <p:sp>
        <p:nvSpPr>
          <p:cNvPr id="15361" name="Title 1"/>
          <p:cNvSpPr>
            <a:spLocks noGrp="1"/>
          </p:cNvSpPr>
          <p:nvPr>
            <p:ph type="title"/>
          </p:nvPr>
        </p:nvSpPr>
        <p:spPr/>
        <p:txBody>
          <a:bodyPr/>
          <a:lstStyle/>
          <a:p>
            <a:r>
              <a:rPr dirty="0">
                <a:latin typeface="Helvetica" charset="0"/>
                <a:ea typeface="ＭＳ Ｐゴシック" charset="0"/>
              </a:rPr>
              <a:t>RHIC </a:t>
            </a:r>
            <a:r>
              <a:rPr lang="en-US" dirty="0">
                <a:latin typeface="Helvetica" charset="0"/>
                <a:ea typeface="ＭＳ Ｐゴシック" charset="0"/>
              </a:rPr>
              <a:t>o</a:t>
            </a:r>
            <a:r>
              <a:rPr dirty="0">
                <a:latin typeface="Helvetica" charset="0"/>
                <a:ea typeface="ＭＳ Ｐゴシック" charset="0"/>
              </a:rPr>
              <a:t>perations </a:t>
            </a:r>
            <a:r>
              <a:rPr lang="en-US" dirty="0">
                <a:latin typeface="Helvetica" charset="0"/>
                <a:ea typeface="ＭＳ Ｐゴシック" charset="0"/>
              </a:rPr>
              <a:t>cost drivers</a:t>
            </a:r>
            <a:endParaRPr dirty="0">
              <a:latin typeface="Helvetica" charset="0"/>
              <a:ea typeface="ＭＳ Ｐゴシック" charset="0"/>
            </a:endParaRPr>
          </a:p>
        </p:txBody>
      </p:sp>
      <p:pic>
        <p:nvPicPr>
          <p:cNvPr id="2" name="Picture 1"/>
          <p:cNvPicPr>
            <a:picLocks noChangeAspect="1"/>
          </p:cNvPicPr>
          <p:nvPr/>
        </p:nvPicPr>
        <p:blipFill>
          <a:blip r:embed="rId2"/>
          <a:stretch>
            <a:fillRect/>
          </a:stretch>
        </p:blipFill>
        <p:spPr>
          <a:xfrm>
            <a:off x="1333500" y="1028700"/>
            <a:ext cx="6477000" cy="3416300"/>
          </a:xfrm>
          <a:prstGeom prst="rect">
            <a:avLst/>
          </a:prstGeom>
        </p:spPr>
      </p:pic>
    </p:spTree>
    <p:extLst>
      <p:ext uri="{BB962C8B-B14F-4D97-AF65-F5344CB8AC3E}">
        <p14:creationId xmlns:p14="http://schemas.microsoft.com/office/powerpoint/2010/main" val="186512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66700" y="3200400"/>
            <a:ext cx="8677275" cy="3657600"/>
          </a:xfrm>
        </p:spPr>
        <p:txBody>
          <a:bodyPr>
            <a:normAutofit/>
          </a:bodyPr>
          <a:lstStyle/>
          <a:p>
            <a:r>
              <a:rPr lang="en-US" dirty="0">
                <a:latin typeface="Helvetica" charset="0"/>
              </a:rPr>
              <a:t>FY14 Guidance allows for sustainable ops. and is similar to FY12 budget: </a:t>
            </a:r>
          </a:p>
          <a:p>
            <a:pPr lvl="1"/>
            <a:r>
              <a:rPr lang="en-US" dirty="0">
                <a:latin typeface="Helvetica" charset="0"/>
              </a:rPr>
              <a:t>22 cryo-weeks per year ($62/MWhr)</a:t>
            </a:r>
          </a:p>
          <a:p>
            <a:pPr lvl="1"/>
            <a:r>
              <a:rPr lang="en-US" dirty="0">
                <a:latin typeface="Helvetica" charset="0"/>
              </a:rPr>
              <a:t>345 FTE accelerator operations including 19 FTE funded through exp. support</a:t>
            </a:r>
          </a:p>
          <a:p>
            <a:pPr lvl="1"/>
            <a:r>
              <a:rPr lang="en-US" dirty="0">
                <a:latin typeface="Helvetica" charset="0"/>
              </a:rPr>
              <a:t>AIP/CAP/M&amp;S maintained at suboptimal level</a:t>
            </a:r>
          </a:p>
          <a:p>
            <a:r>
              <a:rPr lang="en-US" dirty="0">
                <a:latin typeface="Helvetica" charset="0"/>
              </a:rPr>
              <a:t>Optimal facility operations: </a:t>
            </a:r>
          </a:p>
          <a:p>
            <a:pPr lvl="1"/>
            <a:r>
              <a:rPr lang="en-US" dirty="0">
                <a:latin typeface="Helvetica" charset="0"/>
              </a:rPr>
              <a:t>28 cryo-weeks and 24 weeks of shutdown per year; 24 weeks of shutdown per year is deemed the minimum for maintenance plus implementing accelerator and detector upgrades that optimize total integrated luminosity of the facility</a:t>
            </a:r>
          </a:p>
          <a:p>
            <a:pPr lvl="1"/>
            <a:r>
              <a:rPr lang="en-US" dirty="0">
                <a:latin typeface="Helvetica" charset="0"/>
              </a:rPr>
              <a:t>357 FTE (Accelerator operations and experiment support: 323; SMD support: 9; Mid-term accelerator R&amp;D (eRHIC): 25)</a:t>
            </a:r>
          </a:p>
          <a:p>
            <a:pPr lvl="1"/>
            <a:r>
              <a:rPr lang="en-US" dirty="0">
                <a:latin typeface="Helvetica" charset="0"/>
              </a:rPr>
              <a:t>AIP/CAP supports growing program capabilities and efficient facility operations</a:t>
            </a:r>
          </a:p>
          <a:p>
            <a:endParaRPr lang="en-US" dirty="0">
              <a:latin typeface="Helvetica" charset="0"/>
            </a:endParaRPr>
          </a:p>
        </p:txBody>
      </p:sp>
      <p:sp>
        <p:nvSpPr>
          <p:cNvPr id="15361" name="Title 1"/>
          <p:cNvSpPr>
            <a:spLocks noGrp="1"/>
          </p:cNvSpPr>
          <p:nvPr>
            <p:ph type="title"/>
          </p:nvPr>
        </p:nvSpPr>
        <p:spPr/>
        <p:txBody>
          <a:bodyPr/>
          <a:lstStyle/>
          <a:p>
            <a:r>
              <a:rPr dirty="0">
                <a:latin typeface="Helvetica" charset="0"/>
                <a:ea typeface="ＭＳ Ｐゴシック" charset="0"/>
              </a:rPr>
              <a:t>C-AD RHIC Operations Funding </a:t>
            </a:r>
          </a:p>
        </p:txBody>
      </p:sp>
      <p:pic>
        <p:nvPicPr>
          <p:cNvPr id="5" name="Picture 4"/>
          <p:cNvPicPr>
            <a:picLocks noChangeAspect="1"/>
          </p:cNvPicPr>
          <p:nvPr/>
        </p:nvPicPr>
        <p:blipFill>
          <a:blip r:embed="rId2"/>
          <a:stretch>
            <a:fillRect/>
          </a:stretch>
        </p:blipFill>
        <p:spPr>
          <a:xfrm>
            <a:off x="825500" y="800100"/>
            <a:ext cx="7480300" cy="2273300"/>
          </a:xfrm>
          <a:prstGeom prst="rect">
            <a:avLst/>
          </a:prstGeom>
        </p:spPr>
      </p:pic>
    </p:spTree>
    <p:extLst>
      <p:ext uri="{BB962C8B-B14F-4D97-AF65-F5344CB8AC3E}">
        <p14:creationId xmlns:p14="http://schemas.microsoft.com/office/powerpoint/2010/main" val="31201933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dirty="0">
                <a:latin typeface="Helvetica" charset="0"/>
                <a:ea typeface="ＭＳ Ｐゴシック" charset="0"/>
              </a:rPr>
              <a:t>C-AD RHIC </a:t>
            </a:r>
            <a:r>
              <a:rPr lang="en-US" dirty="0">
                <a:latin typeface="Helvetica" charset="0"/>
                <a:ea typeface="ＭＳ Ｐゴシック" charset="0"/>
              </a:rPr>
              <a:t>o</a:t>
            </a:r>
            <a:r>
              <a:rPr dirty="0">
                <a:latin typeface="Helvetica" charset="0"/>
                <a:ea typeface="ＭＳ Ｐゴシック" charset="0"/>
              </a:rPr>
              <a:t>perations </a:t>
            </a:r>
            <a:r>
              <a:rPr lang="en-US" dirty="0">
                <a:latin typeface="Helvetica" charset="0"/>
                <a:ea typeface="ＭＳ Ｐゴシック" charset="0"/>
              </a:rPr>
              <a:t>cost</a:t>
            </a:r>
            <a:endParaRPr dirty="0">
              <a:latin typeface="Helvetica" charset="0"/>
              <a:ea typeface="ＭＳ Ｐゴシック" charset="0"/>
            </a:endParaRPr>
          </a:p>
        </p:txBody>
      </p:sp>
      <p:pic>
        <p:nvPicPr>
          <p:cNvPr id="4" name="Picture 3"/>
          <p:cNvPicPr>
            <a:picLocks noChangeAspect="1"/>
          </p:cNvPicPr>
          <p:nvPr/>
        </p:nvPicPr>
        <p:blipFill>
          <a:blip r:embed="rId2"/>
          <a:stretch>
            <a:fillRect/>
          </a:stretch>
        </p:blipFill>
        <p:spPr>
          <a:xfrm>
            <a:off x="1333500" y="1625600"/>
            <a:ext cx="6477000" cy="3403600"/>
          </a:xfrm>
          <a:prstGeom prst="rect">
            <a:avLst/>
          </a:prstGeom>
        </p:spPr>
      </p:pic>
    </p:spTree>
    <p:extLst>
      <p:ext uri="{BB962C8B-B14F-4D97-AF65-F5344CB8AC3E}">
        <p14:creationId xmlns:p14="http://schemas.microsoft.com/office/powerpoint/2010/main" val="27182766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66700" y="5372100"/>
            <a:ext cx="8677275" cy="1485900"/>
          </a:xfrm>
        </p:spPr>
        <p:txBody>
          <a:bodyPr/>
          <a:lstStyle/>
          <a:p>
            <a:r>
              <a:rPr lang="en-US" dirty="0"/>
              <a:t>Summary of each technical group’s mission, scope of effort, detailed staffing and cost is provided as background material.</a:t>
            </a:r>
          </a:p>
        </p:txBody>
      </p:sp>
      <p:sp>
        <p:nvSpPr>
          <p:cNvPr id="3" name="Title 2"/>
          <p:cNvSpPr>
            <a:spLocks noGrp="1"/>
          </p:cNvSpPr>
          <p:nvPr>
            <p:ph type="title"/>
          </p:nvPr>
        </p:nvSpPr>
        <p:spPr>
          <a:xfrm>
            <a:off x="228601" y="96838"/>
            <a:ext cx="8686800" cy="719137"/>
          </a:xfrm>
        </p:spPr>
        <p:txBody>
          <a:bodyPr/>
          <a:lstStyle/>
          <a:p>
            <a:r>
              <a:rPr lang="en-US" dirty="0"/>
              <a:t>C-AD RHIC Operations – Functional Group FTEs and Cost </a:t>
            </a:r>
          </a:p>
        </p:txBody>
      </p:sp>
      <p:pic>
        <p:nvPicPr>
          <p:cNvPr id="2" name="Picture 1"/>
          <p:cNvPicPr>
            <a:picLocks noChangeAspect="1"/>
          </p:cNvPicPr>
          <p:nvPr/>
        </p:nvPicPr>
        <p:blipFill>
          <a:blip r:embed="rId2"/>
          <a:stretch>
            <a:fillRect/>
          </a:stretch>
        </p:blipFill>
        <p:spPr>
          <a:xfrm>
            <a:off x="0" y="914400"/>
            <a:ext cx="9144000" cy="4384771"/>
          </a:xfrm>
          <a:prstGeom prst="rect">
            <a:avLst/>
          </a:prstGeom>
        </p:spPr>
      </p:pic>
    </p:spTree>
    <p:extLst>
      <p:ext uri="{BB962C8B-B14F-4D97-AF65-F5344CB8AC3E}">
        <p14:creationId xmlns:p14="http://schemas.microsoft.com/office/powerpoint/2010/main" val="546834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2900" y="636233"/>
            <a:ext cx="8458200" cy="3135667"/>
          </a:xfrm>
          <a:prstGeom prst="rect">
            <a:avLst/>
          </a:prstGeom>
        </p:spPr>
      </p:pic>
      <p:sp>
        <p:nvSpPr>
          <p:cNvPr id="17409" name="Content Placeholder 1"/>
          <p:cNvSpPr>
            <a:spLocks noGrp="1"/>
          </p:cNvSpPr>
          <p:nvPr>
            <p:ph idx="1"/>
          </p:nvPr>
        </p:nvSpPr>
        <p:spPr>
          <a:xfrm>
            <a:off x="266700" y="3771900"/>
            <a:ext cx="8763000" cy="3086100"/>
          </a:xfrm>
        </p:spPr>
        <p:txBody>
          <a:bodyPr>
            <a:normAutofit fontScale="85000" lnSpcReduction="20000"/>
          </a:bodyPr>
          <a:lstStyle/>
          <a:p>
            <a:r>
              <a:rPr lang="en-US" dirty="0"/>
              <a:t>Staffing optimization of basically constant RHIC operations staff and slowly eroding budget:</a:t>
            </a:r>
          </a:p>
          <a:p>
            <a:pPr lvl="1"/>
            <a:r>
              <a:rPr lang="en-US" dirty="0"/>
              <a:t>Savings from improved operations efficiency were used effectively to implement RHIC II and to start mid-term Accelerator R&amp;D</a:t>
            </a:r>
          </a:p>
          <a:p>
            <a:pPr lvl="1"/>
            <a:r>
              <a:rPr lang="en-US" dirty="0"/>
              <a:t>Staff increase in 2009/10 for critical hires and in anticipation of retirements.</a:t>
            </a:r>
          </a:p>
          <a:p>
            <a:pPr lvl="1"/>
            <a:r>
              <a:rPr lang="en-US" dirty="0"/>
              <a:t>Removal of Tandem operation after completion of EBIS </a:t>
            </a:r>
          </a:p>
          <a:p>
            <a:pPr lvl="1"/>
            <a:r>
              <a:rPr lang="en-US" dirty="0"/>
              <a:t>Electrical systems: </a:t>
            </a:r>
          </a:p>
          <a:p>
            <a:pPr lvl="2"/>
            <a:r>
              <a:rPr lang="en-US" dirty="0"/>
              <a:t>Major effort to refurbish RHIC power supplies since it is the main source of failure; many new power systems for EBIS, ERL, eLens; electrical infrastructure upgrades</a:t>
            </a:r>
          </a:p>
          <a:p>
            <a:pPr lvl="1"/>
            <a:r>
              <a:rPr lang="en-US" dirty="0"/>
              <a:t>Instrumentation:</a:t>
            </a:r>
          </a:p>
          <a:p>
            <a:pPr lvl="2"/>
            <a:r>
              <a:rPr lang="en-US" dirty="0"/>
              <a:t>New systems (stochastic cooling, polarimeters); beam-based feed-back needs high reliability of instrumentation</a:t>
            </a:r>
          </a:p>
          <a:p>
            <a:pPr lvl="1"/>
            <a:r>
              <a:rPr lang="en-US" dirty="0"/>
              <a:t>Mechanical systems:</a:t>
            </a:r>
          </a:p>
          <a:p>
            <a:pPr lvl="2"/>
            <a:r>
              <a:rPr lang="en-US" dirty="0"/>
              <a:t>Increased design work for stochastic cooling, ERL (SRF), eLens, Coherent electron Cooling (SRF), …</a:t>
            </a:r>
          </a:p>
          <a:p>
            <a:endParaRPr lang="en-US" dirty="0">
              <a:latin typeface="Helvetica" charset="0"/>
            </a:endParaRPr>
          </a:p>
          <a:p>
            <a:endParaRPr lang="en-US" dirty="0">
              <a:latin typeface="Helvetica" charset="0"/>
            </a:endParaRPr>
          </a:p>
        </p:txBody>
      </p:sp>
      <p:sp>
        <p:nvSpPr>
          <p:cNvPr id="17410" name="Title 1"/>
          <p:cNvSpPr>
            <a:spLocks noGrp="1"/>
          </p:cNvSpPr>
          <p:nvPr>
            <p:ph type="title"/>
          </p:nvPr>
        </p:nvSpPr>
        <p:spPr/>
        <p:txBody>
          <a:bodyPr/>
          <a:lstStyle/>
          <a:p>
            <a:r>
              <a:rPr dirty="0">
                <a:latin typeface="Helvetica" charset="0"/>
                <a:ea typeface="ＭＳ Ｐゴシック" charset="0"/>
              </a:rPr>
              <a:t>Staffing of </a:t>
            </a:r>
            <a:r>
              <a:rPr lang="en-US" dirty="0">
                <a:latin typeface="Helvetica" charset="0"/>
                <a:ea typeface="ＭＳ Ｐゴシック" charset="0"/>
              </a:rPr>
              <a:t>Technical </a:t>
            </a:r>
            <a:r>
              <a:rPr dirty="0">
                <a:latin typeface="Helvetica" charset="0"/>
                <a:ea typeface="ＭＳ Ｐゴシック" charset="0"/>
              </a:rPr>
              <a:t>Groups by Fiscal Year</a:t>
            </a:r>
          </a:p>
        </p:txBody>
      </p:sp>
      <p:sp>
        <p:nvSpPr>
          <p:cNvPr id="5" name="TextBox 4"/>
          <p:cNvSpPr txBox="1"/>
          <p:nvPr/>
        </p:nvSpPr>
        <p:spPr bwMode="auto">
          <a:xfrm rot="16200000">
            <a:off x="561316" y="2539179"/>
            <a:ext cx="1069524" cy="230832"/>
          </a:xfrm>
          <a:prstGeom prst="rect">
            <a:avLst/>
          </a:prstGeom>
          <a:solidFill>
            <a:srgbClr val="FFFFFF"/>
          </a:solidFill>
          <a:ln>
            <a:noFill/>
          </a:ln>
          <a:extLst/>
        </p:spPr>
        <p:txBody>
          <a:bodyPr wrap="none" rtlCol="0">
            <a:spAutoFit/>
          </a:bodyPr>
          <a:lstStyle/>
          <a:p>
            <a:pPr algn="l">
              <a:spcBef>
                <a:spcPct val="50000"/>
              </a:spcBef>
            </a:pPr>
            <a:r>
              <a:rPr lang="en-US" sz="900" b="0" dirty="0">
                <a:solidFill>
                  <a:srgbClr val="000000"/>
                </a:solidFill>
                <a:latin typeface="Helvetica"/>
                <a:ea typeface="Lucida Grande"/>
                <a:cs typeface="Helvetica"/>
              </a:rPr>
              <a:t>Program Support</a:t>
            </a:r>
            <a:endParaRPr lang="en-US" sz="900" b="0" dirty="0">
              <a:solidFill>
                <a:srgbClr val="000000"/>
              </a:solidFill>
              <a:latin typeface="Helvetica"/>
              <a:cs typeface="Helvetica"/>
            </a:endParaRPr>
          </a:p>
        </p:txBody>
      </p:sp>
      <p:sp>
        <p:nvSpPr>
          <p:cNvPr id="8" name="TextBox 7"/>
          <p:cNvSpPr txBox="1"/>
          <p:nvPr/>
        </p:nvSpPr>
        <p:spPr bwMode="auto">
          <a:xfrm rot="16200000">
            <a:off x="959142" y="1430619"/>
            <a:ext cx="1277006" cy="369332"/>
          </a:xfrm>
          <a:prstGeom prst="rect">
            <a:avLst/>
          </a:prstGeom>
          <a:solidFill>
            <a:srgbClr val="FFFFFF"/>
          </a:solidFill>
          <a:ln>
            <a:noFill/>
          </a:ln>
          <a:extLst/>
        </p:spPr>
        <p:txBody>
          <a:bodyPr wrap="none" rtlCol="0">
            <a:spAutoFit/>
          </a:bodyPr>
          <a:lstStyle/>
          <a:p>
            <a:pPr algn="l">
              <a:spcBef>
                <a:spcPct val="50000"/>
              </a:spcBef>
            </a:pPr>
            <a:r>
              <a:rPr lang="en-US" sz="900" b="0" dirty="0">
                <a:solidFill>
                  <a:srgbClr val="000000"/>
                </a:solidFill>
                <a:latin typeface="Lucida Grande"/>
                <a:ea typeface="Lucida Grande"/>
                <a:cs typeface="Lucida Grande"/>
              </a:rPr>
              <a:t>Operations &amp; </a:t>
            </a:r>
            <a:br>
              <a:rPr lang="en-US" sz="900" b="0" dirty="0">
                <a:solidFill>
                  <a:srgbClr val="000000"/>
                </a:solidFill>
                <a:latin typeface="Lucida Grande"/>
                <a:ea typeface="Lucida Grande"/>
                <a:cs typeface="Lucida Grande"/>
              </a:rPr>
            </a:br>
            <a:r>
              <a:rPr lang="en-US" sz="900" b="0" dirty="0">
                <a:solidFill>
                  <a:srgbClr val="000000"/>
                </a:solidFill>
                <a:latin typeface="Lucida Grande"/>
                <a:ea typeface="Lucida Grande"/>
                <a:cs typeface="Lucida Grande"/>
              </a:rPr>
              <a:t>Operations Support </a:t>
            </a:r>
            <a:endParaRPr lang="en-US" sz="900" b="0" dirty="0">
              <a:solidFill>
                <a:srgbClr val="000000"/>
              </a:solidFill>
              <a:latin typeface="Helvetica"/>
              <a:cs typeface="Helvetica"/>
            </a:endParaRPr>
          </a:p>
        </p:txBody>
      </p:sp>
      <p:sp>
        <p:nvSpPr>
          <p:cNvPr id="10" name="TextBox 9"/>
          <p:cNvSpPr txBox="1"/>
          <p:nvPr/>
        </p:nvSpPr>
        <p:spPr bwMode="auto">
          <a:xfrm rot="16200000">
            <a:off x="1489535" y="1369083"/>
            <a:ext cx="1140198" cy="2308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Pre-Injectors</a:t>
            </a:r>
            <a:endParaRPr lang="en-US" sz="900" b="0" dirty="0">
              <a:solidFill>
                <a:srgbClr val="000000"/>
              </a:solidFill>
              <a:latin typeface="Helvetica"/>
              <a:cs typeface="Helvetica"/>
            </a:endParaRPr>
          </a:p>
        </p:txBody>
      </p:sp>
      <p:sp>
        <p:nvSpPr>
          <p:cNvPr id="11" name="TextBox 10"/>
          <p:cNvSpPr txBox="1"/>
          <p:nvPr/>
        </p:nvSpPr>
        <p:spPr bwMode="auto">
          <a:xfrm rot="16200000">
            <a:off x="2323691" y="2400584"/>
            <a:ext cx="454399" cy="2308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RF</a:t>
            </a:r>
            <a:endParaRPr lang="en-US" sz="900" b="0" dirty="0">
              <a:solidFill>
                <a:srgbClr val="000000"/>
              </a:solidFill>
              <a:latin typeface="Helvetica"/>
              <a:cs typeface="Helvetica"/>
            </a:endParaRPr>
          </a:p>
        </p:txBody>
      </p:sp>
      <p:sp>
        <p:nvSpPr>
          <p:cNvPr id="13" name="TextBox 12"/>
          <p:cNvSpPr txBox="1"/>
          <p:nvPr/>
        </p:nvSpPr>
        <p:spPr bwMode="auto">
          <a:xfrm rot="16200000">
            <a:off x="2311600" y="1486184"/>
            <a:ext cx="1368799" cy="2308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Instrumentation</a:t>
            </a:r>
            <a:endParaRPr lang="en-US" sz="900" b="0" dirty="0">
              <a:solidFill>
                <a:srgbClr val="000000"/>
              </a:solidFill>
              <a:latin typeface="Helvetica"/>
              <a:cs typeface="Helvetica"/>
            </a:endParaRPr>
          </a:p>
        </p:txBody>
      </p:sp>
      <p:sp>
        <p:nvSpPr>
          <p:cNvPr id="14" name="TextBox 13"/>
          <p:cNvSpPr txBox="1"/>
          <p:nvPr/>
        </p:nvSpPr>
        <p:spPr bwMode="auto">
          <a:xfrm rot="16200000">
            <a:off x="2791857" y="2056285"/>
            <a:ext cx="1371600" cy="2308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Mechanical Systems</a:t>
            </a:r>
            <a:endParaRPr lang="en-US" sz="900" b="0" dirty="0">
              <a:solidFill>
                <a:srgbClr val="000000"/>
              </a:solidFill>
              <a:latin typeface="Helvetica"/>
              <a:cs typeface="Helvetica"/>
            </a:endParaRPr>
          </a:p>
        </p:txBody>
      </p:sp>
      <p:sp>
        <p:nvSpPr>
          <p:cNvPr id="15" name="TextBox 14"/>
          <p:cNvSpPr txBox="1"/>
          <p:nvPr/>
        </p:nvSpPr>
        <p:spPr bwMode="auto">
          <a:xfrm rot="16200000">
            <a:off x="3522237" y="851474"/>
            <a:ext cx="684422" cy="3693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Electrical </a:t>
            </a:r>
            <a:br>
              <a:rPr lang="en-US" sz="900" b="0" dirty="0">
                <a:solidFill>
                  <a:srgbClr val="000000"/>
                </a:solidFill>
                <a:latin typeface="Lucida Grande"/>
                <a:ea typeface="Lucida Grande"/>
                <a:cs typeface="Lucida Grande"/>
              </a:rPr>
            </a:br>
            <a:r>
              <a:rPr lang="en-US" sz="900" b="0" dirty="0">
                <a:solidFill>
                  <a:srgbClr val="000000"/>
                </a:solidFill>
                <a:latin typeface="Lucida Grande"/>
                <a:ea typeface="Lucida Grande"/>
                <a:cs typeface="Lucida Grande"/>
              </a:rPr>
              <a:t>Systems</a:t>
            </a:r>
            <a:endParaRPr lang="en-US" sz="900" b="0" dirty="0">
              <a:solidFill>
                <a:srgbClr val="000000"/>
              </a:solidFill>
              <a:latin typeface="Helvetica"/>
              <a:cs typeface="Helvetica"/>
            </a:endParaRPr>
          </a:p>
        </p:txBody>
      </p:sp>
      <p:sp>
        <p:nvSpPr>
          <p:cNvPr id="16" name="TextBox 15"/>
          <p:cNvSpPr txBox="1"/>
          <p:nvPr/>
        </p:nvSpPr>
        <p:spPr bwMode="auto">
          <a:xfrm rot="16200000">
            <a:off x="3759242" y="2170584"/>
            <a:ext cx="1371600" cy="2308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Vacuum Systems</a:t>
            </a:r>
            <a:endParaRPr lang="en-US" sz="900" b="0" dirty="0">
              <a:solidFill>
                <a:srgbClr val="000000"/>
              </a:solidFill>
              <a:latin typeface="Helvetica"/>
              <a:cs typeface="Helvetica"/>
            </a:endParaRPr>
          </a:p>
        </p:txBody>
      </p:sp>
      <p:sp>
        <p:nvSpPr>
          <p:cNvPr id="17" name="TextBox 16"/>
          <p:cNvSpPr txBox="1"/>
          <p:nvPr/>
        </p:nvSpPr>
        <p:spPr bwMode="auto">
          <a:xfrm rot="16200000">
            <a:off x="4174467" y="1426233"/>
            <a:ext cx="1483098" cy="2308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Cryogenic Systems</a:t>
            </a:r>
            <a:endParaRPr lang="en-US" sz="900" b="0" dirty="0">
              <a:solidFill>
                <a:srgbClr val="000000"/>
              </a:solidFill>
              <a:latin typeface="Helvetica"/>
              <a:cs typeface="Helvetica"/>
            </a:endParaRPr>
          </a:p>
        </p:txBody>
      </p:sp>
      <p:sp>
        <p:nvSpPr>
          <p:cNvPr id="18" name="TextBox 17"/>
          <p:cNvSpPr txBox="1"/>
          <p:nvPr/>
        </p:nvSpPr>
        <p:spPr bwMode="auto">
          <a:xfrm rot="16200000">
            <a:off x="4911846" y="1034235"/>
            <a:ext cx="930434" cy="3693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Controls &amp;</a:t>
            </a:r>
            <a:br>
              <a:rPr lang="en-US" sz="900" b="0" dirty="0">
                <a:solidFill>
                  <a:srgbClr val="000000"/>
                </a:solidFill>
                <a:latin typeface="Lucida Grande"/>
                <a:ea typeface="Lucida Grande"/>
                <a:cs typeface="Lucida Grande"/>
              </a:rPr>
            </a:br>
            <a:r>
              <a:rPr lang="en-US" sz="900" b="0" dirty="0">
                <a:solidFill>
                  <a:srgbClr val="000000"/>
                </a:solidFill>
                <a:latin typeface="Lucida Grande"/>
                <a:ea typeface="Lucida Grande"/>
                <a:cs typeface="Lucida Grande"/>
              </a:rPr>
              <a:t>Access </a:t>
            </a:r>
            <a:r>
              <a:rPr lang="en-US" sz="900" b="0" dirty="0" err="1">
                <a:solidFill>
                  <a:srgbClr val="000000"/>
                </a:solidFill>
                <a:latin typeface="Lucida Grande"/>
                <a:ea typeface="Lucida Grande"/>
                <a:cs typeface="Lucida Grande"/>
              </a:rPr>
              <a:t>Cntrls</a:t>
            </a:r>
            <a:endParaRPr lang="en-US" sz="900" b="0" dirty="0">
              <a:solidFill>
                <a:srgbClr val="000000"/>
              </a:solidFill>
              <a:latin typeface="Helvetica"/>
              <a:cs typeface="Helvetica"/>
            </a:endParaRPr>
          </a:p>
        </p:txBody>
      </p:sp>
      <p:sp>
        <p:nvSpPr>
          <p:cNvPr id="19" name="TextBox 18"/>
          <p:cNvSpPr txBox="1"/>
          <p:nvPr/>
        </p:nvSpPr>
        <p:spPr bwMode="auto">
          <a:xfrm rot="16200000">
            <a:off x="5411859" y="1727826"/>
            <a:ext cx="975615" cy="3693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Facilities &amp; Infrastructure</a:t>
            </a:r>
            <a:endParaRPr lang="en-US" sz="900" b="0" dirty="0">
              <a:solidFill>
                <a:srgbClr val="000000"/>
              </a:solidFill>
              <a:latin typeface="Helvetica"/>
              <a:cs typeface="Helvetica"/>
            </a:endParaRPr>
          </a:p>
        </p:txBody>
      </p:sp>
      <p:sp>
        <p:nvSpPr>
          <p:cNvPr id="20" name="TextBox 19"/>
          <p:cNvSpPr txBox="1"/>
          <p:nvPr/>
        </p:nvSpPr>
        <p:spPr bwMode="auto">
          <a:xfrm rot="16200000">
            <a:off x="5786768" y="1759835"/>
            <a:ext cx="1140197" cy="3693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Superconducting Magnet Support</a:t>
            </a:r>
            <a:endParaRPr lang="en-US" sz="900" b="0" dirty="0">
              <a:solidFill>
                <a:srgbClr val="000000"/>
              </a:solidFill>
              <a:latin typeface="Helvetica"/>
              <a:cs typeface="Helvetica"/>
            </a:endParaRPr>
          </a:p>
        </p:txBody>
      </p:sp>
      <p:sp>
        <p:nvSpPr>
          <p:cNvPr id="21" name="TextBox 20"/>
          <p:cNvSpPr txBox="1"/>
          <p:nvPr/>
        </p:nvSpPr>
        <p:spPr bwMode="auto">
          <a:xfrm rot="16200000">
            <a:off x="6147899" y="1586680"/>
            <a:ext cx="1368796" cy="2308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Accelerator Physics</a:t>
            </a:r>
            <a:endParaRPr lang="en-US" sz="900" b="0" dirty="0">
              <a:solidFill>
                <a:srgbClr val="000000"/>
              </a:solidFill>
              <a:latin typeface="Helvetica"/>
              <a:cs typeface="Helvetica"/>
            </a:endParaRPr>
          </a:p>
        </p:txBody>
      </p:sp>
      <p:sp>
        <p:nvSpPr>
          <p:cNvPr id="22" name="TextBox 21"/>
          <p:cNvSpPr txBox="1"/>
          <p:nvPr/>
        </p:nvSpPr>
        <p:spPr bwMode="auto">
          <a:xfrm rot="16200000">
            <a:off x="6417930" y="1721673"/>
            <a:ext cx="1711696" cy="2308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Mid-term Accelerator R&amp;D</a:t>
            </a:r>
            <a:endParaRPr lang="en-US" sz="900" b="0" dirty="0">
              <a:solidFill>
                <a:srgbClr val="000000"/>
              </a:solidFill>
              <a:latin typeface="Helvetica"/>
              <a:cs typeface="Helvetica"/>
            </a:endParaRPr>
          </a:p>
        </p:txBody>
      </p:sp>
      <p:sp>
        <p:nvSpPr>
          <p:cNvPr id="23" name="TextBox 22"/>
          <p:cNvSpPr txBox="1"/>
          <p:nvPr/>
        </p:nvSpPr>
        <p:spPr bwMode="auto">
          <a:xfrm rot="16200000">
            <a:off x="7031969" y="1200147"/>
            <a:ext cx="1483097" cy="369332"/>
          </a:xfrm>
          <a:prstGeom prst="rect">
            <a:avLst/>
          </a:prstGeom>
          <a:solidFill>
            <a:srgbClr val="FFFFFF"/>
          </a:solidFill>
          <a:ln>
            <a:noFill/>
          </a:ln>
          <a:extLst/>
        </p:spPr>
        <p:txBody>
          <a:bodyPr wrap="square" rtlCol="0">
            <a:spAutoFit/>
          </a:bodyPr>
          <a:lstStyle/>
          <a:p>
            <a:pPr algn="l">
              <a:spcBef>
                <a:spcPct val="50000"/>
              </a:spcBef>
            </a:pPr>
            <a:r>
              <a:rPr lang="en-US" sz="900" b="0" dirty="0">
                <a:solidFill>
                  <a:srgbClr val="000000"/>
                </a:solidFill>
                <a:latin typeface="Lucida Grande"/>
                <a:ea typeface="Lucida Grande"/>
                <a:cs typeface="Lucida Grande"/>
              </a:rPr>
              <a:t>Total RHIC Accelerator Operations (FTE/10)</a:t>
            </a:r>
            <a:endParaRPr lang="en-US" sz="900" b="0" dirty="0">
              <a:solidFill>
                <a:srgbClr val="000000"/>
              </a:solidFill>
              <a:latin typeface="Helvetica"/>
              <a:cs typeface="Helvetica"/>
            </a:endParaRPr>
          </a:p>
        </p:txBody>
      </p:sp>
    </p:spTree>
    <p:extLst>
      <p:ext uri="{BB962C8B-B14F-4D97-AF65-F5344CB8AC3E}">
        <p14:creationId xmlns:p14="http://schemas.microsoft.com/office/powerpoint/2010/main" val="22623871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Cut power consumption of RHIC refrigerator since beginning of RHIC by </a:t>
            </a:r>
            <a:br>
              <a:rPr lang="en-US" dirty="0"/>
            </a:br>
            <a:r>
              <a:rPr lang="en-US" dirty="0"/>
              <a:t>~ 7 MW</a:t>
            </a:r>
          </a:p>
          <a:p>
            <a:pPr lvl="0"/>
            <a:r>
              <a:rPr lang="en-US" dirty="0">
                <a:solidFill>
                  <a:srgbClr val="000000"/>
                </a:solidFill>
              </a:rPr>
              <a:t>Renegotiated BNL power contract with NYPA, allowing retention of power rates at ~ $60/MWhr</a:t>
            </a:r>
          </a:p>
          <a:p>
            <a:pPr lvl="0"/>
            <a:r>
              <a:rPr lang="en-US" dirty="0"/>
              <a:t>Reduced Superconducting Magnet Division staff supported by RHIC operations from 20 to 9</a:t>
            </a:r>
          </a:p>
          <a:p>
            <a:pPr lvl="0"/>
            <a:r>
              <a:rPr lang="en-US" dirty="0">
                <a:solidFill>
                  <a:srgbClr val="000000"/>
                </a:solidFill>
              </a:rPr>
              <a:t>Phasing out Tandem Van de Graaff operations staff of 9 FTE in FY12</a:t>
            </a:r>
          </a:p>
          <a:p>
            <a:pPr lvl="0"/>
            <a:r>
              <a:rPr lang="en-US" dirty="0"/>
              <a:t>Staff turnover has improved age distribution and neutralized inflation in cost per FTE</a:t>
            </a:r>
          </a:p>
          <a:p>
            <a:pPr lvl="0"/>
            <a:r>
              <a:rPr lang="en-US" dirty="0">
                <a:solidFill>
                  <a:srgbClr val="000000"/>
                </a:solidFill>
              </a:rPr>
              <a:t>FY06-07 merger of RHIC and ATLAS Computing Facilities permits savings of ~ 6 FTE to RHIC operations budget, by exploiting synergies with HEP-funded efforts</a:t>
            </a:r>
          </a:p>
          <a:p>
            <a:pPr lvl="0"/>
            <a:r>
              <a:rPr lang="en-US" dirty="0"/>
              <a:t>Replaced electron cooling plan with stochastic cooling to achieve </a:t>
            </a:r>
            <a:br>
              <a:rPr lang="en-US" dirty="0"/>
            </a:br>
            <a:r>
              <a:rPr lang="en-US" dirty="0"/>
              <a:t>RHIC II luminosity upgrade during FY08 - 12 (~ $12M of AIPs instead of </a:t>
            </a:r>
            <a:br>
              <a:rPr lang="en-US" dirty="0"/>
            </a:br>
            <a:r>
              <a:rPr lang="en-US" dirty="0"/>
              <a:t>~$100M project)</a:t>
            </a:r>
          </a:p>
          <a:p>
            <a:pPr lvl="0"/>
            <a:r>
              <a:rPr lang="en-US" dirty="0">
                <a:solidFill>
                  <a:srgbClr val="000000"/>
                </a:solidFill>
              </a:rPr>
              <a:t>Continued and expanded use of facilities by other programs (NSRL, BLIP, Tandem Commercial Users Program, etc.) under full cost recovery, reducing RHIC operations cost via synergies and effective use of staff, and also leading to improved performance and flexibility of the facility.</a:t>
            </a:r>
          </a:p>
          <a:p>
            <a:pPr lvl="0"/>
            <a:r>
              <a:rPr lang="en-US" b="1" u="sng" dirty="0"/>
              <a:t>Bottom line</a:t>
            </a:r>
            <a:r>
              <a:rPr lang="en-US" b="1" dirty="0"/>
              <a:t>: above changes have led to ~ $115M cumulative savings in the FY07-13 period.  Some of these savings were reinvested to allow RHIC to remain competitive well into the future.</a:t>
            </a:r>
            <a:endParaRPr lang="en-US" dirty="0"/>
          </a:p>
          <a:p>
            <a:endParaRPr lang="en-US" dirty="0"/>
          </a:p>
        </p:txBody>
      </p:sp>
      <p:sp>
        <p:nvSpPr>
          <p:cNvPr id="3" name="Title 2"/>
          <p:cNvSpPr>
            <a:spLocks noGrp="1"/>
          </p:cNvSpPr>
          <p:nvPr>
            <p:ph type="title"/>
          </p:nvPr>
        </p:nvSpPr>
        <p:spPr/>
        <p:txBody>
          <a:bodyPr/>
          <a:lstStyle/>
          <a:p>
            <a:r>
              <a:rPr lang="en-US" dirty="0"/>
              <a:t>RHIC operations cost reductions</a:t>
            </a:r>
          </a:p>
        </p:txBody>
      </p:sp>
    </p:spTree>
    <p:extLst>
      <p:ext uri="{BB962C8B-B14F-4D97-AF65-F5344CB8AC3E}">
        <p14:creationId xmlns:p14="http://schemas.microsoft.com/office/powerpoint/2010/main" val="10367938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dirty="0">
                <a:latin typeface="Helvetica" charset="0"/>
                <a:ea typeface="ＭＳ Ｐゴシック" charset="0"/>
              </a:rPr>
              <a:t>Collider-Accelerator Department</a:t>
            </a:r>
          </a:p>
        </p:txBody>
      </p:sp>
      <p:sp>
        <p:nvSpPr>
          <p:cNvPr id="27650" name="Content Placeholder 2"/>
          <p:cNvSpPr>
            <a:spLocks noGrp="1"/>
          </p:cNvSpPr>
          <p:nvPr>
            <p:ph idx="1"/>
          </p:nvPr>
        </p:nvSpPr>
        <p:spPr/>
        <p:txBody>
          <a:bodyPr/>
          <a:lstStyle/>
          <a:p>
            <a:pPr marL="0" indent="0">
              <a:buFontTx/>
              <a:buNone/>
              <a:defRPr/>
            </a:pPr>
            <a:endParaRPr lang="en-US" dirty="0">
              <a:latin typeface="Helvetica" charset="0"/>
            </a:endParaRPr>
          </a:p>
          <a:p>
            <a:pPr>
              <a:defRPr/>
            </a:pPr>
            <a:r>
              <a:rPr lang="en-US" dirty="0">
                <a:latin typeface="Helvetica" charset="0"/>
              </a:rPr>
              <a:t>Responsible for the safe and efficient operation and development of particle accelerators in support of the national mission, mainly for ONP (RHIC, BLIP) but also for NASA.</a:t>
            </a:r>
          </a:p>
          <a:p>
            <a:pPr marL="0" indent="0">
              <a:buFontTx/>
              <a:buNone/>
              <a:defRPr/>
            </a:pPr>
            <a:endParaRPr lang="en-US" dirty="0">
              <a:latin typeface="Helvetica" charset="0"/>
            </a:endParaRPr>
          </a:p>
          <a:p>
            <a:pPr>
              <a:defRPr/>
            </a:pPr>
            <a:r>
              <a:rPr lang="en-US" dirty="0">
                <a:latin typeface="Helvetica" charset="0"/>
              </a:rPr>
              <a:t>3 Divisions:</a:t>
            </a:r>
          </a:p>
          <a:p>
            <a:pPr lvl="1">
              <a:defRPr/>
            </a:pPr>
            <a:r>
              <a:rPr lang="en-US" dirty="0">
                <a:latin typeface="Helvetica" charset="0"/>
              </a:rPr>
              <a:t>Accelerator Division (W. Fischer): main responsibility for the operation and development of all accelerators, also participating in R&amp;D activities</a:t>
            </a:r>
          </a:p>
          <a:p>
            <a:pPr lvl="1">
              <a:defRPr/>
            </a:pPr>
            <a:r>
              <a:rPr lang="en-US" dirty="0">
                <a:latin typeface="Helvetica" charset="0"/>
              </a:rPr>
              <a:t>Accelerator R&amp;D Division (I. Ben-Zvi): main responsibility for R&amp;D towards future facilities, also participating in RHIC operations activities</a:t>
            </a:r>
          </a:p>
          <a:p>
            <a:pPr lvl="1">
              <a:defRPr/>
            </a:pPr>
            <a:r>
              <a:rPr lang="en-US" dirty="0">
                <a:latin typeface="Helvetica" charset="0"/>
              </a:rPr>
              <a:t>Experimental Support &amp; Facilities Division (P. Pile): main responsibility for support of RHIC experiments and facility infrastructure.</a:t>
            </a:r>
          </a:p>
        </p:txBody>
      </p:sp>
    </p:spTree>
    <p:extLst>
      <p:ext uri="{BB962C8B-B14F-4D97-AF65-F5344CB8AC3E}">
        <p14:creationId xmlns:p14="http://schemas.microsoft.com/office/powerpoint/2010/main" val="36715698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7"/>
          <p:cNvSpPr>
            <a:spLocks noGrp="1" noChangeArrowheads="1"/>
          </p:cNvSpPr>
          <p:nvPr>
            <p:ph idx="1"/>
          </p:nvPr>
        </p:nvSpPr>
        <p:spPr/>
        <p:txBody>
          <a:bodyPr/>
          <a:lstStyle/>
          <a:p>
            <a:pPr>
              <a:lnSpc>
                <a:spcPct val="90000"/>
              </a:lnSpc>
            </a:pPr>
            <a:endParaRPr lang="en-US" dirty="0">
              <a:latin typeface="Helvetica" charset="0"/>
            </a:endParaRPr>
          </a:p>
          <a:p>
            <a:pPr>
              <a:lnSpc>
                <a:spcPct val="90000"/>
              </a:lnSpc>
            </a:pPr>
            <a:r>
              <a:rPr lang="en-US" dirty="0">
                <a:latin typeface="Helvetica" charset="0"/>
              </a:rPr>
              <a:t>Detailed RHIC performance projections are produced yearly (see background material)</a:t>
            </a:r>
          </a:p>
          <a:p>
            <a:pPr>
              <a:lnSpc>
                <a:spcPct val="90000"/>
              </a:lnSpc>
            </a:pPr>
            <a:endParaRPr lang="en-US" dirty="0">
              <a:latin typeface="Helvetica" charset="0"/>
            </a:endParaRPr>
          </a:p>
          <a:p>
            <a:pPr>
              <a:lnSpc>
                <a:spcPct val="90000"/>
              </a:lnSpc>
            </a:pPr>
            <a:r>
              <a:rPr lang="en-US" dirty="0">
                <a:latin typeface="Helvetica" charset="0"/>
              </a:rPr>
              <a:t>During running periods:</a:t>
            </a:r>
          </a:p>
          <a:p>
            <a:pPr lvl="1">
              <a:lnSpc>
                <a:spcPct val="90000"/>
              </a:lnSpc>
            </a:pPr>
            <a:r>
              <a:rPr lang="en-US" dirty="0">
                <a:latin typeface="Helvetica" charset="0"/>
              </a:rPr>
              <a:t>1 week for 50K to 4K machine cool-down</a:t>
            </a:r>
          </a:p>
          <a:p>
            <a:pPr lvl="1">
              <a:lnSpc>
                <a:spcPct val="90000"/>
              </a:lnSpc>
            </a:pPr>
            <a:r>
              <a:rPr lang="en-US" dirty="0">
                <a:latin typeface="Helvetica" charset="0"/>
              </a:rPr>
              <a:t>2 weeks of machine set-up and commissioning led by accelerator physicists or operations specialists</a:t>
            </a:r>
          </a:p>
          <a:p>
            <a:pPr lvl="1">
              <a:lnSpc>
                <a:spcPct val="90000"/>
              </a:lnSpc>
            </a:pPr>
            <a:r>
              <a:rPr lang="en-US" dirty="0">
                <a:latin typeface="Helvetica" charset="0"/>
              </a:rPr>
              <a:t>For troubleshooting and repair of equipment: call-in lists for each group (everybody is on call!), remote controls access is used extensively for troubleshooting</a:t>
            </a:r>
          </a:p>
          <a:p>
            <a:pPr lvl="1">
              <a:lnSpc>
                <a:spcPct val="90000"/>
              </a:lnSpc>
            </a:pPr>
            <a:r>
              <a:rPr lang="en-US" dirty="0">
                <a:latin typeface="Helvetica" charset="0"/>
              </a:rPr>
              <a:t>Daily run coordinator meeting and weekly scheduling meeting.</a:t>
            </a:r>
          </a:p>
          <a:p>
            <a:pPr lvl="1">
              <a:lnSpc>
                <a:spcPct val="90000"/>
              </a:lnSpc>
            </a:pPr>
            <a:r>
              <a:rPr lang="en-US" dirty="0">
                <a:latin typeface="Helvetica" charset="0"/>
              </a:rPr>
              <a:t>Weekly run planning meeting of machine and experiment coordinators with ALD</a:t>
            </a:r>
          </a:p>
          <a:p>
            <a:pPr lvl="1">
              <a:lnSpc>
                <a:spcPct val="90000"/>
              </a:lnSpc>
            </a:pPr>
            <a:r>
              <a:rPr lang="en-US" dirty="0">
                <a:latin typeface="Helvetica" charset="0"/>
              </a:rPr>
              <a:t>Scheduled maintenance periods of 14 hours every two weeks. Carefully planned and coordinated by the maintenance coordinator to reduce recovery time.</a:t>
            </a:r>
          </a:p>
          <a:p>
            <a:pPr lvl="1">
              <a:lnSpc>
                <a:spcPct val="90000"/>
              </a:lnSpc>
            </a:pPr>
            <a:r>
              <a:rPr lang="en-US" dirty="0">
                <a:latin typeface="Helvetica" charset="0"/>
              </a:rPr>
              <a:t>Beam studies (APEX) period of 16 </a:t>
            </a:r>
            <a:r>
              <a:rPr lang="en-US" dirty="0" err="1">
                <a:latin typeface="Helvetica" charset="0"/>
              </a:rPr>
              <a:t>hrs</a:t>
            </a:r>
            <a:r>
              <a:rPr lang="en-US" dirty="0">
                <a:latin typeface="Helvetica" charset="0"/>
              </a:rPr>
              <a:t> (end-to-end) every two weeks is proposal-driven and reviewed by ALD-appointed committee (AEAC)</a:t>
            </a:r>
          </a:p>
          <a:p>
            <a:pPr lvl="1">
              <a:lnSpc>
                <a:spcPct val="90000"/>
              </a:lnSpc>
            </a:pPr>
            <a:r>
              <a:rPr lang="en-US" dirty="0">
                <a:latin typeface="Helvetica" charset="0"/>
              </a:rPr>
              <a:t>1 – 2 weeks to change species during run</a:t>
            </a:r>
          </a:p>
          <a:p>
            <a:pPr lvl="1">
              <a:lnSpc>
                <a:spcPct val="90000"/>
              </a:lnSpc>
            </a:pPr>
            <a:r>
              <a:rPr lang="en-US" dirty="0">
                <a:latin typeface="Helvetica" charset="0"/>
              </a:rPr>
              <a:t>½ week for machine warm-up</a:t>
            </a:r>
          </a:p>
          <a:p>
            <a:pPr>
              <a:lnSpc>
                <a:spcPct val="90000"/>
              </a:lnSpc>
            </a:pPr>
            <a:endParaRPr lang="en-US" dirty="0">
              <a:latin typeface="Helvetica" charset="0"/>
            </a:endParaRPr>
          </a:p>
          <a:p>
            <a:pPr>
              <a:lnSpc>
                <a:spcPct val="90000"/>
              </a:lnSpc>
            </a:pPr>
            <a:endParaRPr lang="en-US" dirty="0">
              <a:latin typeface="Helvetica" charset="0"/>
            </a:endParaRPr>
          </a:p>
        </p:txBody>
      </p:sp>
      <p:sp>
        <p:nvSpPr>
          <p:cNvPr id="21505" name="Rectangle 1026"/>
          <p:cNvSpPr>
            <a:spLocks noGrp="1" noChangeArrowheads="1"/>
          </p:cNvSpPr>
          <p:nvPr>
            <p:ph type="title"/>
          </p:nvPr>
        </p:nvSpPr>
        <p:spPr/>
        <p:txBody>
          <a:bodyPr/>
          <a:lstStyle/>
          <a:p>
            <a:r>
              <a:rPr dirty="0">
                <a:latin typeface="Helvetica" charset="0"/>
                <a:ea typeface="ＭＳ Ｐゴシック" charset="0"/>
              </a:rPr>
              <a:t>Operations Planning and Organization</a:t>
            </a:r>
          </a:p>
        </p:txBody>
      </p:sp>
    </p:spTree>
    <p:extLst>
      <p:ext uri="{BB962C8B-B14F-4D97-AF65-F5344CB8AC3E}">
        <p14:creationId xmlns:p14="http://schemas.microsoft.com/office/powerpoint/2010/main" val="17015128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7"/>
          <p:cNvSpPr>
            <a:spLocks noGrp="1" noChangeArrowheads="1"/>
          </p:cNvSpPr>
          <p:nvPr>
            <p:ph idx="1"/>
          </p:nvPr>
        </p:nvSpPr>
        <p:spPr/>
        <p:txBody>
          <a:bodyPr>
            <a:normAutofit/>
          </a:bodyPr>
          <a:lstStyle/>
          <a:p>
            <a:pPr>
              <a:lnSpc>
                <a:spcPct val="90000"/>
              </a:lnSpc>
            </a:pPr>
            <a:endParaRPr lang="en-US" dirty="0">
              <a:latin typeface="Helvetica" charset="0"/>
            </a:endParaRPr>
          </a:p>
          <a:p>
            <a:pPr>
              <a:lnSpc>
                <a:spcPct val="90000"/>
              </a:lnSpc>
            </a:pPr>
            <a:r>
              <a:rPr lang="en-US" dirty="0">
                <a:latin typeface="Helvetica" charset="0"/>
              </a:rPr>
              <a:t>During shutdown periods:</a:t>
            </a:r>
          </a:p>
          <a:p>
            <a:pPr lvl="1">
              <a:lnSpc>
                <a:spcPct val="90000"/>
              </a:lnSpc>
            </a:pPr>
            <a:r>
              <a:rPr lang="en-US" dirty="0">
                <a:latin typeface="Helvetica" charset="0"/>
              </a:rPr>
              <a:t>Preventive maintenance and replacement of equipment.</a:t>
            </a:r>
          </a:p>
          <a:p>
            <a:pPr lvl="1">
              <a:lnSpc>
                <a:spcPct val="90000"/>
              </a:lnSpc>
            </a:pPr>
            <a:r>
              <a:rPr lang="en-US" dirty="0">
                <a:latin typeface="Helvetica" charset="0"/>
              </a:rPr>
              <a:t>Installation of enhancements  and upgrades</a:t>
            </a:r>
          </a:p>
          <a:p>
            <a:pPr lvl="1">
              <a:lnSpc>
                <a:spcPct val="90000"/>
              </a:lnSpc>
            </a:pPr>
            <a:r>
              <a:rPr lang="en-US" dirty="0">
                <a:latin typeface="Helvetica" charset="0"/>
              </a:rPr>
              <a:t>Overall shut-down work planned as project with GANTT chart</a:t>
            </a:r>
          </a:p>
          <a:p>
            <a:pPr lvl="1">
              <a:lnSpc>
                <a:spcPct val="90000"/>
              </a:lnSpc>
            </a:pPr>
            <a:r>
              <a:rPr lang="en-US" dirty="0">
                <a:latin typeface="Helvetica" charset="0"/>
              </a:rPr>
              <a:t>All newly installed systems or system modifications undergo engineering review and a review by the Accelerator Systems Safety Review Committee, the Experimental Safety Review Committee and/or the “Radiation Safety Committee” as appropriate.</a:t>
            </a:r>
          </a:p>
          <a:p>
            <a:pPr lvl="1">
              <a:lnSpc>
                <a:spcPct val="90000"/>
              </a:lnSpc>
            </a:pPr>
            <a:r>
              <a:rPr lang="en-US" dirty="0">
                <a:latin typeface="Helvetica" charset="0"/>
              </a:rPr>
              <a:t>2 ½ day retreat at beginning of shutdown to review operations performance and shutdown work</a:t>
            </a:r>
          </a:p>
          <a:p>
            <a:pPr lvl="1">
              <a:lnSpc>
                <a:spcPct val="90000"/>
              </a:lnSpc>
            </a:pPr>
            <a:r>
              <a:rPr lang="en-US" dirty="0">
                <a:latin typeface="Helvetica" charset="0"/>
              </a:rPr>
              <a:t>Yearly review of Accelerator Development and Accelerator R&amp;D by external </a:t>
            </a:r>
            <a:br>
              <a:rPr lang="en-US" dirty="0">
                <a:latin typeface="Helvetica" charset="0"/>
              </a:rPr>
            </a:br>
            <a:r>
              <a:rPr lang="en-US" dirty="0">
                <a:latin typeface="Helvetica" charset="0"/>
              </a:rPr>
              <a:t>C-AD Machine Advisory Committee (Present membership: J. Jowett (CERN), G. </a:t>
            </a:r>
            <a:r>
              <a:rPr lang="en-US" dirty="0" err="1">
                <a:latin typeface="Helvetica" charset="0"/>
              </a:rPr>
              <a:t>Krafft</a:t>
            </a:r>
            <a:r>
              <a:rPr lang="en-US" dirty="0">
                <a:latin typeface="Helvetica" charset="0"/>
              </a:rPr>
              <a:t> (TJNAF), SY Lee (Indiana University), K. </a:t>
            </a:r>
            <a:r>
              <a:rPr lang="en-US" dirty="0" err="1">
                <a:latin typeface="Helvetica" charset="0"/>
              </a:rPr>
              <a:t>Ohmi</a:t>
            </a:r>
            <a:r>
              <a:rPr lang="en-US" dirty="0">
                <a:latin typeface="Helvetica" charset="0"/>
              </a:rPr>
              <a:t> (KEK), V. Shiltsev (FNAL), P. Spiller (GSI), R. Talman (Cornell), F. Zimmermann (CERN, Chair))</a:t>
            </a:r>
          </a:p>
        </p:txBody>
      </p:sp>
      <p:sp>
        <p:nvSpPr>
          <p:cNvPr id="22529" name="Rectangle 1026"/>
          <p:cNvSpPr>
            <a:spLocks noGrp="1" noChangeArrowheads="1"/>
          </p:cNvSpPr>
          <p:nvPr>
            <p:ph type="title"/>
          </p:nvPr>
        </p:nvSpPr>
        <p:spPr/>
        <p:txBody>
          <a:bodyPr/>
          <a:lstStyle/>
          <a:p>
            <a:r>
              <a:rPr dirty="0">
                <a:latin typeface="Helvetica" charset="0"/>
                <a:ea typeface="ＭＳ Ｐゴシック" charset="0"/>
              </a:rPr>
              <a:t>Operations Planning and Organization (cont’d)</a:t>
            </a:r>
          </a:p>
        </p:txBody>
      </p:sp>
    </p:spTree>
    <p:extLst>
      <p:ext uri="{BB962C8B-B14F-4D97-AF65-F5344CB8AC3E}">
        <p14:creationId xmlns:p14="http://schemas.microsoft.com/office/powerpoint/2010/main" val="21449579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4"/>
          <p:cNvSpPr>
            <a:spLocks noGrp="1"/>
          </p:cNvSpPr>
          <p:nvPr>
            <p:ph idx="1"/>
          </p:nvPr>
        </p:nvSpPr>
        <p:spPr>
          <a:xfrm>
            <a:off x="266700" y="701675"/>
            <a:ext cx="8677275" cy="5813425"/>
          </a:xfrm>
        </p:spPr>
        <p:txBody>
          <a:bodyPr>
            <a:normAutofit/>
          </a:bodyPr>
          <a:lstStyle/>
          <a:p>
            <a:pPr marL="0" indent="0" eaLnBrk="1" hangingPunct="1">
              <a:buFontTx/>
              <a:buNone/>
              <a:defRPr/>
            </a:pPr>
            <a:endParaRPr lang="en-US" dirty="0">
              <a:latin typeface="Helvetica" charset="0"/>
            </a:endParaRPr>
          </a:p>
          <a:p>
            <a:pPr eaLnBrk="1" hangingPunct="1">
              <a:defRPr/>
            </a:pPr>
            <a:r>
              <a:rPr lang="en-US" dirty="0">
                <a:latin typeface="Helvetica" charset="0"/>
              </a:rPr>
              <a:t>RHIC facility: performance, availability, upgrades, complexity and size</a:t>
            </a:r>
          </a:p>
          <a:p>
            <a:pPr eaLnBrk="1" hangingPunct="1">
              <a:defRPr/>
            </a:pPr>
            <a:endParaRPr lang="en-US" dirty="0">
              <a:solidFill>
                <a:schemeClr val="tx1"/>
              </a:solidFill>
              <a:latin typeface="Helvetica" charset="0"/>
            </a:endParaRPr>
          </a:p>
          <a:p>
            <a:pPr eaLnBrk="1" hangingPunct="1">
              <a:defRPr/>
            </a:pPr>
            <a:r>
              <a:rPr lang="en-US" dirty="0">
                <a:solidFill>
                  <a:schemeClr val="tx1"/>
                </a:solidFill>
                <a:latin typeface="Helvetica" charset="0"/>
              </a:rPr>
              <a:t>Operating budgets, staffing, cost drivers, operating efficiency</a:t>
            </a:r>
          </a:p>
          <a:p>
            <a:pPr marL="0" indent="0" eaLnBrk="1" hangingPunct="1">
              <a:buNone/>
              <a:defRPr/>
            </a:pPr>
            <a:endParaRPr lang="en-US" dirty="0">
              <a:latin typeface="Helvetica" charset="0"/>
            </a:endParaRPr>
          </a:p>
          <a:p>
            <a:pPr eaLnBrk="1" hangingPunct="1">
              <a:defRPr/>
            </a:pPr>
            <a:r>
              <a:rPr lang="en-US" dirty="0">
                <a:latin typeface="Helvetica" charset="0"/>
              </a:rPr>
              <a:t>Operations planning and organization, resource allocations among operations, set-up, maintenance &amp; repairs, accelerator R&amp;D</a:t>
            </a:r>
          </a:p>
          <a:p>
            <a:pPr eaLnBrk="1" hangingPunct="1">
              <a:defRPr/>
            </a:pPr>
            <a:endParaRPr lang="en-US" dirty="0">
              <a:solidFill>
                <a:srgbClr val="000000"/>
              </a:solidFill>
              <a:latin typeface="Helvetica" charset="0"/>
            </a:endParaRPr>
          </a:p>
          <a:p>
            <a:pPr eaLnBrk="1" hangingPunct="1">
              <a:defRPr/>
            </a:pPr>
            <a:r>
              <a:rPr lang="en-US" dirty="0">
                <a:solidFill>
                  <a:srgbClr val="000000"/>
                </a:solidFill>
                <a:latin typeface="Helvetica" charset="0"/>
              </a:rPr>
              <a:t>Brief overview of activities other than RHIC</a:t>
            </a:r>
          </a:p>
          <a:p>
            <a:pPr marL="0" indent="0" eaLnBrk="1" hangingPunct="1">
              <a:buFontTx/>
              <a:buNone/>
              <a:defRPr/>
            </a:pPr>
            <a:endParaRPr lang="en-US" dirty="0">
              <a:latin typeface="Helvetica" charset="0"/>
            </a:endParaRPr>
          </a:p>
        </p:txBody>
      </p:sp>
      <p:sp>
        <p:nvSpPr>
          <p:cNvPr id="6145" name="Title 3"/>
          <p:cNvSpPr>
            <a:spLocks noGrp="1"/>
          </p:cNvSpPr>
          <p:nvPr>
            <p:ph type="title"/>
          </p:nvPr>
        </p:nvSpPr>
        <p:spPr/>
        <p:txBody>
          <a:bodyPr/>
          <a:lstStyle/>
          <a:p>
            <a:pPr eaLnBrk="1" hangingPunct="1"/>
            <a:r>
              <a:rPr lang="en-US" dirty="0">
                <a:latin typeface="Helvetica" charset="0"/>
                <a:ea typeface="ＭＳ Ｐゴシック" charset="0"/>
              </a:rPr>
              <a:t>Outline</a:t>
            </a:r>
            <a:endParaRPr dirty="0">
              <a:latin typeface="Helvetica" charset="0"/>
              <a:ea typeface="ＭＳ Ｐゴシック" charset="0"/>
            </a:endParaRPr>
          </a:p>
        </p:txBody>
      </p:sp>
    </p:spTree>
    <p:extLst>
      <p:ext uri="{BB962C8B-B14F-4D97-AF65-F5344CB8AC3E}">
        <p14:creationId xmlns:p14="http://schemas.microsoft.com/office/powerpoint/2010/main" val="8247734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pPr>
              <a:defRPr/>
            </a:pPr>
            <a:r>
              <a:rPr lang="en-US" dirty="0"/>
              <a:t>Running periods (reduced from 11 to 7 seats):</a:t>
            </a:r>
          </a:p>
          <a:p>
            <a:pPr lvl="1">
              <a:defRPr/>
            </a:pPr>
            <a:r>
              <a:rPr lang="en-US" dirty="0"/>
              <a:t>In Main Control Room (MCR) one Operations Coordinator (OC, central point-of-contact) and two operators: 3</a:t>
            </a:r>
          </a:p>
          <a:p>
            <a:pPr lvl="1">
              <a:defRPr/>
            </a:pPr>
            <a:r>
              <a:rPr lang="en-US" dirty="0"/>
              <a:t>Collider Accelerator Support: 2</a:t>
            </a:r>
          </a:p>
          <a:p>
            <a:pPr lvl="1">
              <a:defRPr/>
            </a:pPr>
            <a:r>
              <a:rPr lang="en-US" dirty="0"/>
              <a:t>Refrigerator operations: 3 ￫ 2</a:t>
            </a:r>
          </a:p>
          <a:p>
            <a:pPr lvl="1">
              <a:defRPr/>
            </a:pPr>
            <a:r>
              <a:rPr lang="en-US" dirty="0"/>
              <a:t>Siemens motor generator: 1 ￫ 0</a:t>
            </a:r>
          </a:p>
          <a:p>
            <a:pPr lvl="1">
              <a:defRPr/>
            </a:pPr>
            <a:r>
              <a:rPr lang="en-US" dirty="0"/>
              <a:t>Tandem van de Graaff (replaced by EBIS): 2 ￫ 0</a:t>
            </a:r>
          </a:p>
          <a:p>
            <a:pPr>
              <a:defRPr/>
            </a:pPr>
            <a:endParaRPr lang="en-US" dirty="0"/>
          </a:p>
          <a:p>
            <a:pPr>
              <a:defRPr/>
            </a:pPr>
            <a:r>
              <a:rPr lang="en-US" dirty="0"/>
              <a:t>For long term operation need 5 - 6 FTE per seat to account for sick time, vacation time, training…</a:t>
            </a:r>
          </a:p>
          <a:p>
            <a:pPr>
              <a:defRPr/>
            </a:pPr>
            <a:endParaRPr lang="en-US" dirty="0"/>
          </a:p>
          <a:p>
            <a:pPr marL="0" indent="0">
              <a:buNone/>
              <a:defRPr/>
            </a:pPr>
            <a:endParaRPr lang="en-US" dirty="0"/>
          </a:p>
          <a:p>
            <a:pPr marL="0" indent="0">
              <a:buFontTx/>
              <a:buNone/>
              <a:defRPr/>
            </a:pPr>
            <a:endParaRPr lang="en-US" dirty="0"/>
          </a:p>
        </p:txBody>
      </p:sp>
      <p:sp>
        <p:nvSpPr>
          <p:cNvPr id="23553" name="Rectangle 2"/>
          <p:cNvSpPr>
            <a:spLocks noGrp="1" noChangeArrowheads="1"/>
          </p:cNvSpPr>
          <p:nvPr>
            <p:ph type="title"/>
          </p:nvPr>
        </p:nvSpPr>
        <p:spPr/>
        <p:txBody>
          <a:bodyPr/>
          <a:lstStyle/>
          <a:p>
            <a:r>
              <a:rPr dirty="0">
                <a:latin typeface="Helvetica" charset="0"/>
                <a:ea typeface="ＭＳ Ｐゴシック" charset="0"/>
              </a:rPr>
              <a:t>24/7 Operations Staffing</a:t>
            </a:r>
          </a:p>
        </p:txBody>
      </p:sp>
    </p:spTree>
    <p:extLst>
      <p:ext uri="{BB962C8B-B14F-4D97-AF65-F5344CB8AC3E}">
        <p14:creationId xmlns:p14="http://schemas.microsoft.com/office/powerpoint/2010/main" val="25634332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r>
              <a:rPr lang="en-US" dirty="0">
                <a:latin typeface="Helvetica" charset="0"/>
              </a:rPr>
              <a:t>C-AD has an aggressive annual maintenance plan for Electrical Systems, Vacuum Systems, RF Systems, Mechanical Systems, Instrumentation &amp; Beam Components, Cryogenic Systems, Pre-injector Systems, and Controls that is executed during the by-weekly maintenance periods and the summer shutdown. </a:t>
            </a:r>
          </a:p>
          <a:p>
            <a:endParaRPr lang="en-US" dirty="0">
              <a:latin typeface="Helvetica" charset="0"/>
            </a:endParaRPr>
          </a:p>
          <a:p>
            <a:r>
              <a:rPr lang="en-US" dirty="0">
                <a:latin typeface="Helvetica" charset="0"/>
              </a:rPr>
              <a:t>The maintenance frequency of technical systems is based on manufacturers’ specifications or gained experience with the system and is prioritized based on how critical it is for operations (credited controls have highest priority)</a:t>
            </a:r>
          </a:p>
          <a:p>
            <a:endParaRPr lang="en-US" dirty="0">
              <a:latin typeface="Helvetica" charset="0"/>
            </a:endParaRPr>
          </a:p>
          <a:p>
            <a:r>
              <a:rPr lang="en-US" dirty="0">
                <a:latin typeface="Helvetica" charset="0"/>
              </a:rPr>
              <a:t>The shutdown preventive maintenance list is available in the background material. </a:t>
            </a:r>
          </a:p>
          <a:p>
            <a:endParaRPr lang="en-US" dirty="0">
              <a:latin typeface="Helvetica" charset="0"/>
            </a:endParaRPr>
          </a:p>
        </p:txBody>
      </p:sp>
      <p:sp>
        <p:nvSpPr>
          <p:cNvPr id="24577" name="Title 1"/>
          <p:cNvSpPr>
            <a:spLocks noGrp="1"/>
          </p:cNvSpPr>
          <p:nvPr>
            <p:ph type="title"/>
          </p:nvPr>
        </p:nvSpPr>
        <p:spPr/>
        <p:txBody>
          <a:bodyPr/>
          <a:lstStyle/>
          <a:p>
            <a:r>
              <a:rPr dirty="0">
                <a:latin typeface="Helvetica" charset="0"/>
                <a:ea typeface="ＭＳ Ｐゴシック" charset="0"/>
              </a:rPr>
              <a:t>Preventive Maintenance</a:t>
            </a:r>
          </a:p>
        </p:txBody>
      </p:sp>
    </p:spTree>
    <p:extLst>
      <p:ext uri="{BB962C8B-B14F-4D97-AF65-F5344CB8AC3E}">
        <p14:creationId xmlns:p14="http://schemas.microsoft.com/office/powerpoint/2010/main" val="814069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228600" y="96838"/>
            <a:ext cx="8801100" cy="719137"/>
          </a:xfrm>
        </p:spPr>
        <p:txBody>
          <a:bodyPr/>
          <a:lstStyle/>
          <a:p>
            <a:r>
              <a:rPr lang="en-US" dirty="0">
                <a:latin typeface="Helvetica" charset="0"/>
                <a:ea typeface="ＭＳ Ｐゴシック" charset="0"/>
              </a:rPr>
              <a:t>Main Mid-Term </a:t>
            </a:r>
            <a:r>
              <a:rPr dirty="0">
                <a:latin typeface="Helvetica" charset="0"/>
                <a:ea typeface="ＭＳ Ｐゴシック" charset="0"/>
              </a:rPr>
              <a:t>Accelerator R&amp;D</a:t>
            </a:r>
            <a:r>
              <a:rPr lang="en-US" dirty="0">
                <a:latin typeface="Helvetica" charset="0"/>
                <a:ea typeface="ＭＳ Ｐゴシック" charset="0"/>
              </a:rPr>
              <a:t> Items</a:t>
            </a:r>
            <a:endParaRPr dirty="0">
              <a:latin typeface="Helvetica" charset="0"/>
              <a:ea typeface="ＭＳ Ｐゴシック" charset="0"/>
            </a:endParaRPr>
          </a:p>
        </p:txBody>
      </p:sp>
      <p:sp>
        <p:nvSpPr>
          <p:cNvPr id="3" name="Content Placeholder 2"/>
          <p:cNvSpPr>
            <a:spLocks noGrp="1"/>
          </p:cNvSpPr>
          <p:nvPr>
            <p:ph idx="1"/>
          </p:nvPr>
        </p:nvSpPr>
        <p:spPr>
          <a:xfrm>
            <a:off x="114300" y="1143000"/>
            <a:ext cx="5143500" cy="5715000"/>
          </a:xfrm>
        </p:spPr>
        <p:txBody>
          <a:bodyPr>
            <a:normAutofit/>
          </a:bodyPr>
          <a:lstStyle/>
          <a:p>
            <a:pPr>
              <a:defRPr/>
            </a:pPr>
            <a:r>
              <a:rPr lang="en-US" dirty="0"/>
              <a:t>eRHIC design for 5 GeV electron beam and 10</a:t>
            </a:r>
            <a:r>
              <a:rPr lang="en-US" baseline="30000" dirty="0"/>
              <a:t>32</a:t>
            </a:r>
            <a:r>
              <a:rPr lang="en-US" dirty="0"/>
              <a:t> cm</a:t>
            </a:r>
            <a:r>
              <a:rPr lang="en-US" baseline="30000" dirty="0"/>
              <a:t>-2</a:t>
            </a:r>
            <a:r>
              <a:rPr lang="en-US" dirty="0"/>
              <a:t> s</a:t>
            </a:r>
            <a:r>
              <a:rPr lang="en-US" baseline="30000" dirty="0"/>
              <a:t>-1</a:t>
            </a:r>
            <a:r>
              <a:rPr lang="en-US" dirty="0"/>
              <a:t> luminosity for $550M (FY12$) completed, R&amp;D underway for 10 GeV and 10</a:t>
            </a:r>
            <a:r>
              <a:rPr lang="en-US" baseline="30000" dirty="0"/>
              <a:t>33</a:t>
            </a:r>
            <a:r>
              <a:rPr lang="en-US" dirty="0"/>
              <a:t> cm</a:t>
            </a:r>
            <a:r>
              <a:rPr lang="en-US" baseline="30000" dirty="0"/>
              <a:t>-2</a:t>
            </a:r>
            <a:r>
              <a:rPr lang="en-US" dirty="0"/>
              <a:t> s</a:t>
            </a:r>
            <a:r>
              <a:rPr lang="en-US" baseline="30000" dirty="0"/>
              <a:t>-1</a:t>
            </a:r>
            <a:r>
              <a:rPr lang="en-US" dirty="0"/>
              <a:t> luminosity.</a:t>
            </a:r>
          </a:p>
          <a:p>
            <a:pPr marL="0" indent="0">
              <a:buFontTx/>
              <a:buNone/>
              <a:defRPr/>
            </a:pPr>
            <a:endParaRPr lang="en-US" dirty="0"/>
          </a:p>
          <a:p>
            <a:pPr>
              <a:defRPr/>
            </a:pPr>
            <a:r>
              <a:rPr lang="en-US" dirty="0"/>
              <a:t>R&amp;D on high intensity polarized electron gun using multiple cathodes (Gatling gun): results with 2 cathodes in 2014</a:t>
            </a:r>
          </a:p>
          <a:p>
            <a:pPr>
              <a:defRPr/>
            </a:pPr>
            <a:endParaRPr lang="en-US" dirty="0"/>
          </a:p>
          <a:p>
            <a:pPr>
              <a:defRPr/>
            </a:pPr>
            <a:r>
              <a:rPr lang="en-US" dirty="0"/>
              <a:t>High intensity test Energy Recovery Linac (ERL): circulating beam in 2014</a:t>
            </a:r>
          </a:p>
          <a:p>
            <a:pPr>
              <a:defRPr/>
            </a:pPr>
            <a:endParaRPr lang="en-US" dirty="0"/>
          </a:p>
          <a:p>
            <a:pPr>
              <a:defRPr/>
            </a:pPr>
            <a:r>
              <a:rPr lang="en-US" dirty="0"/>
              <a:t>Test of Coherent electron Cooling in RHIC: planned for run-15/16.</a:t>
            </a:r>
          </a:p>
        </p:txBody>
      </p:sp>
      <p:pic>
        <p:nvPicPr>
          <p:cNvPr id="11267" name="Picture 2" descr="C:\Documents and Settings\mac\My Documents\Electron Cooling at RHIC\e-Gun\eGun Cryomodule Assembly\e-Gun Complete &amp; Gun Piping\Completed eGun Photos and Frig and Depo CRomm 130116 004.jpg"/>
          <p:cNvPicPr>
            <a:picLocks noChangeAspect="1" noChangeArrowheads="1"/>
          </p:cNvPicPr>
          <p:nvPr/>
        </p:nvPicPr>
        <p:blipFill>
          <a:blip r:embed="rId2" cstate="email">
            <a:extLst>
              <a:ext uri="{28A0092B-C50C-407E-A947-70E740481C1C}">
                <a14:useLocalDpi xmlns:a14="http://schemas.microsoft.com/office/drawing/2010/main" val="0"/>
              </a:ext>
            </a:extLst>
          </a:blip>
          <a:srcRect l="-2" r="24266" b="2779"/>
          <a:stretch>
            <a:fillRect/>
          </a:stretch>
        </p:blipFill>
        <p:spPr bwMode="auto">
          <a:xfrm>
            <a:off x="7219950" y="1485900"/>
            <a:ext cx="173672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40" descr="Macintosh HD:Users:sergeybelomestnykh:Journals:RAST:hi-beta-srf:figures:fig34_1.jpg"/>
          <p:cNvPicPr>
            <a:picLocks noChangeAspect="1"/>
          </p:cNvPicPr>
          <p:nvPr/>
        </p:nvPicPr>
        <p:blipFill>
          <a:blip r:embed="rId3" cstate="email">
            <a:extLst>
              <a:ext uri="{28A0092B-C50C-407E-A947-70E740481C1C}">
                <a14:useLocalDpi xmlns:a14="http://schemas.microsoft.com/office/drawing/2010/main" val="0"/>
              </a:ext>
            </a:extLst>
          </a:blip>
          <a:srcRect t="7256"/>
          <a:stretch>
            <a:fillRect/>
          </a:stretch>
        </p:blipFill>
        <p:spPr bwMode="auto">
          <a:xfrm>
            <a:off x="5310188" y="1489075"/>
            <a:ext cx="1776412" cy="2968625"/>
          </a:xfrm>
          <a:prstGeom prst="rect">
            <a:avLst/>
          </a:prstGeom>
          <a:noFill/>
          <a:ln w="381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11269" name="Рисунок 4" descr="str_14.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81613" y="4572000"/>
            <a:ext cx="2490787"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Text Box 35"/>
          <p:cNvSpPr txBox="1">
            <a:spLocks noChangeArrowheads="1"/>
          </p:cNvSpPr>
          <p:nvPr/>
        </p:nvSpPr>
        <p:spPr bwMode="auto">
          <a:xfrm>
            <a:off x="7772400" y="5913438"/>
            <a:ext cx="12573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600" b="0">
                <a:latin typeface="Helvetica" charset="0"/>
              </a:rPr>
              <a:t>Helical wiggler prototype </a:t>
            </a:r>
          </a:p>
        </p:txBody>
      </p:sp>
      <p:sp>
        <p:nvSpPr>
          <p:cNvPr id="11271" name="Text Box 35"/>
          <p:cNvSpPr txBox="1">
            <a:spLocks noChangeArrowheads="1"/>
          </p:cNvSpPr>
          <p:nvPr/>
        </p:nvSpPr>
        <p:spPr bwMode="auto">
          <a:xfrm>
            <a:off x="7086600" y="901700"/>
            <a:ext cx="1714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600" b="0">
                <a:latin typeface="Helvetica" charset="0"/>
              </a:rPr>
              <a:t>High power srf electron gun </a:t>
            </a:r>
          </a:p>
        </p:txBody>
      </p:sp>
      <p:sp>
        <p:nvSpPr>
          <p:cNvPr id="11272" name="Text Box 35"/>
          <p:cNvSpPr txBox="1">
            <a:spLocks noChangeArrowheads="1"/>
          </p:cNvSpPr>
          <p:nvPr/>
        </p:nvSpPr>
        <p:spPr bwMode="auto">
          <a:xfrm>
            <a:off x="5257800" y="914400"/>
            <a:ext cx="1714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600" b="0">
                <a:latin typeface="Helvetica" charset="0"/>
              </a:rPr>
              <a:t>High intensity srf accel. cavity </a:t>
            </a:r>
          </a:p>
        </p:txBody>
      </p:sp>
    </p:spTree>
    <p:extLst>
      <p:ext uri="{BB962C8B-B14F-4D97-AF65-F5344CB8AC3E}">
        <p14:creationId xmlns:p14="http://schemas.microsoft.com/office/powerpoint/2010/main" val="22168484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6700" y="4000500"/>
            <a:ext cx="8677275" cy="2857500"/>
          </a:xfrm>
        </p:spPr>
        <p:txBody>
          <a:bodyPr>
            <a:normAutofit/>
          </a:bodyPr>
          <a:lstStyle/>
          <a:p>
            <a:r>
              <a:rPr lang="en-US" dirty="0"/>
              <a:t>Accelerator R&amp;D for Electron Ion Collider recommended in 2007 NP Long Range plan. Present level is at 5% of total RHIC operations funding, arrived at in communication with ONP</a:t>
            </a:r>
          </a:p>
          <a:p>
            <a:r>
              <a:rPr lang="en-US" dirty="0"/>
              <a:t>The ~ 5% (of RHIC operations budget) investment in R&amp;D is considered appropriate and essential among forefront accelerator facilities.</a:t>
            </a:r>
          </a:p>
          <a:p>
            <a:r>
              <a:rPr lang="en-US" dirty="0"/>
              <a:t>Effort limited to ~ 25 FTEs and ~ $1.5M M&amp;S</a:t>
            </a:r>
          </a:p>
          <a:p>
            <a:r>
              <a:rPr lang="en-US" dirty="0"/>
              <a:t>Note: stochastic cooling, saving ~ $100M to reach RHIC II performance, illustrates the long-term cost effectiveness of R&amp;D investments. </a:t>
            </a:r>
          </a:p>
          <a:p>
            <a:endParaRPr lang="en-US" dirty="0"/>
          </a:p>
        </p:txBody>
      </p:sp>
      <p:sp>
        <p:nvSpPr>
          <p:cNvPr id="28673" name="Rectangle 2"/>
          <p:cNvSpPr>
            <a:spLocks noGrp="1" noChangeArrowheads="1"/>
          </p:cNvSpPr>
          <p:nvPr>
            <p:ph type="title"/>
          </p:nvPr>
        </p:nvSpPr>
        <p:spPr/>
        <p:txBody>
          <a:bodyPr/>
          <a:lstStyle/>
          <a:p>
            <a:r>
              <a:rPr dirty="0">
                <a:latin typeface="Helvetica" charset="0"/>
                <a:ea typeface="ＭＳ Ｐゴシック" charset="0"/>
              </a:rPr>
              <a:t>Accelerator R&amp;D Investment</a:t>
            </a:r>
          </a:p>
        </p:txBody>
      </p:sp>
      <p:sp>
        <p:nvSpPr>
          <p:cNvPr id="2" name="Rectangle 1"/>
          <p:cNvSpPr/>
          <p:nvPr/>
        </p:nvSpPr>
        <p:spPr bwMode="auto">
          <a:xfrm>
            <a:off x="342900" y="1714500"/>
            <a:ext cx="8458200" cy="8001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Book Antiqua" pitchFamily="18" charset="0"/>
              <a:ea typeface="ＭＳ Ｐゴシック" pitchFamily="34" charset="-128"/>
            </a:endParaRPr>
          </a:p>
        </p:txBody>
      </p:sp>
      <p:pic>
        <p:nvPicPr>
          <p:cNvPr id="6" name="Picture 5"/>
          <p:cNvPicPr>
            <a:picLocks noChangeAspect="1"/>
          </p:cNvPicPr>
          <p:nvPr/>
        </p:nvPicPr>
        <p:blipFill>
          <a:blip r:embed="rId3"/>
          <a:stretch>
            <a:fillRect/>
          </a:stretch>
        </p:blipFill>
        <p:spPr>
          <a:xfrm>
            <a:off x="1295400" y="863600"/>
            <a:ext cx="6553200" cy="3022600"/>
          </a:xfrm>
          <a:prstGeom prst="rect">
            <a:avLst/>
          </a:prstGeom>
        </p:spPr>
      </p:pic>
    </p:spTree>
    <p:extLst>
      <p:ext uri="{BB962C8B-B14F-4D97-AF65-F5344CB8AC3E}">
        <p14:creationId xmlns:p14="http://schemas.microsoft.com/office/powerpoint/2010/main" val="10786050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dirty="0">
                <a:latin typeface="Helvetica" charset="0"/>
                <a:ea typeface="ＭＳ Ｐゴシック" charset="0"/>
              </a:rPr>
              <a:t>C-AD activities other than RHIC</a:t>
            </a:r>
          </a:p>
        </p:txBody>
      </p:sp>
      <p:sp>
        <p:nvSpPr>
          <p:cNvPr id="14338" name="Content Placeholder 2"/>
          <p:cNvSpPr>
            <a:spLocks noGrp="1"/>
          </p:cNvSpPr>
          <p:nvPr>
            <p:ph idx="1"/>
          </p:nvPr>
        </p:nvSpPr>
        <p:spPr>
          <a:xfrm>
            <a:off x="266700" y="815975"/>
            <a:ext cx="6248400" cy="6042025"/>
          </a:xfrm>
        </p:spPr>
        <p:txBody>
          <a:bodyPr>
            <a:normAutofit fontScale="85000" lnSpcReduction="10000"/>
          </a:bodyPr>
          <a:lstStyle/>
          <a:p>
            <a:pPr eaLnBrk="1" hangingPunct="1">
              <a:defRPr/>
            </a:pPr>
            <a:r>
              <a:rPr lang="en-US" dirty="0">
                <a:latin typeface="Helvetica" charset="0"/>
              </a:rPr>
              <a:t>Activities other than RHIC, </a:t>
            </a:r>
            <a:r>
              <a:rPr lang="en-US" dirty="0"/>
              <a:t>under full cost recovery, </a:t>
            </a:r>
            <a:r>
              <a:rPr lang="en-US" dirty="0">
                <a:latin typeface="Helvetica" charset="0"/>
              </a:rPr>
              <a:t>are using the existing unused capabilities of the complex to address national needs and benefit the RHIC facility by co-funding facility enhancements, </a:t>
            </a:r>
            <a:r>
              <a:rPr lang="en-US" dirty="0"/>
              <a:t>reducing RHIC operations cost via synergies and effective use of staff and also lead to improved performance and flexibility of the facility.</a:t>
            </a:r>
            <a:endParaRPr lang="en-US" dirty="0">
              <a:latin typeface="Helvetica" charset="0"/>
            </a:endParaRPr>
          </a:p>
          <a:p>
            <a:pPr lvl="1" eaLnBrk="1" hangingPunct="1">
              <a:defRPr/>
            </a:pPr>
            <a:r>
              <a:rPr lang="en-US" dirty="0">
                <a:latin typeface="Helvetica" charset="0"/>
              </a:rPr>
              <a:t>NASA Space Radiation Laboratory (NSRL)</a:t>
            </a:r>
          </a:p>
          <a:p>
            <a:pPr lvl="2" eaLnBrk="1" hangingPunct="1">
              <a:defRPr/>
            </a:pPr>
            <a:r>
              <a:rPr lang="en-US" dirty="0">
                <a:latin typeface="Helvetica" charset="0"/>
              </a:rPr>
              <a:t>Ion beams from Booster to simulate deep space</a:t>
            </a:r>
            <a:br>
              <a:rPr lang="en-US" dirty="0">
                <a:latin typeface="Helvetica" charset="0"/>
              </a:rPr>
            </a:br>
            <a:r>
              <a:rPr lang="en-US" dirty="0">
                <a:latin typeface="Helvetica" charset="0"/>
              </a:rPr>
              <a:t>radiation fields; annual budget ~ $9M ($5M to C-AD)</a:t>
            </a:r>
          </a:p>
          <a:p>
            <a:pPr lvl="2" eaLnBrk="1" hangingPunct="1">
              <a:defRPr/>
            </a:pPr>
            <a:r>
              <a:rPr lang="en-US" dirty="0">
                <a:latin typeface="Helvetica" charset="0"/>
              </a:rPr>
              <a:t>Funded projects: $4M for EBIS ($</a:t>
            </a:r>
            <a:r>
              <a:rPr lang="en-US">
                <a:latin typeface="Helvetica" charset="0"/>
              </a:rPr>
              <a:t>19M total), </a:t>
            </a:r>
            <a:r>
              <a:rPr lang="en-US" dirty="0">
                <a:latin typeface="Helvetica" charset="0"/>
              </a:rPr>
              <a:t>new laser ion source for EBIS for rapid species switching (ongoing)</a:t>
            </a:r>
          </a:p>
          <a:p>
            <a:pPr lvl="2" eaLnBrk="1" hangingPunct="1">
              <a:defRPr/>
            </a:pPr>
            <a:r>
              <a:rPr lang="en-US" dirty="0">
                <a:latin typeface="Helvetica" charset="0"/>
              </a:rPr>
              <a:t>Also used for radiation effects studies by National Reconnaissance Office (NRO); ~ $1.5M/year</a:t>
            </a:r>
          </a:p>
          <a:p>
            <a:pPr lvl="1" eaLnBrk="1" hangingPunct="1">
              <a:defRPr/>
            </a:pPr>
            <a:r>
              <a:rPr lang="en-US" dirty="0">
                <a:latin typeface="Helvetica" charset="0"/>
              </a:rPr>
              <a:t>Brookhaven Linac Isotope Producer (BLIP) and Target Processing Laboratory (TPL)</a:t>
            </a:r>
          </a:p>
          <a:p>
            <a:pPr lvl="2" eaLnBrk="1" hangingPunct="1">
              <a:defRPr/>
            </a:pPr>
            <a:r>
              <a:rPr lang="en-US" dirty="0">
                <a:latin typeface="Helvetica" charset="0"/>
              </a:rPr>
              <a:t>Medical isotope production and R&amp;D using 200 MeV Linac. ONP funding of ~ $8M</a:t>
            </a:r>
          </a:p>
          <a:p>
            <a:pPr lvl="1" eaLnBrk="1" hangingPunct="1">
              <a:defRPr/>
            </a:pPr>
            <a:r>
              <a:rPr lang="en-US" dirty="0">
                <a:latin typeface="Helvetica" charset="0"/>
              </a:rPr>
              <a:t>Accelerator Test Facility (ATF) funded by HEP and BES</a:t>
            </a:r>
          </a:p>
          <a:p>
            <a:pPr lvl="2" eaLnBrk="1" hangingPunct="1">
              <a:defRPr/>
            </a:pPr>
            <a:r>
              <a:rPr lang="en-US" dirty="0">
                <a:latin typeface="Helvetica" charset="0"/>
              </a:rPr>
              <a:t>First user facility for accelerator R&amp;D, recently moved organizationally to C-AD for better synergy with RHIC accelerator expertise. ~ $3.3M budget </a:t>
            </a:r>
          </a:p>
          <a:p>
            <a:pPr lvl="1" eaLnBrk="1" hangingPunct="1">
              <a:defRPr/>
            </a:pPr>
            <a:r>
              <a:rPr lang="en-US" dirty="0">
                <a:latin typeface="Helvetica" charset="0"/>
              </a:rPr>
              <a:t>Applied use of the Tandem facility</a:t>
            </a:r>
          </a:p>
          <a:p>
            <a:pPr lvl="2" eaLnBrk="1" hangingPunct="1">
              <a:defRPr/>
            </a:pPr>
            <a:r>
              <a:rPr lang="en-US" dirty="0">
                <a:latin typeface="Helvetica" charset="0"/>
              </a:rPr>
              <a:t>Radiation effects studies, molecular filter production</a:t>
            </a:r>
          </a:p>
          <a:p>
            <a:pPr lvl="2" eaLnBrk="1" hangingPunct="1">
              <a:defRPr/>
            </a:pPr>
            <a:r>
              <a:rPr lang="en-US" dirty="0">
                <a:latin typeface="Helvetica" charset="0"/>
              </a:rPr>
              <a:t>Stand-alone Tandem operations started in 2012, ~ $2M/</a:t>
            </a:r>
            <a:r>
              <a:rPr lang="en-US" dirty="0" err="1">
                <a:latin typeface="Helvetica" charset="0"/>
              </a:rPr>
              <a:t>yr</a:t>
            </a:r>
            <a:endParaRPr lang="en-US" dirty="0">
              <a:latin typeface="Helvetica" charset="0"/>
            </a:endParaRPr>
          </a:p>
          <a:p>
            <a:pPr lvl="1" eaLnBrk="1" hangingPunct="1"/>
            <a:r>
              <a:rPr lang="en-US" dirty="0">
                <a:latin typeface="Helvetica" charset="0"/>
              </a:rPr>
              <a:t>NAVY funding of R&amp;D on ERL-based high power IR FEL </a:t>
            </a:r>
            <a:br>
              <a:rPr lang="en-US" dirty="0">
                <a:latin typeface="Helvetica" charset="0"/>
              </a:rPr>
            </a:br>
            <a:r>
              <a:rPr lang="en-US" dirty="0">
                <a:latin typeface="Helvetica" charset="0"/>
              </a:rPr>
              <a:t>(~ $10.8M so far)</a:t>
            </a:r>
          </a:p>
          <a:p>
            <a:pPr marL="0" indent="0" eaLnBrk="1" hangingPunct="1">
              <a:buNone/>
              <a:defRPr/>
            </a:pPr>
            <a:endParaRPr lang="en-US" dirty="0">
              <a:latin typeface="Helvetica" charset="0"/>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5100" y="914400"/>
            <a:ext cx="2595709" cy="1692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11985" y="2628900"/>
            <a:ext cx="2598725" cy="2246254"/>
          </a:xfrm>
          <a:prstGeom prst="rect">
            <a:avLst/>
          </a:prstGeom>
          <a:noFill/>
          <a:ln>
            <a:noFill/>
          </a:ln>
        </p:spPr>
      </p:pic>
      <p:pic>
        <p:nvPicPr>
          <p:cNvPr id="8" name="Picture 7"/>
          <p:cNvPicPr/>
          <p:nvPr/>
        </p:nvPicPr>
        <p:blipFill rotWithShape="1">
          <a:blip r:embed="rId5" cstate="email">
            <a:extLst>
              <a:ext uri="{28A0092B-C50C-407E-A947-70E740481C1C}">
                <a14:useLocalDpi xmlns:a14="http://schemas.microsoft.com/office/drawing/2010/main" val="0"/>
              </a:ext>
            </a:extLst>
          </a:blip>
          <a:srcRect l="1549" t="2890" r="44253" b="48989"/>
          <a:stretch/>
        </p:blipFill>
        <p:spPr bwMode="auto">
          <a:xfrm>
            <a:off x="6515100" y="4914900"/>
            <a:ext cx="2628900" cy="19431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7339443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idx="1"/>
          </p:nvPr>
        </p:nvSpPr>
        <p:spPr/>
        <p:txBody>
          <a:bodyPr/>
          <a:lstStyle/>
          <a:p>
            <a:r>
              <a:rPr lang="en-US" i="1" dirty="0">
                <a:solidFill>
                  <a:schemeClr val="tx1"/>
                </a:solidFill>
                <a:latin typeface="Helvetica" charset="0"/>
              </a:rPr>
              <a:t>Is the current scope of RHIC operations optimally organized to successfully achieve established science goals and facility objectives?</a:t>
            </a:r>
            <a:br>
              <a:rPr lang="en-US" i="1" dirty="0">
                <a:solidFill>
                  <a:schemeClr val="tx1"/>
                </a:solidFill>
                <a:latin typeface="Helvetica" charset="0"/>
              </a:rPr>
            </a:br>
            <a:r>
              <a:rPr lang="en-US" dirty="0">
                <a:latin typeface="Helvetica" charset="0"/>
              </a:rPr>
              <a:t>The RHIC facility has successfully achieved safe, reliable and highly efficient operation with a unprecedented science output during its first 13 years. It consists of an efficient accelerator and detector operations organization, a focused upgrade program that led to a more than ten-fold luminosity increase and vastly expanded detector capabilities, and a dedicated accelerator and detector R&amp;D effort towards a next generation electron-ion collider.</a:t>
            </a:r>
          </a:p>
          <a:p>
            <a:r>
              <a:rPr lang="en-US" i="1" dirty="0">
                <a:solidFill>
                  <a:srgbClr val="000000"/>
                </a:solidFill>
                <a:latin typeface="Helvetica" charset="0"/>
              </a:rPr>
              <a:t>Are the RHIC operations effectively planned and performed in pursuit of the established experimental program?</a:t>
            </a:r>
            <a:br>
              <a:rPr lang="en-US" i="1" dirty="0">
                <a:solidFill>
                  <a:srgbClr val="000000"/>
                </a:solidFill>
                <a:latin typeface="Helvetica" charset="0"/>
              </a:rPr>
            </a:br>
            <a:r>
              <a:rPr lang="en-US" dirty="0">
                <a:latin typeface="Helvetica" charset="0"/>
              </a:rPr>
              <a:t>The RHIC science program is guided by the Nuclear Physics science milestones and the external RHIC Program Advisory Committee reviewing the yearly experimental proposals. It is then implemented using the unmatched flexibility of the RHIC facility that also allows for multiple operating modes within the same yearly running period. Accelerator upgrades have increased the capabilities of the RHIC facility, which in-turn greatly expanded the RHIC experimental program.</a:t>
            </a:r>
          </a:p>
        </p:txBody>
      </p:sp>
      <p:sp>
        <p:nvSpPr>
          <p:cNvPr id="44034" name="Title 2"/>
          <p:cNvSpPr>
            <a:spLocks noGrp="1"/>
          </p:cNvSpPr>
          <p:nvPr>
            <p:ph type="title"/>
          </p:nvPr>
        </p:nvSpPr>
        <p:spPr/>
        <p:txBody>
          <a:bodyPr/>
          <a:lstStyle/>
          <a:p>
            <a:r>
              <a:rPr dirty="0">
                <a:latin typeface="Helvetica" charset="0"/>
                <a:ea typeface="ＭＳ Ｐゴシック" charset="0"/>
              </a:rPr>
              <a:t>RHIC operations – response to the charge</a:t>
            </a:r>
            <a:r>
              <a:rPr lang="en-US" dirty="0">
                <a:latin typeface="Helvetica" charset="0"/>
                <a:ea typeface="ＭＳ Ｐゴシック" charset="0"/>
              </a:rPr>
              <a:t> #1 and #2</a:t>
            </a:r>
            <a:endParaRPr dirty="0">
              <a:latin typeface="Helvetica" charset="0"/>
              <a:ea typeface="ＭＳ Ｐゴシック" charset="0"/>
            </a:endParaRPr>
          </a:p>
        </p:txBody>
      </p:sp>
    </p:spTree>
    <p:extLst>
      <p:ext uri="{BB962C8B-B14F-4D97-AF65-F5344CB8AC3E}">
        <p14:creationId xmlns:p14="http://schemas.microsoft.com/office/powerpoint/2010/main" val="40628595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p:txBody>
          <a:bodyPr>
            <a:normAutofit/>
          </a:bodyPr>
          <a:lstStyle/>
          <a:p>
            <a:r>
              <a:rPr lang="en-US" i="1" dirty="0">
                <a:solidFill>
                  <a:srgbClr val="000000"/>
                </a:solidFill>
                <a:latin typeface="Helvetica" charset="0"/>
              </a:rPr>
              <a:t>Are the costs for operating all aspects of the RHIC facility in support of the established experimental program reasonable and optimized?</a:t>
            </a:r>
            <a:br>
              <a:rPr lang="en-US" i="1" dirty="0">
                <a:solidFill>
                  <a:srgbClr val="000000"/>
                </a:solidFill>
                <a:latin typeface="Helvetica" charset="0"/>
              </a:rPr>
            </a:br>
            <a:r>
              <a:rPr lang="en-US" dirty="0">
                <a:latin typeface="Helvetica" charset="0"/>
              </a:rPr>
              <a:t>The RHIC operating cost is lean for the size and complexity of a facility with a $2B replacement value and also in comparison with the FNAL Tevatron. Over its 13 year life the facility operations cost has been reduced substantially through targeted investments while at the same time improve performance dramatically. A focused R&amp;D program was started towards a next generation facility using about 5% of the operating funds. The FY14 guidance allows for yearly 22-week runs. Optimum facility utilization would be achieved with yearly 28-week runs.</a:t>
            </a:r>
          </a:p>
          <a:p>
            <a:r>
              <a:rPr lang="en-US" i="1" dirty="0">
                <a:solidFill>
                  <a:srgbClr val="000000"/>
                </a:solidFill>
                <a:latin typeface="Helvetica" charset="0"/>
              </a:rPr>
              <a:t>Are all aspects of the RHIC facility and its operations appropriately and effectively managed?”</a:t>
            </a:r>
            <a:br>
              <a:rPr lang="en-US" i="1" dirty="0">
                <a:solidFill>
                  <a:srgbClr val="000000"/>
                </a:solidFill>
                <a:latin typeface="Helvetica" charset="0"/>
              </a:rPr>
            </a:br>
            <a:r>
              <a:rPr lang="en-US" dirty="0">
                <a:latin typeface="Helvetica" charset="0"/>
              </a:rPr>
              <a:t>The scientific program is laid out with advice from the external Program Advisory Committee and implemented efficiently with continuing management oversight. The RHIC facility is operated under “conduct-of-operations” with procedures for all the essential operations tasks and a clearly defined management structure. The facility availability is maximized with appropriate maintenance and investments based on systematic failure analysis.</a:t>
            </a:r>
          </a:p>
          <a:p>
            <a:endParaRPr lang="en-US" dirty="0">
              <a:latin typeface="Helvetica" charset="0"/>
            </a:endParaRPr>
          </a:p>
        </p:txBody>
      </p:sp>
      <p:sp>
        <p:nvSpPr>
          <p:cNvPr id="45058" name="Title 2"/>
          <p:cNvSpPr>
            <a:spLocks noGrp="1"/>
          </p:cNvSpPr>
          <p:nvPr>
            <p:ph type="title"/>
          </p:nvPr>
        </p:nvSpPr>
        <p:spPr/>
        <p:txBody>
          <a:bodyPr/>
          <a:lstStyle/>
          <a:p>
            <a:r>
              <a:rPr dirty="0">
                <a:latin typeface="Helvetica" charset="0"/>
                <a:ea typeface="ＭＳ Ｐゴシック" charset="0"/>
              </a:rPr>
              <a:t>RHIC operations – response to the charge</a:t>
            </a:r>
            <a:r>
              <a:rPr lang="en-US" dirty="0">
                <a:latin typeface="Helvetica" charset="0"/>
                <a:ea typeface="ＭＳ Ｐゴシック" charset="0"/>
              </a:rPr>
              <a:t> #3 and #4</a:t>
            </a:r>
            <a:endParaRPr dirty="0">
              <a:latin typeface="Helvetica" charset="0"/>
              <a:ea typeface="ＭＳ Ｐゴシック" charset="0"/>
            </a:endParaRPr>
          </a:p>
        </p:txBody>
      </p:sp>
    </p:spTree>
    <p:extLst>
      <p:ext uri="{BB962C8B-B14F-4D97-AF65-F5344CB8AC3E}">
        <p14:creationId xmlns:p14="http://schemas.microsoft.com/office/powerpoint/2010/main" val="31183267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dirty="0">
                <a:latin typeface="Helvetica" charset="0"/>
                <a:ea typeface="ＭＳ Ｐゴシック" charset="0"/>
              </a:rPr>
              <a:t>Summary</a:t>
            </a:r>
          </a:p>
        </p:txBody>
      </p:sp>
      <p:sp>
        <p:nvSpPr>
          <p:cNvPr id="3" name="Content Placeholder 2"/>
          <p:cNvSpPr>
            <a:spLocks noGrp="1"/>
          </p:cNvSpPr>
          <p:nvPr>
            <p:ph idx="1"/>
          </p:nvPr>
        </p:nvSpPr>
        <p:spPr/>
        <p:txBody>
          <a:bodyPr/>
          <a:lstStyle/>
          <a:p>
            <a:pPr>
              <a:defRPr/>
            </a:pPr>
            <a:endParaRPr lang="en-US" dirty="0"/>
          </a:p>
          <a:p>
            <a:pPr>
              <a:defRPr/>
            </a:pPr>
            <a:endParaRPr lang="en-US" dirty="0"/>
          </a:p>
          <a:p>
            <a:pPr>
              <a:defRPr/>
            </a:pPr>
            <a:r>
              <a:rPr lang="en-US" dirty="0"/>
              <a:t>Safe and efficient operation of RHIC facility (a ~ $2B accelerator complex) with high availability</a:t>
            </a:r>
          </a:p>
          <a:p>
            <a:pPr>
              <a:defRPr/>
            </a:pPr>
            <a:endParaRPr lang="en-US" dirty="0"/>
          </a:p>
          <a:p>
            <a:pPr>
              <a:defRPr/>
            </a:pPr>
            <a:r>
              <a:rPr lang="en-US" dirty="0"/>
              <a:t>Highly efficient operation – RHIC operations cost is well below the typical yearly operation funding level of 10 % of replacement cost</a:t>
            </a:r>
          </a:p>
          <a:p>
            <a:pPr>
              <a:defRPr/>
            </a:pPr>
            <a:endParaRPr lang="en-US" dirty="0"/>
          </a:p>
          <a:p>
            <a:pPr>
              <a:defRPr/>
            </a:pPr>
            <a:r>
              <a:rPr lang="en-US" dirty="0"/>
              <a:t>All equipment is continuously maintained or, if necessary, replaced to preserve the high availability</a:t>
            </a:r>
          </a:p>
          <a:p>
            <a:pPr>
              <a:defRPr/>
            </a:pPr>
            <a:endParaRPr lang="en-US" dirty="0"/>
          </a:p>
          <a:p>
            <a:pPr>
              <a:defRPr/>
            </a:pPr>
            <a:r>
              <a:rPr lang="en-US" dirty="0"/>
              <a:t>FY14 budget guidance allows for 80% of optimized operations</a:t>
            </a:r>
          </a:p>
          <a:p>
            <a:pPr>
              <a:defRPr/>
            </a:pPr>
            <a:endParaRPr lang="en-US" dirty="0"/>
          </a:p>
          <a:p>
            <a:pPr marL="0" indent="0">
              <a:buFontTx/>
              <a:buNone/>
              <a:defRPr/>
            </a:pPr>
            <a:endParaRPr lang="en-US" dirty="0"/>
          </a:p>
        </p:txBody>
      </p:sp>
    </p:spTree>
    <p:extLst>
      <p:ext uri="{BB962C8B-B14F-4D97-AF65-F5344CB8AC3E}">
        <p14:creationId xmlns:p14="http://schemas.microsoft.com/office/powerpoint/2010/main" val="21717190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a:latin typeface="Helvetica" charset="0"/>
                <a:ea typeface="ＭＳ Ｐゴシック" charset="0"/>
              </a:rPr>
              <a:t>Back-up slides</a:t>
            </a:r>
          </a:p>
        </p:txBody>
      </p:sp>
      <p:sp>
        <p:nvSpPr>
          <p:cNvPr id="35842" name="Content Placeholder 2"/>
          <p:cNvSpPr>
            <a:spLocks noGrp="1"/>
          </p:cNvSpPr>
          <p:nvPr>
            <p:ph idx="1"/>
          </p:nvPr>
        </p:nvSpPr>
        <p:spPr/>
        <p:txBody>
          <a:bodyPr/>
          <a:lstStyle/>
          <a:p>
            <a:endParaRPr lang="en-US">
              <a:latin typeface="Helvetica" charset="0"/>
            </a:endParaRPr>
          </a:p>
        </p:txBody>
      </p:sp>
    </p:spTree>
    <p:extLst>
      <p:ext uri="{BB962C8B-B14F-4D97-AF65-F5344CB8AC3E}">
        <p14:creationId xmlns:p14="http://schemas.microsoft.com/office/powerpoint/2010/main" val="2764121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dirty="0">
                <a:latin typeface="Helvetica" charset="0"/>
                <a:ea typeface="ＭＳ Ｐゴシック" charset="0"/>
              </a:rPr>
              <a:t>COLLIDER PROGRAMS AT BNL and FNAL</a:t>
            </a:r>
            <a:r>
              <a:rPr lang="en-US" dirty="0">
                <a:latin typeface="Helvetica" charset="0"/>
                <a:ea typeface="ＭＳ Ｐゴシック" charset="0"/>
              </a:rPr>
              <a:t> (FY2001)</a:t>
            </a:r>
            <a:endParaRPr dirty="0">
              <a:latin typeface="Helvetica" charset="0"/>
              <a:ea typeface="ＭＳ Ｐゴシック" charset="0"/>
            </a:endParaRPr>
          </a:p>
        </p:txBody>
      </p:sp>
      <p:sp>
        <p:nvSpPr>
          <p:cNvPr id="367620" name="Text Box 4"/>
          <p:cNvSpPr txBox="1">
            <a:spLocks noChangeArrowheads="1"/>
          </p:cNvSpPr>
          <p:nvPr/>
        </p:nvSpPr>
        <p:spPr bwMode="auto">
          <a:xfrm>
            <a:off x="517525" y="1077913"/>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a:p>
        </p:txBody>
      </p:sp>
      <p:sp>
        <p:nvSpPr>
          <p:cNvPr id="367621" name="Text Box 5"/>
          <p:cNvSpPr txBox="1">
            <a:spLocks noChangeArrowheads="1"/>
          </p:cNvSpPr>
          <p:nvPr/>
        </p:nvSpPr>
        <p:spPr bwMode="auto">
          <a:xfrm>
            <a:off x="822325" y="1066800"/>
            <a:ext cx="7102475" cy="535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600" dirty="0">
                <a:solidFill>
                  <a:srgbClr val="0000FF"/>
                </a:solidFill>
                <a:latin typeface="Helvetica"/>
                <a:cs typeface="Helvetica"/>
              </a:rPr>
              <a:t>Operations (non-research) Funding Comparison*</a:t>
            </a:r>
          </a:p>
          <a:p>
            <a:pPr algn="l">
              <a:defRPr/>
            </a:pPr>
            <a:r>
              <a:rPr lang="en-US" sz="1200" dirty="0">
                <a:solidFill>
                  <a:srgbClr val="0000FF"/>
                </a:solidFill>
                <a:latin typeface="Helvetica"/>
                <a:cs typeface="Helvetica"/>
              </a:rPr>
              <a:t>     *Communications of D. Lowenstein (BNL) with S. Holmes and B. Chrisman (FNAL)</a:t>
            </a:r>
          </a:p>
          <a:p>
            <a:pPr algn="l">
              <a:defRPr/>
            </a:pPr>
            <a:r>
              <a:rPr lang="en-US" sz="1200" dirty="0">
                <a:solidFill>
                  <a:srgbClr val="0000FF"/>
                </a:solidFill>
                <a:latin typeface="Helvetica"/>
                <a:cs typeface="Helvetica"/>
              </a:rPr>
              <a:t> </a:t>
            </a:r>
          </a:p>
          <a:p>
            <a:pPr algn="l">
              <a:defRPr/>
            </a:pPr>
            <a:r>
              <a:rPr lang="en-US" sz="1300" dirty="0">
                <a:solidFill>
                  <a:srgbClr val="0000FF"/>
                </a:solidFill>
                <a:latin typeface="Helvetica"/>
                <a:cs typeface="Helvetica"/>
              </a:rPr>
              <a:t>				</a:t>
            </a:r>
            <a:r>
              <a:rPr lang="en-US" sz="1300" u="sng" dirty="0">
                <a:solidFill>
                  <a:srgbClr val="0000FF"/>
                </a:solidFill>
                <a:latin typeface="Helvetica"/>
                <a:cs typeface="Helvetica"/>
              </a:rPr>
              <a:t>RHIC</a:t>
            </a:r>
            <a:r>
              <a:rPr lang="en-US" sz="1300" dirty="0">
                <a:solidFill>
                  <a:srgbClr val="0000FF"/>
                </a:solidFill>
                <a:latin typeface="Helvetica"/>
                <a:cs typeface="Helvetica"/>
              </a:rPr>
              <a:t>		</a:t>
            </a:r>
            <a:r>
              <a:rPr lang="en-US" sz="1300" u="sng" dirty="0">
                <a:solidFill>
                  <a:srgbClr val="0000FF"/>
                </a:solidFill>
                <a:latin typeface="Helvetica"/>
                <a:cs typeface="Helvetica"/>
              </a:rPr>
              <a:t>Tevatron</a:t>
            </a:r>
            <a:endParaRPr lang="en-US" sz="1300" dirty="0">
              <a:solidFill>
                <a:srgbClr val="0000FF"/>
              </a:solidFill>
              <a:latin typeface="Helvetica"/>
              <a:cs typeface="Helvetica"/>
            </a:endParaRPr>
          </a:p>
          <a:p>
            <a:pPr algn="l">
              <a:defRPr/>
            </a:pPr>
            <a:r>
              <a:rPr lang="en-US" sz="1300" u="sng" dirty="0">
                <a:solidFill>
                  <a:srgbClr val="0000FF"/>
                </a:solidFill>
                <a:latin typeface="Helvetica"/>
                <a:cs typeface="Helvetica"/>
              </a:rPr>
              <a:t>Accelerator</a:t>
            </a:r>
            <a:endParaRPr lang="en-US" sz="1300" dirty="0">
              <a:solidFill>
                <a:srgbClr val="0000FF"/>
              </a:solidFill>
              <a:latin typeface="Helvetica"/>
              <a:cs typeface="Helvetica"/>
            </a:endParaRPr>
          </a:p>
          <a:p>
            <a:pPr algn="l">
              <a:lnSpc>
                <a:spcPct val="120000"/>
              </a:lnSpc>
              <a:defRPr/>
            </a:pPr>
            <a:r>
              <a:rPr lang="en-US" sz="1300" dirty="0">
                <a:solidFill>
                  <a:srgbClr val="0000FF"/>
                </a:solidFill>
                <a:latin typeface="Helvetica"/>
                <a:cs typeface="Helvetica"/>
              </a:rPr>
              <a:t>	</a:t>
            </a:r>
            <a:r>
              <a:rPr lang="en-US" sz="1300" b="0" dirty="0">
                <a:solidFill>
                  <a:srgbClr val="0000FF"/>
                </a:solidFill>
                <a:latin typeface="Helvetica"/>
                <a:cs typeface="Helvetica"/>
              </a:rPr>
              <a:t>Staffing (FTE)		 315		520</a:t>
            </a:r>
          </a:p>
          <a:p>
            <a:pPr algn="l">
              <a:lnSpc>
                <a:spcPct val="120000"/>
              </a:lnSpc>
              <a:defRPr/>
            </a:pPr>
            <a:r>
              <a:rPr lang="en-US" sz="1300" b="0" dirty="0">
                <a:solidFill>
                  <a:srgbClr val="0000FF"/>
                </a:solidFill>
                <a:latin typeface="Helvetica"/>
                <a:cs typeface="Helvetica"/>
              </a:rPr>
              <a:t> 				 </a:t>
            </a:r>
            <a:r>
              <a:rPr lang="en-US" sz="1300" b="0" u="sng" dirty="0">
                <a:solidFill>
                  <a:srgbClr val="0000FF"/>
                </a:solidFill>
                <a:latin typeface="Helvetica"/>
                <a:cs typeface="Helvetica"/>
              </a:rPr>
              <a:t>$M</a:t>
            </a:r>
            <a:r>
              <a:rPr lang="en-US" sz="1300" b="0" dirty="0">
                <a:solidFill>
                  <a:srgbClr val="0000FF"/>
                </a:solidFill>
                <a:latin typeface="Helvetica"/>
                <a:cs typeface="Helvetica"/>
              </a:rPr>
              <a:t>		</a:t>
            </a:r>
            <a:r>
              <a:rPr lang="en-US" sz="1300" b="0" u="sng" dirty="0">
                <a:solidFill>
                  <a:srgbClr val="0000FF"/>
                </a:solidFill>
                <a:latin typeface="Helvetica"/>
                <a:cs typeface="Helvetica"/>
              </a:rPr>
              <a:t>$M</a:t>
            </a:r>
            <a:endParaRPr lang="en-US" sz="1300" b="0" dirty="0">
              <a:solidFill>
                <a:srgbClr val="0000FF"/>
              </a:solidFill>
              <a:latin typeface="Helvetica"/>
              <a:cs typeface="Helvetica"/>
            </a:endParaRPr>
          </a:p>
          <a:p>
            <a:pPr algn="l">
              <a:defRPr/>
            </a:pPr>
            <a:r>
              <a:rPr lang="en-US" sz="1300" b="0" dirty="0">
                <a:solidFill>
                  <a:srgbClr val="0000FF"/>
                </a:solidFill>
                <a:latin typeface="Helvetica"/>
                <a:cs typeface="Helvetica"/>
              </a:rPr>
              <a:t>	Operating			 64		86</a:t>
            </a:r>
          </a:p>
          <a:p>
            <a:pPr algn="l">
              <a:defRPr/>
            </a:pPr>
            <a:r>
              <a:rPr lang="en-US" sz="1300" b="0" dirty="0">
                <a:solidFill>
                  <a:srgbClr val="0000FF"/>
                </a:solidFill>
                <a:latin typeface="Helvetica"/>
                <a:cs typeface="Helvetica"/>
              </a:rPr>
              <a:t>	AIP			 2		4</a:t>
            </a:r>
          </a:p>
          <a:p>
            <a:pPr algn="l">
              <a:defRPr/>
            </a:pPr>
            <a:r>
              <a:rPr lang="en-US" sz="1300" b="0" dirty="0">
                <a:solidFill>
                  <a:srgbClr val="0000FF"/>
                </a:solidFill>
                <a:latin typeface="Helvetica"/>
                <a:cs typeface="Helvetica"/>
              </a:rPr>
              <a:t>	Equipment			 1		0.3 ??</a:t>
            </a:r>
          </a:p>
          <a:p>
            <a:pPr algn="l">
              <a:defRPr/>
            </a:pPr>
            <a:r>
              <a:rPr lang="en-US" sz="1300" b="0" dirty="0">
                <a:solidFill>
                  <a:srgbClr val="0000FF"/>
                </a:solidFill>
                <a:latin typeface="Helvetica"/>
                <a:cs typeface="Helvetica"/>
              </a:rPr>
              <a:t>	R&amp;D			 1.5		6</a:t>
            </a:r>
          </a:p>
          <a:p>
            <a:pPr algn="l">
              <a:defRPr/>
            </a:pPr>
            <a:r>
              <a:rPr lang="en-US" sz="1300" dirty="0">
                <a:solidFill>
                  <a:srgbClr val="0000FF"/>
                </a:solidFill>
                <a:latin typeface="Helvetica"/>
                <a:cs typeface="Helvetica"/>
              </a:rPr>
              <a:t> </a:t>
            </a:r>
          </a:p>
          <a:p>
            <a:pPr algn="l">
              <a:defRPr/>
            </a:pPr>
            <a:r>
              <a:rPr lang="en-US" sz="1300" dirty="0">
                <a:solidFill>
                  <a:srgbClr val="0000FF"/>
                </a:solidFill>
                <a:latin typeface="Helvetica"/>
                <a:cs typeface="Helvetica"/>
              </a:rPr>
              <a:t>			                STAR, PHENIX</a:t>
            </a:r>
          </a:p>
          <a:p>
            <a:pPr algn="l">
              <a:defRPr/>
            </a:pPr>
            <a:r>
              <a:rPr lang="en-US" sz="1300" u="sng" dirty="0">
                <a:solidFill>
                  <a:srgbClr val="0000FF"/>
                </a:solidFill>
                <a:latin typeface="Helvetica"/>
                <a:cs typeface="Helvetica"/>
              </a:rPr>
              <a:t>Experimental Support + Infrastructure</a:t>
            </a:r>
            <a:r>
              <a:rPr lang="en-US" sz="1300" dirty="0">
                <a:solidFill>
                  <a:srgbClr val="0000FF"/>
                </a:solidFill>
                <a:latin typeface="Helvetica"/>
                <a:cs typeface="Helvetica"/>
              </a:rPr>
              <a:t>      BRAHMS, PHOBOS           CDF + D0</a:t>
            </a:r>
          </a:p>
          <a:p>
            <a:pPr algn="l">
              <a:defRPr/>
            </a:pPr>
            <a:r>
              <a:rPr lang="en-US" sz="1300" dirty="0">
                <a:solidFill>
                  <a:srgbClr val="0000FF"/>
                </a:solidFill>
                <a:latin typeface="Helvetica"/>
                <a:cs typeface="Helvetica"/>
              </a:rPr>
              <a:t>	</a:t>
            </a:r>
            <a:r>
              <a:rPr lang="en-US" sz="1300" b="0" dirty="0">
                <a:solidFill>
                  <a:srgbClr val="0000FF"/>
                </a:solidFill>
                <a:latin typeface="Helvetica"/>
                <a:cs typeface="Helvetica"/>
              </a:rPr>
              <a:t>Staffing (FTE)		 81		100</a:t>
            </a:r>
          </a:p>
          <a:p>
            <a:pPr algn="l">
              <a:lnSpc>
                <a:spcPct val="120000"/>
              </a:lnSpc>
              <a:defRPr/>
            </a:pPr>
            <a:r>
              <a:rPr lang="en-US" sz="1300" b="0" dirty="0">
                <a:solidFill>
                  <a:srgbClr val="0000FF"/>
                </a:solidFill>
                <a:latin typeface="Helvetica"/>
                <a:cs typeface="Helvetica"/>
              </a:rPr>
              <a:t>	Computing Staffing (FTE)	 18		70 </a:t>
            </a:r>
          </a:p>
          <a:p>
            <a:pPr algn="l">
              <a:lnSpc>
                <a:spcPct val="120000"/>
              </a:lnSpc>
              <a:defRPr/>
            </a:pPr>
            <a:r>
              <a:rPr lang="en-US" sz="1300" b="0" dirty="0">
                <a:solidFill>
                  <a:srgbClr val="0000FF"/>
                </a:solidFill>
                <a:latin typeface="Helvetica"/>
                <a:cs typeface="Helvetica"/>
              </a:rPr>
              <a:t>				 </a:t>
            </a:r>
            <a:r>
              <a:rPr lang="en-US" sz="1300" b="0" u="sng" dirty="0">
                <a:solidFill>
                  <a:srgbClr val="0000FF"/>
                </a:solidFill>
                <a:latin typeface="Helvetica"/>
                <a:cs typeface="Helvetica"/>
              </a:rPr>
              <a:t>$M</a:t>
            </a:r>
            <a:r>
              <a:rPr lang="en-US" sz="1300" b="0" dirty="0">
                <a:solidFill>
                  <a:srgbClr val="0000FF"/>
                </a:solidFill>
                <a:latin typeface="Helvetica"/>
                <a:cs typeface="Helvetica"/>
              </a:rPr>
              <a:t>		</a:t>
            </a:r>
            <a:r>
              <a:rPr lang="en-US" sz="1300" b="0" u="sng" dirty="0">
                <a:solidFill>
                  <a:srgbClr val="0000FF"/>
                </a:solidFill>
                <a:latin typeface="Helvetica"/>
                <a:cs typeface="Helvetica"/>
              </a:rPr>
              <a:t>$M</a:t>
            </a:r>
            <a:endParaRPr lang="en-US" sz="1300" b="0" dirty="0">
              <a:solidFill>
                <a:srgbClr val="0000FF"/>
              </a:solidFill>
              <a:latin typeface="Helvetica"/>
              <a:cs typeface="Helvetica"/>
            </a:endParaRPr>
          </a:p>
          <a:p>
            <a:pPr algn="l">
              <a:defRPr/>
            </a:pPr>
            <a:r>
              <a:rPr lang="en-US" sz="1300" b="0" dirty="0">
                <a:solidFill>
                  <a:srgbClr val="0000FF"/>
                </a:solidFill>
                <a:latin typeface="Helvetica"/>
                <a:cs typeface="Helvetica"/>
              </a:rPr>
              <a:t>	Operating			 24		33</a:t>
            </a:r>
          </a:p>
          <a:p>
            <a:pPr algn="l">
              <a:defRPr/>
            </a:pPr>
            <a:r>
              <a:rPr lang="en-US" sz="1300" b="0" dirty="0">
                <a:solidFill>
                  <a:srgbClr val="0000FF"/>
                </a:solidFill>
                <a:latin typeface="Helvetica"/>
                <a:cs typeface="Helvetica"/>
              </a:rPr>
              <a:t>	Equipment			 1.9		0.2 ??</a:t>
            </a:r>
          </a:p>
          <a:p>
            <a:pPr algn="l">
              <a:defRPr/>
            </a:pPr>
            <a:r>
              <a:rPr lang="en-US" sz="1300" b="0" dirty="0">
                <a:solidFill>
                  <a:srgbClr val="0000FF"/>
                </a:solidFill>
                <a:latin typeface="Helvetica"/>
                <a:cs typeface="Helvetica"/>
              </a:rPr>
              <a:t>	Computing Equipment		 2		6</a:t>
            </a:r>
          </a:p>
          <a:p>
            <a:pPr algn="l">
              <a:defRPr/>
            </a:pPr>
            <a:endParaRPr lang="en-US" sz="1300" b="0" dirty="0">
              <a:solidFill>
                <a:srgbClr val="0000FF"/>
              </a:solidFill>
              <a:latin typeface="Helvetica"/>
              <a:cs typeface="Helvetica"/>
            </a:endParaRPr>
          </a:p>
          <a:p>
            <a:pPr algn="l">
              <a:lnSpc>
                <a:spcPct val="130000"/>
              </a:lnSpc>
              <a:defRPr/>
            </a:pPr>
            <a:r>
              <a:rPr lang="en-US" sz="1300" b="0" dirty="0">
                <a:solidFill>
                  <a:srgbClr val="0000FF"/>
                </a:solidFill>
                <a:latin typeface="Helvetica"/>
                <a:cs typeface="Helvetica"/>
              </a:rPr>
              <a:t> </a:t>
            </a:r>
            <a:r>
              <a:rPr lang="en-US" sz="1300" u="sng" dirty="0">
                <a:solidFill>
                  <a:srgbClr val="0000FF"/>
                </a:solidFill>
                <a:latin typeface="Helvetica"/>
                <a:cs typeface="Helvetica"/>
              </a:rPr>
              <a:t>Power</a:t>
            </a:r>
            <a:r>
              <a:rPr lang="en-US" sz="1300" b="0" dirty="0">
                <a:solidFill>
                  <a:srgbClr val="0000FF"/>
                </a:solidFill>
                <a:latin typeface="Helvetica"/>
                <a:cs typeface="Helvetica"/>
              </a:rPr>
              <a:t>				 6.5		12 </a:t>
            </a:r>
          </a:p>
          <a:p>
            <a:pPr algn="l">
              <a:lnSpc>
                <a:spcPct val="130000"/>
              </a:lnSpc>
              <a:defRPr/>
            </a:pPr>
            <a:r>
              <a:rPr lang="en-US" sz="1300" dirty="0">
                <a:solidFill>
                  <a:srgbClr val="0000FF"/>
                </a:solidFill>
                <a:latin typeface="Helvetica"/>
                <a:cs typeface="Helvetica"/>
              </a:rPr>
              <a:t>	</a:t>
            </a:r>
            <a:r>
              <a:rPr lang="en-US" sz="1300" dirty="0">
                <a:solidFill>
                  <a:srgbClr val="FF0000"/>
                </a:solidFill>
                <a:latin typeface="Helvetica"/>
                <a:cs typeface="Helvetica"/>
              </a:rPr>
              <a:t>FY01</a:t>
            </a:r>
            <a:r>
              <a:rPr lang="en-US" sz="1300" dirty="0">
                <a:solidFill>
                  <a:srgbClr val="0000FF"/>
                </a:solidFill>
                <a:latin typeface="Helvetica"/>
                <a:cs typeface="Helvetica"/>
              </a:rPr>
              <a:t> TOTAL COST ($M)	103		147.5</a:t>
            </a:r>
          </a:p>
          <a:p>
            <a:pPr algn="l">
              <a:lnSpc>
                <a:spcPct val="110000"/>
              </a:lnSpc>
              <a:defRPr/>
            </a:pPr>
            <a:r>
              <a:rPr lang="en-US" sz="1300" dirty="0">
                <a:solidFill>
                  <a:srgbClr val="0000FF"/>
                </a:solidFill>
                <a:latin typeface="Helvetica"/>
                <a:cs typeface="Helvetica"/>
              </a:rPr>
              <a:t>	TOTAL STAFFING (FTE)	414		690</a:t>
            </a:r>
            <a:r>
              <a:rPr lang="en-US" sz="1200" dirty="0">
                <a:solidFill>
                  <a:srgbClr val="0000FF"/>
                </a:solidFill>
                <a:latin typeface="Helvetica"/>
                <a:cs typeface="Helvetica"/>
              </a:rPr>
              <a:t>	</a:t>
            </a:r>
          </a:p>
          <a:p>
            <a:pPr algn="l">
              <a:defRPr/>
            </a:pPr>
            <a:endParaRPr lang="en-US" sz="1200" dirty="0">
              <a:solidFill>
                <a:srgbClr val="0000FF"/>
              </a:solidFill>
              <a:latin typeface="Helvetica"/>
              <a:cs typeface="Helvetica"/>
            </a:endParaRPr>
          </a:p>
        </p:txBody>
      </p:sp>
    </p:spTree>
    <p:extLst>
      <p:ext uri="{BB962C8B-B14F-4D97-AF65-F5344CB8AC3E}">
        <p14:creationId xmlns:p14="http://schemas.microsoft.com/office/powerpoint/2010/main" val="34918166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p:cNvSpPr>
            <a:spLocks noGrp="1"/>
          </p:cNvSpPr>
          <p:nvPr>
            <p:ph type="title"/>
          </p:nvPr>
        </p:nvSpPr>
        <p:spPr/>
        <p:txBody>
          <a:bodyPr/>
          <a:lstStyle/>
          <a:p>
            <a:pPr eaLnBrk="1" hangingPunct="1"/>
            <a:r>
              <a:rPr lang="en-US" dirty="0">
                <a:latin typeface="Helvetica" charset="0"/>
                <a:ea typeface="ＭＳ Ｐゴシック" charset="0"/>
              </a:rPr>
              <a:t>RHIC Operations Organization</a:t>
            </a:r>
            <a:endParaRPr dirty="0">
              <a:latin typeface="Helvetica" charset="0"/>
              <a:ea typeface="ＭＳ Ｐゴシック" charset="0"/>
            </a:endParaRPr>
          </a:p>
        </p:txBody>
      </p:sp>
      <p:sp>
        <p:nvSpPr>
          <p:cNvPr id="2" name="TextBox 1"/>
          <p:cNvSpPr txBox="1"/>
          <p:nvPr/>
        </p:nvSpPr>
        <p:spPr bwMode="auto">
          <a:xfrm>
            <a:off x="2857500" y="2057400"/>
            <a:ext cx="3429000" cy="70788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spcBef>
                <a:spcPct val="50000"/>
              </a:spcBef>
            </a:pPr>
            <a:r>
              <a:rPr lang="en-US" sz="2000" b="0" dirty="0">
                <a:solidFill>
                  <a:srgbClr val="000000"/>
                </a:solidFill>
                <a:latin typeface="Helvetica"/>
                <a:cs typeface="Helvetica"/>
              </a:rPr>
              <a:t>Nuclear and Particle Physics Directorate</a:t>
            </a:r>
          </a:p>
        </p:txBody>
      </p:sp>
      <p:sp>
        <p:nvSpPr>
          <p:cNvPr id="5" name="TextBox 4"/>
          <p:cNvSpPr txBox="1"/>
          <p:nvPr/>
        </p:nvSpPr>
        <p:spPr bwMode="auto">
          <a:xfrm>
            <a:off x="914400" y="3121223"/>
            <a:ext cx="2857500" cy="70788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spcBef>
                <a:spcPct val="50000"/>
              </a:spcBef>
            </a:pPr>
            <a:r>
              <a:rPr lang="en-US" sz="2000" b="0" dirty="0">
                <a:solidFill>
                  <a:srgbClr val="000000"/>
                </a:solidFill>
                <a:latin typeface="Helvetica"/>
                <a:cs typeface="Helvetica"/>
              </a:rPr>
              <a:t>Collider-Accelerator Department</a:t>
            </a:r>
          </a:p>
        </p:txBody>
      </p:sp>
      <p:sp>
        <p:nvSpPr>
          <p:cNvPr id="6" name="TextBox 5"/>
          <p:cNvSpPr txBox="1"/>
          <p:nvPr/>
        </p:nvSpPr>
        <p:spPr bwMode="auto">
          <a:xfrm>
            <a:off x="5486400" y="3121223"/>
            <a:ext cx="2286000" cy="70788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spcBef>
                <a:spcPct val="50000"/>
              </a:spcBef>
            </a:pPr>
            <a:r>
              <a:rPr lang="en-US" sz="2000" b="0" dirty="0">
                <a:solidFill>
                  <a:srgbClr val="000000"/>
                </a:solidFill>
                <a:latin typeface="Helvetica"/>
                <a:cs typeface="Helvetica"/>
              </a:rPr>
              <a:t>Physics Department</a:t>
            </a:r>
          </a:p>
        </p:txBody>
      </p:sp>
      <p:cxnSp>
        <p:nvCxnSpPr>
          <p:cNvPr id="4" name="Elbow Connector 3"/>
          <p:cNvCxnSpPr>
            <a:stCxn id="2" idx="2"/>
            <a:endCxn id="6" idx="0"/>
          </p:cNvCxnSpPr>
          <p:nvPr/>
        </p:nvCxnSpPr>
        <p:spPr bwMode="auto">
          <a:xfrm rot="16200000" flipH="1">
            <a:off x="5422732" y="1914554"/>
            <a:ext cx="355937" cy="2057400"/>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Elbow Connector 8"/>
          <p:cNvCxnSpPr>
            <a:stCxn id="2" idx="2"/>
            <a:endCxn id="5" idx="0"/>
          </p:cNvCxnSpPr>
          <p:nvPr/>
        </p:nvCxnSpPr>
        <p:spPr bwMode="auto">
          <a:xfrm rot="5400000">
            <a:off x="3279607" y="1828829"/>
            <a:ext cx="355937" cy="2228850"/>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bwMode="auto">
          <a:xfrm>
            <a:off x="342900" y="4264223"/>
            <a:ext cx="2286000" cy="646331"/>
          </a:xfrm>
          <a:prstGeom prst="rect">
            <a:avLst/>
          </a:prstGeom>
          <a:solidFill>
            <a:schemeClr val="accent3">
              <a:lumMod val="20000"/>
              <a:lumOff val="80000"/>
            </a:schemeClr>
          </a:solidFill>
          <a:ln w="9525">
            <a:solidFill>
              <a:srgbClr val="000000"/>
            </a:solidFill>
            <a:miter lim="800000"/>
            <a:headEnd/>
            <a:tailEnd/>
          </a:ln>
          <a:extLst/>
        </p:spPr>
        <p:txBody>
          <a:bodyPr wrap="square" rtlCol="0">
            <a:spAutoFit/>
          </a:bodyPr>
          <a:lstStyle/>
          <a:p>
            <a:pPr>
              <a:spcBef>
                <a:spcPct val="50000"/>
              </a:spcBef>
            </a:pPr>
            <a:r>
              <a:rPr lang="en-US" sz="1800" b="0" dirty="0">
                <a:solidFill>
                  <a:srgbClr val="000000"/>
                </a:solidFill>
                <a:latin typeface="Helvetica"/>
                <a:cs typeface="Helvetica"/>
              </a:rPr>
              <a:t>RHIC Accelerator Operations</a:t>
            </a:r>
          </a:p>
        </p:txBody>
      </p:sp>
      <p:sp>
        <p:nvSpPr>
          <p:cNvPr id="13" name="TextBox 12"/>
          <p:cNvSpPr txBox="1"/>
          <p:nvPr/>
        </p:nvSpPr>
        <p:spPr bwMode="auto">
          <a:xfrm>
            <a:off x="5829300" y="4264223"/>
            <a:ext cx="2514600" cy="646331"/>
          </a:xfrm>
          <a:prstGeom prst="rect">
            <a:avLst/>
          </a:prstGeom>
          <a:solidFill>
            <a:schemeClr val="tx2">
              <a:lumMod val="20000"/>
              <a:lumOff val="80000"/>
            </a:schemeClr>
          </a:solidFill>
          <a:ln w="9525">
            <a:solidFill>
              <a:srgbClr val="000000"/>
            </a:solidFill>
            <a:miter lim="800000"/>
            <a:headEnd/>
            <a:tailEnd/>
          </a:ln>
          <a:extLst/>
        </p:spPr>
        <p:txBody>
          <a:bodyPr wrap="square" rtlCol="0">
            <a:spAutoFit/>
          </a:bodyPr>
          <a:lstStyle/>
          <a:p>
            <a:pPr>
              <a:spcBef>
                <a:spcPct val="50000"/>
              </a:spcBef>
            </a:pPr>
            <a:r>
              <a:rPr lang="en-US" sz="1800" b="0" dirty="0">
                <a:solidFill>
                  <a:srgbClr val="000000"/>
                </a:solidFill>
                <a:latin typeface="Helvetica"/>
                <a:cs typeface="Helvetica"/>
              </a:rPr>
              <a:t>RHIC Exp. Support</a:t>
            </a:r>
            <a:br>
              <a:rPr lang="en-US" sz="1800" b="0" dirty="0">
                <a:solidFill>
                  <a:srgbClr val="000000"/>
                </a:solidFill>
                <a:latin typeface="Helvetica"/>
                <a:cs typeface="Helvetica"/>
              </a:rPr>
            </a:br>
            <a:r>
              <a:rPr lang="en-US" sz="1800" b="0" dirty="0">
                <a:solidFill>
                  <a:srgbClr val="000000"/>
                </a:solidFill>
                <a:latin typeface="Helvetica"/>
                <a:cs typeface="Helvetica"/>
              </a:rPr>
              <a:t>Detector Ops and RCF</a:t>
            </a:r>
          </a:p>
        </p:txBody>
      </p:sp>
      <p:sp>
        <p:nvSpPr>
          <p:cNvPr id="14" name="TextBox 13"/>
          <p:cNvSpPr txBox="1"/>
          <p:nvPr/>
        </p:nvSpPr>
        <p:spPr bwMode="auto">
          <a:xfrm>
            <a:off x="2627887" y="4264223"/>
            <a:ext cx="2400300" cy="646331"/>
          </a:xfrm>
          <a:prstGeom prst="rect">
            <a:avLst/>
          </a:prstGeom>
          <a:solidFill>
            <a:schemeClr val="tx2">
              <a:lumMod val="20000"/>
              <a:lumOff val="80000"/>
            </a:schemeClr>
          </a:solidFill>
          <a:ln w="9525">
            <a:solidFill>
              <a:srgbClr val="000000"/>
            </a:solidFill>
            <a:miter lim="800000"/>
            <a:headEnd/>
            <a:tailEnd/>
          </a:ln>
          <a:extLst/>
        </p:spPr>
        <p:txBody>
          <a:bodyPr wrap="square" rtlCol="0">
            <a:spAutoFit/>
          </a:bodyPr>
          <a:lstStyle/>
          <a:p>
            <a:pPr>
              <a:spcBef>
                <a:spcPct val="50000"/>
              </a:spcBef>
            </a:pPr>
            <a:r>
              <a:rPr lang="en-US" sz="1800" b="0" dirty="0">
                <a:solidFill>
                  <a:srgbClr val="000000"/>
                </a:solidFill>
                <a:latin typeface="Helvetica"/>
                <a:cs typeface="Helvetica"/>
              </a:rPr>
              <a:t>RHIC Exp. Support</a:t>
            </a:r>
            <a:br>
              <a:rPr lang="en-US" sz="1800" b="0" dirty="0">
                <a:solidFill>
                  <a:srgbClr val="000000"/>
                </a:solidFill>
                <a:latin typeface="Helvetica"/>
                <a:cs typeface="Helvetica"/>
              </a:rPr>
            </a:br>
            <a:r>
              <a:rPr lang="en-US" sz="1800" b="0" dirty="0">
                <a:solidFill>
                  <a:srgbClr val="000000"/>
                </a:solidFill>
                <a:latin typeface="Helvetica"/>
                <a:cs typeface="Helvetica"/>
              </a:rPr>
              <a:t>Infrastructure Support</a:t>
            </a:r>
          </a:p>
        </p:txBody>
      </p:sp>
      <p:cxnSp>
        <p:nvCxnSpPr>
          <p:cNvPr id="11" name="Elbow Connector 10"/>
          <p:cNvCxnSpPr>
            <a:stCxn id="5" idx="2"/>
          </p:cNvCxnSpPr>
          <p:nvPr/>
        </p:nvCxnSpPr>
        <p:spPr bwMode="auto">
          <a:xfrm>
            <a:off x="2343150" y="3829109"/>
            <a:ext cx="780" cy="443661"/>
          </a:xfrm>
          <a:prstGeom prst="straightConnector1">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Elbow Connector 17"/>
          <p:cNvCxnSpPr>
            <a:stCxn id="6" idx="2"/>
            <a:endCxn id="13" idx="0"/>
          </p:cNvCxnSpPr>
          <p:nvPr/>
        </p:nvCxnSpPr>
        <p:spPr bwMode="auto">
          <a:xfrm rot="16200000" flipH="1">
            <a:off x="6640443" y="3818066"/>
            <a:ext cx="435114" cy="457200"/>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sp>
        <p:nvSpPr>
          <p:cNvPr id="25" name="TextBox 24"/>
          <p:cNvSpPr txBox="1"/>
          <p:nvPr/>
        </p:nvSpPr>
        <p:spPr bwMode="auto">
          <a:xfrm>
            <a:off x="228600" y="4953774"/>
            <a:ext cx="3314700" cy="30777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spcBef>
                <a:spcPct val="50000"/>
              </a:spcBef>
            </a:pPr>
            <a:r>
              <a:rPr lang="en-US" sz="1400" b="0" dirty="0">
                <a:solidFill>
                  <a:srgbClr val="000000"/>
                </a:solidFill>
                <a:latin typeface="Helvetica"/>
                <a:cs typeface="Helvetica"/>
              </a:rPr>
              <a:t>T. Roser, W. Fischer, I. Ben-Zvi, P. Pile</a:t>
            </a:r>
          </a:p>
        </p:txBody>
      </p:sp>
      <p:sp>
        <p:nvSpPr>
          <p:cNvPr id="19" name="TextBox 18"/>
          <p:cNvSpPr txBox="1"/>
          <p:nvPr/>
        </p:nvSpPr>
        <p:spPr bwMode="auto">
          <a:xfrm>
            <a:off x="5829300" y="4950023"/>
            <a:ext cx="2286000" cy="30777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lgn="l">
              <a:spcBef>
                <a:spcPct val="50000"/>
              </a:spcBef>
            </a:pPr>
            <a:r>
              <a:rPr lang="en-US" sz="1400" b="0" dirty="0">
                <a:solidFill>
                  <a:srgbClr val="000000"/>
                </a:solidFill>
                <a:latin typeface="Helvetica"/>
                <a:cs typeface="Helvetica"/>
              </a:rPr>
              <a:t>J. Dunlop</a:t>
            </a:r>
          </a:p>
        </p:txBody>
      </p:sp>
      <p:sp>
        <p:nvSpPr>
          <p:cNvPr id="23" name="TextBox 22"/>
          <p:cNvSpPr txBox="1"/>
          <p:nvPr/>
        </p:nvSpPr>
        <p:spPr bwMode="auto">
          <a:xfrm>
            <a:off x="342900" y="4035623"/>
            <a:ext cx="2057400" cy="24622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lgn="l">
              <a:spcBef>
                <a:spcPct val="50000"/>
              </a:spcBef>
            </a:pPr>
            <a:r>
              <a:rPr lang="en-US" sz="1000" b="0" dirty="0">
                <a:solidFill>
                  <a:srgbClr val="000000"/>
                </a:solidFill>
                <a:latin typeface="Lucida Grande"/>
                <a:ea typeface="Lucida Grande"/>
                <a:cs typeface="Lucida Grande"/>
              </a:rPr>
              <a:t>KB020201-1 + KB020201-2</a:t>
            </a:r>
            <a:endParaRPr lang="en-US" sz="1000" b="0" dirty="0">
              <a:solidFill>
                <a:srgbClr val="000000"/>
              </a:solidFill>
              <a:latin typeface="Helvetica"/>
              <a:cs typeface="Helvetica"/>
            </a:endParaRPr>
          </a:p>
        </p:txBody>
      </p:sp>
      <p:sp>
        <p:nvSpPr>
          <p:cNvPr id="27" name="TextBox 26"/>
          <p:cNvSpPr txBox="1"/>
          <p:nvPr/>
        </p:nvSpPr>
        <p:spPr bwMode="auto">
          <a:xfrm>
            <a:off x="5829300" y="4035623"/>
            <a:ext cx="1028700" cy="24622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lgn="l">
              <a:spcBef>
                <a:spcPct val="50000"/>
              </a:spcBef>
            </a:pPr>
            <a:r>
              <a:rPr lang="en-US" sz="1000" b="0" dirty="0">
                <a:solidFill>
                  <a:srgbClr val="000000"/>
                </a:solidFill>
                <a:latin typeface="Lucida Grande"/>
                <a:ea typeface="Lucida Grande"/>
                <a:cs typeface="Lucida Grande"/>
              </a:rPr>
              <a:t>KB020201-2</a:t>
            </a:r>
            <a:endParaRPr lang="en-US" sz="1000" b="0" dirty="0">
              <a:solidFill>
                <a:srgbClr val="000000"/>
              </a:solidFill>
              <a:latin typeface="Helvetica"/>
              <a:cs typeface="Helvetica"/>
            </a:endParaRPr>
          </a:p>
        </p:txBody>
      </p:sp>
      <p:sp>
        <p:nvSpPr>
          <p:cNvPr id="47" name="TextBox 46"/>
          <p:cNvSpPr txBox="1"/>
          <p:nvPr/>
        </p:nvSpPr>
        <p:spPr bwMode="auto">
          <a:xfrm>
            <a:off x="4114800" y="4034367"/>
            <a:ext cx="914400" cy="24622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lgn="r">
              <a:spcBef>
                <a:spcPct val="50000"/>
              </a:spcBef>
            </a:pPr>
            <a:r>
              <a:rPr lang="en-US" sz="1000" b="0" dirty="0">
                <a:solidFill>
                  <a:srgbClr val="000000"/>
                </a:solidFill>
                <a:latin typeface="Lucida Grande"/>
                <a:ea typeface="Lucida Grande"/>
                <a:cs typeface="Lucida Grande"/>
              </a:rPr>
              <a:t>350 FTEs</a:t>
            </a:r>
            <a:endParaRPr lang="en-US" sz="1000" b="0" dirty="0">
              <a:solidFill>
                <a:srgbClr val="000000"/>
              </a:solidFill>
              <a:latin typeface="Helvetica"/>
              <a:cs typeface="Helvetica"/>
            </a:endParaRPr>
          </a:p>
        </p:txBody>
      </p:sp>
      <p:sp>
        <p:nvSpPr>
          <p:cNvPr id="49" name="TextBox 48"/>
          <p:cNvSpPr txBox="1"/>
          <p:nvPr/>
        </p:nvSpPr>
        <p:spPr bwMode="auto">
          <a:xfrm>
            <a:off x="7429500" y="4034367"/>
            <a:ext cx="914400" cy="24622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lgn="r">
              <a:spcBef>
                <a:spcPct val="50000"/>
              </a:spcBef>
            </a:pPr>
            <a:r>
              <a:rPr lang="en-US" sz="1000" b="0" dirty="0">
                <a:solidFill>
                  <a:srgbClr val="000000"/>
                </a:solidFill>
                <a:latin typeface="Lucida Grande"/>
                <a:ea typeface="Lucida Grande"/>
                <a:cs typeface="Lucida Grande"/>
              </a:rPr>
              <a:t>71 FTEs</a:t>
            </a:r>
            <a:endParaRPr lang="en-US" sz="1000" b="0" dirty="0">
              <a:solidFill>
                <a:srgbClr val="000000"/>
              </a:solidFill>
              <a:latin typeface="Helvetica"/>
              <a:cs typeface="Helvetica"/>
            </a:endParaRPr>
          </a:p>
        </p:txBody>
      </p:sp>
      <p:sp>
        <p:nvSpPr>
          <p:cNvPr id="28" name="TextBox 27"/>
          <p:cNvSpPr txBox="1"/>
          <p:nvPr/>
        </p:nvSpPr>
        <p:spPr bwMode="auto">
          <a:xfrm>
            <a:off x="6515100" y="2057400"/>
            <a:ext cx="2400300" cy="70788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spcBef>
                <a:spcPct val="50000"/>
              </a:spcBef>
            </a:pPr>
            <a:r>
              <a:rPr lang="en-US" sz="2000" b="0" dirty="0">
                <a:solidFill>
                  <a:srgbClr val="000000"/>
                </a:solidFill>
                <a:latin typeface="Helvetica"/>
                <a:cs typeface="Helvetica"/>
              </a:rPr>
              <a:t>Program Advisory</a:t>
            </a:r>
            <a:br>
              <a:rPr lang="en-US" sz="2000" b="0" dirty="0">
                <a:solidFill>
                  <a:srgbClr val="000000"/>
                </a:solidFill>
                <a:latin typeface="Helvetica"/>
                <a:cs typeface="Helvetica"/>
              </a:rPr>
            </a:br>
            <a:r>
              <a:rPr lang="en-US" sz="2000" b="0" dirty="0">
                <a:solidFill>
                  <a:srgbClr val="000000"/>
                </a:solidFill>
                <a:latin typeface="Helvetica"/>
                <a:cs typeface="Helvetica"/>
              </a:rPr>
              <a:t>Committee</a:t>
            </a:r>
          </a:p>
        </p:txBody>
      </p:sp>
      <p:cxnSp>
        <p:nvCxnSpPr>
          <p:cNvPr id="29" name="Elbow Connector 28"/>
          <p:cNvCxnSpPr>
            <a:stCxn id="2" idx="3"/>
            <a:endCxn id="28" idx="1"/>
          </p:cNvCxnSpPr>
          <p:nvPr/>
        </p:nvCxnSpPr>
        <p:spPr bwMode="auto">
          <a:xfrm>
            <a:off x="6286500" y="2411343"/>
            <a:ext cx="228600" cy="0"/>
          </a:xfrm>
          <a:prstGeom prst="straightConnector1">
            <a:avLst/>
          </a:prstGeom>
          <a:solidFill>
            <a:schemeClr val="accent1"/>
          </a:solid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36413145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7"/>
          <p:cNvSpPr>
            <a:spLocks noChangeArrowheads="1"/>
          </p:cNvSpPr>
          <p:nvPr/>
        </p:nvSpPr>
        <p:spPr bwMode="auto">
          <a:xfrm>
            <a:off x="0" y="-17399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22" name="Rectangle 296"/>
          <p:cNvSpPr>
            <a:spLocks noChangeArrowheads="1"/>
          </p:cNvSpPr>
          <p:nvPr/>
        </p:nvSpPr>
        <p:spPr bwMode="auto">
          <a:xfrm>
            <a:off x="0" y="8596313"/>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26428" name="Group 476"/>
          <p:cNvGraphicFramePr>
            <a:graphicFrameLocks noGrp="1"/>
          </p:cNvGraphicFramePr>
          <p:nvPr>
            <p:extLst>
              <p:ext uri="{D42A27DB-BD31-4B8C-83A1-F6EECF244321}">
                <p14:modId xmlns:p14="http://schemas.microsoft.com/office/powerpoint/2010/main" val="3712082532"/>
              </p:ext>
            </p:extLst>
          </p:nvPr>
        </p:nvGraphicFramePr>
        <p:xfrm>
          <a:off x="460375" y="1181101"/>
          <a:ext cx="8621713" cy="5333999"/>
        </p:xfrm>
        <a:graphic>
          <a:graphicData uri="http://schemas.openxmlformats.org/drawingml/2006/table">
            <a:tbl>
              <a:tblPr/>
              <a:tblGrid>
                <a:gridCol w="765175">
                  <a:extLst>
                    <a:ext uri="{9D8B030D-6E8A-4147-A177-3AD203B41FA5}">
                      <a16:colId xmlns:a16="http://schemas.microsoft.com/office/drawing/2014/main" val="20000"/>
                    </a:ext>
                  </a:extLst>
                </a:gridCol>
                <a:gridCol w="893763">
                  <a:extLst>
                    <a:ext uri="{9D8B030D-6E8A-4147-A177-3AD203B41FA5}">
                      <a16:colId xmlns:a16="http://schemas.microsoft.com/office/drawing/2014/main" val="20001"/>
                    </a:ext>
                  </a:extLst>
                </a:gridCol>
                <a:gridCol w="6962775">
                  <a:extLst>
                    <a:ext uri="{9D8B030D-6E8A-4147-A177-3AD203B41FA5}">
                      <a16:colId xmlns:a16="http://schemas.microsoft.com/office/drawing/2014/main" val="20002"/>
                    </a:ext>
                  </a:extLst>
                </a:gridCol>
              </a:tblGrid>
              <a:tr h="1603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明朝" charset="-128"/>
                          <a:cs typeface="Times New Roman" pitchFamily="18" charset="0"/>
                        </a:rPr>
                        <a:t>Year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C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明朝" charset="-128"/>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C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明朝" charset="-128"/>
                          <a:cs typeface="Times New Roman" pitchFamily="18" charset="0"/>
                        </a:rPr>
                        <a:t>Milestone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CE"/>
                    </a:solidFill>
                  </a:tcPr>
                </a:tc>
                <a:extLst>
                  <a:ext uri="{0D108BD9-81ED-4DB2-BD59-A6C34878D82A}">
                    <a16:rowId xmlns:a16="http://schemas.microsoft.com/office/drawing/2014/main" val="10000"/>
                  </a:ext>
                </a:extLst>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0066"/>
                          </a:solidFill>
                          <a:effectLst/>
                          <a:latin typeface="Arial" charset="0"/>
                          <a:ea typeface="ＭＳ 明朝" charset="-128"/>
                          <a:cs typeface="Times New Roman" pitchFamily="18" charset="0"/>
                        </a:rPr>
                        <a:t>2013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0066"/>
                          </a:solidFill>
                          <a:effectLst/>
                          <a:latin typeface="Arial" charset="0"/>
                          <a:ea typeface="ＭＳ 明朝" charset="-128"/>
                          <a:cs typeface="Times New Roman" pitchFamily="18" charset="0"/>
                        </a:rPr>
                        <a:t>HP8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rPr>
                        <a:t>Measure flavor-identified q and </a:t>
                      </a:r>
                      <a:r>
                        <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sym typeface="Symbol" pitchFamily="18" charset="2"/>
                        </a:rPr>
                        <a:t>anti-</a:t>
                      </a:r>
                      <a:r>
                        <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rPr>
                        <a:t>q contributions to the spin of the proton via the </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longitudinal-spin asymmetry of W production</a:t>
                      </a:r>
                      <a:r>
                        <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rPr>
                        <a:t>.</a:t>
                      </a:r>
                      <a:endPar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6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0066"/>
                          </a:solidFill>
                          <a:effectLst/>
                          <a:latin typeface="Arial" charset="0"/>
                          <a:ea typeface="ＭＳ 明朝" charset="-128"/>
                          <a:cs typeface="Times New Roman" pitchFamily="18" charset="0"/>
                        </a:rPr>
                        <a:t>2013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0066"/>
                          </a:solidFill>
                          <a:effectLst/>
                          <a:latin typeface="Arial" charset="0"/>
                          <a:ea typeface="ＭＳ 明朝" charset="-128"/>
                          <a:cs typeface="Times New Roman" pitchFamily="18" charset="0"/>
                        </a:rPr>
                        <a:t>HP12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0066"/>
                          </a:solidFill>
                          <a:effectLst/>
                          <a:latin typeface="Arial" charset="0"/>
                          <a:ea typeface="ＭＳ 明朝" charset="-128"/>
                          <a:cs typeface="Times New Roman" pitchFamily="18" charset="0"/>
                        </a:rPr>
                        <a:t>(update of HP1)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rPr>
                        <a:t>Utilize polarized proton collisions at center of mass energies of 200 and 500 GeV, in combination with global QCD analyses, to determine </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if gluons have appreciable polarization over any range of momentum fraction </a:t>
                      </a:r>
                      <a:r>
                        <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rPr>
                        <a:t>between 1 and 30% of the momentum of a polarized proton.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0066"/>
                          </a:solidFill>
                          <a:effectLst/>
                          <a:latin typeface="Arial" charset="0"/>
                          <a:ea typeface="ＭＳ 明朝" charset="-128"/>
                          <a:cs typeface="Times New Roman" pitchFamily="18" charset="0"/>
                        </a:rPr>
                        <a:t>2015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0066"/>
                          </a:solidFill>
                          <a:effectLst/>
                          <a:latin typeface="Arial" charset="0"/>
                          <a:ea typeface="ＭＳ 明朝" charset="-128"/>
                          <a:cs typeface="Times New Roman" pitchFamily="18" charset="0"/>
                        </a:rPr>
                        <a:t>HP13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0066"/>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rPr>
                        <a:t>Test unique QCD predictions for relations between </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single-transverse spin phenomena </a:t>
                      </a:r>
                      <a:r>
                        <a:rPr kumimoji="0" lang="en-US" sz="1400" b="0" i="0" u="none" strike="noStrike" cap="none" normalizeH="0" baseline="0" dirty="0">
                          <a:ln>
                            <a:noFill/>
                          </a:ln>
                          <a:solidFill>
                            <a:srgbClr val="FF0066"/>
                          </a:solidFill>
                          <a:effectLst/>
                          <a:latin typeface="Arial" charset="0"/>
                          <a:ea typeface="ＭＳ 明朝" charset="-128"/>
                          <a:cs typeface="Times New Roman" pitchFamily="18" charset="0"/>
                        </a:rPr>
                        <a:t>in p-p scattering and those observed in deep-inelastic lepton scattering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2014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DM9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Perform calculations including viscous hydrodynamics to quantify, or place an upper limit on, </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the viscosity of the nearly perfect fluid </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discovered at RHIC.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2014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DM10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Measure </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jet and photon production and their correlations  </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in A≈200 </a:t>
                      </a:r>
                      <a:r>
                        <a:rPr kumimoji="0" lang="en-US" sz="1400" b="0" i="0" u="none" strike="noStrike" cap="none" normalizeH="0" baseline="0" dirty="0" err="1">
                          <a:ln>
                            <a:noFill/>
                          </a:ln>
                          <a:solidFill>
                            <a:srgbClr val="0000FF"/>
                          </a:solidFill>
                          <a:effectLst/>
                          <a:latin typeface="Arial" charset="0"/>
                          <a:ea typeface="ＭＳ 明朝" charset="-128"/>
                          <a:cs typeface="Times New Roman" pitchFamily="18" charset="0"/>
                        </a:rPr>
                        <a:t>ion+ion</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 </a:t>
                      </a:r>
                      <a:r>
                        <a:rPr kumimoji="0" lang="en-US" sz="1400" b="0" i="0" u="none" strike="noStrike" cap="none" normalizeH="0" baseline="0" dirty="0" err="1">
                          <a:ln>
                            <a:noFill/>
                          </a:ln>
                          <a:solidFill>
                            <a:srgbClr val="0000FF"/>
                          </a:solidFill>
                          <a:effectLst/>
                          <a:latin typeface="Arial" charset="0"/>
                          <a:ea typeface="ＭＳ 明朝" charset="-128"/>
                          <a:cs typeface="Times New Roman" pitchFamily="18" charset="0"/>
                        </a:rPr>
                        <a:t>colli-sions</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 from medium RHIC energies to the highest achievable energies at LHC.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2015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DM11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Measure bulk properties, particle spectra, correlations and fluctuations in Au + Au collisions at √</a:t>
                      </a:r>
                      <a:r>
                        <a:rPr kumimoji="0" lang="en-US" sz="1400" b="0" i="0" u="none" strike="noStrike" cap="none" normalizeH="0" baseline="0" dirty="0" err="1">
                          <a:ln>
                            <a:noFill/>
                          </a:ln>
                          <a:solidFill>
                            <a:srgbClr val="0000FF"/>
                          </a:solidFill>
                          <a:effectLst/>
                          <a:latin typeface="Arial" charset="0"/>
                          <a:ea typeface="ＭＳ 明朝" charset="-128"/>
                          <a:cs typeface="Times New Roman" pitchFamily="18" charset="0"/>
                        </a:rPr>
                        <a:t>sNN</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 between 5 and 60 GeV to </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search for evidence of a critical point </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in the QCD matter phase diagram.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2016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DM12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Measure production rates, high </a:t>
                      </a:r>
                      <a:r>
                        <a:rPr kumimoji="0" lang="en-US" sz="1400" b="0" i="0" u="none" strike="noStrike" cap="none" normalizeH="0" baseline="0" dirty="0" err="1">
                          <a:ln>
                            <a:noFill/>
                          </a:ln>
                          <a:solidFill>
                            <a:srgbClr val="0000FF"/>
                          </a:solidFill>
                          <a:effectLst/>
                          <a:latin typeface="Arial" charset="0"/>
                          <a:ea typeface="ＭＳ 明朝" charset="-128"/>
                          <a:cs typeface="Times New Roman" pitchFamily="18" charset="0"/>
                        </a:rPr>
                        <a:t>pT</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 spectra, and correlations in heavy-ion collisions at √</a:t>
                      </a:r>
                      <a:r>
                        <a:rPr kumimoji="0" lang="en-US" sz="1400" b="0" i="0" u="none" strike="noStrike" cap="none" normalizeH="0" baseline="0" dirty="0" err="1">
                          <a:ln>
                            <a:noFill/>
                          </a:ln>
                          <a:solidFill>
                            <a:srgbClr val="0000FF"/>
                          </a:solidFill>
                          <a:effectLst/>
                          <a:latin typeface="Arial" charset="0"/>
                          <a:ea typeface="ＭＳ 明朝" charset="-128"/>
                          <a:cs typeface="Times New Roman" pitchFamily="18" charset="0"/>
                        </a:rPr>
                        <a:t>sNN</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 = 200 </a:t>
                      </a:r>
                      <a:r>
                        <a:rPr kumimoji="0" lang="en-US" sz="1400" b="0" i="0" u="none" strike="noStrike" cap="none" normalizeH="0" baseline="0" dirty="0" err="1">
                          <a:ln>
                            <a:noFill/>
                          </a:ln>
                          <a:solidFill>
                            <a:srgbClr val="0000FF"/>
                          </a:solidFill>
                          <a:effectLst/>
                          <a:latin typeface="Arial" charset="0"/>
                          <a:ea typeface="ＭＳ 明朝" charset="-128"/>
                          <a:cs typeface="Times New Roman" pitchFamily="18" charset="0"/>
                        </a:rPr>
                        <a:t>GeV</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 for identified hadrons with heavy flavor valence quarks to constrain the </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mechanism for </a:t>
                      </a:r>
                      <a:r>
                        <a:rPr kumimoji="0" lang="en-US" sz="1400" b="1" i="0" u="none" strike="noStrike" cap="none" normalizeH="0" baseline="0" dirty="0" err="1">
                          <a:ln>
                            <a:noFill/>
                          </a:ln>
                          <a:solidFill>
                            <a:schemeClr val="tx1"/>
                          </a:solidFill>
                          <a:effectLst/>
                          <a:latin typeface="Arial" charset="0"/>
                          <a:ea typeface="ＭＳ 明朝" charset="-128"/>
                          <a:cs typeface="Times New Roman" pitchFamily="18" charset="0"/>
                        </a:rPr>
                        <a:t>parton</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 energy loss </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in the quark-gluon plasma.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2018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DM13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Measure real and virtual </a:t>
                      </a:r>
                      <a:r>
                        <a:rPr kumimoji="0" lang="en-US" sz="1400" b="1" i="0" u="none" strike="noStrike" cap="none" normalizeH="0" baseline="0" dirty="0">
                          <a:ln>
                            <a:noFill/>
                          </a:ln>
                          <a:solidFill>
                            <a:schemeClr val="tx1"/>
                          </a:solidFill>
                          <a:effectLst/>
                          <a:latin typeface="Arial" charset="0"/>
                          <a:ea typeface="ＭＳ 明朝" charset="-128"/>
                          <a:cs typeface="Times New Roman" pitchFamily="18" charset="0"/>
                        </a:rPr>
                        <a:t>thermal photon production </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in p + p, d + Au and Au + Au collisions at energies up to √</a:t>
                      </a:r>
                      <a:r>
                        <a:rPr kumimoji="0" lang="en-US" sz="1400" b="0" i="0" u="none" strike="noStrike" cap="none" normalizeH="0" baseline="0" dirty="0" err="1">
                          <a:ln>
                            <a:noFill/>
                          </a:ln>
                          <a:solidFill>
                            <a:srgbClr val="0000FF"/>
                          </a:solidFill>
                          <a:effectLst/>
                          <a:latin typeface="Arial" charset="0"/>
                          <a:ea typeface="ＭＳ 明朝" charset="-128"/>
                          <a:cs typeface="Times New Roman" pitchFamily="18" charset="0"/>
                        </a:rPr>
                        <a:t>sNN</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 = 200 </a:t>
                      </a:r>
                      <a:r>
                        <a:rPr kumimoji="0" lang="en-US" sz="1400" b="0" i="0" u="none" strike="noStrike" cap="none" normalizeH="0" baseline="0" dirty="0" err="1">
                          <a:ln>
                            <a:noFill/>
                          </a:ln>
                          <a:solidFill>
                            <a:srgbClr val="0000FF"/>
                          </a:solidFill>
                          <a:effectLst/>
                          <a:latin typeface="Arial" charset="0"/>
                          <a:ea typeface="ＭＳ 明朝" charset="-128"/>
                          <a:cs typeface="Times New Roman" pitchFamily="18" charset="0"/>
                        </a:rPr>
                        <a:t>GeV</a:t>
                      </a:r>
                      <a:r>
                        <a:rPr kumimoji="0" lang="en-US" sz="1400" b="0" i="0" u="none" strike="noStrike" cap="none" normalizeH="0" baseline="0" dirty="0">
                          <a:ln>
                            <a:noFill/>
                          </a:ln>
                          <a:solidFill>
                            <a:srgbClr val="0000FF"/>
                          </a:solidFill>
                          <a:effectLst/>
                          <a:latin typeface="Arial" charset="0"/>
                          <a:ea typeface="ＭＳ 明朝" charset="-128"/>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0767" name="AutoShape 479"/>
          <p:cNvSpPr>
            <a:spLocks/>
          </p:cNvSpPr>
          <p:nvPr/>
        </p:nvSpPr>
        <p:spPr bwMode="auto">
          <a:xfrm>
            <a:off x="254000" y="1508126"/>
            <a:ext cx="165100" cy="1981200"/>
          </a:xfrm>
          <a:prstGeom prst="leftBrace">
            <a:avLst>
              <a:gd name="adj1" fmla="val 100000"/>
              <a:gd name="adj2" fmla="val 50000"/>
            </a:avLst>
          </a:prstGeom>
          <a:noFill/>
          <a:ln w="19050">
            <a:solidFill>
              <a:srgbClr val="FF0066"/>
            </a:solidFill>
            <a:round/>
            <a:headEnd/>
            <a:tailEnd/>
          </a:ln>
        </p:spPr>
        <p:txBody>
          <a:bodyPr wrap="none" anchor="ctr"/>
          <a:lstStyle/>
          <a:p>
            <a:pPr eaLnBrk="0" hangingPunct="0"/>
            <a:endParaRPr lang="en-US"/>
          </a:p>
        </p:txBody>
      </p:sp>
      <p:sp>
        <p:nvSpPr>
          <p:cNvPr id="30768" name="AutoShape 480"/>
          <p:cNvSpPr>
            <a:spLocks/>
          </p:cNvSpPr>
          <p:nvPr/>
        </p:nvSpPr>
        <p:spPr bwMode="auto">
          <a:xfrm>
            <a:off x="279400" y="3527426"/>
            <a:ext cx="152400" cy="2959100"/>
          </a:xfrm>
          <a:prstGeom prst="leftBrace">
            <a:avLst>
              <a:gd name="adj1" fmla="val 161806"/>
              <a:gd name="adj2" fmla="val 50000"/>
            </a:avLst>
          </a:prstGeom>
          <a:noFill/>
          <a:ln w="19050">
            <a:solidFill>
              <a:srgbClr val="0000FF"/>
            </a:solidFill>
            <a:round/>
            <a:headEnd/>
            <a:tailEnd/>
          </a:ln>
        </p:spPr>
        <p:txBody>
          <a:bodyPr wrap="none" anchor="ctr"/>
          <a:lstStyle/>
          <a:p>
            <a:pPr eaLnBrk="0" hangingPunct="0"/>
            <a:endParaRPr lang="en-US"/>
          </a:p>
        </p:txBody>
      </p:sp>
      <p:sp>
        <p:nvSpPr>
          <p:cNvPr id="30769" name="Text Box 481"/>
          <p:cNvSpPr txBox="1">
            <a:spLocks noChangeArrowheads="1"/>
          </p:cNvSpPr>
          <p:nvPr/>
        </p:nvSpPr>
        <p:spPr bwMode="auto">
          <a:xfrm rot="-5400000">
            <a:off x="-206375" y="2333626"/>
            <a:ext cx="698500"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FF0066"/>
                </a:solidFill>
                <a:latin typeface="Helvetica"/>
                <a:cs typeface="Helvetica"/>
              </a:rPr>
              <a:t>spin</a:t>
            </a:r>
          </a:p>
        </p:txBody>
      </p:sp>
      <p:sp>
        <p:nvSpPr>
          <p:cNvPr id="30770" name="Text Box 482"/>
          <p:cNvSpPr txBox="1">
            <a:spLocks noChangeArrowheads="1"/>
          </p:cNvSpPr>
          <p:nvPr/>
        </p:nvSpPr>
        <p:spPr bwMode="auto">
          <a:xfrm rot="-5400000">
            <a:off x="-485775" y="4911726"/>
            <a:ext cx="1257300"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FF"/>
                </a:solidFill>
                <a:latin typeface="Helvetica"/>
                <a:cs typeface="Helvetica"/>
              </a:rPr>
              <a:t>Heavy ion</a:t>
            </a:r>
          </a:p>
        </p:txBody>
      </p:sp>
      <p:sp>
        <p:nvSpPr>
          <p:cNvPr id="3" name="Title 2"/>
          <p:cNvSpPr>
            <a:spLocks noGrp="1"/>
          </p:cNvSpPr>
          <p:nvPr>
            <p:ph type="title"/>
          </p:nvPr>
        </p:nvSpPr>
        <p:spPr/>
        <p:txBody>
          <a:bodyPr/>
          <a:lstStyle/>
          <a:p>
            <a:r>
              <a:rPr lang="en-US" dirty="0"/>
              <a:t>RHIC-Related NP Performance Milestones…</a:t>
            </a:r>
          </a:p>
        </p:txBody>
      </p:sp>
    </p:spTree>
    <p:extLst>
      <p:ext uri="{BB962C8B-B14F-4D97-AF65-F5344CB8AC3E}">
        <p14:creationId xmlns:p14="http://schemas.microsoft.com/office/powerpoint/2010/main" val="34530367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a:ea typeface="Arial"/>
                <a:cs typeface="Arial"/>
              </a:rPr>
              <a:t> Illustration of Base and Incremental Operating Costs</a:t>
            </a:r>
            <a:endParaRPr lang="en-US" dirty="0"/>
          </a:p>
        </p:txBody>
      </p:sp>
      <p:pic>
        <p:nvPicPr>
          <p:cNvPr id="4" name="Picture 3"/>
          <p:cNvPicPr>
            <a:picLocks noChangeAspect="1"/>
          </p:cNvPicPr>
          <p:nvPr/>
        </p:nvPicPr>
        <p:blipFill>
          <a:blip r:embed="rId2"/>
          <a:stretch>
            <a:fillRect/>
          </a:stretch>
        </p:blipFill>
        <p:spPr>
          <a:xfrm>
            <a:off x="419100" y="1333500"/>
            <a:ext cx="8293100" cy="4178300"/>
          </a:xfrm>
          <a:prstGeom prst="rect">
            <a:avLst/>
          </a:prstGeom>
        </p:spPr>
      </p:pic>
    </p:spTree>
    <p:extLst>
      <p:ext uri="{BB962C8B-B14F-4D97-AF65-F5344CB8AC3E}">
        <p14:creationId xmlns:p14="http://schemas.microsoft.com/office/powerpoint/2010/main" val="18963926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a:latin typeface="Helvetica" charset="0"/>
                <a:ea typeface="MS PGothic" charset="0"/>
                <a:cs typeface="Helvetica" charset="0"/>
              </a:rPr>
              <a:t>RHIC Operations Cost Drivers</a:t>
            </a:r>
          </a:p>
        </p:txBody>
      </p:sp>
      <p:sp>
        <p:nvSpPr>
          <p:cNvPr id="4099" name="Content Placeholder 2"/>
          <p:cNvSpPr>
            <a:spLocks noGrp="1"/>
          </p:cNvSpPr>
          <p:nvPr>
            <p:ph idx="1"/>
          </p:nvPr>
        </p:nvSpPr>
        <p:spPr>
          <a:xfrm>
            <a:off x="431800" y="762000"/>
            <a:ext cx="8178800" cy="3048000"/>
          </a:xfrm>
        </p:spPr>
        <p:txBody>
          <a:bodyPr/>
          <a:lstStyle/>
          <a:p>
            <a:r>
              <a:rPr lang="en-US" dirty="0">
                <a:latin typeface="Helvetica" charset="0"/>
                <a:ea typeface="MS PGothic" charset="0"/>
                <a:cs typeface="Helvetica" charset="0"/>
              </a:rPr>
              <a:t>Electric power consumption</a:t>
            </a:r>
          </a:p>
          <a:p>
            <a:pPr lvl="1"/>
            <a:r>
              <a:rPr lang="en-US" sz="2000" dirty="0">
                <a:latin typeface="Helvetica" charset="0"/>
                <a:ea typeface="MS PGothic" charset="0"/>
                <a:cs typeface="Helvetica" charset="0"/>
              </a:rPr>
              <a:t>Determines the number of running weeks</a:t>
            </a:r>
          </a:p>
          <a:p>
            <a:r>
              <a:rPr lang="en-US" dirty="0">
                <a:latin typeface="Helvetica" charset="0"/>
                <a:ea typeface="MS PGothic" charset="0"/>
                <a:cs typeface="Helvetica" charset="0"/>
              </a:rPr>
              <a:t>Labor costs to run and maintain accelerators and experiments</a:t>
            </a:r>
          </a:p>
          <a:p>
            <a:pPr lvl="1"/>
            <a:r>
              <a:rPr lang="en-US" sz="2000" dirty="0">
                <a:latin typeface="Helvetica" charset="0"/>
                <a:ea typeface="MS PGothic" charset="0"/>
                <a:cs typeface="Helvetica" charset="0"/>
              </a:rPr>
              <a:t>24/7 RHIC operations</a:t>
            </a:r>
          </a:p>
          <a:p>
            <a:pPr lvl="1"/>
            <a:r>
              <a:rPr lang="en-US" sz="2000" dirty="0">
                <a:latin typeface="Helvetica" charset="0"/>
                <a:ea typeface="MS PGothic" charset="0"/>
                <a:cs typeface="Helvetica" charset="0"/>
              </a:rPr>
              <a:t>Complex facility needing substantial maintenance	</a:t>
            </a:r>
          </a:p>
          <a:p>
            <a:r>
              <a:rPr lang="en-US" dirty="0">
                <a:latin typeface="Helvetica" charset="0"/>
                <a:ea typeface="MS PGothic" charset="0"/>
                <a:cs typeface="Helvetica" charset="0"/>
              </a:rPr>
              <a:t>Materials purchases and consumables to maintain accelerators</a:t>
            </a:r>
          </a:p>
          <a:p>
            <a:r>
              <a:rPr lang="en-US" dirty="0">
                <a:latin typeface="Helvetica" charset="0"/>
                <a:ea typeface="MS PGothic" charset="0"/>
                <a:cs typeface="Helvetica" charset="0"/>
              </a:rPr>
              <a:t>FY 2012 Laboratory Support totals: Space charge - $11.5M, Waste Management - $1.1M, G&amp;A - $35M (including LDRD - $4.1M)</a:t>
            </a:r>
          </a:p>
          <a:p>
            <a:endParaRPr lang="en-US" sz="1800" dirty="0">
              <a:latin typeface="Helvetica" charset="0"/>
              <a:ea typeface="MS PGothic" charset="0"/>
              <a:cs typeface="Helvetica" charset="0"/>
            </a:endParaRPr>
          </a:p>
        </p:txBody>
      </p:sp>
      <p:pic>
        <p:nvPicPr>
          <p:cNvPr id="4100" name="Picture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3690937"/>
            <a:ext cx="3621088" cy="293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aphicFrame>
        <p:nvGraphicFramePr>
          <p:cNvPr id="4101" name="Chart 5"/>
          <p:cNvGraphicFramePr>
            <a:graphicFrameLocks/>
          </p:cNvGraphicFramePr>
          <p:nvPr>
            <p:extLst>
              <p:ext uri="{D42A27DB-BD31-4B8C-83A1-F6EECF244321}">
                <p14:modId xmlns:p14="http://schemas.microsoft.com/office/powerpoint/2010/main" val="4000307322"/>
              </p:ext>
            </p:extLst>
          </p:nvPr>
        </p:nvGraphicFramePr>
        <p:xfrm>
          <a:off x="571500" y="3775075"/>
          <a:ext cx="4083050" cy="2854325"/>
        </p:xfrm>
        <a:graphic>
          <a:graphicData uri="http://schemas.openxmlformats.org/presentationml/2006/ole">
            <mc:AlternateContent xmlns:mc="http://schemas.openxmlformats.org/markup-compatibility/2006">
              <mc:Choice xmlns:v="urn:schemas-microsoft-com:vml" Requires="v">
                <p:oleObj spid="_x0000_s48177" name="Chart" r:id="rId4" imgW="4084674" imgH="2859272" progId="Excel.Chart.8">
                  <p:embed/>
                </p:oleObj>
              </mc:Choice>
              <mc:Fallback>
                <p:oleObj name="Chart" r:id="rId4" imgW="4084674" imgH="285927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775075"/>
                        <a:ext cx="4083050" cy="2854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87609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dirty="0">
                <a:latin typeface="Helvetica" charset="0"/>
                <a:ea typeface="ＭＳ Ｐゴシック" charset="0"/>
              </a:rPr>
              <a:t>C-AD Age Demographics</a:t>
            </a:r>
            <a:endParaRPr sz="2000" dirty="0">
              <a:latin typeface="Helvetica" charset="0"/>
              <a:ea typeface="ＭＳ Ｐゴシック" charset="0"/>
            </a:endParaRPr>
          </a:p>
        </p:txBody>
      </p:sp>
      <p:pic>
        <p:nvPicPr>
          <p:cNvPr id="25602"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914400"/>
            <a:ext cx="7454900" cy="591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29258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dirty="0">
                <a:latin typeface="Helvetica" charset="0"/>
                <a:ea typeface="ＭＳ Ｐゴシック" charset="0"/>
              </a:rPr>
              <a:t>RHIC Facility System Failure Analysis</a:t>
            </a:r>
          </a:p>
        </p:txBody>
      </p:sp>
      <p:pic>
        <p:nvPicPr>
          <p:cNvPr id="2" name="Picture 1"/>
          <p:cNvPicPr>
            <a:picLocks noChangeAspect="1"/>
          </p:cNvPicPr>
          <p:nvPr/>
        </p:nvPicPr>
        <p:blipFill>
          <a:blip r:embed="rId2"/>
          <a:stretch>
            <a:fillRect/>
          </a:stretch>
        </p:blipFill>
        <p:spPr>
          <a:xfrm>
            <a:off x="1" y="1341268"/>
            <a:ext cx="4572000" cy="2544932"/>
          </a:xfrm>
          <a:prstGeom prst="rect">
            <a:avLst/>
          </a:prstGeom>
        </p:spPr>
      </p:pic>
      <p:pic>
        <p:nvPicPr>
          <p:cNvPr id="3" name="Picture 2"/>
          <p:cNvPicPr>
            <a:picLocks noChangeAspect="1"/>
          </p:cNvPicPr>
          <p:nvPr/>
        </p:nvPicPr>
        <p:blipFill>
          <a:blip r:embed="rId3"/>
          <a:stretch>
            <a:fillRect/>
          </a:stretch>
        </p:blipFill>
        <p:spPr>
          <a:xfrm>
            <a:off x="4558358" y="1341268"/>
            <a:ext cx="4588176" cy="2553936"/>
          </a:xfrm>
          <a:prstGeom prst="rect">
            <a:avLst/>
          </a:prstGeom>
        </p:spPr>
      </p:pic>
      <p:pic>
        <p:nvPicPr>
          <p:cNvPr id="4" name="Picture 3"/>
          <p:cNvPicPr>
            <a:picLocks noChangeAspect="1"/>
          </p:cNvPicPr>
          <p:nvPr/>
        </p:nvPicPr>
        <p:blipFill>
          <a:blip r:embed="rId4"/>
          <a:stretch>
            <a:fillRect/>
          </a:stretch>
        </p:blipFill>
        <p:spPr>
          <a:xfrm>
            <a:off x="-4199" y="3855868"/>
            <a:ext cx="4572000" cy="2544932"/>
          </a:xfrm>
          <a:prstGeom prst="rect">
            <a:avLst/>
          </a:prstGeom>
        </p:spPr>
      </p:pic>
      <p:pic>
        <p:nvPicPr>
          <p:cNvPr id="5" name="Picture 4"/>
          <p:cNvPicPr>
            <a:picLocks noChangeAspect="1"/>
          </p:cNvPicPr>
          <p:nvPr/>
        </p:nvPicPr>
        <p:blipFill>
          <a:blip r:embed="rId5"/>
          <a:stretch>
            <a:fillRect/>
          </a:stretch>
        </p:blipFill>
        <p:spPr>
          <a:xfrm>
            <a:off x="4572000" y="3855867"/>
            <a:ext cx="4572000" cy="2544933"/>
          </a:xfrm>
          <a:prstGeom prst="rect">
            <a:avLst/>
          </a:prstGeom>
        </p:spPr>
      </p:pic>
      <p:sp>
        <p:nvSpPr>
          <p:cNvPr id="20485" name="Text Box 5"/>
          <p:cNvSpPr txBox="1">
            <a:spLocks noChangeArrowheads="1"/>
          </p:cNvSpPr>
          <p:nvPr/>
        </p:nvSpPr>
        <p:spPr bwMode="auto">
          <a:xfrm>
            <a:off x="1134669" y="1684168"/>
            <a:ext cx="3108881" cy="523220"/>
          </a:xfrm>
          <a:prstGeom prst="rect">
            <a:avLst/>
          </a:prstGeom>
          <a:solidFill>
            <a:srgbClr val="FFFFFF"/>
          </a:solidFill>
          <a:ln w="9525">
            <a:solidFill>
              <a:schemeClr val="tx1"/>
            </a:solidFill>
            <a:miter lim="800000"/>
            <a:headEnd type="none" w="sm" len="sm"/>
            <a:tailEnd type="none" w="med" len="lg"/>
          </a:ln>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r>
              <a:rPr lang="en-US" sz="1400" b="0" dirty="0">
                <a:latin typeface="Helvetica"/>
                <a:cs typeface="Helvetica"/>
              </a:rPr>
              <a:t>Run-10: </a:t>
            </a:r>
          </a:p>
          <a:p>
            <a:pPr algn="l"/>
            <a:r>
              <a:rPr lang="en-US" sz="1400" b="0" dirty="0">
                <a:latin typeface="Helvetica"/>
                <a:cs typeface="Helvetica"/>
              </a:rPr>
              <a:t>Total failures: 18% of scheduled ops.</a:t>
            </a:r>
          </a:p>
        </p:txBody>
      </p:sp>
      <p:sp>
        <p:nvSpPr>
          <p:cNvPr id="12" name="Text Box 5"/>
          <p:cNvSpPr txBox="1">
            <a:spLocks noChangeArrowheads="1"/>
          </p:cNvSpPr>
          <p:nvPr/>
        </p:nvSpPr>
        <p:spPr bwMode="auto">
          <a:xfrm>
            <a:off x="5829300" y="1684168"/>
            <a:ext cx="3108881" cy="523220"/>
          </a:xfrm>
          <a:prstGeom prst="rect">
            <a:avLst/>
          </a:prstGeom>
          <a:solidFill>
            <a:srgbClr val="FFFFFF"/>
          </a:solidFill>
          <a:ln w="9525">
            <a:solidFill>
              <a:schemeClr val="tx1"/>
            </a:solidFill>
            <a:miter lim="800000"/>
            <a:headEnd type="none" w="sm" len="sm"/>
            <a:tailEnd type="none" w="med" len="lg"/>
          </a:ln>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r>
              <a:rPr lang="en-US" sz="1400" b="0" dirty="0">
                <a:latin typeface="Helvetica"/>
                <a:cs typeface="Helvetica"/>
              </a:rPr>
              <a:t>Run-11: </a:t>
            </a:r>
          </a:p>
          <a:p>
            <a:pPr algn="l"/>
            <a:r>
              <a:rPr lang="en-US" sz="1400" b="0" dirty="0">
                <a:latin typeface="Helvetica"/>
                <a:cs typeface="Helvetica"/>
              </a:rPr>
              <a:t>Total failures: 19% of scheduled ops.</a:t>
            </a:r>
          </a:p>
        </p:txBody>
      </p:sp>
      <p:sp>
        <p:nvSpPr>
          <p:cNvPr id="13" name="Text Box 5"/>
          <p:cNvSpPr txBox="1">
            <a:spLocks noChangeArrowheads="1"/>
          </p:cNvSpPr>
          <p:nvPr/>
        </p:nvSpPr>
        <p:spPr bwMode="auto">
          <a:xfrm>
            <a:off x="1143000" y="4198768"/>
            <a:ext cx="3108881" cy="523220"/>
          </a:xfrm>
          <a:prstGeom prst="rect">
            <a:avLst/>
          </a:prstGeom>
          <a:solidFill>
            <a:srgbClr val="FFFFFF"/>
          </a:solidFill>
          <a:ln w="9525">
            <a:solidFill>
              <a:schemeClr val="tx1"/>
            </a:solidFill>
            <a:miter lim="800000"/>
            <a:headEnd type="none" w="sm" len="sm"/>
            <a:tailEnd type="none" w="med" len="lg"/>
          </a:ln>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r>
              <a:rPr lang="en-US" sz="1400" b="0" dirty="0">
                <a:latin typeface="Helvetica"/>
                <a:cs typeface="Helvetica"/>
              </a:rPr>
              <a:t>Run-12: </a:t>
            </a:r>
          </a:p>
          <a:p>
            <a:pPr algn="l"/>
            <a:r>
              <a:rPr lang="en-US" sz="1400" b="0" dirty="0">
                <a:latin typeface="Helvetica"/>
                <a:cs typeface="Helvetica"/>
              </a:rPr>
              <a:t>Total failures: 14% of scheduled ops.</a:t>
            </a:r>
          </a:p>
        </p:txBody>
      </p:sp>
      <p:sp>
        <p:nvSpPr>
          <p:cNvPr id="14" name="Text Box 5"/>
          <p:cNvSpPr txBox="1">
            <a:spLocks noChangeArrowheads="1"/>
          </p:cNvSpPr>
          <p:nvPr/>
        </p:nvSpPr>
        <p:spPr bwMode="auto">
          <a:xfrm>
            <a:off x="5829300" y="4198768"/>
            <a:ext cx="3108881" cy="523220"/>
          </a:xfrm>
          <a:prstGeom prst="rect">
            <a:avLst/>
          </a:prstGeom>
          <a:solidFill>
            <a:srgbClr val="FFFFFF"/>
          </a:solidFill>
          <a:ln w="9525">
            <a:solidFill>
              <a:schemeClr val="tx1"/>
            </a:solidFill>
            <a:miter lim="800000"/>
            <a:headEnd type="none" w="sm" len="sm"/>
            <a:tailEnd type="none" w="med" len="lg"/>
          </a:ln>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r>
              <a:rPr lang="en-US" sz="1400" b="0" dirty="0">
                <a:latin typeface="Helvetica"/>
                <a:cs typeface="Helvetica"/>
              </a:rPr>
              <a:t>Run-13: </a:t>
            </a:r>
          </a:p>
          <a:p>
            <a:pPr algn="l"/>
            <a:r>
              <a:rPr lang="en-US" sz="1400" b="0" dirty="0">
                <a:latin typeface="Helvetica"/>
                <a:cs typeface="Helvetica"/>
              </a:rPr>
              <a:t>Total failures: 15% of scheduled ops.</a:t>
            </a:r>
          </a:p>
        </p:txBody>
      </p:sp>
    </p:spTree>
    <p:extLst>
      <p:ext uri="{BB962C8B-B14F-4D97-AF65-F5344CB8AC3E}">
        <p14:creationId xmlns:p14="http://schemas.microsoft.com/office/powerpoint/2010/main" val="32811535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a:latin typeface="Helvetica" charset="0"/>
              </a:rPr>
              <a:t>Time-in-store: hours at store / total number of calendar hours</a:t>
            </a:r>
          </a:p>
          <a:p>
            <a:pPr>
              <a:defRPr/>
            </a:pPr>
            <a:r>
              <a:rPr lang="en-US" dirty="0">
                <a:latin typeface="Helvetica" charset="0"/>
              </a:rPr>
              <a:t>Time-in-store is useful to calculate integrated luminosity</a:t>
            </a:r>
          </a:p>
          <a:p>
            <a:pPr>
              <a:defRPr/>
            </a:pPr>
            <a:r>
              <a:rPr lang="en-US" dirty="0">
                <a:latin typeface="Helvetica" charset="0"/>
              </a:rPr>
              <a:t>Increased from 25% (42 </a:t>
            </a:r>
            <a:r>
              <a:rPr lang="en-US" dirty="0" err="1">
                <a:latin typeface="Helvetica" charset="0"/>
              </a:rPr>
              <a:t>hrs</a:t>
            </a:r>
            <a:r>
              <a:rPr lang="en-US" dirty="0">
                <a:latin typeface="Helvetica" charset="0"/>
              </a:rPr>
              <a:t>/week) to an average of ~ 60% (101 </a:t>
            </a:r>
            <a:r>
              <a:rPr lang="en-US" dirty="0" err="1">
                <a:latin typeface="Helvetica" charset="0"/>
              </a:rPr>
              <a:t>hrs</a:t>
            </a:r>
            <a:r>
              <a:rPr lang="en-US" dirty="0">
                <a:latin typeface="Helvetica" charset="0"/>
              </a:rPr>
              <a:t>/</a:t>
            </a:r>
            <a:r>
              <a:rPr lang="en-US" dirty="0" err="1">
                <a:latin typeface="Helvetica" charset="0"/>
              </a:rPr>
              <a:t>wk</a:t>
            </a:r>
            <a:r>
              <a:rPr lang="en-US" dirty="0">
                <a:latin typeface="Helvetica" charset="0"/>
              </a:rPr>
              <a:t>)</a:t>
            </a:r>
          </a:p>
          <a:p>
            <a:pPr marL="0" indent="0">
              <a:buFontTx/>
              <a:buNone/>
              <a:defRPr/>
            </a:pPr>
            <a:endParaRPr lang="en-US" dirty="0"/>
          </a:p>
        </p:txBody>
      </p:sp>
      <p:sp>
        <p:nvSpPr>
          <p:cNvPr id="11266" name="Title 2"/>
          <p:cNvSpPr>
            <a:spLocks noGrp="1"/>
          </p:cNvSpPr>
          <p:nvPr>
            <p:ph type="title"/>
          </p:nvPr>
        </p:nvSpPr>
        <p:spPr/>
        <p:txBody>
          <a:bodyPr/>
          <a:lstStyle/>
          <a:p>
            <a:r>
              <a:rPr dirty="0">
                <a:latin typeface="Helvetica" charset="0"/>
                <a:ea typeface="ＭＳ Ｐゴシック" charset="0"/>
              </a:rPr>
              <a:t>Calendar time-in-store after setup</a:t>
            </a:r>
          </a:p>
        </p:txBody>
      </p:sp>
      <p:pic>
        <p:nvPicPr>
          <p:cNvPr id="11267" name="Picture 3" descr="RhicTimeInStor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400300"/>
            <a:ext cx="9144000" cy="273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719666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dirty="0">
                <a:latin typeface="Helvetica" charset="0"/>
                <a:ea typeface="ＭＳ Ｐゴシック" charset="0"/>
              </a:rPr>
              <a:t>RHIC Facility Hours and Availability</a:t>
            </a:r>
          </a:p>
        </p:txBody>
      </p:sp>
      <p:sp>
        <p:nvSpPr>
          <p:cNvPr id="18434" name="Text Box 5"/>
          <p:cNvSpPr txBox="1">
            <a:spLocks noChangeArrowheads="1"/>
          </p:cNvSpPr>
          <p:nvPr/>
        </p:nvSpPr>
        <p:spPr bwMode="auto">
          <a:xfrm>
            <a:off x="2667000" y="4114800"/>
            <a:ext cx="3962400" cy="2062163"/>
          </a:xfrm>
          <a:prstGeom prst="rect">
            <a:avLst/>
          </a:prstGeom>
          <a:solidFill>
            <a:srgbClr val="FFFFFF"/>
          </a:solidFill>
          <a:ln w="9525">
            <a:solidFill>
              <a:schemeClr val="tx1"/>
            </a:solidFill>
            <a:miter lim="800000"/>
            <a:headEnd type="none" w="sm" len="sm"/>
            <a:tailEnd type="none" w="med" len="lg"/>
          </a:ln>
        </p:spPr>
        <p:txBody>
          <a:bodyPr>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r>
              <a:rPr lang="en-US" sz="1600" u="sng">
                <a:solidFill>
                  <a:srgbClr val="0033CC"/>
                </a:solidFill>
                <a:latin typeface="Helvetica" charset="0"/>
                <a:cs typeface="Helvetica" charset="0"/>
              </a:rPr>
              <a:t>Typical times:</a:t>
            </a:r>
          </a:p>
          <a:p>
            <a:pPr algn="l"/>
            <a:r>
              <a:rPr lang="en-US" sz="1600" b="0">
                <a:solidFill>
                  <a:srgbClr val="0033CC"/>
                </a:solidFill>
                <a:latin typeface="Helvetica" charset="0"/>
                <a:cs typeface="Helvetica" charset="0"/>
              </a:rPr>
              <a:t>50K to 4K cool-down: 1 week</a:t>
            </a:r>
          </a:p>
          <a:p>
            <a:pPr algn="l"/>
            <a:r>
              <a:rPr lang="en-US" sz="1600" b="0">
                <a:solidFill>
                  <a:srgbClr val="0033CC"/>
                </a:solidFill>
                <a:latin typeface="Helvetica" charset="0"/>
                <a:cs typeface="Helvetica" charset="0"/>
              </a:rPr>
              <a:t>Initial set-up: 2 weeks</a:t>
            </a:r>
          </a:p>
          <a:p>
            <a:pPr algn="l"/>
            <a:r>
              <a:rPr lang="en-US" sz="1600" b="0">
                <a:solidFill>
                  <a:srgbClr val="0033CC"/>
                </a:solidFill>
                <a:latin typeface="Helvetica" charset="0"/>
                <a:cs typeface="Helvetica" charset="0"/>
              </a:rPr>
              <a:t>Changing species: 1 - 2 weeks</a:t>
            </a:r>
          </a:p>
          <a:p>
            <a:pPr algn="l"/>
            <a:r>
              <a:rPr lang="en-US" sz="1600" b="0">
                <a:solidFill>
                  <a:srgbClr val="0033CC"/>
                </a:solidFill>
                <a:latin typeface="Helvetica" charset="0"/>
                <a:cs typeface="Helvetica" charset="0"/>
              </a:rPr>
              <a:t>Beam studies (APEX): 16 hrs / 2 weeks</a:t>
            </a:r>
          </a:p>
          <a:p>
            <a:pPr algn="l"/>
            <a:r>
              <a:rPr lang="en-US" sz="1600" b="0">
                <a:solidFill>
                  <a:srgbClr val="0033CC"/>
                </a:solidFill>
                <a:latin typeface="Helvetica" charset="0"/>
                <a:cs typeface="Helvetica" charset="0"/>
              </a:rPr>
              <a:t>Maintenance: 14 hrs / 2 weeks</a:t>
            </a:r>
          </a:p>
          <a:p>
            <a:pPr algn="l"/>
            <a:r>
              <a:rPr lang="en-US" sz="1600" b="0">
                <a:solidFill>
                  <a:srgbClr val="0033CC"/>
                </a:solidFill>
                <a:latin typeface="Helvetica" charset="0"/>
                <a:cs typeface="Helvetica" charset="0"/>
              </a:rPr>
              <a:t>Warm-up: 0.5 week</a:t>
            </a:r>
          </a:p>
          <a:p>
            <a:pPr algn="l"/>
            <a:endParaRPr lang="en-US" sz="1600" b="0">
              <a:solidFill>
                <a:srgbClr val="0033CC"/>
              </a:solidFill>
              <a:latin typeface="Helvetica" charset="0"/>
              <a:cs typeface="Helvetica" charset="0"/>
            </a:endParaRPr>
          </a:p>
        </p:txBody>
      </p:sp>
      <p:pic>
        <p:nvPicPr>
          <p:cNvPr id="2" name="Picture 1"/>
          <p:cNvPicPr>
            <a:picLocks noChangeAspect="1"/>
          </p:cNvPicPr>
          <p:nvPr/>
        </p:nvPicPr>
        <p:blipFill>
          <a:blip r:embed="rId3"/>
          <a:stretch>
            <a:fillRect/>
          </a:stretch>
        </p:blipFill>
        <p:spPr>
          <a:xfrm>
            <a:off x="114300" y="1509928"/>
            <a:ext cx="8915400" cy="1874202"/>
          </a:xfrm>
          <a:prstGeom prst="rect">
            <a:avLst/>
          </a:prstGeom>
        </p:spPr>
      </p:pic>
    </p:spTree>
    <p:extLst>
      <p:ext uri="{BB962C8B-B14F-4D97-AF65-F5344CB8AC3E}">
        <p14:creationId xmlns:p14="http://schemas.microsoft.com/office/powerpoint/2010/main" val="35413626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488"/>
            <a:ext cx="9144000" cy="6005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Oval 3"/>
          <p:cNvSpPr>
            <a:spLocks noChangeArrowheads="1"/>
          </p:cNvSpPr>
          <p:nvPr/>
        </p:nvSpPr>
        <p:spPr bwMode="auto">
          <a:xfrm>
            <a:off x="914400" y="1182688"/>
            <a:ext cx="7924800" cy="1676400"/>
          </a:xfrm>
          <a:prstGeom prst="ellipse">
            <a:avLst/>
          </a:prstGeom>
          <a:noFill/>
          <a:ln w="254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171" name="Oval 4"/>
          <p:cNvSpPr>
            <a:spLocks noChangeArrowheads="1"/>
          </p:cNvSpPr>
          <p:nvPr/>
        </p:nvSpPr>
        <p:spPr bwMode="auto">
          <a:xfrm>
            <a:off x="914400" y="1214438"/>
            <a:ext cx="7924800" cy="1676400"/>
          </a:xfrm>
          <a:prstGeom prst="ellipse">
            <a:avLst/>
          </a:prstGeom>
          <a:noFill/>
          <a:ln w="254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172" name="Line 5"/>
          <p:cNvSpPr>
            <a:spLocks noChangeShapeType="1"/>
          </p:cNvSpPr>
          <p:nvPr/>
        </p:nvSpPr>
        <p:spPr bwMode="auto">
          <a:xfrm flipH="1">
            <a:off x="3200400" y="3087688"/>
            <a:ext cx="304800" cy="457200"/>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3" name="Line 6"/>
          <p:cNvSpPr>
            <a:spLocks noChangeShapeType="1"/>
          </p:cNvSpPr>
          <p:nvPr/>
        </p:nvSpPr>
        <p:spPr bwMode="auto">
          <a:xfrm>
            <a:off x="3200400" y="3544888"/>
            <a:ext cx="76200" cy="533400"/>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4" name="Arc 7"/>
          <p:cNvSpPr>
            <a:spLocks/>
          </p:cNvSpPr>
          <p:nvPr/>
        </p:nvSpPr>
        <p:spPr bwMode="auto">
          <a:xfrm>
            <a:off x="3200400" y="2782888"/>
            <a:ext cx="304800" cy="304800"/>
          </a:xfrm>
          <a:custGeom>
            <a:avLst/>
            <a:gdLst>
              <a:gd name="T0" fmla="*/ 0 w 21600"/>
              <a:gd name="T1" fmla="*/ 0 h 25397"/>
              <a:gd name="T2" fmla="*/ 2147483647 w 21600"/>
              <a:gd name="T3" fmla="*/ 2147483647 h 25397"/>
              <a:gd name="T4" fmla="*/ 0 w 21600"/>
              <a:gd name="T5" fmla="*/ 2147483647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0" y="-1"/>
                </a:moveTo>
                <a:cubicBezTo>
                  <a:pt x="11929" y="0"/>
                  <a:pt x="21600" y="9670"/>
                  <a:pt x="21600" y="21600"/>
                </a:cubicBezTo>
                <a:cubicBezTo>
                  <a:pt x="21600" y="22873"/>
                  <a:pt x="21487" y="24143"/>
                  <a:pt x="21263" y="25396"/>
                </a:cubicBezTo>
              </a:path>
              <a:path w="21600" h="25397" stroke="0" extrusionOk="0">
                <a:moveTo>
                  <a:pt x="0" y="-1"/>
                </a:moveTo>
                <a:cubicBezTo>
                  <a:pt x="11929" y="0"/>
                  <a:pt x="21600" y="9670"/>
                  <a:pt x="21600" y="21600"/>
                </a:cubicBezTo>
                <a:cubicBezTo>
                  <a:pt x="21600" y="22873"/>
                  <a:pt x="21487" y="24143"/>
                  <a:pt x="21263" y="25396"/>
                </a:cubicBezTo>
                <a:lnTo>
                  <a:pt x="0" y="21600"/>
                </a:lnTo>
                <a:lnTo>
                  <a:pt x="0" y="-1"/>
                </a:lnTo>
                <a:close/>
              </a:path>
            </a:pathLst>
          </a:custGeom>
          <a:noFill/>
          <a:ln w="254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175" name="Freeform 8"/>
          <p:cNvSpPr>
            <a:spLocks/>
          </p:cNvSpPr>
          <p:nvPr/>
        </p:nvSpPr>
        <p:spPr bwMode="auto">
          <a:xfrm>
            <a:off x="3505200" y="2870200"/>
            <a:ext cx="539750" cy="228600"/>
          </a:xfrm>
          <a:custGeom>
            <a:avLst/>
            <a:gdLst>
              <a:gd name="T0" fmla="*/ 0 w 288"/>
              <a:gd name="T1" fmla="*/ 2147483647 h 144"/>
              <a:gd name="T2" fmla="*/ 2147483647 w 288"/>
              <a:gd name="T3" fmla="*/ 2147483647 h 144"/>
              <a:gd name="T4" fmla="*/ 2147483647 w 288"/>
              <a:gd name="T5" fmla="*/ 0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144"/>
                </a:moveTo>
                <a:cubicBezTo>
                  <a:pt x="24" y="108"/>
                  <a:pt x="48" y="72"/>
                  <a:pt x="96" y="48"/>
                </a:cubicBezTo>
                <a:cubicBezTo>
                  <a:pt x="144" y="24"/>
                  <a:pt x="256" y="8"/>
                  <a:pt x="288" y="0"/>
                </a:cubicBezTo>
              </a:path>
            </a:pathLst>
          </a:custGeom>
          <a:noFill/>
          <a:ln w="254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6" name="Line 9"/>
          <p:cNvSpPr>
            <a:spLocks noChangeShapeType="1"/>
          </p:cNvSpPr>
          <p:nvPr/>
        </p:nvSpPr>
        <p:spPr bwMode="auto">
          <a:xfrm rot="20365824" flipH="1">
            <a:off x="1274763" y="3884613"/>
            <a:ext cx="233362" cy="133350"/>
          </a:xfrm>
          <a:prstGeom prst="line">
            <a:avLst/>
          </a:prstGeom>
          <a:noFill/>
          <a:ln w="25400">
            <a:solidFill>
              <a:srgbClr val="33CCC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7" name="Line 10"/>
          <p:cNvSpPr>
            <a:spLocks noChangeShapeType="1"/>
          </p:cNvSpPr>
          <p:nvPr/>
        </p:nvSpPr>
        <p:spPr bwMode="auto">
          <a:xfrm>
            <a:off x="277813" y="3529013"/>
            <a:ext cx="733425" cy="32385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8" name="Line 11"/>
          <p:cNvSpPr>
            <a:spLocks noChangeShapeType="1"/>
          </p:cNvSpPr>
          <p:nvPr/>
        </p:nvSpPr>
        <p:spPr bwMode="auto">
          <a:xfrm rot="855002" flipV="1">
            <a:off x="1016000" y="3776663"/>
            <a:ext cx="26988" cy="79375"/>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9" name="Line 12"/>
          <p:cNvSpPr>
            <a:spLocks noChangeShapeType="1"/>
          </p:cNvSpPr>
          <p:nvPr/>
        </p:nvSpPr>
        <p:spPr bwMode="auto">
          <a:xfrm>
            <a:off x="1066800" y="3773488"/>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0" name="Line 13"/>
          <p:cNvSpPr>
            <a:spLocks noChangeShapeType="1"/>
          </p:cNvSpPr>
          <p:nvPr/>
        </p:nvSpPr>
        <p:spPr bwMode="auto">
          <a:xfrm rot="855002" flipV="1">
            <a:off x="149225" y="3489325"/>
            <a:ext cx="150813" cy="130175"/>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1" name="Line 14"/>
          <p:cNvSpPr>
            <a:spLocks noChangeShapeType="1"/>
          </p:cNvSpPr>
          <p:nvPr/>
        </p:nvSpPr>
        <p:spPr bwMode="auto">
          <a:xfrm rot="855002" flipV="1">
            <a:off x="44450" y="3436938"/>
            <a:ext cx="150813" cy="130175"/>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2" name="Line 15"/>
          <p:cNvSpPr>
            <a:spLocks noChangeShapeType="1"/>
          </p:cNvSpPr>
          <p:nvPr/>
        </p:nvSpPr>
        <p:spPr bwMode="auto">
          <a:xfrm rot="-741322">
            <a:off x="44450" y="3527425"/>
            <a:ext cx="92075" cy="7620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3" name="Line 16"/>
          <p:cNvSpPr>
            <a:spLocks noChangeShapeType="1"/>
          </p:cNvSpPr>
          <p:nvPr/>
        </p:nvSpPr>
        <p:spPr bwMode="auto">
          <a:xfrm rot="-369779">
            <a:off x="200025" y="3444875"/>
            <a:ext cx="109538" cy="7620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4" name="Line 17"/>
          <p:cNvSpPr>
            <a:spLocks noChangeShapeType="1"/>
          </p:cNvSpPr>
          <p:nvPr/>
        </p:nvSpPr>
        <p:spPr bwMode="auto">
          <a:xfrm rot="344547">
            <a:off x="1031875" y="3825875"/>
            <a:ext cx="26988" cy="344488"/>
          </a:xfrm>
          <a:prstGeom prst="line">
            <a:avLst/>
          </a:prstGeom>
          <a:noFill/>
          <a:ln w="2540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5" name="Line 18"/>
          <p:cNvSpPr>
            <a:spLocks noChangeShapeType="1"/>
          </p:cNvSpPr>
          <p:nvPr/>
        </p:nvSpPr>
        <p:spPr bwMode="auto">
          <a:xfrm>
            <a:off x="1041400" y="4168775"/>
            <a:ext cx="101600" cy="138113"/>
          </a:xfrm>
          <a:prstGeom prst="line">
            <a:avLst/>
          </a:prstGeom>
          <a:noFill/>
          <a:ln w="2540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6" name="Line 19"/>
          <p:cNvSpPr>
            <a:spLocks noChangeShapeType="1"/>
          </p:cNvSpPr>
          <p:nvPr/>
        </p:nvSpPr>
        <p:spPr bwMode="auto">
          <a:xfrm>
            <a:off x="1143000" y="4306888"/>
            <a:ext cx="1066800" cy="762000"/>
          </a:xfrm>
          <a:prstGeom prst="line">
            <a:avLst/>
          </a:prstGeom>
          <a:noFill/>
          <a:ln w="2540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7" name="Line 20"/>
          <p:cNvSpPr>
            <a:spLocks noChangeShapeType="1"/>
          </p:cNvSpPr>
          <p:nvPr/>
        </p:nvSpPr>
        <p:spPr bwMode="auto">
          <a:xfrm>
            <a:off x="2209800" y="5068888"/>
            <a:ext cx="304800" cy="152400"/>
          </a:xfrm>
          <a:prstGeom prst="line">
            <a:avLst/>
          </a:prstGeom>
          <a:noFill/>
          <a:ln w="2540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8" name="Line 21"/>
          <p:cNvSpPr>
            <a:spLocks noChangeShapeType="1"/>
          </p:cNvSpPr>
          <p:nvPr/>
        </p:nvSpPr>
        <p:spPr bwMode="auto">
          <a:xfrm>
            <a:off x="2514600" y="5221288"/>
            <a:ext cx="3200400" cy="152400"/>
          </a:xfrm>
          <a:prstGeom prst="line">
            <a:avLst/>
          </a:prstGeom>
          <a:noFill/>
          <a:ln w="2540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9" name="Line 22"/>
          <p:cNvSpPr>
            <a:spLocks noChangeShapeType="1"/>
          </p:cNvSpPr>
          <p:nvPr/>
        </p:nvSpPr>
        <p:spPr bwMode="auto">
          <a:xfrm flipH="1">
            <a:off x="5638800" y="5373688"/>
            <a:ext cx="76200" cy="109537"/>
          </a:xfrm>
          <a:prstGeom prst="line">
            <a:avLst/>
          </a:prstGeom>
          <a:noFill/>
          <a:ln w="2540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0" name="Rectangle 23"/>
          <p:cNvSpPr>
            <a:spLocks noChangeArrowheads="1"/>
          </p:cNvSpPr>
          <p:nvPr/>
        </p:nvSpPr>
        <p:spPr bwMode="auto">
          <a:xfrm rot="183840">
            <a:off x="4572000" y="5373688"/>
            <a:ext cx="304800" cy="76200"/>
          </a:xfrm>
          <a:prstGeom prst="rect">
            <a:avLst/>
          </a:prstGeom>
          <a:solidFill>
            <a:srgbClr val="FFCC00"/>
          </a:solidFill>
          <a:ln w="9525">
            <a:solidFill>
              <a:srgbClr val="FFCC00"/>
            </a:solidFill>
            <a:miter lim="800000"/>
            <a:headEnd/>
            <a:tailEnd/>
          </a:ln>
        </p:spPr>
        <p:txBody>
          <a:bodyPr wrap="none" anchor="ctr"/>
          <a:lstStyle/>
          <a:p>
            <a:endParaRPr lang="en-US">
              <a:latin typeface="Helvetica" charset="0"/>
              <a:cs typeface="Helvetica" charset="0"/>
            </a:endParaRPr>
          </a:p>
        </p:txBody>
      </p:sp>
      <p:sp>
        <p:nvSpPr>
          <p:cNvPr id="7191" name="Rectangle 24"/>
          <p:cNvSpPr>
            <a:spLocks noChangeArrowheads="1"/>
          </p:cNvSpPr>
          <p:nvPr/>
        </p:nvSpPr>
        <p:spPr bwMode="auto">
          <a:xfrm rot="183840">
            <a:off x="5105400" y="5410200"/>
            <a:ext cx="304800" cy="76200"/>
          </a:xfrm>
          <a:prstGeom prst="rect">
            <a:avLst/>
          </a:prstGeom>
          <a:solidFill>
            <a:srgbClr val="FFCC00"/>
          </a:solidFill>
          <a:ln w="9525">
            <a:solidFill>
              <a:srgbClr val="FFCC00"/>
            </a:solidFill>
            <a:miter lim="800000"/>
            <a:headEnd/>
            <a:tailEnd/>
          </a:ln>
        </p:spPr>
        <p:txBody>
          <a:bodyPr wrap="none" anchor="ctr"/>
          <a:lstStyle/>
          <a:p>
            <a:endParaRPr lang="en-US">
              <a:latin typeface="Helvetica" charset="0"/>
              <a:cs typeface="Helvetica" charset="0"/>
            </a:endParaRPr>
          </a:p>
        </p:txBody>
      </p:sp>
      <p:sp>
        <p:nvSpPr>
          <p:cNvPr id="7192" name="Line 25"/>
          <p:cNvSpPr>
            <a:spLocks noChangeShapeType="1"/>
          </p:cNvSpPr>
          <p:nvPr/>
        </p:nvSpPr>
        <p:spPr bwMode="auto">
          <a:xfrm rot="216884" flipH="1">
            <a:off x="5410200" y="5465763"/>
            <a:ext cx="255588" cy="0"/>
          </a:xfrm>
          <a:prstGeom prst="line">
            <a:avLst/>
          </a:prstGeom>
          <a:noFill/>
          <a:ln w="2540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3" name="Line 26"/>
          <p:cNvSpPr>
            <a:spLocks noChangeShapeType="1"/>
          </p:cNvSpPr>
          <p:nvPr/>
        </p:nvSpPr>
        <p:spPr bwMode="auto">
          <a:xfrm rot="216884" flipH="1">
            <a:off x="4876800" y="5419725"/>
            <a:ext cx="152400" cy="0"/>
          </a:xfrm>
          <a:prstGeom prst="line">
            <a:avLst/>
          </a:prstGeom>
          <a:noFill/>
          <a:ln w="25400">
            <a:solidFill>
              <a:srgbClr val="FFCC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4" name="Line 27"/>
          <p:cNvSpPr>
            <a:spLocks noChangeShapeType="1"/>
          </p:cNvSpPr>
          <p:nvPr/>
        </p:nvSpPr>
        <p:spPr bwMode="auto">
          <a:xfrm rot="216884" flipH="1">
            <a:off x="5030788" y="5370513"/>
            <a:ext cx="76200" cy="76200"/>
          </a:xfrm>
          <a:prstGeom prst="line">
            <a:avLst/>
          </a:prstGeom>
          <a:noFill/>
          <a:ln w="25400">
            <a:solidFill>
              <a:srgbClr val="FFCC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5" name="Line 28"/>
          <p:cNvSpPr>
            <a:spLocks noChangeShapeType="1"/>
          </p:cNvSpPr>
          <p:nvPr/>
        </p:nvSpPr>
        <p:spPr bwMode="auto">
          <a:xfrm rot="274163" flipH="1">
            <a:off x="5105400" y="5378450"/>
            <a:ext cx="381000" cy="9525"/>
          </a:xfrm>
          <a:prstGeom prst="line">
            <a:avLst/>
          </a:prstGeom>
          <a:noFill/>
          <a:ln w="25400">
            <a:solidFill>
              <a:srgbClr val="FFCC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6" name="Line 29"/>
          <p:cNvSpPr>
            <a:spLocks noChangeShapeType="1"/>
          </p:cNvSpPr>
          <p:nvPr/>
        </p:nvSpPr>
        <p:spPr bwMode="auto">
          <a:xfrm rot="216884" flipH="1" flipV="1">
            <a:off x="5480050" y="5383213"/>
            <a:ext cx="76200" cy="76200"/>
          </a:xfrm>
          <a:prstGeom prst="line">
            <a:avLst/>
          </a:prstGeom>
          <a:noFill/>
          <a:ln w="25400">
            <a:solidFill>
              <a:srgbClr val="FFCC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1" name="Line 34"/>
          <p:cNvSpPr>
            <a:spLocks noChangeShapeType="1"/>
          </p:cNvSpPr>
          <p:nvPr/>
        </p:nvSpPr>
        <p:spPr bwMode="auto">
          <a:xfrm flipH="1">
            <a:off x="3200400" y="4154488"/>
            <a:ext cx="228600" cy="123825"/>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2" name="Line 35"/>
          <p:cNvSpPr>
            <a:spLocks noChangeShapeType="1"/>
          </p:cNvSpPr>
          <p:nvPr/>
        </p:nvSpPr>
        <p:spPr bwMode="auto">
          <a:xfrm flipH="1">
            <a:off x="3276600" y="3849688"/>
            <a:ext cx="304800" cy="381000"/>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3" name="Line 36"/>
          <p:cNvSpPr>
            <a:spLocks noChangeShapeType="1"/>
          </p:cNvSpPr>
          <p:nvPr/>
        </p:nvSpPr>
        <p:spPr bwMode="auto">
          <a:xfrm flipH="1">
            <a:off x="3429000" y="4002088"/>
            <a:ext cx="152400" cy="152400"/>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4" name="Line 37"/>
          <p:cNvSpPr>
            <a:spLocks noChangeShapeType="1"/>
          </p:cNvSpPr>
          <p:nvPr/>
        </p:nvSpPr>
        <p:spPr bwMode="auto">
          <a:xfrm flipH="1">
            <a:off x="3429000" y="4002088"/>
            <a:ext cx="381000" cy="152400"/>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5" name="Line 38"/>
          <p:cNvSpPr>
            <a:spLocks noChangeShapeType="1"/>
          </p:cNvSpPr>
          <p:nvPr/>
        </p:nvSpPr>
        <p:spPr bwMode="auto">
          <a:xfrm rot="20674670" flipH="1">
            <a:off x="3733800" y="3925888"/>
            <a:ext cx="152400" cy="76200"/>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6" name="Line 39"/>
          <p:cNvSpPr>
            <a:spLocks noChangeShapeType="1"/>
          </p:cNvSpPr>
          <p:nvPr/>
        </p:nvSpPr>
        <p:spPr bwMode="auto">
          <a:xfrm rot="21278497" flipH="1">
            <a:off x="3808413" y="3829050"/>
            <a:ext cx="393700" cy="152400"/>
          </a:xfrm>
          <a:prstGeom prst="line">
            <a:avLst/>
          </a:prstGeom>
          <a:noFill/>
          <a:ln w="254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8" name="Line 41"/>
          <p:cNvSpPr>
            <a:spLocks noChangeShapeType="1"/>
          </p:cNvSpPr>
          <p:nvPr/>
        </p:nvSpPr>
        <p:spPr bwMode="auto">
          <a:xfrm flipH="1" flipV="1">
            <a:off x="3124200" y="3316288"/>
            <a:ext cx="76200" cy="228600"/>
          </a:xfrm>
          <a:prstGeom prst="line">
            <a:avLst/>
          </a:prstGeom>
          <a:noFill/>
          <a:ln w="25400">
            <a:solidFill>
              <a:srgbClr val="00CC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09" name="Line 42"/>
          <p:cNvSpPr>
            <a:spLocks noChangeShapeType="1"/>
          </p:cNvSpPr>
          <p:nvPr/>
        </p:nvSpPr>
        <p:spPr bwMode="auto">
          <a:xfrm rot="13263285" flipV="1">
            <a:off x="1322388" y="3652838"/>
            <a:ext cx="215900" cy="160337"/>
          </a:xfrm>
          <a:prstGeom prst="line">
            <a:avLst/>
          </a:prstGeom>
          <a:noFill/>
          <a:ln w="25400">
            <a:solidFill>
              <a:srgbClr val="99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10" name="Rectangle 43"/>
          <p:cNvSpPr>
            <a:spLocks noChangeArrowheads="1"/>
          </p:cNvSpPr>
          <p:nvPr/>
        </p:nvSpPr>
        <p:spPr bwMode="auto">
          <a:xfrm rot="4257526">
            <a:off x="1873250" y="3584575"/>
            <a:ext cx="76200" cy="152400"/>
          </a:xfrm>
          <a:prstGeom prst="rect">
            <a:avLst/>
          </a:prstGeom>
          <a:solidFill>
            <a:srgbClr val="800080"/>
          </a:solidFill>
          <a:ln w="9525">
            <a:solidFill>
              <a:srgbClr val="0000FF"/>
            </a:solidFill>
            <a:miter lim="800000"/>
            <a:headEnd/>
            <a:tailEnd/>
          </a:ln>
        </p:spPr>
        <p:txBody>
          <a:bodyPr wrap="none" anchor="ctr"/>
          <a:lstStyle/>
          <a:p>
            <a:endParaRPr lang="en-US">
              <a:latin typeface="Helvetica" charset="0"/>
              <a:cs typeface="Helvetica" charset="0"/>
            </a:endParaRPr>
          </a:p>
        </p:txBody>
      </p:sp>
      <p:sp>
        <p:nvSpPr>
          <p:cNvPr id="7211" name="Line 44"/>
          <p:cNvSpPr>
            <a:spLocks noChangeShapeType="1"/>
          </p:cNvSpPr>
          <p:nvPr/>
        </p:nvSpPr>
        <p:spPr bwMode="auto">
          <a:xfrm rot="21414741" flipH="1">
            <a:off x="1555750" y="3692525"/>
            <a:ext cx="284163" cy="49213"/>
          </a:xfrm>
          <a:prstGeom prst="line">
            <a:avLst/>
          </a:prstGeom>
          <a:noFill/>
          <a:ln w="25400">
            <a:solidFill>
              <a:srgbClr val="99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12" name="Text Box 45"/>
          <p:cNvSpPr txBox="1">
            <a:spLocks noChangeArrowheads="1"/>
          </p:cNvSpPr>
          <p:nvPr/>
        </p:nvSpPr>
        <p:spPr bwMode="auto">
          <a:xfrm>
            <a:off x="4216400" y="1616075"/>
            <a:ext cx="1062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2800">
                <a:solidFill>
                  <a:schemeClr val="bg1"/>
                </a:solidFill>
                <a:latin typeface="Helvetica" charset="0"/>
                <a:cs typeface="Helvetica" charset="0"/>
              </a:rPr>
              <a:t>RHIC</a:t>
            </a:r>
          </a:p>
        </p:txBody>
      </p:sp>
      <p:sp>
        <p:nvSpPr>
          <p:cNvPr id="7213" name="Text Box 46"/>
          <p:cNvSpPr txBox="1">
            <a:spLocks noChangeArrowheads="1"/>
          </p:cNvSpPr>
          <p:nvPr/>
        </p:nvSpPr>
        <p:spPr bwMode="auto">
          <a:xfrm>
            <a:off x="1477963" y="3284538"/>
            <a:ext cx="674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a:solidFill>
                  <a:schemeClr val="bg1"/>
                </a:solidFill>
                <a:latin typeface="Helvetica" charset="0"/>
                <a:cs typeface="Helvetica" charset="0"/>
              </a:rPr>
              <a:t>NSRL</a:t>
            </a:r>
          </a:p>
        </p:txBody>
      </p:sp>
      <p:sp>
        <p:nvSpPr>
          <p:cNvPr id="7214" name="Text Box 47"/>
          <p:cNvSpPr txBox="1">
            <a:spLocks noChangeArrowheads="1"/>
          </p:cNvSpPr>
          <p:nvPr/>
        </p:nvSpPr>
        <p:spPr bwMode="auto">
          <a:xfrm>
            <a:off x="-52388" y="3175000"/>
            <a:ext cx="758826"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a:solidFill>
                  <a:schemeClr val="bg1"/>
                </a:solidFill>
                <a:latin typeface="Helvetica" charset="0"/>
                <a:cs typeface="Helvetica" charset="0"/>
              </a:rPr>
              <a:t>LINAC</a:t>
            </a:r>
          </a:p>
        </p:txBody>
      </p:sp>
      <p:sp>
        <p:nvSpPr>
          <p:cNvPr id="7215" name="Text Box 48"/>
          <p:cNvSpPr txBox="1">
            <a:spLocks noChangeArrowheads="1"/>
          </p:cNvSpPr>
          <p:nvPr/>
        </p:nvSpPr>
        <p:spPr bwMode="auto">
          <a:xfrm>
            <a:off x="923925" y="3476625"/>
            <a:ext cx="863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a:solidFill>
                  <a:schemeClr val="bg1"/>
                </a:solidFill>
                <a:latin typeface="Helvetica" charset="0"/>
                <a:cs typeface="Helvetica" charset="0"/>
              </a:rPr>
              <a:t>Booster</a:t>
            </a:r>
          </a:p>
        </p:txBody>
      </p:sp>
      <p:sp>
        <p:nvSpPr>
          <p:cNvPr id="7216" name="Text Box 49"/>
          <p:cNvSpPr txBox="1">
            <a:spLocks noChangeArrowheads="1"/>
          </p:cNvSpPr>
          <p:nvPr/>
        </p:nvSpPr>
        <p:spPr bwMode="auto">
          <a:xfrm>
            <a:off x="1920875" y="3886200"/>
            <a:ext cx="685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800">
                <a:solidFill>
                  <a:schemeClr val="bg1"/>
                </a:solidFill>
                <a:latin typeface="Helvetica" charset="0"/>
                <a:cs typeface="Helvetica" charset="0"/>
              </a:rPr>
              <a:t>AGS</a:t>
            </a:r>
          </a:p>
        </p:txBody>
      </p:sp>
      <p:sp>
        <p:nvSpPr>
          <p:cNvPr id="7217" name="Text Box 50"/>
          <p:cNvSpPr txBox="1">
            <a:spLocks noChangeArrowheads="1"/>
          </p:cNvSpPr>
          <p:nvPr/>
        </p:nvSpPr>
        <p:spPr bwMode="auto">
          <a:xfrm>
            <a:off x="4343400" y="5029200"/>
            <a:ext cx="9683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dirty="0">
                <a:solidFill>
                  <a:schemeClr val="bg1"/>
                </a:solidFill>
                <a:latin typeface="Helvetica" charset="0"/>
                <a:cs typeface="Helvetica" charset="0"/>
              </a:rPr>
              <a:t>Tandems</a:t>
            </a:r>
          </a:p>
        </p:txBody>
      </p:sp>
      <p:sp>
        <p:nvSpPr>
          <p:cNvPr id="7218" name="Rectangle 51"/>
          <p:cNvSpPr>
            <a:spLocks noChangeArrowheads="1"/>
          </p:cNvSpPr>
          <p:nvPr/>
        </p:nvSpPr>
        <p:spPr bwMode="auto">
          <a:xfrm rot="219660">
            <a:off x="3581400" y="2782888"/>
            <a:ext cx="152400" cy="98425"/>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219" name="Rectangle 52"/>
          <p:cNvSpPr>
            <a:spLocks noChangeArrowheads="1"/>
          </p:cNvSpPr>
          <p:nvPr/>
        </p:nvSpPr>
        <p:spPr bwMode="auto">
          <a:xfrm rot="3112852">
            <a:off x="900113" y="2151062"/>
            <a:ext cx="152400" cy="98425"/>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220" name="Rectangle 53"/>
          <p:cNvSpPr>
            <a:spLocks noChangeArrowheads="1"/>
          </p:cNvSpPr>
          <p:nvPr/>
        </p:nvSpPr>
        <p:spPr bwMode="auto">
          <a:xfrm rot="-771096">
            <a:off x="7829550" y="2525713"/>
            <a:ext cx="152400" cy="98425"/>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221" name="Rectangle 54"/>
          <p:cNvSpPr>
            <a:spLocks noChangeArrowheads="1"/>
          </p:cNvSpPr>
          <p:nvPr/>
        </p:nvSpPr>
        <p:spPr bwMode="auto">
          <a:xfrm rot="1180436">
            <a:off x="8226425" y="1570038"/>
            <a:ext cx="152400" cy="98425"/>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222" name="Rectangle 55"/>
          <p:cNvSpPr>
            <a:spLocks noChangeArrowheads="1"/>
          </p:cNvSpPr>
          <p:nvPr/>
        </p:nvSpPr>
        <p:spPr bwMode="auto">
          <a:xfrm rot="181585">
            <a:off x="5627688" y="1166813"/>
            <a:ext cx="152400" cy="98425"/>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223" name="Rectangle 56"/>
          <p:cNvSpPr>
            <a:spLocks noChangeArrowheads="1"/>
          </p:cNvSpPr>
          <p:nvPr/>
        </p:nvSpPr>
        <p:spPr bwMode="auto">
          <a:xfrm rot="-581619">
            <a:off x="2498725" y="1303338"/>
            <a:ext cx="152400" cy="98425"/>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224" name="Text Box 57"/>
          <p:cNvSpPr txBox="1">
            <a:spLocks noChangeArrowheads="1"/>
          </p:cNvSpPr>
          <p:nvPr/>
        </p:nvSpPr>
        <p:spPr bwMode="auto">
          <a:xfrm>
            <a:off x="3543300" y="2905125"/>
            <a:ext cx="12112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dirty="0">
                <a:solidFill>
                  <a:schemeClr val="bg1"/>
                </a:solidFill>
                <a:latin typeface="Helvetica" charset="0"/>
                <a:cs typeface="Helvetica" charset="0"/>
              </a:rPr>
              <a:t>STAR</a:t>
            </a:r>
          </a:p>
          <a:p>
            <a:r>
              <a:rPr lang="en-US" sz="1400" dirty="0">
                <a:solidFill>
                  <a:srgbClr val="FFFF00"/>
                </a:solidFill>
                <a:latin typeface="Helvetica" charset="0"/>
                <a:cs typeface="Helvetica" charset="0"/>
              </a:rPr>
              <a:t>6:00 o’clock</a:t>
            </a:r>
          </a:p>
        </p:txBody>
      </p:sp>
      <p:sp>
        <p:nvSpPr>
          <p:cNvPr id="7225" name="Text Box 58"/>
          <p:cNvSpPr txBox="1">
            <a:spLocks noChangeArrowheads="1"/>
          </p:cNvSpPr>
          <p:nvPr/>
        </p:nvSpPr>
        <p:spPr bwMode="auto">
          <a:xfrm>
            <a:off x="106363" y="2286000"/>
            <a:ext cx="1212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a:solidFill>
                  <a:schemeClr val="bg1"/>
                </a:solidFill>
                <a:latin typeface="Helvetica" charset="0"/>
                <a:cs typeface="Helvetica" charset="0"/>
              </a:rPr>
              <a:t>PHENIX</a:t>
            </a:r>
          </a:p>
          <a:p>
            <a:r>
              <a:rPr lang="en-US" sz="1400">
                <a:solidFill>
                  <a:srgbClr val="FFFF00"/>
                </a:solidFill>
                <a:latin typeface="Helvetica" charset="0"/>
                <a:cs typeface="Helvetica" charset="0"/>
              </a:rPr>
              <a:t>8:00 o’clock</a:t>
            </a:r>
          </a:p>
        </p:txBody>
      </p:sp>
      <p:sp>
        <p:nvSpPr>
          <p:cNvPr id="7226" name="Text Box 59"/>
          <p:cNvSpPr txBox="1">
            <a:spLocks noChangeArrowheads="1"/>
          </p:cNvSpPr>
          <p:nvPr/>
        </p:nvSpPr>
        <p:spPr bwMode="auto">
          <a:xfrm>
            <a:off x="2080062" y="1393825"/>
            <a:ext cx="151836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dirty="0">
                <a:solidFill>
                  <a:schemeClr val="bg1"/>
                </a:solidFill>
                <a:latin typeface="Helvetica" charset="0"/>
                <a:cs typeface="Helvetica" charset="0"/>
              </a:rPr>
              <a:t>Electron lenses</a:t>
            </a:r>
          </a:p>
          <a:p>
            <a:r>
              <a:rPr lang="en-US" sz="1400" dirty="0">
                <a:solidFill>
                  <a:srgbClr val="FFFF00"/>
                </a:solidFill>
                <a:latin typeface="Helvetica" charset="0"/>
                <a:cs typeface="Helvetica" charset="0"/>
              </a:rPr>
              <a:t>10:00 o’clock</a:t>
            </a:r>
          </a:p>
        </p:txBody>
      </p:sp>
      <p:sp>
        <p:nvSpPr>
          <p:cNvPr id="7227" name="Text Box 60"/>
          <p:cNvSpPr txBox="1">
            <a:spLocks noChangeArrowheads="1"/>
          </p:cNvSpPr>
          <p:nvPr/>
        </p:nvSpPr>
        <p:spPr bwMode="auto">
          <a:xfrm>
            <a:off x="4913313" y="1219200"/>
            <a:ext cx="18780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a:solidFill>
                  <a:schemeClr val="bg1"/>
                </a:solidFill>
                <a:latin typeface="Helvetica" charset="0"/>
                <a:cs typeface="Helvetica" charset="0"/>
              </a:rPr>
              <a:t>Polarized Jet Target</a:t>
            </a:r>
          </a:p>
          <a:p>
            <a:r>
              <a:rPr lang="en-US" sz="1400">
                <a:solidFill>
                  <a:srgbClr val="FFFF00"/>
                </a:solidFill>
                <a:latin typeface="Helvetica" charset="0"/>
                <a:cs typeface="Helvetica" charset="0"/>
              </a:rPr>
              <a:t>12:00 o’clock</a:t>
            </a:r>
          </a:p>
        </p:txBody>
      </p:sp>
      <p:sp>
        <p:nvSpPr>
          <p:cNvPr id="7228" name="Text Box 61"/>
          <p:cNvSpPr txBox="1">
            <a:spLocks noChangeArrowheads="1"/>
          </p:cNvSpPr>
          <p:nvPr/>
        </p:nvSpPr>
        <p:spPr bwMode="auto">
          <a:xfrm>
            <a:off x="7429500" y="2590800"/>
            <a:ext cx="12112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dirty="0">
                <a:solidFill>
                  <a:schemeClr val="bg1"/>
                </a:solidFill>
                <a:latin typeface="Helvetica" charset="0"/>
                <a:cs typeface="Helvetica" charset="0"/>
              </a:rPr>
              <a:t>RF</a:t>
            </a:r>
          </a:p>
          <a:p>
            <a:r>
              <a:rPr lang="en-US" sz="1400" dirty="0">
                <a:solidFill>
                  <a:srgbClr val="FFFF00"/>
                </a:solidFill>
                <a:latin typeface="Helvetica" charset="0"/>
                <a:cs typeface="Helvetica" charset="0"/>
              </a:rPr>
              <a:t>4:00 o’clock</a:t>
            </a:r>
          </a:p>
        </p:txBody>
      </p:sp>
      <p:sp>
        <p:nvSpPr>
          <p:cNvPr id="7229" name="Text Box 62"/>
          <p:cNvSpPr txBox="1">
            <a:spLocks noChangeArrowheads="1"/>
          </p:cNvSpPr>
          <p:nvPr/>
        </p:nvSpPr>
        <p:spPr bwMode="auto">
          <a:xfrm>
            <a:off x="6815105" y="1648480"/>
            <a:ext cx="176060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dirty="0">
                <a:solidFill>
                  <a:schemeClr val="bg1"/>
                </a:solidFill>
                <a:latin typeface="Helvetica" charset="0"/>
                <a:cs typeface="Helvetica" charset="0"/>
              </a:rPr>
              <a:t>(Electron cooling)</a:t>
            </a:r>
          </a:p>
          <a:p>
            <a:r>
              <a:rPr lang="en-US" sz="1400" dirty="0">
                <a:solidFill>
                  <a:srgbClr val="FFFF00"/>
                </a:solidFill>
                <a:latin typeface="Helvetica" charset="0"/>
                <a:cs typeface="Helvetica" charset="0"/>
              </a:rPr>
              <a:t>2:00 o’clock</a:t>
            </a:r>
          </a:p>
        </p:txBody>
      </p:sp>
      <p:sp>
        <p:nvSpPr>
          <p:cNvPr id="7230" name="Rectangle 63"/>
          <p:cNvSpPr>
            <a:spLocks noGrp="1" noChangeArrowheads="1"/>
          </p:cNvSpPr>
          <p:nvPr>
            <p:ph type="title"/>
          </p:nvPr>
        </p:nvSpPr>
        <p:spPr/>
        <p:txBody>
          <a:bodyPr/>
          <a:lstStyle/>
          <a:p>
            <a:pPr eaLnBrk="1" hangingPunct="1"/>
            <a:r>
              <a:rPr dirty="0">
                <a:latin typeface="Helvetica" charset="0"/>
                <a:ea typeface="ＭＳ Ｐゴシック" charset="0"/>
              </a:rPr>
              <a:t>RHIC – a High Luminosity (Polarized) Hadron Collider</a:t>
            </a:r>
          </a:p>
        </p:txBody>
      </p:sp>
      <p:sp>
        <p:nvSpPr>
          <p:cNvPr id="7231" name="Text Box 64"/>
          <p:cNvSpPr txBox="1">
            <a:spLocks noChangeArrowheads="1"/>
          </p:cNvSpPr>
          <p:nvPr/>
        </p:nvSpPr>
        <p:spPr bwMode="auto">
          <a:xfrm>
            <a:off x="5257800" y="3749675"/>
            <a:ext cx="3886200" cy="3108325"/>
          </a:xfrm>
          <a:prstGeom prst="rect">
            <a:avLst/>
          </a:prstGeom>
          <a:solidFill>
            <a:srgbClr val="FFFFFF"/>
          </a:solidFill>
          <a:ln w="25400">
            <a:solidFill>
              <a:srgbClr val="0033CC"/>
            </a:solidFill>
            <a:miter lim="800000"/>
            <a:headEnd type="none" w="sm" len="sm"/>
            <a:tailEnd type="none" w="med" len="lg"/>
          </a:ln>
        </p:spPr>
        <p:txBody>
          <a:bodyPr>
            <a:spAutoFit/>
          </a:bodyPr>
          <a:lstStyle>
            <a:lvl1pPr>
              <a:tabLst>
                <a:tab pos="974725" algn="l"/>
              </a:tabLst>
              <a:defRPr sz="2400" b="1">
                <a:solidFill>
                  <a:schemeClr val="tx1"/>
                </a:solidFill>
                <a:latin typeface="Times New Roman" charset="0"/>
                <a:ea typeface="ＭＳ Ｐゴシック" charset="0"/>
                <a:cs typeface="ＭＳ Ｐゴシック" charset="0"/>
              </a:defRPr>
            </a:lvl1pPr>
            <a:lvl2pPr marL="742950" indent="-285750">
              <a:tabLst>
                <a:tab pos="974725" algn="l"/>
              </a:tabLst>
              <a:defRPr sz="2400" b="1">
                <a:solidFill>
                  <a:schemeClr val="tx1"/>
                </a:solidFill>
                <a:latin typeface="Times New Roman" charset="0"/>
                <a:ea typeface="ＭＳ Ｐゴシック" charset="0"/>
              </a:defRPr>
            </a:lvl2pPr>
            <a:lvl3pPr marL="1143000" indent="-228600">
              <a:tabLst>
                <a:tab pos="974725" algn="l"/>
              </a:tabLst>
              <a:defRPr sz="2400" b="1">
                <a:solidFill>
                  <a:schemeClr val="tx1"/>
                </a:solidFill>
                <a:latin typeface="Times New Roman" charset="0"/>
                <a:ea typeface="ＭＳ Ｐゴシック" charset="0"/>
              </a:defRPr>
            </a:lvl3pPr>
            <a:lvl4pPr marL="1600200" indent="-228600">
              <a:tabLst>
                <a:tab pos="974725" algn="l"/>
              </a:tabLst>
              <a:defRPr sz="2400" b="1">
                <a:solidFill>
                  <a:schemeClr val="tx1"/>
                </a:solidFill>
                <a:latin typeface="Times New Roman" charset="0"/>
                <a:ea typeface="ＭＳ Ｐゴシック" charset="0"/>
              </a:defRPr>
            </a:lvl4pPr>
            <a:lvl5pPr marL="2057400" indent="-228600">
              <a:tabLst>
                <a:tab pos="974725" algn="l"/>
              </a:tabLst>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tabLst>
                <a:tab pos="974725" algn="l"/>
              </a:tabLs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tabLst>
                <a:tab pos="974725" algn="l"/>
              </a:tabLs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tabLst>
                <a:tab pos="974725" algn="l"/>
              </a:tabLs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tabLst>
                <a:tab pos="974725" algn="l"/>
              </a:tabLst>
              <a:defRPr sz="2400" b="1">
                <a:solidFill>
                  <a:schemeClr val="tx1"/>
                </a:solidFill>
                <a:latin typeface="Times New Roman" charset="0"/>
                <a:ea typeface="ＭＳ Ｐゴシック" charset="0"/>
              </a:defRPr>
            </a:lvl9pPr>
          </a:lstStyle>
          <a:p>
            <a:pPr algn="l">
              <a:spcBef>
                <a:spcPct val="20000"/>
              </a:spcBef>
              <a:buClr>
                <a:schemeClr val="tx1"/>
              </a:buClr>
              <a:buSzPct val="70000"/>
              <a:buFont typeface="Monotype Sorts" charset="0"/>
              <a:buNone/>
            </a:pPr>
            <a:r>
              <a:rPr kumimoji="1" lang="en-US" sz="1400">
                <a:solidFill>
                  <a:srgbClr val="0000CC"/>
                </a:solidFill>
                <a:latin typeface="Helvetica" charset="0"/>
                <a:cs typeface="Helvetica" charset="0"/>
              </a:rPr>
              <a:t>Operated modes (beam energies):</a:t>
            </a:r>
          </a:p>
          <a:p>
            <a:pPr algn="l">
              <a:spcBef>
                <a:spcPct val="20000"/>
              </a:spcBef>
              <a:buClr>
                <a:schemeClr val="tx1"/>
              </a:buClr>
              <a:buSzPct val="70000"/>
              <a:buFont typeface="Monotype Sorts" charset="0"/>
              <a:buNone/>
            </a:pPr>
            <a:r>
              <a:rPr kumimoji="1" lang="en-US" sz="1400" b="0">
                <a:solidFill>
                  <a:srgbClr val="0000CC"/>
                </a:solidFill>
                <a:latin typeface="Helvetica" charset="0"/>
                <a:cs typeface="Helvetica" charset="0"/>
              </a:rPr>
              <a:t>Au – Au 	3.8/4.6/5.8/10/14/32/65/100 GeV/n</a:t>
            </a:r>
          </a:p>
          <a:p>
            <a:pPr algn="l">
              <a:spcBef>
                <a:spcPct val="20000"/>
              </a:spcBef>
              <a:buClr>
                <a:srgbClr val="FFFFFF"/>
              </a:buClr>
              <a:buSzPct val="25000"/>
            </a:pPr>
            <a:r>
              <a:rPr kumimoji="1" lang="en-US" sz="1400" b="0">
                <a:solidFill>
                  <a:srgbClr val="0000CC"/>
                </a:solidFill>
                <a:latin typeface="Helvetica" charset="0"/>
                <a:cs typeface="Helvetica" charset="0"/>
              </a:rPr>
              <a:t>U – U	96.4 GeV/n</a:t>
            </a:r>
          </a:p>
          <a:p>
            <a:pPr algn="l">
              <a:spcBef>
                <a:spcPct val="20000"/>
              </a:spcBef>
              <a:buClr>
                <a:srgbClr val="FFFFFF"/>
              </a:buClr>
              <a:buSzPct val="25000"/>
              <a:buFont typeface="Wingdings" charset="0"/>
              <a:buNone/>
            </a:pPr>
            <a:r>
              <a:rPr kumimoji="1" lang="en-US" sz="1400" b="0">
                <a:solidFill>
                  <a:srgbClr val="0000CC"/>
                </a:solidFill>
                <a:latin typeface="Helvetica" charset="0"/>
                <a:cs typeface="Helvetica" charset="0"/>
              </a:rPr>
              <a:t>Cu – Cu	11/31/100 GeV/n</a:t>
            </a:r>
          </a:p>
          <a:p>
            <a:pPr algn="l">
              <a:spcBef>
                <a:spcPct val="20000"/>
              </a:spcBef>
              <a:buClr>
                <a:srgbClr val="FFFFFF"/>
              </a:buClr>
              <a:buSzPct val="25000"/>
              <a:buFont typeface="Wingdings" charset="0"/>
              <a:buNone/>
            </a:pPr>
            <a:r>
              <a:rPr kumimoji="1" lang="en-US" sz="1400" b="0">
                <a:solidFill>
                  <a:srgbClr val="0000CC"/>
                </a:solidFill>
                <a:latin typeface="Helvetica" charset="0"/>
                <a:cs typeface="Helvetica" charset="0"/>
              </a:rPr>
              <a:t>p</a:t>
            </a:r>
            <a:r>
              <a:rPr kumimoji="1" lang="en-US" sz="1400" b="0">
                <a:solidFill>
                  <a:srgbClr val="0000CC"/>
                </a:solidFill>
                <a:latin typeface="Helvetica" charset="0"/>
                <a:cs typeface="Helvetica" charset="0"/>
                <a:sym typeface="Symbol" charset="0"/>
              </a:rPr>
              <a:t> </a:t>
            </a:r>
            <a:r>
              <a:rPr kumimoji="1" lang="en-US" sz="1400" b="0">
                <a:solidFill>
                  <a:srgbClr val="0000CC"/>
                </a:solidFill>
                <a:latin typeface="Helvetica" charset="0"/>
                <a:cs typeface="Helvetica" charset="0"/>
              </a:rPr>
              <a:t>– p</a:t>
            </a:r>
            <a:r>
              <a:rPr kumimoji="1" lang="en-US" sz="1400" b="0">
                <a:solidFill>
                  <a:srgbClr val="0000CC"/>
                </a:solidFill>
                <a:latin typeface="Helvetica" charset="0"/>
                <a:cs typeface="Helvetica" charset="0"/>
                <a:sym typeface="Symbol" charset="0"/>
              </a:rPr>
              <a:t></a:t>
            </a:r>
            <a:r>
              <a:rPr kumimoji="1" lang="en-US" sz="1400" b="0">
                <a:solidFill>
                  <a:srgbClr val="0000CC"/>
                </a:solidFill>
                <a:latin typeface="Helvetica" charset="0"/>
                <a:cs typeface="Helvetica" charset="0"/>
              </a:rPr>
              <a:t> 	11/31/100/205/250/255 GeV </a:t>
            </a:r>
          </a:p>
          <a:p>
            <a:pPr algn="l">
              <a:spcBef>
                <a:spcPct val="20000"/>
              </a:spcBef>
              <a:buClr>
                <a:srgbClr val="FFFFFF"/>
              </a:buClr>
              <a:buSzPct val="25000"/>
            </a:pPr>
            <a:r>
              <a:rPr kumimoji="1" lang="en-US" sz="1400" b="0">
                <a:solidFill>
                  <a:srgbClr val="0000CC"/>
                </a:solidFill>
                <a:latin typeface="Helvetica" charset="0"/>
                <a:cs typeface="Helvetica" charset="0"/>
              </a:rPr>
              <a:t>d – Au*   	100 GeV/n      </a:t>
            </a:r>
          </a:p>
          <a:p>
            <a:pPr algn="l">
              <a:spcBef>
                <a:spcPct val="20000"/>
              </a:spcBef>
              <a:buClr>
                <a:srgbClr val="FFFFFF"/>
              </a:buClr>
              <a:buSzPct val="25000"/>
              <a:buFont typeface="Wingdings" charset="0"/>
              <a:buNone/>
            </a:pPr>
            <a:r>
              <a:rPr kumimoji="1" lang="en-US" sz="1400" b="0">
                <a:solidFill>
                  <a:srgbClr val="0000CC"/>
                </a:solidFill>
                <a:latin typeface="Helvetica" charset="0"/>
                <a:cs typeface="Helvetica" charset="0"/>
              </a:rPr>
              <a:t>Cu – Au*	100 GeV/n </a:t>
            </a:r>
          </a:p>
          <a:p>
            <a:pPr algn="l">
              <a:spcBef>
                <a:spcPct val="20000"/>
              </a:spcBef>
              <a:buClr>
                <a:srgbClr val="FFFFFF"/>
              </a:buClr>
              <a:buSzPct val="25000"/>
              <a:buFont typeface="Wingdings" charset="0"/>
              <a:buNone/>
            </a:pPr>
            <a:r>
              <a:rPr kumimoji="1" lang="en-US" sz="1400">
                <a:solidFill>
                  <a:srgbClr val="0000CC"/>
                </a:solidFill>
                <a:latin typeface="Helvetica" charset="0"/>
                <a:cs typeface="Helvetica" charset="0"/>
              </a:rPr>
              <a:t>Planned or possible future modes:</a:t>
            </a:r>
          </a:p>
          <a:p>
            <a:pPr algn="l">
              <a:spcBef>
                <a:spcPct val="20000"/>
              </a:spcBef>
              <a:buClr>
                <a:srgbClr val="FFFFFF"/>
              </a:buClr>
              <a:buSzPct val="25000"/>
              <a:buFont typeface="Wingdings" charset="0"/>
              <a:buNone/>
            </a:pPr>
            <a:r>
              <a:rPr kumimoji="1" lang="en-US" sz="1400" b="0">
                <a:solidFill>
                  <a:srgbClr val="0000CC"/>
                </a:solidFill>
                <a:latin typeface="Helvetica" charset="0"/>
                <a:cs typeface="Helvetica" charset="0"/>
              </a:rPr>
              <a:t>Au – Au	2.5 GeV/n</a:t>
            </a:r>
            <a:br>
              <a:rPr kumimoji="1" lang="en-US" sz="1400" b="0">
                <a:solidFill>
                  <a:srgbClr val="0000CC"/>
                </a:solidFill>
                <a:latin typeface="Helvetica" charset="0"/>
                <a:cs typeface="Helvetica" charset="0"/>
              </a:rPr>
            </a:br>
            <a:r>
              <a:rPr kumimoji="1" lang="en-US" sz="1400" b="0">
                <a:solidFill>
                  <a:srgbClr val="0000CC"/>
                </a:solidFill>
                <a:latin typeface="Helvetica" charset="0"/>
                <a:cs typeface="Helvetica" charset="0"/>
              </a:rPr>
              <a:t>p</a:t>
            </a:r>
            <a:r>
              <a:rPr kumimoji="1" lang="en-US" sz="1400" b="0">
                <a:solidFill>
                  <a:srgbClr val="0000CC"/>
                </a:solidFill>
                <a:latin typeface="Helvetica" charset="0"/>
                <a:cs typeface="Helvetica" charset="0"/>
                <a:sym typeface="Symbol" charset="0"/>
              </a:rPr>
              <a:t></a:t>
            </a:r>
            <a:r>
              <a:rPr kumimoji="1" lang="en-US" sz="1400" b="0">
                <a:solidFill>
                  <a:srgbClr val="0000CC"/>
                </a:solidFill>
                <a:latin typeface="Helvetica" charset="0"/>
                <a:cs typeface="Helvetica" charset="0"/>
              </a:rPr>
              <a:t> – A*	100 GeV/n (A = Au, Cu, Al)</a:t>
            </a:r>
            <a:r>
              <a:rPr kumimoji="1" lang="en-US" sz="1100" b="0">
                <a:solidFill>
                  <a:srgbClr val="0000CC"/>
                </a:solidFill>
                <a:latin typeface="Helvetica" charset="0"/>
                <a:cs typeface="Helvetica" charset="0"/>
              </a:rPr>
              <a:t>	     </a:t>
            </a:r>
          </a:p>
          <a:p>
            <a:pPr algn="l">
              <a:spcBef>
                <a:spcPct val="20000"/>
              </a:spcBef>
              <a:buClr>
                <a:srgbClr val="FFFFFF"/>
              </a:buClr>
              <a:buSzPct val="25000"/>
            </a:pPr>
            <a:r>
              <a:rPr kumimoji="1" lang="en-US" sz="1400" b="0" baseline="30000">
                <a:solidFill>
                  <a:srgbClr val="0000CC"/>
                </a:solidFill>
                <a:latin typeface="Helvetica" charset="0"/>
                <a:cs typeface="Helvetica" charset="0"/>
              </a:rPr>
              <a:t>3</a:t>
            </a:r>
            <a:r>
              <a:rPr kumimoji="1" lang="en-US" sz="1400" b="0">
                <a:solidFill>
                  <a:srgbClr val="0000CC"/>
                </a:solidFill>
                <a:latin typeface="Helvetica" charset="0"/>
                <a:cs typeface="Helvetica" charset="0"/>
              </a:rPr>
              <a:t>He – A*	100 GeV/n (A = Au, Cu, Al)</a:t>
            </a:r>
            <a:endParaRPr kumimoji="1" lang="en-US" sz="1100" b="0">
              <a:solidFill>
                <a:srgbClr val="0000CC"/>
              </a:solidFill>
              <a:latin typeface="Helvetica" charset="0"/>
              <a:cs typeface="Helvetica" charset="0"/>
            </a:endParaRPr>
          </a:p>
          <a:p>
            <a:pPr algn="l">
              <a:spcBef>
                <a:spcPct val="20000"/>
              </a:spcBef>
              <a:buClr>
                <a:srgbClr val="FFFFFF"/>
              </a:buClr>
              <a:buSzPct val="25000"/>
              <a:buFont typeface="Wingdings" charset="0"/>
              <a:buNone/>
            </a:pPr>
            <a:r>
              <a:rPr kumimoji="1" lang="en-US" sz="1400" b="0">
                <a:solidFill>
                  <a:srgbClr val="0000CC"/>
                </a:solidFill>
                <a:latin typeface="Helvetica" charset="0"/>
                <a:cs typeface="Helvetica" charset="0"/>
              </a:rPr>
              <a:t>p</a:t>
            </a:r>
            <a:r>
              <a:rPr kumimoji="1" lang="en-US" sz="1400" b="0">
                <a:solidFill>
                  <a:srgbClr val="0000CC"/>
                </a:solidFill>
                <a:latin typeface="Helvetica" charset="0"/>
                <a:cs typeface="Helvetica" charset="0"/>
                <a:sym typeface="Symbol" charset="0"/>
              </a:rPr>
              <a:t></a:t>
            </a:r>
            <a:r>
              <a:rPr kumimoji="1" lang="en-US" sz="1400" b="0">
                <a:solidFill>
                  <a:srgbClr val="0000CC"/>
                </a:solidFill>
                <a:latin typeface="Helvetica" charset="0"/>
                <a:cs typeface="Helvetica" charset="0"/>
              </a:rPr>
              <a:t> – </a:t>
            </a:r>
            <a:r>
              <a:rPr kumimoji="1" lang="en-US" sz="1400" b="0" baseline="30000">
                <a:solidFill>
                  <a:srgbClr val="0000CC"/>
                </a:solidFill>
                <a:latin typeface="Helvetica" charset="0"/>
                <a:cs typeface="Helvetica" charset="0"/>
              </a:rPr>
              <a:t>3</a:t>
            </a:r>
            <a:r>
              <a:rPr kumimoji="1" lang="en-US" sz="1400" b="0">
                <a:solidFill>
                  <a:srgbClr val="0000CC"/>
                </a:solidFill>
                <a:latin typeface="Helvetica" charset="0"/>
                <a:cs typeface="Helvetica" charset="0"/>
              </a:rPr>
              <a:t>He</a:t>
            </a:r>
            <a:r>
              <a:rPr kumimoji="1" lang="en-US" sz="1400" b="0">
                <a:solidFill>
                  <a:srgbClr val="0000CC"/>
                </a:solidFill>
                <a:latin typeface="Helvetica" charset="0"/>
                <a:cs typeface="Helvetica" charset="0"/>
                <a:sym typeface="Symbol" charset="0"/>
              </a:rPr>
              <a:t></a:t>
            </a:r>
            <a:r>
              <a:rPr kumimoji="1" lang="en-US" sz="1400" b="0">
                <a:solidFill>
                  <a:srgbClr val="0000CC"/>
                </a:solidFill>
                <a:latin typeface="Helvetica" charset="0"/>
                <a:cs typeface="Helvetica" charset="0"/>
              </a:rPr>
              <a:t>*	166 GeV/n </a:t>
            </a:r>
            <a:r>
              <a:rPr kumimoji="1" lang="en-US" sz="1100" b="0">
                <a:solidFill>
                  <a:srgbClr val="0000CC"/>
                </a:solidFill>
                <a:latin typeface="Helvetica" charset="0"/>
                <a:cs typeface="Helvetica" charset="0"/>
              </a:rPr>
              <a:t>            (*asymmetric rigidity)</a:t>
            </a:r>
            <a:endParaRPr kumimoji="1" lang="en-US" sz="1400" b="0">
              <a:solidFill>
                <a:srgbClr val="0000CC"/>
              </a:solidFill>
              <a:latin typeface="Helvetica" charset="0"/>
              <a:cs typeface="Helvetica" charset="0"/>
            </a:endParaRPr>
          </a:p>
        </p:txBody>
      </p:sp>
      <p:sp>
        <p:nvSpPr>
          <p:cNvPr id="7232" name="Text Box 65"/>
          <p:cNvSpPr txBox="1">
            <a:spLocks noChangeArrowheads="1"/>
          </p:cNvSpPr>
          <p:nvPr/>
        </p:nvSpPr>
        <p:spPr bwMode="auto">
          <a:xfrm>
            <a:off x="0" y="5257800"/>
            <a:ext cx="4343400" cy="1600200"/>
          </a:xfrm>
          <a:prstGeom prst="rect">
            <a:avLst/>
          </a:prstGeom>
          <a:solidFill>
            <a:srgbClr val="FFFFFF"/>
          </a:solidFill>
          <a:ln w="25400">
            <a:solidFill>
              <a:srgbClr val="0000FF"/>
            </a:solidFill>
            <a:miter lim="800000"/>
            <a:headEnd type="none" w="sm" len="sm"/>
            <a:tailEnd type="none" w="med" len="lg"/>
          </a:ln>
        </p:spPr>
        <p:txBody>
          <a:bodyPr>
            <a:spAutoFit/>
          </a:bodyPr>
          <a:lstStyle>
            <a:lvl1pPr>
              <a:tabLst>
                <a:tab pos="911225" algn="l"/>
              </a:tabLst>
              <a:defRPr sz="2400" b="1">
                <a:solidFill>
                  <a:schemeClr val="tx1"/>
                </a:solidFill>
                <a:latin typeface="Times New Roman" charset="0"/>
                <a:ea typeface="ＭＳ Ｐゴシック" charset="0"/>
                <a:cs typeface="ＭＳ Ｐゴシック" charset="0"/>
              </a:defRPr>
            </a:lvl1pPr>
            <a:lvl2pPr marL="742950" indent="-285750">
              <a:tabLst>
                <a:tab pos="911225" algn="l"/>
              </a:tabLst>
              <a:defRPr sz="2400" b="1">
                <a:solidFill>
                  <a:schemeClr val="tx1"/>
                </a:solidFill>
                <a:latin typeface="Times New Roman" charset="0"/>
                <a:ea typeface="ＭＳ Ｐゴシック" charset="0"/>
              </a:defRPr>
            </a:lvl2pPr>
            <a:lvl3pPr marL="1143000" indent="-228600">
              <a:tabLst>
                <a:tab pos="911225" algn="l"/>
              </a:tabLst>
              <a:defRPr sz="2400" b="1">
                <a:solidFill>
                  <a:schemeClr val="tx1"/>
                </a:solidFill>
                <a:latin typeface="Times New Roman" charset="0"/>
                <a:ea typeface="ＭＳ Ｐゴシック" charset="0"/>
              </a:defRPr>
            </a:lvl3pPr>
            <a:lvl4pPr marL="1600200" indent="-228600">
              <a:tabLst>
                <a:tab pos="911225" algn="l"/>
              </a:tabLst>
              <a:defRPr sz="2400" b="1">
                <a:solidFill>
                  <a:schemeClr val="tx1"/>
                </a:solidFill>
                <a:latin typeface="Times New Roman" charset="0"/>
                <a:ea typeface="ＭＳ Ｐゴシック" charset="0"/>
              </a:defRPr>
            </a:lvl4pPr>
            <a:lvl5pPr marL="2057400" indent="-228600">
              <a:tabLst>
                <a:tab pos="911225" algn="l"/>
              </a:tabLst>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tabLst>
                <a:tab pos="911225" algn="l"/>
              </a:tabLs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tabLst>
                <a:tab pos="911225" algn="l"/>
              </a:tabLs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tabLst>
                <a:tab pos="911225" algn="l"/>
              </a:tabLs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tabLst>
                <a:tab pos="911225" algn="l"/>
              </a:tabLst>
              <a:defRPr sz="2400" b="1">
                <a:solidFill>
                  <a:schemeClr val="tx1"/>
                </a:solidFill>
                <a:latin typeface="Times New Roman" charset="0"/>
                <a:ea typeface="ＭＳ Ｐゴシック" charset="0"/>
              </a:defRPr>
            </a:lvl9pPr>
          </a:lstStyle>
          <a:p>
            <a:pPr algn="l">
              <a:spcBef>
                <a:spcPct val="20000"/>
              </a:spcBef>
              <a:buClr>
                <a:schemeClr val="tx1"/>
              </a:buClr>
              <a:buSzPct val="70000"/>
              <a:buFont typeface="Monotype Sorts" charset="0"/>
              <a:buNone/>
            </a:pPr>
            <a:r>
              <a:rPr kumimoji="1" lang="en-US" sz="1400">
                <a:solidFill>
                  <a:srgbClr val="0033CC"/>
                </a:solidFill>
                <a:latin typeface="Helvetica" charset="0"/>
                <a:cs typeface="Helvetica" charset="0"/>
              </a:rPr>
              <a:t>Achieved peak luminosities:</a:t>
            </a:r>
          </a:p>
          <a:p>
            <a:pPr algn="l">
              <a:spcBef>
                <a:spcPct val="20000"/>
              </a:spcBef>
              <a:buClr>
                <a:schemeClr val="tx1"/>
              </a:buClr>
              <a:buSzPct val="70000"/>
              <a:buFont typeface="Monotype Sorts" charset="0"/>
              <a:buNone/>
            </a:pPr>
            <a:r>
              <a:rPr kumimoji="1" lang="en-US" sz="1400" b="0">
                <a:solidFill>
                  <a:srgbClr val="0033CC"/>
                </a:solidFill>
                <a:latin typeface="Helvetica" charset="0"/>
                <a:cs typeface="Helvetica" charset="0"/>
              </a:rPr>
              <a:t>Au – Au (100 GeV/n)	195 </a:t>
            </a:r>
            <a:r>
              <a:rPr kumimoji="1" lang="en-US" sz="1400" b="0">
                <a:solidFill>
                  <a:srgbClr val="0033CC"/>
                </a:solidFill>
                <a:latin typeface="Helvetica" charset="0"/>
                <a:cs typeface="Helvetica" charset="0"/>
                <a:sym typeface="Symbol" charset="0"/>
              </a:rPr>
              <a:t> </a:t>
            </a:r>
            <a:r>
              <a:rPr kumimoji="1" lang="en-US" sz="1400" b="0">
                <a:solidFill>
                  <a:srgbClr val="0033CC"/>
                </a:solidFill>
                <a:latin typeface="Helvetica" charset="0"/>
                <a:cs typeface="Helvetica" charset="0"/>
              </a:rPr>
              <a:t>10</a:t>
            </a:r>
            <a:r>
              <a:rPr kumimoji="1" lang="en-US" sz="1400" b="0" baseline="30000">
                <a:solidFill>
                  <a:srgbClr val="0033CC"/>
                </a:solidFill>
                <a:latin typeface="Helvetica" charset="0"/>
                <a:cs typeface="Helvetica" charset="0"/>
              </a:rPr>
              <a:t>30</a:t>
            </a:r>
            <a:r>
              <a:rPr kumimoji="1" lang="en-US" sz="1400" b="0">
                <a:solidFill>
                  <a:srgbClr val="0033CC"/>
                </a:solidFill>
                <a:latin typeface="Helvetica" charset="0"/>
                <a:cs typeface="Helvetica" charset="0"/>
              </a:rPr>
              <a:t> cm</a:t>
            </a:r>
            <a:r>
              <a:rPr kumimoji="1" lang="en-US" sz="1400" b="0" baseline="30000">
                <a:solidFill>
                  <a:srgbClr val="0033CC"/>
                </a:solidFill>
                <a:latin typeface="Helvetica" charset="0"/>
                <a:cs typeface="Helvetica" charset="0"/>
              </a:rPr>
              <a:t>-2</a:t>
            </a:r>
            <a:r>
              <a:rPr kumimoji="1" lang="en-US" sz="900" b="0">
                <a:solidFill>
                  <a:srgbClr val="0033CC"/>
                </a:solidFill>
                <a:latin typeface="Helvetica" charset="0"/>
                <a:cs typeface="Helvetica" charset="0"/>
              </a:rPr>
              <a:t> </a:t>
            </a:r>
            <a:r>
              <a:rPr kumimoji="1" lang="en-US" sz="1400" b="0">
                <a:solidFill>
                  <a:srgbClr val="0033CC"/>
                </a:solidFill>
                <a:latin typeface="Helvetica" charset="0"/>
                <a:cs typeface="Helvetica" charset="0"/>
              </a:rPr>
              <a:t>s </a:t>
            </a:r>
            <a:r>
              <a:rPr kumimoji="1" lang="en-US" sz="1400" b="0" baseline="30000">
                <a:solidFill>
                  <a:srgbClr val="0033CC"/>
                </a:solidFill>
                <a:latin typeface="Helvetica" charset="0"/>
                <a:cs typeface="Helvetica" charset="0"/>
              </a:rPr>
              <a:t>-1</a:t>
            </a:r>
            <a:endParaRPr kumimoji="1" lang="en-US" sz="1400" b="0">
              <a:solidFill>
                <a:srgbClr val="0033CC"/>
              </a:solidFill>
              <a:latin typeface="Helvetica" charset="0"/>
              <a:cs typeface="Helvetica" charset="0"/>
            </a:endParaRPr>
          </a:p>
          <a:p>
            <a:pPr algn="l">
              <a:spcBef>
                <a:spcPct val="20000"/>
              </a:spcBef>
              <a:buClr>
                <a:srgbClr val="FFFFFF"/>
              </a:buClr>
              <a:buSzPct val="25000"/>
              <a:buFont typeface="Wingdings" charset="0"/>
              <a:buNone/>
            </a:pPr>
            <a:r>
              <a:rPr kumimoji="1" lang="en-US" sz="1400" b="0">
                <a:solidFill>
                  <a:srgbClr val="0033CC"/>
                </a:solidFill>
                <a:latin typeface="Helvetica" charset="0"/>
                <a:cs typeface="Helvetica" charset="0"/>
              </a:rPr>
              <a:t>p</a:t>
            </a:r>
            <a:r>
              <a:rPr kumimoji="1" lang="en-US" sz="1400" b="0">
                <a:solidFill>
                  <a:srgbClr val="0033CC"/>
                </a:solidFill>
                <a:latin typeface="Helvetica" charset="0"/>
                <a:cs typeface="Helvetica" charset="0"/>
                <a:sym typeface="Symbol" charset="0"/>
              </a:rPr>
              <a:t> </a:t>
            </a:r>
            <a:r>
              <a:rPr kumimoji="1" lang="en-US" sz="1400" b="0">
                <a:solidFill>
                  <a:srgbClr val="0033CC"/>
                </a:solidFill>
                <a:latin typeface="Helvetica" charset="0"/>
                <a:cs typeface="Helvetica" charset="0"/>
              </a:rPr>
              <a:t>– p</a:t>
            </a:r>
            <a:r>
              <a:rPr kumimoji="1" lang="en-US" sz="1400" b="0">
                <a:solidFill>
                  <a:srgbClr val="0033CC"/>
                </a:solidFill>
                <a:latin typeface="Helvetica" charset="0"/>
                <a:cs typeface="Helvetica" charset="0"/>
                <a:sym typeface="Symbol" charset="0"/>
              </a:rPr>
              <a:t> </a:t>
            </a:r>
            <a:r>
              <a:rPr kumimoji="1" lang="en-US" sz="1400" b="0">
                <a:solidFill>
                  <a:srgbClr val="0033CC"/>
                </a:solidFill>
                <a:latin typeface="Helvetica" charset="0"/>
                <a:cs typeface="Helvetica" charset="0"/>
              </a:rPr>
              <a:t> (255 GeV)	238 </a:t>
            </a:r>
            <a:r>
              <a:rPr kumimoji="1" lang="en-US" sz="1400" b="0">
                <a:solidFill>
                  <a:srgbClr val="0033CC"/>
                </a:solidFill>
                <a:latin typeface="Helvetica" charset="0"/>
                <a:cs typeface="Helvetica" charset="0"/>
                <a:sym typeface="Symbol" charset="0"/>
              </a:rPr>
              <a:t> </a:t>
            </a:r>
            <a:r>
              <a:rPr kumimoji="1" lang="en-US" sz="1400" b="0">
                <a:solidFill>
                  <a:srgbClr val="0033CC"/>
                </a:solidFill>
                <a:latin typeface="Helvetica" charset="0"/>
                <a:cs typeface="Helvetica" charset="0"/>
              </a:rPr>
              <a:t>10</a:t>
            </a:r>
            <a:r>
              <a:rPr kumimoji="1" lang="en-US" sz="1400" b="0" baseline="30000">
                <a:solidFill>
                  <a:srgbClr val="0033CC"/>
                </a:solidFill>
                <a:latin typeface="Helvetica" charset="0"/>
                <a:cs typeface="Helvetica" charset="0"/>
              </a:rPr>
              <a:t>30</a:t>
            </a:r>
            <a:r>
              <a:rPr kumimoji="1" lang="en-US" sz="1400" b="0">
                <a:solidFill>
                  <a:srgbClr val="0033CC"/>
                </a:solidFill>
                <a:latin typeface="Helvetica" charset="0"/>
                <a:cs typeface="Helvetica" charset="0"/>
              </a:rPr>
              <a:t> cm</a:t>
            </a:r>
            <a:r>
              <a:rPr kumimoji="1" lang="en-US" sz="1400" b="0" baseline="30000">
                <a:solidFill>
                  <a:srgbClr val="0033CC"/>
                </a:solidFill>
                <a:latin typeface="Helvetica" charset="0"/>
                <a:cs typeface="Helvetica" charset="0"/>
              </a:rPr>
              <a:t>-2</a:t>
            </a:r>
            <a:r>
              <a:rPr kumimoji="1" lang="en-US" sz="1400" b="0">
                <a:solidFill>
                  <a:srgbClr val="0033CC"/>
                </a:solidFill>
                <a:latin typeface="Helvetica" charset="0"/>
                <a:cs typeface="Helvetica" charset="0"/>
              </a:rPr>
              <a:t> s </a:t>
            </a:r>
            <a:r>
              <a:rPr kumimoji="1" lang="en-US" sz="1400" b="0" baseline="30000">
                <a:solidFill>
                  <a:srgbClr val="0033CC"/>
                </a:solidFill>
                <a:latin typeface="Helvetica" charset="0"/>
                <a:cs typeface="Helvetica" charset="0"/>
              </a:rPr>
              <a:t>-1</a:t>
            </a:r>
            <a:endParaRPr kumimoji="1" lang="en-US" sz="1400" b="0">
              <a:solidFill>
                <a:srgbClr val="0033CC"/>
              </a:solidFill>
              <a:latin typeface="Helvetica" charset="0"/>
              <a:cs typeface="Helvetica" charset="0"/>
            </a:endParaRPr>
          </a:p>
          <a:p>
            <a:pPr algn="l">
              <a:spcBef>
                <a:spcPct val="20000"/>
              </a:spcBef>
              <a:buClr>
                <a:srgbClr val="FFFFFF"/>
              </a:buClr>
              <a:buSzPct val="25000"/>
              <a:buFont typeface="Wingdings" charset="0"/>
              <a:buNone/>
            </a:pPr>
            <a:r>
              <a:rPr kumimoji="1" lang="en-US" sz="1400">
                <a:solidFill>
                  <a:srgbClr val="0033CC"/>
                </a:solidFill>
                <a:latin typeface="Helvetica" charset="0"/>
                <a:cs typeface="Helvetica" charset="0"/>
              </a:rPr>
              <a:t>Other large hadron colliders (scaled to 255 GeV):</a:t>
            </a:r>
          </a:p>
          <a:p>
            <a:pPr algn="l">
              <a:spcBef>
                <a:spcPct val="20000"/>
              </a:spcBef>
              <a:buClr>
                <a:srgbClr val="FFFFFF"/>
              </a:buClr>
              <a:buSzPct val="25000"/>
              <a:buFont typeface="Wingdings" charset="0"/>
              <a:buNone/>
            </a:pPr>
            <a:r>
              <a:rPr kumimoji="1" lang="en-US" sz="1400" b="0">
                <a:solidFill>
                  <a:srgbClr val="0033CC"/>
                </a:solidFill>
                <a:latin typeface="Helvetica" charset="0"/>
                <a:cs typeface="Helvetica" charset="0"/>
              </a:rPr>
              <a:t>Tevatron (p – pbar)	110 </a:t>
            </a:r>
            <a:r>
              <a:rPr kumimoji="1" lang="en-US" sz="1400" b="0">
                <a:solidFill>
                  <a:srgbClr val="0033CC"/>
                </a:solidFill>
                <a:latin typeface="Helvetica" charset="0"/>
                <a:cs typeface="Helvetica" charset="0"/>
                <a:sym typeface="Symbol" charset="0"/>
              </a:rPr>
              <a:t> </a:t>
            </a:r>
            <a:r>
              <a:rPr kumimoji="1" lang="en-US" sz="1400" b="0">
                <a:solidFill>
                  <a:srgbClr val="0033CC"/>
                </a:solidFill>
                <a:latin typeface="Helvetica" charset="0"/>
                <a:cs typeface="Helvetica" charset="0"/>
              </a:rPr>
              <a:t>10</a:t>
            </a:r>
            <a:r>
              <a:rPr kumimoji="1" lang="en-US" sz="1400" b="0" baseline="30000">
                <a:solidFill>
                  <a:srgbClr val="0033CC"/>
                </a:solidFill>
                <a:latin typeface="Helvetica" charset="0"/>
                <a:cs typeface="Helvetica" charset="0"/>
              </a:rPr>
              <a:t>30</a:t>
            </a:r>
            <a:r>
              <a:rPr kumimoji="1" lang="en-US" sz="1400" b="0">
                <a:solidFill>
                  <a:srgbClr val="0033CC"/>
                </a:solidFill>
                <a:latin typeface="Helvetica" charset="0"/>
                <a:cs typeface="Helvetica" charset="0"/>
              </a:rPr>
              <a:t> cm</a:t>
            </a:r>
            <a:r>
              <a:rPr kumimoji="1" lang="en-US" sz="1400" b="0" baseline="30000">
                <a:solidFill>
                  <a:srgbClr val="0033CC"/>
                </a:solidFill>
                <a:latin typeface="Helvetica" charset="0"/>
                <a:cs typeface="Helvetica" charset="0"/>
              </a:rPr>
              <a:t>-2</a:t>
            </a:r>
            <a:r>
              <a:rPr kumimoji="1" lang="en-US" sz="1400" b="0">
                <a:solidFill>
                  <a:srgbClr val="0033CC"/>
                </a:solidFill>
                <a:latin typeface="Helvetica" charset="0"/>
                <a:cs typeface="Helvetica" charset="0"/>
              </a:rPr>
              <a:t> s </a:t>
            </a:r>
            <a:r>
              <a:rPr kumimoji="1" lang="en-US" sz="1400" b="0" baseline="30000">
                <a:solidFill>
                  <a:srgbClr val="0033CC"/>
                </a:solidFill>
                <a:latin typeface="Helvetica" charset="0"/>
                <a:cs typeface="Helvetica" charset="0"/>
              </a:rPr>
              <a:t>-1</a:t>
            </a:r>
            <a:endParaRPr kumimoji="1" lang="en-US" sz="1400" b="0">
              <a:solidFill>
                <a:srgbClr val="0033CC"/>
              </a:solidFill>
              <a:latin typeface="Helvetica" charset="0"/>
              <a:cs typeface="Helvetica" charset="0"/>
            </a:endParaRPr>
          </a:p>
          <a:p>
            <a:pPr algn="l">
              <a:spcBef>
                <a:spcPct val="20000"/>
              </a:spcBef>
              <a:buClr>
                <a:srgbClr val="FFFFFF"/>
              </a:buClr>
              <a:buSzPct val="25000"/>
              <a:buFont typeface="Wingdings" charset="0"/>
              <a:buNone/>
            </a:pPr>
            <a:r>
              <a:rPr kumimoji="1" lang="en-US" sz="1400" b="0">
                <a:solidFill>
                  <a:srgbClr val="0033CC"/>
                </a:solidFill>
                <a:latin typeface="Helvetica" charset="0"/>
                <a:cs typeface="Helvetica" charset="0"/>
              </a:rPr>
              <a:t>LHC (p – p)                  	493 </a:t>
            </a:r>
            <a:r>
              <a:rPr kumimoji="1" lang="en-US" sz="1400" b="0">
                <a:solidFill>
                  <a:srgbClr val="0033CC"/>
                </a:solidFill>
                <a:latin typeface="Helvetica" charset="0"/>
                <a:cs typeface="Helvetica" charset="0"/>
                <a:sym typeface="Symbol" charset="0"/>
              </a:rPr>
              <a:t> </a:t>
            </a:r>
            <a:r>
              <a:rPr kumimoji="1" lang="en-US" sz="1400" b="0">
                <a:solidFill>
                  <a:srgbClr val="0033CC"/>
                </a:solidFill>
                <a:latin typeface="Helvetica" charset="0"/>
                <a:cs typeface="Helvetica" charset="0"/>
              </a:rPr>
              <a:t>10</a:t>
            </a:r>
            <a:r>
              <a:rPr kumimoji="1" lang="en-US" sz="1400" b="0" baseline="30000">
                <a:solidFill>
                  <a:srgbClr val="0033CC"/>
                </a:solidFill>
                <a:latin typeface="Helvetica" charset="0"/>
                <a:cs typeface="Helvetica" charset="0"/>
              </a:rPr>
              <a:t>30</a:t>
            </a:r>
            <a:r>
              <a:rPr kumimoji="1" lang="en-US" sz="1400" b="0">
                <a:solidFill>
                  <a:srgbClr val="0033CC"/>
                </a:solidFill>
                <a:latin typeface="Helvetica" charset="0"/>
                <a:cs typeface="Helvetica" charset="0"/>
              </a:rPr>
              <a:t> cm</a:t>
            </a:r>
            <a:r>
              <a:rPr kumimoji="1" lang="en-US" sz="1400" b="0" baseline="30000">
                <a:solidFill>
                  <a:srgbClr val="0033CC"/>
                </a:solidFill>
                <a:latin typeface="Helvetica" charset="0"/>
                <a:cs typeface="Helvetica" charset="0"/>
              </a:rPr>
              <a:t>-2</a:t>
            </a:r>
            <a:r>
              <a:rPr kumimoji="1" lang="en-US" sz="1400" b="0">
                <a:solidFill>
                  <a:srgbClr val="0033CC"/>
                </a:solidFill>
                <a:latin typeface="Helvetica" charset="0"/>
                <a:cs typeface="Helvetica" charset="0"/>
              </a:rPr>
              <a:t> s </a:t>
            </a:r>
            <a:r>
              <a:rPr kumimoji="1" lang="en-US" sz="1400" b="0" baseline="30000">
                <a:solidFill>
                  <a:srgbClr val="0033CC"/>
                </a:solidFill>
                <a:latin typeface="Helvetica" charset="0"/>
                <a:cs typeface="Helvetica" charset="0"/>
              </a:rPr>
              <a:t>-1</a:t>
            </a:r>
          </a:p>
        </p:txBody>
      </p:sp>
      <p:sp>
        <p:nvSpPr>
          <p:cNvPr id="7233" name="Line 66"/>
          <p:cNvSpPr>
            <a:spLocks noChangeShapeType="1"/>
          </p:cNvSpPr>
          <p:nvPr/>
        </p:nvSpPr>
        <p:spPr bwMode="auto">
          <a:xfrm>
            <a:off x="836613" y="3741738"/>
            <a:ext cx="220662" cy="100012"/>
          </a:xfrm>
          <a:prstGeom prst="line">
            <a:avLst/>
          </a:prstGeom>
          <a:noFill/>
          <a:ln w="25400">
            <a:solidFill>
              <a:srgbClr val="00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34" name="Oval 67"/>
          <p:cNvSpPr>
            <a:spLocks noChangeArrowheads="1"/>
          </p:cNvSpPr>
          <p:nvPr/>
        </p:nvSpPr>
        <p:spPr bwMode="auto">
          <a:xfrm>
            <a:off x="1044575" y="3722688"/>
            <a:ext cx="473075" cy="166687"/>
          </a:xfrm>
          <a:prstGeom prst="ellipse">
            <a:avLst/>
          </a:prstGeom>
          <a:noFill/>
          <a:ln w="25400">
            <a:solidFill>
              <a:srgbClr val="33CC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235" name="Oval 68"/>
          <p:cNvSpPr>
            <a:spLocks noChangeArrowheads="1"/>
          </p:cNvSpPr>
          <p:nvPr/>
        </p:nvSpPr>
        <p:spPr bwMode="auto">
          <a:xfrm>
            <a:off x="1295400" y="3746500"/>
            <a:ext cx="1981200" cy="758825"/>
          </a:xfrm>
          <a:prstGeom prst="ellipse">
            <a:avLst/>
          </a:prstGeom>
          <a:noFill/>
          <a:ln w="254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cs typeface="Helvetica" charset="0"/>
            </a:endParaRPr>
          </a:p>
        </p:txBody>
      </p:sp>
      <p:sp>
        <p:nvSpPr>
          <p:cNvPr id="7236" name="Freeform 69"/>
          <p:cNvSpPr>
            <a:spLocks/>
          </p:cNvSpPr>
          <p:nvPr/>
        </p:nvSpPr>
        <p:spPr bwMode="auto">
          <a:xfrm>
            <a:off x="706438" y="3656013"/>
            <a:ext cx="246062" cy="107950"/>
          </a:xfrm>
          <a:custGeom>
            <a:avLst/>
            <a:gdLst>
              <a:gd name="T0" fmla="*/ 0 w 126"/>
              <a:gd name="T1" fmla="*/ 2147483647 h 67"/>
              <a:gd name="T2" fmla="*/ 2147483647 w 126"/>
              <a:gd name="T3" fmla="*/ 2147483647 h 67"/>
              <a:gd name="T4" fmla="*/ 2147483647 w 126"/>
              <a:gd name="T5" fmla="*/ 2147483647 h 67"/>
              <a:gd name="T6" fmla="*/ 2147483647 w 126"/>
              <a:gd name="T7" fmla="*/ 0 h 67"/>
              <a:gd name="T8" fmla="*/ 0 w 126"/>
              <a:gd name="T9" fmla="*/ 2147483647 h 67"/>
              <a:gd name="T10" fmla="*/ 0 60000 65536"/>
              <a:gd name="T11" fmla="*/ 0 60000 65536"/>
              <a:gd name="T12" fmla="*/ 0 60000 65536"/>
              <a:gd name="T13" fmla="*/ 0 60000 65536"/>
              <a:gd name="T14" fmla="*/ 0 60000 65536"/>
              <a:gd name="T15" fmla="*/ 0 w 126"/>
              <a:gd name="T16" fmla="*/ 0 h 67"/>
              <a:gd name="T17" fmla="*/ 126 w 126"/>
              <a:gd name="T18" fmla="*/ 67 h 67"/>
            </a:gdLst>
            <a:ahLst/>
            <a:cxnLst>
              <a:cxn ang="T10">
                <a:pos x="T0" y="T1"/>
              </a:cxn>
              <a:cxn ang="T11">
                <a:pos x="T2" y="T3"/>
              </a:cxn>
              <a:cxn ang="T12">
                <a:pos x="T4" y="T5"/>
              </a:cxn>
              <a:cxn ang="T13">
                <a:pos x="T6" y="T7"/>
              </a:cxn>
              <a:cxn ang="T14">
                <a:pos x="T8" y="T9"/>
              </a:cxn>
            </a:cxnLst>
            <a:rect l="T15" t="T16" r="T17" b="T18"/>
            <a:pathLst>
              <a:path w="126" h="67">
                <a:moveTo>
                  <a:pt x="0" y="24"/>
                </a:moveTo>
                <a:lnTo>
                  <a:pt x="93" y="67"/>
                </a:lnTo>
                <a:lnTo>
                  <a:pt x="126" y="45"/>
                </a:lnTo>
                <a:lnTo>
                  <a:pt x="33" y="0"/>
                </a:lnTo>
                <a:lnTo>
                  <a:pt x="0" y="24"/>
                </a:lnTo>
                <a:close/>
              </a:path>
            </a:pathLst>
          </a:custGeom>
          <a:solidFill>
            <a:srgbClr val="0066FF"/>
          </a:solidFill>
          <a:ln w="9525">
            <a:solidFill>
              <a:srgbClr val="0066FF"/>
            </a:solidFill>
            <a:round/>
            <a:headEnd/>
            <a:tailEnd/>
          </a:ln>
        </p:spPr>
        <p:txBody>
          <a:bodyPr/>
          <a:lstStyle/>
          <a:p>
            <a:endParaRPr lang="en-US"/>
          </a:p>
        </p:txBody>
      </p:sp>
      <p:sp>
        <p:nvSpPr>
          <p:cNvPr id="7237" name="Text Box 70"/>
          <p:cNvSpPr txBox="1">
            <a:spLocks noChangeArrowheads="1"/>
          </p:cNvSpPr>
          <p:nvPr/>
        </p:nvSpPr>
        <p:spPr bwMode="auto">
          <a:xfrm>
            <a:off x="546100" y="3352800"/>
            <a:ext cx="6032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a:solidFill>
                  <a:schemeClr val="bg1"/>
                </a:solidFill>
                <a:latin typeface="Helvetica" charset="0"/>
                <a:cs typeface="Helvetica" charset="0"/>
              </a:rPr>
              <a:t>EBIS</a:t>
            </a:r>
          </a:p>
        </p:txBody>
      </p:sp>
      <p:sp>
        <p:nvSpPr>
          <p:cNvPr id="7238" name="Text Box 70"/>
          <p:cNvSpPr txBox="1">
            <a:spLocks noChangeArrowheads="1"/>
          </p:cNvSpPr>
          <p:nvPr/>
        </p:nvSpPr>
        <p:spPr bwMode="auto">
          <a:xfrm>
            <a:off x="342900" y="3806825"/>
            <a:ext cx="5953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400">
                <a:solidFill>
                  <a:schemeClr val="bg1"/>
                </a:solidFill>
                <a:latin typeface="Helvetica" charset="0"/>
                <a:cs typeface="Helvetica" charset="0"/>
              </a:rPr>
              <a:t>BLIP</a:t>
            </a:r>
          </a:p>
        </p:txBody>
      </p:sp>
    </p:spTree>
    <p:extLst>
      <p:ext uri="{BB962C8B-B14F-4D97-AF65-F5344CB8AC3E}">
        <p14:creationId xmlns:p14="http://schemas.microsoft.com/office/powerpoint/2010/main" val="30554948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4"/>
          <p:cNvPicPr>
            <a:picLocks noChangeAspect="1"/>
          </p:cNvPicPr>
          <p:nvPr/>
        </p:nvPicPr>
        <p:blipFill>
          <a:blip r:embed="rId3" cstate="email">
            <a:extLst>
              <a:ext uri="{28A0092B-C50C-407E-A947-70E740481C1C}">
                <a14:useLocalDpi xmlns:a14="http://schemas.microsoft.com/office/drawing/2010/main" val="0"/>
              </a:ext>
            </a:extLst>
          </a:blip>
          <a:srcRect l="7668" t="7039"/>
          <a:stretch>
            <a:fillRect/>
          </a:stretch>
        </p:blipFill>
        <p:spPr bwMode="auto">
          <a:xfrm>
            <a:off x="549275" y="1408113"/>
            <a:ext cx="4022725" cy="350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idx="1"/>
          </p:nvPr>
        </p:nvSpPr>
        <p:spPr>
          <a:xfrm>
            <a:off x="266700" y="5029200"/>
            <a:ext cx="8677275" cy="1828800"/>
          </a:xfrm>
        </p:spPr>
        <p:txBody>
          <a:bodyPr/>
          <a:lstStyle/>
          <a:p>
            <a:r>
              <a:rPr lang="en-US" dirty="0"/>
              <a:t>Facility availability is typically well above 80% (FY12: 85%; FY13: 84%)</a:t>
            </a:r>
          </a:p>
          <a:p>
            <a:r>
              <a:rPr lang="en-US" dirty="0"/>
              <a:t>Calendar time-in-store (physics) is about 60% (~100 hours per week)</a:t>
            </a:r>
          </a:p>
        </p:txBody>
      </p:sp>
      <p:sp>
        <p:nvSpPr>
          <p:cNvPr id="9218" name="Rectangle 3"/>
          <p:cNvSpPr>
            <a:spLocks noGrp="1" noChangeArrowheads="1"/>
          </p:cNvSpPr>
          <p:nvPr>
            <p:ph type="title"/>
          </p:nvPr>
        </p:nvSpPr>
        <p:spPr/>
        <p:txBody>
          <a:bodyPr/>
          <a:lstStyle/>
          <a:p>
            <a:pPr eaLnBrk="1" hangingPunct="1"/>
            <a:r>
              <a:rPr dirty="0">
                <a:latin typeface="Helvetica" charset="0"/>
                <a:ea typeface="ＭＳ Ｐゴシック" charset="0"/>
              </a:rPr>
              <a:t> RHIC Integrated Luminosity and Polarization </a:t>
            </a:r>
            <a:br>
              <a:rPr dirty="0">
                <a:latin typeface="Helvetica" charset="0"/>
                <a:ea typeface="ＭＳ Ｐゴシック" charset="0"/>
              </a:rPr>
            </a:br>
            <a:r>
              <a:rPr dirty="0">
                <a:latin typeface="Helvetica" charset="0"/>
                <a:ea typeface="ＭＳ Ｐゴシック" charset="0"/>
              </a:rPr>
              <a:t>(RHIC II performance!)</a:t>
            </a:r>
          </a:p>
        </p:txBody>
      </p:sp>
      <p:sp>
        <p:nvSpPr>
          <p:cNvPr id="9220" name="Text Box 13"/>
          <p:cNvSpPr txBox="1">
            <a:spLocks noChangeArrowheads="1"/>
          </p:cNvSpPr>
          <p:nvPr/>
        </p:nvSpPr>
        <p:spPr bwMode="auto">
          <a:xfrm>
            <a:off x="342900" y="6057900"/>
            <a:ext cx="838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r>
              <a:rPr lang="en-US" sz="1400" b="0" u="sng" dirty="0">
                <a:latin typeface="Helvetica" charset="0"/>
                <a:cs typeface="Helvetica" charset="0"/>
              </a:rPr>
              <a:t>Nucleon-pair luminosity</a:t>
            </a:r>
            <a:r>
              <a:rPr lang="en-US" sz="1400" b="0" dirty="0">
                <a:latin typeface="Helvetica" charset="0"/>
                <a:cs typeface="Helvetica" charset="0"/>
              </a:rPr>
              <a:t>: luminosity calculated with nucleons of nuclei treated independently; allows comparison of luminosities of different species; appropriate quantity for comparison runs.</a:t>
            </a:r>
          </a:p>
        </p:txBody>
      </p:sp>
      <p:sp>
        <p:nvSpPr>
          <p:cNvPr id="9221" name="Text Box 14"/>
          <p:cNvSpPr txBox="1">
            <a:spLocks noChangeArrowheads="1"/>
          </p:cNvSpPr>
          <p:nvPr/>
        </p:nvSpPr>
        <p:spPr bwMode="auto">
          <a:xfrm>
            <a:off x="1614488" y="974725"/>
            <a:ext cx="1893887"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2000" b="0">
                <a:latin typeface="Helvetica" charset="0"/>
                <a:cs typeface="Helvetica" charset="0"/>
              </a:rPr>
              <a:t>Heavy ion runs</a:t>
            </a:r>
          </a:p>
        </p:txBody>
      </p:sp>
      <p:sp>
        <p:nvSpPr>
          <p:cNvPr id="9222" name="Text Box 17"/>
          <p:cNvSpPr txBox="1">
            <a:spLocks noChangeArrowheads="1"/>
          </p:cNvSpPr>
          <p:nvPr/>
        </p:nvSpPr>
        <p:spPr bwMode="auto">
          <a:xfrm rot="-5400000">
            <a:off x="-1273968" y="2863056"/>
            <a:ext cx="34163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200">
                <a:latin typeface="Helvetica" charset="0"/>
                <a:cs typeface="Helvetica" charset="0"/>
              </a:rPr>
              <a:t>Integrated nucleon-pair luminosity L</a:t>
            </a:r>
            <a:r>
              <a:rPr lang="en-US" sz="1200" baseline="-25000">
                <a:latin typeface="Helvetica" charset="0"/>
                <a:cs typeface="Helvetica" charset="0"/>
              </a:rPr>
              <a:t>NN</a:t>
            </a:r>
            <a:r>
              <a:rPr lang="en-US" sz="1200">
                <a:latin typeface="Helvetica" charset="0"/>
                <a:cs typeface="Helvetica" charset="0"/>
              </a:rPr>
              <a:t> [pb</a:t>
            </a:r>
            <a:r>
              <a:rPr lang="en-US" sz="1200" baseline="30000">
                <a:latin typeface="Helvetica" charset="0"/>
                <a:cs typeface="Helvetica" charset="0"/>
              </a:rPr>
              <a:t>-1</a:t>
            </a:r>
            <a:r>
              <a:rPr lang="en-US" sz="1200">
                <a:latin typeface="Helvetica" charset="0"/>
                <a:cs typeface="Helvetica" charset="0"/>
              </a:rPr>
              <a:t>]</a:t>
            </a:r>
          </a:p>
        </p:txBody>
      </p:sp>
      <p:sp>
        <p:nvSpPr>
          <p:cNvPr id="9223" name="Text Box 15"/>
          <p:cNvSpPr txBox="1">
            <a:spLocks noChangeArrowheads="1"/>
          </p:cNvSpPr>
          <p:nvPr/>
        </p:nvSpPr>
        <p:spPr bwMode="auto">
          <a:xfrm>
            <a:off x="5510213" y="974725"/>
            <a:ext cx="2622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2000" b="0">
                <a:latin typeface="Helvetica" charset="0"/>
                <a:cs typeface="Helvetica" charset="0"/>
              </a:rPr>
              <a:t>Polarized proton runs</a:t>
            </a:r>
          </a:p>
        </p:txBody>
      </p:sp>
      <p:sp>
        <p:nvSpPr>
          <p:cNvPr id="9224" name="Text Box 16"/>
          <p:cNvSpPr txBox="1">
            <a:spLocks noChangeArrowheads="1"/>
          </p:cNvSpPr>
          <p:nvPr/>
        </p:nvSpPr>
        <p:spPr bwMode="auto">
          <a:xfrm rot="-5400000">
            <a:off x="3572669" y="2907507"/>
            <a:ext cx="22987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200">
                <a:latin typeface="Helvetica" charset="0"/>
                <a:cs typeface="Helvetica" charset="0"/>
              </a:rPr>
              <a:t>Integrated luminosity L [pb</a:t>
            </a:r>
            <a:r>
              <a:rPr lang="en-US" sz="1200" baseline="30000">
                <a:latin typeface="Helvetica" charset="0"/>
                <a:cs typeface="Helvetica" charset="0"/>
              </a:rPr>
              <a:t>-1</a:t>
            </a:r>
            <a:r>
              <a:rPr lang="en-US" sz="1200">
                <a:latin typeface="Helvetica" charset="0"/>
                <a:cs typeface="Helvetica" charset="0"/>
              </a:rPr>
              <a:t>]</a:t>
            </a:r>
          </a:p>
        </p:txBody>
      </p:sp>
      <p:sp>
        <p:nvSpPr>
          <p:cNvPr id="9225" name="Rectangle 3"/>
          <p:cNvSpPr>
            <a:spLocks noChangeArrowheads="1"/>
          </p:cNvSpPr>
          <p:nvPr/>
        </p:nvSpPr>
        <p:spPr bwMode="auto">
          <a:xfrm>
            <a:off x="7416800" y="1468438"/>
            <a:ext cx="114300" cy="1143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0">
              <a:latin typeface="Helvetica" charset="0"/>
              <a:cs typeface="Helvetica" charset="0"/>
            </a:endParaRPr>
          </a:p>
        </p:txBody>
      </p:sp>
      <p:pic>
        <p:nvPicPr>
          <p:cNvPr id="9226" name="Picture 11" descr="Untitled.png"/>
          <p:cNvPicPr>
            <a:picLocks noChangeAspect="1"/>
          </p:cNvPicPr>
          <p:nvPr/>
        </p:nvPicPr>
        <p:blipFill>
          <a:blip r:embed="rId4" cstate="email">
            <a:extLst>
              <a:ext uri="{28A0092B-C50C-407E-A947-70E740481C1C}">
                <a14:useLocalDpi xmlns:a14="http://schemas.microsoft.com/office/drawing/2010/main" val="0"/>
              </a:ext>
            </a:extLst>
          </a:blip>
          <a:srcRect l="8272" t="8174"/>
          <a:stretch>
            <a:fillRect/>
          </a:stretch>
        </p:blipFill>
        <p:spPr bwMode="auto">
          <a:xfrm>
            <a:off x="4914900" y="1404938"/>
            <a:ext cx="41148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346207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dirty="0">
                <a:latin typeface="Helvetica" charset="0"/>
                <a:ea typeface="ＭＳ Ｐゴシック" charset="0"/>
              </a:rPr>
              <a:t>Major </a:t>
            </a:r>
            <a:r>
              <a:rPr dirty="0">
                <a:latin typeface="Helvetica" charset="0"/>
                <a:ea typeface="ＭＳ Ｐゴシック" charset="0"/>
              </a:rPr>
              <a:t>RHIC upgrade projects</a:t>
            </a:r>
          </a:p>
        </p:txBody>
      </p:sp>
      <p:sp>
        <p:nvSpPr>
          <p:cNvPr id="10242" name="Content Placeholder 2"/>
          <p:cNvSpPr>
            <a:spLocks noGrp="1"/>
          </p:cNvSpPr>
          <p:nvPr>
            <p:ph idx="1"/>
          </p:nvPr>
        </p:nvSpPr>
        <p:spPr>
          <a:xfrm>
            <a:off x="266700" y="1143000"/>
            <a:ext cx="4991100" cy="5715000"/>
          </a:xfrm>
        </p:spPr>
        <p:txBody>
          <a:bodyPr>
            <a:normAutofit/>
          </a:bodyPr>
          <a:lstStyle/>
          <a:p>
            <a:r>
              <a:rPr lang="en-US" dirty="0">
                <a:latin typeface="Helvetica" charset="0"/>
              </a:rPr>
              <a:t>Electron Beam Ion Source (EBIS) pre-injector provides all ion species, including uranium, and reduces operations staffing (- 9 FTEs)</a:t>
            </a:r>
          </a:p>
          <a:p>
            <a:r>
              <a:rPr lang="en-US" dirty="0">
                <a:latin typeface="Helvetica" charset="0"/>
              </a:rPr>
              <a:t>3-D stochastic cooling successfully completed during run-12 with further improvements installed for run-14</a:t>
            </a:r>
          </a:p>
          <a:p>
            <a:r>
              <a:rPr lang="en-US" dirty="0">
                <a:latin typeface="Helvetica" charset="0"/>
              </a:rPr>
              <a:t>Beam-beam compensation with electron lenses. Engineering tests during run-13 and commissioning during run-14</a:t>
            </a:r>
          </a:p>
          <a:p>
            <a:r>
              <a:rPr lang="en-US" dirty="0">
                <a:latin typeface="Helvetica" charset="0"/>
              </a:rPr>
              <a:t>New 56 MHz storage cavity for shorter vertex length to be installed for commissioning during run-14</a:t>
            </a:r>
          </a:p>
          <a:p>
            <a:r>
              <a:rPr lang="en-US" dirty="0">
                <a:latin typeface="Helvetica" charset="0"/>
              </a:rPr>
              <a:t>RHIC “low energy” (&lt;10 GeV/n) cooling project; completion planned for run-18 (Review: August 13-14, 2013)</a:t>
            </a:r>
          </a:p>
        </p:txBody>
      </p:sp>
      <p:pic>
        <p:nvPicPr>
          <p:cNvPr id="10243"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38825" y="1257300"/>
            <a:ext cx="2847975" cy="1485900"/>
          </a:xfrm>
          <a:prstGeom prst="rect">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244" name="Picture 15" descr="THP055f1.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9550" y="3086100"/>
            <a:ext cx="385445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6"/>
          <p:cNvPicPr>
            <a:picLocks noChangeAspect="1"/>
          </p:cNvPicPr>
          <p:nvPr/>
        </p:nvPicPr>
        <p:blipFill>
          <a:blip r:embed="rId4" cstate="email">
            <a:extLst>
              <a:ext uri="{28A0092B-C50C-407E-A947-70E740481C1C}">
                <a14:useLocalDpi xmlns:a14="http://schemas.microsoft.com/office/drawing/2010/main" val="0"/>
              </a:ext>
            </a:extLst>
          </a:blip>
          <a:srcRect l="1382" r="1324"/>
          <a:stretch>
            <a:fillRect/>
          </a:stretch>
        </p:blipFill>
        <p:spPr bwMode="auto">
          <a:xfrm>
            <a:off x="5600700" y="4648200"/>
            <a:ext cx="3005138"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Text Box 35"/>
          <p:cNvSpPr txBox="1">
            <a:spLocks noChangeArrowheads="1"/>
          </p:cNvSpPr>
          <p:nvPr/>
        </p:nvSpPr>
        <p:spPr bwMode="auto">
          <a:xfrm>
            <a:off x="5829300" y="4348163"/>
            <a:ext cx="33147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600" b="0">
                <a:latin typeface="Helvetica" charset="0"/>
              </a:rPr>
              <a:t>56 MHz quarterwave srf cavity</a:t>
            </a:r>
          </a:p>
        </p:txBody>
      </p:sp>
      <p:sp>
        <p:nvSpPr>
          <p:cNvPr id="10247" name="Text Box 35"/>
          <p:cNvSpPr txBox="1">
            <a:spLocks noChangeArrowheads="1"/>
          </p:cNvSpPr>
          <p:nvPr/>
        </p:nvSpPr>
        <p:spPr bwMode="auto">
          <a:xfrm>
            <a:off x="5829300" y="2862263"/>
            <a:ext cx="33147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600" b="0">
                <a:latin typeface="Helvetica" charset="0"/>
              </a:rPr>
              <a:t>Electron lens</a:t>
            </a:r>
          </a:p>
        </p:txBody>
      </p:sp>
      <p:sp>
        <p:nvSpPr>
          <p:cNvPr id="10248" name="Text Box 35"/>
          <p:cNvSpPr txBox="1">
            <a:spLocks noChangeArrowheads="1"/>
          </p:cNvSpPr>
          <p:nvPr/>
        </p:nvSpPr>
        <p:spPr bwMode="auto">
          <a:xfrm>
            <a:off x="5829300" y="914400"/>
            <a:ext cx="33147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600" b="0">
                <a:latin typeface="Helvetica" charset="0"/>
              </a:rPr>
              <a:t>U-U luminosity with 3-D cooling</a:t>
            </a:r>
          </a:p>
        </p:txBody>
      </p:sp>
    </p:spTree>
    <p:extLst>
      <p:ext uri="{BB962C8B-B14F-4D97-AF65-F5344CB8AC3E}">
        <p14:creationId xmlns:p14="http://schemas.microsoft.com/office/powerpoint/2010/main" val="40490864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dirty="0">
                <a:latin typeface="Helvetica" charset="0"/>
                <a:ea typeface="ＭＳ Ｐゴシック" charset="0"/>
              </a:rPr>
              <a:t>RHIC Facility Size and Complexity</a:t>
            </a:r>
          </a:p>
        </p:txBody>
      </p:sp>
      <p:sp>
        <p:nvSpPr>
          <p:cNvPr id="3" name="Content Placeholder 2"/>
          <p:cNvSpPr>
            <a:spLocks noGrp="1"/>
          </p:cNvSpPr>
          <p:nvPr>
            <p:ph idx="1"/>
          </p:nvPr>
        </p:nvSpPr>
        <p:spPr>
          <a:xfrm>
            <a:off x="152400" y="914400"/>
            <a:ext cx="6248400" cy="4229100"/>
          </a:xfrm>
        </p:spPr>
        <p:txBody>
          <a:bodyPr>
            <a:normAutofit lnSpcReduction="10000"/>
          </a:bodyPr>
          <a:lstStyle/>
          <a:p>
            <a:pPr marL="230188" indent="-230188">
              <a:defRPr/>
            </a:pPr>
            <a:r>
              <a:rPr lang="en-US" dirty="0"/>
              <a:t>5 major accelerator systems: EBIS pre-injector, 200 MeV Linac, 3 GeV Booster, 30 GeV AGS, two 250 GeV </a:t>
            </a:r>
            <a:r>
              <a:rPr lang="en-US" dirty="0" err="1"/>
              <a:t>s.c.</a:t>
            </a:r>
            <a:r>
              <a:rPr lang="en-US" dirty="0"/>
              <a:t> RHIC rings</a:t>
            </a:r>
          </a:p>
          <a:p>
            <a:pPr marL="230188" indent="-230188">
              <a:defRPr/>
            </a:pPr>
            <a:r>
              <a:rPr lang="en-US" dirty="0"/>
              <a:t>Covers many types of accelerators and state-of-the-art and unique accelerator technologies: high luminosity heavy ion collider with high energy stochastic cooling, high energy polarized proton collider, world record ion and polarized proton sources, …</a:t>
            </a:r>
          </a:p>
          <a:p>
            <a:pPr marL="230188" indent="-230188">
              <a:defRPr/>
            </a:pPr>
            <a:r>
              <a:rPr lang="en-US" dirty="0"/>
              <a:t>2 major multipurpose detectors STAR and PHENIX</a:t>
            </a:r>
          </a:p>
          <a:p>
            <a:pPr marL="230188" indent="-230188">
              <a:defRPr/>
            </a:pPr>
            <a:r>
              <a:rPr lang="en-US" dirty="0"/>
              <a:t>1000 multi-core servers and 23 PB of storage at the RHIC Computing Facility</a:t>
            </a:r>
          </a:p>
          <a:p>
            <a:pPr marL="230188" indent="-230188">
              <a:defRPr/>
            </a:pPr>
            <a:r>
              <a:rPr lang="en-US" dirty="0"/>
              <a:t>The only US particle beam collider. </a:t>
            </a:r>
          </a:p>
        </p:txBody>
      </p:sp>
      <p:pic>
        <p:nvPicPr>
          <p:cNvPr id="4" name="Picture 3" descr="Screen shot 2013-08-04 at 1.01.01 PM.png"/>
          <p:cNvPicPr>
            <a:picLocks noChangeAspect="1"/>
          </p:cNvPicPr>
          <p:nvPr/>
        </p:nvPicPr>
        <p:blipFill rotWithShape="1">
          <a:blip r:embed="rId2">
            <a:extLst>
              <a:ext uri="{28A0092B-C50C-407E-A947-70E740481C1C}">
                <a14:useLocalDpi xmlns:a14="http://schemas.microsoft.com/office/drawing/2010/main"/>
              </a:ext>
            </a:extLst>
          </a:blip>
          <a:srcRect t="25345"/>
          <a:stretch/>
        </p:blipFill>
        <p:spPr>
          <a:xfrm>
            <a:off x="6476591" y="817902"/>
            <a:ext cx="2628900" cy="1392495"/>
          </a:xfrm>
          <a:prstGeom prst="rect">
            <a:avLst/>
          </a:prstGeom>
        </p:spPr>
      </p:pic>
      <p:pic>
        <p:nvPicPr>
          <p:cNvPr id="5" name="Picture 2" descr="E:\Retreat\DSC0813-6-28-10w.jpg"/>
          <p:cNvPicPr>
            <a:picLocks noChangeAspect="1" noChangeArrowheads="1"/>
          </p:cNvPicPr>
          <p:nvPr/>
        </p:nvPicPr>
        <p:blipFill rotWithShape="1">
          <a:blip r:embed="rId3" cstate="print"/>
          <a:srcRect b="21377"/>
          <a:stretch/>
        </p:blipFill>
        <p:spPr bwMode="auto">
          <a:xfrm>
            <a:off x="6478962" y="2286000"/>
            <a:ext cx="2619548" cy="1367833"/>
          </a:xfrm>
          <a:prstGeom prst="rect">
            <a:avLst/>
          </a:prstGeom>
          <a:noFill/>
          <a:ln w="9525">
            <a:noFill/>
            <a:miter lim="800000"/>
            <a:headEnd/>
            <a:tailEnd/>
          </a:ln>
        </p:spPr>
      </p:pic>
      <p:pic>
        <p:nvPicPr>
          <p:cNvPr id="6" name="Picture 1" descr="CN8-263-85-AGS-620px.jpg"/>
          <p:cNvPicPr>
            <a:picLocks noChangeAspect="1"/>
          </p:cNvPicPr>
          <p:nvPr/>
        </p:nvPicPr>
        <p:blipFill rotWithShape="1">
          <a:blip r:embed="rId4" cstate="email">
            <a:extLst>
              <a:ext uri="{28A0092B-C50C-407E-A947-70E740481C1C}">
                <a14:useLocalDpi xmlns:a14="http://schemas.microsoft.com/office/drawing/2010/main" val="0"/>
              </a:ext>
            </a:extLst>
          </a:blip>
          <a:srcRect l="25740" r="16531"/>
          <a:stretch/>
        </p:blipFill>
        <p:spPr bwMode="auto">
          <a:xfrm>
            <a:off x="6482523" y="3771900"/>
            <a:ext cx="2618834" cy="1499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rotWithShape="1">
          <a:blip r:embed="rId5"/>
          <a:srcRect t="16530" b="8250"/>
          <a:stretch/>
        </p:blipFill>
        <p:spPr>
          <a:xfrm>
            <a:off x="6482812" y="5391696"/>
            <a:ext cx="2615483" cy="1444780"/>
          </a:xfrm>
          <a:prstGeom prst="rect">
            <a:avLst/>
          </a:prstGeom>
        </p:spPr>
      </p:pic>
      <p:pic>
        <p:nvPicPr>
          <p:cNvPr id="7" name="Picture 6"/>
          <p:cNvPicPr>
            <a:picLocks noChangeAspect="1"/>
          </p:cNvPicPr>
          <p:nvPr/>
        </p:nvPicPr>
        <p:blipFill>
          <a:blip r:embed="rId6"/>
          <a:stretch>
            <a:fillRect/>
          </a:stretch>
        </p:blipFill>
        <p:spPr>
          <a:xfrm>
            <a:off x="685800" y="4811360"/>
            <a:ext cx="2183491" cy="2050435"/>
          </a:xfrm>
          <a:prstGeom prst="rect">
            <a:avLst/>
          </a:prstGeom>
        </p:spPr>
      </p:pic>
      <p:pic>
        <p:nvPicPr>
          <p:cNvPr id="9" name="Picture 8"/>
          <p:cNvPicPr>
            <a:picLocks noChangeAspect="1"/>
          </p:cNvPicPr>
          <p:nvPr/>
        </p:nvPicPr>
        <p:blipFill rotWithShape="1">
          <a:blip r:embed="rId7"/>
          <a:srcRect l="8508" t="-10" r="5563" b="43"/>
          <a:stretch/>
        </p:blipFill>
        <p:spPr>
          <a:xfrm>
            <a:off x="3543300" y="4793383"/>
            <a:ext cx="2286000" cy="2042421"/>
          </a:xfrm>
          <a:prstGeom prst="rect">
            <a:avLst/>
          </a:prstGeom>
        </p:spPr>
      </p:pic>
    </p:spTree>
    <p:extLst>
      <p:ext uri="{BB962C8B-B14F-4D97-AF65-F5344CB8AC3E}">
        <p14:creationId xmlns:p14="http://schemas.microsoft.com/office/powerpoint/2010/main" val="318168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dirty="0">
                <a:latin typeface="Helvetica" charset="0"/>
                <a:ea typeface="ＭＳ Ｐゴシック" charset="0"/>
              </a:rPr>
              <a:t>RHIC Facility Size and Complexity</a:t>
            </a:r>
            <a:r>
              <a:rPr lang="en-US" dirty="0">
                <a:latin typeface="Helvetica" charset="0"/>
                <a:ea typeface="ＭＳ Ｐゴシック" charset="0"/>
              </a:rPr>
              <a:t> (cont’d)</a:t>
            </a:r>
            <a:endParaRPr dirty="0">
              <a:latin typeface="Helvetica" charset="0"/>
              <a:ea typeface="ＭＳ Ｐゴシック" charset="0"/>
            </a:endParaRPr>
          </a:p>
        </p:txBody>
      </p:sp>
      <p:sp>
        <p:nvSpPr>
          <p:cNvPr id="3" name="Content Placeholder 2"/>
          <p:cNvSpPr>
            <a:spLocks noGrp="1"/>
          </p:cNvSpPr>
          <p:nvPr>
            <p:ph idx="1"/>
          </p:nvPr>
        </p:nvSpPr>
        <p:spPr>
          <a:xfrm>
            <a:off x="152400" y="914400"/>
            <a:ext cx="8763000" cy="5943600"/>
          </a:xfrm>
        </p:spPr>
        <p:txBody>
          <a:bodyPr>
            <a:normAutofit/>
          </a:bodyPr>
          <a:lstStyle/>
          <a:p>
            <a:pPr marL="230188" indent="-230188">
              <a:defRPr/>
            </a:pPr>
            <a:r>
              <a:rPr lang="en-US" dirty="0"/>
              <a:t>17 km of evacuated beam lines (large part of it below 10</a:t>
            </a:r>
            <a:r>
              <a:rPr lang="en-US" baseline="30000" dirty="0"/>
              <a:t>-10 </a:t>
            </a:r>
            <a:r>
              <a:rPr lang="en-US" dirty="0"/>
              <a:t>Torr)</a:t>
            </a:r>
          </a:p>
          <a:p>
            <a:pPr>
              <a:defRPr/>
            </a:pPr>
            <a:r>
              <a:rPr lang="en-US" dirty="0"/>
              <a:t>7.3 km superconducting magnets and cryostats (~1800 </a:t>
            </a:r>
            <a:r>
              <a:rPr lang="en-US" dirty="0" err="1"/>
              <a:t>s.c.</a:t>
            </a:r>
            <a:r>
              <a:rPr lang="en-US" dirty="0"/>
              <a:t> magnets)</a:t>
            </a:r>
          </a:p>
          <a:p>
            <a:pPr>
              <a:defRPr/>
            </a:pPr>
            <a:r>
              <a:rPr lang="en-US" dirty="0"/>
              <a:t>25 kW@4.5K He refrigerator (12 turbines, 25 compressors,…)</a:t>
            </a:r>
          </a:p>
          <a:p>
            <a:pPr>
              <a:defRPr/>
            </a:pPr>
            <a:r>
              <a:rPr lang="en-US" dirty="0"/>
              <a:t>2 rapid cycling synchrotrons (16 MW and 40 MW power supplies)</a:t>
            </a:r>
          </a:p>
          <a:p>
            <a:pPr>
              <a:defRPr/>
            </a:pPr>
            <a:r>
              <a:rPr lang="en-US" dirty="0"/>
              <a:t>~ 40 high power rf systems (100 kHz – 9 GHz) </a:t>
            </a:r>
          </a:p>
          <a:p>
            <a:pPr>
              <a:defRPr/>
            </a:pPr>
            <a:r>
              <a:rPr lang="en-US" dirty="0"/>
              <a:t>1400 programmable power supplies and 65 pulsed power systems</a:t>
            </a:r>
          </a:p>
          <a:p>
            <a:pPr>
              <a:defRPr/>
            </a:pPr>
            <a:r>
              <a:rPr lang="en-US" dirty="0"/>
              <a:t>~1000 BPM planes, ~45 profile monitors, 300 axes of motion controls, 800 loss monitors</a:t>
            </a:r>
          </a:p>
          <a:p>
            <a:pPr>
              <a:defRPr/>
            </a:pPr>
            <a:r>
              <a:rPr lang="en-US" dirty="0"/>
              <a:t>1.4 million control points and thousands of embedded processors</a:t>
            </a:r>
          </a:p>
          <a:p>
            <a:pPr>
              <a:defRPr/>
            </a:pPr>
            <a:r>
              <a:rPr lang="en-US" dirty="0"/>
              <a:t>Replacement value is at least $2B</a:t>
            </a:r>
          </a:p>
        </p:txBody>
      </p:sp>
    </p:spTree>
    <p:extLst>
      <p:ext uri="{BB962C8B-B14F-4D97-AF65-F5344CB8AC3E}">
        <p14:creationId xmlns:p14="http://schemas.microsoft.com/office/powerpoint/2010/main" val="318168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5372100"/>
            <a:ext cx="8677275" cy="1371600"/>
          </a:xfrm>
        </p:spPr>
        <p:txBody>
          <a:bodyPr>
            <a:normAutofit fontScale="92500" lnSpcReduction="20000"/>
          </a:bodyPr>
          <a:lstStyle/>
          <a:p>
            <a:r>
              <a:rPr lang="en-US" dirty="0"/>
              <a:t>Technical staff is matrixed to achieve the tasks of the functional groups</a:t>
            </a:r>
          </a:p>
          <a:p>
            <a:r>
              <a:rPr lang="en-US" dirty="0"/>
              <a:t>Administrative and ESSH&amp;Q functions are covered through organization burdens</a:t>
            </a:r>
          </a:p>
          <a:p>
            <a:r>
              <a:rPr lang="en-US" dirty="0"/>
              <a:t>Building maintenance is provided by lab services and covered through a “space charge”</a:t>
            </a:r>
          </a:p>
        </p:txBody>
      </p:sp>
      <p:sp>
        <p:nvSpPr>
          <p:cNvPr id="6145" name="Title 3"/>
          <p:cNvSpPr>
            <a:spLocks noGrp="1"/>
          </p:cNvSpPr>
          <p:nvPr>
            <p:ph type="title"/>
          </p:nvPr>
        </p:nvSpPr>
        <p:spPr/>
        <p:txBody>
          <a:bodyPr/>
          <a:lstStyle/>
          <a:p>
            <a:pPr eaLnBrk="1" hangingPunct="1"/>
            <a:r>
              <a:rPr lang="en-US" dirty="0">
                <a:latin typeface="Helvetica" charset="0"/>
                <a:ea typeface="ＭＳ Ｐゴシック" charset="0"/>
              </a:rPr>
              <a:t>RHIC Operations Organization</a:t>
            </a:r>
            <a:endParaRPr dirty="0">
              <a:latin typeface="Helvetica" charset="0"/>
              <a:ea typeface="ＭＳ Ｐゴシック" charset="0"/>
            </a:endParaRPr>
          </a:p>
        </p:txBody>
      </p:sp>
      <p:sp>
        <p:nvSpPr>
          <p:cNvPr id="2" name="TextBox 1"/>
          <p:cNvSpPr txBox="1"/>
          <p:nvPr/>
        </p:nvSpPr>
        <p:spPr bwMode="auto">
          <a:xfrm>
            <a:off x="3086100" y="800100"/>
            <a:ext cx="3429000" cy="30777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spcBef>
                <a:spcPct val="50000"/>
              </a:spcBef>
            </a:pPr>
            <a:r>
              <a:rPr lang="en-US" sz="1400" b="0" dirty="0">
                <a:solidFill>
                  <a:srgbClr val="000000"/>
                </a:solidFill>
                <a:latin typeface="Helvetica"/>
                <a:cs typeface="Helvetica"/>
              </a:rPr>
              <a:t>Nuclear and Particle Physics Directorate</a:t>
            </a:r>
          </a:p>
        </p:txBody>
      </p:sp>
      <p:sp>
        <p:nvSpPr>
          <p:cNvPr id="5" name="TextBox 4"/>
          <p:cNvSpPr txBox="1"/>
          <p:nvPr/>
        </p:nvSpPr>
        <p:spPr bwMode="auto">
          <a:xfrm>
            <a:off x="1767151" y="1485900"/>
            <a:ext cx="2857500" cy="30777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spcBef>
                <a:spcPct val="50000"/>
              </a:spcBef>
            </a:pPr>
            <a:r>
              <a:rPr lang="en-US" sz="1400" b="0" dirty="0">
                <a:solidFill>
                  <a:srgbClr val="000000"/>
                </a:solidFill>
                <a:latin typeface="Helvetica"/>
                <a:cs typeface="Helvetica"/>
              </a:rPr>
              <a:t>Collider-Accelerator Department</a:t>
            </a:r>
          </a:p>
        </p:txBody>
      </p:sp>
      <p:sp>
        <p:nvSpPr>
          <p:cNvPr id="6" name="TextBox 5"/>
          <p:cNvSpPr txBox="1"/>
          <p:nvPr/>
        </p:nvSpPr>
        <p:spPr bwMode="auto">
          <a:xfrm>
            <a:off x="5257800" y="1485900"/>
            <a:ext cx="2286000" cy="30777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spcBef>
                <a:spcPct val="50000"/>
              </a:spcBef>
            </a:pPr>
            <a:r>
              <a:rPr lang="en-US" sz="1400" b="0" dirty="0">
                <a:solidFill>
                  <a:srgbClr val="000000"/>
                </a:solidFill>
                <a:latin typeface="Helvetica"/>
                <a:cs typeface="Helvetica"/>
              </a:rPr>
              <a:t>Physics Department</a:t>
            </a:r>
          </a:p>
        </p:txBody>
      </p:sp>
      <p:cxnSp>
        <p:nvCxnSpPr>
          <p:cNvPr id="4" name="Elbow Connector 3"/>
          <p:cNvCxnSpPr>
            <a:stCxn id="2" idx="2"/>
            <a:endCxn id="6" idx="0"/>
          </p:cNvCxnSpPr>
          <p:nvPr/>
        </p:nvCxnSpPr>
        <p:spPr bwMode="auto">
          <a:xfrm rot="16200000" flipH="1">
            <a:off x="5411689" y="496788"/>
            <a:ext cx="378023" cy="1600200"/>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Elbow Connector 8"/>
          <p:cNvCxnSpPr>
            <a:stCxn id="2" idx="2"/>
            <a:endCxn id="5" idx="0"/>
          </p:cNvCxnSpPr>
          <p:nvPr/>
        </p:nvCxnSpPr>
        <p:spPr bwMode="auto">
          <a:xfrm rot="5400000">
            <a:off x="3809240" y="494539"/>
            <a:ext cx="378023" cy="1604699"/>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bwMode="auto">
          <a:xfrm>
            <a:off x="3314700" y="2022277"/>
            <a:ext cx="2857500" cy="307777"/>
          </a:xfrm>
          <a:prstGeom prst="rect">
            <a:avLst/>
          </a:prstGeom>
          <a:solidFill>
            <a:srgbClr val="FFFFFF"/>
          </a:solidFill>
          <a:ln w="9525">
            <a:solidFill>
              <a:srgbClr val="000000"/>
            </a:solidFill>
            <a:miter lim="800000"/>
            <a:headEnd/>
            <a:tailEnd/>
          </a:ln>
          <a:extLst/>
        </p:spPr>
        <p:txBody>
          <a:bodyPr wrap="square" rtlCol="0">
            <a:spAutoFit/>
          </a:bodyPr>
          <a:lstStyle/>
          <a:p>
            <a:pPr>
              <a:spcBef>
                <a:spcPct val="50000"/>
              </a:spcBef>
            </a:pPr>
            <a:r>
              <a:rPr lang="en-US" sz="1400" b="0" dirty="0">
                <a:solidFill>
                  <a:srgbClr val="000000"/>
                </a:solidFill>
                <a:latin typeface="Helvetica"/>
                <a:cs typeface="Helvetica"/>
              </a:rPr>
              <a:t>Operations &amp; Operations Support</a:t>
            </a:r>
          </a:p>
        </p:txBody>
      </p:sp>
      <p:sp>
        <p:nvSpPr>
          <p:cNvPr id="13" name="TextBox 12"/>
          <p:cNvSpPr txBox="1"/>
          <p:nvPr/>
        </p:nvSpPr>
        <p:spPr bwMode="auto">
          <a:xfrm>
            <a:off x="6515100" y="2022277"/>
            <a:ext cx="2514600" cy="307777"/>
          </a:xfrm>
          <a:prstGeom prst="rect">
            <a:avLst/>
          </a:prstGeom>
          <a:solidFill>
            <a:srgbClr val="FFFFFF"/>
          </a:solidFill>
          <a:ln w="9525">
            <a:solidFill>
              <a:srgbClr val="000000"/>
            </a:solidFill>
            <a:miter lim="800000"/>
            <a:headEnd/>
            <a:tailEnd/>
          </a:ln>
          <a:extLst/>
        </p:spPr>
        <p:txBody>
          <a:bodyPr wrap="square" rtlCol="0">
            <a:spAutoFit/>
          </a:bodyPr>
          <a:lstStyle/>
          <a:p>
            <a:pPr>
              <a:spcBef>
                <a:spcPct val="50000"/>
              </a:spcBef>
            </a:pPr>
            <a:r>
              <a:rPr lang="en-US" sz="1400" b="0" dirty="0">
                <a:solidFill>
                  <a:srgbClr val="000000"/>
                </a:solidFill>
                <a:latin typeface="Helvetica"/>
                <a:cs typeface="Helvetica"/>
              </a:rPr>
              <a:t>STAR Detector Operations</a:t>
            </a:r>
          </a:p>
        </p:txBody>
      </p:sp>
      <p:sp>
        <p:nvSpPr>
          <p:cNvPr id="14" name="TextBox 13"/>
          <p:cNvSpPr txBox="1"/>
          <p:nvPr/>
        </p:nvSpPr>
        <p:spPr bwMode="auto">
          <a:xfrm>
            <a:off x="3314700" y="24794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RF</a:t>
            </a:r>
          </a:p>
        </p:txBody>
      </p:sp>
      <p:cxnSp>
        <p:nvCxnSpPr>
          <p:cNvPr id="18" name="Elbow Connector 17"/>
          <p:cNvCxnSpPr>
            <a:stCxn id="6" idx="2"/>
            <a:endCxn id="13" idx="1"/>
          </p:cNvCxnSpPr>
          <p:nvPr/>
        </p:nvCxnSpPr>
        <p:spPr bwMode="auto">
          <a:xfrm rot="16200000" flipH="1">
            <a:off x="6266706" y="1927771"/>
            <a:ext cx="382489" cy="11430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bwMode="auto">
          <a:xfrm>
            <a:off x="6515100" y="2479477"/>
            <a:ext cx="2514600" cy="307777"/>
          </a:xfrm>
          <a:prstGeom prst="rect">
            <a:avLst/>
          </a:prstGeom>
          <a:solidFill>
            <a:srgbClr val="FFFFFF"/>
          </a:solidFill>
          <a:ln w="9525">
            <a:solidFill>
              <a:srgbClr val="000000"/>
            </a:solidFill>
            <a:miter lim="800000"/>
            <a:headEnd/>
            <a:tailEnd/>
          </a:ln>
          <a:extLst/>
        </p:spPr>
        <p:txBody>
          <a:bodyPr wrap="square" rtlCol="0">
            <a:spAutoFit/>
          </a:bodyPr>
          <a:lstStyle/>
          <a:p>
            <a:pPr>
              <a:spcBef>
                <a:spcPct val="50000"/>
              </a:spcBef>
            </a:pPr>
            <a:r>
              <a:rPr lang="en-US" sz="1400" b="0" dirty="0">
                <a:solidFill>
                  <a:srgbClr val="000000"/>
                </a:solidFill>
                <a:latin typeface="Helvetica"/>
                <a:cs typeface="Helvetica"/>
              </a:rPr>
              <a:t>PHENIX Detector Operations</a:t>
            </a:r>
          </a:p>
        </p:txBody>
      </p:sp>
      <p:sp>
        <p:nvSpPr>
          <p:cNvPr id="39" name="TextBox 38"/>
          <p:cNvSpPr txBox="1"/>
          <p:nvPr/>
        </p:nvSpPr>
        <p:spPr bwMode="auto">
          <a:xfrm>
            <a:off x="6515100" y="2936677"/>
            <a:ext cx="2514600" cy="307777"/>
          </a:xfrm>
          <a:prstGeom prst="rect">
            <a:avLst/>
          </a:prstGeom>
          <a:solidFill>
            <a:srgbClr val="FFFFFF"/>
          </a:solidFill>
          <a:ln w="9525">
            <a:solidFill>
              <a:srgbClr val="000000"/>
            </a:solidFill>
            <a:miter lim="800000"/>
            <a:headEnd/>
            <a:tailEnd/>
          </a:ln>
          <a:extLst/>
        </p:spPr>
        <p:txBody>
          <a:bodyPr wrap="square" rtlCol="0">
            <a:spAutoFit/>
          </a:bodyPr>
          <a:lstStyle/>
          <a:p>
            <a:pPr>
              <a:spcBef>
                <a:spcPct val="50000"/>
              </a:spcBef>
            </a:pPr>
            <a:r>
              <a:rPr lang="en-US" sz="1400" b="0" dirty="0">
                <a:solidFill>
                  <a:srgbClr val="000000"/>
                </a:solidFill>
                <a:latin typeface="Helvetica"/>
                <a:cs typeface="Helvetica"/>
              </a:rPr>
              <a:t>RHIC Computing Facility</a:t>
            </a:r>
          </a:p>
        </p:txBody>
      </p:sp>
      <p:sp>
        <p:nvSpPr>
          <p:cNvPr id="68" name="TextBox 67"/>
          <p:cNvSpPr txBox="1"/>
          <p:nvPr/>
        </p:nvSpPr>
        <p:spPr bwMode="auto">
          <a:xfrm>
            <a:off x="228600" y="24794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Pre-Injectors</a:t>
            </a:r>
          </a:p>
        </p:txBody>
      </p:sp>
      <p:sp>
        <p:nvSpPr>
          <p:cNvPr id="70" name="TextBox 69"/>
          <p:cNvSpPr txBox="1"/>
          <p:nvPr/>
        </p:nvSpPr>
        <p:spPr bwMode="auto">
          <a:xfrm>
            <a:off x="228600" y="29366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Instrumentation</a:t>
            </a:r>
          </a:p>
        </p:txBody>
      </p:sp>
      <p:sp>
        <p:nvSpPr>
          <p:cNvPr id="71" name="TextBox 70"/>
          <p:cNvSpPr txBox="1"/>
          <p:nvPr/>
        </p:nvSpPr>
        <p:spPr bwMode="auto">
          <a:xfrm>
            <a:off x="3314700" y="29366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Mechanical Systems</a:t>
            </a:r>
          </a:p>
        </p:txBody>
      </p:sp>
      <p:sp>
        <p:nvSpPr>
          <p:cNvPr id="72" name="TextBox 71"/>
          <p:cNvSpPr txBox="1"/>
          <p:nvPr/>
        </p:nvSpPr>
        <p:spPr bwMode="auto">
          <a:xfrm>
            <a:off x="228600" y="33938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Electrical Systems</a:t>
            </a:r>
          </a:p>
        </p:txBody>
      </p:sp>
      <p:sp>
        <p:nvSpPr>
          <p:cNvPr id="73" name="TextBox 72"/>
          <p:cNvSpPr txBox="1"/>
          <p:nvPr/>
        </p:nvSpPr>
        <p:spPr bwMode="auto">
          <a:xfrm>
            <a:off x="3314700" y="33938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Vacuum Systems</a:t>
            </a:r>
          </a:p>
        </p:txBody>
      </p:sp>
      <p:sp>
        <p:nvSpPr>
          <p:cNvPr id="74" name="TextBox 73"/>
          <p:cNvSpPr txBox="1"/>
          <p:nvPr/>
        </p:nvSpPr>
        <p:spPr bwMode="auto">
          <a:xfrm>
            <a:off x="228600" y="2022277"/>
            <a:ext cx="288451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Program Support</a:t>
            </a:r>
          </a:p>
        </p:txBody>
      </p:sp>
      <p:sp>
        <p:nvSpPr>
          <p:cNvPr id="75" name="TextBox 74"/>
          <p:cNvSpPr txBox="1"/>
          <p:nvPr/>
        </p:nvSpPr>
        <p:spPr bwMode="auto">
          <a:xfrm>
            <a:off x="3314700" y="38510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Controls &amp; Access Controls</a:t>
            </a:r>
          </a:p>
        </p:txBody>
      </p:sp>
      <p:cxnSp>
        <p:nvCxnSpPr>
          <p:cNvPr id="87" name="Elbow Connector 86"/>
          <p:cNvCxnSpPr>
            <a:stCxn id="12" idx="1"/>
            <a:endCxn id="5" idx="2"/>
          </p:cNvCxnSpPr>
          <p:nvPr/>
        </p:nvCxnSpPr>
        <p:spPr bwMode="auto">
          <a:xfrm rot="10800000">
            <a:off x="3195902" y="1793678"/>
            <a:ext cx="118799" cy="3824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
        <p:nvSpPr>
          <p:cNvPr id="96" name="TextBox 95"/>
          <p:cNvSpPr txBox="1"/>
          <p:nvPr/>
        </p:nvSpPr>
        <p:spPr bwMode="auto">
          <a:xfrm>
            <a:off x="228600" y="38510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Cryogenic Systems</a:t>
            </a:r>
          </a:p>
        </p:txBody>
      </p:sp>
      <p:sp>
        <p:nvSpPr>
          <p:cNvPr id="97" name="TextBox 96"/>
          <p:cNvSpPr txBox="1"/>
          <p:nvPr/>
        </p:nvSpPr>
        <p:spPr bwMode="auto">
          <a:xfrm>
            <a:off x="3314700" y="43082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Superconducting Magnets</a:t>
            </a:r>
          </a:p>
        </p:txBody>
      </p:sp>
      <p:sp>
        <p:nvSpPr>
          <p:cNvPr id="98" name="TextBox 97"/>
          <p:cNvSpPr txBox="1"/>
          <p:nvPr/>
        </p:nvSpPr>
        <p:spPr bwMode="auto">
          <a:xfrm>
            <a:off x="228600" y="43082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Accelerator Physics</a:t>
            </a:r>
          </a:p>
        </p:txBody>
      </p:sp>
      <p:sp>
        <p:nvSpPr>
          <p:cNvPr id="99" name="TextBox 98"/>
          <p:cNvSpPr txBox="1"/>
          <p:nvPr/>
        </p:nvSpPr>
        <p:spPr bwMode="auto">
          <a:xfrm>
            <a:off x="3314700" y="47654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Mid-term Accelerator R&amp;D</a:t>
            </a:r>
          </a:p>
        </p:txBody>
      </p:sp>
      <p:sp>
        <p:nvSpPr>
          <p:cNvPr id="100" name="TextBox 99"/>
          <p:cNvSpPr txBox="1"/>
          <p:nvPr/>
        </p:nvSpPr>
        <p:spPr bwMode="auto">
          <a:xfrm>
            <a:off x="228600" y="4765477"/>
            <a:ext cx="2857500" cy="307777"/>
          </a:xfrm>
          <a:prstGeom prst="rect">
            <a:avLst/>
          </a:prstGeom>
          <a:solidFill>
            <a:srgbClr val="FFFFFF"/>
          </a:solidFill>
          <a:ln w="9525">
            <a:solidFill>
              <a:srgbClr val="000000"/>
            </a:solidFill>
            <a:miter lim="800000"/>
            <a:headEnd/>
            <a:tailEnd/>
          </a:ln>
          <a:extLst/>
        </p:spPr>
        <p:txBody>
          <a:bodyPr wrap="square" rtlCol="0">
            <a:spAutoFit/>
          </a:bodyPr>
          <a:lstStyle>
            <a:defPPr>
              <a:defRPr lang="en-US"/>
            </a:defPPr>
            <a:lvl1pPr>
              <a:spcBef>
                <a:spcPct val="50000"/>
              </a:spcBef>
              <a:defRPr sz="1400" b="0">
                <a:solidFill>
                  <a:srgbClr val="000000"/>
                </a:solidFill>
                <a:latin typeface="Helvetica"/>
                <a:cs typeface="Helvetica"/>
              </a:defRPr>
            </a:lvl1pPr>
          </a:lstStyle>
          <a:p>
            <a:r>
              <a:rPr lang="en-US" dirty="0"/>
              <a:t>Facilities &amp; Infrastructure</a:t>
            </a:r>
          </a:p>
        </p:txBody>
      </p:sp>
      <p:cxnSp>
        <p:nvCxnSpPr>
          <p:cNvPr id="101" name="Elbow Connector 100"/>
          <p:cNvCxnSpPr>
            <a:stCxn id="74" idx="3"/>
            <a:endCxn id="5" idx="2"/>
          </p:cNvCxnSpPr>
          <p:nvPr/>
        </p:nvCxnSpPr>
        <p:spPr bwMode="auto">
          <a:xfrm flipV="1">
            <a:off x="3113110" y="1793677"/>
            <a:ext cx="82791" cy="3824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Elbow Connector 103"/>
          <p:cNvCxnSpPr>
            <a:stCxn id="14" idx="1"/>
            <a:endCxn id="5" idx="2"/>
          </p:cNvCxnSpPr>
          <p:nvPr/>
        </p:nvCxnSpPr>
        <p:spPr bwMode="auto">
          <a:xfrm rot="10800000">
            <a:off x="3195902" y="1793678"/>
            <a:ext cx="118799" cy="8396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Elbow Connector 106"/>
          <p:cNvCxnSpPr>
            <a:stCxn id="68" idx="3"/>
            <a:endCxn id="5" idx="2"/>
          </p:cNvCxnSpPr>
          <p:nvPr/>
        </p:nvCxnSpPr>
        <p:spPr bwMode="auto">
          <a:xfrm flipV="1">
            <a:off x="3086100" y="1793677"/>
            <a:ext cx="109801" cy="8396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Elbow Connector 109"/>
          <p:cNvCxnSpPr>
            <a:stCxn id="71" idx="1"/>
            <a:endCxn id="5" idx="2"/>
          </p:cNvCxnSpPr>
          <p:nvPr/>
        </p:nvCxnSpPr>
        <p:spPr bwMode="auto">
          <a:xfrm rot="10800000">
            <a:off x="3195902" y="1793678"/>
            <a:ext cx="118799" cy="12968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Elbow Connector 112"/>
          <p:cNvCxnSpPr>
            <a:stCxn id="70" idx="3"/>
            <a:endCxn id="5" idx="2"/>
          </p:cNvCxnSpPr>
          <p:nvPr/>
        </p:nvCxnSpPr>
        <p:spPr bwMode="auto">
          <a:xfrm flipV="1">
            <a:off x="3086100" y="1793677"/>
            <a:ext cx="109801" cy="12968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Elbow Connector 115"/>
          <p:cNvCxnSpPr>
            <a:stCxn id="72" idx="3"/>
            <a:endCxn id="5" idx="2"/>
          </p:cNvCxnSpPr>
          <p:nvPr/>
        </p:nvCxnSpPr>
        <p:spPr bwMode="auto">
          <a:xfrm flipV="1">
            <a:off x="3086100" y="1793677"/>
            <a:ext cx="109801" cy="17540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Elbow Connector 118"/>
          <p:cNvCxnSpPr>
            <a:stCxn id="73" idx="1"/>
            <a:endCxn id="5" idx="2"/>
          </p:cNvCxnSpPr>
          <p:nvPr/>
        </p:nvCxnSpPr>
        <p:spPr bwMode="auto">
          <a:xfrm rot="10800000">
            <a:off x="3195902" y="1793678"/>
            <a:ext cx="118799" cy="17540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Elbow Connector 121"/>
          <p:cNvCxnSpPr>
            <a:stCxn id="96" idx="3"/>
            <a:endCxn id="5" idx="2"/>
          </p:cNvCxnSpPr>
          <p:nvPr/>
        </p:nvCxnSpPr>
        <p:spPr bwMode="auto">
          <a:xfrm flipV="1">
            <a:off x="3086100" y="1793677"/>
            <a:ext cx="109801" cy="22112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Elbow Connector 124"/>
          <p:cNvCxnSpPr>
            <a:stCxn id="75" idx="1"/>
            <a:endCxn id="5" idx="2"/>
          </p:cNvCxnSpPr>
          <p:nvPr/>
        </p:nvCxnSpPr>
        <p:spPr bwMode="auto">
          <a:xfrm rot="10800000">
            <a:off x="3195902" y="1793678"/>
            <a:ext cx="118799" cy="22112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 name="Elbow Connector 127"/>
          <p:cNvCxnSpPr>
            <a:stCxn id="98" idx="3"/>
            <a:endCxn id="5" idx="2"/>
          </p:cNvCxnSpPr>
          <p:nvPr/>
        </p:nvCxnSpPr>
        <p:spPr bwMode="auto">
          <a:xfrm flipV="1">
            <a:off x="3086100" y="1793677"/>
            <a:ext cx="109801" cy="26684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 name="Elbow Connector 130"/>
          <p:cNvCxnSpPr>
            <a:stCxn id="97" idx="1"/>
            <a:endCxn id="5" idx="2"/>
          </p:cNvCxnSpPr>
          <p:nvPr/>
        </p:nvCxnSpPr>
        <p:spPr bwMode="auto">
          <a:xfrm rot="10800000">
            <a:off x="3195902" y="1793678"/>
            <a:ext cx="118799" cy="26684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Elbow Connector 133"/>
          <p:cNvCxnSpPr>
            <a:stCxn id="100" idx="3"/>
            <a:endCxn id="5" idx="2"/>
          </p:cNvCxnSpPr>
          <p:nvPr/>
        </p:nvCxnSpPr>
        <p:spPr bwMode="auto">
          <a:xfrm flipV="1">
            <a:off x="3086100" y="1793677"/>
            <a:ext cx="109801" cy="31256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Elbow Connector 136"/>
          <p:cNvCxnSpPr>
            <a:stCxn id="99" idx="1"/>
            <a:endCxn id="5" idx="2"/>
          </p:cNvCxnSpPr>
          <p:nvPr/>
        </p:nvCxnSpPr>
        <p:spPr bwMode="auto">
          <a:xfrm rot="10800000">
            <a:off x="3195902" y="1793678"/>
            <a:ext cx="118799" cy="31256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Elbow Connector 139"/>
          <p:cNvCxnSpPr>
            <a:stCxn id="6" idx="2"/>
            <a:endCxn id="38" idx="1"/>
          </p:cNvCxnSpPr>
          <p:nvPr/>
        </p:nvCxnSpPr>
        <p:spPr bwMode="auto">
          <a:xfrm rot="16200000" flipH="1">
            <a:off x="6038106" y="2156371"/>
            <a:ext cx="839689" cy="11430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Elbow Connector 142"/>
          <p:cNvCxnSpPr>
            <a:stCxn id="6" idx="2"/>
            <a:endCxn id="39" idx="1"/>
          </p:cNvCxnSpPr>
          <p:nvPr/>
        </p:nvCxnSpPr>
        <p:spPr bwMode="auto">
          <a:xfrm rot="16200000" flipH="1">
            <a:off x="5809506" y="2384971"/>
            <a:ext cx="1296889" cy="11430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63391912"/>
      </p:ext>
    </p:extLst>
  </p:cSld>
  <p:clrMapOvr>
    <a:masterClrMapping/>
  </p:clrMapOvr>
  <p:transition/>
</p:sld>
</file>

<file path=ppt/theme/theme1.xml><?xml version="1.0" encoding="utf-8"?>
<a:theme xmlns:a="http://schemas.openxmlformats.org/drawingml/2006/main" name="1_Default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a:spAutoFit/>
      </a:bodyPr>
      <a:lstStyle>
        <a:defPPr algn="l">
          <a:spcBef>
            <a:spcPct val="50000"/>
          </a:spcBef>
          <a:defRPr sz="2800" b="0" dirty="0" smtClean="0">
            <a:solidFill>
              <a:srgbClr val="FFFFFF"/>
            </a:solidFill>
            <a:latin typeface="Helvetica"/>
            <a:cs typeface="Helvetica"/>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113521</TotalTime>
  <Words>3849</Words>
  <Application>Microsoft Office PowerPoint</Application>
  <PresentationFormat>On-screen Show (4:3)</PresentationFormat>
  <Paragraphs>371</Paragraphs>
  <Slides>36</Slides>
  <Notes>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51" baseType="lpstr">
      <vt:lpstr>ＭＳ 明朝</vt:lpstr>
      <vt:lpstr>MS PGothic</vt:lpstr>
      <vt:lpstr>MS PGothic</vt:lpstr>
      <vt:lpstr>Arial</vt:lpstr>
      <vt:lpstr>Book Antiqua</vt:lpstr>
      <vt:lpstr>Felix Titling</vt:lpstr>
      <vt:lpstr>Helvetica</vt:lpstr>
      <vt:lpstr>Lucida Grande</vt:lpstr>
      <vt:lpstr>Monotype Sorts</vt:lpstr>
      <vt:lpstr>Symbol</vt:lpstr>
      <vt:lpstr>Times New Roman</vt:lpstr>
      <vt:lpstr>Wingdings</vt:lpstr>
      <vt:lpstr>1_Default Design</vt:lpstr>
      <vt:lpstr>Document</vt:lpstr>
      <vt:lpstr>Chart</vt:lpstr>
      <vt:lpstr>Accelerator Operations Overview</vt:lpstr>
      <vt:lpstr>Outline</vt:lpstr>
      <vt:lpstr>RHIC Operations Organization</vt:lpstr>
      <vt:lpstr>RHIC – a High Luminosity (Polarized) Hadron Collider</vt:lpstr>
      <vt:lpstr> RHIC Integrated Luminosity and Polarization  (RHIC II performance!)</vt:lpstr>
      <vt:lpstr>Major RHIC upgrade projects</vt:lpstr>
      <vt:lpstr>RHIC Facility Size and Complexity</vt:lpstr>
      <vt:lpstr>RHIC Facility Size and Complexity (cont’d)</vt:lpstr>
      <vt:lpstr>RHIC Operations Organization</vt:lpstr>
      <vt:lpstr>RHIC Facility Funding and Cost (k$)</vt:lpstr>
      <vt:lpstr>RHIC operations cost drivers</vt:lpstr>
      <vt:lpstr>C-AD RHIC Operations Funding </vt:lpstr>
      <vt:lpstr>C-AD RHIC operations cost</vt:lpstr>
      <vt:lpstr>C-AD RHIC Operations – Functional Group FTEs and Cost </vt:lpstr>
      <vt:lpstr>Staffing of Technical Groups by Fiscal Year</vt:lpstr>
      <vt:lpstr>RHIC operations cost reductions</vt:lpstr>
      <vt:lpstr>Collider-Accelerator Department</vt:lpstr>
      <vt:lpstr>Operations Planning and Organization</vt:lpstr>
      <vt:lpstr>Operations Planning and Organization (cont’d)</vt:lpstr>
      <vt:lpstr>24/7 Operations Staffing</vt:lpstr>
      <vt:lpstr>Preventive Maintenance</vt:lpstr>
      <vt:lpstr>Main Mid-Term Accelerator R&amp;D Items</vt:lpstr>
      <vt:lpstr>Accelerator R&amp;D Investment</vt:lpstr>
      <vt:lpstr>C-AD activities other than RHIC</vt:lpstr>
      <vt:lpstr>RHIC operations – response to the charge #1 and #2</vt:lpstr>
      <vt:lpstr>RHIC operations – response to the charge #3 and #4</vt:lpstr>
      <vt:lpstr>Summary</vt:lpstr>
      <vt:lpstr>Back-up slides</vt:lpstr>
      <vt:lpstr>COLLIDER PROGRAMS AT BNL and FNAL (FY2001)</vt:lpstr>
      <vt:lpstr>RHIC-Related NP Performance Milestones…</vt:lpstr>
      <vt:lpstr> Illustration of Base and Incremental Operating Costs</vt:lpstr>
      <vt:lpstr>RHIC Operations Cost Drivers</vt:lpstr>
      <vt:lpstr>C-AD Age Demographics</vt:lpstr>
      <vt:lpstr>RHIC Facility System Failure Analysis</vt:lpstr>
      <vt:lpstr>Calendar time-in-store after setup</vt:lpstr>
      <vt:lpstr>RHIC Facility Hours and Availability</vt:lpstr>
    </vt:vector>
  </TitlesOfParts>
  <Company>Brookhaven National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Valued Gateway Client</dc:creator>
  <cp:lastModifiedBy>DiFilippo, Lynanne</cp:lastModifiedBy>
  <cp:revision>751</cp:revision>
  <dcterms:created xsi:type="dcterms:W3CDTF">2011-02-21T05:12:41Z</dcterms:created>
  <dcterms:modified xsi:type="dcterms:W3CDTF">2026-01-07T11:50:56Z</dcterms:modified>
</cp:coreProperties>
</file>