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79"/>
  </p:normalViewPr>
  <p:slideViewPr>
    <p:cSldViewPr snapToGrid="0">
      <p:cViewPr varScale="1">
        <p:scale>
          <a:sx n="121" d="100"/>
          <a:sy n="121" d="100"/>
        </p:scale>
        <p:origin x="4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2A9C-1558-4C6A-8BD1-63529DC54EE8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834D-596A-4141-8B77-C3B3035A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3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2A9C-1558-4C6A-8BD1-63529DC54EE8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834D-596A-4141-8B77-C3B3035A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2A9C-1558-4C6A-8BD1-63529DC54EE8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834D-596A-4141-8B77-C3B3035A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2A9C-1558-4C6A-8BD1-63529DC54EE8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834D-596A-4141-8B77-C3B3035A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2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2A9C-1558-4C6A-8BD1-63529DC54EE8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834D-596A-4141-8B77-C3B3035A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1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2A9C-1558-4C6A-8BD1-63529DC54EE8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834D-596A-4141-8B77-C3B3035A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8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2A9C-1558-4C6A-8BD1-63529DC54EE8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834D-596A-4141-8B77-C3B3035A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2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2A9C-1558-4C6A-8BD1-63529DC54EE8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834D-596A-4141-8B77-C3B3035A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3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2A9C-1558-4C6A-8BD1-63529DC54EE8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834D-596A-4141-8B77-C3B3035A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7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2A9C-1558-4C6A-8BD1-63529DC54EE8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834D-596A-4141-8B77-C3B3035A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2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2A9C-1558-4C6A-8BD1-63529DC54EE8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834D-596A-4141-8B77-C3B3035A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8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2A9C-1558-4C6A-8BD1-63529DC54EE8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A834D-596A-4141-8B77-C3B3035A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9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aw.ac.at/fileadmin/Institute/HEPHY/PDF/ausbildung/teilchendetektoren/VO-4-2018-SemiconductorDetectors.pdf" TargetMode="External"/><Relationship Id="rId2" Type="http://schemas.openxmlformats.org/officeDocument/2006/relationships/hyperlink" Target="https://wiki.bnl.gov/EPIC/index.php?title=Radiation_Dose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464" y="1155519"/>
            <a:ext cx="102550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fECal</a:t>
            </a:r>
            <a:r>
              <a:rPr lang="en-US" dirty="0"/>
              <a:t> tower components does not require radiation hardness studies: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Epoxy – two types, tested up to 15 </a:t>
            </a:r>
            <a:r>
              <a:rPr lang="en-US" dirty="0" err="1"/>
              <a:t>MRad</a:t>
            </a:r>
            <a:r>
              <a:rPr lang="en-US" dirty="0"/>
              <a:t>, no degradation (mechanical properties)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SiPM</a:t>
            </a:r>
            <a:r>
              <a:rPr lang="en-US" dirty="0"/>
              <a:t> to light guide coupling – silicone, selected by CMS in 2002, used for STAR FCS.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Light guides and scintillation fibers,  at EIC conditions does not expect to see noticeable changes in LY or transparency.  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Radiation hardness studies for </a:t>
            </a:r>
            <a:r>
              <a:rPr lang="en-US" dirty="0" err="1"/>
              <a:t>fECal</a:t>
            </a:r>
            <a:r>
              <a:rPr lang="en-US" dirty="0"/>
              <a:t> are required only for readout electronics and sensors*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N.B. there is a plan to do </a:t>
            </a:r>
            <a:r>
              <a:rPr lang="en-US" dirty="0" err="1"/>
              <a:t>SiPM</a:t>
            </a:r>
            <a:r>
              <a:rPr lang="en-US" dirty="0"/>
              <a:t> irradiation and characterizations by UC EIC consortium. </a:t>
            </a:r>
          </a:p>
          <a:p>
            <a:r>
              <a:rPr lang="en-US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2E858F-C1FC-854F-8D0E-4849A8E8FE8E}"/>
              </a:ext>
            </a:extLst>
          </p:cNvPr>
          <p:cNvSpPr txBox="1"/>
          <p:nvPr/>
        </p:nvSpPr>
        <p:spPr>
          <a:xfrm>
            <a:off x="0" y="0"/>
            <a:ext cx="9126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Radiation hardness studies needed for forward ECAL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5D2CD0-907A-084B-BC3C-52B59A51407C}"/>
              </a:ext>
            </a:extLst>
          </p:cNvPr>
          <p:cNvSpPr txBox="1"/>
          <p:nvPr/>
        </p:nvSpPr>
        <p:spPr>
          <a:xfrm>
            <a:off x="9210612" y="107721"/>
            <a:ext cx="2240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O. Tsai / G. </a:t>
            </a:r>
            <a:r>
              <a:rPr lang="en-US" sz="1400" dirty="0" err="1"/>
              <a:t>Visser</a:t>
            </a:r>
            <a:r>
              <a:rPr lang="en-US" sz="1400" dirty="0"/>
              <a:t>,  12/11/23</a:t>
            </a:r>
          </a:p>
        </p:txBody>
      </p:sp>
    </p:spTree>
    <p:extLst>
      <p:ext uri="{BB962C8B-B14F-4D97-AF65-F5344CB8AC3E}">
        <p14:creationId xmlns:p14="http://schemas.microsoft.com/office/powerpoint/2010/main" val="355296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26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Radiation hardness studies needed for forward ECAL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302" y="1359513"/>
            <a:ext cx="361733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Principal electronic 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SiPM’s</a:t>
            </a:r>
            <a:r>
              <a:rPr lang="en-US" dirty="0"/>
              <a:t> (S14160-6015PS)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Preamp (OPA838 or ADA4895-1</a:t>
            </a:r>
            <a:r>
              <a:rPr lang="en-US" b="1" dirty="0">
                <a:solidFill>
                  <a:srgbClr val="FF0000"/>
                </a:solidFill>
              </a:rPr>
              <a:t>†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ADC driver THS4552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ADC ADC3442</a:t>
            </a:r>
            <a:r>
              <a:rPr lang="en-US" b="1" dirty="0">
                <a:solidFill>
                  <a:srgbClr val="FF0000"/>
                </a:solidFill>
              </a:rPr>
              <a:t>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bias voltage regulator parts</a:t>
            </a:r>
            <a:r>
              <a:rPr lang="en-US" b="1" dirty="0">
                <a:solidFill>
                  <a:srgbClr val="FF0000"/>
                </a:solidFill>
              </a:rPr>
              <a:t>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Polarfire</a:t>
            </a:r>
            <a:r>
              <a:rPr lang="en-US" dirty="0"/>
              <a:t> FPGA (MPF100T)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DC/DC (LTC3600 or LTC3601)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trike="sngStrike" dirty="0"/>
              <a:t>reference for bias regulator</a:t>
            </a:r>
            <a:r>
              <a:rPr lang="en-US" b="1" dirty="0">
                <a:solidFill>
                  <a:srgbClr val="FF0000"/>
                </a:solidFill>
              </a:rPr>
              <a:t>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LVDS driver (ADN4663)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LVDS receiver (</a:t>
            </a:r>
            <a:r>
              <a:rPr lang="en-US" dirty="0" err="1"/>
              <a:t>tbd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Jitter cleaner?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LED (</a:t>
            </a:r>
            <a:r>
              <a:rPr lang="en-US" dirty="0" err="1"/>
              <a:t>tbd</a:t>
            </a:r>
            <a:r>
              <a:rPr lang="en-US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25619" y="29289"/>
            <a:ext cx="2240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O. Tsai / G. </a:t>
            </a:r>
            <a:r>
              <a:rPr lang="en-US" sz="1400" dirty="0" err="1"/>
              <a:t>Visser</a:t>
            </a:r>
            <a:r>
              <a:rPr lang="en-US" sz="1400" dirty="0"/>
              <a:t>,  12/11/23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237186" y="1219200"/>
            <a:ext cx="2697449" cy="53108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72355" y="966409"/>
            <a:ext cx="4276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SiPM</a:t>
            </a:r>
            <a:r>
              <a:rPr lang="en-US" dirty="0"/>
              <a:t> board prototype, 10 × 5 cm, 32 </a:t>
            </a:r>
            <a:r>
              <a:rPr lang="en-US" dirty="0" err="1"/>
              <a:t>SiPM’s</a:t>
            </a:r>
            <a:endParaRPr lang="en-US" dirty="0"/>
          </a:p>
          <a:p>
            <a:r>
              <a:rPr lang="en-US" dirty="0"/>
              <a:t>available 3/24? (Enough </a:t>
            </a:r>
            <a:r>
              <a:rPr lang="en-US" dirty="0" err="1"/>
              <a:t>SiPM</a:t>
            </a:r>
            <a:r>
              <a:rPr lang="en-US" dirty="0"/>
              <a:t> in hand?)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97388" y="597077"/>
            <a:ext cx="1835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Form for the tests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4013639" y="1977171"/>
            <a:ext cx="156805" cy="762907"/>
          </a:xfrm>
          <a:prstGeom prst="rightBrace">
            <a:avLst>
              <a:gd name="adj1" fmla="val 103182"/>
              <a:gd name="adj2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1" idx="1"/>
          </p:cNvCxnSpPr>
          <p:nvPr/>
        </p:nvCxnSpPr>
        <p:spPr>
          <a:xfrm flipV="1">
            <a:off x="4170444" y="2143384"/>
            <a:ext cx="2273249" cy="21524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94782" y="1889092"/>
            <a:ext cx="4719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2-channel signal path test board, connects to </a:t>
            </a:r>
            <a:r>
              <a:rPr lang="en-US" dirty="0" err="1"/>
              <a:t>Polarfire</a:t>
            </a:r>
            <a:r>
              <a:rPr lang="en-US" dirty="0"/>
              <a:t> </a:t>
            </a:r>
            <a:r>
              <a:rPr lang="en-US" dirty="0" err="1"/>
              <a:t>eval</a:t>
            </a:r>
            <a:r>
              <a:rPr lang="en-US" dirty="0"/>
              <a:t> board, ~8 cm square</a:t>
            </a:r>
          </a:p>
          <a:p>
            <a:r>
              <a:rPr lang="en-US" dirty="0"/>
              <a:t>available 3/24, maybe sooner if need be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9672" y="5285481"/>
            <a:ext cx="65349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†</a:t>
            </a:r>
            <a:r>
              <a:rPr lang="en-US" dirty="0"/>
              <a:t>) Worked well in STAR FCS, a kind of practical test</a:t>
            </a:r>
          </a:p>
          <a:p>
            <a:r>
              <a:rPr lang="en-US" b="1" dirty="0">
                <a:solidFill>
                  <a:srgbClr val="FF0000"/>
                </a:solidFill>
              </a:rPr>
              <a:t>‡</a:t>
            </a:r>
            <a:r>
              <a:rPr lang="en-US" dirty="0"/>
              <a:t>) Note: ADC choice is still contingent on hit rate requirements</a:t>
            </a:r>
          </a:p>
          <a:p>
            <a:r>
              <a:rPr lang="en-US" b="1" dirty="0">
                <a:solidFill>
                  <a:srgbClr val="FF0000"/>
                </a:solidFill>
              </a:rPr>
              <a:t>‼</a:t>
            </a:r>
            <a:r>
              <a:rPr lang="en-US" dirty="0"/>
              <a:t>) Will not use this – lesson learned from FCS – take external V ref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      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SiPM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gain is too sensitive to small percentage change of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Vbias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72355" y="3086160"/>
            <a:ext cx="4880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or 2 dedicated DC/DC prototypes, ~ 6 cm square</a:t>
            </a:r>
          </a:p>
          <a:p>
            <a:r>
              <a:rPr lang="en-US" dirty="0"/>
              <a:t>available 1/24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532554" y="3321269"/>
            <a:ext cx="2464834" cy="1175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2"/>
          <p:cNvSpPr/>
          <p:nvPr/>
        </p:nvSpPr>
        <p:spPr>
          <a:xfrm>
            <a:off x="3237186" y="3914173"/>
            <a:ext cx="156805" cy="1061239"/>
          </a:xfrm>
          <a:prstGeom prst="rightBrace">
            <a:avLst>
              <a:gd name="adj1" fmla="val 103182"/>
              <a:gd name="adj2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3" idx="1"/>
            <a:endCxn id="31" idx="1"/>
          </p:cNvCxnSpPr>
          <p:nvPr/>
        </p:nvCxnSpPr>
        <p:spPr>
          <a:xfrm flipV="1">
            <a:off x="3393991" y="4172483"/>
            <a:ext cx="2881299" cy="27231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94782" y="3898998"/>
            <a:ext cx="5171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TBD / perhaps some of these parts can be selected and evaluated in common in </a:t>
            </a:r>
            <a:r>
              <a:rPr lang="en-US" dirty="0" err="1"/>
              <a:t>ePIC</a:t>
            </a:r>
            <a:r>
              <a:rPr lang="en-US" dirty="0"/>
              <a:t>.</a:t>
            </a:r>
          </a:p>
          <a:p>
            <a:r>
              <a:rPr lang="en-US" dirty="0"/>
              <a:t>For LED’s study a collection of various types, </a:t>
            </a:r>
            <a:r>
              <a:rPr lang="en-US" dirty="0" err="1"/>
              <a:t>iraddiated</a:t>
            </a:r>
            <a:r>
              <a:rPr lang="en-US" dirty="0"/>
              <a:t> w/o bias.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72940" y="1018305"/>
            <a:ext cx="49084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①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75290" y="1912336"/>
            <a:ext cx="49084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②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89007" y="3114372"/>
            <a:ext cx="49084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③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75290" y="3987817"/>
            <a:ext cx="49084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④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166873" y="5265834"/>
            <a:ext cx="49084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⑤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657713" y="5265834"/>
            <a:ext cx="4372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Complete FEB prototype, 20 × 10 cm</a:t>
            </a:r>
          </a:p>
          <a:p>
            <a:r>
              <a:rPr lang="en-US" dirty="0"/>
              <a:t>available 5/24 (but, first version not informed by component radiation tests beforehand, probably; rad. test later version may be better)</a:t>
            </a:r>
          </a:p>
        </p:txBody>
      </p:sp>
    </p:spTree>
    <p:extLst>
      <p:ext uri="{BB962C8B-B14F-4D97-AF65-F5344CB8AC3E}">
        <p14:creationId xmlns:p14="http://schemas.microsoft.com/office/powerpoint/2010/main" val="124338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3076" y="334165"/>
            <a:ext cx="861848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Apart from the </a:t>
            </a:r>
            <a:r>
              <a:rPr lang="en-US" dirty="0" err="1"/>
              <a:t>SiPM</a:t>
            </a:r>
            <a:r>
              <a:rPr lang="en-US" dirty="0"/>
              <a:t> studies, radiation tests should ideally be done on devices under bias (normal operating conditions in the application)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damage to </a:t>
            </a:r>
            <a:r>
              <a:rPr lang="en-US" dirty="0" err="1"/>
              <a:t>SiPM’s</a:t>
            </a:r>
            <a:r>
              <a:rPr lang="en-US" dirty="0"/>
              <a:t> in general is well understood and it’s known not important to irradiate them under bias. Right?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Consideration is needed of what characteristics of a component need to be evaluated, e.g., increase of noise, gain changes, supply currents, transient effects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Some important characteristics might not be accessible in testing complete FEB or RDO assemblies – a program of component-level tests as indicated will be best. Suitable test points / test circuits needed.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At electronics on face of </a:t>
            </a:r>
            <a:r>
              <a:rPr lang="en-US" dirty="0" err="1"/>
              <a:t>fwd</a:t>
            </a:r>
            <a:r>
              <a:rPr lang="en-US" dirty="0"/>
              <a:t> ECAL, 1 MeV equivalent neutron dose 2-3 × 10</a:t>
            </a:r>
            <a:r>
              <a:rPr lang="en-US" baseline="30000" dirty="0"/>
              <a:t>10</a:t>
            </a:r>
            <a:r>
              <a:rPr lang="en-US" dirty="0"/>
              <a:t> per year (estimated from plots on </a:t>
            </a:r>
            <a:r>
              <a:rPr lang="en-US" dirty="0">
                <a:hlinkClick r:id="rId2"/>
              </a:rPr>
              <a:t>https://wiki.bnl.gov/EPIC/index.php?title=Radiation_Doses</a:t>
            </a:r>
            <a:r>
              <a:rPr lang="en-US" dirty="0"/>
              <a:t>)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1 MeV equivalent proton dose 9 × 10</a:t>
            </a:r>
            <a:r>
              <a:rPr lang="en-US" baseline="30000" dirty="0"/>
              <a:t>9</a:t>
            </a:r>
            <a:r>
              <a:rPr lang="en-US" dirty="0"/>
              <a:t> per year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The total ionizing dose 1.5 </a:t>
            </a:r>
            <a:r>
              <a:rPr lang="en-US" dirty="0" err="1"/>
              <a:t>krad</a:t>
            </a:r>
            <a:r>
              <a:rPr lang="en-US" dirty="0"/>
              <a:t> per year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Not high enough to worry about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Considering 10 year operation, test to 3 × 10</a:t>
            </a:r>
            <a:r>
              <a:rPr lang="en-US" baseline="30000" dirty="0"/>
              <a:t>11</a:t>
            </a:r>
            <a:r>
              <a:rPr lang="en-US" dirty="0"/>
              <a:t> n/cm</a:t>
            </a:r>
            <a:r>
              <a:rPr lang="en-US" baseline="30000" dirty="0"/>
              <a:t>2</a:t>
            </a:r>
            <a:r>
              <a:rPr lang="en-US" dirty="0"/>
              <a:t> and 9 × 10</a:t>
            </a:r>
            <a:r>
              <a:rPr lang="en-US" baseline="30000" dirty="0"/>
              <a:t>10</a:t>
            </a:r>
            <a:r>
              <a:rPr lang="en-US" dirty="0"/>
              <a:t> p/cm</a:t>
            </a:r>
            <a:r>
              <a:rPr lang="en-US" baseline="30000" dirty="0"/>
              <a:t>2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Do we need to check both protons and neutrons? I don’t know. Damage does differ (e.g. </a:t>
            </a:r>
            <a:r>
              <a:rPr lang="en-US" sz="900" dirty="0">
                <a:hlinkClick r:id="rId3"/>
              </a:rPr>
              <a:t>https://www.oeaw.ac.at/fileadmin/Institute/HEPHY/PDF/ausbildung/teilchendetektoren/VO-4-2018-SemiconductorDetectors.pdf</a:t>
            </a:r>
            <a:r>
              <a:rPr lang="en-US" sz="900" dirty="0"/>
              <a:t> 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04754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623</Words>
  <Application>Microsoft Macintosh PowerPoint</Application>
  <PresentationFormat>Widescreen</PresentationFormat>
  <Paragraphs>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Visser, Gerard</dc:creator>
  <cp:lastModifiedBy>Microsoft Office User</cp:lastModifiedBy>
  <cp:revision>24</cp:revision>
  <dcterms:created xsi:type="dcterms:W3CDTF">2023-12-04T01:55:04Z</dcterms:created>
  <dcterms:modified xsi:type="dcterms:W3CDTF">2023-12-11T03:26:17Z</dcterms:modified>
</cp:coreProperties>
</file>