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4774" r:id="rId3"/>
    <p:sldId id="257" r:id="rId4"/>
    <p:sldId id="4775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5928"/>
  </p:normalViewPr>
  <p:slideViewPr>
    <p:cSldViewPr snapToGrid="0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74D7E-0E70-9145-9CD2-38733C243411}" type="datetimeFigureOut">
              <a:rPr lang="en-US" smtClean="0"/>
              <a:t>12/11/23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19BF8-7830-044A-AE99-7B89D8151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201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3DF04-17AA-913C-15EC-2B500C9ACE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AD29BC-6FAC-DB3E-A59D-E1A1F6B1D9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87581E-C20D-7EE6-A0A7-D7AFED233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7/29/2023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640B04-4FFF-5A86-6FE6-2A6961E3A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Barrel HCAL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423D0B-871B-7B70-8C9F-ED0E6A51F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13EFC-CEA0-004E-8C33-C89B0FD2E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019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2FBB8-D771-706D-F7FB-E29614039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2E504B-D03F-5516-4A2E-CF1DAABAA4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84D49C-E3B3-8B4D-768C-90FC7C907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7/29/2023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01F45F-C571-7358-D004-96D2A99A4A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Barrel HCAL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A7E57E-1241-0BBD-61B6-FD6474AA1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13EFC-CEA0-004E-8C33-C89B0FD2E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930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F59298-82A9-F7E6-28A7-2C13E92385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73523C-89DE-BF9D-9821-5B466A1BF9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5ED02B-3B6D-D1DC-C52A-DA46D9B9A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7/29/2023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E40508-D7E0-958A-6D2B-63AC2E345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Barrel HCAL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D0B6E1-BBF8-63B8-FB6F-A726E1782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13EFC-CEA0-004E-8C33-C89B0FD2E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8121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37ECB-F7A2-7875-0A9C-9FBE1E891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F2C87D-2A86-1453-C025-DD0AD9A85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9F2308-557B-3AE5-53A0-B64C52576A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7/29/2023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4C37F-058C-BF37-A2BD-4DBB426D4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Barrel HCAL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F01646-1C2E-621E-A7C1-34992BEF5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13EFC-CEA0-004E-8C33-C89B0FD2E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358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FB70A-C252-1F7E-07AE-B82044FFD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5925AB-A54D-70C1-4FFC-EC4BBF17CD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0DB31-786E-5540-C57C-5E3888E73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7/29/2023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A366CC-731F-79EB-7C8E-8FD641517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Barrel HCAL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DEB055-B854-AB45-2B31-FE6EA2235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13EFC-CEA0-004E-8C33-C89B0FD2E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795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27106-91F9-75AA-DAA9-85920C604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C029A-BB4D-D63D-F4D9-9D3BD5E22A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D696C6-2DAD-95C4-217A-7D1CD306FF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721D39-D518-9053-DD19-7253D5B15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7/29/2023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0E1E81-0091-4C0C-B906-8ABBF7FF8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Barrel HCAL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5E6CDE-ABF8-B663-A15F-8C333327F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13EFC-CEA0-004E-8C33-C89B0FD2E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841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CA8E4-A55F-0A9F-2CC0-A5CD7528A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E7DD55-0105-FF2A-F97E-2AE2E22E4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B018A4-363A-6732-DFC3-E7A366ABD5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3DAC1F-C727-E355-16B5-E2A14E728D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DB1A5B-6E68-9A82-C910-BEBB3FED19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CD51F1-43C4-9321-7DA9-CBA1E5F7E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7/29/2023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2D10D9-77AD-A85E-0974-C06132427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Barrel HCAL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EF68B02-747A-AB66-4073-F1012A85F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13EFC-CEA0-004E-8C33-C89B0FD2E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40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4E6B4-98AA-3F78-FDEB-D87922846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584A31-EAB9-91AF-DBFD-FBE6D72B6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7/29/2023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C2AC3B-C833-3517-564E-EA3EE2A7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Barrel HCAL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DE3791-63E7-9340-9D1F-0EDCE02B9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13EFC-CEA0-004E-8C33-C89B0FD2E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971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13D44F-FF02-4F1B-C32E-4C6018B7E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7/29/2023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826A42-6465-F3FA-41C3-D2EE94D57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Barrel HCAL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93C864-1BA8-623C-6A1F-5492D5A4C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13EFC-CEA0-004E-8C33-C89B0FD2E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88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F7164-D482-1526-2455-0294FE701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D3DCF-E30E-7E6C-F404-83F004CB4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7E8246-57E6-F4E3-7E9D-9C8415D818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963925-C370-2300-7807-CFD469796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7/29/2023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F5DC7E-CD30-6173-CD6C-7F992EC64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Barrel HCAL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759BB4-6A7F-CE16-F00D-5D74B46C5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13EFC-CEA0-004E-8C33-C89B0FD2E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920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22043-6997-B4C9-2419-5A4F50672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C84ADC3-01FF-6E3F-2690-95F0719FFC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72DF32-33A6-E815-9BD0-6B1F5D7667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F3E087-0A00-5A17-5036-7F326D400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7/29/2023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4D39B0-2AA3-832A-50E5-CCFE5623F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Barrel HCAL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3537E1-3DF0-C720-C336-3C85AF60E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13EFC-CEA0-004E-8C33-C89B0FD2E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404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92C0E3-1828-32D6-3114-DCB598FC1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490250-D48D-AB46-F39F-DC20402F9D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B966A4-1082-7D00-C380-CE60E80ECB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7/29/2023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109F6C-21C1-0D42-2297-556A89FA0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ePIC Barrel HCAL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D45F3-56D7-00FD-FB20-FBB176D991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13EFC-CEA0-004E-8C33-C89B0FD2EB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301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F45AC-172A-5F40-5938-0D19C926BD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Needs of </a:t>
            </a:r>
            <a:r>
              <a:rPr lang="en-US" dirty="0" err="1"/>
              <a:t>radhard</a:t>
            </a:r>
            <a:r>
              <a:rPr lang="en-US" dirty="0"/>
              <a:t> studies: barrel </a:t>
            </a:r>
            <a:r>
              <a:rPr lang="en-US" dirty="0" err="1"/>
              <a:t>HCal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3B7255-E420-EEFB-CDD6-A1819D4A2F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51607"/>
            <a:ext cx="9144000" cy="1655762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Stefan Bathe</a:t>
            </a:r>
          </a:p>
          <a:p>
            <a:r>
              <a:rPr lang="en-US" dirty="0"/>
              <a:t>Megan Connors</a:t>
            </a:r>
          </a:p>
          <a:p>
            <a:r>
              <a:rPr lang="en-US" dirty="0"/>
              <a:t>TIC Meeting </a:t>
            </a:r>
          </a:p>
          <a:p>
            <a:r>
              <a:rPr lang="en-US" dirty="0"/>
              <a:t>December 11, 2023</a:t>
            </a:r>
          </a:p>
        </p:txBody>
      </p:sp>
    </p:spTree>
    <p:extLst>
      <p:ext uri="{BB962C8B-B14F-4D97-AF65-F5344CB8AC3E}">
        <p14:creationId xmlns:p14="http://schemas.microsoft.com/office/powerpoint/2010/main" val="3581355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F3DA1-0B97-A23B-2122-F5B45AF0A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19724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Readout Chain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252554-3D61-A89E-4122-6E4729EF4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Barrel HCAL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86ACA2-AE59-3D35-661B-D08EB718E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8949A8-7CCD-4D90-AA9A-1451BFC6FB3A}" type="slidenum">
              <a:rPr lang="en-US" smtClean="0"/>
              <a:t>2</a:t>
            </a:fld>
            <a:endParaRPr lang="en-US"/>
          </a:p>
        </p:txBody>
      </p:sp>
      <p:pic>
        <p:nvPicPr>
          <p:cNvPr id="9" name="Picture 8" descr="A picture containing LEGO, engineering&#10;&#10;Description automatically generated">
            <a:extLst>
              <a:ext uri="{FF2B5EF4-FFF2-40B4-BE49-F238E27FC236}">
                <a16:creationId xmlns:a16="http://schemas.microsoft.com/office/drawing/2014/main" id="{DFACDCA2-10F9-CB36-0BB3-A6B44B4A7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0550" y="1861588"/>
            <a:ext cx="6485272" cy="3674987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E3BD4FDF-28FB-2E96-5AFD-9A9D832F7E60}"/>
              </a:ext>
            </a:extLst>
          </p:cNvPr>
          <p:cNvSpPr/>
          <p:nvPr/>
        </p:nvSpPr>
        <p:spPr>
          <a:xfrm rot="20637156">
            <a:off x="3566513" y="3479094"/>
            <a:ext cx="831380" cy="30669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C66FACC5-3AC9-7FF2-BD2C-14D4285126A1}"/>
              </a:ext>
            </a:extLst>
          </p:cNvPr>
          <p:cNvSpPr/>
          <p:nvPr/>
        </p:nvSpPr>
        <p:spPr>
          <a:xfrm rot="9763318">
            <a:off x="2401062" y="3838194"/>
            <a:ext cx="831380" cy="30669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DE1D0376-0842-BC54-23CB-F94C0A14AED0}"/>
              </a:ext>
            </a:extLst>
          </p:cNvPr>
          <p:cNvSpPr/>
          <p:nvPr/>
        </p:nvSpPr>
        <p:spPr>
          <a:xfrm rot="3172874">
            <a:off x="2247081" y="4795636"/>
            <a:ext cx="831380" cy="306693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5AD3D3-C765-797D-F5E4-5F3DBBFBA006}"/>
              </a:ext>
            </a:extLst>
          </p:cNvPr>
          <p:cNvSpPr/>
          <p:nvPr/>
        </p:nvSpPr>
        <p:spPr>
          <a:xfrm>
            <a:off x="2086344" y="4188922"/>
            <a:ext cx="354010" cy="33605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ACF38EC-FEAF-68A7-A2B8-5EEF7AB31FC6}"/>
              </a:ext>
            </a:extLst>
          </p:cNvPr>
          <p:cNvSpPr txBox="1"/>
          <p:nvPr/>
        </p:nvSpPr>
        <p:spPr>
          <a:xfrm>
            <a:off x="315038" y="5531366"/>
            <a:ext cx="19483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H2GCROC3 (54 per half-barrel) + LED driver boards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BE63E6F-26C4-A01E-6DCA-4367A5957FF5}"/>
              </a:ext>
            </a:extLst>
          </p:cNvPr>
          <p:cNvCxnSpPr>
            <a:cxnSpLocks/>
          </p:cNvCxnSpPr>
          <p:nvPr/>
        </p:nvCxnSpPr>
        <p:spPr>
          <a:xfrm flipV="1">
            <a:off x="1150951" y="4440414"/>
            <a:ext cx="1020044" cy="11109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CAB0F4E-0478-6D49-E3EF-2F90C1699ADE}"/>
              </a:ext>
            </a:extLst>
          </p:cNvPr>
          <p:cNvGrpSpPr/>
          <p:nvPr/>
        </p:nvGrpSpPr>
        <p:grpSpPr>
          <a:xfrm>
            <a:off x="5107862" y="858322"/>
            <a:ext cx="3502738" cy="2091573"/>
            <a:chOff x="5107862" y="616205"/>
            <a:chExt cx="4251959" cy="2389283"/>
          </a:xfrm>
        </p:grpSpPr>
        <p:pic>
          <p:nvPicPr>
            <p:cNvPr id="8" name="Picture 7" descr="A graph of a cable&#10;&#10;Description automatically generated">
              <a:extLst>
                <a:ext uri="{FF2B5EF4-FFF2-40B4-BE49-F238E27FC236}">
                  <a16:creationId xmlns:a16="http://schemas.microsoft.com/office/drawing/2014/main" id="{3CCA7158-3E20-D8F3-9F02-21DF876ACB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07862" y="616205"/>
              <a:ext cx="4111654" cy="2389283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748233D-1D2D-F458-8099-C5D0E0D38A8A}"/>
                </a:ext>
              </a:extLst>
            </p:cNvPr>
            <p:cNvSpPr/>
            <p:nvPr/>
          </p:nvSpPr>
          <p:spPr>
            <a:xfrm>
              <a:off x="9036089" y="1618658"/>
              <a:ext cx="323732" cy="465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73" name="Picture 1">
            <a:extLst>
              <a:ext uri="{FF2B5EF4-FFF2-40B4-BE49-F238E27FC236}">
                <a16:creationId xmlns:a16="http://schemas.microsoft.com/office/drawing/2014/main" id="{7A8399B4-51BD-095D-233B-3CA569FDC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530" y="3732583"/>
            <a:ext cx="6270171" cy="250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F082A59-8D7B-D689-6C1C-C3659E05BD75}"/>
              </a:ext>
            </a:extLst>
          </p:cNvPr>
          <p:cNvSpPr txBox="1"/>
          <p:nvPr/>
        </p:nvSpPr>
        <p:spPr>
          <a:xfrm>
            <a:off x="8876214" y="1135702"/>
            <a:ext cx="30726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One half-sector -&gt; 54 H2GCROC3 boards (72 channels each). Cable </a:t>
            </a:r>
            <a:r>
              <a:rPr lang="en-US" dirty="0" err="1"/>
              <a:t>SiPM’s</a:t>
            </a:r>
            <a:r>
              <a:rPr lang="en-US" dirty="0"/>
              <a:t> out to end of barrel HCAL to keep accessible for maintenance.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66B214-0226-F1CB-425F-9F5E6D817AEE}"/>
              </a:ext>
            </a:extLst>
          </p:cNvPr>
          <p:cNvSpPr/>
          <p:nvPr/>
        </p:nvSpPr>
        <p:spPr>
          <a:xfrm>
            <a:off x="2606660" y="5309448"/>
            <a:ext cx="764648" cy="36512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RDO’s</a:t>
            </a: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105DF4BF-B64D-5D07-3065-385C715200E5}"/>
              </a:ext>
            </a:extLst>
          </p:cNvPr>
          <p:cNvSpPr/>
          <p:nvPr/>
        </p:nvSpPr>
        <p:spPr>
          <a:xfrm rot="19626551">
            <a:off x="3288585" y="5715859"/>
            <a:ext cx="343442" cy="604513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061CAF8-358B-31D8-87D2-65117AD4071A}"/>
              </a:ext>
            </a:extLst>
          </p:cNvPr>
          <p:cNvSpPr txBox="1"/>
          <p:nvPr/>
        </p:nvSpPr>
        <p:spPr>
          <a:xfrm>
            <a:off x="3134446" y="6241795"/>
            <a:ext cx="1844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Fiber(s) to DAM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0332C8F-AFF0-C1BC-21A1-1CDBDCEEC93E}"/>
              </a:ext>
            </a:extLst>
          </p:cNvPr>
          <p:cNvSpPr txBox="1"/>
          <p:nvPr/>
        </p:nvSpPr>
        <p:spPr>
          <a:xfrm>
            <a:off x="2902548" y="4815355"/>
            <a:ext cx="883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~5m (Cu)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522A92A-F837-D453-0FCB-6FDAA2AC3867}"/>
              </a:ext>
            </a:extLst>
          </p:cNvPr>
          <p:cNvSpPr txBox="1"/>
          <p:nvPr/>
        </p:nvSpPr>
        <p:spPr>
          <a:xfrm>
            <a:off x="2581029" y="4038562"/>
            <a:ext cx="165518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/>
              <a:t>~3m (</a:t>
            </a:r>
            <a:r>
              <a:rPr lang="en-US" sz="1200" dirty="0" err="1">
                <a:latin typeface="Symbol" panose="05050102010706020507" pitchFamily="18" charset="2"/>
              </a:rPr>
              <a:t>m</a:t>
            </a:r>
            <a:r>
              <a:rPr lang="en-US" sz="1200" dirty="0" err="1"/>
              <a:t>coax</a:t>
            </a:r>
            <a:r>
              <a:rPr lang="en-US" sz="1200" dirty="0"/>
              <a:t>)</a:t>
            </a:r>
          </a:p>
          <a:p>
            <a:r>
              <a:rPr lang="en-US" sz="1200" dirty="0"/>
              <a:t>120 cables/half-sector</a:t>
            </a:r>
          </a:p>
        </p:txBody>
      </p:sp>
    </p:spTree>
    <p:extLst>
      <p:ext uri="{BB962C8B-B14F-4D97-AF65-F5344CB8AC3E}">
        <p14:creationId xmlns:p14="http://schemas.microsoft.com/office/powerpoint/2010/main" val="3728207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D8CA0-36E8-D276-50B0-072046737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Barrel </a:t>
            </a:r>
            <a:r>
              <a:rPr lang="en-US" dirty="0" err="1"/>
              <a:t>Hcal</a:t>
            </a:r>
            <a:r>
              <a:rPr lang="en-US" dirty="0"/>
              <a:t> Radiation exposure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01D77-8FA7-656B-D364-DBA74FCB6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50526"/>
            <a:ext cx="10515600" cy="13255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Orders of magnitude lower dosage than </a:t>
            </a:r>
            <a:r>
              <a:rPr lang="en-US" dirty="0" err="1"/>
              <a:t>fHCal</a:t>
            </a:r>
            <a:r>
              <a:rPr lang="en-US" dirty="0"/>
              <a:t>  </a:t>
            </a:r>
          </a:p>
          <a:p>
            <a:r>
              <a:rPr lang="en-US" dirty="0"/>
              <a:t>Anticipate testing for other subsystems will be sufficient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C83B8F-8A2C-D137-7925-4B58D1B2CE7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66"/>
          <a:stretch/>
        </p:blipFill>
        <p:spPr>
          <a:xfrm>
            <a:off x="462297" y="1446999"/>
            <a:ext cx="10260665" cy="3964001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BF0D17-8E5B-342E-C3A4-C2060A835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Barrel HCAL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B138D-701D-0828-896F-AF1B3F92B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13EFC-CEA0-004E-8C33-C89B0FD2EBD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949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681EA-0B33-F1E5-9199-8805EC242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9A018A-60AD-EF62-05FF-E72DDFC874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Neutron fluence low enough that it is not an issue for </a:t>
            </a:r>
            <a:r>
              <a:rPr lang="en-US" dirty="0" err="1"/>
              <a:t>SiPMs</a:t>
            </a:r>
            <a:endParaRPr lang="en-US" dirty="0"/>
          </a:p>
          <a:p>
            <a:pPr lvl="1"/>
            <a:r>
              <a:rPr lang="en-US" dirty="0"/>
              <a:t>Neutron fluence lower than in </a:t>
            </a:r>
            <a:r>
              <a:rPr lang="en-US" dirty="0" err="1"/>
              <a:t>sPHENIX</a:t>
            </a:r>
            <a:endParaRPr lang="en-US" dirty="0"/>
          </a:p>
          <a:p>
            <a:pPr lvl="1"/>
            <a:r>
              <a:rPr lang="en-US" dirty="0"/>
              <a:t>In </a:t>
            </a:r>
            <a:r>
              <a:rPr lang="en-US" dirty="0" err="1"/>
              <a:t>sPHENIX</a:t>
            </a:r>
            <a:r>
              <a:rPr lang="en-US" dirty="0"/>
              <a:t> dark current increase after first year of running consistent with expectations</a:t>
            </a:r>
          </a:p>
          <a:p>
            <a:r>
              <a:rPr lang="en-US" dirty="0"/>
              <a:t>H2GCROCs should be radiation tested</a:t>
            </a:r>
          </a:p>
          <a:p>
            <a:pPr lvl="1"/>
            <a:r>
              <a:rPr lang="en-US" dirty="0"/>
              <a:t>Participation in coordinated testing</a:t>
            </a:r>
          </a:p>
          <a:p>
            <a:r>
              <a:rPr lang="en-US" dirty="0"/>
              <a:t>RDOs have FPGAs, but sit well outside the detector</a:t>
            </a:r>
          </a:p>
          <a:p>
            <a:pPr lvl="1"/>
            <a:r>
              <a:rPr lang="en-US" dirty="0"/>
              <a:t>No concern for single event upsets (SEUs)</a:t>
            </a:r>
          </a:p>
          <a:p>
            <a:r>
              <a:rPr lang="en-US" dirty="0"/>
              <a:t>Considering radiation test of spare </a:t>
            </a:r>
            <a:r>
              <a:rPr lang="en-US" dirty="0" err="1"/>
              <a:t>sPHENIX</a:t>
            </a:r>
            <a:r>
              <a:rPr lang="en-US"/>
              <a:t> scintillating tiles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FFD055-8428-80AB-8132-8178AEDF0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ePIC Barrel HCAL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A8A921-5848-514E-A11D-43D57E000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13EFC-CEA0-004E-8C33-C89B0FD2EBD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589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174</Words>
  <Application>Microsoft Macintosh PowerPoint</Application>
  <PresentationFormat>Widescreen</PresentationFormat>
  <Paragraphs>32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Symbol</vt:lpstr>
      <vt:lpstr>Office Theme</vt:lpstr>
      <vt:lpstr>Needs of radhard studies: barrel HCal</vt:lpstr>
      <vt:lpstr>Readout Chain</vt:lpstr>
      <vt:lpstr>Barrel Hcal Radiation exposure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Needs of radhard studies: barrel HCal</dc:title>
  <dc:creator>Megan Elizabeth Connors</dc:creator>
  <cp:lastModifiedBy>Stefan Bathe</cp:lastModifiedBy>
  <cp:revision>3</cp:revision>
  <dcterms:created xsi:type="dcterms:W3CDTF">2023-12-11T02:27:14Z</dcterms:created>
  <dcterms:modified xsi:type="dcterms:W3CDTF">2023-12-11T13:49:41Z</dcterms:modified>
</cp:coreProperties>
</file>