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  <p:sldMasterId id="2147483686" r:id="rId3"/>
    <p:sldMasterId id="2147483660" r:id="rId4"/>
  </p:sldMasterIdLst>
  <p:notesMasterIdLst>
    <p:notesMasterId r:id="rId8"/>
  </p:notesMasterIdLst>
  <p:handoutMasterIdLst>
    <p:handoutMasterId r:id="rId9"/>
  </p:handoutMasterIdLst>
  <p:sldIdLst>
    <p:sldId id="730" r:id="rId5"/>
    <p:sldId id="774" r:id="rId6"/>
    <p:sldId id="773" r:id="rId7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18"/>
    <a:srgbClr val="821B80"/>
    <a:srgbClr val="1920ED"/>
    <a:srgbClr val="0432FF"/>
    <a:srgbClr val="FF85FF"/>
    <a:srgbClr val="25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1"/>
    <p:restoredTop sz="86401" autoAdjust="0"/>
  </p:normalViewPr>
  <p:slideViewPr>
    <p:cSldViewPr snapToGrid="0" snapToObjects="1">
      <p:cViewPr varScale="1">
        <p:scale>
          <a:sx n="166" d="100"/>
          <a:sy n="166" d="100"/>
        </p:scale>
        <p:origin x="25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665D-AC83-CB48-BC0A-B4CD4228519B}" type="datetimeFigureOut">
              <a:rPr lang="it-IT" smtClean="0"/>
              <a:t>10/01/24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7EF-A2A0-1245-879B-1EB3B71AD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1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084B-478B-394F-8FE0-F741D786CD8E}" type="datetimeFigureOut">
              <a:rPr lang="it-IT" smtClean="0"/>
              <a:t>10/01/24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FDE0-AEF1-404B-8329-E9D5A5C6D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90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62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35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2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36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03A9C-A120-6C45-3FA5-6721E5A2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0FF5A7-C76E-5457-C3B6-3DB46C0E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C7870-6ECD-A0D9-DCBB-050AD213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2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404B-B77A-9555-55D9-0FC3F5D7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48DEC-6D48-5431-914C-635AC5C8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409F2-1136-2485-3F2B-87FC63D2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77866-CD86-5535-714B-F98B72D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2042E-BBA1-7C03-B880-781CDEC0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D748D-E37C-2E6B-7C9C-EC92418A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EA910-3E57-625B-5384-9E6B0AD1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551D2-70EF-E6C9-9553-04CD83AF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C9DB-C385-0292-DDA2-451E6F9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C7B309-54F5-D52E-C608-0ACAA4D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D817-6F99-03BC-E35B-A1261666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0D2E7-0CE6-69B8-F5CC-6B2BF5AB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B825-F7B7-72A3-E996-13EE356D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30FBF-0DF4-41D7-1AA8-DB8ADAA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ED22E-7B7E-6DA7-F8A7-30F3B53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EF66B-A00D-C6FC-C755-96C282B0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513F5-6377-EBE9-40AB-67DE545A6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69411-57CD-F534-AB6D-07C965AF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44852-7DA4-4A72-587B-B2A178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F56D71-A59E-DDA0-3610-244A832F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C57DD-B827-7FCC-3F55-B665CA9B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43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EEFC5-E424-4C8D-A011-1546943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B259F-CDEB-9851-CB59-DDBFD611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F6F777-CE90-4FE7-5682-803BB3E9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3A38A-941A-05A7-EEAC-E17242FC9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463FDF-17FD-1DC7-5F0B-0D36757A2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126F65-DB3A-E7F2-1D4E-E0064B71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4E4030-25C7-F9F5-ECC8-43320C8B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078A1F-4E83-4436-3857-4CE70F09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047E1-462C-2EC6-D8D7-771980B8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80000-3CDA-B203-AC64-9349421F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CDAA18-EF4D-53DA-55EA-BD3EEA18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3961C9-6206-3F7D-A8C1-B46BC36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4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D2E7FA-72EC-55C0-D3A1-4417C3E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0C3D42-3C7E-B86D-34B9-F0033CB8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AA3E8B-E8FE-F3C5-BF9A-30A9154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6622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8FFE6-5885-844C-3431-AB8ABDEC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499AD-08A1-7B42-2ACD-841C0919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DB4A49-A51E-597B-31DE-E94FCA9B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DB234-F3DE-3280-EAD2-E9662EFD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87B59-BB36-DADE-5198-654887C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EF84AC-C969-D459-6EBC-3DDE371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4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ED3149-977D-D252-08EF-43C818BD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CB0B80-2D22-F26E-192E-D5C00338E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1536D2-94BF-6750-FFC1-C6A3A437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C1032-41BA-DA60-F1B3-04D0FC8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462E8-1158-2DFF-B508-9660294F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05E25-6007-188B-1C96-3C9FBB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9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6E461-8BA6-2705-2348-6DC406A7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2BE0C4-7742-2D79-C219-89B15E72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4C0CD-C41E-F740-E49D-5A52354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4CA17-A6A4-748D-899A-4144F271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02D162-8270-F7CE-FC2B-46A32643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38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6599E-D6D6-2903-C17A-4A8B3527A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4AD0FC-B305-3633-5EA0-3C1B31A7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CCFDF-5CAC-7E9D-CD77-8945D8D9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D247C-B355-DC65-A884-B8976CD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86230B-AC52-A786-B998-A4FE6E5B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7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147CC-0EA1-FB5B-8C1C-B6A090BD0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62EF52-DFF4-3F36-66EF-4F4E58A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B2D5C-66C0-CF7C-39D0-AC95134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49B11-7DCA-509D-94CC-568C4C43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4D961-C44B-7728-B5B1-D27190D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9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34458-BB9E-DE7B-92F4-AFB3B98A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B7359-2A75-A527-B622-BD08A796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BCFF3-8B14-F18B-F84C-C17686E5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39A31-4DD4-E4E4-7D2A-6BEEAC97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2FA08-24D1-862A-138A-AC31752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3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C9C9A-BDE9-D8EC-70A7-350050D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393FCB-533B-7288-272A-E7A1140F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512AB-A5D7-46FA-695C-8601797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F55F4-1C54-6A4E-D7CA-AB08E92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EBC86-6B61-10AD-8F09-320E9AE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08A8-7BDD-DA2B-7E8E-80B8042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13B9B-130A-0A5D-5A5F-450BFE453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CABCC1-71A1-707B-1A3C-802D0D3C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40B0C-B028-629D-4D8D-3CA8F5B4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3B2604-A1C6-2282-1D12-A7F0D79B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24023-1B3B-DE29-5460-1FCF3F04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2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5E46D-0135-EAF4-179C-D3A4FE1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B94ACE-0D0F-65D2-6F48-B6B5BC1A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98EE2-734E-FF65-1D3F-175F185A8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95A9F9-99BE-785A-4744-F5C34994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E6A2B4-5011-EF2A-63BF-CCA59A8F0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B608C9-38D2-46CC-E4E7-7957C4E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3FB7D7-9321-994C-6358-7CED08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96FBD7-0DBA-C0A3-E945-12D278FE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62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9612B-19D7-406C-A273-6656EDC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42E4A6-8213-369F-A50C-DED860F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7BD05-511E-9518-2D7E-8E7CC98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7504D-EEAA-72B7-545C-3CC68A1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0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C055A6-ADAC-800C-E95C-90607C7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3CF365-1002-E042-FD2B-534A2251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9707C-E19A-C089-1FA1-841B473A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C0E37-4540-D439-FDB3-06644C59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E40C-8D5C-CBDF-5117-B328C192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77A03-962B-0B1A-AABA-F8EB2C48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F3275-8D77-96FF-354C-CC639A04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7E8414-3A47-8E83-44E1-62D55EA6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12B188-8876-1AAD-9611-70D2506C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1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72DA7-1310-DB41-64EB-5877F04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88A6C8-08A5-9AE0-F588-E63EEA6EF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06F7D7-CCC4-470D-CCF3-BE0DE0C9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694792-74EB-1D58-9759-6A1E354B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99BAF-C257-BB6F-49DB-1BF324F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E4616-5505-A378-699D-83F3EF0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1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3D65C-15FB-A592-F06C-53567AF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9AF65F-40F8-B487-29B3-10B7D7A7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A532E-2435-648A-096E-18F88072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113AA1-D566-8E93-B777-A39515FC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CFBD5-C429-1DEC-9010-869ACE6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13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878817-D1E0-89E3-8C96-07A464640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71B936-E195-CA61-A2D0-62F314D6D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DF886-2A3A-CCC8-D4C2-903CC51B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0B4F60-0273-4F92-BB9B-F2383997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78CA2-61E6-9B24-62DD-74467613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AB458-F38F-CD89-BDB2-DA772459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F6FA3-0F5E-8F5B-55F2-92C5D4D1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88399-27CA-F039-846D-F63F4A64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9326F-0890-8356-A82D-504F19CB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6BEB9-F914-8F5A-6B7E-B287A39C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39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CB611-98D2-5B9E-B079-95B0C0C7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D6ECB-160F-EB6D-C0FD-9A51C0E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EB073-7176-6412-45E4-33196A2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5B00-A835-8E84-FFAE-E2F45A9F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1B9AE-BE0B-2A12-DCE2-0E23F7C5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77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2AA7-6FA7-D968-74CA-44CE9F2F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EF0E34-C34E-28AB-D2BE-51F3B1EA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8927E-72B4-A344-5BA5-1B5B3CF0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DBEDB-69CE-F866-CBB8-80E170EF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58EFE-A50A-C9D1-426E-21B5DAC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64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071-6A47-0726-5533-3AB1C502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996F8-7DB5-AF9A-1F95-016E03DFA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334DD7-AA7E-1CAF-5127-2707C6BB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234D74-B850-1B67-AFFD-B9E1CFDC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45894-6C84-5BBA-8954-5EB7630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547F87-2144-F5ED-1524-7D580A8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2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C18E-0098-31C1-3D4A-F7CEF81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2A0E5-191E-7EF1-23BC-F70A81D3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A8306-0A91-B37F-07E7-A57C2F77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FCADBE-5796-9183-3A35-5FB23D36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A80B6E-8FE5-1E73-0228-1B6014B3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4C7947-813C-038C-62D5-E46B989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74AFDF-35DC-ACD0-306E-7DED079F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40EEB-6415-3D15-58B2-05AE7F2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31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67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E84C2-E8AF-F2AF-B409-E027895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38DA4-F4C5-75CE-8903-A339AF3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7C8C48-6A48-50CF-126C-CF3B145C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F9268-ADD0-BE8B-4185-A594BBE0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42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9A158B-E117-7269-1A88-8E43C59C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485A51-CBDC-735B-C03A-0FE795B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7D4F51-FEF3-E8EA-C20A-FA98E677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81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8D35D-78ED-A111-FAD5-9FC91A28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E8022-A319-1C54-B0AF-F5F91B8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0C8BC-625A-24E8-5682-EE23EF76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89D1D5-33EA-02F6-0BA5-6D23D17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EBC53-18A9-F26E-906F-F0598D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5C68C5-BEED-7BBB-B804-B3DED29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007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07BF-7CAA-7131-3C28-C56AF2F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ED272F-CC49-DDF5-DFAD-EC5AFEDFF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604750-239D-D31B-872D-8F96116B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6075F6-C5EA-03C1-3F4B-B7811BF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AA4A3-CC55-BDC8-41DA-6BA7C00D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85234F-15C7-20F0-0915-9F2995E5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5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997B0-3834-1CA2-A54D-40E4650D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9FA1B7-6B2B-94B2-6524-1EDA9E26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B07E9-43F0-407B-8A3B-2C325E0E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CC4876-5B6C-DD1D-6033-D4BCB0A0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F3211-10CA-F8F0-FEAF-EF1DB6C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41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C5B02F-2144-26F0-982B-CE95EB99E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9935F8-15AE-FD44-91BE-0B896CC8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1EAC2-6654-3AE8-EEEE-576DDF1C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EC08A-6407-42FD-B471-9447C88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1F759-4B54-6E3F-FC0D-5B5DD3E9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1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78720-A93D-67A4-E76D-8BD4E68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B6F0F4-8118-73AB-8F8F-0C948093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86E23A-0F60-69BE-8CB6-1D5DD8C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8C4B17-240A-4CDE-E732-2974E60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4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4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39144" y="4793604"/>
            <a:ext cx="637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10482" y="4785815"/>
            <a:ext cx="4049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34D167-043F-412C-639F-B9B6FCB810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15474" y="1"/>
            <a:ext cx="928526" cy="6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CD41D8-4B28-DA22-0545-4DAFA7C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987835-8360-5CBC-D8C3-782C3FCF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09E2B-1BE0-8821-DED7-F726CB66B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B5B5D-A1AF-2312-203C-232321BF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30902-868F-33B7-F74B-E5470D2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1B7F83-9A0D-71BC-CDC1-27CC7F4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54ECAC-619C-995C-9FAB-B5963F1A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4BE8D-430E-CEE9-19B6-BAFAD4FF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68EAD-6CA4-D10D-EB0B-C78EF2B7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68307-AD1E-6B8B-B3CB-F0D80A705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C4A5F5-5F70-C705-0CDD-E0D09C4A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728C42-6941-5C18-791B-C66ED144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0C2A1-5371-24D4-9D12-80A94F4F8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49ADB-00AA-B415-8FD0-DC563C5F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78C81-3060-5A0D-82B3-BB77DCB6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/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07618" indent="-1707618"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𝐑𝐰𝐞𝐥𝐥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𝐝𝐞𝐭𝐞𝐜𝐭𝐨𝐫𝐬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𝐟𝐨𝐫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𝐭𝐡𝐞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𝐄𝐏𝐈𝐂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𝐭𝐫𝐚𝐜𝐤𝐢𝐧𝐠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𝐚𝐭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𝐄𝐈𝐂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1707618" indent="-1707618" algn="ctr"/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To Do List</a:t>
                </a:r>
              </a:p>
              <a:p>
                <a:pPr marL="1707618" indent="-1707618" algn="ctr"/>
                <a:r>
                  <a:rPr lang="en-US" b="1" dirty="0">
                    <a:solidFill>
                      <a:srgbClr val="811916"/>
                    </a:solidFill>
                  </a:rPr>
                  <a:t>Annalisa D’Angelo</a:t>
                </a:r>
              </a:p>
              <a:p>
                <a:pPr marL="1707618" indent="-1707618" algn="ctr"/>
                <a:r>
                  <a:rPr lang="en-US" sz="1400" dirty="0"/>
                  <a:t>University of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&amp; INFN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Rome – Italy</a:t>
                </a:r>
              </a:p>
              <a:p>
                <a:pPr marL="1707618" indent="-1707618" algn="ctr"/>
                <a:r>
                  <a:rPr lang="en-US" sz="1400" b="1" dirty="0">
                    <a:solidFill>
                      <a:srgbClr val="002060"/>
                    </a:solidFill>
                  </a:rPr>
                  <a:t>for the EIC Collaboration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22A8AD8-205F-D242-A62A-268090A39D86}"/>
              </a:ext>
            </a:extLst>
          </p:cNvPr>
          <p:cNvCxnSpPr/>
          <p:nvPr/>
        </p:nvCxnSpPr>
        <p:spPr>
          <a:xfrm>
            <a:off x="0" y="2835131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ermata, Modello in scala&#10;&#10;Descrizione generata automaticamente">
            <a:extLst>
              <a:ext uri="{FF2B5EF4-FFF2-40B4-BE49-F238E27FC236}">
                <a16:creationId xmlns:a16="http://schemas.microsoft.com/office/drawing/2014/main" id="{DA628D8F-63EB-7CE3-22B1-F6A10795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84" y="31090"/>
            <a:ext cx="4837176" cy="2675233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F13ADD9C-11D4-6FA3-9CD7-F14CBBA0B2F8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D2B629-9FDD-E223-1A78-A1742EB784BB}"/>
              </a:ext>
            </a:extLst>
          </p:cNvPr>
          <p:cNvSpPr txBox="1"/>
          <p:nvPr/>
        </p:nvSpPr>
        <p:spPr>
          <a:xfrm>
            <a:off x="170824" y="986700"/>
            <a:ext cx="89101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Mechanical envelope available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uRwell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endcaps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Seung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joon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detector active area and final segmentation –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start with semi-circles</a:t>
            </a:r>
            <a:endParaRPr lang="it-IT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Servings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it-IT" dirty="0" err="1">
                <a:latin typeface="AppleSystemUIFont"/>
                <a:ea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Seung Joon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Electronic cables: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Irakli Damien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Saclay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Geometrical Constraints on SALSA FEB?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Read-out system definition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Gap-size definition (with or without GEM foil)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budget assessment ( with/without GEM  pre-amplifier)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 geometry simulation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Mariangela &amp; Matt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 response simulation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Mariangela+ Roma group + Matt</a:t>
            </a: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On-Line Calibration  -&gt; Alignment -&gt; SVT/Tracking-&gt;TIC: survey/photogrammetry plans – targets to be installed?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pleSystemUIFont"/>
                <a:ea typeface="Calibri" panose="020F0502020204030204" pitchFamily="34" charset="0"/>
                <a:cs typeface="AppleSystemUIFont"/>
              </a:rPr>
              <a:t>Stability against magnetic field forces (2 Tesla) (carbon fiber support)</a:t>
            </a:r>
            <a:endParaRPr lang="en-US" dirty="0">
              <a:effectLst/>
              <a:latin typeface="AppleSystemUIFont"/>
              <a:ea typeface="Calibri" panose="020F0502020204030204" pitchFamily="34" charset="0"/>
              <a:cs typeface="AppleSystemUIFon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AppleSystemUIFont"/>
              </a:rPr>
              <a:t>Mounting procedure and related constraints ?</a:t>
            </a:r>
            <a:endParaRPr lang="en-US" dirty="0"/>
          </a:p>
        </p:txBody>
      </p:sp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To do List</a:t>
            </a:r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50EED356-5A28-74F7-2D04-409E494F2944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>
            <a:extLst>
              <a:ext uri="{FF2B5EF4-FFF2-40B4-BE49-F238E27FC236}">
                <a16:creationId xmlns:a16="http://schemas.microsoft.com/office/drawing/2014/main" id="{B1CE1C6B-6323-D395-E03D-198FF6F0DA6B}"/>
              </a:ext>
            </a:extLst>
          </p:cNvPr>
          <p:cNvSpPr/>
          <p:nvPr/>
        </p:nvSpPr>
        <p:spPr>
          <a:xfrm>
            <a:off x="6456102" y="2173937"/>
            <a:ext cx="2396709" cy="2366159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Options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3A4CFB1-7C89-C57F-11FD-EF106D27075E}"/>
                  </a:ext>
                </a:extLst>
              </p:cNvPr>
              <p:cNvSpPr txBox="1"/>
              <p:nvPr/>
            </p:nvSpPr>
            <p:spPr>
              <a:xfrm>
                <a:off x="107822" y="2081878"/>
                <a:ext cx="35963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Options for Endcap geometry:</a:t>
                </a:r>
                <a:endParaRPr lang="en-US" sz="1600" dirty="0"/>
              </a:p>
              <a:p>
                <a:pPr marL="977900" lvl="3" indent="-266700">
                  <a:buFont typeface="Wingdings" pitchFamily="2" charset="2"/>
                  <a:buChar char="Ø"/>
                </a:pPr>
                <a:r>
                  <a:rPr lang="en-US" sz="1600" dirty="0"/>
                  <a:t>4 Quadrants vs </a:t>
                </a:r>
                <a:r>
                  <a:rPr lang="en-US" sz="1600" dirty="0">
                    <a:ln>
                      <a:solidFill>
                        <a:srgbClr val="C00000"/>
                      </a:solidFill>
                    </a:ln>
                  </a:rPr>
                  <a:t>2 semi-circles</a:t>
                </a:r>
              </a:p>
              <a:p>
                <a:pPr marL="977900" lvl="3" indent="-266700">
                  <a:buFont typeface="Wingdings" pitchFamily="2" charset="2"/>
                  <a:buChar char="Ø"/>
                </a:pPr>
                <a:r>
                  <a:rPr lang="en-US" sz="1600" dirty="0"/>
                  <a:t>(R,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) readout vs </a:t>
                </a:r>
                <a:r>
                  <a:rPr lang="en-US" sz="1600" dirty="0">
                    <a:ln>
                      <a:solidFill>
                        <a:srgbClr val="C00000"/>
                      </a:solidFill>
                    </a:ln>
                  </a:rPr>
                  <a:t>(X,Y)</a:t>
                </a:r>
                <a:r>
                  <a:rPr lang="en-US" sz="1600" dirty="0"/>
                  <a:t> vs (U,V)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3A4CFB1-7C89-C57F-11FD-EF106D27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" y="2081878"/>
                <a:ext cx="3596369" cy="830997"/>
              </a:xfrm>
              <a:prstGeom prst="rect">
                <a:avLst/>
              </a:prstGeom>
              <a:blipFill>
                <a:blip r:embed="rId3"/>
                <a:stretch>
                  <a:fillRect l="-704" t="-303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>
            <a:extLst>
              <a:ext uri="{FF2B5EF4-FFF2-40B4-BE49-F238E27FC236}">
                <a16:creationId xmlns:a16="http://schemas.microsoft.com/office/drawing/2014/main" id="{3B6A5674-D143-B16B-B233-05C28813871F}"/>
              </a:ext>
            </a:extLst>
          </p:cNvPr>
          <p:cNvGrpSpPr/>
          <p:nvPr/>
        </p:nvGrpSpPr>
        <p:grpSpPr>
          <a:xfrm>
            <a:off x="6577532" y="2276393"/>
            <a:ext cx="2163052" cy="2161249"/>
            <a:chOff x="4714152" y="793499"/>
            <a:chExt cx="3611495" cy="3596120"/>
          </a:xfrm>
        </p:grpSpPr>
        <p:sp>
          <p:nvSpPr>
            <p:cNvPr id="6" name="OR 5">
              <a:extLst>
                <a:ext uri="{FF2B5EF4-FFF2-40B4-BE49-F238E27FC236}">
                  <a16:creationId xmlns:a16="http://schemas.microsoft.com/office/drawing/2014/main" id="{AF3119A4-A646-6A0E-9EA6-20F630605933}"/>
                </a:ext>
              </a:extLst>
            </p:cNvPr>
            <p:cNvSpPr/>
            <p:nvPr/>
          </p:nvSpPr>
          <p:spPr>
            <a:xfrm>
              <a:off x="4714152" y="793499"/>
              <a:ext cx="3611495" cy="3596120"/>
            </a:xfrm>
            <a:prstGeom prst="flowChar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AF7C79E7-EF92-DB27-4873-9606CA159B6B}"/>
                </a:ext>
              </a:extLst>
            </p:cNvPr>
            <p:cNvSpPr/>
            <p:nvPr/>
          </p:nvSpPr>
          <p:spPr>
            <a:xfrm>
              <a:off x="6331644" y="2391175"/>
              <a:ext cx="361149" cy="36115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50EED356-5A28-74F7-2D04-409E494F2944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55182C4-79AC-1661-98D0-97CE2AD96D20}"/>
                  </a:ext>
                </a:extLst>
              </p:cNvPr>
              <p:cNvSpPr txBox="1"/>
              <p:nvPr/>
            </p:nvSpPr>
            <p:spPr>
              <a:xfrm>
                <a:off x="102535" y="3032203"/>
                <a:ext cx="62928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50 cm external radius includes services </a:t>
                </a:r>
              </a:p>
              <a:p>
                <a:r>
                  <a:rPr lang="en-US" sz="1600" dirty="0"/>
                  <a:t>-&gt; the maximum active area needs to be assessed and may provide constraints on the SALSA FEB</a:t>
                </a:r>
              </a:p>
              <a:p>
                <a:r>
                  <a:rPr lang="en-US" sz="1600" dirty="0"/>
                  <a:t>5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 dirty="0"/>
                  <a:t> cm internal hole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55182C4-79AC-1661-98D0-97CE2AD96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" y="3032203"/>
                <a:ext cx="6292852" cy="1077218"/>
              </a:xfrm>
              <a:prstGeom prst="rect">
                <a:avLst/>
              </a:prstGeom>
              <a:blipFill>
                <a:blip r:embed="rId4"/>
                <a:stretch>
                  <a:fillRect l="-605" t="-116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C5CBE2B3-00BA-F8AF-3D93-33D423C89975}"/>
              </a:ext>
            </a:extLst>
          </p:cNvPr>
          <p:cNvGrpSpPr/>
          <p:nvPr/>
        </p:nvGrpSpPr>
        <p:grpSpPr>
          <a:xfrm>
            <a:off x="107823" y="657242"/>
            <a:ext cx="8976799" cy="871530"/>
            <a:chOff x="107823" y="657242"/>
            <a:chExt cx="8976799" cy="87153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06DAC22-B044-8668-0F86-9C5F8DB85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23" y="1063989"/>
              <a:ext cx="8976799" cy="464783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28EEDDE-37F0-D280-CB36-96246D3E8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24" y="657242"/>
              <a:ext cx="8928352" cy="415901"/>
            </a:xfrm>
            <a:prstGeom prst="rect">
              <a:avLst/>
            </a:prstGeom>
          </p:spPr>
        </p:pic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90BD0F04-A63E-8414-6F2A-C9D81683C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" y="1537700"/>
            <a:ext cx="8976799" cy="464746"/>
          </a:xfrm>
          <a:prstGeom prst="rect">
            <a:avLst/>
          </a:prstGeom>
        </p:spPr>
      </p:pic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C139286E-5323-CBBD-9981-2A719752F831}"/>
              </a:ext>
            </a:extLst>
          </p:cNvPr>
          <p:cNvCxnSpPr/>
          <p:nvPr/>
        </p:nvCxnSpPr>
        <p:spPr>
          <a:xfrm>
            <a:off x="107822" y="1528772"/>
            <a:ext cx="8928354" cy="18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9F309EB-9D59-EBC4-90D1-33D612C0DDF5}"/>
              </a:ext>
            </a:extLst>
          </p:cNvPr>
          <p:cNvSpPr txBox="1"/>
          <p:nvPr/>
        </p:nvSpPr>
        <p:spPr>
          <a:xfrm>
            <a:off x="0" y="4284685"/>
            <a:ext cx="6960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mm strip read-out pitch -&gt; 500 channels per sector per quadrant -&gt; 16 FEB/disc </a:t>
            </a:r>
          </a:p>
        </p:txBody>
      </p:sp>
    </p:spTree>
    <p:extLst>
      <p:ext uri="{BB962C8B-B14F-4D97-AF65-F5344CB8AC3E}">
        <p14:creationId xmlns:p14="http://schemas.microsoft.com/office/powerpoint/2010/main" val="2674152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30490</TotalTime>
  <Words>236</Words>
  <Application>Microsoft Macintosh PowerPoint</Application>
  <PresentationFormat>Presentazione su schermo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</vt:i4>
      </vt:variant>
    </vt:vector>
  </HeadingPairs>
  <TitlesOfParts>
    <vt:vector size="13" baseType="lpstr">
      <vt:lpstr>AppleSystemUIFont</vt:lpstr>
      <vt:lpstr>Arial</vt:lpstr>
      <vt:lpstr>Calibri</vt:lpstr>
      <vt:lpstr>Calibri Light</vt:lpstr>
      <vt:lpstr>Cambria Math</vt:lpstr>
      <vt:lpstr>Wingdings</vt:lpstr>
      <vt:lpstr>Tema di Office</vt:lpstr>
      <vt:lpstr>1_Personalizza struttura</vt:lpstr>
      <vt:lpstr>2_Personalizza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</vt:vector>
  </TitlesOfParts>
  <Company>INFN Sezione Roma Tor Vergata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annalisa D'Angelo</dc:creator>
  <cp:lastModifiedBy>Annalisa D'Angelo</cp:lastModifiedBy>
  <cp:revision>298</cp:revision>
  <dcterms:created xsi:type="dcterms:W3CDTF">2016-09-11T22:00:23Z</dcterms:created>
  <dcterms:modified xsi:type="dcterms:W3CDTF">2024-01-18T15:16:00Z</dcterms:modified>
</cp:coreProperties>
</file>