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674" r:id="rId2"/>
    <p:sldMasterId id="2147483686" r:id="rId3"/>
    <p:sldMasterId id="2147483660" r:id="rId4"/>
  </p:sldMasterIdLst>
  <p:notesMasterIdLst>
    <p:notesMasterId r:id="rId7"/>
  </p:notesMasterIdLst>
  <p:handoutMasterIdLst>
    <p:handoutMasterId r:id="rId8"/>
  </p:handoutMasterIdLst>
  <p:sldIdLst>
    <p:sldId id="730" r:id="rId5"/>
    <p:sldId id="773" r:id="rId6"/>
  </p:sldIdLst>
  <p:sldSz cx="9144000" cy="5143500" type="screen16x9"/>
  <p:notesSz cx="6858000" cy="9144000"/>
  <p:defaultTextStyle>
    <a:defPPr>
      <a:defRPr lang="it-IT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4718"/>
    <a:srgbClr val="821B80"/>
    <a:srgbClr val="1920ED"/>
    <a:srgbClr val="0432FF"/>
    <a:srgbClr val="FF85FF"/>
    <a:srgbClr val="25FF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088"/>
    <p:restoredTop sz="86395" autoAdjust="0"/>
  </p:normalViewPr>
  <p:slideViewPr>
    <p:cSldViewPr snapToGrid="0" snapToObjects="1">
      <p:cViewPr varScale="1">
        <p:scale>
          <a:sx n="140" d="100"/>
          <a:sy n="140" d="100"/>
        </p:scale>
        <p:origin x="488" y="20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theme" Target="theme/theme1.xml"/><Relationship Id="rId5" Type="http://schemas.openxmlformats.org/officeDocument/2006/relationships/slide" Target="slides/slide1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83665D-AC83-CB48-BC0A-B4CD4228519B}" type="datetimeFigureOut">
              <a:rPr lang="it-IT" smtClean="0"/>
              <a:t>01/02/24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22C7EF-A2A0-1245-879B-1EB3B71AD491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3401787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A8084B-478B-394F-8FE0-F741D786CD8E}" type="datetimeFigureOut">
              <a:rPr lang="it-IT" smtClean="0"/>
              <a:t>01/02/24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8EFDE0-AEF1-404B-8329-E9D5A5C6DBAD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8069099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6298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28EFDE0-AEF1-404B-8329-E9D5A5C6DBAD}" type="slidenum">
              <a:rPr lang="it-IT" smtClean="0"/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8564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2261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54905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013601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B603A9C-A120-6C45-3FA5-6721E5A226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370FF5A7-C76E-5457-C3B6-3DB46C0EFE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648C7870-6ECD-A0D9-DCBB-050AD2136DB5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422284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2EB404B-B77A-9555-55D9-0FC3F5D79D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D248DEC-6D48-5431-914C-635AC5C87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B409F2-1136-2485-3F2B-87FC63D2D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8ED77866-CD86-5535-714B-F98B72DEB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1B2042E-BBA1-7C03-B880-781CDEC067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5295530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09D748D-E37C-2E6B-7C9C-EC92418ADD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36EA910-3E57-625B-5384-9E6B0AD175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BD551D2-70EF-E6C9-9553-04CD83AF7C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20EC9DB-C385-0292-DDA2-451E6F951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CC7B309-54F5-D52E-C608-0ACAA4DAF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5324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70FD817-6F99-03BC-E35B-A12616669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760D2E7-0CE6-69B8-F5CC-6B2BF5ABD9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86ABB825-F7B7-72A3-E996-13EE356D0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3930FBF-0DF4-41D7-1AA8-DB8ADAAF03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48ED22E-7B7E-6DA7-F8A7-30F3B53E5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85676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B1EF66B-A00D-C6FC-C755-96C282B04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30513F5-6377-EBE9-40AB-67DE545A664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1D969411-57CD-F534-AB6D-07C965AF11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9C244852-7DA4-4A72-587B-B2A17841A9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8F56D71-A59E-DDA0-3610-244A832F9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3CC57DD-B827-7FCC-3F55-B665CA9B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343504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E6EEFC5-E424-4C8D-A011-15469435A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F24B259F-CDEB-9851-CB59-DDBFD61134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F1F6F777-CE90-4FE7-5682-803BB3E9CD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F903A38A-941A-05A7-EEAC-E17242FC90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8463FDF-17FD-1DC7-5F0B-0D36757A2C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6A126F65-DB3A-E7F2-1D4E-E0064B7184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854E4030-25C7-F9F5-ECC8-43320C8B0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7A078A1F-4E83-4436-3857-4CE70F093D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87564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EE047E1-462C-2EC6-D8D7-771980B8E0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2080000-3CDA-B203-AC64-9349421F0B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34CDAA18-EF4D-53DA-55EA-BD3EEA187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63961C9-6206-3F7D-A8C1-B46BC367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858424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38D2E7FA-72EC-55C0-D3A1-4417C3EC8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710C3D42-3C7E-B86D-34B9-F0033CB80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1AAA3E8B-E8FE-F3C5-BF9A-30A9154CA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86212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376622790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4878FFE6-5885-844C-3431-AB8ABDEC19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57499AD-08A1-7B42-2ACD-841C09193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D0DB4A49-A51E-597B-31DE-E94FCA9BA3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1ADB234-F3DE-3280-EAD2-E9662EFDA8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22F87B59-BB36-DADE-5198-654887C4B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85EF84AC-C969-D459-6EBC-3DDE371AC3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267499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FED3149-977D-D252-08EF-43C818BD9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F6CB0B80-2D22-F26E-192E-D5C00338E19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461536D2-94BF-6750-FFC1-C6A3A43733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8DDC1032-41BA-DA60-F1B3-04D0FC83C5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933462E8-1158-2DFF-B508-9660294F7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5705E25-6007-188B-1C96-3C9FBBE1E8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09923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16E461-8BA6-2705-2348-6DC406A75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3F2BE0C4-7742-2D79-C219-89B15E72CC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ED4C0CD-C41E-F740-E49D-5A52354AC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1E4CA17-A6A4-748D-899A-4144F271A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C02D162-8270-F7CE-FC2B-46A326437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113833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866599E-D6D6-2903-C17A-4A8B3527AFF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E34AD0FC-B305-3633-5EA0-3C1B31A7A3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DB7CCFDF-5CAC-7E9D-CD77-8945D8D95F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7FD247C-B355-DC65-A884-B8976CDD2F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A86230B-AC52-A786-B998-A4FE6E5BF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59730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B7F147CC-0EA1-FB5B-8C1C-B6A090BD054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2862EF52-DFF4-3F36-66EF-4F4E58A9707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B0B2D5C-66C0-CF7C-39D0-AC95134A0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5A149B11-7DCA-509D-94CC-568C4C43CB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0174D961-C44B-7728-B5B1-D27190D8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83944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7A34458-BB9E-DE7B-92F4-AFB3B98AE5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F59B7359-2A75-A527-B622-BD08A7969C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56BCFF3-8B14-F18B-F84C-C17686E512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9439A31-4DD4-E4E4-7D2A-6BEEAC971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A2FA08-24D1-862A-138A-AC31752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914322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9C9C9A-BDE9-D8EC-70A7-350050D6D0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0393FCB-533B-7288-272A-E7A1140F72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3D512AB-A5D7-46FA-695C-860179733A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B4F55F4-1C54-6A4E-D7CA-AB08E923B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E0EEBC86-6B61-10AD-8F09-320E9AE953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56017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14D08A8-7BDD-DA2B-7E8E-80B80429C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98813B9B-130A-0A5D-5A5F-450BFE4532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ACABCC1-71A1-707B-1A3C-802D0D3C09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CE540B0C-B028-629D-4D8D-3CA8F5B49F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83B2604-A1C6-2282-1D12-A7F0D79B5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BF24023-1B3B-DE29-5460-1FCF3F043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3492996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2B5E46D-0135-EAF4-179C-D3A4FE19F7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3B94ACE-0D0F-65D2-6F48-B6B5BC1A62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0A98EE2-734E-FF65-1D3F-175F185A87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D195A9F9-99BE-785A-4744-F5C3499459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99E6A2B4-5011-EF2A-63BF-CCA59A8F09F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52B608C9-38D2-46CC-E4E7-7957C4EAF4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763FB7D7-9321-994C-6358-7CED08089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6C96FBD7-0DBA-C0A3-E945-12D278FE3C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386282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809612B-19D7-406C-A273-6656EDCA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C42E4A6-8213-369F-A50C-DED860F51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2B47BD05-511E-9518-2D7E-8E7CC98F9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7737504D-EEAA-72B7-545C-3CC68A1B10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1188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550092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4C055A6-ADAC-800C-E95C-90607C7918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453CF365-1002-E042-FD2B-534A2251C0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4B59707C-E19A-C089-1FA1-841B473AC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467504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11C0E37-4540-D439-FDB3-06644C590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8A2E40C-8D5C-CBDF-5117-B328C192DA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31677A03-962B-0B1A-AABA-F8EB2C4868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5F3275-8D77-96FF-354C-CC639A04F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EA7E8414-3A47-8E83-44E1-62D55EA61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EB12B188-8876-1AAD-9611-70D2506C5B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091274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E472DA7-1310-DB41-64EB-5877F041A0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4288A6C8-08A5-9AE0-F588-E63EEA6EF2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1506F7D7-CCC4-470D-CCF3-BE0DE0C9203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EE694792-74EB-1D58-9759-6A1E354B2E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7999BAF-C257-BB6F-49DB-1BF324F141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33E4616-5505-A378-699D-83F3EF000D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2021382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4C3D65C-15FB-A592-F06C-53567AF280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1D9AF65F-40F8-B487-29B3-10B7D7A7705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A43A532E-2435-648A-096E-18F8807260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1113AA1-D566-8E93-B777-A39515FC8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57CFBD5-C429-1DEC-9010-869ACE6AF4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546130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8878817-D1E0-89E3-8C96-07A464640F0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8671B936-E195-CA61-A2D0-62F314D6DA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BE7DF886-2A3A-CCC8-D4C2-903CC51B68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110B4F60-0273-4F92-BB9B-F23839976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93278CA2-61E6-9B24-62DD-744676132D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68930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74AB458-F38F-CD89-BDB2-DA772459A82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841375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1E4F6FA3-0F5E-8F5B-55F2-92C5D4D108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2701925"/>
            <a:ext cx="6858000" cy="1241425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2188399-27CA-F039-846D-F63F4A64C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49B9326F-0890-8356-A82D-504F19CB55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566BEB9-F914-8F5A-6B7E-B287A39C96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73395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CB611-98D2-5B9E-B079-95B0C0C725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43D6ECB-160F-EB6D-C0FD-9A51C0E34E5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BEB073-7176-6412-45E4-33196A225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8105B00-A835-8E84-FFAE-E2F45A9FD3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01B9AE-BE0B-2A12-DCE2-0E23F7C52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5917776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6BA2AA7-6FA7-D968-74CA-44CE9F2FB4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2CEF0E34-C34E-28AB-D2BE-51F3B1EA7EE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53A8927E-72B4-A344-5BA5-1B5B3CF0B1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E41DBEDB-69CE-F866-CBB8-80E170EFBE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B858EFE-A50A-C9D1-426E-21B5DAC05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786407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B91A071-6A47-0726-5533-3AB1C5029C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B0C996F8-7DB5-AF9A-1F95-016E03DFAC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BC334DD7-AA7E-1CAF-5127-2707C6BB0B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24234D74-B850-1B67-AFFD-B9E1CFDC8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10045894-6C84-5BBA-8954-5EB7630573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F5547F87-2144-F5ED-1524-7D580A8BDF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722970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D0EC18E-0098-31C1-3D4A-F7CEF8112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B032A0E5-191E-7EF1-23BC-F70A81D3EE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7D1A8306-0A91-B37F-07E7-A57C2F7721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1AFCADBE-5796-9183-3A35-5FB23D3663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ACA80B6E-8FE5-1E73-0228-1B6014B3E7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04C7947-813C-038C-62D5-E46B989EB9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D274AFDF-35DC-ACD0-306E-7DED079F5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F440EEB-6415-3D15-58B2-05AE7F26A2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393153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627679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C4E84C2-E8AF-F2AF-B409-E027895489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09338DA4-F4C5-75CE-8903-A339AF352A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7D7C8C48-6A48-50CF-126C-CF3B145CB2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5F6F9268-ADD0-BE8B-4185-A594BBE06C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2642048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DC9A158B-E117-7269-1A88-8E43C59C8B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F8485A51-CBDC-735B-C03A-0FE795B1D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347D4F51-FEF3-E8EA-C20A-FA98E677DE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0181646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9E8D35D-78ED-A111-FAD5-9FC91A281E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286E8022-A319-1C54-B0AF-F5F91B8B75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A70C8BC-625A-24E8-5682-EE23EF76C2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A89D1D5-33EA-02F6-0BA5-6D23D17F9D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D0EBC53-18A9-F26E-906F-F0598D8315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5C5C68C5-BEED-7BBB-B804-B3DED29B6D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3500731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C2407BF-7CAA-7131-3C28-C56AF2F6C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DED272F-CC49-DDF5-DFAD-EC5AFEDFF3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29604750-239D-D31B-872D-8F96116B6C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0F6075F6-C5EA-03C1-3F4B-B7811BF342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434AA4A3-CC55-BDC8-41DA-6BA7C00D4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0B85234F-15C7-20F0-0915-9F2995E51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112550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103997B0-3834-1CA2-A54D-40E4650D88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7E9FA1B7-6B2B-94B2-6524-1EDA9E26EC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2DB07E9-43F0-407B-8A3B-2C325E0E8B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5CC4876-5B6C-DD1D-6033-D4BCB0A0C2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40F3211-10CA-F8F0-FEAF-EF1DB6C19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8094103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1DC5B02F-2144-26F0-982B-CE95EB99E7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19935F8-15AE-FD44-91BE-0B896CC8592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1A1EAC2-6654-3AE8-EEEE-576DDF1C20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CF6EC08A-6407-42FD-B471-9447C88FE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1991F759-4B54-6E3F-FC0D-5B5DD3E92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8461026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9F978720-A93D-67A4-E76D-8BD4E68FC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45B6F0F4-8118-73AB-8F8F-0C94809307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E86E23A-0F60-69BE-8CB6-1D5DD8C30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E78C4B17-240A-4CDE-E732-2974E60BC3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8046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55775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0306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96137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76485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stile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05E3-9B21-8742-B4DC-5DD2FCC133AE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865047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slideLayout" Target="../slideLayouts/slideLayout46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439144" y="4793604"/>
            <a:ext cx="637133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800000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7810482" y="4785815"/>
            <a:ext cx="4049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800000"/>
                </a:solidFill>
              </a:defRPr>
            </a:lvl1pPr>
          </a:lstStyle>
          <a:p>
            <a:fld id="{E33505E3-9B21-8742-B4DC-5DD2FCC133AE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734D167-043F-412C-639F-B9B6FCB8100A}"/>
              </a:ext>
            </a:extLst>
          </p:cNvPr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8215474" y="1"/>
            <a:ext cx="928526" cy="64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7988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hf hd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ECCD41D8-4B28-DA22-0545-4DAFA7CDC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1A987835-8360-5CBC-D8C3-782C3FCF5C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A809E2B-1BE0-8821-DED7-F726CB66B78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980B5B5D-A1AF-2312-203C-232321BF0B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A430902-868F-33B7-F74B-E5470D2A9B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246E4C3-CBB0-7044-A42B-59DF7434697A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636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121B7F83-9A0D-71BC-CDC1-27CC7F400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5C54ECAC-619C-995C-9FAB-B5963F1A6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8F4BE8D-430E-CEE9-19B6-BAFAD4FF157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3668EAD-6CA4-D10D-EB0B-C78EF2B7C5B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FB968307-AD1E-6B8B-B3CB-F0D80A7057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15B55-AD44-664A-9508-1B8414566560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316661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CAC4A5F5-5F70-C705-0CDD-E0D09C4AF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38728C42-6941-5C18-791B-C66ED144A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6E20C2A1-5371-24D4-9D12-80A94F4F86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71049ADB-00AA-B415-8FD0-DC563C5F81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AAC78C81-3060-5A0D-82B3-BB77DCB6B02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EE85FA-2F3F-F74E-8D78-ED7DA6D1924B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999546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/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1707618" indent="-1707618"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𝛍</m:t>
                    </m:r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𝐑𝐰𝐞𝐥𝐥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𝐄𝐧𝐝𝐜𝐚𝐩𝐬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𝐝𝐞𝐭𝐞𝐜𝐭𝐨𝐫𝐬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𝐟𝐨𝐫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𝐭𝐡𝐞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𝐄𝐏𝐈𝐂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𝐭𝐫𝐚𝐜𝐤𝐢𝐧𝐠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𝐚𝐭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a:rPr lang="en-US" sz="2400" b="1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𝐄𝐈𝐂</m:t>
                    </m:r>
                  </m:oMath>
                </a14:m>
                <a:endParaRPr lang="en-US" sz="2400" b="1" dirty="0">
                  <a:ea typeface="Cambria Math" panose="02040503050406030204" pitchFamily="18" charset="0"/>
                </a:endParaRPr>
              </a:p>
              <a:p>
                <a:pPr marL="1707618" indent="-1707618" algn="ctr"/>
                <a:r>
                  <a:rPr lang="en-US" sz="2400" b="1" dirty="0">
                    <a:solidFill>
                      <a:srgbClr val="811916"/>
                    </a:solidFill>
                    <a:latin typeface="+mj-lt"/>
                  </a:rPr>
                  <a:t>February 1</a:t>
                </a:r>
                <a:r>
                  <a:rPr lang="en-US" sz="2400" b="1" baseline="30000" dirty="0">
                    <a:solidFill>
                      <a:srgbClr val="811916"/>
                    </a:solidFill>
                    <a:latin typeface="+mj-lt"/>
                  </a:rPr>
                  <a:t>st</a:t>
                </a:r>
                <a:r>
                  <a:rPr lang="en-US" sz="2400" b="1" dirty="0">
                    <a:solidFill>
                      <a:srgbClr val="811916"/>
                    </a:solidFill>
                    <a:latin typeface="+mj-lt"/>
                  </a:rPr>
                  <a:t> 2024</a:t>
                </a:r>
              </a:p>
              <a:p>
                <a:pPr marL="1707618" indent="-1707618" algn="ctr"/>
                <a:r>
                  <a:rPr lang="en-US" b="1" dirty="0">
                    <a:solidFill>
                      <a:srgbClr val="811916"/>
                    </a:solidFill>
                  </a:rPr>
                  <a:t>Annalisa D’Angelo</a:t>
                </a:r>
              </a:p>
              <a:p>
                <a:pPr marL="1707618" indent="-1707618" algn="ctr"/>
                <a:r>
                  <a:rPr lang="en-US" sz="1400" dirty="0"/>
                  <a:t>University of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&amp; INFN Rome Tor </a:t>
                </a:r>
                <a:r>
                  <a:rPr lang="en-US" sz="1400" dirty="0" err="1"/>
                  <a:t>Vergata</a:t>
                </a:r>
                <a:r>
                  <a:rPr lang="en-US" sz="1400" dirty="0"/>
                  <a:t> Rome – Italy</a:t>
                </a:r>
              </a:p>
              <a:p>
                <a:pPr marL="1707618" indent="-1707618" algn="ctr"/>
                <a:r>
                  <a:rPr lang="en-US" sz="1400" b="1" dirty="0">
                    <a:solidFill>
                      <a:srgbClr val="002060"/>
                    </a:solidFill>
                  </a:rPr>
                  <a:t>for the EIC Collaboration</a:t>
                </a:r>
              </a:p>
            </p:txBody>
          </p:sp>
        </mc:Choice>
        <mc:Fallback>
          <p:sp>
            <p:nvSpPr>
              <p:cNvPr id="8" name="CasellaDiTesto 7">
                <a:extLst>
                  <a:ext uri="{FF2B5EF4-FFF2-40B4-BE49-F238E27FC236}">
                    <a16:creationId xmlns:a16="http://schemas.microsoft.com/office/drawing/2014/main" id="{D22A8738-47BD-CA48-B418-D27BAFDDBF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" y="2835131"/>
                <a:ext cx="9144001" cy="1538883"/>
              </a:xfrm>
              <a:prstGeom prst="rect">
                <a:avLst/>
              </a:prstGeom>
              <a:blipFill>
                <a:blip r:embed="rId3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" name="Straight Connector 31">
            <a:extLst>
              <a:ext uri="{FF2B5EF4-FFF2-40B4-BE49-F238E27FC236}">
                <a16:creationId xmlns:a16="http://schemas.microsoft.com/office/drawing/2014/main" id="{722A8AD8-205F-D242-A62A-268090A39D86}"/>
              </a:ext>
            </a:extLst>
          </p:cNvPr>
          <p:cNvCxnSpPr/>
          <p:nvPr/>
        </p:nvCxnSpPr>
        <p:spPr>
          <a:xfrm>
            <a:off x="0" y="2835131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Immagine 2" descr="Immagine che contiene schermata, Modello in scala&#10;&#10;Descrizione generata automaticamente">
            <a:extLst>
              <a:ext uri="{FF2B5EF4-FFF2-40B4-BE49-F238E27FC236}">
                <a16:creationId xmlns:a16="http://schemas.microsoft.com/office/drawing/2014/main" id="{DA628D8F-63EB-7CE3-22B1-F6A10795BB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29384" y="31090"/>
            <a:ext cx="4837176" cy="2675233"/>
          </a:xfrm>
          <a:prstGeom prst="rect">
            <a:avLst/>
          </a:prstGeom>
        </p:spPr>
      </p:pic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F13ADD9C-11D4-6FA3-9CD7-F14CBBA0B2F8}"/>
              </a:ext>
            </a:extLst>
          </p:cNvPr>
          <p:cNvCxnSpPr/>
          <p:nvPr/>
        </p:nvCxnSpPr>
        <p:spPr>
          <a:xfrm>
            <a:off x="0" y="4715360"/>
            <a:ext cx="9144000" cy="0"/>
          </a:xfrm>
          <a:prstGeom prst="line">
            <a:avLst/>
          </a:prstGeom>
          <a:ln w="38100" cap="flat" cmpd="sng" algn="ctr">
            <a:solidFill>
              <a:srgbClr val="B64718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27032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31">
            <a:extLst>
              <a:ext uri="{FF2B5EF4-FFF2-40B4-BE49-F238E27FC236}">
                <a16:creationId xmlns:a16="http://schemas.microsoft.com/office/drawing/2014/main" id="{4D1D8F68-0852-13AA-3624-3C705D3AB107}"/>
              </a:ext>
            </a:extLst>
          </p:cNvPr>
          <p:cNvCxnSpPr/>
          <p:nvPr/>
        </p:nvCxnSpPr>
        <p:spPr>
          <a:xfrm>
            <a:off x="0" y="572026"/>
            <a:ext cx="9144000" cy="0"/>
          </a:xfrm>
          <a:prstGeom prst="line">
            <a:avLst/>
          </a:prstGeom>
          <a:ln w="38100" cap="flat" cmpd="sng" algn="ctr">
            <a:solidFill>
              <a:srgbClr val="000090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olo 1">
            <a:extLst>
              <a:ext uri="{FF2B5EF4-FFF2-40B4-BE49-F238E27FC236}">
                <a16:creationId xmlns:a16="http://schemas.microsoft.com/office/drawing/2014/main" id="{C39847F0-B6CA-6280-74BD-DD3A0B297859}"/>
              </a:ext>
            </a:extLst>
          </p:cNvPr>
          <p:cNvSpPr txBox="1">
            <a:spLocks/>
          </p:cNvSpPr>
          <p:nvPr/>
        </p:nvSpPr>
        <p:spPr>
          <a:xfrm>
            <a:off x="107824" y="-165337"/>
            <a:ext cx="903617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>
                <a:solidFill>
                  <a:srgbClr val="0070C0"/>
                </a:solidFill>
              </a:rPr>
              <a:t>ENDCAPS 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A3A4CFB1-7C89-C57F-11FD-EF106D27075E}"/>
              </a:ext>
            </a:extLst>
          </p:cNvPr>
          <p:cNvSpPr txBox="1"/>
          <p:nvPr/>
        </p:nvSpPr>
        <p:spPr>
          <a:xfrm>
            <a:off x="93332" y="2031868"/>
            <a:ext cx="636277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envelope defined in the geometry database does not refer to the expected active area of the endcaps but the total available space, including signal connectors, gas frame, gas inlet $ outlet, HV.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expected active area radius is 45-46 cm, with an outer service region of 4-5 cm thickness. 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electronics front end boards (FEB) may be mounted at 90 degrees, parallel to the beam pipe, sticking out of the 2.5 cm thick envelope.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integration team (Andy Jung) has informed us that they will provide 3 mounting points on rail to support  each semi-circle.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The integration team (Andy Jung) has confirmed that they expect that all the disks (Silicon trackers and MPDG) should be mounted in two semi-circles.</a:t>
            </a:r>
          </a:p>
        </p:txBody>
      </p:sp>
      <p:grpSp>
        <p:nvGrpSpPr>
          <p:cNvPr id="10" name="Gruppo 9">
            <a:extLst>
              <a:ext uri="{FF2B5EF4-FFF2-40B4-BE49-F238E27FC236}">
                <a16:creationId xmlns:a16="http://schemas.microsoft.com/office/drawing/2014/main" id="{0F4433CB-1909-57D1-37EA-4C26FD467121}"/>
              </a:ext>
            </a:extLst>
          </p:cNvPr>
          <p:cNvGrpSpPr/>
          <p:nvPr/>
        </p:nvGrpSpPr>
        <p:grpSpPr>
          <a:xfrm>
            <a:off x="6687912" y="2175823"/>
            <a:ext cx="2396709" cy="2366159"/>
            <a:chOff x="6456102" y="2173937"/>
            <a:chExt cx="2396709" cy="2366159"/>
          </a:xfrm>
        </p:grpSpPr>
        <p:sp>
          <p:nvSpPr>
            <p:cNvPr id="15" name="Ovale 14">
              <a:extLst>
                <a:ext uri="{FF2B5EF4-FFF2-40B4-BE49-F238E27FC236}">
                  <a16:creationId xmlns:a16="http://schemas.microsoft.com/office/drawing/2014/main" id="{B1CE1C6B-6323-D395-E03D-198FF6F0DA6B}"/>
                </a:ext>
              </a:extLst>
            </p:cNvPr>
            <p:cNvSpPr/>
            <p:nvPr/>
          </p:nvSpPr>
          <p:spPr>
            <a:xfrm>
              <a:off x="6456102" y="2173937"/>
              <a:ext cx="2396709" cy="2366159"/>
            </a:xfrm>
            <a:prstGeom prst="ellipse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3" name="Gruppo 2">
              <a:extLst>
                <a:ext uri="{FF2B5EF4-FFF2-40B4-BE49-F238E27FC236}">
                  <a16:creationId xmlns:a16="http://schemas.microsoft.com/office/drawing/2014/main" id="{3B6A5674-D143-B16B-B233-05C28813871F}"/>
                </a:ext>
              </a:extLst>
            </p:cNvPr>
            <p:cNvGrpSpPr/>
            <p:nvPr/>
          </p:nvGrpSpPr>
          <p:grpSpPr>
            <a:xfrm>
              <a:off x="6577532" y="2276393"/>
              <a:ext cx="2163052" cy="2161249"/>
              <a:chOff x="4714152" y="793499"/>
              <a:chExt cx="3611495" cy="3596120"/>
            </a:xfrm>
          </p:grpSpPr>
          <p:sp>
            <p:nvSpPr>
              <p:cNvPr id="6" name="OR 5">
                <a:extLst>
                  <a:ext uri="{FF2B5EF4-FFF2-40B4-BE49-F238E27FC236}">
                    <a16:creationId xmlns:a16="http://schemas.microsoft.com/office/drawing/2014/main" id="{AF3119A4-A646-6A0E-9EA6-20F630605933}"/>
                  </a:ext>
                </a:extLst>
              </p:cNvPr>
              <p:cNvSpPr/>
              <p:nvPr/>
            </p:nvSpPr>
            <p:spPr>
              <a:xfrm>
                <a:off x="4714152" y="793499"/>
                <a:ext cx="3611495" cy="3596120"/>
              </a:xfrm>
              <a:prstGeom prst="flowChartOr">
                <a:avLst/>
              </a:prstGeom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e 6">
                <a:extLst>
                  <a:ext uri="{FF2B5EF4-FFF2-40B4-BE49-F238E27FC236}">
                    <a16:creationId xmlns:a16="http://schemas.microsoft.com/office/drawing/2014/main" id="{AF7C79E7-EF92-DB27-4873-9606CA159B6B}"/>
                  </a:ext>
                </a:extLst>
              </p:cNvPr>
              <p:cNvSpPr/>
              <p:nvPr/>
            </p:nvSpPr>
            <p:spPr>
              <a:xfrm>
                <a:off x="6331644" y="2391175"/>
                <a:ext cx="361149" cy="361150"/>
              </a:xfrm>
              <a:prstGeom prst="ellipse">
                <a:avLst/>
              </a:prstGeom>
              <a:solidFill>
                <a:schemeClr val="bg1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4" name="Gruppo 13">
            <a:extLst>
              <a:ext uri="{FF2B5EF4-FFF2-40B4-BE49-F238E27FC236}">
                <a16:creationId xmlns:a16="http://schemas.microsoft.com/office/drawing/2014/main" id="{C5CBE2B3-00BA-F8AF-3D93-33D423C89975}"/>
              </a:ext>
            </a:extLst>
          </p:cNvPr>
          <p:cNvGrpSpPr/>
          <p:nvPr/>
        </p:nvGrpSpPr>
        <p:grpSpPr>
          <a:xfrm>
            <a:off x="107823" y="657242"/>
            <a:ext cx="8976799" cy="871530"/>
            <a:chOff x="107823" y="657242"/>
            <a:chExt cx="8976799" cy="871530"/>
          </a:xfrm>
        </p:grpSpPr>
        <p:pic>
          <p:nvPicPr>
            <p:cNvPr id="11" name="Immagine 10">
              <a:extLst>
                <a:ext uri="{FF2B5EF4-FFF2-40B4-BE49-F238E27FC236}">
                  <a16:creationId xmlns:a16="http://schemas.microsoft.com/office/drawing/2014/main" id="{906DAC22-B044-8668-0F86-9C5F8DB85B8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7823" y="1063989"/>
              <a:ext cx="8976799" cy="464783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728EEDDE-37F0-D280-CB36-96246D3E82B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7824" y="657242"/>
              <a:ext cx="8928352" cy="415901"/>
            </a:xfrm>
            <a:prstGeom prst="rect">
              <a:avLst/>
            </a:prstGeom>
          </p:spPr>
        </p:pic>
      </p:grpSp>
      <p:pic>
        <p:nvPicPr>
          <p:cNvPr id="21" name="Immagine 20">
            <a:extLst>
              <a:ext uri="{FF2B5EF4-FFF2-40B4-BE49-F238E27FC236}">
                <a16:creationId xmlns:a16="http://schemas.microsoft.com/office/drawing/2014/main" id="{90BD0F04-A63E-8414-6F2A-C9D81683C58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22" y="1537700"/>
            <a:ext cx="8976799" cy="464746"/>
          </a:xfrm>
          <a:prstGeom prst="rect">
            <a:avLst/>
          </a:prstGeom>
        </p:spPr>
      </p:pic>
      <p:cxnSp>
        <p:nvCxnSpPr>
          <p:cNvPr id="23" name="Connettore 1 22">
            <a:extLst>
              <a:ext uri="{FF2B5EF4-FFF2-40B4-BE49-F238E27FC236}">
                <a16:creationId xmlns:a16="http://schemas.microsoft.com/office/drawing/2014/main" id="{C139286E-5323-CBBD-9981-2A719752F831}"/>
              </a:ext>
            </a:extLst>
          </p:cNvPr>
          <p:cNvCxnSpPr/>
          <p:nvPr/>
        </p:nvCxnSpPr>
        <p:spPr>
          <a:xfrm>
            <a:off x="107822" y="1528772"/>
            <a:ext cx="8928354" cy="1804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415268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30542</TotalTime>
  <Words>176</Words>
  <Application>Microsoft Macintosh PowerPoint</Application>
  <PresentationFormat>Presentazione su schermo (16:9)</PresentationFormat>
  <Paragraphs>13</Paragraphs>
  <Slides>2</Slides>
  <Notes>2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4</vt:i4>
      </vt:variant>
      <vt:variant>
        <vt:lpstr>Titoli diapositive</vt:lpstr>
      </vt:variant>
      <vt:variant>
        <vt:i4>2</vt:i4>
      </vt:variant>
    </vt:vector>
  </HeadingPairs>
  <TitlesOfParts>
    <vt:vector size="10" baseType="lpstr">
      <vt:lpstr>Arial</vt:lpstr>
      <vt:lpstr>Calibri</vt:lpstr>
      <vt:lpstr>Calibri Light</vt:lpstr>
      <vt:lpstr>Cambria Math</vt:lpstr>
      <vt:lpstr>Tema di Office</vt:lpstr>
      <vt:lpstr>1_Personalizza struttura</vt:lpstr>
      <vt:lpstr>2_Personalizza struttura</vt:lpstr>
      <vt:lpstr>Personalizza struttura</vt:lpstr>
      <vt:lpstr>Presentazione standard di PowerPoint</vt:lpstr>
      <vt:lpstr>Presentazione standard di PowerPoint</vt:lpstr>
    </vt:vector>
  </TitlesOfParts>
  <Company>INFN Sezione Roma Tor Vergata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di PowerPoint</dc:title>
  <dc:creator>annalisa D'Angelo</dc:creator>
  <cp:lastModifiedBy>Annalisa D'Angelo</cp:lastModifiedBy>
  <cp:revision>303</cp:revision>
  <dcterms:created xsi:type="dcterms:W3CDTF">2016-09-11T22:00:23Z</dcterms:created>
  <dcterms:modified xsi:type="dcterms:W3CDTF">2024-02-01T13:53:14Z</dcterms:modified>
</cp:coreProperties>
</file>