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6" r:id="rId2"/>
  </p:sldMasterIdLst>
  <p:notesMasterIdLst>
    <p:notesMasterId r:id="rId38"/>
  </p:notesMasterIdLst>
  <p:handoutMasterIdLst>
    <p:handoutMasterId r:id="rId39"/>
  </p:handoutMasterIdLst>
  <p:sldIdLst>
    <p:sldId id="257" r:id="rId3"/>
    <p:sldId id="449" r:id="rId4"/>
    <p:sldId id="436" r:id="rId5"/>
    <p:sldId id="427" r:id="rId6"/>
    <p:sldId id="429" r:id="rId7"/>
    <p:sldId id="430" r:id="rId8"/>
    <p:sldId id="431" r:id="rId9"/>
    <p:sldId id="432" r:id="rId10"/>
    <p:sldId id="447" r:id="rId11"/>
    <p:sldId id="433" r:id="rId12"/>
    <p:sldId id="435" r:id="rId13"/>
    <p:sldId id="409" r:id="rId14"/>
    <p:sldId id="441" r:id="rId15"/>
    <p:sldId id="440" r:id="rId16"/>
    <p:sldId id="416" r:id="rId17"/>
    <p:sldId id="412" r:id="rId18"/>
    <p:sldId id="418" r:id="rId19"/>
    <p:sldId id="414" r:id="rId20"/>
    <p:sldId id="421" r:id="rId21"/>
    <p:sldId id="422" r:id="rId22"/>
    <p:sldId id="450" r:id="rId23"/>
    <p:sldId id="456" r:id="rId24"/>
    <p:sldId id="442" r:id="rId25"/>
    <p:sldId id="443" r:id="rId26"/>
    <p:sldId id="452" r:id="rId27"/>
    <p:sldId id="453" r:id="rId28"/>
    <p:sldId id="457" r:id="rId29"/>
    <p:sldId id="451" r:id="rId30"/>
    <p:sldId id="444" r:id="rId31"/>
    <p:sldId id="423" r:id="rId32"/>
    <p:sldId id="445" r:id="rId33"/>
    <p:sldId id="446" r:id="rId34"/>
    <p:sldId id="425" r:id="rId35"/>
    <p:sldId id="448" r:id="rId36"/>
    <p:sldId id="426" r:id="rId3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59E13BE4-83A0-074D-AF4C-BBBA00AFD7F4}">
          <p14:sldIdLst>
            <p14:sldId id="257"/>
          </p14:sldIdLst>
        </p14:section>
        <p14:section name="Untitled Section" id="{12891682-CA80-BA42-A141-EA939DE507F3}">
          <p14:sldIdLst>
            <p14:sldId id="449"/>
            <p14:sldId id="436"/>
            <p14:sldId id="427"/>
            <p14:sldId id="429"/>
            <p14:sldId id="430"/>
            <p14:sldId id="431"/>
            <p14:sldId id="432"/>
            <p14:sldId id="447"/>
            <p14:sldId id="433"/>
            <p14:sldId id="435"/>
            <p14:sldId id="409"/>
            <p14:sldId id="441"/>
            <p14:sldId id="440"/>
            <p14:sldId id="416"/>
            <p14:sldId id="412"/>
            <p14:sldId id="418"/>
            <p14:sldId id="414"/>
            <p14:sldId id="421"/>
            <p14:sldId id="422"/>
            <p14:sldId id="450"/>
            <p14:sldId id="456"/>
            <p14:sldId id="442"/>
            <p14:sldId id="443"/>
            <p14:sldId id="452"/>
            <p14:sldId id="453"/>
            <p14:sldId id="457"/>
            <p14:sldId id="451"/>
            <p14:sldId id="444"/>
            <p14:sldId id="423"/>
            <p14:sldId id="445"/>
            <p14:sldId id="446"/>
            <p14:sldId id="425"/>
            <p14:sldId id="448"/>
            <p14:sldId id="42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A2A"/>
    <a:srgbClr val="042B7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89" autoAdjust="0"/>
    <p:restoredTop sz="98367" autoAdjust="0"/>
  </p:normalViewPr>
  <p:slideViewPr>
    <p:cSldViewPr>
      <p:cViewPr varScale="1">
        <p:scale>
          <a:sx n="120" d="100"/>
          <a:sy n="120" d="100"/>
        </p:scale>
        <p:origin x="-1374"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dirty="0"/>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endParaRPr lang="en-US" dirty="0"/>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dirty="0"/>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D0BDC93-08D5-B04E-B1FB-FC527391D6EA}" type="slidenum">
              <a:rPr lang="en-US"/>
              <a:pPr/>
              <a:t>‹#›</a:t>
            </a:fld>
            <a:endParaRPr lang="en-US" dirty="0"/>
          </a:p>
        </p:txBody>
      </p:sp>
    </p:spTree>
    <p:extLst>
      <p:ext uri="{BB962C8B-B14F-4D97-AF65-F5344CB8AC3E}">
        <p14:creationId xmlns:p14="http://schemas.microsoft.com/office/powerpoint/2010/main" val="1167619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EF58220-F648-0A4A-995D-5455D9480B21}" type="slidenum">
              <a:rPr lang="en-US"/>
              <a:pPr/>
              <a:t>‹#›</a:t>
            </a:fld>
            <a:endParaRPr lang="en-US" dirty="0"/>
          </a:p>
        </p:txBody>
      </p:sp>
    </p:spTree>
    <p:extLst>
      <p:ext uri="{BB962C8B-B14F-4D97-AF65-F5344CB8AC3E}">
        <p14:creationId xmlns:p14="http://schemas.microsoft.com/office/powerpoint/2010/main" val="37092909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1</a:t>
            </a:fld>
            <a:endParaRPr lang="en-US"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Beam driven cavity</a:t>
            </a:r>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8BB1A-4283-4CA9-9C04-087456DC90F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2238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220-F648-0A4A-995D-5455D9480B21}" type="slidenum">
              <a:rPr lang="en-US" smtClean="0"/>
              <a:pPr/>
              <a:t>12</a:t>
            </a:fld>
            <a:endParaRPr lang="en-US" dirty="0"/>
          </a:p>
        </p:txBody>
      </p:sp>
    </p:spTree>
    <p:extLst>
      <p:ext uri="{BB962C8B-B14F-4D97-AF65-F5344CB8AC3E}">
        <p14:creationId xmlns:p14="http://schemas.microsoft.com/office/powerpoint/2010/main" val="203490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220-F648-0A4A-995D-5455D9480B21}" type="slidenum">
              <a:rPr lang="en-US" smtClean="0"/>
              <a:pPr/>
              <a:t>13</a:t>
            </a:fld>
            <a:endParaRPr lang="en-US" dirty="0"/>
          </a:p>
        </p:txBody>
      </p:sp>
    </p:spTree>
    <p:extLst>
      <p:ext uri="{BB962C8B-B14F-4D97-AF65-F5344CB8AC3E}">
        <p14:creationId xmlns:p14="http://schemas.microsoft.com/office/powerpoint/2010/main" val="203490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220-F648-0A4A-995D-5455D9480B21}" type="slidenum">
              <a:rPr lang="en-US" smtClean="0"/>
              <a:pPr/>
              <a:t>14</a:t>
            </a:fld>
            <a:endParaRPr lang="en-US" dirty="0"/>
          </a:p>
        </p:txBody>
      </p:sp>
    </p:spTree>
    <p:extLst>
      <p:ext uri="{BB962C8B-B14F-4D97-AF65-F5344CB8AC3E}">
        <p14:creationId xmlns:p14="http://schemas.microsoft.com/office/powerpoint/2010/main" val="203490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220-F648-0A4A-995D-5455D9480B21}" type="slidenum">
              <a:rPr lang="en-US" smtClean="0"/>
              <a:pPr/>
              <a:t>15</a:t>
            </a:fld>
            <a:endParaRPr lang="en-US" dirty="0"/>
          </a:p>
        </p:txBody>
      </p:sp>
    </p:spTree>
    <p:extLst>
      <p:ext uri="{BB962C8B-B14F-4D97-AF65-F5344CB8AC3E}">
        <p14:creationId xmlns:p14="http://schemas.microsoft.com/office/powerpoint/2010/main" val="54767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the HOM resonant</a:t>
            </a:r>
            <a:r>
              <a:rPr lang="en-US" baseline="0" dirty="0" smtClean="0"/>
              <a:t> frequencies fell directly on a 9MHz harmonic</a:t>
            </a:r>
            <a:endParaRPr lang="en-US" dirty="0"/>
          </a:p>
        </p:txBody>
      </p:sp>
      <p:sp>
        <p:nvSpPr>
          <p:cNvPr id="4" name="Slide Number Placeholder 3"/>
          <p:cNvSpPr>
            <a:spLocks noGrp="1"/>
          </p:cNvSpPr>
          <p:nvPr>
            <p:ph type="sldNum" sz="quarter" idx="10"/>
          </p:nvPr>
        </p:nvSpPr>
        <p:spPr/>
        <p:txBody>
          <a:bodyPr/>
          <a:lstStyle/>
          <a:p>
            <a:fld id="{AEF58220-F648-0A4A-995D-5455D9480B21}" type="slidenum">
              <a:rPr lang="en-US" smtClean="0"/>
              <a:pPr/>
              <a:t>18</a:t>
            </a:fld>
            <a:endParaRPr lang="en-US" dirty="0"/>
          </a:p>
        </p:txBody>
      </p:sp>
    </p:spTree>
    <p:extLst>
      <p:ext uri="{BB962C8B-B14F-4D97-AF65-F5344CB8AC3E}">
        <p14:creationId xmlns:p14="http://schemas.microsoft.com/office/powerpoint/2010/main" val="19452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Brief</a:t>
            </a:r>
            <a:r>
              <a:rPr lang="en-US" baseline="0" dirty="0" smtClean="0"/>
              <a:t> Background</a:t>
            </a:r>
          </a:p>
          <a:p>
            <a:pPr marL="171450" indent="-171450">
              <a:buFontTx/>
              <a:buChar char="-"/>
            </a:pPr>
            <a:r>
              <a:rPr lang="en-US" baseline="0" dirty="0" smtClean="0"/>
              <a:t>Describe some of the primary unknowns and how they were resolved</a:t>
            </a:r>
          </a:p>
          <a:p>
            <a:pPr marL="171450" indent="-171450">
              <a:buFontTx/>
              <a:buChar char="-"/>
            </a:pPr>
            <a:r>
              <a:rPr lang="en-US" baseline="0" dirty="0" smtClean="0"/>
              <a:t>Show how exactly we were able to wade our way through the minefield</a:t>
            </a:r>
          </a:p>
          <a:p>
            <a:pPr marL="171450" indent="-171450">
              <a:buFontTx/>
              <a:buChar char="-"/>
            </a:pPr>
            <a:r>
              <a:rPr lang="en-US" baseline="0" dirty="0" smtClean="0"/>
              <a:t>What the next steps are for this project</a:t>
            </a:r>
          </a:p>
          <a:p>
            <a:pPr marL="171450" indent="-171450">
              <a:buFontTx/>
              <a:buChar char="-"/>
            </a:pPr>
            <a:r>
              <a:rPr lang="en-US" baseline="0" dirty="0" smtClean="0"/>
              <a:t>Acknowledge how much work went into this effort</a:t>
            </a:r>
          </a:p>
        </p:txBody>
      </p:sp>
      <p:sp>
        <p:nvSpPr>
          <p:cNvPr id="4" name="Slide Number Placeholder 3"/>
          <p:cNvSpPr>
            <a:spLocks noGrp="1"/>
          </p:cNvSpPr>
          <p:nvPr>
            <p:ph type="sldNum" sz="quarter" idx="10"/>
          </p:nvPr>
        </p:nvSpPr>
        <p:spPr/>
        <p:txBody>
          <a:bodyPr/>
          <a:lstStyle/>
          <a:p>
            <a:fld id="{AEF58220-F648-0A4A-995D-5455D9480B21}" type="slidenum">
              <a:rPr lang="en-US" smtClean="0"/>
              <a:pPr/>
              <a:t>21</a:t>
            </a:fld>
            <a:endParaRPr lang="en-US" dirty="0"/>
          </a:p>
        </p:txBody>
      </p:sp>
    </p:spTree>
    <p:extLst>
      <p:ext uri="{BB962C8B-B14F-4D97-AF65-F5344CB8AC3E}">
        <p14:creationId xmlns:p14="http://schemas.microsoft.com/office/powerpoint/2010/main" val="197905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Brief</a:t>
            </a:r>
            <a:r>
              <a:rPr lang="en-US" baseline="0" dirty="0" smtClean="0"/>
              <a:t> Background</a:t>
            </a:r>
          </a:p>
          <a:p>
            <a:pPr marL="171450" indent="-171450">
              <a:buFontTx/>
              <a:buChar char="-"/>
            </a:pPr>
            <a:r>
              <a:rPr lang="en-US" baseline="0" dirty="0" smtClean="0"/>
              <a:t>Describe some of the primary unknowns and how they were resolved</a:t>
            </a:r>
          </a:p>
          <a:p>
            <a:pPr marL="171450" indent="-171450">
              <a:buFontTx/>
              <a:buChar char="-"/>
            </a:pPr>
            <a:r>
              <a:rPr lang="en-US" baseline="0" dirty="0" smtClean="0"/>
              <a:t>Show how exactly we were able to wade our way through the minefield</a:t>
            </a:r>
          </a:p>
          <a:p>
            <a:pPr marL="171450" indent="-171450">
              <a:buFontTx/>
              <a:buChar char="-"/>
            </a:pPr>
            <a:r>
              <a:rPr lang="en-US" baseline="0" dirty="0" smtClean="0"/>
              <a:t>What the next steps are for this project</a:t>
            </a:r>
          </a:p>
          <a:p>
            <a:pPr marL="171450" indent="-171450">
              <a:buFontTx/>
              <a:buChar char="-"/>
            </a:pPr>
            <a:r>
              <a:rPr lang="en-US" baseline="0" dirty="0" smtClean="0"/>
              <a:t>Acknowledge how much work went into this effort</a:t>
            </a:r>
          </a:p>
        </p:txBody>
      </p:sp>
      <p:sp>
        <p:nvSpPr>
          <p:cNvPr id="4" name="Slide Number Placeholder 3"/>
          <p:cNvSpPr>
            <a:spLocks noGrp="1"/>
          </p:cNvSpPr>
          <p:nvPr>
            <p:ph type="sldNum" sz="quarter" idx="10"/>
          </p:nvPr>
        </p:nvSpPr>
        <p:spPr/>
        <p:txBody>
          <a:bodyPr/>
          <a:lstStyle/>
          <a:p>
            <a:fld id="{AEF58220-F648-0A4A-995D-5455D9480B21}" type="slidenum">
              <a:rPr lang="en-US" smtClean="0"/>
              <a:pPr/>
              <a:t>28</a:t>
            </a:fld>
            <a:endParaRPr lang="en-US" dirty="0"/>
          </a:p>
        </p:txBody>
      </p:sp>
    </p:spTree>
    <p:extLst>
      <p:ext uri="{BB962C8B-B14F-4D97-AF65-F5344CB8AC3E}">
        <p14:creationId xmlns:p14="http://schemas.microsoft.com/office/powerpoint/2010/main" val="197905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2</a:t>
            </a:fld>
            <a:endParaRPr lang="en-US" sz="1200" dirty="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Brief</a:t>
            </a:r>
            <a:r>
              <a:rPr lang="en-US" baseline="0" dirty="0" smtClean="0"/>
              <a:t> Background</a:t>
            </a:r>
          </a:p>
          <a:p>
            <a:pPr marL="171450" indent="-171450">
              <a:buFontTx/>
              <a:buChar char="-"/>
            </a:pPr>
            <a:r>
              <a:rPr lang="en-US" baseline="0" dirty="0" smtClean="0"/>
              <a:t>Describe some of the primary unknowns and how they were resolved</a:t>
            </a:r>
          </a:p>
          <a:p>
            <a:pPr marL="171450" indent="-171450">
              <a:buFontTx/>
              <a:buChar char="-"/>
            </a:pPr>
            <a:r>
              <a:rPr lang="en-US" baseline="0" dirty="0" smtClean="0"/>
              <a:t>Show how exactly we were able to wade our way through the minefield</a:t>
            </a:r>
          </a:p>
          <a:p>
            <a:pPr marL="171450" indent="-171450">
              <a:buFontTx/>
              <a:buChar char="-"/>
            </a:pPr>
            <a:r>
              <a:rPr lang="en-US" baseline="0" dirty="0" smtClean="0"/>
              <a:t>What the next steps are for this project</a:t>
            </a:r>
          </a:p>
          <a:p>
            <a:pPr marL="171450" indent="-171450">
              <a:buFontTx/>
              <a:buChar char="-"/>
            </a:pPr>
            <a:r>
              <a:rPr lang="en-US" baseline="0" dirty="0" smtClean="0"/>
              <a:t>Acknowledge how much work went into this effort</a:t>
            </a:r>
          </a:p>
        </p:txBody>
      </p:sp>
      <p:sp>
        <p:nvSpPr>
          <p:cNvPr id="4" name="Slide Number Placeholder 3"/>
          <p:cNvSpPr>
            <a:spLocks noGrp="1"/>
          </p:cNvSpPr>
          <p:nvPr>
            <p:ph type="sldNum" sz="quarter" idx="10"/>
          </p:nvPr>
        </p:nvSpPr>
        <p:spPr/>
        <p:txBody>
          <a:bodyPr/>
          <a:lstStyle/>
          <a:p>
            <a:fld id="{AEF58220-F648-0A4A-995D-5455D9480B21}" type="slidenum">
              <a:rPr lang="en-US" smtClean="0"/>
              <a:pPr/>
              <a:t>3</a:t>
            </a:fld>
            <a:endParaRPr lang="en-US" dirty="0"/>
          </a:p>
        </p:txBody>
      </p:sp>
    </p:spTree>
    <p:extLst>
      <p:ext uri="{BB962C8B-B14F-4D97-AF65-F5344CB8AC3E}">
        <p14:creationId xmlns:p14="http://schemas.microsoft.com/office/powerpoint/2010/main" val="197905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4</a:t>
            </a:fld>
            <a:endParaRPr lang="en-US" sz="1200" dirty="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5</a:t>
            </a:fld>
            <a:endParaRPr lang="en-US" sz="1200" dirty="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6</a:t>
            </a:fld>
            <a:endParaRPr lang="en-US" sz="1200" dirty="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7</a:t>
            </a:fld>
            <a:endParaRPr lang="en-US" sz="1200" dirty="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8</a:t>
            </a:fld>
            <a:endParaRPr lang="en-US" sz="1200" dirty="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9</a:t>
            </a:fld>
            <a:endParaRPr lang="en-US" sz="1200" dirty="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a:t>Click to edit Master subtitle style</a:t>
            </a:r>
          </a:p>
        </p:txBody>
      </p:sp>
    </p:spTree>
    <p:extLst>
      <p:ext uri="{BB962C8B-B14F-4D97-AF65-F5344CB8AC3E}">
        <p14:creationId xmlns:p14="http://schemas.microsoft.com/office/powerpoint/2010/main" val="15504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A4834EC1-1859-3B4B-8952-6F09FA9094E7}" type="slidenum">
              <a:rPr lang="en-US"/>
              <a:pPr/>
              <a:t>‹#›</a:t>
            </a:fld>
            <a:endParaRPr lang="en-US" dirty="0"/>
          </a:p>
        </p:txBody>
      </p:sp>
    </p:spTree>
    <p:extLst>
      <p:ext uri="{BB962C8B-B14F-4D97-AF65-F5344CB8AC3E}">
        <p14:creationId xmlns:p14="http://schemas.microsoft.com/office/powerpoint/2010/main" val="261572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7ED678B-CC06-DA4A-ADCC-372070E2EE6D}" type="slidenum">
              <a:rPr lang="en-US"/>
              <a:pPr/>
              <a:t>‹#›</a:t>
            </a:fld>
            <a:endParaRPr lang="en-US" dirty="0"/>
          </a:p>
        </p:txBody>
      </p:sp>
    </p:spTree>
    <p:extLst>
      <p:ext uri="{BB962C8B-B14F-4D97-AF65-F5344CB8AC3E}">
        <p14:creationId xmlns:p14="http://schemas.microsoft.com/office/powerpoint/2010/main" val="144842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906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828800"/>
            <a:ext cx="7620000" cy="38862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44012A82-AF99-1149-BB68-ED1D5646BF11}" type="slidenum">
              <a:rPr lang="en-US"/>
              <a:pPr/>
              <a:t>‹#›</a:t>
            </a:fld>
            <a:endParaRPr lang="en-US" dirty="0"/>
          </a:p>
        </p:txBody>
      </p:sp>
    </p:spTree>
    <p:extLst>
      <p:ext uri="{BB962C8B-B14F-4D97-AF65-F5344CB8AC3E}">
        <p14:creationId xmlns:p14="http://schemas.microsoft.com/office/powerpoint/2010/main" val="180599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90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8288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728C77BF-32DE-6240-8D50-3C77A8809188}" type="slidenum">
              <a:rPr lang="en-US"/>
              <a:pPr/>
              <a:t>‹#›</a:t>
            </a:fld>
            <a:endParaRPr lang="en-US" dirty="0"/>
          </a:p>
        </p:txBody>
      </p:sp>
    </p:spTree>
    <p:extLst>
      <p:ext uri="{BB962C8B-B14F-4D97-AF65-F5344CB8AC3E}">
        <p14:creationId xmlns:p14="http://schemas.microsoft.com/office/powerpoint/2010/main" val="500096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029AB-9287-4B02-ABC8-BC6FE9593D69}" type="datetime1">
              <a:rPr lang="en-US" smtClean="0">
                <a:solidFill>
                  <a:prstClr val="black">
                    <a:tint val="75000"/>
                  </a:prstClr>
                </a:solidFill>
              </a:rPr>
              <a:pPr/>
              <a:t>7/29/2016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16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A336D-D137-4603-9464-802B26AAC1CE}" type="datetime1">
              <a:rPr lang="en-US" smtClean="0">
                <a:solidFill>
                  <a:prstClr val="black">
                    <a:tint val="75000"/>
                  </a:prstClr>
                </a:solidFill>
              </a:rPr>
              <a:pPr/>
              <a:t>7/29/2016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62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58CE3B-9F3A-477B-879C-CF14CC65C946}" type="datetime1">
              <a:rPr lang="en-US" smtClean="0">
                <a:solidFill>
                  <a:prstClr val="black">
                    <a:tint val="75000"/>
                  </a:prstClr>
                </a:solidFill>
              </a:rPr>
              <a:pPr/>
              <a:t>7/29/2016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9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A79C41-2ED7-428F-A1D5-4191D625E935}" type="datetime1">
              <a:rPr lang="en-US" smtClean="0">
                <a:solidFill>
                  <a:prstClr val="black">
                    <a:tint val="75000"/>
                  </a:prstClr>
                </a:solidFill>
              </a:rPr>
              <a:pPr/>
              <a:t>7/29/2016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815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7458AB-0CCA-45A1-BEAF-67D665BA9884}" type="datetime1">
              <a:rPr lang="en-US" smtClean="0">
                <a:solidFill>
                  <a:prstClr val="black">
                    <a:tint val="75000"/>
                  </a:prstClr>
                </a:solidFill>
              </a:rPr>
              <a:pPr/>
              <a:t>7/29/2016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22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44A57-F5E8-45CA-A033-1D5DA7150CA7}" type="datetime1">
              <a:rPr lang="en-US" smtClean="0">
                <a:solidFill>
                  <a:prstClr val="black">
                    <a:tint val="75000"/>
                  </a:prstClr>
                </a:solidFill>
              </a:rPr>
              <a:pPr/>
              <a:t>7/29/2016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6852845B-A5F6-3440-B749-65162F69B7B3}" type="slidenum">
              <a:rPr lang="en-US"/>
              <a:pPr/>
              <a:t>‹#›</a:t>
            </a:fld>
            <a:endParaRPr lang="en-US" dirty="0"/>
          </a:p>
        </p:txBody>
      </p:sp>
    </p:spTree>
    <p:extLst>
      <p:ext uri="{BB962C8B-B14F-4D97-AF65-F5344CB8AC3E}">
        <p14:creationId xmlns:p14="http://schemas.microsoft.com/office/powerpoint/2010/main" val="806700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10242-4B9C-4EDE-BCF5-C0D22F30487E}" type="datetime1">
              <a:rPr lang="en-US" smtClean="0">
                <a:solidFill>
                  <a:prstClr val="black">
                    <a:tint val="75000"/>
                  </a:prstClr>
                </a:solidFill>
              </a:rPr>
              <a:pPr/>
              <a:t>7/29/2016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B9EAF-E448-4F32-9EC3-EFA31D9C9D11}" type="datetime1">
              <a:rPr lang="en-US" smtClean="0">
                <a:solidFill>
                  <a:prstClr val="black">
                    <a:tint val="75000"/>
                  </a:prstClr>
                </a:solidFill>
              </a:rPr>
              <a:pPr/>
              <a:t>7/29/2016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144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05F82-EFD8-495F-9B06-6AD0B44AA394}" type="datetime1">
              <a:rPr lang="en-US" smtClean="0">
                <a:solidFill>
                  <a:prstClr val="black">
                    <a:tint val="75000"/>
                  </a:prstClr>
                </a:solidFill>
              </a:rPr>
              <a:pPr/>
              <a:t>7/29/2016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93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40C28-5B70-437E-B59D-0F4490BAAAD8}" type="datetime1">
              <a:rPr lang="en-US" smtClean="0">
                <a:solidFill>
                  <a:prstClr val="black">
                    <a:tint val="75000"/>
                  </a:prstClr>
                </a:solidFill>
              </a:rPr>
              <a:pPr/>
              <a:t>7/29/2016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209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B3A2D-2C05-48E1-98F1-C7F80DF66C16}" type="datetime1">
              <a:rPr lang="en-US" smtClean="0">
                <a:solidFill>
                  <a:prstClr val="black">
                    <a:tint val="75000"/>
                  </a:prstClr>
                </a:solidFill>
              </a:rPr>
              <a:pPr/>
              <a:t>7/29/2016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8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9D032832-6F35-5543-AC0C-2124F8E62081}" type="slidenum">
              <a:rPr lang="en-US"/>
              <a:pPr/>
              <a:t>‹#›</a:t>
            </a:fld>
            <a:endParaRPr lang="en-US" dirty="0"/>
          </a:p>
        </p:txBody>
      </p:sp>
    </p:spTree>
    <p:extLst>
      <p:ext uri="{BB962C8B-B14F-4D97-AF65-F5344CB8AC3E}">
        <p14:creationId xmlns:p14="http://schemas.microsoft.com/office/powerpoint/2010/main" val="28894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A91D5F67-9B0D-AD49-A808-24C46E07DC39}" type="slidenum">
              <a:rPr lang="en-US"/>
              <a:pPr/>
              <a:t>‹#›</a:t>
            </a:fld>
            <a:endParaRPr lang="en-US" dirty="0"/>
          </a:p>
        </p:txBody>
      </p:sp>
    </p:spTree>
    <p:extLst>
      <p:ext uri="{BB962C8B-B14F-4D97-AF65-F5344CB8AC3E}">
        <p14:creationId xmlns:p14="http://schemas.microsoft.com/office/powerpoint/2010/main" val="402334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F1416C37-3C78-C24C-ABC5-1199183B3E3C}" type="slidenum">
              <a:rPr lang="en-US"/>
              <a:pPr/>
              <a:t>‹#›</a:t>
            </a:fld>
            <a:endParaRPr lang="en-US" dirty="0"/>
          </a:p>
        </p:txBody>
      </p:sp>
    </p:spTree>
    <p:extLst>
      <p:ext uri="{BB962C8B-B14F-4D97-AF65-F5344CB8AC3E}">
        <p14:creationId xmlns:p14="http://schemas.microsoft.com/office/powerpoint/2010/main" val="46702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C332F882-C650-954F-B8B9-C631AB3B370F}" type="slidenum">
              <a:rPr lang="en-US"/>
              <a:pPr/>
              <a:t>‹#›</a:t>
            </a:fld>
            <a:endParaRPr lang="en-US" dirty="0"/>
          </a:p>
        </p:txBody>
      </p:sp>
    </p:spTree>
    <p:extLst>
      <p:ext uri="{BB962C8B-B14F-4D97-AF65-F5344CB8AC3E}">
        <p14:creationId xmlns:p14="http://schemas.microsoft.com/office/powerpoint/2010/main" val="177339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F346D39A-FD41-094A-984B-DF69A97B0AA2}" type="slidenum">
              <a:rPr lang="en-US"/>
              <a:pPr/>
              <a:t>‹#›</a:t>
            </a:fld>
            <a:endParaRPr lang="en-US" dirty="0"/>
          </a:p>
        </p:txBody>
      </p:sp>
    </p:spTree>
    <p:extLst>
      <p:ext uri="{BB962C8B-B14F-4D97-AF65-F5344CB8AC3E}">
        <p14:creationId xmlns:p14="http://schemas.microsoft.com/office/powerpoint/2010/main" val="116849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0D756B7A-22A7-6141-8ABC-1425E9B710F2}" type="slidenum">
              <a:rPr lang="en-US"/>
              <a:pPr/>
              <a:t>‹#›</a:t>
            </a:fld>
            <a:endParaRPr lang="en-US" dirty="0"/>
          </a:p>
        </p:txBody>
      </p:sp>
    </p:spTree>
    <p:extLst>
      <p:ext uri="{BB962C8B-B14F-4D97-AF65-F5344CB8AC3E}">
        <p14:creationId xmlns:p14="http://schemas.microsoft.com/office/powerpoint/2010/main" val="304355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12,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 Belomestnykh: SRF &amp; warm RF components for LEReC</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62814C3-067C-444C-8B9F-2669AE726E6A}" type="slidenum">
              <a:rPr lang="en-US"/>
              <a:pPr/>
              <a:t>‹#›</a:t>
            </a:fld>
            <a:endParaRPr lang="en-US" dirty="0"/>
          </a:p>
        </p:txBody>
      </p:sp>
    </p:spTree>
    <p:extLst>
      <p:ext uri="{BB962C8B-B14F-4D97-AF65-F5344CB8AC3E}">
        <p14:creationId xmlns:p14="http://schemas.microsoft.com/office/powerpoint/2010/main" val="97693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8" descr="REVBG_Slide4_Blue"/>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bwMode="auto">
          <a:xfrm>
            <a:off x="762000" y="18288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52400" y="6553200"/>
            <a:ext cx="16764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solidFill>
                  <a:schemeClr val="tx1"/>
                </a:solidFill>
                <a:latin typeface="Arial" pitchFamily="34" charset="0"/>
                <a:ea typeface="ＭＳ Ｐゴシック"/>
                <a:cs typeface="ＭＳ Ｐゴシック"/>
              </a:defRPr>
            </a:lvl1pPr>
          </a:lstStyle>
          <a:p>
            <a:pPr>
              <a:defRPr/>
            </a:pPr>
            <a:r>
              <a:rPr lang="en-US" dirty="0" smtClean="0"/>
              <a:t>January 12, 2015</a:t>
            </a:r>
            <a:endParaRPr lang="en-US" dirty="0"/>
          </a:p>
        </p:txBody>
      </p:sp>
      <p:sp>
        <p:nvSpPr>
          <p:cNvPr id="1029" name="Rectangle 5"/>
          <p:cNvSpPr>
            <a:spLocks noGrp="1" noChangeArrowheads="1"/>
          </p:cNvSpPr>
          <p:nvPr>
            <p:ph type="ftr" sz="quarter" idx="3"/>
          </p:nvPr>
        </p:nvSpPr>
        <p:spPr bwMode="auto">
          <a:xfrm>
            <a:off x="1524000" y="6553200"/>
            <a:ext cx="6934200" cy="3063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100">
                <a:latin typeface="Arial" pitchFamily="34" charset="0"/>
                <a:ea typeface="ＭＳ Ｐゴシック"/>
                <a:cs typeface="ＭＳ Ｐゴシック"/>
              </a:defRPr>
            </a:lvl1pPr>
          </a:lstStyle>
          <a:p>
            <a:pPr>
              <a:defRPr/>
            </a:pPr>
            <a:r>
              <a:rPr lang="en-US" dirty="0" smtClean="0"/>
              <a:t>S. </a:t>
            </a:r>
            <a:r>
              <a:rPr lang="en-US" dirty="0" err="1" smtClean="0"/>
              <a:t>Belomestnykh</a:t>
            </a:r>
            <a:r>
              <a:rPr lang="en-US" dirty="0" smtClean="0"/>
              <a:t>: SRF &amp; warm RF components for </a:t>
            </a:r>
            <a:r>
              <a:rPr lang="en-US" dirty="0" err="1" smtClean="0"/>
              <a:t>LEReC</a:t>
            </a:r>
            <a:endParaRPr lang="en-US" dirty="0"/>
          </a:p>
        </p:txBody>
      </p:sp>
      <p:sp>
        <p:nvSpPr>
          <p:cNvPr id="1030" name="Rectangle 6"/>
          <p:cNvSpPr>
            <a:spLocks noGrp="1" noChangeArrowheads="1"/>
          </p:cNvSpPr>
          <p:nvPr>
            <p:ph type="sldNum" sz="quarter" idx="4"/>
          </p:nvPr>
        </p:nvSpPr>
        <p:spPr bwMode="auto">
          <a:xfrm>
            <a:off x="8534400" y="6553200"/>
            <a:ext cx="533400" cy="3063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solidFill>
                  <a:srgbClr val="042B7F"/>
                </a:solidFill>
              </a:defRPr>
            </a:lvl1pPr>
          </a:lstStyle>
          <a:p>
            <a:fld id="{F0782988-A542-1645-B44D-CB55487B93EC}" type="slidenum">
              <a:rPr lang="en-US" smtClean="0"/>
              <a:pPr/>
              <a:t>‹#›</a:t>
            </a:fld>
            <a:endParaRPr lang="en-US" dirty="0"/>
          </a:p>
        </p:txBody>
      </p:sp>
      <p:sp>
        <p:nvSpPr>
          <p:cNvPr id="3079" name="Rectangle 2"/>
          <p:cNvSpPr>
            <a:spLocks noGrp="1" noChangeArrowheads="1"/>
          </p:cNvSpPr>
          <p:nvPr>
            <p:ph type="title"/>
          </p:nvPr>
        </p:nvSpPr>
        <p:spPr bwMode="auto">
          <a:xfrm>
            <a:off x="381000" y="304800"/>
            <a:ext cx="8382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3" r:id="rId3"/>
    <p:sldLayoutId id="2147483712" r:id="rId4"/>
    <p:sldLayoutId id="2147483711" r:id="rId5"/>
    <p:sldLayoutId id="2147483710" r:id="rId6"/>
    <p:sldLayoutId id="2147483709" r:id="rId7"/>
    <p:sldLayoutId id="2147483708" r:id="rId8"/>
    <p:sldLayoutId id="2147483707" r:id="rId9"/>
    <p:sldLayoutId id="2147483706" r:id="rId10"/>
    <p:sldLayoutId id="2147483705" r:id="rId11"/>
    <p:sldLayoutId id="2147483704" r:id="rId12"/>
    <p:sldLayoutId id="2147483703" r:id="rId13"/>
  </p:sldLayoutIdLst>
  <p:hf hdr="0"/>
  <p:txStyles>
    <p:titleStyle>
      <a:lvl1pPr algn="l" rtl="0" eaLnBrk="0" fontAlgn="base" hangingPunct="0">
        <a:lnSpc>
          <a:spcPct val="80000"/>
        </a:lnSpc>
        <a:spcBef>
          <a:spcPct val="0"/>
        </a:spcBef>
        <a:spcAft>
          <a:spcPct val="0"/>
        </a:spcAft>
        <a:defRPr sz="3600" b="1">
          <a:solidFill>
            <a:srgbClr val="042B7F"/>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042B7F"/>
        </a:buClr>
        <a:buSzPct val="110000"/>
        <a:buFont typeface="Wingding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39A492F-24A9-40DE-A60B-F19A417F7389}" type="datetime1">
              <a:rPr lang="en-US" smtClean="0">
                <a:solidFill>
                  <a:prstClr val="black">
                    <a:tint val="75000"/>
                  </a:prstClr>
                </a:solidFill>
                <a:latin typeface="Calibri"/>
                <a:ea typeface="+mn-ea"/>
                <a:cs typeface="+mn-cs"/>
              </a:rPr>
              <a:pPr eaLnBrk="1" fontAlgn="auto" hangingPunct="1">
                <a:spcBef>
                  <a:spcPts val="0"/>
                </a:spcBef>
                <a:spcAft>
                  <a:spcPts val="0"/>
                </a:spcAft>
              </a:pPr>
              <a:t>7/29/2016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363110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cid:image004.jpg@01D142F5.BA9347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609600"/>
            <a:ext cx="8991600" cy="685800"/>
          </a:xfrm>
        </p:spPr>
        <p:txBody>
          <a:bodyPr/>
          <a:lstStyle/>
          <a:p>
            <a:pPr algn="ctr" eaLnBrk="1" hangingPunct="1">
              <a:lnSpc>
                <a:spcPct val="100000"/>
              </a:lnSpc>
            </a:pPr>
            <a:r>
              <a:rPr lang="en-US" sz="4000" dirty="0" smtClean="0">
                <a:latin typeface="Arial" charset="0"/>
                <a:ea typeface="ＭＳ Ｐゴシック" charset="0"/>
                <a:cs typeface="ＭＳ Ｐゴシック" charset="0"/>
              </a:rPr>
              <a:t>56MHz for Run </a:t>
            </a:r>
            <a:r>
              <a:rPr lang="en-US" sz="4000" dirty="0" smtClean="0">
                <a:latin typeface="Arial" charset="0"/>
                <a:ea typeface="ＭＳ Ｐゴシック" charset="0"/>
                <a:cs typeface="ＭＳ Ｐゴシック" charset="0"/>
              </a:rPr>
              <a:t>(14, 15) 16</a:t>
            </a:r>
            <a:r>
              <a:rPr lang="en-US" sz="4000" dirty="0" smtClean="0">
                <a:latin typeface="Arial" charset="0"/>
                <a:ea typeface="ＭＳ Ｐゴシック" charset="0"/>
                <a:cs typeface="ＭＳ Ｐゴシック" charset="0"/>
              </a:rPr>
              <a:t>, 17, 18 …</a:t>
            </a:r>
            <a:endParaRPr lang="en-US" sz="3600" b="0" i="1" dirty="0">
              <a:latin typeface="Arial" charset="0"/>
              <a:ea typeface="ＭＳ Ｐゴシック" charset="0"/>
              <a:cs typeface="ＭＳ Ｐゴシック" charset="0"/>
            </a:endParaRPr>
          </a:p>
        </p:txBody>
      </p:sp>
      <p:sp>
        <p:nvSpPr>
          <p:cNvPr id="5123" name="Rectangle 3"/>
          <p:cNvSpPr>
            <a:spLocks noGrp="1" noChangeArrowheads="1"/>
          </p:cNvSpPr>
          <p:nvPr>
            <p:ph type="subTitle" idx="1"/>
          </p:nvPr>
        </p:nvSpPr>
        <p:spPr>
          <a:xfrm>
            <a:off x="76200" y="1295400"/>
            <a:ext cx="8991600" cy="457200"/>
          </a:xfrm>
        </p:spPr>
        <p:txBody>
          <a:bodyPr/>
          <a:lstStyle/>
          <a:p>
            <a:pPr algn="ctr" eaLnBrk="1" hangingPunct="1">
              <a:buFont typeface="Wingdings" charset="0"/>
              <a:buNone/>
            </a:pPr>
            <a:r>
              <a:rPr lang="en-US" sz="2400" dirty="0" smtClean="0">
                <a:latin typeface="Arial" charset="0"/>
                <a:ea typeface="ＭＳ Ｐゴシック" charset="0"/>
                <a:cs typeface="ＭＳ Ｐゴシック" charset="0"/>
              </a:rPr>
              <a:t>Kevin Smith</a:t>
            </a:r>
          </a:p>
        </p:txBody>
      </p:sp>
      <p:sp>
        <p:nvSpPr>
          <p:cNvPr id="5" name="Date Placeholder 3"/>
          <p:cNvSpPr txBox="1">
            <a:spLocks/>
          </p:cNvSpPr>
          <p:nvPr/>
        </p:nvSpPr>
        <p:spPr>
          <a:xfrm>
            <a:off x="228600" y="6324600"/>
            <a:ext cx="3200400" cy="533400"/>
          </a:xfrm>
          <a:prstGeom prst="rect">
            <a:avLst/>
          </a:prstGeom>
        </p:spPr>
        <p:txBody>
          <a:bodyPr/>
          <a:ls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a:lstStyle>
          <a:p>
            <a:pPr>
              <a:defRPr/>
            </a:pPr>
            <a:r>
              <a:rPr lang="en-US" sz="1200" dirty="0" smtClean="0">
                <a:solidFill>
                  <a:schemeClr val="bg1"/>
                </a:solidFill>
              </a:rPr>
              <a:t>July 29, 2016</a:t>
            </a:r>
            <a:endParaRPr lang="en-US" sz="1200" dirty="0">
              <a:solidFill>
                <a:schemeClr val="bg1"/>
              </a:solidFill>
            </a:endParaRPr>
          </a:p>
        </p:txBody>
      </p:sp>
      <p:pic>
        <p:nvPicPr>
          <p:cNvPr id="6" name="Picture 4" descr="http://www.motivateusnot.com/resize.php?name=LzM3OC9UZWFtd29yay1TaGFyZS12aWN0b3J5Li1TaGFyZS1kZWZlYXQuanBn&amp;w=550&amp;h=9999&amp;exten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67251"/>
            <a:ext cx="5057964" cy="4582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43" y="3749727"/>
            <a:ext cx="4364093" cy="277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9795" y="685800"/>
            <a:ext cx="3663205" cy="284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4743" y="3762697"/>
            <a:ext cx="3658257" cy="28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763" y="685800"/>
            <a:ext cx="3743309" cy="290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3017197" y="2362200"/>
            <a:ext cx="3383603" cy="15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124200" y="5410200"/>
            <a:ext cx="26670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705100" y="2971800"/>
            <a:ext cx="114300" cy="9144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
        <p:nvSpPr>
          <p:cNvPr id="5" name="TextBox 4"/>
          <p:cNvSpPr txBox="1"/>
          <p:nvPr/>
        </p:nvSpPr>
        <p:spPr>
          <a:xfrm>
            <a:off x="685800" y="4244249"/>
            <a:ext cx="1981200" cy="738664"/>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11 bunches of proton in a 12 bunch pattern.</a:t>
            </a:r>
          </a:p>
          <a:p>
            <a:pPr eaLnBrk="1" fontAlgn="auto" hangingPunct="1">
              <a:spcBef>
                <a:spcPts val="0"/>
              </a:spcBef>
              <a:spcAft>
                <a:spcPts val="0"/>
              </a:spcAft>
            </a:pPr>
            <a:r>
              <a:rPr lang="en-US" sz="1400" dirty="0" smtClean="0">
                <a:latin typeface="Calibri"/>
                <a:ea typeface="+mn-ea"/>
                <a:cs typeface="+mn-cs"/>
              </a:rPr>
              <a:t>Total intensity: 2.39e12</a:t>
            </a:r>
            <a:endParaRPr lang="en-US" sz="1400" dirty="0">
              <a:latin typeface="Calibri"/>
              <a:ea typeface="+mn-ea"/>
              <a:cs typeface="+mn-cs"/>
            </a:endParaRPr>
          </a:p>
        </p:txBody>
      </p:sp>
      <p:cxnSp>
        <p:nvCxnSpPr>
          <p:cNvPr id="15" name="Straight Connector 14"/>
          <p:cNvCxnSpPr/>
          <p:nvPr/>
        </p:nvCxnSpPr>
        <p:spPr>
          <a:xfrm>
            <a:off x="3124200" y="3886200"/>
            <a:ext cx="0" cy="23920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05100" y="3886200"/>
            <a:ext cx="0" cy="23920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17197" y="3886200"/>
            <a:ext cx="0" cy="23920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116063" y="4957134"/>
            <a:ext cx="2819400" cy="307777"/>
          </a:xfrm>
          <a:prstGeom prst="rect">
            <a:avLst/>
          </a:prstGeom>
          <a:noFill/>
        </p:spPr>
        <p:txBody>
          <a:bodyPr wrap="square" rtlCol="0">
            <a:spAutoFit/>
          </a:bodyPr>
          <a:lstStyle/>
          <a:p>
            <a:pPr algn="ctr" eaLnBrk="1" fontAlgn="auto" hangingPunct="1">
              <a:spcBef>
                <a:spcPts val="0"/>
              </a:spcBef>
              <a:spcAft>
                <a:spcPts val="0"/>
              </a:spcAft>
            </a:pPr>
            <a:r>
              <a:rPr lang="en-US" sz="1400" dirty="0" smtClean="0">
                <a:solidFill>
                  <a:prstClr val="black"/>
                </a:solidFill>
                <a:latin typeface="Calibri"/>
                <a:ea typeface="+mn-ea"/>
                <a:cs typeface="+mn-cs"/>
              </a:rPr>
              <a:t>Cavity Voltage [kV]</a:t>
            </a:r>
            <a:endParaRPr lang="en-US" sz="1400" dirty="0">
              <a:solidFill>
                <a:prstClr val="black"/>
              </a:solidFill>
              <a:latin typeface="Calibri"/>
              <a:ea typeface="+mn-ea"/>
              <a:cs typeface="+mn-cs"/>
            </a:endParaRPr>
          </a:p>
        </p:txBody>
      </p:sp>
      <p:sp>
        <p:nvSpPr>
          <p:cNvPr id="20" name="TextBox 19"/>
          <p:cNvSpPr txBox="1"/>
          <p:nvPr/>
        </p:nvSpPr>
        <p:spPr>
          <a:xfrm rot="16200000">
            <a:off x="3826392" y="4829025"/>
            <a:ext cx="2007088" cy="307777"/>
          </a:xfrm>
          <a:prstGeom prst="rect">
            <a:avLst/>
          </a:prstGeom>
          <a:noFill/>
        </p:spPr>
        <p:txBody>
          <a:bodyPr wrap="square" rtlCol="0">
            <a:spAutoFit/>
          </a:bodyPr>
          <a:lstStyle/>
          <a:p>
            <a:pPr eaLnBrk="1" fontAlgn="auto" hangingPunct="1">
              <a:spcBef>
                <a:spcPts val="0"/>
              </a:spcBef>
              <a:spcAft>
                <a:spcPts val="0"/>
              </a:spcAft>
            </a:pPr>
            <a:r>
              <a:rPr lang="en-US" sz="1400" dirty="0" smtClean="0">
                <a:solidFill>
                  <a:srgbClr val="FF0000"/>
                </a:solidFill>
                <a:latin typeface="Calibri"/>
                <a:ea typeface="+mn-ea"/>
                <a:cs typeface="+mn-cs"/>
              </a:rPr>
              <a:t>Cavity Frequency [MHz]</a:t>
            </a:r>
            <a:endParaRPr lang="en-US" sz="1400" dirty="0">
              <a:solidFill>
                <a:srgbClr val="FF0000"/>
              </a:solidFill>
              <a:latin typeface="Calibri"/>
              <a:ea typeface="+mn-ea"/>
              <a:cs typeface="+mn-cs"/>
            </a:endParaRPr>
          </a:p>
        </p:txBody>
      </p:sp>
      <p:sp>
        <p:nvSpPr>
          <p:cNvPr id="21" name="Rectangle 2"/>
          <p:cNvSpPr txBox="1">
            <a:spLocks noChangeArrowheads="1"/>
          </p:cNvSpPr>
          <p:nvPr/>
        </p:nvSpPr>
        <p:spPr bwMode="auto">
          <a:xfrm>
            <a:off x="203262" y="76200"/>
            <a:ext cx="870857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62500" lnSpcReduction="20000"/>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4500" kern="0" dirty="0" smtClean="0">
                <a:solidFill>
                  <a:schemeClr val="tx1"/>
                </a:solidFill>
              </a:rPr>
              <a:t>Refresher on How This Thing Works without an HOMD</a:t>
            </a:r>
          </a:p>
          <a:p>
            <a:pPr algn="ctr"/>
            <a:endParaRPr lang="en-US" sz="1800" i="1" kern="0" dirty="0">
              <a:solidFill>
                <a:schemeClr val="tx1"/>
              </a:solidFill>
              <a:ea typeface="ＭＳ Ｐゴシック" charset="0"/>
              <a:cs typeface="ＭＳ Ｐゴシック" charset="0"/>
            </a:endParaRPr>
          </a:p>
        </p:txBody>
      </p:sp>
      <p:sp>
        <p:nvSpPr>
          <p:cNvPr id="22" name="Rectangle 2"/>
          <p:cNvSpPr txBox="1">
            <a:spLocks noChangeArrowheads="1"/>
          </p:cNvSpPr>
          <p:nvPr/>
        </p:nvSpPr>
        <p:spPr bwMode="auto">
          <a:xfrm>
            <a:off x="151194" y="382988"/>
            <a:ext cx="87085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1600" kern="0" dirty="0" smtClean="0">
                <a:solidFill>
                  <a:srgbClr val="FF0000"/>
                </a:solidFill>
              </a:rPr>
              <a:t>(It Doesn’t - Retreat 2015, </a:t>
            </a:r>
            <a:r>
              <a:rPr lang="en-US" sz="1600" kern="0" dirty="0" err="1" smtClean="0">
                <a:solidFill>
                  <a:srgbClr val="FF0000"/>
                </a:solidFill>
              </a:rPr>
              <a:t>Q.Wu</a:t>
            </a:r>
            <a:r>
              <a:rPr lang="en-US" sz="1600" i="1" kern="0" dirty="0" smtClean="0">
                <a:solidFill>
                  <a:srgbClr val="FF0000"/>
                </a:solidFill>
                <a:ea typeface="ＭＳ Ｐゴシック" charset="0"/>
              </a:rPr>
              <a:t>)</a:t>
            </a:r>
            <a:endParaRPr lang="en-US" sz="1600" kern="0" dirty="0" smtClean="0">
              <a:solidFill>
                <a:srgbClr val="FF0000"/>
              </a:solidFill>
            </a:endParaRPr>
          </a:p>
        </p:txBody>
      </p:sp>
    </p:spTree>
    <p:extLst>
      <p:ext uri="{BB962C8B-B14F-4D97-AF65-F5344CB8AC3E}">
        <p14:creationId xmlns:p14="http://schemas.microsoft.com/office/powerpoint/2010/main" val="2092191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75639" y="4800600"/>
            <a:ext cx="1828800" cy="369332"/>
          </a:xfrm>
          <a:prstGeom prst="rect">
            <a:avLst/>
          </a:prstGeom>
          <a:solidFill>
            <a:schemeClr val="tx2">
              <a:lumMod val="20000"/>
              <a:lumOff val="80000"/>
            </a:schemeClr>
          </a:solidFill>
        </p:spPr>
        <p:txBody>
          <a:bodyPr wrap="square" rtlCol="0">
            <a:spAutoFit/>
          </a:bodyPr>
          <a:lstStyle/>
          <a:p>
            <a:pPr eaLnBrk="1" fontAlgn="auto" hangingPunct="1">
              <a:spcBef>
                <a:spcPts val="0"/>
              </a:spcBef>
              <a:spcAft>
                <a:spcPts val="0"/>
              </a:spcAft>
            </a:pPr>
            <a:r>
              <a:rPr lang="en-US" sz="1800" dirty="0" smtClean="0">
                <a:solidFill>
                  <a:prstClr val="black"/>
                </a:solidFill>
                <a:latin typeface="Calibri"/>
                <a:ea typeface="+mn-ea"/>
                <a:cs typeface="+mn-cs"/>
              </a:rPr>
              <a:t>Beam profile 2</a:t>
            </a:r>
            <a:endParaRPr lang="en-US" sz="1800" dirty="0">
              <a:solidFill>
                <a:prstClr val="black"/>
              </a:solidFill>
              <a:latin typeface="Calibri"/>
              <a:ea typeface="+mn-ea"/>
              <a:cs typeface="+mn-cs"/>
            </a:endParaRPr>
          </a:p>
        </p:txBody>
      </p:sp>
      <p:sp>
        <p:nvSpPr>
          <p:cNvPr id="4" name="TextBox 3"/>
          <p:cNvSpPr txBox="1"/>
          <p:nvPr/>
        </p:nvSpPr>
        <p:spPr>
          <a:xfrm>
            <a:off x="5562600" y="1465474"/>
            <a:ext cx="2362200" cy="1200329"/>
          </a:xfrm>
          <a:prstGeom prst="rect">
            <a:avLst/>
          </a:prstGeom>
          <a:noFill/>
        </p:spPr>
        <p:txBody>
          <a:bodyPr wrap="square" rtlCol="0">
            <a:spAutoFit/>
          </a:bodyPr>
          <a:lstStyle/>
          <a:p>
            <a:pPr eaLnBrk="1" fontAlgn="auto" hangingPunct="1">
              <a:spcBef>
                <a:spcPts val="0"/>
              </a:spcBef>
              <a:spcAft>
                <a:spcPts val="0"/>
              </a:spcAft>
            </a:pPr>
            <a:r>
              <a:rPr lang="en-US" sz="1800" dirty="0" smtClean="0">
                <a:solidFill>
                  <a:prstClr val="black"/>
                </a:solidFill>
                <a:latin typeface="Calibri"/>
                <a:ea typeface="+mn-ea"/>
                <a:cs typeface="+mn-cs"/>
              </a:rPr>
              <a:t>Beam profile </a:t>
            </a:r>
            <a:r>
              <a:rPr lang="en-US" sz="1800" dirty="0" smtClean="0">
                <a:solidFill>
                  <a:srgbClr val="FF0000"/>
                </a:solidFill>
                <a:latin typeface="Calibri"/>
                <a:ea typeface="+mn-ea"/>
                <a:cs typeface="+mn-cs"/>
              </a:rPr>
              <a:t>before</a:t>
            </a:r>
            <a:r>
              <a:rPr lang="en-US" sz="1800" dirty="0" smtClean="0">
                <a:solidFill>
                  <a:prstClr val="black"/>
                </a:solidFill>
                <a:latin typeface="Calibri"/>
                <a:ea typeface="+mn-ea"/>
                <a:cs typeface="+mn-cs"/>
              </a:rPr>
              <a:t> we swept through multiple (5) HOM resonance lines</a:t>
            </a:r>
            <a:endParaRPr lang="en-US" sz="1800" dirty="0">
              <a:solidFill>
                <a:prstClr val="black"/>
              </a:solidFill>
              <a:latin typeface="Calibri"/>
              <a:ea typeface="+mn-ea"/>
              <a:cs typeface="+mn-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592" y="4191000"/>
            <a:ext cx="4397208" cy="238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48077" y="5246539"/>
            <a:ext cx="2362200" cy="1200329"/>
          </a:xfrm>
          <a:prstGeom prst="rect">
            <a:avLst/>
          </a:prstGeom>
          <a:noFill/>
        </p:spPr>
        <p:txBody>
          <a:bodyPr wrap="square" rtlCol="0">
            <a:spAutoFit/>
          </a:bodyPr>
          <a:lstStyle/>
          <a:p>
            <a:pPr eaLnBrk="1" fontAlgn="auto" hangingPunct="1">
              <a:spcBef>
                <a:spcPts val="0"/>
              </a:spcBef>
              <a:spcAft>
                <a:spcPts val="0"/>
              </a:spcAft>
            </a:pPr>
            <a:r>
              <a:rPr lang="en-US" sz="1800" dirty="0" smtClean="0">
                <a:solidFill>
                  <a:prstClr val="black"/>
                </a:solidFill>
                <a:latin typeface="Calibri"/>
                <a:ea typeface="+mn-ea"/>
                <a:cs typeface="+mn-cs"/>
              </a:rPr>
              <a:t>Beam profile </a:t>
            </a:r>
            <a:r>
              <a:rPr lang="en-US" sz="1800" dirty="0" smtClean="0">
                <a:solidFill>
                  <a:srgbClr val="FF0000"/>
                </a:solidFill>
                <a:latin typeface="Calibri"/>
                <a:ea typeface="+mn-ea"/>
                <a:cs typeface="+mn-cs"/>
              </a:rPr>
              <a:t>after</a:t>
            </a:r>
            <a:r>
              <a:rPr lang="en-US" sz="1800" dirty="0" smtClean="0">
                <a:solidFill>
                  <a:prstClr val="black"/>
                </a:solidFill>
                <a:latin typeface="Calibri"/>
                <a:ea typeface="+mn-ea"/>
                <a:cs typeface="+mn-cs"/>
              </a:rPr>
              <a:t> we swept through multiple HOM resonance lines</a:t>
            </a:r>
            <a:endParaRPr lang="en-US" sz="1800" dirty="0">
              <a:solidFill>
                <a:prstClr val="black"/>
              </a:solidFill>
              <a:latin typeface="Calibri"/>
              <a:ea typeface="+mn-ea"/>
              <a:cs typeface="+mn-cs"/>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90" y="712305"/>
            <a:ext cx="4411691"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9200" y="2665803"/>
            <a:ext cx="5943600" cy="2000548"/>
          </a:xfrm>
          <a:prstGeom prst="rect">
            <a:avLst/>
          </a:prstGeom>
          <a:solidFill>
            <a:schemeClr val="bg2"/>
          </a:solidFill>
        </p:spPr>
        <p:txBody>
          <a:bodyPr wrap="square" rtlCol="0">
            <a:spAutoFit/>
          </a:bodyPr>
          <a:lstStyle/>
          <a:p>
            <a:pPr algn="ctr" eaLnBrk="1" fontAlgn="auto" hangingPunct="1">
              <a:spcBef>
                <a:spcPts val="0"/>
              </a:spcBef>
              <a:spcAft>
                <a:spcPts val="1200"/>
              </a:spcAft>
            </a:pPr>
            <a:r>
              <a:rPr lang="en-US" sz="2400" dirty="0" smtClean="0">
                <a:solidFill>
                  <a:prstClr val="black"/>
                </a:solidFill>
                <a:latin typeface="Calibri"/>
                <a:ea typeface="+mn-ea"/>
                <a:cs typeface="+mn-cs"/>
              </a:rPr>
              <a:t>Conclusion for APEX</a:t>
            </a:r>
          </a:p>
          <a:p>
            <a:pPr marL="285750" indent="-285750" eaLnBrk="1" fontAlgn="auto" hangingPunct="1">
              <a:spcBef>
                <a:spcPts val="0"/>
              </a:spcBef>
              <a:spcAft>
                <a:spcPts val="0"/>
              </a:spcAft>
              <a:buFont typeface="Arial" panose="020B0604020202020204" pitchFamily="34" charset="0"/>
              <a:buChar char="•"/>
            </a:pPr>
            <a:r>
              <a:rPr lang="en-US" sz="1800" dirty="0" smtClean="0">
                <a:solidFill>
                  <a:prstClr val="black"/>
                </a:solidFill>
                <a:latin typeface="Calibri"/>
                <a:ea typeface="+mn-ea"/>
                <a:cs typeface="+mn-cs"/>
              </a:rPr>
              <a:t>The </a:t>
            </a:r>
            <a:r>
              <a:rPr lang="en-US" sz="1800" dirty="0">
                <a:solidFill>
                  <a:prstClr val="black"/>
                </a:solidFill>
                <a:latin typeface="Calibri"/>
                <a:ea typeface="+mn-ea"/>
                <a:cs typeface="+mn-cs"/>
              </a:rPr>
              <a:t>cavity frequency sweeps through first four monopole HOM resonance lines within the full tuning range.</a:t>
            </a:r>
          </a:p>
          <a:p>
            <a:pPr marL="285750" indent="-285750" eaLnBrk="1" fontAlgn="auto" hangingPunct="1">
              <a:spcBef>
                <a:spcPts val="0"/>
              </a:spcBef>
              <a:spcAft>
                <a:spcPts val="0"/>
              </a:spcAft>
              <a:buFont typeface="Arial" panose="020B0604020202020204" pitchFamily="34" charset="0"/>
              <a:buChar char="•"/>
            </a:pPr>
            <a:r>
              <a:rPr lang="en-US" sz="1800" dirty="0">
                <a:solidFill>
                  <a:prstClr val="black"/>
                </a:solidFill>
                <a:latin typeface="Calibri"/>
                <a:ea typeface="+mn-ea"/>
                <a:cs typeface="+mn-cs"/>
              </a:rPr>
              <a:t>No observation of excited dipole/quadrupole HOMs.</a:t>
            </a:r>
          </a:p>
          <a:p>
            <a:pPr marL="285750" indent="-285750" eaLnBrk="1" fontAlgn="auto" hangingPunct="1">
              <a:spcBef>
                <a:spcPts val="0"/>
              </a:spcBef>
              <a:spcAft>
                <a:spcPts val="0"/>
              </a:spcAft>
              <a:buFont typeface="Arial" panose="020B0604020202020204" pitchFamily="34" charset="0"/>
              <a:buChar char="•"/>
            </a:pPr>
            <a:r>
              <a:rPr lang="en-US" sz="1800" dirty="0">
                <a:solidFill>
                  <a:prstClr val="black"/>
                </a:solidFill>
                <a:latin typeface="Calibri"/>
                <a:ea typeface="+mn-ea"/>
                <a:cs typeface="+mn-cs"/>
              </a:rPr>
              <a:t>Beam is affected greatly by the excited HOMs in the cavity.</a:t>
            </a:r>
          </a:p>
          <a:p>
            <a:pPr marL="285750" indent="-285750" eaLnBrk="1" fontAlgn="auto" hangingPunct="1">
              <a:spcBef>
                <a:spcPts val="0"/>
              </a:spcBef>
              <a:spcAft>
                <a:spcPts val="0"/>
              </a:spcAft>
              <a:buFont typeface="Arial" panose="020B0604020202020204" pitchFamily="34" charset="0"/>
              <a:buChar char="•"/>
            </a:pPr>
            <a:r>
              <a:rPr lang="en-US" sz="1800" dirty="0">
                <a:solidFill>
                  <a:prstClr val="black"/>
                </a:solidFill>
                <a:latin typeface="Calibri"/>
                <a:ea typeface="+mn-ea"/>
                <a:cs typeface="+mn-cs"/>
              </a:rPr>
              <a:t>We need HOM damper(s).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
        <p:nvSpPr>
          <p:cNvPr id="8" name="TextBox 7"/>
          <p:cNvSpPr txBox="1"/>
          <p:nvPr/>
        </p:nvSpPr>
        <p:spPr>
          <a:xfrm>
            <a:off x="5638800" y="1086254"/>
            <a:ext cx="1828800" cy="369332"/>
          </a:xfrm>
          <a:prstGeom prst="rect">
            <a:avLst/>
          </a:prstGeom>
          <a:solidFill>
            <a:schemeClr val="tx2">
              <a:lumMod val="20000"/>
              <a:lumOff val="80000"/>
            </a:schemeClr>
          </a:solidFill>
        </p:spPr>
        <p:txBody>
          <a:bodyPr wrap="square" rtlCol="0">
            <a:spAutoFit/>
          </a:bodyPr>
          <a:lstStyle/>
          <a:p>
            <a:pPr eaLnBrk="1" fontAlgn="auto" hangingPunct="1">
              <a:spcBef>
                <a:spcPts val="0"/>
              </a:spcBef>
              <a:spcAft>
                <a:spcPts val="0"/>
              </a:spcAft>
            </a:pPr>
            <a:r>
              <a:rPr lang="en-US" sz="1800" dirty="0" smtClean="0">
                <a:solidFill>
                  <a:prstClr val="black"/>
                </a:solidFill>
                <a:latin typeface="Calibri"/>
                <a:ea typeface="+mn-ea"/>
                <a:cs typeface="+mn-cs"/>
              </a:rPr>
              <a:t>Beam profile 1</a:t>
            </a:r>
            <a:endParaRPr lang="en-US" sz="1800" dirty="0">
              <a:solidFill>
                <a:prstClr val="black"/>
              </a:solidFill>
              <a:latin typeface="Calibri"/>
              <a:ea typeface="+mn-ea"/>
              <a:cs typeface="+mn-cs"/>
            </a:endParaRPr>
          </a:p>
        </p:txBody>
      </p:sp>
      <p:sp>
        <p:nvSpPr>
          <p:cNvPr id="10" name="Rounded Rectangle 9"/>
          <p:cNvSpPr/>
          <p:nvPr/>
        </p:nvSpPr>
        <p:spPr>
          <a:xfrm>
            <a:off x="1524000" y="4056275"/>
            <a:ext cx="5638800" cy="610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txBox="1">
            <a:spLocks noChangeArrowheads="1"/>
          </p:cNvSpPr>
          <p:nvPr/>
        </p:nvSpPr>
        <p:spPr bwMode="auto">
          <a:xfrm>
            <a:off x="203262" y="76200"/>
            <a:ext cx="870857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62500" lnSpcReduction="20000"/>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4500" kern="0" dirty="0" smtClean="0">
                <a:solidFill>
                  <a:schemeClr val="tx1"/>
                </a:solidFill>
              </a:rPr>
              <a:t>Refresher on How This Thing Works without an HOMD</a:t>
            </a:r>
          </a:p>
          <a:p>
            <a:pPr algn="ctr"/>
            <a:endParaRPr lang="en-US" sz="1800" i="1" kern="0" dirty="0">
              <a:solidFill>
                <a:schemeClr val="tx1"/>
              </a:solidFill>
              <a:ea typeface="ＭＳ Ｐゴシック" charset="0"/>
              <a:cs typeface="ＭＳ Ｐゴシック" charset="0"/>
            </a:endParaRPr>
          </a:p>
        </p:txBody>
      </p:sp>
      <p:sp>
        <p:nvSpPr>
          <p:cNvPr id="12" name="Rectangle 2"/>
          <p:cNvSpPr txBox="1">
            <a:spLocks noChangeArrowheads="1"/>
          </p:cNvSpPr>
          <p:nvPr/>
        </p:nvSpPr>
        <p:spPr bwMode="auto">
          <a:xfrm>
            <a:off x="151194" y="382988"/>
            <a:ext cx="87085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1600" kern="0" dirty="0" smtClean="0">
                <a:solidFill>
                  <a:srgbClr val="FF0000"/>
                </a:solidFill>
              </a:rPr>
              <a:t>(It Doesn’t - Retreat 2015, </a:t>
            </a:r>
            <a:r>
              <a:rPr lang="en-US" sz="1600" kern="0" dirty="0" err="1" smtClean="0">
                <a:solidFill>
                  <a:srgbClr val="FF0000"/>
                </a:solidFill>
              </a:rPr>
              <a:t>Q.Wu</a:t>
            </a:r>
            <a:r>
              <a:rPr lang="en-US" sz="1600" i="1" kern="0" dirty="0" smtClean="0">
                <a:solidFill>
                  <a:srgbClr val="FF0000"/>
                </a:solidFill>
                <a:ea typeface="ＭＳ Ｐゴシック" charset="0"/>
              </a:rPr>
              <a:t>)</a:t>
            </a:r>
            <a:endParaRPr lang="en-US" sz="1600" kern="0" dirty="0" smtClean="0">
              <a:solidFill>
                <a:srgbClr val="FF0000"/>
              </a:solidFill>
            </a:endParaRPr>
          </a:p>
        </p:txBody>
      </p:sp>
    </p:spTree>
    <p:extLst>
      <p:ext uri="{BB962C8B-B14F-4D97-AF65-F5344CB8AC3E}">
        <p14:creationId xmlns:p14="http://schemas.microsoft.com/office/powerpoint/2010/main" val="393750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52845B-A5F6-3440-B749-65162F69B7B3}" type="slidenum">
              <a:rPr lang="en-US" smtClean="0"/>
              <a:pPr/>
              <a:t>12</a:t>
            </a:fld>
            <a:endParaRPr lang="en-US" dirty="0"/>
          </a:p>
        </p:txBody>
      </p:sp>
      <p:sp>
        <p:nvSpPr>
          <p:cNvPr id="7" name="Rectangle 3"/>
          <p:cNvSpPr txBox="1">
            <a:spLocks noChangeArrowheads="1"/>
          </p:cNvSpPr>
          <p:nvPr/>
        </p:nvSpPr>
        <p:spPr bwMode="auto">
          <a:xfrm>
            <a:off x="76200" y="26670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42B7F"/>
              </a:buClr>
              <a:buSzPct val="110000"/>
              <a:buFont typeface="Wingding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0" indent="0" algn="ctr">
              <a:buFont typeface="Wingdings" charset="0"/>
              <a:buNone/>
            </a:pPr>
            <a:r>
              <a:rPr lang="en-US" sz="2800" b="1" kern="0" dirty="0" smtClean="0"/>
              <a:t>When You Come to a Fork in the Road – Take It.</a:t>
            </a:r>
          </a:p>
          <a:p>
            <a:pPr marL="0" indent="0" algn="ctr">
              <a:buFont typeface="Wingdings" charset="0"/>
              <a:buNone/>
            </a:pPr>
            <a:endParaRPr lang="en-US" kern="0" dirty="0" smtClean="0"/>
          </a:p>
          <a:p>
            <a:pPr marL="457200" lvl="1" indent="0" algn="ctr">
              <a:buFont typeface="Times" charset="0"/>
              <a:buNone/>
            </a:pPr>
            <a:endParaRPr lang="en-US" kern="0" dirty="0" smtClean="0"/>
          </a:p>
        </p:txBody>
      </p:sp>
      <p:pic>
        <p:nvPicPr>
          <p:cNvPr id="8" name="Picture 4" descr="http://leahlucci.com/starling/wp-content/uploads/2014/02/Bad-Decis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666" y="3505200"/>
            <a:ext cx="3216668" cy="201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15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Once more unto the breach, dear friends, once </a:t>
            </a:r>
            <a:r>
              <a:rPr lang="en-US" sz="2400" dirty="0" smtClean="0"/>
              <a:t>more.</a:t>
            </a:r>
            <a:endParaRPr lang="en-US" sz="2400" dirty="0">
              <a:latin typeface="Arial" charset="0"/>
              <a:ea typeface="ＭＳ Ｐゴシック" charset="0"/>
            </a:endParaRPr>
          </a:p>
        </p:txBody>
      </p:sp>
      <p:sp>
        <p:nvSpPr>
          <p:cNvPr id="3" name="Content Placeholder 2"/>
          <p:cNvSpPr>
            <a:spLocks noGrp="1"/>
          </p:cNvSpPr>
          <p:nvPr>
            <p:ph idx="1"/>
          </p:nvPr>
        </p:nvSpPr>
        <p:spPr>
          <a:xfrm>
            <a:off x="762000" y="1524000"/>
            <a:ext cx="8153400" cy="4495800"/>
          </a:xfrm>
        </p:spPr>
        <p:txBody>
          <a:bodyPr/>
          <a:lstStyle/>
          <a:p>
            <a:r>
              <a:rPr lang="en-US" dirty="0" smtClean="0"/>
              <a:t>So we have an HOMD which limits the cavity to ~350kV – 400 kV and we need to make this cavity work in RHIC.</a:t>
            </a:r>
          </a:p>
          <a:p>
            <a:r>
              <a:rPr lang="en-US" dirty="0" smtClean="0"/>
              <a:t>Took the decision to remove the “new” HOMD and try hard to find a way to make the cavity operational without it, with a goal of achieving 1MV at Store.</a:t>
            </a:r>
          </a:p>
          <a:p>
            <a:r>
              <a:rPr lang="en-US" dirty="0" smtClean="0"/>
              <a:t>Needed some alternative for damping the dangerous HOMs.</a:t>
            </a:r>
          </a:p>
          <a:p>
            <a:r>
              <a:rPr lang="en-US" dirty="0" smtClean="0"/>
              <a:t>Best option: trying to dual purpose the Fundamental Mode Damper (FMD) as an FMD &amp; HOMD.</a:t>
            </a:r>
          </a:p>
          <a:p>
            <a:r>
              <a:rPr lang="en-US" dirty="0" smtClean="0"/>
              <a:t>A daunting challenge with many unknowns, requiring a lot of effort in a short period of time.</a:t>
            </a:r>
          </a:p>
        </p:txBody>
      </p:sp>
      <p:sp>
        <p:nvSpPr>
          <p:cNvPr id="6" name="Slide Number Placeholder 5"/>
          <p:cNvSpPr>
            <a:spLocks noGrp="1"/>
          </p:cNvSpPr>
          <p:nvPr>
            <p:ph type="sldNum" sz="quarter" idx="12"/>
          </p:nvPr>
        </p:nvSpPr>
        <p:spPr/>
        <p:txBody>
          <a:bodyPr/>
          <a:lstStyle/>
          <a:p>
            <a:fld id="{6852845B-A5F6-3440-B749-65162F69B7B3}" type="slidenum">
              <a:rPr lang="en-US" smtClean="0"/>
              <a:pPr/>
              <a:t>13</a:t>
            </a:fld>
            <a:endParaRPr lang="en-US" dirty="0"/>
          </a:p>
        </p:txBody>
      </p:sp>
    </p:spTree>
    <p:extLst>
      <p:ext uri="{BB962C8B-B14F-4D97-AF65-F5344CB8AC3E}">
        <p14:creationId xmlns:p14="http://schemas.microsoft.com/office/powerpoint/2010/main" val="1645167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090613"/>
          </a:xfrm>
        </p:spPr>
        <p:txBody>
          <a:bodyPr/>
          <a:lstStyle/>
          <a:p>
            <a:r>
              <a:rPr lang="en-US" sz="3200" dirty="0"/>
              <a:t>Solving </a:t>
            </a:r>
            <a:r>
              <a:rPr lang="en-US" sz="3200" dirty="0" smtClean="0"/>
              <a:t>For </a:t>
            </a:r>
            <a:r>
              <a:rPr lang="en-US" sz="3200" dirty="0"/>
              <a:t>Unknowns</a:t>
            </a:r>
            <a:endParaRPr lang="en-US" sz="3200" dirty="0">
              <a:latin typeface="Arial" charset="0"/>
              <a:ea typeface="ＭＳ Ｐゴシック" charset="0"/>
            </a:endParaRPr>
          </a:p>
        </p:txBody>
      </p:sp>
      <p:sp>
        <p:nvSpPr>
          <p:cNvPr id="3" name="Content Placeholder 2"/>
          <p:cNvSpPr>
            <a:spLocks noGrp="1"/>
          </p:cNvSpPr>
          <p:nvPr>
            <p:ph idx="1"/>
          </p:nvPr>
        </p:nvSpPr>
        <p:spPr>
          <a:xfrm>
            <a:off x="609600" y="1143000"/>
            <a:ext cx="8153400" cy="5029200"/>
          </a:xfrm>
        </p:spPr>
        <p:txBody>
          <a:bodyPr/>
          <a:lstStyle/>
          <a:p>
            <a:pPr>
              <a:buFont typeface="Arial" panose="020B0604020202020204" pitchFamily="34" charset="0"/>
              <a:buChar char="•"/>
            </a:pPr>
            <a:r>
              <a:rPr lang="en-US" dirty="0" smtClean="0"/>
              <a:t>Goal</a:t>
            </a:r>
            <a:r>
              <a:rPr lang="en-US" dirty="0"/>
              <a:t>:</a:t>
            </a:r>
          </a:p>
          <a:p>
            <a:pPr lvl="1">
              <a:buFont typeface="Arial" panose="020B0604020202020204" pitchFamily="34" charset="0"/>
              <a:buChar char="•"/>
            </a:pPr>
            <a:r>
              <a:rPr lang="en-US" dirty="0"/>
              <a:t>Use the fundamental damper to damp the high order </a:t>
            </a:r>
            <a:r>
              <a:rPr lang="en-US" dirty="0" smtClean="0"/>
              <a:t>modes too.</a:t>
            </a:r>
            <a:endParaRPr lang="en-US" dirty="0" smtClean="0"/>
          </a:p>
          <a:p>
            <a:pPr lvl="1">
              <a:buFont typeface="Arial" panose="020B0604020202020204" pitchFamily="34" charset="0"/>
              <a:buChar char="•"/>
            </a:pPr>
            <a:endParaRPr lang="en-US" dirty="0"/>
          </a:p>
          <a:p>
            <a:pPr>
              <a:buFont typeface="Arial" panose="020B0604020202020204" pitchFamily="34" charset="0"/>
              <a:buChar char="•"/>
            </a:pPr>
            <a:r>
              <a:rPr lang="en-US" dirty="0" smtClean="0"/>
              <a:t>Unknowns:</a:t>
            </a:r>
          </a:p>
          <a:p>
            <a:pPr lvl="1">
              <a:buFont typeface="Arial" panose="020B0604020202020204" pitchFamily="34" charset="0"/>
              <a:buChar char="•"/>
            </a:pPr>
            <a:r>
              <a:rPr lang="en-US" dirty="0" smtClean="0"/>
              <a:t>Important modes to avoid.</a:t>
            </a:r>
          </a:p>
          <a:p>
            <a:pPr lvl="2">
              <a:buFont typeface="Arial" panose="020B0604020202020204" pitchFamily="34" charset="0"/>
              <a:buChar char="•"/>
            </a:pPr>
            <a:r>
              <a:rPr lang="en-US" dirty="0" smtClean="0"/>
              <a:t>Need to know the mode </a:t>
            </a:r>
            <a:r>
              <a:rPr lang="en-US" dirty="0" smtClean="0"/>
              <a:t>spectrum, and which one’s are a problem.</a:t>
            </a:r>
            <a:endParaRPr lang="en-US" dirty="0" smtClean="0"/>
          </a:p>
          <a:p>
            <a:pPr lvl="2">
              <a:buFont typeface="Arial" panose="020B0604020202020204" pitchFamily="34" charset="0"/>
              <a:buChar char="•"/>
            </a:pPr>
            <a:r>
              <a:rPr lang="en-US" dirty="0" smtClean="0"/>
              <a:t>Need to know to beam spectrum.</a:t>
            </a:r>
          </a:p>
          <a:p>
            <a:pPr lvl="1">
              <a:buFont typeface="Arial" panose="020B0604020202020204" pitchFamily="34" charset="0"/>
              <a:buChar char="•"/>
            </a:pPr>
            <a:r>
              <a:rPr lang="en-US" dirty="0" smtClean="0"/>
              <a:t>Mode Frequency </a:t>
            </a:r>
            <a:r>
              <a:rPr lang="en-US" dirty="0"/>
              <a:t>and Qext variation as a function of tuner and damper positions for all pertinent </a:t>
            </a:r>
            <a:r>
              <a:rPr lang="en-US" dirty="0" smtClean="0"/>
              <a:t>modes.</a:t>
            </a:r>
          </a:p>
          <a:p>
            <a:pPr lvl="2">
              <a:buFont typeface="Arial" panose="020B0604020202020204" pitchFamily="34" charset="0"/>
              <a:buChar char="•"/>
            </a:pPr>
            <a:r>
              <a:rPr lang="en-US" dirty="0" smtClean="0"/>
              <a:t>Not a static problem.</a:t>
            </a:r>
          </a:p>
          <a:p>
            <a:pPr lvl="1">
              <a:buFont typeface="Arial" panose="020B0604020202020204" pitchFamily="34" charset="0"/>
              <a:buChar char="•"/>
            </a:pPr>
            <a:r>
              <a:rPr lang="en-US" dirty="0" smtClean="0"/>
              <a:t>Power limitations of FMD and FPC.</a:t>
            </a:r>
          </a:p>
          <a:p>
            <a:pPr lvl="2">
              <a:buFont typeface="Arial" panose="020B0604020202020204" pitchFamily="34" charset="0"/>
              <a:buChar char="•"/>
            </a:pPr>
            <a:r>
              <a:rPr lang="en-US" dirty="0" smtClean="0"/>
              <a:t>FPC never designed for high CW power.</a:t>
            </a:r>
          </a:p>
          <a:p>
            <a:pPr lvl="2">
              <a:buFont typeface="Arial" panose="020B0604020202020204" pitchFamily="34" charset="0"/>
              <a:buChar char="•"/>
            </a:pPr>
            <a:r>
              <a:rPr lang="en-US" dirty="0" smtClean="0"/>
              <a:t>FMD designed for high transient power.</a:t>
            </a:r>
          </a:p>
          <a:p>
            <a:pPr lvl="3">
              <a:buFont typeface="Arial" panose="020B0604020202020204" pitchFamily="34" charset="0"/>
              <a:buChar char="•"/>
            </a:pPr>
            <a:r>
              <a:rPr lang="en-US" dirty="0" smtClean="0"/>
              <a:t>Not designed for high power CW operation.</a:t>
            </a:r>
            <a:endParaRPr lang="en-US" dirty="0" smtClean="0"/>
          </a:p>
          <a:p>
            <a:pPr lvl="3">
              <a:buFont typeface="Arial" panose="020B0604020202020204" pitchFamily="34" charset="0"/>
              <a:buChar char="•"/>
            </a:pPr>
            <a:endParaRPr lang="en-US" dirty="0"/>
          </a:p>
          <a:p>
            <a:pPr>
              <a:buFont typeface="Arial" panose="020B0604020202020204" pitchFamily="34" charset="0"/>
              <a:buChar char="•"/>
            </a:pPr>
            <a:r>
              <a:rPr lang="en-US" dirty="0" smtClean="0"/>
              <a:t>Figure out the solution in two months.</a:t>
            </a:r>
          </a:p>
        </p:txBody>
      </p:sp>
      <p:sp>
        <p:nvSpPr>
          <p:cNvPr id="6" name="Slide Number Placeholder 5"/>
          <p:cNvSpPr>
            <a:spLocks noGrp="1"/>
          </p:cNvSpPr>
          <p:nvPr>
            <p:ph type="sldNum" sz="quarter" idx="12"/>
          </p:nvPr>
        </p:nvSpPr>
        <p:spPr/>
        <p:txBody>
          <a:bodyPr/>
          <a:lstStyle/>
          <a:p>
            <a:fld id="{6852845B-A5F6-3440-B749-65162F69B7B3}" type="slidenum">
              <a:rPr lang="en-US" smtClean="0"/>
              <a:pPr/>
              <a:t>14</a:t>
            </a:fld>
            <a:endParaRPr lang="en-US" dirty="0"/>
          </a:p>
        </p:txBody>
      </p:sp>
    </p:spTree>
    <p:extLst>
      <p:ext uri="{BB962C8B-B14F-4D97-AF65-F5344CB8AC3E}">
        <p14:creationId xmlns:p14="http://schemas.microsoft.com/office/powerpoint/2010/main" val="857645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a:t>
            </a:r>
            <a:r>
              <a:rPr lang="en-US" dirty="0" smtClean="0"/>
              <a:t>For </a:t>
            </a:r>
            <a:r>
              <a:rPr lang="en-US" dirty="0" smtClean="0"/>
              <a:t>Unknowns (Modes)</a:t>
            </a:r>
            <a:endParaRPr lang="en-US" dirty="0">
              <a:latin typeface="Arial" charset="0"/>
              <a:ea typeface="ＭＳ Ｐゴシック" charset="0"/>
            </a:endParaRPr>
          </a:p>
        </p:txBody>
      </p:sp>
      <p:sp>
        <p:nvSpPr>
          <p:cNvPr id="3" name="Content Placeholder 2"/>
          <p:cNvSpPr>
            <a:spLocks noGrp="1"/>
          </p:cNvSpPr>
          <p:nvPr>
            <p:ph idx="1"/>
          </p:nvPr>
        </p:nvSpPr>
        <p:spPr>
          <a:xfrm>
            <a:off x="762000" y="1066800"/>
            <a:ext cx="8229600" cy="4648200"/>
          </a:xfrm>
        </p:spPr>
        <p:txBody>
          <a:bodyPr/>
          <a:lstStyle/>
          <a:p>
            <a:pPr marL="342900" lvl="1" indent="-342900">
              <a:buSzPct val="110000"/>
              <a:buFont typeface="Wingdings" charset="0"/>
              <a:buChar char="§"/>
            </a:pPr>
            <a:endParaRPr lang="en-US" dirty="0" smtClean="0"/>
          </a:p>
          <a:p>
            <a:pPr marL="342900" lvl="1" indent="-342900">
              <a:buSzPct val="110000"/>
              <a:buFont typeface="Wingdings" charset="0"/>
              <a:buChar char="§"/>
            </a:pPr>
            <a:r>
              <a:rPr lang="en-US" dirty="0"/>
              <a:t>Reduced the complexity of the problem by only analyzing monopole modes below </a:t>
            </a:r>
            <a:r>
              <a:rPr lang="en-US" dirty="0" smtClean="0"/>
              <a:t>500MHz.</a:t>
            </a:r>
          </a:p>
          <a:p>
            <a:pPr marL="685800" lvl="2" indent="-342900">
              <a:buSzPct val="110000"/>
              <a:buFont typeface="Wingdings" charset="0"/>
              <a:buChar char="§"/>
            </a:pPr>
            <a:r>
              <a:rPr lang="en-US" dirty="0" smtClean="0"/>
              <a:t>Run 15 </a:t>
            </a:r>
            <a:r>
              <a:rPr lang="en-US" dirty="0" smtClean="0"/>
              <a:t>experience showed that these are the primary troublemakers.</a:t>
            </a:r>
            <a:endParaRPr lang="en-US" dirty="0"/>
          </a:p>
          <a:p>
            <a:pPr marL="342900" lvl="1" indent="-342900">
              <a:buSzPct val="110000"/>
              <a:buFont typeface="Wingdings" charset="0"/>
              <a:buChar char="§"/>
            </a:pPr>
            <a:endParaRPr lang="en-US" dirty="0"/>
          </a:p>
          <a:p>
            <a:pPr marL="342900" lvl="2" indent="0">
              <a:buSzPct val="110000"/>
              <a:buNone/>
            </a:pPr>
            <a:r>
              <a:rPr lang="en-US" dirty="0"/>
              <a:t>Monopole Modes Considered for </a:t>
            </a:r>
            <a:r>
              <a:rPr lang="en-US" dirty="0" smtClean="0"/>
              <a:t>Analysis (Roughly h=1,3,5,7,9)</a:t>
            </a:r>
            <a:endParaRPr lang="en-US" dirty="0"/>
          </a:p>
          <a:p>
            <a:pPr marL="685800" lvl="2" indent="-342900">
              <a:buSzPct val="110000"/>
              <a:buAutoNum type="arabicParenR"/>
            </a:pPr>
            <a:r>
              <a:rPr lang="en-US" dirty="0"/>
              <a:t>fo ≈ </a:t>
            </a:r>
            <a:r>
              <a:rPr lang="en-US" dirty="0" smtClean="0"/>
              <a:t>56MHz (the fundamental mode)</a:t>
            </a:r>
            <a:endParaRPr lang="en-US" dirty="0"/>
          </a:p>
          <a:p>
            <a:pPr marL="685800" lvl="2" indent="-342900">
              <a:buSzPct val="110000"/>
              <a:buAutoNum type="arabicParenR"/>
            </a:pPr>
            <a:r>
              <a:rPr lang="en-US" dirty="0"/>
              <a:t>fo ≈ 166MHz</a:t>
            </a:r>
          </a:p>
          <a:p>
            <a:pPr marL="685800" lvl="2" indent="-342900">
              <a:buSzPct val="110000"/>
              <a:buAutoNum type="arabicParenR"/>
            </a:pPr>
            <a:r>
              <a:rPr lang="en-US" dirty="0"/>
              <a:t>fo ≈ 274MHz</a:t>
            </a:r>
          </a:p>
          <a:p>
            <a:pPr marL="685800" lvl="2" indent="-342900">
              <a:buSzPct val="110000"/>
              <a:buAutoNum type="arabicParenR"/>
            </a:pPr>
            <a:r>
              <a:rPr lang="en-US" dirty="0"/>
              <a:t>fo ≈ 377MHz</a:t>
            </a:r>
          </a:p>
          <a:p>
            <a:pPr marL="685800" lvl="2" indent="-342900">
              <a:buSzPct val="110000"/>
              <a:buAutoNum type="arabicParenR"/>
            </a:pPr>
            <a:r>
              <a:rPr lang="en-US" dirty="0"/>
              <a:t>fo ≈ </a:t>
            </a:r>
            <a:r>
              <a:rPr lang="en-US" dirty="0" smtClean="0"/>
              <a:t>474MHz</a:t>
            </a:r>
          </a:p>
          <a:p>
            <a:pPr marL="342900" lvl="2" indent="0">
              <a:buSzPct val="110000"/>
              <a:buNone/>
            </a:pPr>
            <a:endParaRPr lang="en-US" dirty="0"/>
          </a:p>
          <a:p>
            <a:pPr marL="342900" lvl="1" indent="-342900">
              <a:buSzPct val="110000"/>
              <a:buFont typeface="Wingdings" charset="0"/>
              <a:buChar char="§"/>
            </a:pPr>
            <a:r>
              <a:rPr lang="en-US" dirty="0" err="1"/>
              <a:t>Qiong</a:t>
            </a:r>
            <a:r>
              <a:rPr lang="en-US" dirty="0"/>
              <a:t> </a:t>
            </a:r>
            <a:r>
              <a:rPr lang="en-US" dirty="0" smtClean="0"/>
              <a:t>Wu performed RF simulations.</a:t>
            </a:r>
          </a:p>
          <a:p>
            <a:pPr marL="342900" lvl="1" indent="-342900">
              <a:buSzPct val="110000"/>
              <a:buFont typeface="Wingdings" charset="0"/>
              <a:buChar char="§"/>
            </a:pPr>
            <a:r>
              <a:rPr lang="en-US" dirty="0" smtClean="0"/>
              <a:t>Kevin </a:t>
            </a:r>
            <a:r>
              <a:rPr lang="en-US" dirty="0" err="1" smtClean="0"/>
              <a:t>Mernick</a:t>
            </a:r>
            <a:r>
              <a:rPr lang="en-US" dirty="0" smtClean="0"/>
              <a:t> performed careful and tedious measurements of  </a:t>
            </a:r>
            <a:r>
              <a:rPr lang="en-US" dirty="0"/>
              <a:t>frequency and </a:t>
            </a:r>
            <a:r>
              <a:rPr lang="en-US" dirty="0" smtClean="0"/>
              <a:t>external Q for various </a:t>
            </a:r>
            <a:r>
              <a:rPr lang="en-US" dirty="0"/>
              <a:t>tuner and damper </a:t>
            </a:r>
            <a:r>
              <a:rPr lang="en-US" dirty="0" smtClean="0"/>
              <a:t>positions.</a:t>
            </a:r>
          </a:p>
          <a:p>
            <a:pPr marL="342900" lvl="1" indent="-342900">
              <a:buSzPct val="110000"/>
              <a:buFont typeface="Wingdings" charset="0"/>
              <a:buChar char="§"/>
            </a:pPr>
            <a:r>
              <a:rPr lang="en-US" dirty="0" smtClean="0"/>
              <a:t>S. </a:t>
            </a:r>
            <a:r>
              <a:rPr lang="en-US" dirty="0" err="1" smtClean="0"/>
              <a:t>Polizzo</a:t>
            </a:r>
            <a:r>
              <a:rPr lang="en-US" dirty="0" smtClean="0"/>
              <a:t> translated the data into a usable map.</a:t>
            </a:r>
          </a:p>
          <a:p>
            <a:pPr marL="342900" lvl="1" indent="-342900">
              <a:buSzPct val="110000"/>
              <a:buFont typeface="Wingdings" charset="0"/>
              <a:buChar char="§"/>
            </a:pPr>
            <a:r>
              <a:rPr lang="en-US" dirty="0" smtClean="0"/>
              <a:t>Used the </a:t>
            </a:r>
            <a:r>
              <a:rPr lang="en-US" sz="2000" dirty="0" smtClean="0"/>
              <a:t>map to walk through the minefield.</a:t>
            </a:r>
          </a:p>
          <a:p>
            <a:pPr marL="457200" lvl="1" indent="0">
              <a:buNone/>
            </a:pPr>
            <a:endParaRPr lang="en-US" dirty="0" smtClean="0"/>
          </a:p>
          <a:p>
            <a:pPr marL="457200" lvl="1" indent="0">
              <a:buNone/>
            </a:pPr>
            <a:endParaRPr lang="en-US" dirty="0" smtClean="0"/>
          </a:p>
        </p:txBody>
      </p:sp>
      <p:sp>
        <p:nvSpPr>
          <p:cNvPr id="6" name="Slide Number Placeholder 5"/>
          <p:cNvSpPr>
            <a:spLocks noGrp="1"/>
          </p:cNvSpPr>
          <p:nvPr>
            <p:ph type="sldNum" sz="quarter" idx="12"/>
          </p:nvPr>
        </p:nvSpPr>
        <p:spPr/>
        <p:txBody>
          <a:bodyPr/>
          <a:lstStyle/>
          <a:p>
            <a:fld id="{6852845B-A5F6-3440-B749-65162F69B7B3}" type="slidenum">
              <a:rPr lang="en-US" smtClean="0"/>
              <a:pPr/>
              <a:t>15</a:t>
            </a:fld>
            <a:endParaRPr lang="en-US" dirty="0"/>
          </a:p>
        </p:txBody>
      </p:sp>
    </p:spTree>
    <p:extLst>
      <p:ext uri="{BB962C8B-B14F-4D97-AF65-F5344CB8AC3E}">
        <p14:creationId xmlns:p14="http://schemas.microsoft.com/office/powerpoint/2010/main" val="2144114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r>
              <a:rPr lang="en-US" dirty="0"/>
              <a:t>Solving </a:t>
            </a:r>
            <a:r>
              <a:rPr lang="en-US" dirty="0" smtClean="0"/>
              <a:t>For </a:t>
            </a:r>
            <a:r>
              <a:rPr lang="en-US" dirty="0" smtClean="0"/>
              <a:t>Unknowns (Power)</a:t>
            </a:r>
            <a:endParaRPr lang="en-US" dirty="0"/>
          </a:p>
        </p:txBody>
      </p:sp>
      <p:sp>
        <p:nvSpPr>
          <p:cNvPr id="3" name="Content Placeholder 2"/>
          <p:cNvSpPr>
            <a:spLocks noGrp="1"/>
          </p:cNvSpPr>
          <p:nvPr>
            <p:ph idx="1"/>
          </p:nvPr>
        </p:nvSpPr>
        <p:spPr>
          <a:xfrm>
            <a:off x="762000" y="1143000"/>
            <a:ext cx="8382000" cy="5334000"/>
          </a:xfrm>
        </p:spPr>
        <p:txBody>
          <a:bodyPr/>
          <a:lstStyle/>
          <a:p>
            <a:pPr marL="342900" lvl="1" indent="-342900">
              <a:buSzPct val="110000"/>
              <a:buFont typeface="Wingdings" charset="0"/>
              <a:buChar char="§"/>
            </a:pPr>
            <a:r>
              <a:rPr lang="en-US" dirty="0"/>
              <a:t>Performed steady state and </a:t>
            </a:r>
            <a:r>
              <a:rPr lang="en-US" dirty="0" smtClean="0"/>
              <a:t>transient thermal </a:t>
            </a:r>
            <a:r>
              <a:rPr lang="en-US" dirty="0"/>
              <a:t>simulations </a:t>
            </a:r>
            <a:r>
              <a:rPr lang="en-US" dirty="0" smtClean="0"/>
              <a:t>of </a:t>
            </a:r>
            <a:r>
              <a:rPr lang="en-US" dirty="0"/>
              <a:t>the fundamental damper</a:t>
            </a:r>
          </a:p>
          <a:p>
            <a:pPr lvl="2"/>
            <a:r>
              <a:rPr lang="en-US" dirty="0"/>
              <a:t>Power extracted = </a:t>
            </a:r>
            <a:r>
              <a:rPr lang="en-US" dirty="0" smtClean="0"/>
              <a:t>20kW</a:t>
            </a:r>
            <a:endParaRPr lang="en-US" sz="1200" dirty="0" smtClean="0"/>
          </a:p>
          <a:p>
            <a:pPr marL="857250" lvl="2" indent="0">
              <a:buNone/>
            </a:pPr>
            <a:endParaRPr lang="en-US" sz="1200" dirty="0" smtClean="0"/>
          </a:p>
          <a:p>
            <a:pPr marL="114300" indent="0">
              <a:buNone/>
            </a:pPr>
            <a:r>
              <a:rPr lang="en-US" sz="1200" dirty="0" smtClean="0"/>
              <a:t>     Damper Loop Temperature and Radiated Power</a:t>
            </a:r>
          </a:p>
          <a:p>
            <a:pPr marL="857250" lvl="2" indent="0">
              <a:buNone/>
            </a:pPr>
            <a:endParaRPr lang="en-US" sz="1200" dirty="0" smtClean="0"/>
          </a:p>
          <a:p>
            <a:pPr marL="342900" lvl="1" indent="-342900">
              <a:buSzPct val="110000"/>
              <a:buFont typeface="Wingdings" charset="0"/>
              <a:buChar char="§"/>
            </a:pPr>
            <a:endParaRPr lang="en-US" dirty="0" smtClean="0"/>
          </a:p>
          <a:p>
            <a:pPr marL="342900" lvl="1" indent="-342900">
              <a:buSzPct val="110000"/>
              <a:buFont typeface="Wingdings" charset="0"/>
              <a:buChar char="§"/>
            </a:pPr>
            <a:endParaRPr lang="en-US" dirty="0"/>
          </a:p>
          <a:p>
            <a:pPr marL="342900" lvl="1" indent="-342900">
              <a:buSzPct val="110000"/>
              <a:buFont typeface="Wingdings" charset="0"/>
              <a:buChar char="§"/>
            </a:pPr>
            <a:endParaRPr lang="en-US" dirty="0" smtClean="0"/>
          </a:p>
          <a:p>
            <a:pPr marL="342900" lvl="1" indent="-342900">
              <a:buSzPct val="110000"/>
              <a:buFont typeface="Wingdings" charset="0"/>
              <a:buChar char="§"/>
            </a:pPr>
            <a:endParaRPr lang="en-US" dirty="0"/>
          </a:p>
          <a:p>
            <a:pPr marL="342900" lvl="1" indent="-342900">
              <a:buSzPct val="110000"/>
              <a:buFont typeface="Wingdings" charset="0"/>
              <a:buChar char="§"/>
            </a:pPr>
            <a:endParaRPr lang="en-US" dirty="0" smtClean="0"/>
          </a:p>
          <a:p>
            <a:pPr marL="0" lvl="1" indent="0">
              <a:buSzPct val="110000"/>
              <a:buNone/>
            </a:pPr>
            <a:endParaRPr lang="en-US" dirty="0" smtClean="0"/>
          </a:p>
          <a:p>
            <a:pPr marL="342900" lvl="1" indent="-342900">
              <a:buSzPct val="110000"/>
              <a:buFont typeface="Wingdings" charset="0"/>
              <a:buChar char="§"/>
            </a:pPr>
            <a:r>
              <a:rPr lang="en-US" dirty="0" smtClean="0"/>
              <a:t>Empirically optimized FPC extracted power and required amplifier power.</a:t>
            </a:r>
            <a:endParaRPr lang="en-US" dirty="0"/>
          </a:p>
          <a:p>
            <a:r>
              <a:rPr lang="en-US" sz="2000" dirty="0" smtClean="0"/>
              <a:t>Closely monitored pertinent cyro heat loads.</a:t>
            </a:r>
          </a:p>
          <a:p>
            <a:r>
              <a:rPr lang="en-US" sz="2000" dirty="0" smtClean="0"/>
              <a:t>This operating mode was never envisioned in original design.</a:t>
            </a:r>
            <a:endParaRPr lang="en-US" sz="2000" dirty="0"/>
          </a:p>
          <a:p>
            <a:pPr marL="342900" lvl="1" indent="-342900">
              <a:buSzPct val="110000"/>
              <a:buFont typeface="Wingdings" charset="0"/>
              <a:buChar char="§"/>
            </a:pPr>
            <a:endParaRPr lang="en-US" dirty="0" smtClean="0"/>
          </a:p>
          <a:p>
            <a:pPr marL="342900" lvl="1" indent="-342900">
              <a:buSzPct val="110000"/>
              <a:buFont typeface="Wingdings" charset="0"/>
              <a:buChar char="§"/>
            </a:pPr>
            <a:endParaRPr lang="en-US" sz="1200" dirty="0" smtClean="0"/>
          </a:p>
          <a:p>
            <a:pPr marL="457200" lvl="1" indent="0">
              <a:buNone/>
            </a:pPr>
            <a:r>
              <a:rPr lang="en-US" sz="1200" dirty="0" smtClean="0"/>
              <a:t> </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p:txBody>
      </p:sp>
      <p:sp>
        <p:nvSpPr>
          <p:cNvPr id="6" name="Slide Number Placeholder 5"/>
          <p:cNvSpPr>
            <a:spLocks noGrp="1"/>
          </p:cNvSpPr>
          <p:nvPr>
            <p:ph type="sldNum" sz="quarter" idx="12"/>
          </p:nvPr>
        </p:nvSpPr>
        <p:spPr/>
        <p:txBody>
          <a:bodyPr/>
          <a:lstStyle/>
          <a:p>
            <a:fld id="{6852845B-A5F6-3440-B749-65162F69B7B3}" type="slidenum">
              <a:rPr lang="en-US" smtClean="0"/>
              <a:pPr/>
              <a:t>16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09184617"/>
              </p:ext>
            </p:extLst>
          </p:nvPr>
        </p:nvGraphicFramePr>
        <p:xfrm>
          <a:off x="781903" y="2514600"/>
          <a:ext cx="4114800" cy="2382490"/>
        </p:xfrm>
        <a:graphic>
          <a:graphicData uri="http://schemas.openxmlformats.org/drawingml/2006/table">
            <a:tbl>
              <a:tblPr/>
              <a:tblGrid>
                <a:gridCol w="1118722">
                  <a:extLst>
                    <a:ext uri="{9D8B030D-6E8A-4147-A177-3AD203B41FA5}">
                      <a16:colId xmlns:a16="http://schemas.microsoft.com/office/drawing/2014/main" xmlns="" val="2106077115"/>
                    </a:ext>
                  </a:extLst>
                </a:gridCol>
                <a:gridCol w="1202626">
                  <a:extLst>
                    <a:ext uri="{9D8B030D-6E8A-4147-A177-3AD203B41FA5}">
                      <a16:colId xmlns:a16="http://schemas.microsoft.com/office/drawing/2014/main" xmlns="" val="581354008"/>
                    </a:ext>
                  </a:extLst>
                </a:gridCol>
                <a:gridCol w="1793452">
                  <a:extLst>
                    <a:ext uri="{9D8B030D-6E8A-4147-A177-3AD203B41FA5}">
                      <a16:colId xmlns:a16="http://schemas.microsoft.com/office/drawing/2014/main" xmlns="" val="719003073"/>
                    </a:ext>
                  </a:extLst>
                </a:gridCol>
              </a:tblGrid>
              <a:tr h="304797">
                <a:tc>
                  <a:txBody>
                    <a:bodyPr/>
                    <a:lstStyle/>
                    <a:p>
                      <a:pPr marL="0" marR="0">
                        <a:spcBef>
                          <a:spcPts val="0"/>
                        </a:spcBef>
                        <a:spcAft>
                          <a:spcPts val="0"/>
                        </a:spcAft>
                      </a:pPr>
                      <a:r>
                        <a:rPr lang="en-US" sz="1100" dirty="0" smtClean="0">
                          <a:solidFill>
                            <a:srgbClr val="000000"/>
                          </a:solidFill>
                          <a:effectLst/>
                          <a:latin typeface="Calibri" panose="020F0502020204030204" pitchFamily="34" charset="0"/>
                        </a:rPr>
                        <a:t>Time </a:t>
                      </a:r>
                      <a:r>
                        <a:rPr lang="en-US" sz="1100" dirty="0">
                          <a:solidFill>
                            <a:srgbClr val="000000"/>
                          </a:solidFill>
                          <a:effectLst/>
                          <a:latin typeface="Calibri" panose="020F0502020204030204" pitchFamily="34" charset="0"/>
                        </a:rPr>
                        <a:t>(s)</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rPr>
                        <a:t>Temp (K)</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rPr>
                        <a:t>Rad Power (W)</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7522894"/>
                  </a:ext>
                </a:extLst>
              </a:tr>
              <a:tr h="295057">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0</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298.15</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0.044520175</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7144318"/>
                  </a:ext>
                </a:extLst>
              </a:tr>
              <a:tr h="295057">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5</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325.0978</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0.062932298</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3750942"/>
                  </a:ext>
                </a:extLst>
              </a:tr>
              <a:tr h="295057">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10</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340.2814</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0.075538822</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0568198"/>
                  </a:ext>
                </a:extLst>
              </a:tr>
              <a:tr h="295057">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30</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377.0896</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0.113918969</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4305168"/>
                  </a:ext>
                </a:extLst>
              </a:tr>
              <a:tr h="295057">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60</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412.1609</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0.162586603</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4101873"/>
                  </a:ext>
                </a:extLst>
              </a:tr>
              <a:tr h="295057">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120</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453.4506</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0.238197767</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6436385"/>
                  </a:ext>
                </a:extLst>
              </a:tr>
              <a:tr h="307351">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3600</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655.378</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rPr>
                        <a:t>1.039405542</a:t>
                      </a:r>
                      <a:endParaRPr lang="en-US" sz="12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0614663"/>
                  </a:ext>
                </a:extLst>
              </a:tr>
            </a:tbl>
          </a:graphicData>
        </a:graphic>
      </p:graphicFrame>
      <p:pic>
        <p:nvPicPr>
          <p:cNvPr id="5" name="Picture 4"/>
          <p:cNvPicPr>
            <a:picLocks noChangeAspect="1"/>
          </p:cNvPicPr>
          <p:nvPr/>
        </p:nvPicPr>
        <p:blipFill>
          <a:blip r:embed="rId2"/>
          <a:stretch>
            <a:fillRect/>
          </a:stretch>
        </p:blipFill>
        <p:spPr>
          <a:xfrm>
            <a:off x="4953000" y="2514600"/>
            <a:ext cx="3987535" cy="2382490"/>
          </a:xfrm>
          <a:prstGeom prst="rect">
            <a:avLst/>
          </a:prstGeom>
        </p:spPr>
      </p:pic>
    </p:spTree>
    <p:extLst>
      <p:ext uri="{BB962C8B-B14F-4D97-AF65-F5344CB8AC3E}">
        <p14:creationId xmlns:p14="http://schemas.microsoft.com/office/powerpoint/2010/main" val="899986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p:spPr>
        <p:txBody>
          <a:bodyPr/>
          <a:lstStyle/>
          <a:p>
            <a:pPr algn="ctr"/>
            <a:r>
              <a:rPr lang="en-US" dirty="0"/>
              <a:t>Navigating The </a:t>
            </a:r>
            <a:r>
              <a:rPr lang="en-US" dirty="0" smtClean="0"/>
              <a:t>Minefield</a:t>
            </a:r>
            <a:endParaRPr lang="en-US" dirty="0"/>
          </a:p>
        </p:txBody>
      </p:sp>
      <p:sp>
        <p:nvSpPr>
          <p:cNvPr id="3" name="Content Placeholder 2"/>
          <p:cNvSpPr>
            <a:spLocks noGrp="1"/>
          </p:cNvSpPr>
          <p:nvPr>
            <p:ph idx="1"/>
          </p:nvPr>
        </p:nvSpPr>
        <p:spPr>
          <a:xfrm>
            <a:off x="762000" y="1371600"/>
            <a:ext cx="7924800" cy="4800600"/>
          </a:xfrm>
        </p:spPr>
        <p:txBody>
          <a:bodyPr/>
          <a:lstStyle/>
          <a:p>
            <a:pPr marL="342900" lvl="1" indent="-342900">
              <a:buSzPct val="110000"/>
              <a:buFont typeface="Wingdings" charset="0"/>
              <a:buChar char="§"/>
            </a:pPr>
            <a:r>
              <a:rPr lang="en-US" dirty="0" smtClean="0"/>
              <a:t>Matlab code written to map the HOM landscape.</a:t>
            </a:r>
          </a:p>
          <a:p>
            <a:pPr lvl="1"/>
            <a:r>
              <a:rPr lang="en-US" dirty="0" smtClean="0"/>
              <a:t>Code compiles the mode frequencies and associated external Q data into matrices that are then interpolated to improve data resolution.</a:t>
            </a:r>
          </a:p>
          <a:p>
            <a:pPr lvl="1"/>
            <a:endParaRPr lang="en-US" dirty="0" smtClean="0"/>
          </a:p>
          <a:p>
            <a:pPr lvl="1"/>
            <a:r>
              <a:rPr lang="en-US" dirty="0" smtClean="0"/>
              <a:t>These matrices are then used to resolve the HOM impedances for all applicable damper and tuner positions.</a:t>
            </a:r>
          </a:p>
          <a:p>
            <a:pPr lvl="1"/>
            <a:endParaRPr lang="en-US" dirty="0"/>
          </a:p>
          <a:p>
            <a:pPr lvl="1"/>
            <a:r>
              <a:rPr lang="en-US" dirty="0" smtClean="0"/>
              <a:t>A time domain bunch train is created to have the same characteristics as post re-bucketed beam at the 56MHz gap.</a:t>
            </a:r>
          </a:p>
          <a:p>
            <a:pPr lvl="1"/>
            <a:endParaRPr lang="en-US" dirty="0"/>
          </a:p>
          <a:p>
            <a:pPr lvl="1"/>
            <a:r>
              <a:rPr lang="en-US" dirty="0" smtClean="0"/>
              <a:t>Each beam revolution line within a given HOM tuning range is evaluated independently and the cumulative sum of the resulting voltages are displayed.</a:t>
            </a:r>
            <a:endParaRPr lang="en-US" dirty="0"/>
          </a:p>
        </p:txBody>
      </p:sp>
      <p:sp>
        <p:nvSpPr>
          <p:cNvPr id="6" name="Slide Number Placeholder 5"/>
          <p:cNvSpPr>
            <a:spLocks noGrp="1"/>
          </p:cNvSpPr>
          <p:nvPr>
            <p:ph type="sldNum" sz="quarter" idx="12"/>
          </p:nvPr>
        </p:nvSpPr>
        <p:spPr/>
        <p:txBody>
          <a:bodyPr/>
          <a:lstStyle/>
          <a:p>
            <a:fld id="{6852845B-A5F6-3440-B749-65162F69B7B3}" type="slidenum">
              <a:rPr lang="en-US" smtClean="0"/>
              <a:pPr/>
              <a:t>17</a:t>
            </a:fld>
            <a:endParaRPr lang="en-US" dirty="0"/>
          </a:p>
        </p:txBody>
      </p:sp>
    </p:spTree>
    <p:extLst>
      <p:ext uri="{BB962C8B-B14F-4D97-AF65-F5344CB8AC3E}">
        <p14:creationId xmlns:p14="http://schemas.microsoft.com/office/powerpoint/2010/main" val="2554007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726406"/>
            <a:ext cx="4571999" cy="304800"/>
          </a:xfrm>
        </p:spPr>
        <p:txBody>
          <a:bodyPr/>
          <a:lstStyle/>
          <a:p>
            <a:pPr marL="1543050" lvl="4" indent="0" algn="ctr">
              <a:buNone/>
            </a:pPr>
            <a:r>
              <a:rPr lang="en-US" dirty="0" smtClean="0"/>
              <a:t>Bunch Train at 56MHz Gap</a:t>
            </a:r>
            <a:endParaRPr lang="en-US" dirty="0"/>
          </a:p>
        </p:txBody>
      </p:sp>
      <p:sp>
        <p:nvSpPr>
          <p:cNvPr id="6" name="Slide Number Placeholder 5"/>
          <p:cNvSpPr>
            <a:spLocks noGrp="1"/>
          </p:cNvSpPr>
          <p:nvPr>
            <p:ph type="sldNum" sz="quarter" idx="12"/>
          </p:nvPr>
        </p:nvSpPr>
        <p:spPr/>
        <p:txBody>
          <a:bodyPr/>
          <a:lstStyle/>
          <a:p>
            <a:fld id="{6852845B-A5F6-3440-B749-65162F69B7B3}" type="slidenum">
              <a:rPr lang="en-US" smtClean="0"/>
              <a:pPr/>
              <a:t>18</a:t>
            </a:fld>
            <a:endParaRPr lang="en-US" dirty="0"/>
          </a:p>
        </p:txBody>
      </p:sp>
      <p:pic>
        <p:nvPicPr>
          <p:cNvPr id="4" name="Picture 3"/>
          <p:cNvPicPr>
            <a:picLocks noChangeAspect="1"/>
          </p:cNvPicPr>
          <p:nvPr/>
        </p:nvPicPr>
        <p:blipFill>
          <a:blip r:embed="rId3"/>
          <a:stretch>
            <a:fillRect/>
          </a:stretch>
        </p:blipFill>
        <p:spPr>
          <a:xfrm>
            <a:off x="1883123" y="2150234"/>
            <a:ext cx="7107090" cy="3886975"/>
          </a:xfrm>
          <a:prstGeom prst="rect">
            <a:avLst/>
          </a:prstGeom>
        </p:spPr>
      </p:pic>
      <p:pic>
        <p:nvPicPr>
          <p:cNvPr id="11" name="Picture 10"/>
          <p:cNvPicPr>
            <a:picLocks noChangeAspect="1"/>
          </p:cNvPicPr>
          <p:nvPr/>
        </p:nvPicPr>
        <p:blipFill>
          <a:blip r:embed="rId4"/>
          <a:stretch>
            <a:fillRect/>
          </a:stretch>
        </p:blipFill>
        <p:spPr>
          <a:xfrm>
            <a:off x="121420" y="1127444"/>
            <a:ext cx="1625805" cy="1539556"/>
          </a:xfrm>
          <a:prstGeom prst="rect">
            <a:avLst/>
          </a:prstGeom>
        </p:spPr>
      </p:pic>
      <p:sp>
        <p:nvSpPr>
          <p:cNvPr id="12" name="Left Arrow 11"/>
          <p:cNvSpPr/>
          <p:nvPr/>
        </p:nvSpPr>
        <p:spPr bwMode="auto">
          <a:xfrm rot="13114992" flipV="1">
            <a:off x="1716471" y="1988009"/>
            <a:ext cx="526123" cy="86394"/>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13" name="Picture 12"/>
          <p:cNvPicPr>
            <a:picLocks noChangeAspect="1"/>
          </p:cNvPicPr>
          <p:nvPr/>
        </p:nvPicPr>
        <p:blipFill>
          <a:blip r:embed="rId5"/>
          <a:stretch>
            <a:fillRect/>
          </a:stretch>
        </p:blipFill>
        <p:spPr>
          <a:xfrm>
            <a:off x="37622" y="2924084"/>
            <a:ext cx="1734082" cy="1600200"/>
          </a:xfrm>
          <a:prstGeom prst="rect">
            <a:avLst/>
          </a:prstGeom>
        </p:spPr>
      </p:pic>
      <p:sp>
        <p:nvSpPr>
          <p:cNvPr id="14" name="Left Arrow 13"/>
          <p:cNvSpPr/>
          <p:nvPr/>
        </p:nvSpPr>
        <p:spPr bwMode="auto">
          <a:xfrm rot="11334176">
            <a:off x="1762337" y="4213275"/>
            <a:ext cx="2603057" cy="8159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Content Placeholder 2"/>
          <p:cNvSpPr txBox="1">
            <a:spLocks/>
          </p:cNvSpPr>
          <p:nvPr/>
        </p:nvSpPr>
        <p:spPr bwMode="auto">
          <a:xfrm>
            <a:off x="-1564532" y="4572000"/>
            <a:ext cx="337190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42B7F"/>
              </a:buClr>
              <a:buSzPct val="110000"/>
              <a:buFont typeface="Wingding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1543050" lvl="4" indent="0" algn="ctr">
              <a:buFontTx/>
              <a:buNone/>
            </a:pPr>
            <a:r>
              <a:rPr lang="en-US" sz="1800" kern="0" dirty="0" smtClean="0"/>
              <a:t>H=3 Example</a:t>
            </a:r>
            <a:endParaRPr lang="en-US" sz="1800" kern="0" dirty="0"/>
          </a:p>
        </p:txBody>
      </p:sp>
      <p:sp>
        <p:nvSpPr>
          <p:cNvPr id="17" name="Title 1"/>
          <p:cNvSpPr>
            <a:spLocks noGrp="1"/>
          </p:cNvSpPr>
          <p:nvPr>
            <p:ph type="title"/>
          </p:nvPr>
        </p:nvSpPr>
        <p:spPr>
          <a:xfrm>
            <a:off x="381000" y="152400"/>
            <a:ext cx="8382000" cy="762000"/>
          </a:xfrm>
        </p:spPr>
        <p:txBody>
          <a:bodyPr/>
          <a:lstStyle/>
          <a:p>
            <a:pPr algn="ctr"/>
            <a:r>
              <a:rPr lang="en-US" dirty="0"/>
              <a:t>Navigating The </a:t>
            </a:r>
            <a:r>
              <a:rPr lang="en-US" dirty="0" smtClean="0"/>
              <a:t>Minefield</a:t>
            </a:r>
            <a:endParaRPr lang="en-US" dirty="0"/>
          </a:p>
        </p:txBody>
      </p:sp>
    </p:spTree>
    <p:extLst>
      <p:ext uri="{BB962C8B-B14F-4D97-AF65-F5344CB8AC3E}">
        <p14:creationId xmlns:p14="http://schemas.microsoft.com/office/powerpoint/2010/main" val="2401785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726" y="838200"/>
            <a:ext cx="7924800" cy="4800600"/>
          </a:xfrm>
        </p:spPr>
        <p:txBody>
          <a:bodyPr/>
          <a:lstStyle/>
          <a:p>
            <a:pPr marL="342900" lvl="1" indent="-342900">
              <a:buSzPct val="110000"/>
              <a:buFont typeface="Wingdings" charset="0"/>
              <a:buChar char="§"/>
            </a:pPr>
            <a:r>
              <a:rPr lang="en-US" dirty="0" smtClean="0"/>
              <a:t>The complete map combines all HOM voltage </a:t>
            </a:r>
            <a:r>
              <a:rPr lang="en-US" dirty="0" smtClean="0"/>
              <a:t>matrices</a:t>
            </a:r>
          </a:p>
          <a:p>
            <a:pPr marL="742950" lvl="2" indent="-400050"/>
            <a:r>
              <a:rPr lang="en-US" dirty="0" smtClean="0"/>
              <a:t>Well this looks like it couldn’t be any easier!</a:t>
            </a:r>
          </a:p>
          <a:p>
            <a:pPr marL="1085850" lvl="3" indent="-400050"/>
            <a:r>
              <a:rPr lang="en-US" dirty="0" smtClean="0"/>
              <a:t>No.</a:t>
            </a:r>
            <a:endParaRPr lang="en-US" dirty="0" smtClean="0"/>
          </a:p>
        </p:txBody>
      </p:sp>
      <p:sp>
        <p:nvSpPr>
          <p:cNvPr id="6" name="Slide Number Placeholder 5"/>
          <p:cNvSpPr>
            <a:spLocks noGrp="1"/>
          </p:cNvSpPr>
          <p:nvPr>
            <p:ph type="sldNum" sz="quarter" idx="12"/>
          </p:nvPr>
        </p:nvSpPr>
        <p:spPr/>
        <p:txBody>
          <a:bodyPr/>
          <a:lstStyle/>
          <a:p>
            <a:fld id="{6852845B-A5F6-3440-B749-65162F69B7B3}" type="slidenum">
              <a:rPr lang="en-US" smtClean="0"/>
              <a:pPr/>
              <a:t>19</a:t>
            </a:fld>
            <a:endParaRPr lang="en-US" dirty="0"/>
          </a:p>
        </p:txBody>
      </p:sp>
      <p:pic>
        <p:nvPicPr>
          <p:cNvPr id="7" name="Picture 6"/>
          <p:cNvPicPr>
            <a:picLocks noChangeAspect="1"/>
          </p:cNvPicPr>
          <p:nvPr/>
        </p:nvPicPr>
        <p:blipFill>
          <a:blip r:embed="rId2"/>
          <a:stretch>
            <a:fillRect/>
          </a:stretch>
        </p:blipFill>
        <p:spPr>
          <a:xfrm>
            <a:off x="304800" y="1752600"/>
            <a:ext cx="8153400" cy="4444615"/>
          </a:xfrm>
          <a:prstGeom prst="rect">
            <a:avLst/>
          </a:prstGeom>
        </p:spPr>
      </p:pic>
      <p:sp>
        <p:nvSpPr>
          <p:cNvPr id="8" name="Title 1"/>
          <p:cNvSpPr txBox="1">
            <a:spLocks/>
          </p:cNvSpPr>
          <p:nvPr/>
        </p:nvSpPr>
        <p:spPr bwMode="auto">
          <a:xfrm>
            <a:off x="381000" y="1524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3600" b="1">
                <a:solidFill>
                  <a:srgbClr val="042B7F"/>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kern="0" smtClean="0"/>
              <a:t>Navigating The Minefield</a:t>
            </a:r>
            <a:endParaRPr lang="en-US" kern="0" dirty="0"/>
          </a:p>
        </p:txBody>
      </p:sp>
    </p:spTree>
    <p:extLst>
      <p:ext uri="{BB962C8B-B14F-4D97-AF65-F5344CB8AC3E}">
        <p14:creationId xmlns:p14="http://schemas.microsoft.com/office/powerpoint/2010/main" val="3083138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152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3200" kern="0" dirty="0" smtClean="0">
                <a:latin typeface="Arial" charset="0"/>
                <a:ea typeface="ＭＳ Ｐゴシック" charset="0"/>
                <a:cs typeface="ＭＳ Ｐゴシック" charset="0"/>
              </a:rPr>
              <a:t>Syllabus</a:t>
            </a:r>
            <a:endParaRPr lang="en-US" sz="3200" kern="0" dirty="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609600" y="990600"/>
            <a:ext cx="830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042B7F"/>
              </a:buClr>
              <a:buSzPct val="110000"/>
              <a:buFont typeface="Wingdings" pitchFamily="-112" charset="2"/>
              <a:buNone/>
              <a:defRPr sz="1900" i="1">
                <a:solidFill>
                  <a:schemeClr val="bg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342900" indent="-342900" algn="l">
              <a:buFont typeface="Arial" panose="020B0604020202020204" pitchFamily="34" charset="0"/>
              <a:buChar char="•"/>
            </a:pPr>
            <a:r>
              <a:rPr lang="en-US" sz="2000" kern="0" dirty="0" smtClean="0"/>
              <a:t>Refreshments </a:t>
            </a:r>
            <a:r>
              <a:rPr lang="en-US" sz="2000" kern="0" dirty="0" smtClean="0"/>
              <a:t>Are Being</a:t>
            </a:r>
            <a:r>
              <a:rPr lang="en-US" sz="2000" kern="0" dirty="0" smtClean="0"/>
              <a:t> </a:t>
            </a:r>
            <a:r>
              <a:rPr lang="en-US" sz="2000" kern="0" dirty="0" smtClean="0"/>
              <a:t>Served</a:t>
            </a:r>
          </a:p>
          <a:p>
            <a:pPr lvl="1">
              <a:buFont typeface="Arial" panose="020B0604020202020204" pitchFamily="34" charset="0"/>
              <a:buChar char="•"/>
            </a:pPr>
            <a:r>
              <a:rPr lang="en-US" kern="0" dirty="0" smtClean="0">
                <a:solidFill>
                  <a:schemeClr val="bg1"/>
                </a:solidFill>
              </a:rPr>
              <a:t>How it’s supposed to work.</a:t>
            </a:r>
          </a:p>
          <a:p>
            <a:pPr lvl="1">
              <a:buFont typeface="Arial" panose="020B0604020202020204" pitchFamily="34" charset="0"/>
              <a:buChar char="•"/>
            </a:pPr>
            <a:r>
              <a:rPr lang="en-US" kern="0" dirty="0" smtClean="0">
                <a:solidFill>
                  <a:schemeClr val="bg1"/>
                </a:solidFill>
              </a:rPr>
              <a:t>How it’s not supposed to work.</a:t>
            </a:r>
          </a:p>
          <a:p>
            <a:pPr lvl="1">
              <a:buFont typeface="Arial" panose="020B0604020202020204" pitchFamily="34" charset="0"/>
              <a:buChar char="•"/>
            </a:pPr>
            <a:r>
              <a:rPr lang="en-US" kern="0" dirty="0" smtClean="0">
                <a:solidFill>
                  <a:schemeClr val="bg1"/>
                </a:solidFill>
              </a:rPr>
              <a:t>Maybe it works without an HOM Damper!</a:t>
            </a:r>
          </a:p>
          <a:p>
            <a:pPr lvl="1">
              <a:buFont typeface="Arial" panose="020B0604020202020204" pitchFamily="34" charset="0"/>
              <a:buChar char="•"/>
            </a:pPr>
            <a:endParaRPr lang="en-US" kern="0" dirty="0" smtClean="0">
              <a:solidFill>
                <a:schemeClr val="bg1"/>
              </a:solidFill>
            </a:endParaRPr>
          </a:p>
          <a:p>
            <a:pPr marL="342900" indent="-342900" algn="l">
              <a:buFont typeface="Arial" panose="020B0604020202020204" pitchFamily="34" charset="0"/>
              <a:buChar char="•"/>
            </a:pPr>
            <a:r>
              <a:rPr lang="en-US" sz="2000" kern="0" dirty="0" smtClean="0"/>
              <a:t>When You Come to a Fork in the Road – Take It.</a:t>
            </a:r>
          </a:p>
          <a:p>
            <a:pPr lvl="1">
              <a:buFont typeface="Arial" panose="020B0604020202020204" pitchFamily="34" charset="0"/>
              <a:buChar char="•"/>
            </a:pPr>
            <a:r>
              <a:rPr lang="en-US" kern="0" dirty="0" smtClean="0">
                <a:solidFill>
                  <a:schemeClr val="bg1"/>
                </a:solidFill>
              </a:rPr>
              <a:t>Once more unto the breach, dear friends, once more.</a:t>
            </a:r>
          </a:p>
          <a:p>
            <a:pPr lvl="1">
              <a:buFont typeface="Arial" panose="020B0604020202020204" pitchFamily="34" charset="0"/>
              <a:buChar char="•"/>
            </a:pPr>
            <a:r>
              <a:rPr lang="en-US" kern="0" dirty="0" smtClean="0">
                <a:solidFill>
                  <a:schemeClr val="bg1"/>
                </a:solidFill>
              </a:rPr>
              <a:t>Solving For Unknowns.</a:t>
            </a:r>
            <a:endParaRPr lang="en-US" kern="0" dirty="0" smtClean="0">
              <a:solidFill>
                <a:schemeClr val="bg1"/>
              </a:solidFill>
              <a:ea typeface="ＭＳ Ｐゴシック" charset="0"/>
            </a:endParaRPr>
          </a:p>
          <a:p>
            <a:pPr lvl="1">
              <a:buFont typeface="Arial" panose="020B0604020202020204" pitchFamily="34" charset="0"/>
              <a:buChar char="•"/>
            </a:pPr>
            <a:r>
              <a:rPr lang="en-US" kern="0" dirty="0" smtClean="0">
                <a:solidFill>
                  <a:schemeClr val="bg1"/>
                </a:solidFill>
              </a:rPr>
              <a:t>Navigating The Minefield.</a:t>
            </a:r>
          </a:p>
          <a:p>
            <a:pPr lvl="1">
              <a:buFont typeface="Arial" panose="020B0604020202020204" pitchFamily="34" charset="0"/>
              <a:buChar char="•"/>
            </a:pPr>
            <a:endParaRPr lang="en-US" kern="0" dirty="0" smtClean="0">
              <a:solidFill>
                <a:schemeClr val="bg1"/>
              </a:solidFill>
            </a:endParaRPr>
          </a:p>
          <a:p>
            <a:pPr marL="342900" indent="-342900" algn="l">
              <a:buFont typeface="Arial" panose="020B0604020202020204" pitchFamily="34" charset="0"/>
              <a:buChar char="•"/>
            </a:pPr>
            <a:r>
              <a:rPr lang="en-US" sz="2000" kern="0" dirty="0" smtClean="0"/>
              <a:t>Final Exam Results</a:t>
            </a:r>
          </a:p>
          <a:p>
            <a:pPr marL="342900" indent="-342900" algn="l">
              <a:buFont typeface="Arial" panose="020B0604020202020204" pitchFamily="34" charset="0"/>
              <a:buChar char="•"/>
            </a:pPr>
            <a:endParaRPr lang="en-US" sz="2000" kern="0" dirty="0"/>
          </a:p>
          <a:p>
            <a:pPr marL="342900" indent="-342900" algn="l">
              <a:buFont typeface="Arial" panose="020B0604020202020204" pitchFamily="34" charset="0"/>
              <a:buChar char="•"/>
            </a:pPr>
            <a:r>
              <a:rPr lang="en-US" sz="2000" kern="0" dirty="0" smtClean="0"/>
              <a:t>Forward – Ever Forward …</a:t>
            </a:r>
          </a:p>
          <a:p>
            <a:pPr marL="342900" indent="-342900" algn="l">
              <a:buFont typeface="Arial" panose="020B0604020202020204" pitchFamily="34" charset="0"/>
              <a:buChar char="•"/>
            </a:pPr>
            <a:endParaRPr lang="en-US" sz="2000" kern="0" dirty="0"/>
          </a:p>
          <a:p>
            <a:pPr marL="342900" indent="-342900" algn="l">
              <a:buFont typeface="Arial" panose="020B0604020202020204" pitchFamily="34" charset="0"/>
              <a:buChar char="•"/>
            </a:pPr>
            <a:r>
              <a:rPr lang="en-US" sz="2000" kern="0" dirty="0" smtClean="0"/>
              <a:t>Acknowledgements</a:t>
            </a:r>
          </a:p>
          <a:p>
            <a:endParaRPr lang="en-US" sz="2000" kern="0" dirty="0" smtClean="0"/>
          </a:p>
          <a:p>
            <a:r>
              <a:rPr lang="en-US" sz="2000" kern="0" dirty="0" smtClean="0">
                <a:ea typeface="ＭＳ Ｐゴシック" charset="0"/>
              </a:rPr>
              <a:t>Looking Forward</a:t>
            </a:r>
          </a:p>
          <a:p>
            <a:endParaRPr lang="en-US" sz="2000" kern="0" dirty="0" smtClean="0">
              <a:ea typeface="ＭＳ Ｐゴシック" charset="0"/>
            </a:endParaRPr>
          </a:p>
          <a:p>
            <a:r>
              <a:rPr lang="en-US" sz="2000" kern="0" dirty="0" smtClean="0">
                <a:ea typeface="ＭＳ Ｐゴシック" charset="0"/>
              </a:rPr>
              <a:t>Acknowledgment</a:t>
            </a:r>
          </a:p>
          <a:p>
            <a:pPr marL="457200" lvl="1" indent="0">
              <a:buFont typeface="Times" charset="0"/>
              <a:buNone/>
            </a:pPr>
            <a:endParaRPr lang="en-US" kern="0" dirty="0" smtClean="0">
              <a:ea typeface="ＭＳ Ｐゴシック" charset="0"/>
            </a:endParaRPr>
          </a:p>
          <a:p>
            <a:pPr marL="457200" lvl="1" indent="0">
              <a:buFont typeface="Times" charset="0"/>
              <a:buNone/>
            </a:pPr>
            <a:endParaRPr lang="en-US" kern="0" dirty="0" smtClean="0">
              <a:latin typeface="Arial" charset="0"/>
              <a:ea typeface="ＭＳ Ｐゴシック" charset="0"/>
            </a:endParaRPr>
          </a:p>
          <a:p>
            <a:pPr lvl="1"/>
            <a:endParaRPr lang="en-US" kern="0" dirty="0" smtClean="0">
              <a:latin typeface="Arial" charset="0"/>
              <a:ea typeface="ＭＳ Ｐゴシック" charset="0"/>
            </a:endParaRPr>
          </a:p>
          <a:p>
            <a:pPr lvl="1"/>
            <a:endParaRPr lang="en-US" kern="0" dirty="0" smtClean="0">
              <a:latin typeface="Arial" charset="0"/>
              <a:ea typeface="ＭＳ Ｐゴシック" charset="0"/>
            </a:endParaRPr>
          </a:p>
          <a:p>
            <a:pPr lvl="1"/>
            <a:endParaRPr lang="en-US" kern="0" dirty="0" smtClean="0"/>
          </a:p>
        </p:txBody>
      </p:sp>
    </p:spTree>
    <p:extLst>
      <p:ext uri="{BB962C8B-B14F-4D97-AF65-F5344CB8AC3E}">
        <p14:creationId xmlns:p14="http://schemas.microsoft.com/office/powerpoint/2010/main" val="3320653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52770"/>
            <a:ext cx="8305800" cy="5715000"/>
          </a:xfrm>
        </p:spPr>
        <p:txBody>
          <a:bodyPr/>
          <a:lstStyle/>
          <a:p>
            <a:pPr marL="342900" lvl="1" indent="-342900">
              <a:buSzPct val="110000"/>
              <a:buFont typeface="Wingdings" charset="0"/>
              <a:buChar char="§"/>
            </a:pPr>
            <a:r>
              <a:rPr lang="en-US" dirty="0" smtClean="0"/>
              <a:t>Putting it all together with fundamental mode stress considerations.</a:t>
            </a:r>
          </a:p>
          <a:p>
            <a:pPr marL="342900" lvl="1" indent="-342900">
              <a:buSzPct val="110000"/>
              <a:buFont typeface="Wingdings" charset="0"/>
              <a:buChar char="§"/>
            </a:pPr>
            <a:r>
              <a:rPr lang="en-US" dirty="0" smtClean="0"/>
              <a:t>Movie Time … </a:t>
            </a:r>
          </a:p>
        </p:txBody>
      </p:sp>
      <p:sp>
        <p:nvSpPr>
          <p:cNvPr id="6" name="Slide Number Placeholder 5"/>
          <p:cNvSpPr>
            <a:spLocks noGrp="1"/>
          </p:cNvSpPr>
          <p:nvPr>
            <p:ph type="sldNum" sz="quarter" idx="12"/>
          </p:nvPr>
        </p:nvSpPr>
        <p:spPr/>
        <p:txBody>
          <a:bodyPr/>
          <a:lstStyle/>
          <a:p>
            <a:fld id="{6852845B-A5F6-3440-B749-65162F69B7B3}" type="slidenum">
              <a:rPr lang="en-US" smtClean="0"/>
              <a:pPr/>
              <a:t>20</a:t>
            </a:fld>
            <a:endParaRPr lang="en-US" dirty="0"/>
          </a:p>
        </p:txBody>
      </p:sp>
      <p:pic>
        <p:nvPicPr>
          <p:cNvPr id="4" name="Picture 3"/>
          <p:cNvPicPr>
            <a:picLocks noChangeAspect="1"/>
          </p:cNvPicPr>
          <p:nvPr/>
        </p:nvPicPr>
        <p:blipFill>
          <a:blip r:embed="rId2"/>
          <a:stretch>
            <a:fillRect/>
          </a:stretch>
        </p:blipFill>
        <p:spPr>
          <a:xfrm>
            <a:off x="1600200" y="1523999"/>
            <a:ext cx="5562600" cy="4932507"/>
          </a:xfrm>
          <a:prstGeom prst="rect">
            <a:avLst/>
          </a:prstGeom>
        </p:spPr>
      </p:pic>
      <p:sp>
        <p:nvSpPr>
          <p:cNvPr id="7" name="Title 1"/>
          <p:cNvSpPr>
            <a:spLocks noGrp="1"/>
          </p:cNvSpPr>
          <p:nvPr>
            <p:ph type="title"/>
          </p:nvPr>
        </p:nvSpPr>
        <p:spPr>
          <a:xfrm>
            <a:off x="381000" y="152400"/>
            <a:ext cx="8382000" cy="762000"/>
          </a:xfrm>
        </p:spPr>
        <p:txBody>
          <a:bodyPr/>
          <a:lstStyle/>
          <a:p>
            <a:pPr algn="ctr"/>
            <a:r>
              <a:rPr lang="en-US" dirty="0"/>
              <a:t>Navigating The </a:t>
            </a:r>
            <a:r>
              <a:rPr lang="en-US" dirty="0" smtClean="0"/>
              <a:t>Minefield</a:t>
            </a:r>
            <a:endParaRPr lang="en-US" dirty="0"/>
          </a:p>
        </p:txBody>
      </p:sp>
    </p:spTree>
    <p:extLst>
      <p:ext uri="{BB962C8B-B14F-4D97-AF65-F5344CB8AC3E}">
        <p14:creationId xmlns:p14="http://schemas.microsoft.com/office/powerpoint/2010/main" val="3279917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2819400"/>
            <a:ext cx="8305800" cy="685800"/>
          </a:xfrm>
        </p:spPr>
        <p:txBody>
          <a:bodyPr/>
          <a:lstStyle/>
          <a:p>
            <a:pPr marL="0" indent="0" algn="ctr">
              <a:buNone/>
            </a:pPr>
            <a:r>
              <a:rPr lang="en-US" sz="2800" b="1" dirty="0" smtClean="0"/>
              <a:t>Final Exam Results</a:t>
            </a:r>
          </a:p>
          <a:p>
            <a:pPr marL="0" indent="0" algn="ctr">
              <a:buNone/>
            </a:pPr>
            <a:endParaRPr lang="en-US" dirty="0"/>
          </a:p>
          <a:p>
            <a:pPr marL="457200" lvl="1" indent="0" algn="ctr">
              <a:buNone/>
            </a:pPr>
            <a:endParaRPr lang="en-US" dirty="0" smtClean="0"/>
          </a:p>
        </p:txBody>
      </p:sp>
      <p:sp>
        <p:nvSpPr>
          <p:cNvPr id="4" name="Slide Number Placeholder 3"/>
          <p:cNvSpPr>
            <a:spLocks noGrp="1"/>
          </p:cNvSpPr>
          <p:nvPr>
            <p:ph type="sldNum" sz="quarter" idx="12"/>
          </p:nvPr>
        </p:nvSpPr>
        <p:spPr/>
        <p:txBody>
          <a:bodyPr/>
          <a:lstStyle/>
          <a:p>
            <a:fld id="{6852845B-A5F6-3440-B749-65162F69B7B3}" type="slidenum">
              <a:rPr lang="en-US" smtClean="0"/>
              <a:pPr/>
              <a:t>21</a:t>
            </a:fld>
            <a:endParaRPr lang="en-US" dirty="0"/>
          </a:p>
        </p:txBody>
      </p:sp>
    </p:spTree>
    <p:extLst>
      <p:ext uri="{BB962C8B-B14F-4D97-AF65-F5344CB8AC3E}">
        <p14:creationId xmlns:p14="http://schemas.microsoft.com/office/powerpoint/2010/main" val="3554914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smtClean="0"/>
              <a:t>K. Smith: SRF Group Meeting</a:t>
            </a:r>
            <a:endParaRPr lang="en-US" dirty="0"/>
          </a:p>
        </p:txBody>
      </p:sp>
      <p:sp>
        <p:nvSpPr>
          <p:cNvPr id="6" name="Slide Number Placeholder 5"/>
          <p:cNvSpPr>
            <a:spLocks noGrp="1"/>
          </p:cNvSpPr>
          <p:nvPr>
            <p:ph type="sldNum" sz="quarter" idx="12"/>
          </p:nvPr>
        </p:nvSpPr>
        <p:spPr/>
        <p:txBody>
          <a:bodyPr/>
          <a:lstStyle/>
          <a:p>
            <a:fld id="{6852845B-A5F6-3440-B749-65162F69B7B3}" type="slidenum">
              <a:rPr lang="en-US" smtClean="0"/>
              <a:pPr/>
              <a:t>22</a:t>
            </a:fld>
            <a:endParaRPr lang="en-US" dirty="0"/>
          </a:p>
        </p:txBody>
      </p:sp>
      <p:sp>
        <p:nvSpPr>
          <p:cNvPr id="11" name="Rectangle 3"/>
          <p:cNvSpPr>
            <a:spLocks noGrp="1" noChangeArrowheads="1"/>
          </p:cNvSpPr>
          <p:nvPr>
            <p:ph idx="1"/>
          </p:nvPr>
        </p:nvSpPr>
        <p:spPr>
          <a:xfrm>
            <a:off x="217714" y="357190"/>
            <a:ext cx="8781143" cy="5929313"/>
          </a:xfrm>
        </p:spPr>
        <p:txBody>
          <a:bodyPr>
            <a:normAutofit lnSpcReduction="10000"/>
          </a:bodyPr>
          <a:lstStyle/>
          <a:p>
            <a:pPr marL="0" indent="0" algn="ctr">
              <a:buNone/>
            </a:pPr>
            <a:r>
              <a:rPr lang="en-US" sz="3800" b="1" dirty="0">
                <a:latin typeface="Calibri" panose="020F0502020204030204" pitchFamily="34" charset="0"/>
              </a:rPr>
              <a:t>56 MHz SRF </a:t>
            </a:r>
            <a:r>
              <a:rPr lang="en-US" sz="3800" b="1" dirty="0" smtClean="0">
                <a:latin typeface="Calibri" panose="020F0502020204030204" pitchFamily="34" charset="0"/>
              </a:rPr>
              <a:t>Cavity Run 16 Timeline</a:t>
            </a:r>
            <a:endParaRPr lang="en-US" sz="3800" b="1" dirty="0">
              <a:latin typeface="Calibri" panose="020F0502020204030204" pitchFamily="34" charset="0"/>
            </a:endParaRPr>
          </a:p>
          <a:p>
            <a:pPr lvl="2">
              <a:buFont typeface="Arial" panose="020B0604020202020204" pitchFamily="34" charset="0"/>
              <a:buChar char="•"/>
            </a:pPr>
            <a:r>
              <a:rPr lang="en-US" sz="1500" b="1" dirty="0" smtClean="0">
                <a:latin typeface="Calibri" panose="020F0502020204030204" pitchFamily="34" charset="0"/>
              </a:rPr>
              <a:t>Nov 3-4 2015 : Test of </a:t>
            </a:r>
            <a:r>
              <a:rPr lang="en-US" sz="1500" b="1" dirty="0" smtClean="0">
                <a:latin typeface="Calibri" panose="020F0502020204030204" pitchFamily="34" charset="0"/>
              </a:rPr>
              <a:t>modified </a:t>
            </a:r>
            <a:r>
              <a:rPr lang="en-US" sz="1500" b="1" dirty="0" smtClean="0">
                <a:latin typeface="Calibri" panose="020F0502020204030204" pitchFamily="34" charset="0"/>
              </a:rPr>
              <a:t>HOMD reveals continued quench problem.</a:t>
            </a:r>
          </a:p>
          <a:p>
            <a:pPr lvl="2">
              <a:buFont typeface="Arial" panose="020B0604020202020204" pitchFamily="34" charset="0"/>
              <a:buChar char="•"/>
            </a:pPr>
            <a:r>
              <a:rPr lang="en-US" sz="1500" b="1" dirty="0" smtClean="0">
                <a:latin typeface="Calibri" panose="020F0502020204030204" pitchFamily="34" charset="0"/>
              </a:rPr>
              <a:t>Nov 2015 – Jan 2016:</a:t>
            </a:r>
          </a:p>
          <a:p>
            <a:pPr lvl="3">
              <a:buFont typeface="Arial" panose="020B0604020202020204" pitchFamily="34" charset="0"/>
              <a:buChar char="•"/>
            </a:pPr>
            <a:r>
              <a:rPr lang="en-US" sz="1500" b="1" dirty="0" smtClean="0">
                <a:latin typeface="Calibri" panose="020F0502020204030204" pitchFamily="34" charset="0"/>
              </a:rPr>
              <a:t>Open </a:t>
            </a:r>
            <a:r>
              <a:rPr lang="en-US" sz="1500" b="1" dirty="0" err="1" smtClean="0">
                <a:latin typeface="Calibri" panose="020F0502020204030204" pitchFamily="34" charset="0"/>
              </a:rPr>
              <a:t>cryomodule</a:t>
            </a:r>
            <a:r>
              <a:rPr lang="en-US" sz="1500" b="1" dirty="0" smtClean="0">
                <a:latin typeface="Calibri" panose="020F0502020204030204" pitchFamily="34" charset="0"/>
              </a:rPr>
              <a:t>, remove HOMD, close </a:t>
            </a:r>
            <a:r>
              <a:rPr lang="en-US" sz="1500" b="1" dirty="0" err="1" smtClean="0">
                <a:latin typeface="Calibri" panose="020F0502020204030204" pitchFamily="34" charset="0"/>
              </a:rPr>
              <a:t>cryomodule</a:t>
            </a:r>
            <a:r>
              <a:rPr lang="en-US" sz="1500" b="1" dirty="0" smtClean="0">
                <a:latin typeface="Calibri" panose="020F0502020204030204" pitchFamily="34" charset="0"/>
              </a:rPr>
              <a:t>.</a:t>
            </a:r>
          </a:p>
          <a:p>
            <a:pPr lvl="3">
              <a:buFont typeface="Arial" panose="020B0604020202020204" pitchFamily="34" charset="0"/>
              <a:buChar char="•"/>
            </a:pPr>
            <a:r>
              <a:rPr lang="en-US" sz="1500" b="1" dirty="0" smtClean="0">
                <a:latin typeface="Calibri" panose="020F0502020204030204" pitchFamily="34" charset="0"/>
              </a:rPr>
              <a:t>Evaluate options and settle on FMD as best path forward.</a:t>
            </a:r>
          </a:p>
          <a:p>
            <a:pPr lvl="3">
              <a:buFont typeface="Arial" panose="020B0604020202020204" pitchFamily="34" charset="0"/>
              <a:buChar char="•"/>
            </a:pPr>
            <a:r>
              <a:rPr lang="en-US" sz="1500" b="1" dirty="0" smtClean="0">
                <a:latin typeface="Calibri" panose="020F0502020204030204" pitchFamily="34" charset="0"/>
              </a:rPr>
              <a:t>Detailed RF simulations, HOM mapping, power / thermal simulations.</a:t>
            </a:r>
          </a:p>
          <a:p>
            <a:pPr lvl="3">
              <a:buFont typeface="Arial" panose="020B0604020202020204" pitchFamily="34" charset="0"/>
              <a:buChar char="•"/>
            </a:pPr>
            <a:r>
              <a:rPr lang="en-US" sz="1500" b="1" dirty="0" smtClean="0">
                <a:latin typeface="Calibri" panose="020F0502020204030204" pitchFamily="34" charset="0"/>
              </a:rPr>
              <a:t>Develop recipe for turn on path.</a:t>
            </a:r>
          </a:p>
          <a:p>
            <a:pPr lvl="2">
              <a:buFont typeface="Arial" panose="020B0604020202020204" pitchFamily="34" charset="0"/>
              <a:buChar char="•"/>
            </a:pPr>
            <a:r>
              <a:rPr lang="en-US" sz="1500" b="1" dirty="0" smtClean="0">
                <a:latin typeface="Calibri" panose="020F0502020204030204" pitchFamily="34" charset="0"/>
              </a:rPr>
              <a:t>Jan </a:t>
            </a:r>
            <a:r>
              <a:rPr lang="en-US" sz="1500" b="1" dirty="0">
                <a:latin typeface="Calibri" panose="020F0502020204030204" pitchFamily="34" charset="0"/>
              </a:rPr>
              <a:t>26 :	</a:t>
            </a:r>
            <a:r>
              <a:rPr lang="en-US" sz="1500" b="1" dirty="0" smtClean="0">
                <a:latin typeface="Calibri" panose="020F0502020204030204" pitchFamily="34" charset="0"/>
              </a:rPr>
              <a:t> Cavity </a:t>
            </a:r>
            <a:r>
              <a:rPr lang="en-US" sz="1500" b="1" dirty="0">
                <a:latin typeface="Calibri" panose="020F0502020204030204" pitchFamily="34" charset="0"/>
              </a:rPr>
              <a:t>cold and RF (no beam) testing began.</a:t>
            </a:r>
          </a:p>
          <a:p>
            <a:pPr lvl="2">
              <a:buFont typeface="Arial" panose="020B0604020202020204" pitchFamily="34" charset="0"/>
              <a:buChar char="•"/>
            </a:pPr>
            <a:r>
              <a:rPr lang="en-US" sz="1500" b="1" dirty="0">
                <a:latin typeface="Calibri" panose="020F0502020204030204" pitchFamily="34" charset="0"/>
              </a:rPr>
              <a:t>Feb 25 : </a:t>
            </a:r>
            <a:r>
              <a:rPr lang="en-US" sz="1500" b="1" dirty="0" smtClean="0">
                <a:latin typeface="Calibri" panose="020F0502020204030204" pitchFamily="34" charset="0"/>
              </a:rPr>
              <a:t>   First </a:t>
            </a:r>
            <a:r>
              <a:rPr lang="en-US" sz="1500" b="1" dirty="0">
                <a:latin typeface="Calibri" panose="020F0502020204030204" pitchFamily="34" charset="0"/>
              </a:rPr>
              <a:t>testing with beam.</a:t>
            </a:r>
          </a:p>
          <a:p>
            <a:pPr lvl="2">
              <a:buFont typeface="Arial" panose="020B0604020202020204" pitchFamily="34" charset="0"/>
              <a:buChar char="•"/>
            </a:pPr>
            <a:r>
              <a:rPr lang="en-US" sz="1500" b="1" dirty="0">
                <a:latin typeface="Calibri" panose="020F0502020204030204" pitchFamily="34" charset="0"/>
              </a:rPr>
              <a:t>March 3 : Reached 1MV with beam (1/2 intensity).</a:t>
            </a:r>
          </a:p>
          <a:p>
            <a:pPr lvl="2">
              <a:buFont typeface="Arial" panose="020B0604020202020204" pitchFamily="34" charset="0"/>
              <a:buChar char="•"/>
            </a:pPr>
            <a:r>
              <a:rPr lang="en-US" sz="1500" b="1" dirty="0">
                <a:latin typeface="Calibri" panose="020F0502020204030204" pitchFamily="34" charset="0"/>
              </a:rPr>
              <a:t>April 13 : Reached 750kV with full intensity beam, lost control due to RF power saturating, quench.</a:t>
            </a:r>
          </a:p>
          <a:p>
            <a:pPr lvl="2">
              <a:buFont typeface="Arial" panose="020B0604020202020204" pitchFamily="34" charset="0"/>
              <a:buChar char="•"/>
            </a:pPr>
            <a:r>
              <a:rPr lang="en-US" sz="1500" b="1" dirty="0">
                <a:latin typeface="Calibri" panose="020F0502020204030204" pitchFamily="34" charset="0"/>
              </a:rPr>
              <a:t>April 22 : Reached 725kV with full intensity, stable. Thwarted by machine issues.</a:t>
            </a:r>
          </a:p>
          <a:p>
            <a:pPr lvl="2">
              <a:buFont typeface="Arial" panose="020B0604020202020204" pitchFamily="34" charset="0"/>
              <a:buChar char="•"/>
            </a:pPr>
            <a:r>
              <a:rPr lang="en-US" sz="1500" b="1" dirty="0">
                <a:latin typeface="Calibri" panose="020F0502020204030204" pitchFamily="34" charset="0"/>
              </a:rPr>
              <a:t>April 25 : Reached 750 kV with full intensity, stable. Thwarted by FMD motion.</a:t>
            </a:r>
          </a:p>
          <a:p>
            <a:pPr lvl="2">
              <a:buFont typeface="Arial" panose="020B0604020202020204" pitchFamily="34" charset="0"/>
              <a:buChar char="•"/>
            </a:pPr>
            <a:r>
              <a:rPr lang="en-US" sz="1500" b="1" dirty="0">
                <a:latin typeface="Calibri" panose="020F0502020204030204" pitchFamily="34" charset="0"/>
              </a:rPr>
              <a:t>April 27 : Reached 750 kV with full intensity, stable. Thwarted by a “discharge event”.</a:t>
            </a:r>
          </a:p>
          <a:p>
            <a:pPr lvl="2">
              <a:buFont typeface="Arial" panose="020B0604020202020204" pitchFamily="34" charset="0"/>
              <a:buChar char="•"/>
            </a:pPr>
            <a:r>
              <a:rPr lang="en-US" sz="1500" b="1" dirty="0" smtClean="0">
                <a:latin typeface="Calibri" panose="020F0502020204030204" pitchFamily="34" charset="0"/>
              </a:rPr>
              <a:t>…</a:t>
            </a:r>
            <a:endParaRPr lang="en-US" sz="1500" b="1" dirty="0">
              <a:latin typeface="Calibri" panose="020F0502020204030204" pitchFamily="34" charset="0"/>
            </a:endParaRPr>
          </a:p>
          <a:p>
            <a:pPr lvl="2">
              <a:buFont typeface="Arial" panose="020B0604020202020204" pitchFamily="34" charset="0"/>
              <a:buChar char="•"/>
            </a:pPr>
            <a:r>
              <a:rPr lang="en-US" sz="1500" b="1" dirty="0">
                <a:latin typeface="Calibri" panose="020F0502020204030204" pitchFamily="34" charset="0"/>
              </a:rPr>
              <a:t>May 13 : </a:t>
            </a:r>
            <a:r>
              <a:rPr lang="en-US" sz="1500" b="1" dirty="0" smtClean="0">
                <a:latin typeface="Calibri" panose="020F0502020204030204" pitchFamily="34" charset="0"/>
              </a:rPr>
              <a:t>First full store operation, </a:t>
            </a:r>
            <a:r>
              <a:rPr lang="en-US" sz="1500" b="1" dirty="0">
                <a:latin typeface="Calibri" panose="020F0502020204030204" pitchFamily="34" charset="0"/>
              </a:rPr>
              <a:t>at 500kV (d-Au).</a:t>
            </a:r>
          </a:p>
          <a:p>
            <a:pPr lvl="2">
              <a:buFont typeface="Arial" panose="020B0604020202020204" pitchFamily="34" charset="0"/>
              <a:buChar char="•"/>
            </a:pPr>
            <a:r>
              <a:rPr lang="en-US" sz="1500" b="1" dirty="0">
                <a:latin typeface="Calibri" panose="020F0502020204030204" pitchFamily="34" charset="0"/>
              </a:rPr>
              <a:t>May 14 : Full store at 600kV (d-Au).</a:t>
            </a:r>
          </a:p>
          <a:p>
            <a:pPr lvl="2">
              <a:buFont typeface="Arial" panose="020B0604020202020204" pitchFamily="34" charset="0"/>
              <a:buChar char="•"/>
            </a:pPr>
            <a:r>
              <a:rPr lang="en-US" sz="1500" b="1" dirty="0">
                <a:latin typeface="Calibri" panose="020F0502020204030204" pitchFamily="34" charset="0"/>
              </a:rPr>
              <a:t>May 16 : Full store at 700kV (d-Au).</a:t>
            </a:r>
          </a:p>
          <a:p>
            <a:pPr lvl="2">
              <a:buFont typeface="Arial" panose="020B0604020202020204" pitchFamily="34" charset="0"/>
              <a:buChar char="•"/>
            </a:pPr>
            <a:r>
              <a:rPr lang="en-US" sz="1500" b="1" dirty="0">
                <a:latin typeface="Calibri" panose="020F0502020204030204" pitchFamily="34" charset="0"/>
              </a:rPr>
              <a:t>May 17-18 : Full store at 800kV &amp; 900kV (d-Au).</a:t>
            </a:r>
          </a:p>
          <a:p>
            <a:pPr lvl="2">
              <a:buFont typeface="Arial" panose="020B0604020202020204" pitchFamily="34" charset="0"/>
              <a:buChar char="•"/>
            </a:pPr>
            <a:r>
              <a:rPr lang="en-US" sz="1500" b="1" dirty="0">
                <a:latin typeface="Calibri" panose="020F0502020204030204" pitchFamily="34" charset="0"/>
              </a:rPr>
              <a:t>May 19 : Half store at 900kV, half at 1MV.</a:t>
            </a:r>
          </a:p>
          <a:p>
            <a:pPr lvl="2">
              <a:buFont typeface="Arial" panose="020B0604020202020204" pitchFamily="34" charset="0"/>
              <a:buChar char="•"/>
            </a:pPr>
            <a:r>
              <a:rPr lang="en-US" sz="1500" b="1" dirty="0">
                <a:latin typeface="Calibri" panose="020F0502020204030204" pitchFamily="34" charset="0"/>
              </a:rPr>
              <a:t>May 19 : 10 minutes at 1MV, then “discharge event”.</a:t>
            </a:r>
          </a:p>
          <a:p>
            <a:pPr lvl="2">
              <a:buFont typeface="Arial" panose="020B0604020202020204" pitchFamily="34" charset="0"/>
              <a:buChar char="•"/>
            </a:pPr>
            <a:r>
              <a:rPr lang="en-US" sz="1500" b="1" dirty="0">
                <a:solidFill>
                  <a:srgbClr val="FF0000"/>
                </a:solidFill>
                <a:latin typeface="Calibri" panose="020F0502020204030204" pitchFamily="34" charset="0"/>
              </a:rPr>
              <a:t>May 19 : Full store at 1MV.</a:t>
            </a:r>
          </a:p>
          <a:p>
            <a:pPr lvl="2">
              <a:buFont typeface="Arial" panose="020B0604020202020204" pitchFamily="34" charset="0"/>
              <a:buChar char="•"/>
            </a:pPr>
            <a:r>
              <a:rPr lang="en-US" sz="1500" b="1" dirty="0">
                <a:latin typeface="Calibri" panose="020F0502020204030204" pitchFamily="34" charset="0"/>
              </a:rPr>
              <a:t>May 19-20 : 1.5 hour store, then another “discharge event” at 1MV. Burst disc rupture.</a:t>
            </a:r>
          </a:p>
          <a:p>
            <a:pPr lvl="2">
              <a:buFont typeface="Arial" panose="020B0604020202020204" pitchFamily="34" charset="0"/>
              <a:buChar char="•"/>
            </a:pPr>
            <a:r>
              <a:rPr lang="en-US" sz="1500" b="1" dirty="0">
                <a:latin typeface="Calibri" panose="020F0502020204030204" pitchFamily="34" charset="0"/>
              </a:rPr>
              <a:t>June 24 : Final attempt. FMD partially inserted for </a:t>
            </a:r>
            <a:r>
              <a:rPr lang="en-US" sz="1500" b="1" dirty="0" smtClean="0">
                <a:latin typeface="Calibri" panose="020F0502020204030204" pitchFamily="34" charset="0"/>
              </a:rPr>
              <a:t>operation to damp parasitic FPC resonance. </a:t>
            </a:r>
            <a:r>
              <a:rPr lang="en-US" sz="1500" b="1" dirty="0">
                <a:latin typeface="Calibri" panose="020F0502020204030204" pitchFamily="34" charset="0"/>
              </a:rPr>
              <a:t>At 900kV, tripped MPS and pulled permit on a </a:t>
            </a:r>
            <a:r>
              <a:rPr lang="en-US" sz="1500" b="1" dirty="0" err="1">
                <a:latin typeface="Calibri" panose="020F0502020204030204" pitchFamily="34" charset="0"/>
              </a:rPr>
              <a:t>cryo</a:t>
            </a:r>
            <a:r>
              <a:rPr lang="en-US" sz="1500" b="1" dirty="0">
                <a:latin typeface="Calibri" panose="020F0502020204030204" pitchFamily="34" charset="0"/>
              </a:rPr>
              <a:t> interlock. FMD RF dissipation is the likely cause, but this hasn’t been analyzed yet</a:t>
            </a:r>
            <a:r>
              <a:rPr lang="en-US" sz="1500" b="1" dirty="0" smtClean="0">
                <a:latin typeface="Calibri" panose="020F0502020204030204" pitchFamily="34" charset="0"/>
              </a:rPr>
              <a:t>.</a:t>
            </a:r>
            <a:endParaRPr lang="en-US" sz="1500" b="1" dirty="0">
              <a:latin typeface="Calibri" panose="020F0502020204030204" pitchFamily="34" charset="0"/>
            </a:endParaRPr>
          </a:p>
        </p:txBody>
      </p:sp>
    </p:spTree>
    <p:extLst>
      <p:ext uri="{BB962C8B-B14F-4D97-AF65-F5344CB8AC3E}">
        <p14:creationId xmlns:p14="http://schemas.microsoft.com/office/powerpoint/2010/main" val="1235228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52845B-A5F6-3440-B749-65162F69B7B3}" type="slidenum">
              <a:rPr lang="en-US" smtClean="0"/>
              <a:pPr/>
              <a:t>23</a:t>
            </a:fld>
            <a:endParaRPr lang="en-US" dirty="0"/>
          </a:p>
        </p:txBody>
      </p:sp>
      <p:sp>
        <p:nvSpPr>
          <p:cNvPr id="7" name="Title 1"/>
          <p:cNvSpPr>
            <a:spLocks noGrp="1"/>
          </p:cNvSpPr>
          <p:nvPr>
            <p:ph type="title"/>
          </p:nvPr>
        </p:nvSpPr>
        <p:spPr>
          <a:xfrm>
            <a:off x="381000" y="152400"/>
            <a:ext cx="8382000" cy="762000"/>
          </a:xfrm>
        </p:spPr>
        <p:txBody>
          <a:bodyPr/>
          <a:lstStyle/>
          <a:p>
            <a:pPr algn="ctr"/>
            <a:r>
              <a:rPr lang="en-US" dirty="0" smtClean="0"/>
              <a:t>What Effect Does the 56MHz Have?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5257800" cy="603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15000" y="15240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PHENIX 10cm / ZDC</a:t>
            </a:r>
            <a:endParaRPr lang="en-US" sz="1400" dirty="0">
              <a:latin typeface="Calibri"/>
              <a:ea typeface="+mn-ea"/>
              <a:cs typeface="+mn-cs"/>
            </a:endParaRPr>
          </a:p>
        </p:txBody>
      </p:sp>
      <p:sp>
        <p:nvSpPr>
          <p:cNvPr id="9" name="TextBox 8"/>
          <p:cNvSpPr txBox="1"/>
          <p:nvPr/>
        </p:nvSpPr>
        <p:spPr>
          <a:xfrm>
            <a:off x="5714999" y="28194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PHENIX ZDC</a:t>
            </a:r>
            <a:endParaRPr lang="en-US" sz="1400" dirty="0">
              <a:latin typeface="Calibri"/>
              <a:ea typeface="+mn-ea"/>
              <a:cs typeface="+mn-cs"/>
            </a:endParaRPr>
          </a:p>
        </p:txBody>
      </p:sp>
      <p:sp>
        <p:nvSpPr>
          <p:cNvPr id="10" name="TextBox 9"/>
          <p:cNvSpPr txBox="1"/>
          <p:nvPr/>
        </p:nvSpPr>
        <p:spPr>
          <a:xfrm>
            <a:off x="5715000" y="42672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B&amp;Y DCCT</a:t>
            </a:r>
            <a:endParaRPr lang="en-US" sz="1400" dirty="0">
              <a:latin typeface="Calibri"/>
              <a:ea typeface="+mn-ea"/>
              <a:cs typeface="+mn-cs"/>
            </a:endParaRPr>
          </a:p>
        </p:txBody>
      </p:sp>
      <p:sp>
        <p:nvSpPr>
          <p:cNvPr id="11" name="TextBox 10"/>
          <p:cNvSpPr txBox="1"/>
          <p:nvPr/>
        </p:nvSpPr>
        <p:spPr>
          <a:xfrm>
            <a:off x="5714998" y="55626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56 MHz Voltage (kV)</a:t>
            </a:r>
            <a:endParaRPr lang="en-US" sz="1400" dirty="0">
              <a:latin typeface="Calibri"/>
              <a:ea typeface="+mn-ea"/>
              <a:cs typeface="+mn-cs"/>
            </a:endParaRPr>
          </a:p>
        </p:txBody>
      </p:sp>
      <p:sp>
        <p:nvSpPr>
          <p:cNvPr id="15" name="TextBox 14"/>
          <p:cNvSpPr txBox="1"/>
          <p:nvPr/>
        </p:nvSpPr>
        <p:spPr>
          <a:xfrm>
            <a:off x="6858000" y="3472465"/>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Au-Au 100 GeV</a:t>
            </a:r>
            <a:endParaRPr lang="en-US" sz="1400" dirty="0">
              <a:latin typeface="Calibri"/>
              <a:ea typeface="+mn-ea"/>
              <a:cs typeface="+mn-cs"/>
            </a:endParaRPr>
          </a:p>
        </p:txBody>
      </p:sp>
    </p:spTree>
    <p:extLst>
      <p:ext uri="{BB962C8B-B14F-4D97-AF65-F5344CB8AC3E}">
        <p14:creationId xmlns:p14="http://schemas.microsoft.com/office/powerpoint/2010/main" val="3517898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52845B-A5F6-3440-B749-65162F69B7B3}" type="slidenum">
              <a:rPr lang="en-US" smtClean="0"/>
              <a:pPr/>
              <a:t>24</a:t>
            </a:fld>
            <a:endParaRPr lang="en-US" dirty="0"/>
          </a:p>
        </p:txBody>
      </p:sp>
      <p:sp>
        <p:nvSpPr>
          <p:cNvPr id="7" name="Title 1"/>
          <p:cNvSpPr>
            <a:spLocks noGrp="1"/>
          </p:cNvSpPr>
          <p:nvPr>
            <p:ph type="title"/>
          </p:nvPr>
        </p:nvSpPr>
        <p:spPr>
          <a:xfrm>
            <a:off x="381000" y="152400"/>
            <a:ext cx="8382000" cy="762000"/>
          </a:xfrm>
        </p:spPr>
        <p:txBody>
          <a:bodyPr/>
          <a:lstStyle/>
          <a:p>
            <a:pPr algn="ctr"/>
            <a:r>
              <a:rPr lang="en-US" dirty="0" smtClean="0"/>
              <a:t>What Effect Does the 56MHz Have?</a:t>
            </a:r>
            <a:endParaRPr lang="en-US" dirty="0"/>
          </a:p>
        </p:txBody>
      </p:sp>
      <p:sp>
        <p:nvSpPr>
          <p:cNvPr id="8" name="TextBox 7"/>
          <p:cNvSpPr txBox="1"/>
          <p:nvPr/>
        </p:nvSpPr>
        <p:spPr>
          <a:xfrm>
            <a:off x="5715000" y="15240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PHENIX 10cm / ZDC</a:t>
            </a:r>
            <a:endParaRPr lang="en-US" sz="1400" dirty="0">
              <a:latin typeface="Calibri"/>
              <a:ea typeface="+mn-ea"/>
              <a:cs typeface="+mn-cs"/>
            </a:endParaRPr>
          </a:p>
        </p:txBody>
      </p:sp>
      <p:sp>
        <p:nvSpPr>
          <p:cNvPr id="9" name="TextBox 8"/>
          <p:cNvSpPr txBox="1"/>
          <p:nvPr/>
        </p:nvSpPr>
        <p:spPr>
          <a:xfrm>
            <a:off x="5714999" y="28194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PHENIX ZDC</a:t>
            </a:r>
            <a:endParaRPr lang="en-US" sz="1400" dirty="0">
              <a:latin typeface="Calibri"/>
              <a:ea typeface="+mn-ea"/>
              <a:cs typeface="+mn-cs"/>
            </a:endParaRPr>
          </a:p>
        </p:txBody>
      </p:sp>
      <p:sp>
        <p:nvSpPr>
          <p:cNvPr id="10" name="TextBox 9"/>
          <p:cNvSpPr txBox="1"/>
          <p:nvPr/>
        </p:nvSpPr>
        <p:spPr>
          <a:xfrm>
            <a:off x="5715000" y="42672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B&amp;Y DCCT</a:t>
            </a:r>
            <a:endParaRPr lang="en-US" sz="1400" dirty="0">
              <a:latin typeface="Calibri"/>
              <a:ea typeface="+mn-ea"/>
              <a:cs typeface="+mn-cs"/>
            </a:endParaRPr>
          </a:p>
        </p:txBody>
      </p:sp>
      <p:sp>
        <p:nvSpPr>
          <p:cNvPr id="11" name="TextBox 10"/>
          <p:cNvSpPr txBox="1"/>
          <p:nvPr/>
        </p:nvSpPr>
        <p:spPr>
          <a:xfrm>
            <a:off x="5714998" y="55626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56 MHz Voltage (kV)</a:t>
            </a:r>
            <a:endParaRPr lang="en-US" sz="1400" dirty="0">
              <a:latin typeface="Calibri"/>
              <a:ea typeface="+mn-ea"/>
              <a:cs typeface="+mn-cs"/>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5257799" cy="604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838200" y="1447800"/>
            <a:ext cx="4343400" cy="762000"/>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3600" y="1371600"/>
            <a:ext cx="3200400" cy="381000"/>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58000" y="3472465"/>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Au-Au 100 GeV</a:t>
            </a:r>
            <a:endParaRPr lang="en-US" sz="1400" dirty="0">
              <a:latin typeface="Calibri"/>
              <a:ea typeface="+mn-ea"/>
              <a:cs typeface="+mn-cs"/>
            </a:endParaRPr>
          </a:p>
        </p:txBody>
      </p:sp>
      <p:cxnSp>
        <p:nvCxnSpPr>
          <p:cNvPr id="15" name="Straight Connector 14"/>
          <p:cNvCxnSpPr/>
          <p:nvPr/>
        </p:nvCxnSpPr>
        <p:spPr>
          <a:xfrm>
            <a:off x="2133600" y="1257300"/>
            <a:ext cx="3352800" cy="266700"/>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80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52845B-A5F6-3440-B749-65162F69B7B3}" type="slidenum">
              <a:rPr lang="en-US" smtClean="0"/>
              <a:pPr/>
              <a:t>25</a:t>
            </a:fld>
            <a:endParaRPr lang="en-US" dirty="0"/>
          </a:p>
        </p:txBody>
      </p:sp>
      <p:sp>
        <p:nvSpPr>
          <p:cNvPr id="7" name="Title 1"/>
          <p:cNvSpPr>
            <a:spLocks noGrp="1"/>
          </p:cNvSpPr>
          <p:nvPr>
            <p:ph type="title"/>
          </p:nvPr>
        </p:nvSpPr>
        <p:spPr>
          <a:xfrm>
            <a:off x="381000" y="152400"/>
            <a:ext cx="8382000" cy="762000"/>
          </a:xfrm>
        </p:spPr>
        <p:txBody>
          <a:bodyPr/>
          <a:lstStyle/>
          <a:p>
            <a:pPr algn="ctr"/>
            <a:r>
              <a:rPr lang="en-US" dirty="0" smtClean="0"/>
              <a:t>What Effect Does the 56MHz Have?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914400"/>
            <a:ext cx="7818437"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1981200"/>
            <a:ext cx="37483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286000" y="3084611"/>
            <a:ext cx="1809811" cy="307777"/>
          </a:xfrm>
          <a:prstGeom prst="rect">
            <a:avLst/>
          </a:prstGeom>
          <a:noFill/>
        </p:spPr>
        <p:txBody>
          <a:bodyPr wrap="square" rtlCol="0">
            <a:spAutoFit/>
          </a:bodyPr>
          <a:lstStyle/>
          <a:p>
            <a:pPr algn="ctr" eaLnBrk="1" fontAlgn="auto" hangingPunct="1">
              <a:spcBef>
                <a:spcPts val="0"/>
              </a:spcBef>
              <a:spcAft>
                <a:spcPts val="0"/>
              </a:spcAft>
            </a:pPr>
            <a:r>
              <a:rPr lang="en-US" sz="1400" dirty="0" smtClean="0">
                <a:solidFill>
                  <a:schemeClr val="bg1"/>
                </a:solidFill>
                <a:latin typeface="Calibri"/>
                <a:ea typeface="+mn-ea"/>
                <a:cs typeface="+mn-cs"/>
              </a:rPr>
              <a:t>6 Hours @ 900kV</a:t>
            </a:r>
            <a:endParaRPr lang="en-US" sz="1400" dirty="0">
              <a:solidFill>
                <a:schemeClr val="bg1"/>
              </a:solidFill>
              <a:latin typeface="Calibri"/>
              <a:ea typeface="+mn-ea"/>
              <a:cs typeface="+mn-cs"/>
            </a:endParaRPr>
          </a:p>
        </p:txBody>
      </p:sp>
      <p:sp>
        <p:nvSpPr>
          <p:cNvPr id="16" name="TextBox 15"/>
          <p:cNvSpPr txBox="1"/>
          <p:nvPr/>
        </p:nvSpPr>
        <p:spPr>
          <a:xfrm>
            <a:off x="5638800" y="2667000"/>
            <a:ext cx="180981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chemeClr val="bg1"/>
                </a:solidFill>
                <a:latin typeface="Calibri"/>
                <a:ea typeface="+mn-ea"/>
                <a:cs typeface="+mn-cs"/>
              </a:rPr>
              <a:t>2</a:t>
            </a:r>
            <a:r>
              <a:rPr lang="en-US" sz="1400" dirty="0" smtClean="0">
                <a:solidFill>
                  <a:schemeClr val="bg1"/>
                </a:solidFill>
                <a:latin typeface="Calibri"/>
                <a:ea typeface="+mn-ea"/>
                <a:cs typeface="+mn-cs"/>
              </a:rPr>
              <a:t>Hours @ 0 kV</a:t>
            </a:r>
            <a:endParaRPr lang="en-US" sz="1400" dirty="0">
              <a:solidFill>
                <a:schemeClr val="bg1"/>
              </a:solidFill>
              <a:latin typeface="Calibri"/>
              <a:ea typeface="+mn-ea"/>
              <a:cs typeface="+mn-cs"/>
            </a:endParaRPr>
          </a:p>
        </p:txBody>
      </p:sp>
      <p:sp>
        <p:nvSpPr>
          <p:cNvPr id="17" name="TextBox 16"/>
          <p:cNvSpPr txBox="1"/>
          <p:nvPr/>
        </p:nvSpPr>
        <p:spPr>
          <a:xfrm>
            <a:off x="3447988" y="63246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d-Au: Yellow Au WCM</a:t>
            </a:r>
            <a:endParaRPr lang="en-US" sz="1400" dirty="0">
              <a:latin typeface="Calibri"/>
              <a:ea typeface="+mn-ea"/>
              <a:cs typeface="+mn-cs"/>
            </a:endParaRPr>
          </a:p>
        </p:txBody>
      </p:sp>
    </p:spTree>
    <p:extLst>
      <p:ext uri="{BB962C8B-B14F-4D97-AF65-F5344CB8AC3E}">
        <p14:creationId xmlns:p14="http://schemas.microsoft.com/office/powerpoint/2010/main" val="2581540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52845B-A5F6-3440-B749-65162F69B7B3}" type="slidenum">
              <a:rPr lang="en-US" smtClean="0"/>
              <a:pPr/>
              <a:t>26</a:t>
            </a:fld>
            <a:endParaRPr lang="en-US" dirty="0"/>
          </a:p>
        </p:txBody>
      </p:sp>
      <p:sp>
        <p:nvSpPr>
          <p:cNvPr id="7" name="Title 1"/>
          <p:cNvSpPr>
            <a:spLocks noGrp="1"/>
          </p:cNvSpPr>
          <p:nvPr>
            <p:ph type="title"/>
          </p:nvPr>
        </p:nvSpPr>
        <p:spPr>
          <a:xfrm>
            <a:off x="381000" y="152400"/>
            <a:ext cx="8382000" cy="762000"/>
          </a:xfrm>
        </p:spPr>
        <p:txBody>
          <a:bodyPr/>
          <a:lstStyle/>
          <a:p>
            <a:pPr algn="ctr"/>
            <a:r>
              <a:rPr lang="en-US" sz="3200" dirty="0" smtClean="0">
                <a:solidFill>
                  <a:srgbClr val="FF0000"/>
                </a:solidFill>
              </a:rPr>
              <a:t>Full d-AU </a:t>
            </a:r>
            <a:r>
              <a:rPr lang="en-US" sz="3200" dirty="0" smtClean="0">
                <a:solidFill>
                  <a:srgbClr val="FF0000"/>
                </a:solidFill>
              </a:rPr>
              <a:t>Store with 1MV on the 56MHz</a:t>
            </a:r>
            <a:endParaRPr lang="en-US" sz="3200" dirty="0">
              <a:solidFill>
                <a:srgbClr val="FF0000"/>
              </a:solidFill>
            </a:endParaRPr>
          </a:p>
        </p:txBody>
      </p:sp>
      <p:sp>
        <p:nvSpPr>
          <p:cNvPr id="15" name="TextBox 14"/>
          <p:cNvSpPr txBox="1"/>
          <p:nvPr/>
        </p:nvSpPr>
        <p:spPr>
          <a:xfrm>
            <a:off x="2286000" y="3084611"/>
            <a:ext cx="1809811" cy="307777"/>
          </a:xfrm>
          <a:prstGeom prst="rect">
            <a:avLst/>
          </a:prstGeom>
          <a:noFill/>
        </p:spPr>
        <p:txBody>
          <a:bodyPr wrap="square" rtlCol="0">
            <a:spAutoFit/>
          </a:bodyPr>
          <a:lstStyle/>
          <a:p>
            <a:pPr algn="ctr" eaLnBrk="1" fontAlgn="auto" hangingPunct="1">
              <a:spcBef>
                <a:spcPts val="0"/>
              </a:spcBef>
              <a:spcAft>
                <a:spcPts val="0"/>
              </a:spcAft>
            </a:pPr>
            <a:r>
              <a:rPr lang="en-US" sz="1400" dirty="0" smtClean="0">
                <a:solidFill>
                  <a:schemeClr val="bg1"/>
                </a:solidFill>
                <a:latin typeface="Calibri"/>
                <a:ea typeface="+mn-ea"/>
                <a:cs typeface="+mn-cs"/>
              </a:rPr>
              <a:t>6 Hours @ 900kV</a:t>
            </a:r>
            <a:endParaRPr lang="en-US" sz="1400" dirty="0">
              <a:solidFill>
                <a:schemeClr val="bg1"/>
              </a:solidFill>
              <a:latin typeface="Calibri"/>
              <a:ea typeface="+mn-ea"/>
              <a:cs typeface="+mn-cs"/>
            </a:endParaRPr>
          </a:p>
        </p:txBody>
      </p:sp>
      <p:sp>
        <p:nvSpPr>
          <p:cNvPr id="16" name="TextBox 15"/>
          <p:cNvSpPr txBox="1"/>
          <p:nvPr/>
        </p:nvSpPr>
        <p:spPr>
          <a:xfrm>
            <a:off x="5638800" y="2667000"/>
            <a:ext cx="180981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chemeClr val="bg1"/>
                </a:solidFill>
                <a:latin typeface="Calibri"/>
                <a:ea typeface="+mn-ea"/>
                <a:cs typeface="+mn-cs"/>
              </a:rPr>
              <a:t>2</a:t>
            </a:r>
            <a:r>
              <a:rPr lang="en-US" sz="1400" dirty="0" smtClean="0">
                <a:solidFill>
                  <a:schemeClr val="bg1"/>
                </a:solidFill>
                <a:latin typeface="Calibri"/>
                <a:ea typeface="+mn-ea"/>
                <a:cs typeface="+mn-cs"/>
              </a:rPr>
              <a:t>Hours @ 0 kV</a:t>
            </a:r>
            <a:endParaRPr lang="en-US" sz="1400" dirty="0">
              <a:solidFill>
                <a:schemeClr val="bg1"/>
              </a:solidFill>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99" y="762001"/>
            <a:ext cx="5346267"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019800" y="14478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PHENIX 10cm / ZDC</a:t>
            </a:r>
            <a:endParaRPr lang="en-US" sz="1400" dirty="0">
              <a:latin typeface="Calibri"/>
              <a:ea typeface="+mn-ea"/>
              <a:cs typeface="+mn-cs"/>
            </a:endParaRPr>
          </a:p>
        </p:txBody>
      </p:sp>
      <p:sp>
        <p:nvSpPr>
          <p:cNvPr id="10" name="TextBox 9"/>
          <p:cNvSpPr txBox="1"/>
          <p:nvPr/>
        </p:nvSpPr>
        <p:spPr>
          <a:xfrm>
            <a:off x="6019799" y="27432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PHENIX &amp; STAR ZDC</a:t>
            </a:r>
            <a:endParaRPr lang="en-US" sz="1400" dirty="0">
              <a:latin typeface="Calibri"/>
              <a:ea typeface="+mn-ea"/>
              <a:cs typeface="+mn-cs"/>
            </a:endParaRPr>
          </a:p>
        </p:txBody>
      </p:sp>
      <p:sp>
        <p:nvSpPr>
          <p:cNvPr id="11" name="TextBox 10"/>
          <p:cNvSpPr txBox="1"/>
          <p:nvPr/>
        </p:nvSpPr>
        <p:spPr>
          <a:xfrm>
            <a:off x="6019800" y="41910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B&amp;Y DCCT</a:t>
            </a:r>
            <a:endParaRPr lang="en-US" sz="1400" dirty="0">
              <a:latin typeface="Calibri"/>
              <a:ea typeface="+mn-ea"/>
              <a:cs typeface="+mn-cs"/>
            </a:endParaRPr>
          </a:p>
        </p:txBody>
      </p:sp>
      <p:sp>
        <p:nvSpPr>
          <p:cNvPr id="12" name="TextBox 11"/>
          <p:cNvSpPr txBox="1"/>
          <p:nvPr/>
        </p:nvSpPr>
        <p:spPr>
          <a:xfrm>
            <a:off x="6019798" y="5486400"/>
            <a:ext cx="1809811"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56 MHz Voltage (kV)</a:t>
            </a:r>
            <a:endParaRPr lang="en-US" sz="1400" dirty="0">
              <a:latin typeface="Calibri"/>
              <a:ea typeface="+mn-ea"/>
              <a:cs typeface="+mn-cs"/>
            </a:endParaRPr>
          </a:p>
        </p:txBody>
      </p:sp>
      <p:sp>
        <p:nvSpPr>
          <p:cNvPr id="13" name="TextBox 12"/>
          <p:cNvSpPr txBox="1"/>
          <p:nvPr/>
        </p:nvSpPr>
        <p:spPr>
          <a:xfrm>
            <a:off x="1905000" y="5562600"/>
            <a:ext cx="2819400" cy="338554"/>
          </a:xfrm>
          <a:prstGeom prst="rect">
            <a:avLst/>
          </a:prstGeom>
          <a:noFill/>
        </p:spPr>
        <p:txBody>
          <a:bodyPr wrap="square" rtlCol="0">
            <a:spAutoFit/>
          </a:bodyPr>
          <a:lstStyle/>
          <a:p>
            <a:pPr eaLnBrk="1" fontAlgn="auto" hangingPunct="1">
              <a:spcBef>
                <a:spcPts val="0"/>
              </a:spcBef>
              <a:spcAft>
                <a:spcPts val="0"/>
              </a:spcAft>
            </a:pPr>
            <a:r>
              <a:rPr lang="en-US" sz="1600" b="1" dirty="0" smtClean="0">
                <a:solidFill>
                  <a:srgbClr val="FF0000"/>
                </a:solidFill>
                <a:latin typeface="Calibri"/>
                <a:ea typeface="+mn-ea"/>
                <a:cs typeface="+mn-cs"/>
              </a:rPr>
              <a:t>d-Au Store at 1MV on 56 MHz!</a:t>
            </a:r>
            <a:endParaRPr lang="en-US" sz="1600" b="1" dirty="0">
              <a:solidFill>
                <a:srgbClr val="FF0000"/>
              </a:solidFill>
              <a:latin typeface="Calibri"/>
              <a:ea typeface="+mn-ea"/>
              <a:cs typeface="+mn-cs"/>
            </a:endParaRPr>
          </a:p>
        </p:txBody>
      </p:sp>
    </p:spTree>
    <p:extLst>
      <p:ext uri="{BB962C8B-B14F-4D97-AF65-F5344CB8AC3E}">
        <p14:creationId xmlns:p14="http://schemas.microsoft.com/office/powerpoint/2010/main" val="361934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362200"/>
            <a:ext cx="7924800" cy="3352800"/>
          </a:xfrm>
        </p:spPr>
        <p:txBody>
          <a:bodyPr/>
          <a:lstStyle/>
          <a:p>
            <a:pPr marL="0" lvl="1" indent="0">
              <a:buSzPct val="110000"/>
              <a:buNone/>
            </a:pPr>
            <a:r>
              <a:rPr lang="en-US" sz="4400" dirty="0" smtClean="0">
                <a:solidFill>
                  <a:srgbClr val="FF0000"/>
                </a:solidFill>
              </a:rPr>
              <a:t>Achieving 1MV operation is a great step forward for </a:t>
            </a:r>
            <a:r>
              <a:rPr lang="en-US" sz="4400" dirty="0" smtClean="0">
                <a:solidFill>
                  <a:srgbClr val="FF0000"/>
                </a:solidFill>
              </a:rPr>
              <a:t>C-AD</a:t>
            </a:r>
            <a:r>
              <a:rPr lang="en-US" sz="4400" dirty="0" smtClean="0">
                <a:solidFill>
                  <a:srgbClr val="FF0000"/>
                </a:solidFill>
              </a:rPr>
              <a:t>.</a:t>
            </a:r>
            <a:endParaRPr lang="en-US" sz="4400" dirty="0" smtClean="0">
              <a:solidFill>
                <a:srgbClr val="FF0000"/>
              </a:solidFill>
            </a:endParaRPr>
          </a:p>
          <a:p>
            <a:pPr marL="342900" lvl="2" indent="0">
              <a:buSzPct val="110000"/>
              <a:buNone/>
            </a:pPr>
            <a:endParaRPr lang="en-US" dirty="0" smtClean="0">
              <a:solidFill>
                <a:srgbClr val="FF0000"/>
              </a:solidFill>
            </a:endParaRPr>
          </a:p>
          <a:p>
            <a:pPr marL="342900" lvl="2" indent="0">
              <a:buSzPct val="110000"/>
              <a:buNone/>
            </a:pPr>
            <a:r>
              <a:rPr lang="en-US" dirty="0" smtClean="0">
                <a:solidFill>
                  <a:srgbClr val="FF0000"/>
                </a:solidFill>
              </a:rPr>
              <a:t>Proved </a:t>
            </a:r>
            <a:r>
              <a:rPr lang="en-US" dirty="0" smtClean="0">
                <a:solidFill>
                  <a:srgbClr val="FF0000"/>
                </a:solidFill>
              </a:rPr>
              <a:t>that we can successfully operate an SRF cavity in an operational machine</a:t>
            </a:r>
            <a:r>
              <a:rPr lang="en-US" dirty="0" smtClean="0">
                <a:solidFill>
                  <a:srgbClr val="FF0000"/>
                </a:solidFill>
              </a:rPr>
              <a:t>.</a:t>
            </a:r>
          </a:p>
          <a:p>
            <a:pPr marL="342900" lvl="2" indent="0">
              <a:buSzPct val="110000"/>
              <a:buNone/>
            </a:pPr>
            <a:endParaRPr lang="en-US" dirty="0" smtClean="0">
              <a:solidFill>
                <a:srgbClr val="FF0000"/>
              </a:solidFill>
            </a:endParaRPr>
          </a:p>
          <a:p>
            <a:pPr marL="342900" lvl="2" indent="0">
              <a:buSzPct val="110000"/>
              <a:buNone/>
            </a:pPr>
            <a:r>
              <a:rPr lang="en-US" dirty="0" smtClean="0">
                <a:solidFill>
                  <a:srgbClr val="FF0000"/>
                </a:solidFill>
              </a:rPr>
              <a:t>A </a:t>
            </a:r>
            <a:r>
              <a:rPr lang="en-US" dirty="0" smtClean="0">
                <a:solidFill>
                  <a:srgbClr val="FF0000"/>
                </a:solidFill>
              </a:rPr>
              <a:t>very good </a:t>
            </a:r>
            <a:r>
              <a:rPr lang="en-US" dirty="0" smtClean="0">
                <a:solidFill>
                  <a:srgbClr val="FF0000"/>
                </a:solidFill>
              </a:rPr>
              <a:t>first step in establishing SRF credibility</a:t>
            </a:r>
            <a:r>
              <a:rPr lang="en-US" dirty="0" smtClean="0">
                <a:solidFill>
                  <a:srgbClr val="FF0000"/>
                </a:solidFill>
              </a:rPr>
              <a:t>.</a:t>
            </a:r>
            <a:endParaRPr lang="en-US" dirty="0" smtClean="0"/>
          </a:p>
          <a:p>
            <a:pPr marL="0" lvl="1" indent="0">
              <a:buSzPct val="110000"/>
              <a:buNone/>
            </a:pPr>
            <a:endParaRPr lang="en-US" dirty="0"/>
          </a:p>
        </p:txBody>
      </p:sp>
      <p:sp>
        <p:nvSpPr>
          <p:cNvPr id="6" name="Slide Number Placeholder 5"/>
          <p:cNvSpPr>
            <a:spLocks noGrp="1"/>
          </p:cNvSpPr>
          <p:nvPr>
            <p:ph type="sldNum" sz="quarter" idx="12"/>
          </p:nvPr>
        </p:nvSpPr>
        <p:spPr/>
        <p:txBody>
          <a:bodyPr/>
          <a:lstStyle/>
          <a:p>
            <a:fld id="{6852845B-A5F6-3440-B749-65162F69B7B3}" type="slidenum">
              <a:rPr lang="en-US" smtClean="0"/>
              <a:pPr/>
              <a:t>27</a:t>
            </a:fld>
            <a:endParaRPr lang="en-US" dirty="0"/>
          </a:p>
        </p:txBody>
      </p:sp>
      <p:sp>
        <p:nvSpPr>
          <p:cNvPr id="7" name="Title 1"/>
          <p:cNvSpPr>
            <a:spLocks noGrp="1"/>
          </p:cNvSpPr>
          <p:nvPr>
            <p:ph type="title"/>
          </p:nvPr>
        </p:nvSpPr>
        <p:spPr>
          <a:xfrm>
            <a:off x="381000" y="152400"/>
            <a:ext cx="8382000" cy="762000"/>
          </a:xfrm>
        </p:spPr>
        <p:txBody>
          <a:bodyPr/>
          <a:lstStyle/>
          <a:p>
            <a:pPr algn="ctr"/>
            <a:r>
              <a:rPr lang="en-US" sz="3200" dirty="0" smtClean="0">
                <a:solidFill>
                  <a:srgbClr val="FF0000"/>
                </a:solidFill>
              </a:rPr>
              <a:t>Full d-AU </a:t>
            </a:r>
            <a:r>
              <a:rPr lang="en-US" sz="3200" dirty="0" smtClean="0">
                <a:solidFill>
                  <a:srgbClr val="FF0000"/>
                </a:solidFill>
              </a:rPr>
              <a:t>Store with 1MV on the 56MHz</a:t>
            </a:r>
            <a:endParaRPr lang="en-US" sz="3200" dirty="0">
              <a:solidFill>
                <a:srgbClr val="FF0000"/>
              </a:solidFill>
            </a:endParaRPr>
          </a:p>
        </p:txBody>
      </p:sp>
    </p:spTree>
    <p:extLst>
      <p:ext uri="{BB962C8B-B14F-4D97-AF65-F5344CB8AC3E}">
        <p14:creationId xmlns:p14="http://schemas.microsoft.com/office/powerpoint/2010/main" val="2837524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2819400"/>
            <a:ext cx="8305800" cy="685800"/>
          </a:xfrm>
        </p:spPr>
        <p:txBody>
          <a:bodyPr/>
          <a:lstStyle/>
          <a:p>
            <a:pPr marL="0" indent="0" algn="ctr">
              <a:buNone/>
            </a:pPr>
            <a:r>
              <a:rPr lang="en-US" sz="2800" b="1" dirty="0" smtClean="0"/>
              <a:t>Forward – Ever Forward</a:t>
            </a:r>
          </a:p>
          <a:p>
            <a:pPr marL="0" indent="0" algn="ctr">
              <a:buNone/>
            </a:pPr>
            <a:endParaRPr lang="en-US" dirty="0"/>
          </a:p>
          <a:p>
            <a:pPr marL="457200" lvl="1" indent="0" algn="ctr">
              <a:buNone/>
            </a:pPr>
            <a:endParaRPr lang="en-US" dirty="0" smtClean="0"/>
          </a:p>
        </p:txBody>
      </p:sp>
      <p:sp>
        <p:nvSpPr>
          <p:cNvPr id="4" name="Slide Number Placeholder 3"/>
          <p:cNvSpPr>
            <a:spLocks noGrp="1"/>
          </p:cNvSpPr>
          <p:nvPr>
            <p:ph type="sldNum" sz="quarter" idx="12"/>
          </p:nvPr>
        </p:nvSpPr>
        <p:spPr/>
        <p:txBody>
          <a:bodyPr/>
          <a:lstStyle/>
          <a:p>
            <a:fld id="{6852845B-A5F6-3440-B749-65162F69B7B3}" type="slidenum">
              <a:rPr lang="en-US" smtClean="0"/>
              <a:pPr/>
              <a:t>28</a:t>
            </a:fld>
            <a:endParaRPr lang="en-US" dirty="0"/>
          </a:p>
        </p:txBody>
      </p:sp>
    </p:spTree>
    <p:extLst>
      <p:ext uri="{BB962C8B-B14F-4D97-AF65-F5344CB8AC3E}">
        <p14:creationId xmlns:p14="http://schemas.microsoft.com/office/powerpoint/2010/main" val="3166534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382000" cy="457199"/>
          </a:xfrm>
        </p:spPr>
        <p:txBody>
          <a:bodyPr/>
          <a:lstStyle/>
          <a:p>
            <a:r>
              <a:rPr lang="en-US" dirty="0" smtClean="0"/>
              <a:t>Looking Forward</a:t>
            </a:r>
            <a:endParaRPr lang="en-US" dirty="0"/>
          </a:p>
        </p:txBody>
      </p:sp>
      <p:sp>
        <p:nvSpPr>
          <p:cNvPr id="3" name="Content Placeholder 2"/>
          <p:cNvSpPr>
            <a:spLocks noGrp="1"/>
          </p:cNvSpPr>
          <p:nvPr>
            <p:ph idx="1"/>
          </p:nvPr>
        </p:nvSpPr>
        <p:spPr>
          <a:xfrm>
            <a:off x="762000" y="914400"/>
            <a:ext cx="7924800" cy="4800600"/>
          </a:xfrm>
        </p:spPr>
        <p:txBody>
          <a:bodyPr/>
          <a:lstStyle/>
          <a:p>
            <a:pPr marL="342900" lvl="1" indent="-342900">
              <a:buSzPct val="110000"/>
              <a:buFont typeface="Wingdings" charset="0"/>
              <a:buChar char="§"/>
            </a:pPr>
            <a:r>
              <a:rPr lang="en-US" dirty="0" smtClean="0">
                <a:solidFill>
                  <a:srgbClr val="FF0000"/>
                </a:solidFill>
              </a:rPr>
              <a:t>Achieving 1MV operation is a great step forward for </a:t>
            </a:r>
            <a:r>
              <a:rPr lang="en-US" dirty="0" smtClean="0">
                <a:solidFill>
                  <a:srgbClr val="FF0000"/>
                </a:solidFill>
              </a:rPr>
              <a:t>C-AD</a:t>
            </a:r>
            <a:r>
              <a:rPr lang="en-US" dirty="0" smtClean="0">
                <a:solidFill>
                  <a:srgbClr val="FF0000"/>
                </a:solidFill>
              </a:rPr>
              <a:t>.</a:t>
            </a:r>
            <a:endParaRPr lang="en-US" dirty="0" smtClean="0">
              <a:solidFill>
                <a:srgbClr val="FF0000"/>
              </a:solidFill>
            </a:endParaRPr>
          </a:p>
          <a:p>
            <a:pPr marL="685800" lvl="2" indent="-342900">
              <a:buSzPct val="110000"/>
              <a:buFont typeface="Wingdings" charset="0"/>
              <a:buChar char="§"/>
            </a:pPr>
            <a:r>
              <a:rPr lang="en-US" dirty="0" smtClean="0">
                <a:solidFill>
                  <a:srgbClr val="FF0000"/>
                </a:solidFill>
              </a:rPr>
              <a:t>Proved that we can successfully operate an SRF cavity in an operational machine.</a:t>
            </a:r>
          </a:p>
          <a:p>
            <a:pPr marL="685800" lvl="2" indent="-342900">
              <a:buSzPct val="110000"/>
              <a:buFont typeface="Wingdings" charset="0"/>
              <a:buChar char="§"/>
            </a:pPr>
            <a:r>
              <a:rPr lang="en-US" dirty="0" smtClean="0">
                <a:solidFill>
                  <a:srgbClr val="FF0000"/>
                </a:solidFill>
              </a:rPr>
              <a:t>A </a:t>
            </a:r>
            <a:r>
              <a:rPr lang="en-US" dirty="0" smtClean="0">
                <a:solidFill>
                  <a:srgbClr val="FF0000"/>
                </a:solidFill>
              </a:rPr>
              <a:t>very good </a:t>
            </a:r>
            <a:r>
              <a:rPr lang="en-US" dirty="0" smtClean="0">
                <a:solidFill>
                  <a:srgbClr val="FF0000"/>
                </a:solidFill>
              </a:rPr>
              <a:t>first step in establishing SRF credibility.</a:t>
            </a:r>
          </a:p>
          <a:p>
            <a:pPr marL="685800" lvl="2" indent="-342900">
              <a:buSzPct val="110000"/>
              <a:buFont typeface="Wingdings" charset="0"/>
              <a:buChar char="§"/>
            </a:pPr>
            <a:r>
              <a:rPr lang="en-US" dirty="0" smtClean="0"/>
              <a:t>Provided us with a tremendous amount of experience and information as to overall cavity operation and behavior.</a:t>
            </a:r>
          </a:p>
          <a:p>
            <a:pPr marL="685800" lvl="2" indent="-342900">
              <a:buSzPct val="110000"/>
              <a:buFont typeface="Wingdings" charset="0"/>
              <a:buChar char="§"/>
            </a:pPr>
            <a:r>
              <a:rPr lang="en-US" dirty="0" smtClean="0"/>
              <a:t>Validated the HOM map and the dominance of the monopole modes.</a:t>
            </a:r>
          </a:p>
          <a:p>
            <a:pPr marL="685800" lvl="2" indent="-342900">
              <a:buSzPct val="110000"/>
              <a:buFont typeface="Wingdings" charset="0"/>
              <a:buChar char="§"/>
            </a:pPr>
            <a:r>
              <a:rPr lang="en-US" dirty="0" smtClean="0"/>
              <a:t>Proved that we can provide adequate HOM damping up to 1MV using only the FMD.</a:t>
            </a:r>
          </a:p>
          <a:p>
            <a:pPr marL="685800" lvl="2" indent="-342900">
              <a:buSzPct val="110000"/>
              <a:buFont typeface="Wingdings" charset="0"/>
              <a:buChar char="§"/>
            </a:pPr>
            <a:r>
              <a:rPr lang="en-US" dirty="0" smtClean="0"/>
              <a:t>Provided valuable data on optimization of the FPC </a:t>
            </a:r>
            <a:r>
              <a:rPr lang="en-US" dirty="0" err="1" smtClean="0"/>
              <a:t>Qext</a:t>
            </a:r>
            <a:r>
              <a:rPr lang="en-US" dirty="0" smtClean="0"/>
              <a:t>.</a:t>
            </a:r>
          </a:p>
          <a:p>
            <a:pPr marL="1028700" lvl="3" indent="-342900">
              <a:buSzPct val="110000"/>
              <a:buFont typeface="Wingdings" charset="0"/>
              <a:buChar char="§"/>
            </a:pPr>
            <a:r>
              <a:rPr lang="en-US" sz="1600" dirty="0" smtClean="0"/>
              <a:t>Trade offs between FPC emitted power and PA forward power required for stabilization.</a:t>
            </a:r>
          </a:p>
          <a:p>
            <a:pPr marL="685800" lvl="2" indent="-342900">
              <a:buSzPct val="110000"/>
              <a:buFont typeface="Wingdings" charset="0"/>
              <a:buChar char="§"/>
            </a:pPr>
            <a:r>
              <a:rPr lang="en-US" dirty="0" smtClean="0"/>
              <a:t>Exposed weaknesses in the cavity and RF.</a:t>
            </a:r>
          </a:p>
          <a:p>
            <a:pPr marL="1028700" lvl="3" indent="-342900">
              <a:buSzPct val="110000"/>
              <a:buFont typeface="Wingdings" charset="0"/>
              <a:buChar char="§"/>
            </a:pPr>
            <a:r>
              <a:rPr lang="en-US" sz="1600" dirty="0" smtClean="0"/>
              <a:t>Drift in the high power circulator.</a:t>
            </a:r>
          </a:p>
          <a:p>
            <a:pPr marL="1028700" lvl="3" indent="-342900">
              <a:buSzPct val="110000"/>
              <a:buFont typeface="Wingdings" charset="0"/>
              <a:buChar char="§"/>
            </a:pPr>
            <a:r>
              <a:rPr lang="en-US" sz="1600" dirty="0" smtClean="0"/>
              <a:t>Parasitic resonance in the FPC.</a:t>
            </a:r>
          </a:p>
          <a:p>
            <a:pPr marL="1028700" lvl="3" indent="-342900">
              <a:buSzPct val="110000"/>
              <a:buFont typeface="Wingdings" charset="0"/>
              <a:buChar char="§"/>
            </a:pPr>
            <a:r>
              <a:rPr lang="en-US" sz="1600" dirty="0" smtClean="0"/>
              <a:t>Limited CW power handling in the FPC and FMD.</a:t>
            </a:r>
          </a:p>
          <a:p>
            <a:pPr marL="1028700" lvl="3" indent="-342900">
              <a:buSzPct val="110000"/>
              <a:buFont typeface="Wingdings" charset="0"/>
              <a:buChar char="§"/>
            </a:pPr>
            <a:r>
              <a:rPr lang="en-US" sz="1600" dirty="0" smtClean="0"/>
              <a:t>Exposed weakness in the LLRF protection scheme.</a:t>
            </a:r>
          </a:p>
          <a:p>
            <a:pPr marL="1371600" lvl="4" indent="-342900">
              <a:buSzPct val="110000"/>
              <a:buFont typeface="Wingdings" charset="0"/>
              <a:buChar char="§"/>
            </a:pPr>
            <a:r>
              <a:rPr lang="en-US" sz="1600" dirty="0" smtClean="0"/>
              <a:t>Provided validation of new protection methods.</a:t>
            </a:r>
          </a:p>
          <a:p>
            <a:pPr marL="1028700" lvl="3" indent="-342900">
              <a:buSzPct val="110000"/>
              <a:buFont typeface="Wingdings" charset="0"/>
              <a:buChar char="§"/>
            </a:pPr>
            <a:r>
              <a:rPr lang="en-US" sz="1600" dirty="0" smtClean="0"/>
              <a:t>Problematic spurs in the RF PA output.</a:t>
            </a:r>
          </a:p>
          <a:p>
            <a:pPr marL="685800" lvl="2" indent="-342900">
              <a:buSzPct val="110000"/>
              <a:buFont typeface="Wingdings" charset="0"/>
              <a:buChar char="§"/>
            </a:pPr>
            <a:r>
              <a:rPr lang="en-US" dirty="0" smtClean="0"/>
              <a:t>Provided validation of the LLRF feedback loops used to stabilize the cavity.</a:t>
            </a:r>
          </a:p>
          <a:p>
            <a:pPr marL="342900" lvl="1" indent="-342900">
              <a:buSzPct val="110000"/>
              <a:buFont typeface="Wingdings" charset="0"/>
              <a:buChar char="§"/>
            </a:pPr>
            <a:endParaRPr lang="en-US" dirty="0"/>
          </a:p>
        </p:txBody>
      </p:sp>
      <p:sp>
        <p:nvSpPr>
          <p:cNvPr id="6" name="Slide Number Placeholder 5"/>
          <p:cNvSpPr>
            <a:spLocks noGrp="1"/>
          </p:cNvSpPr>
          <p:nvPr>
            <p:ph type="sldNum" sz="quarter" idx="12"/>
          </p:nvPr>
        </p:nvSpPr>
        <p:spPr/>
        <p:txBody>
          <a:bodyPr/>
          <a:lstStyle/>
          <a:p>
            <a:fld id="{6852845B-A5F6-3440-B749-65162F69B7B3}" type="slidenum">
              <a:rPr lang="en-US" smtClean="0"/>
              <a:pPr/>
              <a:t>29</a:t>
            </a:fld>
            <a:endParaRPr lang="en-US" dirty="0"/>
          </a:p>
        </p:txBody>
      </p:sp>
    </p:spTree>
    <p:extLst>
      <p:ext uri="{BB962C8B-B14F-4D97-AF65-F5344CB8AC3E}">
        <p14:creationId xmlns:p14="http://schemas.microsoft.com/office/powerpoint/2010/main" val="1588590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2819400"/>
            <a:ext cx="8305800" cy="685800"/>
          </a:xfrm>
        </p:spPr>
        <p:txBody>
          <a:bodyPr/>
          <a:lstStyle/>
          <a:p>
            <a:pPr marL="0" indent="0" algn="ctr">
              <a:buNone/>
            </a:pPr>
            <a:r>
              <a:rPr lang="en-US" sz="2800" b="1" dirty="0" smtClean="0"/>
              <a:t>Refreshments </a:t>
            </a:r>
            <a:r>
              <a:rPr lang="en-US" sz="2800" b="1" dirty="0" smtClean="0"/>
              <a:t>Are Being</a:t>
            </a:r>
            <a:r>
              <a:rPr lang="en-US" sz="2800" b="1" dirty="0" smtClean="0"/>
              <a:t> </a:t>
            </a:r>
            <a:r>
              <a:rPr lang="en-US" sz="2800" b="1" dirty="0" smtClean="0"/>
              <a:t>Served</a:t>
            </a:r>
          </a:p>
          <a:p>
            <a:pPr marL="0" indent="0" algn="ctr">
              <a:buNone/>
            </a:pPr>
            <a:endParaRPr lang="en-US" dirty="0"/>
          </a:p>
          <a:p>
            <a:pPr marL="457200" lvl="1" indent="0" algn="ctr">
              <a:buNone/>
            </a:pPr>
            <a:endParaRPr lang="en-US" dirty="0" smtClean="0"/>
          </a:p>
        </p:txBody>
      </p:sp>
      <p:sp>
        <p:nvSpPr>
          <p:cNvPr id="4" name="Slide Number Placeholder 3"/>
          <p:cNvSpPr>
            <a:spLocks noGrp="1"/>
          </p:cNvSpPr>
          <p:nvPr>
            <p:ph type="sldNum" sz="quarter" idx="12"/>
          </p:nvPr>
        </p:nvSpPr>
        <p:spPr/>
        <p:txBody>
          <a:bodyPr/>
          <a:lstStyle/>
          <a:p>
            <a:fld id="{6852845B-A5F6-3440-B749-65162F69B7B3}" type="slidenum">
              <a:rPr lang="en-US" smtClean="0"/>
              <a:pPr/>
              <a:t>3</a:t>
            </a:fld>
            <a:endParaRPr lang="en-US" dirty="0"/>
          </a:p>
        </p:txBody>
      </p:sp>
    </p:spTree>
    <p:extLst>
      <p:ext uri="{BB962C8B-B14F-4D97-AF65-F5344CB8AC3E}">
        <p14:creationId xmlns:p14="http://schemas.microsoft.com/office/powerpoint/2010/main" val="1071539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924800" cy="4800600"/>
          </a:xfrm>
        </p:spPr>
        <p:txBody>
          <a:bodyPr/>
          <a:lstStyle/>
          <a:p>
            <a:pPr marL="342900" lvl="1" indent="-342900">
              <a:buSzPct val="110000"/>
              <a:buFont typeface="Wingdings" charset="0"/>
              <a:buChar char="§"/>
            </a:pPr>
            <a:r>
              <a:rPr lang="en-US" dirty="0" smtClean="0"/>
              <a:t>Run 17 (250 GeV PP)</a:t>
            </a:r>
          </a:p>
          <a:p>
            <a:pPr marL="685800" lvl="2" indent="-342900">
              <a:buSzPct val="110000"/>
              <a:buFont typeface="Wingdings" charset="0"/>
              <a:buChar char="§"/>
            </a:pPr>
            <a:r>
              <a:rPr lang="en-US" dirty="0" smtClean="0"/>
              <a:t>The cavity is not needed for operational running.</a:t>
            </a:r>
          </a:p>
          <a:p>
            <a:pPr marL="685800" lvl="2" indent="-342900">
              <a:buSzPct val="110000"/>
              <a:buFont typeface="Wingdings" charset="0"/>
              <a:buChar char="§"/>
            </a:pPr>
            <a:r>
              <a:rPr lang="en-US" dirty="0" smtClean="0"/>
              <a:t>But need to continue to operate and gain experience</a:t>
            </a:r>
            <a:r>
              <a:rPr lang="en-US" dirty="0" smtClean="0"/>
              <a:t>.</a:t>
            </a:r>
          </a:p>
          <a:p>
            <a:pPr marL="1028700" lvl="3" indent="-342900">
              <a:buSzPct val="110000"/>
              <a:buFont typeface="Wingdings" charset="0"/>
              <a:buChar char="§"/>
            </a:pPr>
            <a:r>
              <a:rPr lang="en-US" dirty="0" smtClean="0"/>
              <a:t>And, we may get some ion running.</a:t>
            </a:r>
            <a:endParaRPr lang="en-US" dirty="0" smtClean="0"/>
          </a:p>
          <a:p>
            <a:pPr marL="685800" lvl="2" indent="-342900">
              <a:buSzPct val="110000"/>
              <a:buFont typeface="Wingdings" charset="0"/>
              <a:buChar char="§"/>
            </a:pPr>
            <a:endParaRPr lang="en-US" dirty="0" smtClean="0"/>
          </a:p>
          <a:p>
            <a:pPr marL="685800" lvl="2" indent="-342900">
              <a:buSzPct val="110000"/>
              <a:buFont typeface="Wingdings" charset="0"/>
              <a:buChar char="§"/>
            </a:pPr>
            <a:r>
              <a:rPr lang="en-US" dirty="0" smtClean="0"/>
              <a:t>Shutdown 16/17</a:t>
            </a:r>
          </a:p>
          <a:p>
            <a:pPr marL="1028700" lvl="3" indent="-342900">
              <a:buSzPct val="110000"/>
              <a:buFont typeface="Wingdings" charset="0"/>
              <a:buChar char="§"/>
            </a:pPr>
            <a:r>
              <a:rPr lang="en-US" dirty="0" smtClean="0"/>
              <a:t>Opening the </a:t>
            </a:r>
            <a:r>
              <a:rPr lang="en-US" dirty="0" err="1" smtClean="0"/>
              <a:t>cryomodule</a:t>
            </a:r>
            <a:r>
              <a:rPr lang="en-US" dirty="0" smtClean="0"/>
              <a:t> to assess and remediate observed problems with the FPC.</a:t>
            </a:r>
          </a:p>
          <a:p>
            <a:pPr marL="1028700" lvl="3" indent="-342900">
              <a:buSzPct val="110000"/>
              <a:buFont typeface="Wingdings" charset="0"/>
              <a:buChar char="§"/>
            </a:pPr>
            <a:r>
              <a:rPr lang="en-US" dirty="0" smtClean="0"/>
              <a:t>Will likely be replacing the internal FPC </a:t>
            </a:r>
            <a:r>
              <a:rPr lang="en-US" dirty="0" err="1" smtClean="0"/>
              <a:t>heliax</a:t>
            </a:r>
            <a:r>
              <a:rPr lang="en-US" dirty="0" smtClean="0"/>
              <a:t> RF cable with a more robust transmission line.</a:t>
            </a:r>
          </a:p>
          <a:p>
            <a:pPr marL="1371600" lvl="4" indent="-342900">
              <a:buSzPct val="110000"/>
              <a:buFont typeface="Wingdings" charset="0"/>
              <a:buChar char="§"/>
            </a:pPr>
            <a:r>
              <a:rPr lang="en-US" dirty="0" smtClean="0"/>
              <a:t>We suffered what appear to be multiple breakdown  events internal to the FPC cable.</a:t>
            </a:r>
          </a:p>
          <a:p>
            <a:pPr marL="1028700" lvl="3" indent="-342900">
              <a:buSzPct val="110000"/>
              <a:buFont typeface="Wingdings" charset="0"/>
              <a:buChar char="§"/>
            </a:pPr>
            <a:r>
              <a:rPr lang="en-US" dirty="0" smtClean="0"/>
              <a:t>See what else we find that needs fixing or modification.</a:t>
            </a:r>
          </a:p>
          <a:p>
            <a:pPr marL="1028700" lvl="3" indent="-342900">
              <a:buSzPct val="110000"/>
              <a:buFont typeface="Wingdings" charset="0"/>
              <a:buChar char="§"/>
            </a:pPr>
            <a:endParaRPr lang="en-US" dirty="0" smtClean="0"/>
          </a:p>
          <a:p>
            <a:pPr marL="685800" lvl="2" indent="-342900">
              <a:buSzPct val="110000"/>
              <a:buFont typeface="Wingdings" charset="0"/>
              <a:buChar char="§"/>
            </a:pPr>
            <a:r>
              <a:rPr lang="en-US" dirty="0" smtClean="0"/>
              <a:t>Run 17</a:t>
            </a:r>
          </a:p>
          <a:p>
            <a:pPr marL="1028700" lvl="3" indent="-342900">
              <a:buSzPct val="110000"/>
              <a:buFont typeface="Wingdings" charset="0"/>
              <a:buChar char="§"/>
            </a:pPr>
            <a:r>
              <a:rPr lang="en-US" dirty="0" smtClean="0"/>
              <a:t>Expect to initially run the cavity during MD.</a:t>
            </a:r>
          </a:p>
          <a:p>
            <a:pPr marL="1028700" lvl="3" indent="-342900">
              <a:buSzPct val="110000"/>
              <a:buFont typeface="Wingdings" charset="0"/>
              <a:buChar char="§"/>
            </a:pPr>
            <a:r>
              <a:rPr lang="en-US" dirty="0" smtClean="0"/>
              <a:t>Desirable to run operationally at store as </a:t>
            </a:r>
            <a:r>
              <a:rPr lang="en-US" dirty="0" smtClean="0"/>
              <a:t>well, </a:t>
            </a:r>
            <a:r>
              <a:rPr lang="en-US" dirty="0" smtClean="0"/>
              <a:t>if benign.</a:t>
            </a:r>
          </a:p>
          <a:p>
            <a:pPr marL="1028700" lvl="3" indent="-342900">
              <a:buSzPct val="110000"/>
              <a:buFont typeface="Wingdings" charset="0"/>
              <a:buChar char="§"/>
            </a:pPr>
            <a:r>
              <a:rPr lang="en-US" dirty="0" smtClean="0"/>
              <a:t>Primary goal is to improve our understanding of the cavity, its limitations, etc.</a:t>
            </a:r>
          </a:p>
          <a:p>
            <a:pPr marL="1028700" lvl="3" indent="-342900">
              <a:buSzPct val="110000"/>
              <a:buFont typeface="Wingdings" charset="0"/>
              <a:buChar char="§"/>
            </a:pPr>
            <a:r>
              <a:rPr lang="en-US" dirty="0" smtClean="0"/>
              <a:t>Because …</a:t>
            </a:r>
          </a:p>
          <a:p>
            <a:pPr marL="342900" lvl="1" indent="-342900">
              <a:buSzPct val="110000"/>
              <a:buFont typeface="Wingdings" charset="0"/>
              <a:buChar char="§"/>
            </a:pPr>
            <a:endParaRPr lang="en-US" dirty="0"/>
          </a:p>
        </p:txBody>
      </p:sp>
      <p:sp>
        <p:nvSpPr>
          <p:cNvPr id="6" name="Slide Number Placeholder 5"/>
          <p:cNvSpPr>
            <a:spLocks noGrp="1"/>
          </p:cNvSpPr>
          <p:nvPr>
            <p:ph type="sldNum" sz="quarter" idx="12"/>
          </p:nvPr>
        </p:nvSpPr>
        <p:spPr/>
        <p:txBody>
          <a:bodyPr/>
          <a:lstStyle/>
          <a:p>
            <a:fld id="{6852845B-A5F6-3440-B749-65162F69B7B3}" type="slidenum">
              <a:rPr lang="en-US" smtClean="0"/>
              <a:pPr/>
              <a:t>30</a:t>
            </a:fld>
            <a:endParaRPr lang="en-US" dirty="0"/>
          </a:p>
        </p:txBody>
      </p:sp>
      <p:sp>
        <p:nvSpPr>
          <p:cNvPr id="7" name="Title 1"/>
          <p:cNvSpPr>
            <a:spLocks noGrp="1"/>
          </p:cNvSpPr>
          <p:nvPr>
            <p:ph type="title"/>
          </p:nvPr>
        </p:nvSpPr>
        <p:spPr>
          <a:xfrm>
            <a:off x="381000" y="304801"/>
            <a:ext cx="8382000" cy="457199"/>
          </a:xfrm>
        </p:spPr>
        <p:txBody>
          <a:bodyPr/>
          <a:lstStyle/>
          <a:p>
            <a:r>
              <a:rPr lang="en-US" dirty="0" smtClean="0"/>
              <a:t>Looking Forward</a:t>
            </a:r>
            <a:endParaRPr lang="en-US" dirty="0"/>
          </a:p>
        </p:txBody>
      </p:sp>
    </p:spTree>
    <p:extLst>
      <p:ext uri="{BB962C8B-B14F-4D97-AF65-F5344CB8AC3E}">
        <p14:creationId xmlns:p14="http://schemas.microsoft.com/office/powerpoint/2010/main" val="1731053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924800" cy="4800600"/>
          </a:xfrm>
        </p:spPr>
        <p:txBody>
          <a:bodyPr/>
          <a:lstStyle/>
          <a:p>
            <a:pPr marL="342900" lvl="1" indent="-342900">
              <a:buSzPct val="110000"/>
              <a:buFont typeface="Wingdings" charset="0"/>
              <a:buChar char="§"/>
            </a:pPr>
            <a:r>
              <a:rPr lang="en-US" dirty="0" smtClean="0"/>
              <a:t>Run 18 </a:t>
            </a:r>
            <a:r>
              <a:rPr lang="en-US" dirty="0" smtClean="0"/>
              <a:t>(Fancy Ions</a:t>
            </a:r>
            <a:r>
              <a:rPr lang="en-US" dirty="0" smtClean="0"/>
              <a:t>)</a:t>
            </a:r>
          </a:p>
          <a:p>
            <a:pPr marL="685800" lvl="2" indent="-342900">
              <a:buSzPct val="110000"/>
              <a:buFont typeface="Wingdings" charset="0"/>
              <a:buChar char="§"/>
            </a:pPr>
            <a:r>
              <a:rPr lang="en-US" dirty="0" smtClean="0"/>
              <a:t>The cavity is needed for operational running</a:t>
            </a:r>
            <a:r>
              <a:rPr lang="en-US" dirty="0" smtClean="0"/>
              <a:t>.</a:t>
            </a:r>
            <a:endParaRPr lang="en-US" dirty="0" smtClean="0"/>
          </a:p>
          <a:p>
            <a:pPr marL="685800" lvl="2" indent="-342900">
              <a:buSzPct val="110000"/>
              <a:buFont typeface="Wingdings" charset="0"/>
              <a:buChar char="§"/>
            </a:pPr>
            <a:r>
              <a:rPr lang="en-US" dirty="0" smtClean="0"/>
              <a:t>Our goal is to operate stably at store at greater than 1MV.</a:t>
            </a:r>
          </a:p>
          <a:p>
            <a:pPr marL="685800" lvl="2" indent="-342900">
              <a:buSzPct val="110000"/>
              <a:buFont typeface="Wingdings" charset="0"/>
              <a:buChar char="§"/>
            </a:pPr>
            <a:endParaRPr lang="en-US" dirty="0" smtClean="0"/>
          </a:p>
          <a:p>
            <a:pPr marL="685800" lvl="2" indent="-342900">
              <a:buSzPct val="110000"/>
              <a:buFont typeface="Wingdings" charset="0"/>
              <a:buChar char="§"/>
            </a:pPr>
            <a:r>
              <a:rPr lang="en-US" dirty="0" smtClean="0"/>
              <a:t>But …</a:t>
            </a:r>
          </a:p>
          <a:p>
            <a:pPr marL="1028700" lvl="3" indent="-342900">
              <a:buSzPct val="110000"/>
              <a:buFont typeface="Wingdings" charset="0"/>
              <a:buChar char="§"/>
            </a:pPr>
            <a:r>
              <a:rPr lang="en-US" dirty="0" smtClean="0"/>
              <a:t>1MV was essentially our observed operational limit in Run 16, due to:</a:t>
            </a:r>
          </a:p>
          <a:p>
            <a:pPr marL="1371600" lvl="4" indent="-342900">
              <a:buSzPct val="110000"/>
              <a:buFont typeface="Wingdings" charset="0"/>
              <a:buChar char="§"/>
            </a:pPr>
            <a:r>
              <a:rPr lang="en-US" sz="1600" dirty="0" smtClean="0"/>
              <a:t>PA power limitations and non-linearity.</a:t>
            </a:r>
          </a:p>
          <a:p>
            <a:pPr marL="1371600" lvl="4" indent="-342900">
              <a:buSzPct val="110000"/>
              <a:buFont typeface="Wingdings" charset="0"/>
              <a:buChar char="§"/>
            </a:pPr>
            <a:r>
              <a:rPr lang="en-US" sz="1600" dirty="0" smtClean="0"/>
              <a:t>FPC power limitations.</a:t>
            </a:r>
          </a:p>
          <a:p>
            <a:pPr marL="1371600" lvl="4" indent="-342900">
              <a:buSzPct val="110000"/>
              <a:buFont typeface="Wingdings" charset="0"/>
              <a:buChar char="§"/>
            </a:pPr>
            <a:r>
              <a:rPr lang="en-US" sz="1600" dirty="0" smtClean="0"/>
              <a:t>FMD power limitations.</a:t>
            </a:r>
          </a:p>
          <a:p>
            <a:pPr marL="1371600" lvl="4" indent="-342900">
              <a:buSzPct val="110000"/>
              <a:buFont typeface="Wingdings" charset="0"/>
              <a:buChar char="§"/>
            </a:pPr>
            <a:r>
              <a:rPr lang="en-US" sz="1600" dirty="0" smtClean="0"/>
              <a:t>FPC parasitic resonance.</a:t>
            </a:r>
          </a:p>
          <a:p>
            <a:pPr marL="1371600" lvl="4" indent="-342900">
              <a:buSzPct val="110000"/>
              <a:buFont typeface="Wingdings" charset="0"/>
              <a:buChar char="§"/>
            </a:pPr>
            <a:endParaRPr lang="en-US" dirty="0" smtClean="0"/>
          </a:p>
          <a:p>
            <a:pPr marL="1028700" lvl="3" indent="-342900">
              <a:buSzPct val="110000"/>
              <a:buFont typeface="Wingdings" charset="0"/>
              <a:buChar char="§"/>
            </a:pPr>
            <a:r>
              <a:rPr lang="en-US" dirty="0" smtClean="0"/>
              <a:t>In order to achieve stable operation above 1MV, we need to address these issues.</a:t>
            </a:r>
          </a:p>
          <a:p>
            <a:pPr marL="1371600" lvl="4" indent="-342900">
              <a:buSzPct val="110000"/>
              <a:buFont typeface="Wingdings" charset="0"/>
              <a:buChar char="§"/>
            </a:pPr>
            <a:r>
              <a:rPr lang="en-US" sz="1600" dirty="0" smtClean="0"/>
              <a:t>Run 17 provides our last chance to learn what we need to learn.</a:t>
            </a:r>
          </a:p>
          <a:p>
            <a:pPr marL="1371600" lvl="4" indent="-342900">
              <a:buSzPct val="110000"/>
              <a:buFont typeface="Wingdings" charset="0"/>
              <a:buChar char="§"/>
            </a:pPr>
            <a:endParaRPr lang="en-US" dirty="0"/>
          </a:p>
          <a:p>
            <a:pPr marL="1028700" lvl="3" indent="-342900">
              <a:buSzPct val="110000"/>
              <a:buFont typeface="Wingdings" charset="0"/>
              <a:buChar char="§"/>
            </a:pPr>
            <a:r>
              <a:rPr lang="en-US" dirty="0" smtClean="0"/>
              <a:t>Run 17/18 Shutdown</a:t>
            </a:r>
          </a:p>
          <a:p>
            <a:pPr marL="1371600" lvl="4" indent="-342900">
              <a:buSzPct val="110000"/>
              <a:buFont typeface="Wingdings" charset="0"/>
              <a:buChar char="§"/>
            </a:pPr>
            <a:r>
              <a:rPr lang="en-US" sz="1600" dirty="0" smtClean="0"/>
              <a:t>Have a well conceived and detailed plan to make all remaining required modifications to provide stable running above 1MV in Run 18.</a:t>
            </a:r>
          </a:p>
          <a:p>
            <a:pPr marL="1371600" lvl="4" indent="-342900">
              <a:buSzPct val="110000"/>
              <a:buFont typeface="Wingdings" charset="0"/>
              <a:buChar char="§"/>
            </a:pPr>
            <a:r>
              <a:rPr lang="en-US" sz="1600" dirty="0" smtClean="0"/>
              <a:t>Another very resource heavy effort which </a:t>
            </a:r>
            <a:r>
              <a:rPr lang="en-US" sz="1600" dirty="0" smtClean="0"/>
              <a:t>has </a:t>
            </a:r>
            <a:r>
              <a:rPr lang="en-US" sz="1600" dirty="0" smtClean="0"/>
              <a:t>to begin before Run 17 ends.</a:t>
            </a:r>
          </a:p>
        </p:txBody>
      </p:sp>
      <p:sp>
        <p:nvSpPr>
          <p:cNvPr id="6" name="Slide Number Placeholder 5"/>
          <p:cNvSpPr>
            <a:spLocks noGrp="1"/>
          </p:cNvSpPr>
          <p:nvPr>
            <p:ph type="sldNum" sz="quarter" idx="12"/>
          </p:nvPr>
        </p:nvSpPr>
        <p:spPr/>
        <p:txBody>
          <a:bodyPr/>
          <a:lstStyle/>
          <a:p>
            <a:fld id="{6852845B-A5F6-3440-B749-65162F69B7B3}" type="slidenum">
              <a:rPr lang="en-US" smtClean="0"/>
              <a:pPr/>
              <a:t>31</a:t>
            </a:fld>
            <a:endParaRPr lang="en-US" dirty="0"/>
          </a:p>
        </p:txBody>
      </p:sp>
      <p:sp>
        <p:nvSpPr>
          <p:cNvPr id="7" name="Title 1"/>
          <p:cNvSpPr>
            <a:spLocks noGrp="1"/>
          </p:cNvSpPr>
          <p:nvPr>
            <p:ph type="title"/>
          </p:nvPr>
        </p:nvSpPr>
        <p:spPr>
          <a:xfrm>
            <a:off x="381000" y="304801"/>
            <a:ext cx="8382000" cy="457199"/>
          </a:xfrm>
        </p:spPr>
        <p:txBody>
          <a:bodyPr/>
          <a:lstStyle/>
          <a:p>
            <a:r>
              <a:rPr lang="en-US" dirty="0" smtClean="0"/>
              <a:t>Looking Forward</a:t>
            </a:r>
            <a:endParaRPr lang="en-US" dirty="0"/>
          </a:p>
        </p:txBody>
      </p:sp>
    </p:spTree>
    <p:extLst>
      <p:ext uri="{BB962C8B-B14F-4D97-AF65-F5344CB8AC3E}">
        <p14:creationId xmlns:p14="http://schemas.microsoft.com/office/powerpoint/2010/main" val="2951616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924800" cy="5029200"/>
          </a:xfrm>
        </p:spPr>
        <p:txBody>
          <a:bodyPr/>
          <a:lstStyle/>
          <a:p>
            <a:pPr marL="342900" lvl="1" indent="-342900">
              <a:buSzPct val="110000"/>
              <a:buFont typeface="Wingdings" charset="0"/>
              <a:buChar char="§"/>
            </a:pPr>
            <a:r>
              <a:rPr lang="en-US" dirty="0" err="1" smtClean="0"/>
              <a:t>sPHENIX</a:t>
            </a:r>
            <a:r>
              <a:rPr lang="en-US" dirty="0" smtClean="0"/>
              <a:t> (2022?)</a:t>
            </a:r>
          </a:p>
          <a:p>
            <a:pPr marL="342900" lvl="1" indent="-342900">
              <a:buSzPct val="110000"/>
              <a:buFont typeface="Wingdings" charset="0"/>
              <a:buChar char="§"/>
            </a:pPr>
            <a:endParaRPr lang="en-US" dirty="0" smtClean="0"/>
          </a:p>
          <a:p>
            <a:pPr marL="685800" lvl="2" indent="-342900">
              <a:buSzPct val="110000"/>
              <a:buFont typeface="Wingdings" charset="0"/>
              <a:buChar char="§"/>
            </a:pPr>
            <a:r>
              <a:rPr lang="en-US" dirty="0" smtClean="0"/>
              <a:t>The 56 MHz cavity will need to run at its design voltage of 2MV.</a:t>
            </a:r>
          </a:p>
          <a:p>
            <a:pPr marL="685800" lvl="2" indent="-342900">
              <a:buSzPct val="110000"/>
              <a:buFont typeface="Wingdings" charset="0"/>
              <a:buChar char="§"/>
            </a:pPr>
            <a:endParaRPr lang="en-US" dirty="0" smtClean="0"/>
          </a:p>
          <a:p>
            <a:pPr marL="685800" lvl="2" indent="-342900">
              <a:buSzPct val="110000"/>
              <a:buFont typeface="Wingdings" charset="0"/>
              <a:buChar char="§"/>
            </a:pPr>
            <a:r>
              <a:rPr lang="en-US" dirty="0" smtClean="0"/>
              <a:t>Following Run 18:</a:t>
            </a:r>
          </a:p>
          <a:p>
            <a:pPr marL="1028700" lvl="3" indent="-342900">
              <a:buSzPct val="110000"/>
              <a:buFont typeface="Wingdings" charset="0"/>
              <a:buChar char="§"/>
            </a:pPr>
            <a:r>
              <a:rPr lang="en-US" dirty="0" smtClean="0"/>
              <a:t>Remove the cavity from RHIC and relocate to the 912 test cave </a:t>
            </a:r>
            <a:r>
              <a:rPr lang="en-US" dirty="0" smtClean="0"/>
              <a:t>(</a:t>
            </a:r>
            <a:r>
              <a:rPr lang="en-US" dirty="0" smtClean="0"/>
              <a:t>former</a:t>
            </a:r>
            <a:r>
              <a:rPr lang="en-US" dirty="0" smtClean="0"/>
              <a:t> </a:t>
            </a:r>
            <a:r>
              <a:rPr lang="en-US" dirty="0" smtClean="0"/>
              <a:t>ERL experiment).</a:t>
            </a:r>
          </a:p>
          <a:p>
            <a:pPr marL="1028700" lvl="3" indent="-342900">
              <a:buSzPct val="110000"/>
              <a:buFont typeface="Wingdings" charset="0"/>
              <a:buChar char="§"/>
            </a:pPr>
            <a:r>
              <a:rPr lang="en-US" dirty="0" smtClean="0"/>
              <a:t>Develop and test all modifications needed for 2MV.</a:t>
            </a:r>
          </a:p>
          <a:p>
            <a:pPr marL="1371600" lvl="4" indent="-342900">
              <a:buSzPct val="110000"/>
              <a:buFont typeface="Wingdings" charset="0"/>
              <a:buChar char="§"/>
            </a:pPr>
            <a:r>
              <a:rPr lang="en-US" dirty="0" smtClean="0"/>
              <a:t>Final HOM Damper scheme.</a:t>
            </a:r>
          </a:p>
          <a:p>
            <a:pPr marL="1828800" lvl="5" indent="-342900">
              <a:buSzPct val="110000"/>
              <a:buFont typeface="Wingdings" charset="0"/>
              <a:buChar char="§"/>
            </a:pPr>
            <a:r>
              <a:rPr lang="en-US" dirty="0" smtClean="0"/>
              <a:t>Not yet clear what this is.</a:t>
            </a:r>
          </a:p>
          <a:p>
            <a:pPr marL="1828800" lvl="5" indent="-342900">
              <a:buSzPct val="110000"/>
              <a:buFont typeface="Wingdings" charset="0"/>
              <a:buChar char="§"/>
            </a:pPr>
            <a:r>
              <a:rPr lang="en-US" dirty="0" smtClean="0"/>
              <a:t>I do not expect it to involve SRF HOM Dampers.</a:t>
            </a:r>
          </a:p>
          <a:p>
            <a:pPr marL="1371600" lvl="4" indent="-342900">
              <a:buSzPct val="110000"/>
              <a:buFont typeface="Wingdings" charset="0"/>
              <a:buChar char="§"/>
            </a:pPr>
            <a:r>
              <a:rPr lang="en-US" dirty="0" smtClean="0"/>
              <a:t>Final FPC scheme.</a:t>
            </a:r>
          </a:p>
          <a:p>
            <a:pPr marL="1828800" lvl="5" indent="-342900">
              <a:buSzPct val="110000"/>
              <a:buFont typeface="Wingdings" charset="0"/>
              <a:buChar char="§"/>
            </a:pPr>
            <a:r>
              <a:rPr lang="en-US" dirty="0" smtClean="0"/>
              <a:t>Not yet clear what this is.</a:t>
            </a:r>
          </a:p>
          <a:p>
            <a:pPr marL="1371600" lvl="4" indent="-342900">
              <a:buSzPct val="110000"/>
              <a:buFont typeface="Wingdings" charset="0"/>
              <a:buChar char="§"/>
            </a:pPr>
            <a:r>
              <a:rPr lang="en-US" dirty="0" smtClean="0"/>
              <a:t>Disassemble </a:t>
            </a:r>
            <a:r>
              <a:rPr lang="en-US" dirty="0" err="1" smtClean="0"/>
              <a:t>cryomodule</a:t>
            </a:r>
            <a:r>
              <a:rPr lang="en-US" dirty="0" smtClean="0"/>
              <a:t>, reprocess cavity, vertical testing, reassemble </a:t>
            </a:r>
            <a:r>
              <a:rPr lang="en-US" dirty="0" err="1" smtClean="0"/>
              <a:t>cryomodule</a:t>
            </a:r>
            <a:r>
              <a:rPr lang="en-US" dirty="0" smtClean="0"/>
              <a:t>.</a:t>
            </a:r>
          </a:p>
          <a:p>
            <a:pPr marL="1371600" lvl="4" indent="-342900">
              <a:buSzPct val="110000"/>
              <a:buFont typeface="Wingdings" charset="0"/>
              <a:buChar char="§"/>
            </a:pPr>
            <a:r>
              <a:rPr lang="en-US" dirty="0" smtClean="0"/>
              <a:t>Modifications to internal </a:t>
            </a:r>
            <a:r>
              <a:rPr lang="en-US" dirty="0" err="1" smtClean="0"/>
              <a:t>cryo</a:t>
            </a:r>
            <a:r>
              <a:rPr lang="en-US" dirty="0" smtClean="0"/>
              <a:t> plumbing.</a:t>
            </a:r>
          </a:p>
          <a:p>
            <a:pPr marL="1371600" lvl="4" indent="-342900">
              <a:buSzPct val="110000"/>
              <a:buFont typeface="Wingdings" charset="0"/>
              <a:buChar char="§"/>
            </a:pPr>
            <a:r>
              <a:rPr lang="en-US" dirty="0" smtClean="0"/>
              <a:t>Cavity conditioning to operational 2MV CW.</a:t>
            </a:r>
          </a:p>
          <a:p>
            <a:pPr marL="1371600" lvl="4" indent="-342900">
              <a:buSzPct val="110000"/>
              <a:buFont typeface="Wingdings" charset="0"/>
              <a:buChar char="§"/>
            </a:pPr>
            <a:r>
              <a:rPr lang="en-US" dirty="0" smtClean="0"/>
              <a:t>Reinstall in the 4IR.</a:t>
            </a:r>
          </a:p>
        </p:txBody>
      </p:sp>
      <p:sp>
        <p:nvSpPr>
          <p:cNvPr id="6" name="Slide Number Placeholder 5"/>
          <p:cNvSpPr>
            <a:spLocks noGrp="1"/>
          </p:cNvSpPr>
          <p:nvPr>
            <p:ph type="sldNum" sz="quarter" idx="12"/>
          </p:nvPr>
        </p:nvSpPr>
        <p:spPr/>
        <p:txBody>
          <a:bodyPr/>
          <a:lstStyle/>
          <a:p>
            <a:fld id="{6852845B-A5F6-3440-B749-65162F69B7B3}" type="slidenum">
              <a:rPr lang="en-US" smtClean="0"/>
              <a:pPr/>
              <a:t>32</a:t>
            </a:fld>
            <a:endParaRPr lang="en-US" dirty="0"/>
          </a:p>
        </p:txBody>
      </p:sp>
      <p:sp>
        <p:nvSpPr>
          <p:cNvPr id="7" name="Title 1"/>
          <p:cNvSpPr>
            <a:spLocks noGrp="1"/>
          </p:cNvSpPr>
          <p:nvPr>
            <p:ph type="title"/>
          </p:nvPr>
        </p:nvSpPr>
        <p:spPr>
          <a:xfrm>
            <a:off x="381000" y="304801"/>
            <a:ext cx="8382000" cy="457199"/>
          </a:xfrm>
        </p:spPr>
        <p:txBody>
          <a:bodyPr/>
          <a:lstStyle/>
          <a:p>
            <a:r>
              <a:rPr lang="en-US" dirty="0" smtClean="0"/>
              <a:t>Looking Forward</a:t>
            </a:r>
            <a:endParaRPr lang="en-US" dirty="0"/>
          </a:p>
        </p:txBody>
      </p:sp>
    </p:spTree>
    <p:extLst>
      <p:ext uri="{BB962C8B-B14F-4D97-AF65-F5344CB8AC3E}">
        <p14:creationId xmlns:p14="http://schemas.microsoft.com/office/powerpoint/2010/main" val="2662473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090613"/>
          </a:xfrm>
        </p:spPr>
        <p:txBody>
          <a:bodyPr/>
          <a:lstStyle/>
          <a:p>
            <a:pPr algn="ctr"/>
            <a:r>
              <a:rPr lang="en-US" dirty="0" smtClean="0"/>
              <a:t>Acknowledgments</a:t>
            </a:r>
            <a:endParaRPr lang="en-US" dirty="0"/>
          </a:p>
        </p:txBody>
      </p:sp>
      <p:sp>
        <p:nvSpPr>
          <p:cNvPr id="3" name="Content Placeholder 2"/>
          <p:cNvSpPr>
            <a:spLocks noGrp="1"/>
          </p:cNvSpPr>
          <p:nvPr>
            <p:ph idx="1"/>
          </p:nvPr>
        </p:nvSpPr>
        <p:spPr>
          <a:xfrm>
            <a:off x="762000" y="914400"/>
            <a:ext cx="8305800" cy="5562600"/>
          </a:xfrm>
        </p:spPr>
        <p:txBody>
          <a:bodyPr/>
          <a:lstStyle/>
          <a:p>
            <a:pPr marL="342900" lvl="1" indent="-342900">
              <a:buSzPct val="110000"/>
              <a:buFont typeface="Wingdings" charset="0"/>
              <a:buChar char="§"/>
            </a:pPr>
            <a:r>
              <a:rPr lang="en-US" dirty="0" smtClean="0"/>
              <a:t>There were many challenges and many parallel efforts that needed to be addressed along the way.  </a:t>
            </a:r>
            <a:r>
              <a:rPr lang="en-US" dirty="0" smtClean="0"/>
              <a:t>The 56 </a:t>
            </a:r>
            <a:r>
              <a:rPr lang="en-US" dirty="0" smtClean="0"/>
              <a:t>team had to put forth a tremendous amount of effort to pave this path to 1MV.</a:t>
            </a:r>
          </a:p>
          <a:p>
            <a:pPr marL="342900" lvl="1" indent="-342900">
              <a:buSzPct val="110000"/>
              <a:buFont typeface="Wingdings" charset="0"/>
              <a:buChar char="§"/>
            </a:pPr>
            <a:r>
              <a:rPr lang="en-US" dirty="0" smtClean="0"/>
              <a:t>Efforts </a:t>
            </a:r>
            <a:r>
              <a:rPr lang="en-US" dirty="0"/>
              <a:t>and Difficulties </a:t>
            </a:r>
            <a:endParaRPr lang="en-US" dirty="0" smtClean="0"/>
          </a:p>
          <a:p>
            <a:pPr marL="685800" lvl="2" indent="-342900">
              <a:buSzPct val="110000"/>
            </a:pPr>
            <a:r>
              <a:rPr lang="en-US" sz="1600" dirty="0" smtClean="0"/>
              <a:t>HOMD Install &amp; Removal (S</a:t>
            </a:r>
            <a:r>
              <a:rPr lang="en-US" sz="1600" dirty="0"/>
              <a:t>. Seberg, </a:t>
            </a:r>
            <a:r>
              <a:rPr lang="en-US" sz="1600" dirty="0" err="1"/>
              <a:t>Cryo</a:t>
            </a:r>
            <a:r>
              <a:rPr lang="en-US" sz="1600" dirty="0"/>
              <a:t>, </a:t>
            </a:r>
            <a:r>
              <a:rPr lang="en-US" sz="1600" dirty="0" smtClean="0"/>
              <a:t>Vacuum, Instrumentation  …)</a:t>
            </a:r>
          </a:p>
          <a:p>
            <a:pPr marL="685800" lvl="2" indent="-342900">
              <a:buSzPct val="110000"/>
            </a:pPr>
            <a:r>
              <a:rPr lang="en-US" sz="1600" dirty="0" smtClean="0"/>
              <a:t>Linearizing </a:t>
            </a:r>
            <a:r>
              <a:rPr lang="en-US" sz="1600" dirty="0"/>
              <a:t>the 3kW QEI amplifier with a pre-distortion scheme</a:t>
            </a:r>
          </a:p>
          <a:p>
            <a:pPr marL="685800" lvl="2" indent="-342900">
              <a:buSzPct val="110000"/>
            </a:pPr>
            <a:r>
              <a:rPr lang="en-US" sz="1600" dirty="0" smtClean="0"/>
              <a:t>AC </a:t>
            </a:r>
            <a:r>
              <a:rPr lang="en-US" sz="1600" dirty="0"/>
              <a:t>coupled IQ loop margin – circulator temperature drift</a:t>
            </a:r>
          </a:p>
          <a:p>
            <a:pPr marL="685800" lvl="2" indent="-342900">
              <a:buSzPct val="110000"/>
            </a:pPr>
            <a:r>
              <a:rPr lang="en-US" sz="1600" dirty="0" smtClean="0"/>
              <a:t>Optimization </a:t>
            </a:r>
            <a:r>
              <a:rPr lang="en-US" sz="1600" dirty="0"/>
              <a:t>of FPC forward vs reflected </a:t>
            </a:r>
            <a:r>
              <a:rPr lang="en-US" sz="1600" dirty="0" smtClean="0"/>
              <a:t>power</a:t>
            </a:r>
          </a:p>
          <a:p>
            <a:pPr marL="685800" lvl="2" indent="-342900">
              <a:buSzPct val="110000"/>
            </a:pPr>
            <a:r>
              <a:rPr lang="en-US" sz="1600" dirty="0" smtClean="0"/>
              <a:t>If it could go wrong, it did (blown cable, S/A glitches, …)</a:t>
            </a:r>
          </a:p>
          <a:p>
            <a:pPr marL="685800" lvl="2" indent="-342900">
              <a:buSzPct val="110000"/>
            </a:pPr>
            <a:r>
              <a:rPr lang="en-US" sz="1600" dirty="0" smtClean="0"/>
              <a:t>FPC parasitic resonance</a:t>
            </a:r>
            <a:endParaRPr lang="en-US" sz="1600" dirty="0"/>
          </a:p>
          <a:p>
            <a:pPr marL="685800" lvl="2" indent="-342900">
              <a:buSzPct val="110000"/>
            </a:pPr>
            <a:r>
              <a:rPr lang="en-US" sz="1600" dirty="0"/>
              <a:t>Very limited time available for testing and debug</a:t>
            </a:r>
          </a:p>
          <a:p>
            <a:pPr marL="685800" lvl="2" indent="-342900">
              <a:buSzPct val="110000"/>
            </a:pPr>
            <a:r>
              <a:rPr lang="en-US" sz="1600" dirty="0"/>
              <a:t>Development of added cavity protection mechanisms in </a:t>
            </a:r>
            <a:r>
              <a:rPr lang="en-US" sz="1600" dirty="0" smtClean="0"/>
              <a:t>LLRF</a:t>
            </a:r>
          </a:p>
          <a:p>
            <a:pPr marL="342900" lvl="1" indent="-342900">
              <a:buSzPct val="110000"/>
              <a:buFont typeface="Wingdings" charset="0"/>
              <a:buChar char="§"/>
            </a:pPr>
            <a:r>
              <a:rPr lang="en-US" dirty="0" smtClean="0"/>
              <a:t>Some other </a:t>
            </a:r>
            <a:r>
              <a:rPr lang="en-US" dirty="0"/>
              <a:t>projects that required the </a:t>
            </a:r>
            <a:r>
              <a:rPr lang="en-US" dirty="0" smtClean="0"/>
              <a:t>team’s attention</a:t>
            </a:r>
          </a:p>
          <a:p>
            <a:pPr marL="685800" lvl="2" indent="-342900">
              <a:buSzPct val="110000"/>
            </a:pPr>
            <a:r>
              <a:rPr lang="en-US" sz="1600" dirty="0" smtClean="0"/>
              <a:t>Development, installation and </a:t>
            </a:r>
            <a:r>
              <a:rPr lang="en-US" sz="1600" dirty="0"/>
              <a:t>c</a:t>
            </a:r>
            <a:r>
              <a:rPr lang="en-US" sz="1600" dirty="0" smtClean="0"/>
              <a:t>ommissioning of five new Linac LLRF systems.</a:t>
            </a:r>
          </a:p>
          <a:p>
            <a:pPr marL="685800" lvl="2" indent="-342900">
              <a:buSzPct val="110000"/>
            </a:pPr>
            <a:r>
              <a:rPr lang="en-US" sz="1600" dirty="0"/>
              <a:t>D</a:t>
            </a:r>
            <a:r>
              <a:rPr lang="en-US" sz="1600" dirty="0" smtClean="0"/>
              <a:t>evelopment and commissioning of CeC RF systems, including 704 MHz 5-Cell SRF cavity, new this year.</a:t>
            </a:r>
          </a:p>
          <a:p>
            <a:pPr marL="685800" lvl="2" indent="-342900">
              <a:buSzPct val="110000"/>
            </a:pPr>
            <a:r>
              <a:rPr lang="en-US" sz="1600" dirty="0" smtClean="0"/>
              <a:t>Roll-out and commissioning of new LLRF FPGA firmware across all machines to support 2Gb/s Update Link.</a:t>
            </a:r>
          </a:p>
          <a:p>
            <a:pPr marL="685800" lvl="2" indent="-342900">
              <a:buSzPct val="110000"/>
            </a:pPr>
            <a:r>
              <a:rPr lang="en-US" sz="1600" dirty="0" smtClean="0"/>
              <a:t>Commissioning of new 9MHz cavity.</a:t>
            </a:r>
          </a:p>
          <a:p>
            <a:pPr marL="685800" lvl="2" indent="-342900">
              <a:buSzPct val="110000"/>
            </a:pPr>
            <a:r>
              <a:rPr lang="en-US" sz="1600" dirty="0" smtClean="0"/>
              <a:t>Support of operations across all machines.</a:t>
            </a:r>
          </a:p>
          <a:p>
            <a:pPr marL="685800" lvl="2" indent="-342900">
              <a:buSzPct val="110000"/>
            </a:pPr>
            <a:endParaRPr lang="en-US" dirty="0" smtClean="0"/>
          </a:p>
          <a:p>
            <a:pPr marL="685800" lvl="2" indent="-342900">
              <a:buSzPct val="110000"/>
            </a:pPr>
            <a:endParaRPr lang="en-US" dirty="0" smtClean="0"/>
          </a:p>
          <a:p>
            <a:pPr marL="685800" lvl="2" indent="-342900">
              <a:buSzPct val="110000"/>
            </a:pPr>
            <a:endParaRPr lang="en-US" dirty="0" smtClean="0"/>
          </a:p>
          <a:p>
            <a:pPr marL="342900" lvl="1" indent="-342900">
              <a:buSzPct val="110000"/>
              <a:buFontTx/>
              <a:buChar char="-"/>
            </a:pPr>
            <a:endParaRPr lang="en-US" dirty="0" smtClean="0"/>
          </a:p>
          <a:p>
            <a:pPr marL="342900" lvl="1" indent="-342900">
              <a:buSzPct val="110000"/>
              <a:buFont typeface="Wingdings" charset="0"/>
              <a:buChar char="§"/>
            </a:pPr>
            <a:endParaRPr lang="en-US" dirty="0"/>
          </a:p>
          <a:p>
            <a:pPr marL="342900" lvl="1" indent="-342900">
              <a:buSzPct val="110000"/>
              <a:buFont typeface="Wingdings" charset="0"/>
              <a:buChar char="§"/>
            </a:pPr>
            <a:endParaRPr lang="en-US" dirty="0" smtClean="0"/>
          </a:p>
          <a:p>
            <a:pPr marL="342900" lvl="1" indent="-342900">
              <a:buSzPct val="110000"/>
              <a:buFont typeface="Wingdings" charset="0"/>
              <a:buChar char="§"/>
            </a:pPr>
            <a:endParaRPr lang="en-US" dirty="0" smtClean="0"/>
          </a:p>
        </p:txBody>
      </p:sp>
      <p:sp>
        <p:nvSpPr>
          <p:cNvPr id="6" name="Slide Number Placeholder 5"/>
          <p:cNvSpPr>
            <a:spLocks noGrp="1"/>
          </p:cNvSpPr>
          <p:nvPr>
            <p:ph type="sldNum" sz="quarter" idx="12"/>
          </p:nvPr>
        </p:nvSpPr>
        <p:spPr/>
        <p:txBody>
          <a:bodyPr/>
          <a:lstStyle/>
          <a:p>
            <a:fld id="{6852845B-A5F6-3440-B749-65162F69B7B3}" type="slidenum">
              <a:rPr lang="en-US" smtClean="0"/>
              <a:pPr/>
              <a:t>33</a:t>
            </a:fld>
            <a:endParaRPr lang="en-US" dirty="0"/>
          </a:p>
        </p:txBody>
      </p:sp>
    </p:spTree>
    <p:extLst>
      <p:ext uri="{BB962C8B-B14F-4D97-AF65-F5344CB8AC3E}">
        <p14:creationId xmlns:p14="http://schemas.microsoft.com/office/powerpoint/2010/main" val="3245110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090613"/>
          </a:xfrm>
        </p:spPr>
        <p:txBody>
          <a:bodyPr/>
          <a:lstStyle/>
          <a:p>
            <a:pPr algn="ctr"/>
            <a:r>
              <a:rPr lang="en-US" dirty="0" smtClean="0"/>
              <a:t>More Acknowledgments</a:t>
            </a:r>
            <a:endParaRPr lang="en-US" dirty="0"/>
          </a:p>
        </p:txBody>
      </p:sp>
      <p:sp>
        <p:nvSpPr>
          <p:cNvPr id="3" name="Content Placeholder 2"/>
          <p:cNvSpPr>
            <a:spLocks noGrp="1"/>
          </p:cNvSpPr>
          <p:nvPr>
            <p:ph idx="1"/>
          </p:nvPr>
        </p:nvSpPr>
        <p:spPr>
          <a:xfrm>
            <a:off x="457200" y="914400"/>
            <a:ext cx="8305800" cy="5562600"/>
          </a:xfrm>
        </p:spPr>
        <p:txBody>
          <a:bodyPr/>
          <a:lstStyle/>
          <a:p>
            <a:pPr marL="342900" lvl="1" indent="-342900">
              <a:buSzPct val="110000"/>
              <a:buFont typeface="Wingdings" charset="0"/>
              <a:buChar char="§"/>
            </a:pPr>
            <a:r>
              <a:rPr lang="en-US" dirty="0" smtClean="0"/>
              <a:t>There are many, many people and groups who contributed to this effort – too many to list, but don’t doubt your efforts are recognized.</a:t>
            </a:r>
          </a:p>
          <a:p>
            <a:pPr marL="342900" lvl="1" indent="-342900">
              <a:buSzPct val="110000"/>
              <a:buFont typeface="Wingdings" charset="0"/>
              <a:buChar char="§"/>
            </a:pPr>
            <a:r>
              <a:rPr lang="en-US" dirty="0" smtClean="0"/>
              <a:t> I’d like to specifically thank:</a:t>
            </a:r>
          </a:p>
          <a:p>
            <a:pPr marL="342900" lvl="1" indent="-342900">
              <a:buSzPct val="110000"/>
              <a:buFont typeface="Wingdings" charset="0"/>
              <a:buChar char="§"/>
            </a:pPr>
            <a:endParaRPr lang="en-US" dirty="0"/>
          </a:p>
          <a:p>
            <a:pPr marL="685800" lvl="2" indent="-342900">
              <a:buSzPct val="110000"/>
              <a:buFont typeface="Wingdings" charset="0"/>
              <a:buChar char="§"/>
            </a:pPr>
            <a:r>
              <a:rPr lang="en-US" sz="1600" dirty="0" smtClean="0"/>
              <a:t>Sal Polizzo</a:t>
            </a:r>
          </a:p>
          <a:p>
            <a:pPr marL="1028700" lvl="3" indent="-342900">
              <a:buSzPct val="110000"/>
              <a:buFont typeface="Wingdings" charset="0"/>
              <a:buChar char="§"/>
            </a:pPr>
            <a:r>
              <a:rPr lang="en-US" sz="1600" dirty="0" smtClean="0"/>
              <a:t>Sal’s extensive RF expertise, creativity and tenaciousness were the key to our success.</a:t>
            </a:r>
          </a:p>
          <a:p>
            <a:pPr marL="1028700" lvl="3" indent="-342900">
              <a:buSzPct val="110000"/>
              <a:buFont typeface="Wingdings" charset="0"/>
              <a:buChar char="§"/>
            </a:pPr>
            <a:endParaRPr lang="en-US" sz="1600" dirty="0"/>
          </a:p>
          <a:p>
            <a:pPr marL="685800" lvl="2" indent="-342900">
              <a:buSzPct val="110000"/>
              <a:buFont typeface="Wingdings" charset="0"/>
              <a:buChar char="§"/>
            </a:pPr>
            <a:r>
              <a:rPr lang="en-US" sz="1600" dirty="0" smtClean="0"/>
              <a:t>W. Fischer and A. Zaltsman</a:t>
            </a:r>
          </a:p>
          <a:p>
            <a:pPr marL="1028700" lvl="3" indent="-342900">
              <a:buSzPct val="110000"/>
              <a:buFont typeface="Wingdings" charset="0"/>
              <a:buChar char="§"/>
            </a:pPr>
            <a:r>
              <a:rPr lang="en-US" sz="1600" dirty="0" smtClean="0"/>
              <a:t>Provided unwavering support under very challenging circumstances.</a:t>
            </a:r>
          </a:p>
          <a:p>
            <a:pPr marL="1028700" lvl="3" indent="-342900">
              <a:buSzPct val="110000"/>
              <a:buFont typeface="Wingdings" charset="0"/>
              <a:buChar char="§"/>
            </a:pPr>
            <a:endParaRPr lang="en-US" sz="1600" dirty="0"/>
          </a:p>
          <a:p>
            <a:pPr marL="685800" lvl="2" indent="-342900">
              <a:buSzPct val="110000"/>
              <a:buFont typeface="Wingdings" charset="0"/>
              <a:buChar char="§"/>
            </a:pPr>
            <a:r>
              <a:rPr lang="en-US" sz="1600" dirty="0" smtClean="0"/>
              <a:t>B. Christie</a:t>
            </a:r>
          </a:p>
          <a:p>
            <a:pPr marL="1028700" lvl="3" indent="-342900">
              <a:buSzPct val="110000"/>
              <a:buFont typeface="Wingdings" charset="0"/>
              <a:buChar char="§"/>
            </a:pPr>
            <a:r>
              <a:rPr lang="en-US" sz="1600" dirty="0" smtClean="0"/>
              <a:t>Supported the effort and gave us every opportunity we requested.</a:t>
            </a:r>
          </a:p>
          <a:p>
            <a:pPr marL="1371600" lvl="4" indent="-342900">
              <a:buSzPct val="110000"/>
              <a:buFont typeface="Wingdings" charset="0"/>
              <a:buChar char="§"/>
            </a:pPr>
            <a:r>
              <a:rPr lang="en-US" sz="1600" dirty="0" smtClean="0"/>
              <a:t>This was a critical run for STAR.</a:t>
            </a:r>
          </a:p>
          <a:p>
            <a:pPr marL="1371600" lvl="4" indent="-342900">
              <a:buSzPct val="110000"/>
              <a:buFont typeface="Wingdings" charset="0"/>
              <a:buChar char="§"/>
            </a:pPr>
            <a:r>
              <a:rPr lang="en-US" sz="1600" dirty="0" smtClean="0"/>
              <a:t>Made very difficult choices and did a great job wearing both his hats.</a:t>
            </a:r>
          </a:p>
          <a:p>
            <a:pPr marL="1371600" lvl="4" indent="-342900">
              <a:buSzPct val="110000"/>
              <a:buFont typeface="Wingdings" charset="0"/>
              <a:buChar char="§"/>
            </a:pPr>
            <a:r>
              <a:rPr lang="en-US" sz="1600" dirty="0" smtClean="0"/>
              <a:t>Even gave us a shot in the final week when the stakes were highest!</a:t>
            </a:r>
          </a:p>
          <a:p>
            <a:pPr marL="342900" lvl="2" indent="0">
              <a:buSzPct val="110000"/>
              <a:buNone/>
            </a:pPr>
            <a:endParaRPr lang="en-US" sz="1600" dirty="0" smtClean="0"/>
          </a:p>
          <a:p>
            <a:pPr marL="685800" lvl="2" indent="-342900">
              <a:buSzPct val="110000"/>
            </a:pPr>
            <a:endParaRPr lang="en-US" dirty="0" smtClean="0"/>
          </a:p>
          <a:p>
            <a:pPr marL="685800" lvl="2" indent="-342900">
              <a:buSzPct val="110000"/>
            </a:pPr>
            <a:endParaRPr lang="en-US" dirty="0" smtClean="0"/>
          </a:p>
          <a:p>
            <a:pPr marL="685800" lvl="2" indent="-342900">
              <a:buSzPct val="110000"/>
            </a:pPr>
            <a:endParaRPr lang="en-US" dirty="0" smtClean="0"/>
          </a:p>
          <a:p>
            <a:pPr marL="342900" lvl="1" indent="-342900">
              <a:buSzPct val="110000"/>
              <a:buFontTx/>
              <a:buChar char="-"/>
            </a:pPr>
            <a:endParaRPr lang="en-US" dirty="0" smtClean="0"/>
          </a:p>
          <a:p>
            <a:pPr marL="342900" lvl="1" indent="-342900">
              <a:buSzPct val="110000"/>
              <a:buFont typeface="Wingdings" charset="0"/>
              <a:buChar char="§"/>
            </a:pPr>
            <a:endParaRPr lang="en-US" dirty="0"/>
          </a:p>
          <a:p>
            <a:pPr marL="342900" lvl="1" indent="-342900">
              <a:buSzPct val="110000"/>
              <a:buFont typeface="Wingdings" charset="0"/>
              <a:buChar char="§"/>
            </a:pPr>
            <a:endParaRPr lang="en-US" dirty="0" smtClean="0"/>
          </a:p>
          <a:p>
            <a:pPr marL="342900" lvl="1" indent="-342900">
              <a:buSzPct val="110000"/>
              <a:buFont typeface="Wingdings" charset="0"/>
              <a:buChar char="§"/>
            </a:pPr>
            <a:endParaRPr lang="en-US" dirty="0" smtClean="0"/>
          </a:p>
        </p:txBody>
      </p:sp>
      <p:sp>
        <p:nvSpPr>
          <p:cNvPr id="6" name="Slide Number Placeholder 5"/>
          <p:cNvSpPr>
            <a:spLocks noGrp="1"/>
          </p:cNvSpPr>
          <p:nvPr>
            <p:ph type="sldNum" sz="quarter" idx="12"/>
          </p:nvPr>
        </p:nvSpPr>
        <p:spPr/>
        <p:txBody>
          <a:bodyPr/>
          <a:lstStyle/>
          <a:p>
            <a:fld id="{6852845B-A5F6-3440-B749-65162F69B7B3}" type="slidenum">
              <a:rPr lang="en-US" smtClean="0"/>
              <a:pPr/>
              <a:t>34</a:t>
            </a:fld>
            <a:endParaRPr lang="en-US" dirty="0"/>
          </a:p>
        </p:txBody>
      </p:sp>
    </p:spTree>
    <p:extLst>
      <p:ext uri="{BB962C8B-B14F-4D97-AF65-F5344CB8AC3E}">
        <p14:creationId xmlns:p14="http://schemas.microsoft.com/office/powerpoint/2010/main" val="242187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3200"/>
            <a:ext cx="2667000" cy="838200"/>
          </a:xfrm>
        </p:spPr>
        <p:txBody>
          <a:body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6852845B-A5F6-3440-B749-65162F69B7B3}" type="slidenum">
              <a:rPr lang="en-US" smtClean="0"/>
              <a:pPr/>
              <a:t>35</a:t>
            </a:fld>
            <a:endParaRPr lang="en-US" dirty="0"/>
          </a:p>
        </p:txBody>
      </p:sp>
    </p:spTree>
    <p:extLst>
      <p:ext uri="{BB962C8B-B14F-4D97-AF65-F5344CB8AC3E}">
        <p14:creationId xmlns:p14="http://schemas.microsoft.com/office/powerpoint/2010/main" val="552631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203262" y="152400"/>
            <a:ext cx="8708571" cy="609600"/>
          </a:xfrm>
        </p:spPr>
        <p:txBody>
          <a:bodyPr anchor="t" anchorCtr="0">
            <a:normAutofit/>
          </a:bodyPr>
          <a:lstStyle/>
          <a:p>
            <a:pPr algn="ctr"/>
            <a:r>
              <a:rPr lang="en-US" sz="3200" dirty="0" smtClean="0"/>
              <a:t>Refresher on How This Thing Works</a:t>
            </a:r>
            <a:endParaRPr lang="en-US" sz="2700" i="1" dirty="0">
              <a:ea typeface="ＭＳ Ｐゴシック" charset="0"/>
              <a:cs typeface="ＭＳ Ｐゴシック" charset="0"/>
            </a:endParaRPr>
          </a:p>
        </p:txBody>
      </p:sp>
      <p:pic>
        <p:nvPicPr>
          <p:cNvPr id="11" name="Picture 10"/>
          <p:cNvPicPr>
            <a:picLocks noChangeAspect="1"/>
          </p:cNvPicPr>
          <p:nvPr/>
        </p:nvPicPr>
        <p:blipFill>
          <a:blip r:embed="rId3"/>
          <a:stretch>
            <a:fillRect/>
          </a:stretch>
        </p:blipFill>
        <p:spPr>
          <a:xfrm>
            <a:off x="381000" y="1066800"/>
            <a:ext cx="5178972" cy="22356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071199"/>
            <a:ext cx="3810000" cy="26924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057853"/>
            <a:ext cx="3809999" cy="2697667"/>
          </a:xfrm>
          <a:prstGeom prst="rect">
            <a:avLst/>
          </a:prstGeom>
        </p:spPr>
      </p:pic>
      <mc:AlternateContent xmlns:mc="http://schemas.openxmlformats.org/markup-compatibility/2006" xmlns:a14="http://schemas.microsoft.com/office/drawing/2010/main">
        <mc:Choice Requires="a14">
          <p:sp>
            <p:nvSpPr>
              <p:cNvPr id="13" name="Content Placeholder 2"/>
              <p:cNvSpPr txBox="1">
                <a:spLocks/>
              </p:cNvSpPr>
              <p:nvPr/>
            </p:nvSpPr>
            <p:spPr bwMode="auto">
              <a:xfrm>
                <a:off x="196515" y="3590178"/>
                <a:ext cx="8763000" cy="5920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1200150" lvl="3" indent="0">
                  <a:buNone/>
                </a:pPr>
                <a14:m>
                  <m:oMath xmlns:m="http://schemas.openxmlformats.org/officeDocument/2006/math">
                    <m:r>
                      <a:rPr lang="en-US" sz="1400" i="1" kern="0" smtClean="0">
                        <a:solidFill>
                          <a:schemeClr val="bg1"/>
                        </a:solidFill>
                        <a:latin typeface="Cambria Math"/>
                      </a:rPr>
                      <m:t>𝑍</m:t>
                    </m:r>
                    <m:r>
                      <a:rPr lang="en-US" sz="1400" i="1" kern="0" baseline="-25000">
                        <a:solidFill>
                          <a:schemeClr val="bg1"/>
                        </a:solidFill>
                        <a:latin typeface="Cambria Math"/>
                      </a:rPr>
                      <m:t>𝑐𝑎𝑣</m:t>
                    </m:r>
                    <m:r>
                      <a:rPr lang="en-US" sz="1400" i="1" kern="0" baseline="-25000">
                        <a:solidFill>
                          <a:schemeClr val="bg1"/>
                        </a:solidFill>
                        <a:latin typeface="Cambria Math"/>
                      </a:rPr>
                      <m:t> =</m:t>
                    </m:r>
                    <m:f>
                      <m:fPr>
                        <m:ctrlPr>
                          <a:rPr lang="en-US" sz="1400" i="1" kern="0" smtClean="0">
                            <a:solidFill>
                              <a:schemeClr val="bg1"/>
                            </a:solidFill>
                            <a:latin typeface="Cambria Math"/>
                          </a:rPr>
                        </m:ctrlPr>
                      </m:fPr>
                      <m:num>
                        <m:r>
                          <a:rPr lang="en-US" sz="1400" i="1" kern="0" smtClean="0">
                            <a:solidFill>
                              <a:schemeClr val="bg1"/>
                            </a:solidFill>
                            <a:latin typeface="Cambria Math"/>
                          </a:rPr>
                          <m:t>𝑅</m:t>
                        </m:r>
                        <m:r>
                          <a:rPr lang="en-US" sz="1400" b="0" i="1" kern="0" baseline="-25000" smtClean="0">
                            <a:solidFill>
                              <a:schemeClr val="bg1"/>
                            </a:solidFill>
                            <a:latin typeface="Cambria Math"/>
                          </a:rPr>
                          <m:t>0</m:t>
                        </m:r>
                      </m:num>
                      <m:den>
                        <m:r>
                          <a:rPr lang="en-US" sz="1400" i="1" kern="0">
                            <a:solidFill>
                              <a:schemeClr val="bg1"/>
                            </a:solidFill>
                            <a:latin typeface="Cambria Math"/>
                          </a:rPr>
                          <m:t>1+</m:t>
                        </m:r>
                        <m:r>
                          <a:rPr lang="en-US" sz="1400" i="1" kern="0">
                            <a:solidFill>
                              <a:schemeClr val="bg1"/>
                            </a:solidFill>
                            <a:latin typeface="Cambria Math"/>
                          </a:rPr>
                          <m:t>𝑗</m:t>
                        </m:r>
                        <m:f>
                          <m:fPr>
                            <m:ctrlPr>
                              <a:rPr lang="en-US" sz="1400" i="1" kern="0">
                                <a:solidFill>
                                  <a:schemeClr val="bg1"/>
                                </a:solidFill>
                                <a:latin typeface="Cambria Math"/>
                              </a:rPr>
                            </m:ctrlPr>
                          </m:fPr>
                          <m:num>
                            <m:r>
                              <a:rPr lang="en-US" sz="1400" kern="0">
                                <a:solidFill>
                                  <a:schemeClr val="bg1"/>
                                </a:solidFill>
                                <a:latin typeface="Cambria Math"/>
                                <a:ea typeface="Cambria Math"/>
                              </a:rPr>
                              <m:t>∆</m:t>
                            </m:r>
                            <m:r>
                              <m:rPr>
                                <m:sty m:val="p"/>
                              </m:rPr>
                              <a:rPr lang="en-US" sz="1400" kern="0">
                                <a:solidFill>
                                  <a:schemeClr val="bg1"/>
                                </a:solidFill>
                                <a:latin typeface="Cambria Math"/>
                                <a:ea typeface="Cambria Math"/>
                              </a:rPr>
                              <m:t>f</m:t>
                            </m:r>
                          </m:num>
                          <m:den>
                            <m:r>
                              <m:rPr>
                                <m:sty m:val="p"/>
                              </m:rPr>
                              <a:rPr lang="en-US" sz="1400" kern="0">
                                <a:solidFill>
                                  <a:schemeClr val="bg1"/>
                                </a:solidFill>
                                <a:latin typeface="Cambria Math"/>
                              </a:rPr>
                              <m:t>BW</m:t>
                            </m:r>
                            <m:r>
                              <m:rPr>
                                <m:nor/>
                              </m:rPr>
                              <a:rPr lang="en-US" sz="1400" kern="0" baseline="-25000" dirty="0">
                                <a:solidFill>
                                  <a:schemeClr val="bg1"/>
                                </a:solidFill>
                                <a:latin typeface="Calibri" pitchFamily="34" charset="0"/>
                              </a:rPr>
                              <m:t>½</m:t>
                            </m:r>
                            <m:r>
                              <m:rPr>
                                <m:nor/>
                              </m:rPr>
                              <a:rPr lang="en-US" sz="1400" kern="0" dirty="0">
                                <a:solidFill>
                                  <a:schemeClr val="bg1"/>
                                </a:solidFill>
                                <a:latin typeface="Calibri" pitchFamily="34" charset="0"/>
                              </a:rPr>
                              <m:t> </m:t>
                            </m:r>
                          </m:den>
                        </m:f>
                      </m:den>
                    </m:f>
                  </m:oMath>
                </a14:m>
                <a:r>
                  <a:rPr lang="en-US" sz="1400" kern="0" dirty="0" smtClean="0">
                    <a:solidFill>
                      <a:schemeClr val="bg1"/>
                    </a:solidFill>
                    <a:latin typeface="Calibri" pitchFamily="34" charset="0"/>
                  </a:rPr>
                  <a:t>                        </a:t>
                </a:r>
                <a14:m>
                  <m:oMath xmlns:m="http://schemas.openxmlformats.org/officeDocument/2006/math">
                    <m:r>
                      <a:rPr lang="en-US" sz="1400" b="0" i="0" kern="0" smtClean="0">
                        <a:solidFill>
                          <a:schemeClr val="bg1"/>
                        </a:solidFill>
                        <a:latin typeface="Cambria Math"/>
                        <a:ea typeface="Cambria Math"/>
                      </a:rPr>
                      <m:t>    </m:t>
                    </m:r>
                    <m:r>
                      <a:rPr lang="en-US" sz="1400" b="0" i="1" kern="0" smtClean="0">
                        <a:solidFill>
                          <a:schemeClr val="bg1"/>
                        </a:solidFill>
                        <a:latin typeface="Cambria Math"/>
                        <a:ea typeface="Cambria Math"/>
                      </a:rPr>
                      <m:t>      </m:t>
                    </m:r>
                    <m:r>
                      <a:rPr lang="en-US" sz="1400" i="1" kern="0">
                        <a:solidFill>
                          <a:schemeClr val="bg1"/>
                        </a:solidFill>
                        <a:latin typeface="Cambria Math"/>
                        <a:ea typeface="Cambria Math"/>
                      </a:rPr>
                      <m:t>∆</m:t>
                    </m:r>
                    <m:r>
                      <a:rPr lang="en-US" sz="1400" i="1" kern="0">
                        <a:solidFill>
                          <a:schemeClr val="bg1"/>
                        </a:solidFill>
                        <a:latin typeface="Cambria Math"/>
                        <a:ea typeface="Cambria Math"/>
                      </a:rPr>
                      <m:t>𝑓</m:t>
                    </m:r>
                    <m:r>
                      <a:rPr lang="en-US" sz="1400" b="0" i="0" kern="0" smtClean="0">
                        <a:solidFill>
                          <a:schemeClr val="bg1"/>
                        </a:solidFill>
                        <a:latin typeface="Cambria Math"/>
                        <a:ea typeface="Cambria Math"/>
                      </a:rPr>
                      <m:t>≫</m:t>
                    </m:r>
                    <m:r>
                      <a:rPr lang="en-US" sz="1400" i="1" kern="0">
                        <a:solidFill>
                          <a:schemeClr val="bg1"/>
                        </a:solidFill>
                        <a:latin typeface="Cambria Math"/>
                      </a:rPr>
                      <m:t>𝐵𝑊</m:t>
                    </m:r>
                    <m:r>
                      <m:rPr>
                        <m:nor/>
                      </m:rPr>
                      <a:rPr lang="en-US" sz="1400" kern="0" baseline="-25000" dirty="0">
                        <a:solidFill>
                          <a:schemeClr val="bg1"/>
                        </a:solidFill>
                        <a:latin typeface="Calibri" pitchFamily="34" charset="0"/>
                      </a:rPr>
                      <m:t>½</m:t>
                    </m:r>
                    <m:r>
                      <a:rPr lang="en-US" sz="1400" b="0" i="0" kern="0" smtClean="0">
                        <a:solidFill>
                          <a:schemeClr val="bg1"/>
                        </a:solidFill>
                        <a:latin typeface="Cambria Math"/>
                      </a:rPr>
                      <m:t>    =⇒                                 </m:t>
                    </m:r>
                    <m:d>
                      <m:dPr>
                        <m:begChr m:val="|"/>
                        <m:endChr m:val="|"/>
                        <m:ctrlPr>
                          <a:rPr lang="en-US" sz="1400" i="1" kern="0" smtClean="0">
                            <a:solidFill>
                              <a:schemeClr val="bg1"/>
                            </a:solidFill>
                            <a:latin typeface="Cambria Math"/>
                          </a:rPr>
                        </m:ctrlPr>
                      </m:dPr>
                      <m:e>
                        <m:r>
                          <a:rPr lang="en-US" sz="1400" i="1" kern="0" smtClean="0">
                            <a:solidFill>
                              <a:schemeClr val="bg1"/>
                            </a:solidFill>
                            <a:latin typeface="Cambria Math"/>
                          </a:rPr>
                          <m:t>𝑍</m:t>
                        </m:r>
                        <m:r>
                          <a:rPr lang="en-US" sz="1400" i="1" kern="0" baseline="-25000" smtClean="0">
                            <a:solidFill>
                              <a:schemeClr val="bg1"/>
                            </a:solidFill>
                            <a:latin typeface="Cambria Math"/>
                          </a:rPr>
                          <m:t>𝑐𝑎𝑣</m:t>
                        </m:r>
                      </m:e>
                    </m:d>
                    <m:r>
                      <a:rPr lang="en-US" sz="1400" i="1" kern="0" smtClean="0">
                        <a:solidFill>
                          <a:schemeClr val="bg1"/>
                        </a:solidFill>
                        <a:latin typeface="Cambria Math"/>
                      </a:rPr>
                      <m:t>=</m:t>
                    </m:r>
                    <m:f>
                      <m:fPr>
                        <m:ctrlPr>
                          <a:rPr lang="en-US" sz="1400" i="1" kern="0" smtClean="0">
                            <a:solidFill>
                              <a:schemeClr val="bg1"/>
                            </a:solidFill>
                            <a:latin typeface="Cambria Math"/>
                          </a:rPr>
                        </m:ctrlPr>
                      </m:fPr>
                      <m:num>
                        <m:d>
                          <m:dPr>
                            <m:ctrlPr>
                              <a:rPr lang="en-US" sz="1400" i="1" kern="0" smtClean="0">
                                <a:solidFill>
                                  <a:schemeClr val="bg1"/>
                                </a:solidFill>
                                <a:latin typeface="Cambria Math"/>
                              </a:rPr>
                            </m:ctrlPr>
                          </m:dPr>
                          <m:e>
                            <m:r>
                              <a:rPr lang="en-US" sz="1400" i="1" kern="0" smtClean="0">
                                <a:solidFill>
                                  <a:schemeClr val="bg1"/>
                                </a:solidFill>
                                <a:latin typeface="Cambria Math"/>
                              </a:rPr>
                              <m:t>𝑅</m:t>
                            </m:r>
                            <m:r>
                              <a:rPr lang="en-US" sz="1400" i="1" kern="0" smtClean="0">
                                <a:solidFill>
                                  <a:schemeClr val="bg1"/>
                                </a:solidFill>
                                <a:latin typeface="Cambria Math"/>
                              </a:rPr>
                              <m:t>/</m:t>
                            </m:r>
                            <m:r>
                              <a:rPr lang="en-US" sz="1400" i="1" kern="0" smtClean="0">
                                <a:solidFill>
                                  <a:schemeClr val="bg1"/>
                                </a:solidFill>
                                <a:latin typeface="Cambria Math"/>
                              </a:rPr>
                              <m:t>𝑄</m:t>
                            </m:r>
                          </m:e>
                        </m:d>
                        <m:r>
                          <a:rPr lang="en-US" sz="1400" i="1" kern="0" smtClean="0">
                            <a:solidFill>
                              <a:schemeClr val="bg1"/>
                            </a:solidFill>
                            <a:latin typeface="Cambria Math"/>
                          </a:rPr>
                          <m:t>∗</m:t>
                        </m:r>
                        <m:r>
                          <a:rPr lang="en-US" sz="1400" i="1" kern="0" smtClean="0">
                            <a:solidFill>
                              <a:schemeClr val="bg1"/>
                            </a:solidFill>
                            <a:latin typeface="Cambria Math"/>
                          </a:rPr>
                          <m:t>𝑓</m:t>
                        </m:r>
                        <m:r>
                          <a:rPr lang="en-US" sz="1400" i="1" kern="0" baseline="-25000" smtClean="0">
                            <a:solidFill>
                              <a:schemeClr val="bg1"/>
                            </a:solidFill>
                            <a:latin typeface="Cambria Math"/>
                          </a:rPr>
                          <m:t>0</m:t>
                        </m:r>
                      </m:num>
                      <m:den>
                        <m:r>
                          <a:rPr lang="en-US" sz="1400" i="1" kern="0" smtClean="0">
                            <a:solidFill>
                              <a:schemeClr val="bg1"/>
                            </a:solidFill>
                            <a:latin typeface="Cambria Math"/>
                          </a:rPr>
                          <m:t>2∗</m:t>
                        </m:r>
                        <m:r>
                          <a:rPr lang="en-US" sz="1400" i="1" kern="0" smtClean="0">
                            <a:solidFill>
                              <a:schemeClr val="bg1"/>
                            </a:solidFill>
                            <a:latin typeface="Cambria Math"/>
                            <a:ea typeface="Cambria Math"/>
                          </a:rPr>
                          <m:t>∆</m:t>
                        </m:r>
                        <m:r>
                          <a:rPr lang="en-US" sz="1400" i="1" kern="0" smtClean="0">
                            <a:solidFill>
                              <a:schemeClr val="bg1"/>
                            </a:solidFill>
                            <a:latin typeface="Cambria Math"/>
                            <a:ea typeface="Cambria Math"/>
                          </a:rPr>
                          <m:t>𝑓</m:t>
                        </m:r>
                        <m:r>
                          <a:rPr lang="en-US" sz="1400" i="1" kern="0" baseline="-25000" smtClean="0">
                            <a:solidFill>
                              <a:schemeClr val="bg1"/>
                            </a:solidFill>
                            <a:latin typeface="Cambria Math"/>
                            <a:ea typeface="Cambria Math"/>
                          </a:rPr>
                          <m:t>0</m:t>
                        </m:r>
                      </m:den>
                    </m:f>
                  </m:oMath>
                </a14:m>
                <a:endParaRPr lang="en-US" sz="1400" kern="0" dirty="0" smtClean="0">
                  <a:solidFill>
                    <a:schemeClr val="bg1"/>
                  </a:solidFill>
                  <a:latin typeface="Calibri" pitchFamily="34" charset="0"/>
                </a:endParaRPr>
              </a:p>
              <a:p>
                <a:pPr marL="1200150" lvl="3" indent="0">
                  <a:buNone/>
                </a:pPr>
                <a:r>
                  <a:rPr lang="en-US" sz="1400" kern="0" dirty="0">
                    <a:solidFill>
                      <a:schemeClr val="bg1"/>
                    </a:solidFill>
                    <a:latin typeface="Calibri" pitchFamily="34" charset="0"/>
                  </a:rPr>
                  <a:t>	</a:t>
                </a:r>
                <a:r>
                  <a:rPr lang="en-US" sz="1400" kern="0" dirty="0" smtClean="0">
                    <a:solidFill>
                      <a:schemeClr val="bg1"/>
                    </a:solidFill>
                    <a:latin typeface="Calibri" pitchFamily="34" charset="0"/>
                  </a:rPr>
                  <a:t>		(i.e. </a:t>
                </a:r>
                <a:r>
                  <a:rPr lang="en-US" sz="1400" kern="0" dirty="0" err="1" smtClean="0">
                    <a:solidFill>
                      <a:schemeClr val="bg1"/>
                    </a:solidFill>
                    <a:latin typeface="Calibri" pitchFamily="34" charset="0"/>
                  </a:rPr>
                  <a:t>ind.</a:t>
                </a:r>
                <a:r>
                  <a:rPr lang="en-US" sz="1400" kern="0" dirty="0" smtClean="0">
                    <a:solidFill>
                      <a:schemeClr val="bg1"/>
                    </a:solidFill>
                    <a:latin typeface="Calibri" pitchFamily="34" charset="0"/>
                  </a:rPr>
                  <a:t> Of </a:t>
                </a:r>
                <a:r>
                  <a:rPr lang="en-US" sz="1400" kern="0" dirty="0" err="1" smtClean="0">
                    <a:solidFill>
                      <a:schemeClr val="bg1"/>
                    </a:solidFill>
                    <a:latin typeface="Calibri" pitchFamily="34" charset="0"/>
                  </a:rPr>
                  <a:t>Qext</a:t>
                </a:r>
                <a:r>
                  <a:rPr lang="en-US" sz="1400" kern="0" dirty="0" smtClean="0">
                    <a:solidFill>
                      <a:schemeClr val="bg1"/>
                    </a:solidFill>
                    <a:latin typeface="Calibri" pitchFamily="34" charset="0"/>
                  </a:rPr>
                  <a:t>)</a:t>
                </a:r>
              </a:p>
            </p:txBody>
          </p:sp>
        </mc:Choice>
        <mc:Fallback xmlns="">
          <p:sp>
            <p:nvSpPr>
              <p:cNvPr id="13" name="Content Placeholder 2"/>
              <p:cNvSpPr txBox="1">
                <a:spLocks noRot="1" noChangeAspect="1" noMove="1" noResize="1" noEditPoints="1" noAdjustHandles="1" noChangeArrowheads="1" noChangeShapeType="1" noTextEdit="1"/>
              </p:cNvSpPr>
              <p:nvPr/>
            </p:nvSpPr>
            <p:spPr bwMode="auto">
              <a:xfrm>
                <a:off x="196515" y="3590178"/>
                <a:ext cx="8763000" cy="592043"/>
              </a:xfrm>
              <a:prstGeom prst="rect">
                <a:avLst/>
              </a:prstGeom>
              <a:blipFill rotWithShape="1">
                <a:blip r:embed="rId6"/>
                <a:stretch>
                  <a:fillRect t="-3093" b="-1649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p:cNvSpPr txBox="1">
                <a:spLocks/>
              </p:cNvSpPr>
              <p:nvPr/>
            </p:nvSpPr>
            <p:spPr bwMode="auto">
              <a:xfrm>
                <a:off x="5715001" y="1079938"/>
                <a:ext cx="3352798" cy="1930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0" lvl="3" indent="0" algn="ctr">
                  <a:spcBef>
                    <a:spcPts val="0"/>
                  </a:spcBef>
                  <a:buNone/>
                </a:pPr>
                <a:r>
                  <a:rPr lang="en-US" sz="1400" dirty="0" smtClean="0">
                    <a:solidFill>
                      <a:schemeClr val="bg1"/>
                    </a:solidFill>
                  </a:rPr>
                  <a:t>A “Passive” Beam Driven Cavity</a:t>
                </a:r>
              </a:p>
              <a:p>
                <a:pPr marL="0" lvl="3" indent="0" algn="ctr">
                  <a:spcBef>
                    <a:spcPts val="0"/>
                  </a:spcBef>
                  <a:buNone/>
                </a:pPr>
                <a:endParaRPr lang="en-US" sz="1400" dirty="0">
                  <a:solidFill>
                    <a:schemeClr val="bg1"/>
                  </a:solidFill>
                </a:endParaRPr>
              </a:p>
              <a:p>
                <a:pPr marL="0" lvl="3" indent="0" algn="ctr">
                  <a:spcBef>
                    <a:spcPts val="0"/>
                  </a:spcBef>
                  <a:buNone/>
                </a:pPr>
                <a14:m>
                  <m:oMath xmlns:m="http://schemas.openxmlformats.org/officeDocument/2006/math">
                    <m:d>
                      <m:dPr>
                        <m:begChr m:val="|"/>
                        <m:endChr m:val="|"/>
                        <m:ctrlPr>
                          <a:rPr lang="en-US" sz="1400" i="1">
                            <a:solidFill>
                              <a:schemeClr val="bg1"/>
                            </a:solidFill>
                            <a:latin typeface="Cambria Math"/>
                          </a:rPr>
                        </m:ctrlPr>
                      </m:dPr>
                      <m:e>
                        <m:r>
                          <m:rPr>
                            <m:nor/>
                          </m:rPr>
                          <a:rPr lang="en-US" sz="1400" dirty="0">
                            <a:solidFill>
                              <a:schemeClr val="bg1"/>
                            </a:solidFill>
                          </a:rPr>
                          <m:t>V</m:t>
                        </m:r>
                        <m:r>
                          <m:rPr>
                            <m:nor/>
                          </m:rPr>
                          <a:rPr lang="en-US" sz="1400" baseline="-25000" dirty="0">
                            <a:solidFill>
                              <a:schemeClr val="bg1"/>
                            </a:solidFill>
                          </a:rPr>
                          <m:t>cav</m:t>
                        </m:r>
                      </m:e>
                    </m:d>
                  </m:oMath>
                </a14:m>
                <a:r>
                  <a:rPr lang="en-US" sz="1400" dirty="0">
                    <a:solidFill>
                      <a:schemeClr val="bg1"/>
                    </a:solidFill>
                  </a:rPr>
                  <a:t>=I</a:t>
                </a:r>
                <a:r>
                  <a:rPr lang="en-US" sz="1400" baseline="-25000" dirty="0">
                    <a:solidFill>
                      <a:schemeClr val="bg1"/>
                    </a:solidFill>
                  </a:rPr>
                  <a:t>h=720</a:t>
                </a:r>
                <a:r>
                  <a:rPr lang="en-US" sz="1400" dirty="0">
                    <a:solidFill>
                      <a:schemeClr val="bg1"/>
                    </a:solidFill>
                  </a:rPr>
                  <a:t>*</a:t>
                </a:r>
                <a14:m>
                  <m:oMath xmlns:m="http://schemas.openxmlformats.org/officeDocument/2006/math">
                    <m:d>
                      <m:dPr>
                        <m:begChr m:val="|"/>
                        <m:endChr m:val="|"/>
                        <m:ctrlPr>
                          <a:rPr lang="en-US" sz="1400" i="1">
                            <a:solidFill>
                              <a:schemeClr val="bg1"/>
                            </a:solidFill>
                            <a:latin typeface="Cambria Math"/>
                          </a:rPr>
                        </m:ctrlPr>
                      </m:dPr>
                      <m:e>
                        <m:r>
                          <m:rPr>
                            <m:sty m:val="p"/>
                          </m:rPr>
                          <a:rPr lang="en-US" sz="1400" i="0">
                            <a:solidFill>
                              <a:schemeClr val="bg1"/>
                            </a:solidFill>
                            <a:latin typeface="Cambria Math"/>
                          </a:rPr>
                          <m:t>Z</m:t>
                        </m:r>
                        <m:r>
                          <m:rPr>
                            <m:sty m:val="p"/>
                          </m:rPr>
                          <a:rPr lang="en-US" sz="1400" i="0" baseline="-25000">
                            <a:solidFill>
                              <a:schemeClr val="bg1"/>
                            </a:solidFill>
                            <a:latin typeface="Cambria Math"/>
                          </a:rPr>
                          <m:t>cav</m:t>
                        </m:r>
                      </m:e>
                    </m:d>
                  </m:oMath>
                </a14:m>
                <a:r>
                  <a:rPr lang="en-US" sz="1400" baseline="-25000" dirty="0" smtClean="0">
                    <a:solidFill>
                      <a:schemeClr val="bg1"/>
                    </a:solidFill>
                  </a:rPr>
                  <a:t>h=720</a:t>
                </a:r>
              </a:p>
              <a:p>
                <a:pPr marL="0" lvl="3" indent="0" algn="ctr">
                  <a:spcBef>
                    <a:spcPts val="0"/>
                  </a:spcBef>
                  <a:buNone/>
                </a:pPr>
                <a:endParaRPr lang="en-US" sz="1400" dirty="0" smtClean="0">
                  <a:solidFill>
                    <a:schemeClr val="bg1"/>
                  </a:solidFill>
                </a:endParaRPr>
              </a:p>
              <a:p>
                <a:pPr marL="0" lvl="3" indent="0" algn="ctr">
                  <a:spcBef>
                    <a:spcPts val="0"/>
                  </a:spcBef>
                  <a:buNone/>
                </a:pPr>
                <a:r>
                  <a:rPr lang="en-US" sz="1400" dirty="0" err="1" smtClean="0">
                    <a:solidFill>
                      <a:schemeClr val="bg1"/>
                    </a:solidFill>
                  </a:rPr>
                  <a:t>I</a:t>
                </a:r>
                <a:r>
                  <a:rPr lang="en-US" sz="1400" baseline="-25000" dirty="0" err="1" smtClean="0">
                    <a:solidFill>
                      <a:schemeClr val="bg1"/>
                    </a:solidFill>
                  </a:rPr>
                  <a:t>h</a:t>
                </a:r>
                <a:r>
                  <a:rPr lang="en-US" sz="1400" baseline="-25000" dirty="0" smtClean="0">
                    <a:solidFill>
                      <a:schemeClr val="bg1"/>
                    </a:solidFill>
                  </a:rPr>
                  <a:t>=720 </a:t>
                </a:r>
                <a:r>
                  <a:rPr lang="en-US" sz="1400" dirty="0">
                    <a:solidFill>
                      <a:schemeClr val="bg1"/>
                    </a:solidFill>
                  </a:rPr>
                  <a:t>= 0.5A </a:t>
                </a:r>
                <a:endParaRPr lang="en-US" sz="1400" dirty="0" smtClean="0">
                  <a:solidFill>
                    <a:schemeClr val="bg1"/>
                  </a:solidFill>
                </a:endParaRPr>
              </a:p>
              <a:p>
                <a:pPr marL="0" lvl="3" indent="0" algn="ctr">
                  <a:spcBef>
                    <a:spcPts val="0"/>
                  </a:spcBef>
                  <a:buNone/>
                </a:pPr>
                <a:endParaRPr lang="en-US" sz="1400" dirty="0" smtClean="0">
                  <a:solidFill>
                    <a:schemeClr val="bg1"/>
                  </a:solidFill>
                </a:endParaRPr>
              </a:p>
              <a:p>
                <a:pPr marL="0" lvl="3" indent="0" algn="ctr">
                  <a:spcBef>
                    <a:spcPts val="0"/>
                  </a:spcBef>
                  <a:buNone/>
                </a:pPr>
                <a14:m>
                  <m:oMath xmlns:m="http://schemas.openxmlformats.org/officeDocument/2006/math">
                    <m:d>
                      <m:dPr>
                        <m:begChr m:val="|"/>
                        <m:endChr m:val="|"/>
                        <m:ctrlPr>
                          <a:rPr lang="en-US" sz="1400" i="1">
                            <a:solidFill>
                              <a:schemeClr val="bg1"/>
                            </a:solidFill>
                            <a:latin typeface="Cambria Math"/>
                          </a:rPr>
                        </m:ctrlPr>
                      </m:dPr>
                      <m:e>
                        <m:r>
                          <m:rPr>
                            <m:sty m:val="p"/>
                          </m:rPr>
                          <a:rPr lang="en-US" sz="1400" i="0">
                            <a:solidFill>
                              <a:schemeClr val="bg1"/>
                            </a:solidFill>
                            <a:latin typeface="Cambria Math"/>
                          </a:rPr>
                          <m:t>Z</m:t>
                        </m:r>
                        <m:r>
                          <m:rPr>
                            <m:sty m:val="p"/>
                          </m:rPr>
                          <a:rPr lang="en-US" sz="1400" i="0" baseline="-25000">
                            <a:solidFill>
                              <a:schemeClr val="bg1"/>
                            </a:solidFill>
                            <a:latin typeface="Cambria Math"/>
                          </a:rPr>
                          <m:t>cav</m:t>
                        </m:r>
                      </m:e>
                    </m:d>
                    <m:r>
                      <m:rPr>
                        <m:sty m:val="p"/>
                      </m:rPr>
                      <a:rPr lang="en-US" sz="1400" i="0" baseline="-25000">
                        <a:solidFill>
                          <a:schemeClr val="bg1"/>
                        </a:solidFill>
                        <a:latin typeface="Cambria Math"/>
                      </a:rPr>
                      <m:t>f</m:t>
                    </m:r>
                    <m:r>
                      <a:rPr lang="en-US" sz="1400" i="0" baseline="-25000">
                        <a:solidFill>
                          <a:schemeClr val="bg1"/>
                        </a:solidFill>
                        <a:latin typeface="Cambria Math"/>
                      </a:rPr>
                      <m:t>0</m:t>
                    </m:r>
                  </m:oMath>
                </a14:m>
                <a:r>
                  <a:rPr lang="en-US" sz="1400" dirty="0">
                    <a:solidFill>
                      <a:schemeClr val="bg1"/>
                    </a:solidFill>
                  </a:rPr>
                  <a:t> = </a:t>
                </a:r>
                <a:r>
                  <a:rPr lang="en-US" sz="1400" dirty="0" smtClean="0">
                    <a:solidFill>
                      <a:schemeClr val="bg1"/>
                    </a:solidFill>
                  </a:rPr>
                  <a:t>R</a:t>
                </a:r>
                <a:r>
                  <a:rPr lang="en-US" sz="1400" baseline="-25000" dirty="0" smtClean="0">
                    <a:solidFill>
                      <a:schemeClr val="bg1"/>
                    </a:solidFill>
                  </a:rPr>
                  <a:t>0</a:t>
                </a:r>
                <a:r>
                  <a:rPr lang="en-US" sz="1400" dirty="0" smtClean="0">
                    <a:solidFill>
                      <a:schemeClr val="bg1"/>
                    </a:solidFill>
                  </a:rPr>
                  <a:t> = 1.6E9 ohm !!!</a:t>
                </a:r>
              </a:p>
              <a:p>
                <a:pPr marL="0" lvl="3" indent="0" algn="ctr">
                  <a:spcBef>
                    <a:spcPts val="0"/>
                  </a:spcBef>
                  <a:buNone/>
                </a:pPr>
                <a:r>
                  <a:rPr lang="en-US" sz="1400" dirty="0" smtClean="0">
                    <a:solidFill>
                      <a:schemeClr val="bg1"/>
                    </a:solidFill>
                  </a:rPr>
                  <a:t>(</a:t>
                </a:r>
                <a:r>
                  <a:rPr lang="en-US" sz="1400" dirty="0" err="1" smtClean="0">
                    <a:solidFill>
                      <a:schemeClr val="bg1"/>
                    </a:solidFill>
                  </a:rPr>
                  <a:t>Qext</a:t>
                </a:r>
                <a:r>
                  <a:rPr lang="en-US" sz="1400" dirty="0" smtClean="0">
                    <a:solidFill>
                      <a:schemeClr val="bg1"/>
                    </a:solidFill>
                  </a:rPr>
                  <a:t> = 4E7, Q0 = 3E9)</a:t>
                </a:r>
              </a:p>
              <a:p>
                <a:pPr marL="0" lvl="3" indent="0" algn="ctr">
                  <a:spcBef>
                    <a:spcPts val="0"/>
                  </a:spcBef>
                  <a:buNone/>
                </a:pPr>
                <a:endParaRPr lang="en-US" sz="1400" kern="0" dirty="0">
                  <a:solidFill>
                    <a:schemeClr val="bg1"/>
                  </a:solidFill>
                </a:endParaRPr>
              </a:p>
              <a:p>
                <a:pPr marL="0" lvl="3" indent="0" algn="ctr">
                  <a:spcBef>
                    <a:spcPts val="0"/>
                  </a:spcBef>
                  <a:buNone/>
                </a:pPr>
                <a:r>
                  <a:rPr lang="en-US" sz="1400" kern="0" dirty="0" smtClean="0">
                    <a:solidFill>
                      <a:schemeClr val="bg1"/>
                    </a:solidFill>
                  </a:rPr>
                  <a:t>800 MV on resonance ???!!!</a:t>
                </a:r>
              </a:p>
              <a:p>
                <a:pPr marL="0" lvl="3" indent="0" algn="ctr">
                  <a:spcBef>
                    <a:spcPts val="0"/>
                  </a:spcBef>
                  <a:buNone/>
                </a:pPr>
                <a:endParaRPr lang="en-US" sz="1400" kern="0" dirty="0">
                  <a:solidFill>
                    <a:schemeClr val="bg1"/>
                  </a:solidFill>
                </a:endParaRPr>
              </a:p>
              <a:p>
                <a:pPr marL="0" lvl="3" indent="0" algn="ctr">
                  <a:spcBef>
                    <a:spcPts val="0"/>
                  </a:spcBef>
                  <a:buNone/>
                </a:pPr>
                <a:r>
                  <a:rPr lang="en-US" sz="1400" kern="0" dirty="0" smtClean="0">
                    <a:solidFill>
                      <a:schemeClr val="bg1"/>
                    </a:solidFill>
                  </a:rPr>
                  <a:t>Detune …</a:t>
                </a:r>
              </a:p>
              <a:p>
                <a:pPr marL="0" lvl="3" indent="0" algn="ctr">
                  <a:spcBef>
                    <a:spcPts val="0"/>
                  </a:spcBef>
                  <a:buNone/>
                </a:pPr>
                <a:endParaRPr lang="en-US" sz="1400" kern="0" dirty="0">
                  <a:solidFill>
                    <a:schemeClr val="bg1"/>
                  </a:solidFill>
                </a:endParaRPr>
              </a:p>
              <a:p>
                <a:pPr marL="0" lvl="3" indent="0" algn="ctr">
                  <a:spcBef>
                    <a:spcPts val="0"/>
                  </a:spcBef>
                  <a:buNone/>
                </a:pPr>
                <a:r>
                  <a:rPr lang="en-US" sz="1400" kern="0" dirty="0" smtClean="0">
                    <a:solidFill>
                      <a:schemeClr val="bg1"/>
                    </a:solidFill>
                  </a:rPr>
                  <a:t>800 MV – 50dB =&gt; 2.5 MV</a:t>
                </a:r>
              </a:p>
            </p:txBody>
          </p:sp>
        </mc:Choice>
        <mc:Fallback xmlns="">
          <p:sp>
            <p:nvSpPr>
              <p:cNvPr id="15" name="Content Placeholder 2"/>
              <p:cNvSpPr txBox="1">
                <a:spLocks noRot="1" noChangeAspect="1" noMove="1" noResize="1" noEditPoints="1" noAdjustHandles="1" noChangeArrowheads="1" noChangeShapeType="1" noTextEdit="1"/>
              </p:cNvSpPr>
              <p:nvPr/>
            </p:nvSpPr>
            <p:spPr bwMode="auto">
              <a:xfrm>
                <a:off x="5715001" y="1079938"/>
                <a:ext cx="3352798" cy="1930858"/>
              </a:xfrm>
              <a:prstGeom prst="rect">
                <a:avLst/>
              </a:prstGeom>
              <a:blipFill rotWithShape="1">
                <a:blip r:embed="rId7"/>
                <a:stretch>
                  <a:fillRect t="-2524" b="-31546"/>
                </a:stretch>
              </a:blipFill>
              <a:ln w="9525">
                <a:noFill/>
                <a:miter lim="800000"/>
                <a:headEnd/>
                <a:tailEnd/>
              </a:ln>
            </p:spPr>
            <p:txBody>
              <a:bodyPr/>
              <a:lstStyle/>
              <a:p>
                <a:r>
                  <a:rPr lang="en-US">
                    <a:noFill/>
                  </a:rPr>
                  <a:t> </a:t>
                </a:r>
              </a:p>
            </p:txBody>
          </p:sp>
        </mc:Fallback>
      </mc:AlternateContent>
      <p:cxnSp>
        <p:nvCxnSpPr>
          <p:cNvPr id="5" name="Straight Connector 4"/>
          <p:cNvCxnSpPr/>
          <p:nvPr/>
        </p:nvCxnSpPr>
        <p:spPr>
          <a:xfrm>
            <a:off x="5715000" y="5029200"/>
            <a:ext cx="312420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781800" y="4182222"/>
            <a:ext cx="0" cy="214237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34683" y="609600"/>
            <a:ext cx="1899879" cy="338554"/>
          </a:xfrm>
          <a:prstGeom prst="rect">
            <a:avLst/>
          </a:prstGeom>
          <a:noFill/>
        </p:spPr>
        <p:txBody>
          <a:bodyPr wrap="none" rtlCol="0">
            <a:spAutoFit/>
          </a:bodyPr>
          <a:lstStyle/>
          <a:p>
            <a:r>
              <a:rPr lang="en-US" sz="1600" dirty="0">
                <a:solidFill>
                  <a:schemeClr val="bg1"/>
                </a:solidFill>
              </a:rPr>
              <a:t>(mode </a:t>
            </a:r>
            <a:r>
              <a:rPr lang="en-US" sz="1600" dirty="0" err="1">
                <a:solidFill>
                  <a:schemeClr val="bg1"/>
                </a:solidFill>
              </a:rPr>
              <a:t>d'opération</a:t>
            </a:r>
            <a:r>
              <a:rPr lang="en-US" sz="1600" dirty="0">
                <a:solidFill>
                  <a:schemeClr val="bg1"/>
                </a:solidFill>
              </a:rPr>
              <a:t>)</a:t>
            </a:r>
          </a:p>
        </p:txBody>
      </p:sp>
    </p:spTree>
    <p:extLst>
      <p:ext uri="{BB962C8B-B14F-4D97-AF65-F5344CB8AC3E}">
        <p14:creationId xmlns:p14="http://schemas.microsoft.com/office/powerpoint/2010/main" val="1846483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203262" y="152400"/>
            <a:ext cx="8708571" cy="990600"/>
          </a:xfrm>
        </p:spPr>
        <p:txBody>
          <a:bodyPr anchor="t" anchorCtr="0">
            <a:normAutofit fontScale="90000"/>
          </a:bodyPr>
          <a:lstStyle/>
          <a:p>
            <a:pPr algn="ctr"/>
            <a:r>
              <a:rPr lang="en-US" sz="3100" dirty="0" smtClean="0"/>
              <a:t>Refresher on How It’s Not Supposed to Work</a:t>
            </a:r>
            <a:br>
              <a:rPr lang="en-US" sz="3100" dirty="0" smtClean="0"/>
            </a:br>
            <a:r>
              <a:rPr lang="en-US" sz="2200" dirty="0" smtClean="0"/>
              <a:t>(Run 14 raison </a:t>
            </a:r>
            <a:r>
              <a:rPr lang="en-US" sz="2200" dirty="0" err="1" smtClean="0"/>
              <a:t>d‘nêtre</a:t>
            </a:r>
            <a:r>
              <a:rPr lang="en-US" sz="2200" dirty="0"/>
              <a:t>: le </a:t>
            </a:r>
            <a:r>
              <a:rPr lang="en-US" sz="2200" dirty="0" err="1" smtClean="0"/>
              <a:t>éteindre</a:t>
            </a:r>
            <a:r>
              <a:rPr lang="en-US" sz="2200" dirty="0" smtClean="0"/>
              <a:t> de </a:t>
            </a:r>
            <a:r>
              <a:rPr lang="en-US" sz="2200" dirty="0" err="1" smtClean="0"/>
              <a:t>amortisseur</a:t>
            </a:r>
            <a:r>
              <a:rPr lang="en-US" sz="2200" dirty="0" smtClean="0"/>
              <a:t> </a:t>
            </a:r>
            <a:r>
              <a:rPr lang="en-US" sz="2200" dirty="0"/>
              <a:t>mode </a:t>
            </a:r>
            <a:r>
              <a:rPr lang="en-US" sz="2200" dirty="0" smtClean="0"/>
              <a:t>haut original)</a:t>
            </a:r>
            <a:endParaRPr lang="en-US" sz="2200" i="1" dirty="0">
              <a:ea typeface="ＭＳ Ｐゴシック" charset="0"/>
              <a:cs typeface="ＭＳ Ｐゴシック"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9817"/>
            <a:ext cx="6094413" cy="488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132806" y="1308034"/>
            <a:ext cx="1371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2881023"/>
            <a:ext cx="2209800"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Run 14 HOMD Quench</a:t>
            </a:r>
            <a:endParaRPr lang="en-US" sz="1400" dirty="0">
              <a:latin typeface="Calibri"/>
              <a:ea typeface="+mn-ea"/>
              <a:cs typeface="+mn-cs"/>
            </a:endParaRPr>
          </a:p>
        </p:txBody>
      </p:sp>
      <p:sp>
        <p:nvSpPr>
          <p:cNvPr id="6" name="TextBox 5"/>
          <p:cNvSpPr txBox="1"/>
          <p:nvPr/>
        </p:nvSpPr>
        <p:spPr>
          <a:xfrm>
            <a:off x="1600200" y="3629456"/>
            <a:ext cx="2209800" cy="1600438"/>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No worries! We’ll fix this in a jiffy.</a:t>
            </a:r>
          </a:p>
          <a:p>
            <a:pPr eaLnBrk="1" fontAlgn="auto" hangingPunct="1">
              <a:spcBef>
                <a:spcPts val="0"/>
              </a:spcBef>
              <a:spcAft>
                <a:spcPts val="0"/>
              </a:spcAft>
            </a:pPr>
            <a:endParaRPr lang="en-US" sz="1400" dirty="0">
              <a:latin typeface="Calibri"/>
              <a:ea typeface="+mn-ea"/>
              <a:cs typeface="+mn-cs"/>
            </a:endParaRPr>
          </a:p>
          <a:p>
            <a:pPr eaLnBrk="1" fontAlgn="auto" hangingPunct="1">
              <a:spcBef>
                <a:spcPts val="0"/>
              </a:spcBef>
              <a:spcAft>
                <a:spcPts val="0"/>
              </a:spcAft>
            </a:pPr>
            <a:r>
              <a:rPr lang="en-US" sz="1400" dirty="0" smtClean="0">
                <a:latin typeface="Calibri"/>
                <a:ea typeface="+mn-ea"/>
                <a:cs typeface="+mn-cs"/>
              </a:rPr>
              <a:t>Run 15 – No HOMD.</a:t>
            </a:r>
          </a:p>
          <a:p>
            <a:pPr eaLnBrk="1" fontAlgn="auto" hangingPunct="1">
              <a:spcBef>
                <a:spcPts val="0"/>
              </a:spcBef>
              <a:spcAft>
                <a:spcPts val="0"/>
              </a:spcAft>
            </a:pPr>
            <a:endParaRPr lang="en-US" sz="1400" dirty="0">
              <a:latin typeface="Calibri"/>
              <a:ea typeface="+mn-ea"/>
              <a:cs typeface="+mn-cs"/>
            </a:endParaRPr>
          </a:p>
          <a:p>
            <a:pPr eaLnBrk="1" fontAlgn="auto" hangingPunct="1">
              <a:spcBef>
                <a:spcPts val="0"/>
              </a:spcBef>
              <a:spcAft>
                <a:spcPts val="0"/>
              </a:spcAft>
            </a:pPr>
            <a:r>
              <a:rPr lang="en-US" sz="1400" dirty="0" smtClean="0">
                <a:latin typeface="Calibri"/>
                <a:ea typeface="+mn-ea"/>
                <a:cs typeface="+mn-cs"/>
              </a:rPr>
              <a:t>Modified HOMD ready and installed Oct 2015.</a:t>
            </a:r>
            <a:endParaRPr lang="en-US" sz="1400" dirty="0">
              <a:latin typeface="Calibri"/>
              <a:ea typeface="+mn-ea"/>
              <a:cs typeface="+mn-cs"/>
            </a:endParaRPr>
          </a:p>
        </p:txBody>
      </p:sp>
    </p:spTree>
    <p:extLst>
      <p:ext uri="{BB962C8B-B14F-4D97-AF65-F5344CB8AC3E}">
        <p14:creationId xmlns:p14="http://schemas.microsoft.com/office/powerpoint/2010/main" val="396575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6475413" cy="519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2372710" y="1216572"/>
            <a:ext cx="1371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s://chivethethrottle.files.wordpress.com/2011/02/funny-car-crashes-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304" y="2895600"/>
            <a:ext cx="4678862" cy="35161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64414" y="856549"/>
            <a:ext cx="4556184" cy="338554"/>
          </a:xfrm>
          <a:prstGeom prst="rect">
            <a:avLst/>
          </a:prstGeom>
          <a:noFill/>
        </p:spPr>
        <p:txBody>
          <a:bodyPr wrap="none" rtlCol="0">
            <a:spAutoFit/>
          </a:bodyPr>
          <a:lstStyle/>
          <a:p>
            <a:r>
              <a:rPr lang="en-US" sz="1600" dirty="0" smtClean="0">
                <a:solidFill>
                  <a:schemeClr val="bg1"/>
                </a:solidFill>
              </a:rPr>
              <a:t>Pre Run 16 Dewar Testing: The Agony of Defeat</a:t>
            </a:r>
            <a:endParaRPr lang="en-US" sz="1600" dirty="0">
              <a:solidFill>
                <a:schemeClr val="bg1"/>
              </a:solidFill>
            </a:endParaRPr>
          </a:p>
        </p:txBody>
      </p:sp>
      <p:sp>
        <p:nvSpPr>
          <p:cNvPr id="10" name="TextBox 9"/>
          <p:cNvSpPr txBox="1"/>
          <p:nvPr/>
        </p:nvSpPr>
        <p:spPr>
          <a:xfrm>
            <a:off x="1934498" y="2362200"/>
            <a:ext cx="2427806" cy="307777"/>
          </a:xfrm>
          <a:prstGeom prst="rect">
            <a:avLst/>
          </a:prstGeom>
          <a:noFill/>
        </p:spPr>
        <p:txBody>
          <a:bodyPr wrap="square" rtlCol="0">
            <a:spAutoFit/>
          </a:bodyPr>
          <a:lstStyle/>
          <a:p>
            <a:pPr eaLnBrk="1" fontAlgn="auto" hangingPunct="1">
              <a:spcBef>
                <a:spcPts val="0"/>
              </a:spcBef>
              <a:spcAft>
                <a:spcPts val="0"/>
              </a:spcAft>
            </a:pPr>
            <a:r>
              <a:rPr lang="en-US" sz="1400" dirty="0" smtClean="0">
                <a:latin typeface="Calibri"/>
                <a:ea typeface="+mn-ea"/>
                <a:cs typeface="+mn-cs"/>
              </a:rPr>
              <a:t>Pre Run 16 HOMD Quench</a:t>
            </a:r>
            <a:endParaRPr lang="en-US" sz="1400" dirty="0">
              <a:latin typeface="Calibri"/>
              <a:ea typeface="+mn-ea"/>
              <a:cs typeface="+mn-cs"/>
            </a:endParaRPr>
          </a:p>
        </p:txBody>
      </p:sp>
      <p:sp>
        <p:nvSpPr>
          <p:cNvPr id="11" name="Rectangle 2"/>
          <p:cNvSpPr txBox="1">
            <a:spLocks noChangeArrowheads="1"/>
          </p:cNvSpPr>
          <p:nvPr/>
        </p:nvSpPr>
        <p:spPr bwMode="auto">
          <a:xfrm>
            <a:off x="76200" y="1524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7500"/>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2900" kern="0" dirty="0" smtClean="0"/>
              <a:t>Refresher on How It’s Not Supposed to Work</a:t>
            </a:r>
            <a:r>
              <a:rPr lang="en-US" sz="3100" kern="0" dirty="0" smtClean="0"/>
              <a:t/>
            </a:r>
            <a:br>
              <a:rPr lang="en-US" sz="3100" kern="0" dirty="0" smtClean="0"/>
            </a:br>
            <a:r>
              <a:rPr lang="en-US" sz="2100" kern="0" dirty="0" smtClean="0"/>
              <a:t>(Run 16 raison </a:t>
            </a:r>
            <a:r>
              <a:rPr lang="en-US" sz="2100" kern="0" dirty="0" err="1" smtClean="0"/>
              <a:t>d‘nêtre</a:t>
            </a:r>
            <a:r>
              <a:rPr lang="en-US" sz="2100" kern="0" dirty="0" smtClean="0"/>
              <a:t>: le </a:t>
            </a:r>
            <a:r>
              <a:rPr lang="en-US" sz="2100" kern="0" dirty="0" err="1" smtClean="0"/>
              <a:t>éteindre</a:t>
            </a:r>
            <a:r>
              <a:rPr lang="en-US" sz="2100" kern="0" dirty="0" smtClean="0"/>
              <a:t> de </a:t>
            </a:r>
            <a:r>
              <a:rPr lang="en-US" sz="2100" kern="0" dirty="0" err="1" smtClean="0"/>
              <a:t>amortisseur</a:t>
            </a:r>
            <a:r>
              <a:rPr lang="en-US" sz="2100" kern="0" dirty="0" smtClean="0"/>
              <a:t> mode haut nouveau)</a:t>
            </a:r>
            <a:endParaRPr lang="en-US" sz="2100" i="1" kern="0" dirty="0">
              <a:ea typeface="ＭＳ Ｐゴシック" charset="0"/>
              <a:cs typeface="ＭＳ Ｐゴシック" charset="0"/>
            </a:endParaRPr>
          </a:p>
        </p:txBody>
      </p:sp>
    </p:spTree>
    <p:extLst>
      <p:ext uri="{BB962C8B-B14F-4D97-AF65-F5344CB8AC3E}">
        <p14:creationId xmlns:p14="http://schemas.microsoft.com/office/powerpoint/2010/main" val="97737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arkjrebilas.com/blog3/wp-content/uploads/2010/02/ea02b_3042.jpg"/>
          <p:cNvPicPr>
            <a:picLocks noChangeAspect="1" noChangeArrowheads="1"/>
          </p:cNvPicPr>
          <p:nvPr/>
        </p:nvPicPr>
        <p:blipFill rotWithShape="1">
          <a:blip r:embed="rId3">
            <a:extLst>
              <a:ext uri="{28A0092B-C50C-407E-A947-70E740481C1C}">
                <a14:useLocalDpi xmlns:a14="http://schemas.microsoft.com/office/drawing/2010/main" val="0"/>
              </a:ext>
            </a:extLst>
          </a:blip>
          <a:srcRect b="6390"/>
          <a:stretch/>
        </p:blipFill>
        <p:spPr bwMode="auto">
          <a:xfrm>
            <a:off x="304800" y="1307395"/>
            <a:ext cx="8488571" cy="5105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90600" y="1612195"/>
            <a:ext cx="2667000" cy="1015663"/>
          </a:xfrm>
          <a:prstGeom prst="rect">
            <a:avLst/>
          </a:prstGeom>
          <a:noFill/>
        </p:spPr>
        <p:txBody>
          <a:bodyPr wrap="square" rtlCol="0">
            <a:spAutoFit/>
          </a:bodyPr>
          <a:lstStyle/>
          <a:p>
            <a:pPr algn="ctr"/>
            <a:r>
              <a:rPr lang="en-US" sz="2000" dirty="0" smtClean="0">
                <a:solidFill>
                  <a:schemeClr val="bg1"/>
                </a:solidFill>
              </a:rPr>
              <a:t>Simulated</a:t>
            </a:r>
          </a:p>
          <a:p>
            <a:pPr algn="ctr"/>
            <a:r>
              <a:rPr lang="en-US" sz="2000" dirty="0">
                <a:solidFill>
                  <a:schemeClr val="bg1"/>
                </a:solidFill>
              </a:rPr>
              <a:t>HOM </a:t>
            </a:r>
            <a:r>
              <a:rPr lang="en-US" sz="2000" dirty="0" smtClean="0">
                <a:solidFill>
                  <a:schemeClr val="bg1"/>
                </a:solidFill>
              </a:rPr>
              <a:t>Damper Loop</a:t>
            </a:r>
          </a:p>
          <a:p>
            <a:pPr algn="ctr"/>
            <a:r>
              <a:rPr lang="en-US" sz="2000" dirty="0" smtClean="0">
                <a:solidFill>
                  <a:schemeClr val="bg1"/>
                </a:solidFill>
              </a:rPr>
              <a:t>RF </a:t>
            </a:r>
            <a:r>
              <a:rPr lang="en-US" sz="2000" dirty="0" smtClean="0">
                <a:solidFill>
                  <a:schemeClr val="bg1"/>
                </a:solidFill>
              </a:rPr>
              <a:t>Power Dissipation</a:t>
            </a:r>
            <a:endParaRPr lang="en-US" sz="2000" dirty="0" smtClean="0">
              <a:solidFill>
                <a:schemeClr val="bg1"/>
              </a:solidFill>
            </a:endParaRPr>
          </a:p>
        </p:txBody>
      </p:sp>
      <p:sp>
        <p:nvSpPr>
          <p:cNvPr id="14" name="TextBox 13"/>
          <p:cNvSpPr txBox="1"/>
          <p:nvPr/>
        </p:nvSpPr>
        <p:spPr>
          <a:xfrm>
            <a:off x="4953000" y="1604311"/>
            <a:ext cx="2743200" cy="1015663"/>
          </a:xfrm>
          <a:prstGeom prst="rect">
            <a:avLst/>
          </a:prstGeom>
          <a:noFill/>
        </p:spPr>
        <p:txBody>
          <a:bodyPr wrap="square" rtlCol="0">
            <a:spAutoFit/>
          </a:bodyPr>
          <a:lstStyle/>
          <a:p>
            <a:pPr algn="ctr"/>
            <a:r>
              <a:rPr lang="en-US" sz="2000" dirty="0" smtClean="0">
                <a:solidFill>
                  <a:schemeClr val="bg1"/>
                </a:solidFill>
              </a:rPr>
              <a:t>“Observed”</a:t>
            </a:r>
          </a:p>
          <a:p>
            <a:pPr algn="ctr"/>
            <a:r>
              <a:rPr lang="en-US" sz="2000" dirty="0">
                <a:solidFill>
                  <a:schemeClr val="bg1"/>
                </a:solidFill>
              </a:rPr>
              <a:t>HOM </a:t>
            </a:r>
            <a:r>
              <a:rPr lang="en-US" sz="2000" dirty="0" smtClean="0">
                <a:solidFill>
                  <a:schemeClr val="bg1"/>
                </a:solidFill>
              </a:rPr>
              <a:t>Damper Loop </a:t>
            </a:r>
          </a:p>
          <a:p>
            <a:pPr algn="ctr"/>
            <a:r>
              <a:rPr lang="en-US" sz="2000" dirty="0" smtClean="0">
                <a:solidFill>
                  <a:schemeClr val="bg1"/>
                </a:solidFill>
              </a:rPr>
              <a:t>RF </a:t>
            </a:r>
            <a:r>
              <a:rPr lang="en-US" sz="2000" dirty="0" smtClean="0">
                <a:solidFill>
                  <a:schemeClr val="bg1"/>
                </a:solidFill>
              </a:rPr>
              <a:t>Power Dissipation</a:t>
            </a:r>
            <a:endParaRPr lang="en-US" sz="2000" dirty="0" smtClean="0">
              <a:solidFill>
                <a:schemeClr val="bg1"/>
              </a:solidFill>
            </a:endParaRPr>
          </a:p>
        </p:txBody>
      </p:sp>
      <p:sp>
        <p:nvSpPr>
          <p:cNvPr id="8" name="Rectangle 2"/>
          <p:cNvSpPr txBox="1">
            <a:spLocks noChangeArrowheads="1"/>
          </p:cNvSpPr>
          <p:nvPr/>
        </p:nvSpPr>
        <p:spPr bwMode="auto">
          <a:xfrm>
            <a:off x="76200" y="152400"/>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7500"/>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2900" kern="0" dirty="0" smtClean="0"/>
              <a:t>Refresher on How It’s Not Supposed to Work</a:t>
            </a:r>
            <a:r>
              <a:rPr lang="en-US" sz="3100" kern="0" dirty="0" smtClean="0"/>
              <a:t/>
            </a:r>
            <a:br>
              <a:rPr lang="en-US" sz="3100" kern="0" dirty="0" smtClean="0"/>
            </a:br>
            <a:r>
              <a:rPr lang="en-US" sz="2100" kern="0" dirty="0" smtClean="0"/>
              <a:t>(Run 16 raison </a:t>
            </a:r>
            <a:r>
              <a:rPr lang="en-US" sz="2100" kern="0" dirty="0" err="1" smtClean="0"/>
              <a:t>d‘nêtre</a:t>
            </a:r>
            <a:r>
              <a:rPr lang="en-US" sz="2100" kern="0" dirty="0" smtClean="0"/>
              <a:t>: le </a:t>
            </a:r>
            <a:r>
              <a:rPr lang="en-US" sz="2100" kern="0" dirty="0" err="1" smtClean="0"/>
              <a:t>éteindre</a:t>
            </a:r>
            <a:r>
              <a:rPr lang="en-US" sz="2100" kern="0" dirty="0" smtClean="0"/>
              <a:t> de </a:t>
            </a:r>
            <a:r>
              <a:rPr lang="en-US" sz="2100" kern="0" dirty="0" err="1" smtClean="0"/>
              <a:t>amortisseur</a:t>
            </a:r>
            <a:r>
              <a:rPr lang="en-US" sz="2100" kern="0" dirty="0" smtClean="0"/>
              <a:t> mode haut nouveau)</a:t>
            </a:r>
            <a:endParaRPr lang="en-US" sz="2100" i="1" kern="0" dirty="0">
              <a:ea typeface="ＭＳ Ｐゴシック" charset="0"/>
              <a:cs typeface="ＭＳ Ｐゴシック" charset="0"/>
            </a:endParaRPr>
          </a:p>
        </p:txBody>
      </p:sp>
    </p:spTree>
    <p:extLst>
      <p:ext uri="{BB962C8B-B14F-4D97-AF65-F5344CB8AC3E}">
        <p14:creationId xmlns:p14="http://schemas.microsoft.com/office/powerpoint/2010/main" val="1276933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17163" y="1320020"/>
            <a:ext cx="84458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Hi,</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After a concentrated effort by Scott and I, during this short work week, we have attained a positive ID on the thermal transient fingerprint, for the 56 MHz HOM damper.</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We built a simple, but very representative FEA model, and ran several cases, applying the 5 </a:t>
            </a:r>
            <a:r>
              <a:rPr kumimoji="0" lang="en-US" altLang="en-US" sz="1100" b="0" i="0" u="none" strike="noStrike" cap="none" normalizeH="0" baseline="0" dirty="0" err="1" smtClean="0">
                <a:ln>
                  <a:noFill/>
                </a:ln>
                <a:solidFill>
                  <a:schemeClr val="bg1"/>
                </a:solidFill>
                <a:effectLst/>
                <a:latin typeface="Arial" pitchFamily="34" charset="0"/>
                <a:ea typeface="Calibri" charset="0"/>
                <a:cs typeface="Times New Roman" pitchFamily="18" charset="0"/>
              </a:rPr>
              <a:t>KJoules</a:t>
            </a: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 of energy to various portions of the HOM.</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Only one case gives a match like this, and that is when it is applied to the loop:</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028" name="Picture 25" descr="HOM_Flange_Temp_transient.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800" y="2438400"/>
            <a:ext cx="8296274" cy="27976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336724" y="5249362"/>
            <a:ext cx="629267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The curve on the left is from the simulation, the curve on the right is the temperature readout from the RTD on the flange.</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I have attached a detailed report, but we should have a meeting to discuss this further.</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Happy New Year!</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
            </a:r>
            <a:b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b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Steve</a:t>
            </a:r>
            <a:endParaRPr kumimoji="0" lang="en-US" alt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P.S.  This successful simulation is in large part due to Scott </a:t>
            </a:r>
            <a:r>
              <a:rPr kumimoji="0" lang="en-US" altLang="en-US" sz="1100" b="0" i="0" u="none" strike="noStrike" cap="none" normalizeH="0" baseline="0" dirty="0" err="1" smtClean="0">
                <a:ln>
                  <a:noFill/>
                </a:ln>
                <a:solidFill>
                  <a:schemeClr val="bg1"/>
                </a:solidFill>
                <a:effectLst/>
                <a:latin typeface="Arial" pitchFamily="34" charset="0"/>
                <a:ea typeface="Calibri" charset="0"/>
                <a:cs typeface="Times New Roman" pitchFamily="18" charset="0"/>
              </a:rPr>
              <a:t>Seberg’s</a:t>
            </a:r>
            <a:r>
              <a:rPr kumimoji="0" lang="en-US" altLang="en-US" sz="1100" b="0" i="0" u="none" strike="noStrike" cap="none" normalizeH="0" baseline="0" dirty="0" smtClean="0">
                <a:ln>
                  <a:noFill/>
                </a:ln>
                <a:solidFill>
                  <a:schemeClr val="bg1"/>
                </a:solidFill>
                <a:effectLst/>
                <a:latin typeface="Arial" pitchFamily="34" charset="0"/>
                <a:ea typeface="Calibri" charset="0"/>
                <a:cs typeface="Times New Roman" pitchFamily="18" charset="0"/>
              </a:rPr>
              <a:t> relentless perseverance to not only find a solution to the problem, but to find its root cause as well.  </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 name="TextBox 9"/>
          <p:cNvSpPr txBox="1"/>
          <p:nvPr/>
        </p:nvSpPr>
        <p:spPr>
          <a:xfrm>
            <a:off x="5817193" y="973723"/>
            <a:ext cx="2965877" cy="338554"/>
          </a:xfrm>
          <a:prstGeom prst="rect">
            <a:avLst/>
          </a:prstGeom>
          <a:noFill/>
        </p:spPr>
        <p:txBody>
          <a:bodyPr wrap="none" rtlCol="0">
            <a:spAutoFit/>
          </a:bodyPr>
          <a:lstStyle/>
          <a:p>
            <a:r>
              <a:rPr lang="en-US" sz="1600" dirty="0" smtClean="0">
                <a:solidFill>
                  <a:schemeClr val="bg1"/>
                </a:solidFill>
              </a:rPr>
              <a:t>e-mail, S. Bellavia, 12/20/2015</a:t>
            </a:r>
            <a:endParaRPr lang="en-US" sz="1600" dirty="0">
              <a:solidFill>
                <a:schemeClr val="bg1"/>
              </a:solidFill>
            </a:endParaRPr>
          </a:p>
        </p:txBody>
      </p:sp>
      <p:pic>
        <p:nvPicPr>
          <p:cNvPr id="11" name="Picture 4" descr="Steady_State_25th_power_1000_nano-ohm_surface R_Temp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0132" y="2133600"/>
            <a:ext cx="167845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19200" y="1135627"/>
            <a:ext cx="3847528" cy="338554"/>
          </a:xfrm>
          <a:prstGeom prst="rect">
            <a:avLst/>
          </a:prstGeom>
          <a:noFill/>
        </p:spPr>
        <p:txBody>
          <a:bodyPr wrap="none" rtlCol="0">
            <a:spAutoFit/>
          </a:bodyPr>
          <a:lstStyle/>
          <a:p>
            <a:r>
              <a:rPr lang="en-US" sz="1600" b="1" dirty="0" smtClean="0">
                <a:solidFill>
                  <a:schemeClr val="bg1"/>
                </a:solidFill>
              </a:rPr>
              <a:t>Maybe </a:t>
            </a:r>
            <a:r>
              <a:rPr lang="en-US" sz="1600" b="1" dirty="0" smtClean="0">
                <a:solidFill>
                  <a:schemeClr val="bg1"/>
                </a:solidFill>
              </a:rPr>
              <a:t>we’ve found the </a:t>
            </a:r>
            <a:r>
              <a:rPr lang="en-US" sz="1600" b="1" dirty="0" smtClean="0">
                <a:solidFill>
                  <a:schemeClr val="bg1"/>
                </a:solidFill>
              </a:rPr>
              <a:t>real problem?</a:t>
            </a:r>
            <a:endParaRPr lang="en-US" sz="1600" b="1" dirty="0">
              <a:solidFill>
                <a:schemeClr val="bg1"/>
              </a:solidFill>
            </a:endParaRPr>
          </a:p>
        </p:txBody>
      </p:sp>
      <p:sp>
        <p:nvSpPr>
          <p:cNvPr id="9" name="Rectangle 2"/>
          <p:cNvSpPr txBox="1">
            <a:spLocks noChangeArrowheads="1"/>
          </p:cNvSpPr>
          <p:nvPr/>
        </p:nvSpPr>
        <p:spPr bwMode="auto">
          <a:xfrm>
            <a:off x="76200" y="152400"/>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7500"/>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2900" kern="0" dirty="0" smtClean="0"/>
              <a:t>Refresher on How It’s Not Supposed to Work</a:t>
            </a:r>
            <a:r>
              <a:rPr lang="en-US" sz="3100" kern="0" dirty="0" smtClean="0"/>
              <a:t/>
            </a:r>
            <a:br>
              <a:rPr lang="en-US" sz="3100" kern="0" dirty="0" smtClean="0"/>
            </a:br>
            <a:r>
              <a:rPr lang="en-US" sz="2100" kern="0" dirty="0" smtClean="0"/>
              <a:t>(Run 16 raison </a:t>
            </a:r>
            <a:r>
              <a:rPr lang="en-US" sz="2100" kern="0" dirty="0" err="1" smtClean="0"/>
              <a:t>d‘nêtre</a:t>
            </a:r>
            <a:r>
              <a:rPr lang="en-US" sz="2100" kern="0" dirty="0" smtClean="0"/>
              <a:t>: le </a:t>
            </a:r>
            <a:r>
              <a:rPr lang="en-US" sz="2100" kern="0" dirty="0" err="1" smtClean="0"/>
              <a:t>éteindre</a:t>
            </a:r>
            <a:r>
              <a:rPr lang="en-US" sz="2100" kern="0" dirty="0" smtClean="0"/>
              <a:t> de </a:t>
            </a:r>
            <a:r>
              <a:rPr lang="en-US" sz="2100" kern="0" dirty="0" err="1" smtClean="0"/>
              <a:t>amortisseur</a:t>
            </a:r>
            <a:r>
              <a:rPr lang="en-US" sz="2100" kern="0" dirty="0" smtClean="0"/>
              <a:t> mode haut nouveau)</a:t>
            </a:r>
            <a:endParaRPr lang="en-US" sz="2100" i="1" kern="0" dirty="0">
              <a:ea typeface="ＭＳ Ｐゴシック" charset="0"/>
              <a:cs typeface="ＭＳ Ｐゴシック" charset="0"/>
            </a:endParaRPr>
          </a:p>
        </p:txBody>
      </p:sp>
      <p:sp>
        <p:nvSpPr>
          <p:cNvPr id="13" name="Rounded Rectangle 12"/>
          <p:cNvSpPr/>
          <p:nvPr/>
        </p:nvSpPr>
        <p:spPr>
          <a:xfrm>
            <a:off x="6477000" y="973723"/>
            <a:ext cx="1143000" cy="3093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36724" y="6096000"/>
            <a:ext cx="6140276" cy="5999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44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990600"/>
            <a:ext cx="8000999" cy="3693319"/>
          </a:xfrm>
          <a:prstGeom prst="rect">
            <a:avLst/>
          </a:prstGeom>
          <a:noFill/>
        </p:spPr>
        <p:txBody>
          <a:bodyPr wrap="square" rtlCol="0">
            <a:spAutoFit/>
          </a:bodyPr>
          <a:lstStyle/>
          <a:p>
            <a:r>
              <a:rPr lang="en-US" sz="1800" b="1" dirty="0" smtClean="0">
                <a:solidFill>
                  <a:schemeClr val="bg1"/>
                </a:solidFill>
              </a:rPr>
              <a:t>Editorial Digression: See Title Slide – Share Victory. Share Defeat.</a:t>
            </a:r>
          </a:p>
          <a:p>
            <a:endParaRPr lang="en-US" sz="1800" b="1" dirty="0" smtClean="0">
              <a:solidFill>
                <a:schemeClr val="bg1"/>
              </a:solidFill>
            </a:endParaRPr>
          </a:p>
          <a:p>
            <a:r>
              <a:rPr lang="en-US" sz="1800" dirty="0" smtClean="0">
                <a:solidFill>
                  <a:schemeClr val="bg1"/>
                </a:solidFill>
              </a:rPr>
              <a:t>No fewer than 10 people spent a significant amount of time analyzing the Run 14 HOMD quench problem – a lot of smart people, and me as well. In the end, we all agreed on the apparently obvious problem – don’t put normal conducting braze in an SRF HOMD. A lot more work went into removing the sapphire window (and braze) and then overcoming new issues resulting from that. In the end, it turned out that the HOMD had still more problems and continued to quench at “low” field.</a:t>
            </a:r>
          </a:p>
          <a:p>
            <a:endParaRPr lang="en-US" sz="1800" dirty="0">
              <a:solidFill>
                <a:schemeClr val="bg1"/>
              </a:solidFill>
            </a:endParaRPr>
          </a:p>
          <a:p>
            <a:r>
              <a:rPr lang="en-US" sz="1800" dirty="0" smtClean="0">
                <a:solidFill>
                  <a:schemeClr val="bg1"/>
                </a:solidFill>
              </a:rPr>
              <a:t>We lick our wounds, learn from our mistakes and move on.</a:t>
            </a:r>
          </a:p>
          <a:p>
            <a:endParaRPr lang="en-US" sz="1800" dirty="0">
              <a:solidFill>
                <a:schemeClr val="bg1"/>
              </a:solidFill>
            </a:endParaRPr>
          </a:p>
          <a:p>
            <a:r>
              <a:rPr lang="en-US" sz="1800" dirty="0" smtClean="0">
                <a:solidFill>
                  <a:schemeClr val="bg1"/>
                </a:solidFill>
              </a:rPr>
              <a:t>My own personal thoughts:</a:t>
            </a:r>
          </a:p>
        </p:txBody>
      </p:sp>
      <p:sp>
        <p:nvSpPr>
          <p:cNvPr id="2" name="Rectangle 1"/>
          <p:cNvSpPr/>
          <p:nvPr/>
        </p:nvSpPr>
        <p:spPr>
          <a:xfrm>
            <a:off x="609600" y="4800600"/>
            <a:ext cx="6705600" cy="2031325"/>
          </a:xfrm>
          <a:prstGeom prst="rect">
            <a:avLst/>
          </a:prstGeom>
        </p:spPr>
        <p:txBody>
          <a:bodyPr wrap="square">
            <a:spAutoFit/>
          </a:bodyPr>
          <a:lstStyle/>
          <a:p>
            <a:pPr marL="342900" indent="-342900">
              <a:buAutoNum type="arabicParenR"/>
            </a:pPr>
            <a:r>
              <a:rPr lang="en-US" sz="1400" dirty="0">
                <a:solidFill>
                  <a:schemeClr val="bg1"/>
                </a:solidFill>
              </a:rPr>
              <a:t>SRF is hard living – don’t underestimate just how hard.</a:t>
            </a:r>
          </a:p>
          <a:p>
            <a:pPr marL="342900" indent="-342900">
              <a:buAutoNum type="arabicParenR"/>
            </a:pPr>
            <a:r>
              <a:rPr lang="en-US" sz="1400" dirty="0">
                <a:solidFill>
                  <a:schemeClr val="bg1"/>
                </a:solidFill>
              </a:rPr>
              <a:t>New (“innovative”) SRF designs will always take A </a:t>
            </a:r>
            <a:r>
              <a:rPr lang="en-US" sz="1400" dirty="0" smtClean="0">
                <a:solidFill>
                  <a:schemeClr val="bg1"/>
                </a:solidFill>
              </a:rPr>
              <a:t>LOT of </a:t>
            </a:r>
            <a:r>
              <a:rPr lang="en-US" sz="1400" dirty="0">
                <a:solidFill>
                  <a:schemeClr val="bg1"/>
                </a:solidFill>
              </a:rPr>
              <a:t>time to validate. Many things can go </a:t>
            </a:r>
            <a:r>
              <a:rPr lang="en-US" sz="1400" dirty="0" smtClean="0">
                <a:solidFill>
                  <a:schemeClr val="bg1"/>
                </a:solidFill>
              </a:rPr>
              <a:t>awry.</a:t>
            </a:r>
          </a:p>
          <a:p>
            <a:pPr marL="342900" indent="-342900">
              <a:buAutoNum type="arabicParenR"/>
            </a:pPr>
            <a:r>
              <a:rPr lang="en-US" sz="1400" dirty="0" smtClean="0">
                <a:solidFill>
                  <a:schemeClr val="bg1"/>
                </a:solidFill>
              </a:rPr>
              <a:t>It </a:t>
            </a:r>
            <a:r>
              <a:rPr lang="en-US" sz="1400" dirty="0">
                <a:solidFill>
                  <a:schemeClr val="bg1"/>
                </a:solidFill>
              </a:rPr>
              <a:t>is imperative to perform thorough testing of fully </a:t>
            </a:r>
            <a:r>
              <a:rPr lang="en-US" sz="1400" dirty="0" smtClean="0">
                <a:solidFill>
                  <a:schemeClr val="bg1"/>
                </a:solidFill>
              </a:rPr>
              <a:t>dressed SRF systems </a:t>
            </a:r>
            <a:r>
              <a:rPr lang="en-US" sz="1400" dirty="0">
                <a:solidFill>
                  <a:schemeClr val="bg1"/>
                </a:solidFill>
              </a:rPr>
              <a:t>prior to operational installation – aka horizontal test.</a:t>
            </a:r>
          </a:p>
          <a:p>
            <a:endParaRPr lang="en-US" sz="1400" dirty="0">
              <a:solidFill>
                <a:schemeClr val="bg1"/>
              </a:solidFill>
            </a:endParaRPr>
          </a:p>
          <a:p>
            <a:r>
              <a:rPr lang="en-US" sz="1400" dirty="0">
                <a:solidFill>
                  <a:schemeClr val="bg1"/>
                </a:solidFill>
              </a:rPr>
              <a:t>In the case of the 56MHz, RHIC was our horizontal test</a:t>
            </a:r>
            <a:r>
              <a:rPr lang="en-US" sz="1400" dirty="0" smtClean="0">
                <a:solidFill>
                  <a:schemeClr val="bg1"/>
                </a:solidFill>
              </a:rPr>
              <a:t>.</a:t>
            </a:r>
          </a:p>
          <a:p>
            <a:r>
              <a:rPr lang="en-US" sz="1400" dirty="0" smtClean="0">
                <a:solidFill>
                  <a:schemeClr val="bg1"/>
                </a:solidFill>
              </a:rPr>
              <a:t>Same for the </a:t>
            </a:r>
            <a:r>
              <a:rPr lang="en-US" sz="1400" dirty="0" err="1" smtClean="0">
                <a:solidFill>
                  <a:schemeClr val="bg1"/>
                </a:solidFill>
              </a:rPr>
              <a:t>CeC</a:t>
            </a:r>
            <a:r>
              <a:rPr lang="en-US" sz="1400" dirty="0" smtClean="0">
                <a:solidFill>
                  <a:schemeClr val="bg1"/>
                </a:solidFill>
              </a:rPr>
              <a:t> </a:t>
            </a:r>
            <a:r>
              <a:rPr lang="en-US" sz="1400" dirty="0" err="1" smtClean="0">
                <a:solidFill>
                  <a:schemeClr val="bg1"/>
                </a:solidFill>
              </a:rPr>
              <a:t>PoP</a:t>
            </a:r>
            <a:r>
              <a:rPr lang="en-US" sz="1400" dirty="0" smtClean="0">
                <a:solidFill>
                  <a:schemeClr val="bg1"/>
                </a:solidFill>
              </a:rPr>
              <a:t> Gun and 5-Cell.</a:t>
            </a:r>
          </a:p>
          <a:p>
            <a:r>
              <a:rPr lang="en-US" sz="1400" dirty="0" smtClean="0">
                <a:solidFill>
                  <a:schemeClr val="bg1"/>
                </a:solidFill>
              </a:rPr>
              <a:t>We need to avoid this going forward.  But right now, we play the hand we’re dealt.</a:t>
            </a:r>
            <a:endParaRPr lang="en-US" sz="1400" dirty="0">
              <a:solidFill>
                <a:schemeClr val="bg1"/>
              </a:solidFill>
            </a:endParaRPr>
          </a:p>
        </p:txBody>
      </p:sp>
      <p:pic>
        <p:nvPicPr>
          <p:cNvPr id="8" name="Picture 4" descr="http://www.motivateusnot.com/resize.php?name=LzM3OC9UZWFtd29yay1TaGFyZS12aWN0b3J5Li1TaGFyZS1kZWZlYXQuanBn&amp;w=550&amp;h=9999&amp;exten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208569"/>
            <a:ext cx="1828800" cy="16568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76200" y="152400"/>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7500"/>
          </a:bodyPr>
          <a:lstStyle>
            <a:lvl1pPr algn="r" rtl="0" eaLnBrk="0" fontAlgn="base" hangingPunct="0">
              <a:lnSpc>
                <a:spcPct val="80000"/>
              </a:lnSpc>
              <a:spcBef>
                <a:spcPct val="0"/>
              </a:spcBef>
              <a:spcAft>
                <a:spcPct val="0"/>
              </a:spcAft>
              <a:defRPr sz="38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a:lstStyle>
          <a:p>
            <a:pPr algn="ctr"/>
            <a:r>
              <a:rPr lang="en-US" sz="2900" kern="0" dirty="0" smtClean="0"/>
              <a:t>Refresher on How It’s Not Supposed to Work</a:t>
            </a:r>
            <a:r>
              <a:rPr lang="en-US" sz="3100" kern="0" dirty="0" smtClean="0"/>
              <a:t/>
            </a:r>
            <a:br>
              <a:rPr lang="en-US" sz="3100" kern="0" dirty="0" smtClean="0"/>
            </a:br>
            <a:r>
              <a:rPr lang="en-US" sz="2100" kern="0" dirty="0" smtClean="0"/>
              <a:t>(Run 16 raison </a:t>
            </a:r>
            <a:r>
              <a:rPr lang="en-US" sz="2100" kern="0" dirty="0" err="1" smtClean="0"/>
              <a:t>d‘nêtre</a:t>
            </a:r>
            <a:r>
              <a:rPr lang="en-US" sz="2100" kern="0" dirty="0" smtClean="0"/>
              <a:t>: le </a:t>
            </a:r>
            <a:r>
              <a:rPr lang="en-US" sz="2100" kern="0" dirty="0" err="1" smtClean="0"/>
              <a:t>éteindre</a:t>
            </a:r>
            <a:r>
              <a:rPr lang="en-US" sz="2100" kern="0" dirty="0" smtClean="0"/>
              <a:t> de </a:t>
            </a:r>
            <a:r>
              <a:rPr lang="en-US" sz="2100" kern="0" dirty="0" err="1" smtClean="0"/>
              <a:t>amortisseur</a:t>
            </a:r>
            <a:r>
              <a:rPr lang="en-US" sz="2100" kern="0" dirty="0" smtClean="0"/>
              <a:t> mode haut nouveau)</a:t>
            </a:r>
            <a:endParaRPr lang="en-US" sz="2100" i="1" kern="0" dirty="0">
              <a:ea typeface="ＭＳ Ｐゴシック" charset="0"/>
              <a:cs typeface="ＭＳ Ｐゴシック" charset="0"/>
            </a:endParaRPr>
          </a:p>
        </p:txBody>
      </p:sp>
    </p:spTree>
    <p:extLst>
      <p:ext uri="{BB962C8B-B14F-4D97-AF65-F5344CB8AC3E}">
        <p14:creationId xmlns:p14="http://schemas.microsoft.com/office/powerpoint/2010/main" val="936230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20125</TotalTime>
  <Words>2659</Words>
  <Application>Microsoft Office PowerPoint</Application>
  <PresentationFormat>On-screen Show (4:3)</PresentationFormat>
  <Paragraphs>443</Paragraphs>
  <Slides>35</Slides>
  <Notes>17</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Blank Presentation</vt:lpstr>
      <vt:lpstr>Office Theme</vt:lpstr>
      <vt:lpstr>56MHz for Run (14, 15) 16, 17, 18 …</vt:lpstr>
      <vt:lpstr>PowerPoint Presentation</vt:lpstr>
      <vt:lpstr>PowerPoint Presentation</vt:lpstr>
      <vt:lpstr>Refresher on How This Thing Works</vt:lpstr>
      <vt:lpstr>Refresher on How It’s Not Supposed to Work (Run 14 raison d‘nêtre: le éteindre de amortisseur mode haut original)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Once more unto the breach, dear friends, once more.</vt:lpstr>
      <vt:lpstr>Solving For Unknowns</vt:lpstr>
      <vt:lpstr>Solving For Unknowns (Modes)</vt:lpstr>
      <vt:lpstr>Solving For Unknowns (Power)</vt:lpstr>
      <vt:lpstr>Navigating The Minefield</vt:lpstr>
      <vt:lpstr>Navigating The Minefield</vt:lpstr>
      <vt:lpstr>PowerPoint Presentation</vt:lpstr>
      <vt:lpstr>Navigating The Minefield</vt:lpstr>
      <vt:lpstr>PowerPoint Presentation</vt:lpstr>
      <vt:lpstr>PowerPoint Presentation</vt:lpstr>
      <vt:lpstr>What Effect Does the 56MHz Have?</vt:lpstr>
      <vt:lpstr>What Effect Does the 56MHz Have?</vt:lpstr>
      <vt:lpstr>What Effect Does the 56MHz Have?</vt:lpstr>
      <vt:lpstr>Full d-AU Store with 1MV on the 56MHz</vt:lpstr>
      <vt:lpstr>Full d-AU Store with 1MV on the 56MHz</vt:lpstr>
      <vt:lpstr>PowerPoint Presentation</vt:lpstr>
      <vt:lpstr>Looking Forward</vt:lpstr>
      <vt:lpstr>Looking Forward</vt:lpstr>
      <vt:lpstr>Looking Forward</vt:lpstr>
      <vt:lpstr>Looking Forward</vt:lpstr>
      <vt:lpstr>Acknowledgments</vt:lpstr>
      <vt:lpstr>More Acknowledgments</vt:lpstr>
      <vt:lpstr>Thank You</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Polizzo, Salvatore</dc:creator>
  <cp:lastModifiedBy>C-AD RF Group</cp:lastModifiedBy>
  <cp:revision>931</cp:revision>
  <cp:lastPrinted>2007-07-02T19:06:14Z</cp:lastPrinted>
  <dcterms:created xsi:type="dcterms:W3CDTF">2007-06-28T20:22:43Z</dcterms:created>
  <dcterms:modified xsi:type="dcterms:W3CDTF">2016-07-29T13:53:34Z</dcterms:modified>
</cp:coreProperties>
</file>