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45" r:id="rId2"/>
    <p:sldId id="546" r:id="rId3"/>
    <p:sldId id="548" r:id="rId4"/>
    <p:sldId id="549" r:id="rId5"/>
    <p:sldId id="552" r:id="rId6"/>
    <p:sldId id="553" r:id="rId7"/>
    <p:sldId id="557" r:id="rId8"/>
    <p:sldId id="555" r:id="rId9"/>
    <p:sldId id="556" r:id="rId10"/>
    <p:sldId id="550" r:id="rId11"/>
    <p:sldId id="551" r:id="rId12"/>
    <p:sldId id="558" r:id="rId13"/>
    <p:sldId id="566" r:id="rId14"/>
    <p:sldId id="560" r:id="rId15"/>
    <p:sldId id="571" r:id="rId16"/>
    <p:sldId id="561" r:id="rId17"/>
    <p:sldId id="567" r:id="rId18"/>
    <p:sldId id="568" r:id="rId19"/>
    <p:sldId id="565" r:id="rId20"/>
    <p:sldId id="563" r:id="rId21"/>
    <p:sldId id="570" r:id="rId22"/>
    <p:sldId id="569" r:id="rId23"/>
    <p:sldId id="547" r:id="rId24"/>
  </p:sldIdLst>
  <p:sldSz cx="9144000" cy="6858000" type="letter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99"/>
    <a:srgbClr val="339933"/>
    <a:srgbClr val="006600"/>
    <a:srgbClr val="339966"/>
    <a:srgbClr val="00CC66"/>
    <a:srgbClr val="CC0000"/>
    <a:srgbClr val="009900"/>
    <a:srgbClr val="FF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142" autoAdjust="0"/>
    <p:restoredTop sz="94828" autoAdjust="0"/>
  </p:normalViewPr>
  <p:slideViewPr>
    <p:cSldViewPr>
      <p:cViewPr varScale="1">
        <p:scale>
          <a:sx n="112" d="100"/>
          <a:sy n="112" d="100"/>
        </p:scale>
        <p:origin x="-76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052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566738"/>
            <a:ext cx="5103812" cy="38274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46" tIns="46984" rIns="95646" bIns="46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086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27 July 2015, 09:50, 20 min (incl. questions)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843" y="9119496"/>
            <a:ext cx="3169699" cy="480060"/>
          </a:xfrm>
          <a:prstGeom prst="rect">
            <a:avLst/>
          </a:prstGeom>
        </p:spPr>
        <p:txBody>
          <a:bodyPr lIns="95079" tIns="47540" rIns="95079" bIns="47540"/>
          <a:lstStyle/>
          <a:p>
            <a:pPr>
              <a:defRPr/>
            </a:pPr>
            <a:fld id="{855FB499-52C8-4342-9C3D-246A6BF1B33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549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844" y="9119496"/>
            <a:ext cx="3169699" cy="480060"/>
          </a:xfrm>
          <a:prstGeom prst="rect">
            <a:avLst/>
          </a:prstGeom>
        </p:spPr>
        <p:txBody>
          <a:bodyPr lIns="95076" tIns="47539" rIns="95076" bIns="47539"/>
          <a:lstStyle/>
          <a:p>
            <a:pPr>
              <a:defRPr/>
            </a:pPr>
            <a:fld id="{855FB499-52C8-4342-9C3D-246A6BF1B33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394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844" y="9119496"/>
            <a:ext cx="3169699" cy="480060"/>
          </a:xfrm>
          <a:prstGeom prst="rect">
            <a:avLst/>
          </a:prstGeom>
        </p:spPr>
        <p:txBody>
          <a:bodyPr lIns="95076" tIns="47539" rIns="95076" bIns="47539"/>
          <a:lstStyle/>
          <a:p>
            <a:pPr>
              <a:defRPr/>
            </a:pPr>
            <a:fld id="{855FB499-52C8-4342-9C3D-246A6BF1B33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66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842" y="9122786"/>
            <a:ext cx="3171358" cy="478415"/>
          </a:xfrm>
          <a:prstGeom prst="rect">
            <a:avLst/>
          </a:prstGeom>
          <a:noFill/>
        </p:spPr>
        <p:txBody>
          <a:bodyPr lIns="95076" tIns="47539" rIns="95076" bIns="47539"/>
          <a:lstStyle/>
          <a:p>
            <a:fld id="{42FDD0B0-F459-2742-BB9C-B62E5B63B271}" type="slidenum">
              <a:rPr lang="en-US"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rPr>
              <a:pPr/>
              <a:t>11</a:t>
            </a:fld>
            <a:endParaRPr lang="en-US">
              <a:latin typeface="Times New Roman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6" y="4559954"/>
            <a:ext cx="5850831" cy="43217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843" y="9119496"/>
            <a:ext cx="3169699" cy="480060"/>
          </a:xfrm>
          <a:prstGeom prst="rect">
            <a:avLst/>
          </a:prstGeom>
        </p:spPr>
        <p:txBody>
          <a:bodyPr lIns="95079" tIns="47540" rIns="95079" bIns="47540"/>
          <a:lstStyle/>
          <a:p>
            <a:pPr>
              <a:defRPr/>
            </a:pPr>
            <a:fld id="{5F6395BA-663C-4B71-B638-3F05FA4651B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56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SzPct val="100000"/>
              <a:buFontTx/>
              <a:buChar char="-"/>
            </a:pPr>
            <a:r>
              <a:rPr lang="en-US" dirty="0"/>
              <a:t>Mar-2015: install first article in RHIC ring</a:t>
            </a:r>
          </a:p>
          <a:p>
            <a:pPr>
              <a:buSzPct val="100000"/>
              <a:buFontTx/>
              <a:buChar char="-"/>
            </a:pPr>
            <a:r>
              <a:rPr lang="en-US" dirty="0"/>
              <a:t>Nov-1016: complete installation in RHIC</a:t>
            </a:r>
          </a:p>
          <a:p>
            <a:pPr>
              <a:buSzPct val="100000"/>
              <a:buFontTx/>
              <a:buChar char="-"/>
            </a:pPr>
            <a:r>
              <a:rPr lang="en-US" dirty="0"/>
              <a:t>Oct-2017: start commissioning with beam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625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 tube amplifiers</a:t>
            </a:r>
            <a:r>
              <a:rPr lang="en-US" baseline="0" dirty="0" smtClean="0"/>
              <a:t> in operation:</a:t>
            </a:r>
          </a:p>
          <a:p>
            <a:pPr marL="342883" indent="-342883">
              <a:buFontTx/>
              <a:buChar char="-"/>
            </a:pPr>
            <a:r>
              <a:rPr lang="en-US" baseline="0" dirty="0" smtClean="0"/>
              <a:t>7651: 1 per tank, 5 kW pulsed power, need about 15/year (total $35k/year w/o overhead)</a:t>
            </a:r>
          </a:p>
          <a:p>
            <a:pPr marL="342883" indent="-342883">
              <a:buFontTx/>
              <a:buChar char="-"/>
            </a:pPr>
            <a:r>
              <a:rPr lang="en-US" baseline="0" dirty="0" smtClean="0"/>
              <a:t>4616: 1 per tank, 200 kW pulsed power, need about 4/year (total $135k/year w/o overhead)</a:t>
            </a:r>
          </a:p>
          <a:p>
            <a:pPr marL="342883" indent="-342883">
              <a:buFontTx/>
              <a:buChar char="-"/>
            </a:pPr>
            <a:r>
              <a:rPr lang="en-US" dirty="0" smtClean="0"/>
              <a:t>7835:</a:t>
            </a:r>
            <a:r>
              <a:rPr lang="en-US" baseline="0" dirty="0" smtClean="0"/>
              <a:t> 1 Per tank, 2.5 MW pulsed power, need about 4/year (total $520k/year w/o overhead)</a:t>
            </a:r>
          </a:p>
          <a:p>
            <a:pPr marL="342883" indent="-342883">
              <a:buFontTx/>
              <a:buChar char="-"/>
            </a:pPr>
            <a:r>
              <a:rPr lang="en-US" baseline="0" dirty="0" smtClean="0"/>
              <a:t>8616: 1 Per tank, ?? kW pulsed power, need about 9/year (total $80k/year w/o overhead)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185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843" y="9119496"/>
            <a:ext cx="3169699" cy="480060"/>
          </a:xfrm>
          <a:prstGeom prst="rect">
            <a:avLst/>
          </a:prstGeom>
        </p:spPr>
        <p:txBody>
          <a:bodyPr lIns="95079" tIns="47540" rIns="95079" bIns="47540"/>
          <a:lstStyle/>
          <a:p>
            <a:pPr>
              <a:defRPr/>
            </a:pPr>
            <a:fld id="{855FB499-52C8-4342-9C3D-246A6BF1B33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259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7315200" y="5867400"/>
            <a:ext cx="1371600" cy="457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7086600" y="6324600"/>
            <a:ext cx="1524000" cy="533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934200" y="6248400"/>
            <a:ext cx="1752600" cy="609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4143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4458C1C5-6436-4E31-8D48-2E701D44914F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4143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6DDFC27F-93F2-477E-AD06-9129FC5F425E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B558D05A-655E-48D6-BEE5-5A6C8F729379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730408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FCD14-2C95-4423-A08D-9AD5D29DD8FE}" type="datetime1">
              <a:rPr lang="en-US" smtClean="0">
                <a:solidFill>
                  <a:srgbClr val="4F81BD"/>
                </a:solidFill>
              </a:rPr>
              <a:t>7/28/16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24600" y="6235700"/>
            <a:ext cx="990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/>
            <a:fld id="{8F82E0A0-C266-4798-8C8F-B9F91E9DA37E}" type="slidenum">
              <a:rPr lang="en-US" b="1" smtClean="0">
                <a:solidFill>
                  <a:srgbClr val="FFFFFF"/>
                </a:solidFill>
              </a:rPr>
              <a:pPr algn="ctr"/>
              <a:t>‹#›</a:t>
            </a:fld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607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382000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88" y="914400"/>
            <a:ext cx="8382000" cy="548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553200"/>
            <a:ext cx="1752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tabLst>
                <a:tab pos="1714500" algn="r"/>
              </a:tabLst>
              <a:defRPr sz="1000"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534400" y="6553200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DEC58EA8-6C47-4982-B136-D0CCA47332B2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2054" name="Picture 7" descr="2000 BNL.gif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7216775" y="6400800"/>
            <a:ext cx="1317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4" r:id="rId5"/>
    <p:sldLayoutId id="2147483835" r:id="rId6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284163" indent="-284163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23838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3399"/>
          </a:solidFill>
          <a:latin typeface="+mn-lt"/>
        </a:defRPr>
      </a:lvl2pPr>
      <a:lvl3pPr marL="965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09900"/>
          </a:solidFill>
          <a:latin typeface="+mn-lt"/>
        </a:defRPr>
      </a:lvl3pPr>
      <a:lvl4pPr marL="13081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16510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108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565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0226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4798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D_Ari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371600" y="1219200"/>
            <a:ext cx="7086600" cy="2057400"/>
          </a:xfrm>
          <a:solidFill>
            <a:schemeClr val="bg1">
              <a:alpha val="85000"/>
            </a:schemeClr>
          </a:solidFill>
        </p:spPr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Projections for Run-17/18</a:t>
            </a:r>
            <a:br>
              <a:rPr lang="en-US" sz="3200" dirty="0" smtClean="0"/>
            </a:br>
            <a:r>
              <a:rPr lang="en-US" sz="3200" dirty="0" smtClean="0"/>
              <a:t>and accelerator upgrades</a:t>
            </a:r>
            <a:br>
              <a:rPr lang="en-US" sz="3200" dirty="0" smtClean="0"/>
            </a:b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Wolfram Fischer</a:t>
            </a:r>
            <a:r>
              <a:rPr lang="en-US" sz="900" dirty="0" smtClean="0">
                <a:solidFill>
                  <a:schemeClr val="tx1"/>
                </a:solidFill>
              </a:rPr>
              <a:t> </a:t>
            </a:r>
            <a:br>
              <a:rPr lang="en-US" sz="900" dirty="0" smtClean="0">
                <a:solidFill>
                  <a:schemeClr val="tx1"/>
                </a:solidFill>
              </a:rPr>
            </a:br>
            <a:endParaRPr lang="en-US" sz="4400" b="0" dirty="0" smtClean="0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553200" y="5943600"/>
            <a:ext cx="2438400" cy="762000"/>
          </a:xfrm>
          <a:solidFill>
            <a:schemeClr val="bg1">
              <a:alpha val="85000"/>
            </a:schemeClr>
          </a:solidFill>
        </p:spPr>
        <p:txBody>
          <a:bodyPr/>
          <a:lstStyle/>
          <a:p>
            <a:pPr algn="r"/>
            <a:r>
              <a:rPr lang="en-US" dirty="0" smtClean="0"/>
              <a:t> 28 July 2016</a:t>
            </a:r>
          </a:p>
          <a:p>
            <a:pPr algn="r"/>
            <a:r>
              <a:rPr lang="en-US" dirty="0" smtClean="0"/>
              <a:t>RHIC Retreat, BNL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886200" y="1346200"/>
            <a:ext cx="825500" cy="533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6" descr="2000 BNL.gif"/>
          <p:cNvPicPr>
            <a:picLocks noChangeAspect="1"/>
          </p:cNvPicPr>
          <p:nvPr/>
        </p:nvPicPr>
        <p:blipFill>
          <a:blip r:embed="rId4">
            <a:lum contrast="-20000"/>
          </a:blip>
          <a:srcRect/>
          <a:stretch>
            <a:fillRect/>
          </a:stretch>
        </p:blipFill>
        <p:spPr bwMode="auto">
          <a:xfrm>
            <a:off x="125520" y="5994029"/>
            <a:ext cx="263553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4451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300"/>
            <a:ext cx="9144000" cy="58576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6838"/>
            <a:ext cx="9029700" cy="719137"/>
          </a:xfrm>
        </p:spPr>
        <p:txBody>
          <a:bodyPr/>
          <a:lstStyle/>
          <a:p>
            <a:pPr algn="l"/>
            <a:r>
              <a:rPr lang="en-US" dirty="0" smtClean="0"/>
              <a:t> RHIC – all running modes to date                         </a:t>
            </a:r>
            <a:r>
              <a:rPr lang="en-US" b="0" dirty="0" smtClean="0">
                <a:solidFill>
                  <a:srgbClr val="FF0000"/>
                </a:solidFill>
              </a:rPr>
              <a:t>2001 to 2016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733800" y="3810000"/>
            <a:ext cx="3048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33800" y="3810000"/>
            <a:ext cx="3048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676698" y="1352688"/>
            <a:ext cx="3714702" cy="1923912"/>
            <a:chOff x="3676698" y="1352688"/>
            <a:chExt cx="3714702" cy="1923912"/>
          </a:xfrm>
        </p:grpSpPr>
        <p:grpSp>
          <p:nvGrpSpPr>
            <p:cNvPr id="21" name="Group 20"/>
            <p:cNvGrpSpPr/>
            <p:nvPr/>
          </p:nvGrpSpPr>
          <p:grpSpPr>
            <a:xfrm>
              <a:off x="3676698" y="1352688"/>
              <a:ext cx="3714702" cy="1923912"/>
              <a:chOff x="3676698" y="1352688"/>
              <a:chExt cx="3714702" cy="1923912"/>
            </a:xfrm>
          </p:grpSpPr>
          <p:cxnSp>
            <p:nvCxnSpPr>
              <p:cNvPr id="12" name="Straight Arrow Connector 11"/>
              <p:cNvCxnSpPr/>
              <p:nvPr/>
            </p:nvCxnSpPr>
            <p:spPr bwMode="auto">
              <a:xfrm>
                <a:off x="3676698" y="2209800"/>
                <a:ext cx="0" cy="533400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7" name="Straight Arrow Connector 16"/>
              <p:cNvCxnSpPr/>
              <p:nvPr/>
            </p:nvCxnSpPr>
            <p:spPr bwMode="auto">
              <a:xfrm>
                <a:off x="4876800" y="1895636"/>
                <a:ext cx="0" cy="533400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8" name="Straight Arrow Connector 17"/>
              <p:cNvCxnSpPr/>
              <p:nvPr/>
            </p:nvCxnSpPr>
            <p:spPr bwMode="auto">
              <a:xfrm>
                <a:off x="5715000" y="1714592"/>
                <a:ext cx="0" cy="533400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9" name="Straight Arrow Connector 18"/>
              <p:cNvCxnSpPr/>
              <p:nvPr/>
            </p:nvCxnSpPr>
            <p:spPr bwMode="auto">
              <a:xfrm>
                <a:off x="7086600" y="1352688"/>
                <a:ext cx="0" cy="533400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0" name="Straight Arrow Connector 19"/>
              <p:cNvCxnSpPr/>
              <p:nvPr/>
            </p:nvCxnSpPr>
            <p:spPr bwMode="auto">
              <a:xfrm>
                <a:off x="7391400" y="2743200"/>
                <a:ext cx="0" cy="533400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22" name="TextBox 21"/>
            <p:cNvSpPr txBox="1"/>
            <p:nvPr/>
          </p:nvSpPr>
          <p:spPr bwMode="auto">
            <a:xfrm>
              <a:off x="4921851" y="1443335"/>
              <a:ext cx="8693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2016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0" y="3429000"/>
            <a:ext cx="3886200" cy="3352800"/>
            <a:chOff x="0" y="3429000"/>
            <a:chExt cx="3886200" cy="3352800"/>
          </a:xfrm>
        </p:grpSpPr>
        <p:grpSp>
          <p:nvGrpSpPr>
            <p:cNvPr id="14" name="Group 13"/>
            <p:cNvGrpSpPr/>
            <p:nvPr/>
          </p:nvGrpSpPr>
          <p:grpSpPr>
            <a:xfrm>
              <a:off x="0" y="5943600"/>
              <a:ext cx="3657600" cy="838200"/>
              <a:chOff x="0" y="5943600"/>
              <a:chExt cx="3657600" cy="838200"/>
            </a:xfrm>
          </p:grpSpPr>
          <p:sp>
            <p:nvSpPr>
              <p:cNvPr id="24" name="TextBox 23"/>
              <p:cNvSpPr txBox="1"/>
              <p:nvPr/>
            </p:nvSpPr>
            <p:spPr bwMode="auto">
              <a:xfrm>
                <a:off x="0" y="6320135"/>
                <a:ext cx="351891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b="0" dirty="0" smtClean="0">
                    <a:solidFill>
                      <a:srgbClr val="000000"/>
                    </a:solidFill>
                    <a:latin typeface="Helvetica"/>
                    <a:cs typeface="Helvetica"/>
                  </a:rPr>
                  <a:t>nominal injection energy</a:t>
                </a: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 bwMode="auto">
              <a:xfrm flipV="1">
                <a:off x="3200400" y="5943600"/>
                <a:ext cx="457200" cy="457200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26" name="TextBox 25"/>
            <p:cNvSpPr txBox="1"/>
            <p:nvPr/>
          </p:nvSpPr>
          <p:spPr bwMode="auto">
            <a:xfrm>
              <a:off x="2131800" y="3429000"/>
              <a:ext cx="12972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2019/20</a:t>
              </a:r>
              <a:br>
                <a:rPr lang="en-US" b="0" dirty="0" smtClean="0">
                  <a:solidFill>
                    <a:srgbClr val="000000"/>
                  </a:solidFill>
                  <a:latin typeface="Helvetica"/>
                  <a:cs typeface="Helvetica"/>
                </a:rPr>
              </a:br>
              <a:r>
                <a:rPr lang="en-US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LEReC</a:t>
              </a: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1752600" y="4343400"/>
              <a:ext cx="2133600" cy="533400"/>
            </a:xfrm>
            <a:prstGeom prst="ellips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077200" y="609600"/>
            <a:ext cx="867837" cy="485844"/>
            <a:chOff x="8077200" y="609600"/>
            <a:chExt cx="867837" cy="485844"/>
          </a:xfrm>
        </p:grpSpPr>
        <p:sp>
          <p:nvSpPr>
            <p:cNvPr id="27" name="TextBox 26"/>
            <p:cNvSpPr txBox="1"/>
            <p:nvPr/>
          </p:nvSpPr>
          <p:spPr bwMode="auto">
            <a:xfrm>
              <a:off x="8154720" y="609600"/>
              <a:ext cx="7903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2017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>
              <a:off x="8077200" y="762000"/>
              <a:ext cx="0" cy="333444"/>
            </a:xfrm>
            <a:prstGeom prst="straightConnector1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7086600" y="4267200"/>
            <a:ext cx="1174149" cy="533400"/>
            <a:chOff x="7772400" y="485844"/>
            <a:chExt cx="1174149" cy="533400"/>
          </a:xfrm>
        </p:grpSpPr>
        <p:sp>
          <p:nvSpPr>
            <p:cNvPr id="30" name="TextBox 29"/>
            <p:cNvSpPr txBox="1"/>
            <p:nvPr/>
          </p:nvSpPr>
          <p:spPr bwMode="auto">
            <a:xfrm>
              <a:off x="8077200" y="485844"/>
              <a:ext cx="8693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2018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 bwMode="auto">
            <a:xfrm flipH="1">
              <a:off x="7772400" y="762000"/>
              <a:ext cx="304800" cy="257244"/>
            </a:xfrm>
            <a:prstGeom prst="straightConnector1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516279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6838"/>
            <a:ext cx="8801101" cy="719137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  <a:ea typeface="ＭＳ Ｐゴシック" pitchFamily="30" charset="-128"/>
                <a:cs typeface="ＭＳ Ｐゴシック" pitchFamily="30" charset="-128"/>
              </a:rPr>
              <a:t>RHIC ultimate luminosity and polarization goals</a:t>
            </a:r>
          </a:p>
        </p:txBody>
      </p:sp>
      <p:graphicFrame>
        <p:nvGraphicFramePr>
          <p:cNvPr id="640145" name="Group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883393"/>
              </p:ext>
            </p:extLst>
          </p:nvPr>
        </p:nvGraphicFramePr>
        <p:xfrm>
          <a:off x="114300" y="800100"/>
          <a:ext cx="8801099" cy="5206718"/>
        </p:xfrm>
        <a:graphic>
          <a:graphicData uri="http://schemas.openxmlformats.org/drawingml/2006/table">
            <a:tbl>
              <a:tblPr/>
              <a:tblGrid>
                <a:gridCol w="2747896"/>
                <a:gridCol w="1611733"/>
                <a:gridCol w="946653"/>
                <a:gridCol w="794006"/>
                <a:gridCol w="1410366"/>
                <a:gridCol w="1290445"/>
              </a:tblGrid>
              <a:tr h="2660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parameter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unit</a:t>
                      </a:r>
                    </a:p>
                  </a:txBody>
                  <a:tcPr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achieved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goals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1633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Au-Au operation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Mathematica1" charset="0"/>
                        </a:rPr>
                        <a:t>2016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Mathematica1" charset="0"/>
                        </a:rPr>
                        <a:t>≥ 2021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Mathematica1" charset="0"/>
                        </a:rPr>
                        <a:t/>
                      </a:r>
                      <a:b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Mathematica1" charset="0"/>
                        </a:rPr>
                      </a:b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Mathematica1" charset="0"/>
                        </a:rPr>
                        <a:t>56 MHz SRF + AGS + 9 MHz RF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52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energy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GeV/nucleon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52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no colliding bunches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…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52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bunch intensity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10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2.0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(1.6)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2.5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(2.0)</a:t>
                      </a: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5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avg. luminosity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26</a:t>
                      </a:r>
                      <a:r>
                        <a:rPr kumimoji="0" lang="en-US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cm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-2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s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87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(50)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175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(100)</a:t>
                      </a: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/>
                      </a:r>
                      <a:b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2× achieved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1633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Symbol" pitchFamily="-107" charset="2"/>
                        </a:rPr>
                        <a:t>-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Symbol" pitchFamily="-107" charset="2"/>
                        </a:rPr>
                        <a:t> operation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07" charset="0"/>
                          <a:cs typeface="Arial"/>
                        </a:rPr>
                        <a:t>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Mathematica1" charset="0"/>
                        </a:rPr>
                        <a:t>≥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07" charset="0"/>
                          <a:cs typeface="Arial"/>
                          <a:sym typeface="Mathematica1" charset="0"/>
                        </a:rPr>
                        <a:t>2021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07" charset="0"/>
                          <a:cs typeface="Arial"/>
                          <a:sym typeface="Mathematica1" charset="0"/>
                        </a:rPr>
                        <a:t/>
                      </a:r>
                      <a:b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07" charset="0"/>
                          <a:cs typeface="Arial"/>
                          <a:sym typeface="Mathematica1" charset="0"/>
                        </a:rPr>
                      </a:b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Times New Roman" pitchFamily="-107" charset="0"/>
                          <a:cs typeface="Arial"/>
                          <a:sym typeface="Mathematica1" charset="0"/>
                        </a:rPr>
                        <a:t>OPPIS + 9 MHz RF + e-lenses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/>
                        <a:ea typeface="Times New Roman" pitchFamily="-107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52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energy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GeV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255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255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52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no colliding bunches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…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7" charset="-128"/>
                          <a:cs typeface="Arial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– 111 –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– 111 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52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bunch intensity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10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2.25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1.85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65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avg. luminosity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30</a:t>
                      </a:r>
                      <a:r>
                        <a:rPr kumimoji="0" lang="en-US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cm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-2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s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160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175 </a:t>
                      </a:r>
                      <a:b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2.8× achieved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600</a:t>
                      </a:r>
                      <a:b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3.8× achieved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65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avg. polarization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*</a:t>
                      </a:r>
                      <a:endParaRPr kumimoji="0" lang="en-US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%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1463" y="6167735"/>
            <a:ext cx="8723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0" baseline="30000" dirty="0" smtClean="0">
                <a:latin typeface="Arial"/>
                <a:cs typeface="Arial"/>
              </a:rPr>
              <a:t>*</a:t>
            </a:r>
            <a:r>
              <a:rPr lang="en-US" sz="1200" b="0" dirty="0" smtClean="0">
                <a:latin typeface="Arial"/>
                <a:cs typeface="Arial"/>
              </a:rPr>
              <a:t>Intensity and time-averaged polarization as measured by the H-jet. Luminosity-averaged polarizations, relevant in single-spin </a:t>
            </a:r>
            <a:br>
              <a:rPr lang="en-US" sz="1200" b="0" dirty="0" smtClean="0">
                <a:latin typeface="Arial"/>
                <a:cs typeface="Arial"/>
              </a:rPr>
            </a:br>
            <a:r>
              <a:rPr lang="en-US" sz="1200" b="0" dirty="0" smtClean="0">
                <a:latin typeface="Arial"/>
                <a:cs typeface="Arial"/>
              </a:rPr>
              <a:t>colliding beam experiments, are higher.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001000" y="1836617"/>
            <a:ext cx="1145210" cy="986691"/>
            <a:chOff x="8001000" y="1836617"/>
            <a:chExt cx="1145210" cy="986691"/>
          </a:xfrm>
        </p:grpSpPr>
        <p:sp>
          <p:nvSpPr>
            <p:cNvPr id="3" name="TextBox 2"/>
            <p:cNvSpPr txBox="1"/>
            <p:nvPr/>
          </p:nvSpPr>
          <p:spPr>
            <a:xfrm>
              <a:off x="8200293" y="1836617"/>
              <a:ext cx="9459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 smtClean="0"/>
                <a:t>Last year’s</a:t>
              </a:r>
              <a:br>
                <a:rPr lang="en-US" sz="1200" dirty="0" smtClean="0"/>
              </a:br>
              <a:r>
                <a:rPr lang="en-US" sz="1200" dirty="0" smtClean="0"/>
                <a:t>numbers in</a:t>
              </a:r>
              <a:br>
                <a:rPr lang="en-US" sz="1200" dirty="0" smtClean="0"/>
              </a:br>
              <a:r>
                <a:rPr lang="en-US" sz="1200" dirty="0" smtClean="0"/>
                <a:t>brackets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 flipH="1">
              <a:off x="8001000" y="2202768"/>
              <a:ext cx="267678" cy="31183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8040077" y="2438400"/>
              <a:ext cx="341923" cy="38490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728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029700" cy="633413"/>
          </a:xfrm>
        </p:spPr>
        <p:txBody>
          <a:bodyPr/>
          <a:lstStyle/>
          <a:p>
            <a:pPr algn="l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Outlook</a:t>
            </a:r>
            <a:r>
              <a:rPr lang="en-US" dirty="0" smtClean="0"/>
              <a:t>                                         </a:t>
            </a:r>
            <a:r>
              <a:rPr lang="en-US" sz="2800" b="0" dirty="0" smtClean="0">
                <a:solidFill>
                  <a:srgbClr val="000000"/>
                </a:solidFill>
              </a:rPr>
              <a:t>RHIC </a:t>
            </a:r>
            <a:r>
              <a:rPr lang="en-US" sz="2800" b="0" dirty="0">
                <a:solidFill>
                  <a:srgbClr val="000000"/>
                </a:solidFill>
              </a:rPr>
              <a:t>Run-</a:t>
            </a:r>
            <a:r>
              <a:rPr lang="en-US" sz="2800" b="0" dirty="0" smtClean="0">
                <a:solidFill>
                  <a:srgbClr val="000000"/>
                </a:solidFill>
              </a:rPr>
              <a:t>17 and Run-18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492" y="900411"/>
            <a:ext cx="852613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 smtClean="0">
                <a:latin typeface="Helvetica"/>
                <a:cs typeface="Helvetica"/>
              </a:rPr>
              <a:t>PAC recommendations </a:t>
            </a:r>
            <a:r>
              <a:rPr lang="en-US" sz="1400" b="0" dirty="0" smtClean="0">
                <a:latin typeface="Helvetica"/>
                <a:cs typeface="Helvetica"/>
              </a:rPr>
              <a:t>(STAR only while PHENIX =&gt; sPHENIX)</a:t>
            </a:r>
            <a:r>
              <a:rPr lang="en-US" b="0" dirty="0" smtClean="0">
                <a:latin typeface="Helvetica"/>
                <a:cs typeface="Helvetica"/>
              </a:rPr>
              <a:t>:</a:t>
            </a:r>
          </a:p>
          <a:p>
            <a:pPr algn="l"/>
            <a:endParaRPr lang="en-US" dirty="0">
              <a:latin typeface="Helvetica"/>
              <a:cs typeface="Helvetica"/>
            </a:endParaRPr>
          </a:p>
          <a:p>
            <a:pPr algn="l"/>
            <a:r>
              <a:rPr lang="en-US" sz="2800" dirty="0" smtClean="0">
                <a:latin typeface="Helvetica"/>
                <a:cs typeface="Helvetica"/>
              </a:rPr>
              <a:t>Run</a:t>
            </a:r>
            <a:r>
              <a:rPr lang="en-US" sz="2800" dirty="0">
                <a:latin typeface="Helvetica"/>
                <a:cs typeface="Helvetica"/>
              </a:rPr>
              <a:t>-</a:t>
            </a:r>
            <a:r>
              <a:rPr lang="en-US" sz="2800" dirty="0" smtClean="0">
                <a:latin typeface="Helvetica"/>
                <a:cs typeface="Helvetica"/>
              </a:rPr>
              <a:t>17</a:t>
            </a:r>
            <a:r>
              <a:rPr lang="en-US" b="0" dirty="0" smtClean="0">
                <a:latin typeface="Helvetica"/>
                <a:cs typeface="Helvetica"/>
              </a:rPr>
              <a:t> </a:t>
            </a:r>
            <a:endParaRPr lang="en-US" sz="2800" b="0" dirty="0" smtClean="0">
              <a:latin typeface="Helvetica"/>
              <a:cs typeface="Helvetica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000" b="0" dirty="0">
                <a:latin typeface="Helvetica"/>
                <a:cs typeface="Helvetica"/>
              </a:rPr>
              <a:t>p</a:t>
            </a:r>
            <a:r>
              <a:rPr lang="en-US" sz="2000" dirty="0">
                <a:solidFill>
                  <a:srgbClr val="000000"/>
                </a:solidFill>
                <a:latin typeface="Wingdings 3" charset="2"/>
                <a:cs typeface="Wingdings 3" charset="2"/>
              </a:rPr>
              <a:t>h</a:t>
            </a:r>
            <a:r>
              <a:rPr lang="en-US" sz="2000" b="0" dirty="0">
                <a:latin typeface="Helvetica"/>
                <a:cs typeface="Helvetica"/>
              </a:rPr>
              <a:t>+p</a:t>
            </a:r>
            <a:r>
              <a:rPr lang="en-US" sz="2000" dirty="0">
                <a:solidFill>
                  <a:srgbClr val="000000"/>
                </a:solidFill>
                <a:latin typeface="Wingdings 3" charset="2"/>
                <a:cs typeface="Wingdings 3" charset="2"/>
              </a:rPr>
              <a:t>h</a:t>
            </a:r>
            <a:r>
              <a:rPr lang="en-US" sz="2000" b="0" dirty="0">
                <a:latin typeface="Helvetica"/>
                <a:cs typeface="Helvetica"/>
              </a:rPr>
              <a:t> at 255 GeV, </a:t>
            </a:r>
            <a:r>
              <a:rPr lang="en-US" sz="2000" b="0" dirty="0" smtClean="0">
                <a:latin typeface="Helvetica"/>
                <a:cs typeface="Helvetica"/>
              </a:rPr>
              <a:t>~</a:t>
            </a:r>
            <a:r>
              <a:rPr lang="en-US" sz="1600" b="0" dirty="0" smtClean="0">
                <a:latin typeface="Helvetica"/>
                <a:cs typeface="Helvetica"/>
              </a:rPr>
              <a:t>12 weeks (400 pb</a:t>
            </a:r>
            <a:r>
              <a:rPr lang="en-US" sz="1600" b="0" baseline="30000" dirty="0" smtClean="0">
                <a:latin typeface="Helvetica"/>
                <a:cs typeface="Helvetica"/>
              </a:rPr>
              <a:t>-1</a:t>
            </a:r>
            <a:r>
              <a:rPr lang="en-US" sz="1600" b="0" dirty="0" smtClean="0">
                <a:latin typeface="Helvetica"/>
                <a:cs typeface="Helvetica"/>
              </a:rPr>
              <a:t>)</a:t>
            </a:r>
            <a:r>
              <a:rPr lang="en-US" sz="1600" b="0" dirty="0">
                <a:latin typeface="Helvetica"/>
                <a:cs typeface="Helvetica"/>
              </a:rPr>
              <a:t/>
            </a:r>
            <a:br>
              <a:rPr lang="en-US" sz="1600" b="0" dirty="0">
                <a:latin typeface="Helvetica"/>
                <a:cs typeface="Helvetica"/>
              </a:rPr>
            </a:br>
            <a:r>
              <a:rPr lang="en-US" sz="2000" b="0" dirty="0">
                <a:solidFill>
                  <a:srgbClr val="0000FF"/>
                </a:solidFill>
                <a:latin typeface="Helvetica"/>
                <a:cs typeface="Helvetica"/>
              </a:rPr>
              <a:t> </a:t>
            </a:r>
            <a:r>
              <a:rPr lang="en-US" sz="1800" b="0" dirty="0">
                <a:solidFill>
                  <a:srgbClr val="0000FF"/>
                </a:solidFill>
                <a:latin typeface="Helvetica"/>
                <a:cs typeface="Helvetica"/>
              </a:rPr>
              <a:t> leveled luminosity </a:t>
            </a:r>
            <a:r>
              <a:rPr lang="en-US" sz="1800" b="0" dirty="0" smtClean="0">
                <a:solidFill>
                  <a:srgbClr val="0000FF"/>
                </a:solidFill>
                <a:latin typeface="Helvetica"/>
                <a:cs typeface="Helvetica"/>
              </a:rPr>
              <a:t>at 1.6x10</a:t>
            </a:r>
            <a:r>
              <a:rPr lang="en-US" sz="1800" b="0" baseline="30000" dirty="0" smtClean="0">
                <a:solidFill>
                  <a:srgbClr val="0000FF"/>
                </a:solidFill>
                <a:latin typeface="Helvetica"/>
                <a:cs typeface="Helvetica"/>
              </a:rPr>
              <a:t>32 </a:t>
            </a:r>
            <a:r>
              <a:rPr lang="en-US" sz="1800" b="0" dirty="0" smtClean="0">
                <a:solidFill>
                  <a:srgbClr val="0000FF"/>
                </a:solidFill>
                <a:latin typeface="Helvetica"/>
                <a:cs typeface="Helvetica"/>
              </a:rPr>
              <a:t>cm</a:t>
            </a:r>
            <a:r>
              <a:rPr lang="en-US" sz="1800" b="0" baseline="30000" dirty="0" smtClean="0">
                <a:solidFill>
                  <a:srgbClr val="0000FF"/>
                </a:solidFill>
                <a:latin typeface="Helvetica"/>
                <a:cs typeface="Helvetica"/>
              </a:rPr>
              <a:t>-2</a:t>
            </a:r>
            <a:r>
              <a:rPr lang="en-US" sz="1800" b="0" dirty="0" smtClean="0">
                <a:solidFill>
                  <a:srgbClr val="0000FF"/>
                </a:solidFill>
                <a:latin typeface="Helvetica"/>
                <a:cs typeface="Helvetica"/>
              </a:rPr>
              <a:t>s</a:t>
            </a:r>
            <a:r>
              <a:rPr lang="en-US" sz="1800" b="0" baseline="30000" dirty="0" smtClean="0">
                <a:solidFill>
                  <a:srgbClr val="0000FF"/>
                </a:solidFill>
                <a:latin typeface="Helvetica"/>
                <a:cs typeface="Helvetica"/>
              </a:rPr>
              <a:t>-1</a:t>
            </a:r>
            <a:endParaRPr lang="en-US" sz="1800" baseline="30000" dirty="0">
              <a:solidFill>
                <a:srgbClr val="0000FF"/>
              </a:solidFill>
              <a:latin typeface="Helvetica"/>
              <a:cs typeface="Helvetica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CeC </a:t>
            </a:r>
            <a:r>
              <a:rPr lang="en-US" sz="2000" dirty="0">
                <a:latin typeface="Helvetica"/>
                <a:cs typeface="Helvetica"/>
              </a:rPr>
              <a:t>PoP ~ 1 </a:t>
            </a:r>
            <a:r>
              <a:rPr lang="en-US" sz="2000" dirty="0" smtClean="0">
                <a:latin typeface="Helvetica"/>
                <a:cs typeface="Helvetica"/>
              </a:rPr>
              <a:t>week</a:t>
            </a:r>
            <a:br>
              <a:rPr lang="en-US" sz="2000" dirty="0" smtClean="0">
                <a:latin typeface="Helvetica"/>
                <a:cs typeface="Helvetica"/>
              </a:rPr>
            </a:br>
            <a:endParaRPr lang="en-US" sz="2000" dirty="0" smtClean="0">
              <a:latin typeface="Helvetica"/>
              <a:cs typeface="Helvetica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Au+Au at 31.3 GeV/nucleon – </a:t>
            </a:r>
            <a:r>
              <a:rPr lang="en-US" sz="1600" dirty="0" smtClean="0">
                <a:latin typeface="Helvetica"/>
                <a:cs typeface="Helvetica"/>
              </a:rPr>
              <a:t>can be considered when other goals were met</a:t>
            </a:r>
          </a:p>
          <a:p>
            <a:pPr algn="l"/>
            <a:endParaRPr lang="en-US" sz="2000" dirty="0">
              <a:latin typeface="Helvetica"/>
              <a:cs typeface="Helvetica"/>
            </a:endParaRPr>
          </a:p>
          <a:p>
            <a:r>
              <a:rPr lang="en-US" sz="2800" dirty="0">
                <a:latin typeface="Helvetica"/>
                <a:cs typeface="Helvetica"/>
              </a:rPr>
              <a:t>Run-</a:t>
            </a:r>
            <a:r>
              <a:rPr lang="en-US" sz="2800" dirty="0" smtClean="0">
                <a:latin typeface="Helvetica"/>
                <a:cs typeface="Helvetica"/>
              </a:rPr>
              <a:t>18</a:t>
            </a:r>
            <a:r>
              <a:rPr lang="en-US" sz="2000" dirty="0" smtClean="0">
                <a:latin typeface="Helvetica"/>
                <a:cs typeface="Helvetica"/>
              </a:rPr>
              <a:t> </a:t>
            </a:r>
            <a:endParaRPr lang="en-US" sz="2800" dirty="0"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Ru</a:t>
            </a:r>
            <a:r>
              <a:rPr lang="en-US" sz="2000" dirty="0">
                <a:latin typeface="Helvetica"/>
                <a:cs typeface="Helvetica"/>
              </a:rPr>
              <a:t>+Ru </a:t>
            </a:r>
            <a:r>
              <a:rPr lang="en-US" sz="2000" dirty="0" smtClean="0">
                <a:latin typeface="Helvetica"/>
                <a:cs typeface="Helvetica"/>
              </a:rPr>
              <a:t>(Z = 44, A </a:t>
            </a:r>
            <a:r>
              <a:rPr lang="en-US" sz="2000" dirty="0">
                <a:latin typeface="Helvetica"/>
                <a:cs typeface="Helvetica"/>
              </a:rPr>
              <a:t>= </a:t>
            </a:r>
            <a:r>
              <a:rPr lang="en-US" sz="2000" dirty="0" smtClean="0">
                <a:latin typeface="Helvetica"/>
                <a:cs typeface="Helvetica"/>
              </a:rPr>
              <a:t>96)</a:t>
            </a:r>
            <a:r>
              <a:rPr lang="en-US" sz="2000" dirty="0">
                <a:latin typeface="Helvetica"/>
                <a:cs typeface="Helvetica"/>
              </a:rPr>
              <a:t/>
            </a:r>
            <a:br>
              <a:rPr lang="en-US" sz="2000" dirty="0">
                <a:latin typeface="Helvetica"/>
                <a:cs typeface="Helvetica"/>
              </a:rPr>
            </a:br>
            <a:r>
              <a:rPr lang="en-US" sz="1800" dirty="0">
                <a:solidFill>
                  <a:srgbClr val="0000FF"/>
                </a:solidFill>
                <a:latin typeface="Helvetica"/>
                <a:cs typeface="Helvetica"/>
              </a:rPr>
              <a:t>  </a:t>
            </a:r>
            <a:r>
              <a:rPr lang="en-US" sz="1800" dirty="0" smtClean="0">
                <a:solidFill>
                  <a:srgbClr val="0000FF"/>
                </a:solidFill>
                <a:latin typeface="Helvetica"/>
                <a:cs typeface="Helvetica"/>
              </a:rPr>
              <a:t>no enriched Ru</a:t>
            </a:r>
            <a:r>
              <a:rPr lang="en-US" sz="1800" dirty="0">
                <a:solidFill>
                  <a:srgbClr val="0000FF"/>
                </a:solidFill>
                <a:latin typeface="Helvetica"/>
                <a:cs typeface="Helvetica"/>
              </a:rPr>
              <a:t>-96 source </a:t>
            </a:r>
            <a:r>
              <a:rPr lang="en-US" sz="1800" dirty="0" smtClean="0">
                <a:solidFill>
                  <a:srgbClr val="0000FF"/>
                </a:solidFill>
                <a:latin typeface="Helvetica"/>
                <a:cs typeface="Helvetica"/>
              </a:rPr>
              <a:t>material, from Tandem</a:t>
            </a:r>
            <a:endParaRPr lang="en-US" sz="2000" dirty="0">
              <a:solidFill>
                <a:srgbClr val="0000FF"/>
              </a:solidFill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Zr</a:t>
            </a:r>
            <a:r>
              <a:rPr lang="en-US" sz="2000" dirty="0">
                <a:latin typeface="Helvetica"/>
                <a:cs typeface="Helvetica"/>
              </a:rPr>
              <a:t>+Zr </a:t>
            </a:r>
            <a:r>
              <a:rPr lang="en-US" sz="2000" dirty="0" smtClean="0">
                <a:latin typeface="Helvetica"/>
                <a:cs typeface="Helvetica"/>
              </a:rPr>
              <a:t>(</a:t>
            </a:r>
            <a:r>
              <a:rPr lang="en-US" sz="2000" dirty="0">
                <a:latin typeface="Helvetica"/>
                <a:cs typeface="Helvetica"/>
              </a:rPr>
              <a:t>Z = </a:t>
            </a:r>
            <a:r>
              <a:rPr lang="en-US" sz="2000" dirty="0" smtClean="0">
                <a:latin typeface="Helvetica"/>
                <a:cs typeface="Helvetica"/>
              </a:rPr>
              <a:t>40, A </a:t>
            </a:r>
            <a:r>
              <a:rPr lang="en-US" sz="2000" dirty="0">
                <a:latin typeface="Helvetica"/>
                <a:cs typeface="Helvetica"/>
              </a:rPr>
              <a:t>= </a:t>
            </a:r>
            <a:r>
              <a:rPr lang="en-US" sz="2000" dirty="0" smtClean="0">
                <a:latin typeface="Helvetica"/>
                <a:cs typeface="Helvetica"/>
              </a:rPr>
              <a:t>96)</a:t>
            </a:r>
            <a:r>
              <a:rPr lang="en-US" sz="2000" dirty="0">
                <a:latin typeface="Helvetica"/>
                <a:cs typeface="Helvetica"/>
              </a:rPr>
              <a:t/>
            </a:r>
            <a:br>
              <a:rPr lang="en-US" sz="2000" dirty="0">
                <a:latin typeface="Helvetica"/>
                <a:cs typeface="Helvetica"/>
              </a:rPr>
            </a:br>
            <a:r>
              <a:rPr lang="en-US" sz="1800" dirty="0">
                <a:solidFill>
                  <a:srgbClr val="0000FF"/>
                </a:solidFill>
                <a:latin typeface="Helvetica"/>
                <a:cs typeface="Helvetica"/>
              </a:rPr>
              <a:t>  </a:t>
            </a:r>
            <a:r>
              <a:rPr lang="en-US" sz="1800" dirty="0" smtClean="0">
                <a:solidFill>
                  <a:srgbClr val="0000FF"/>
                </a:solidFill>
                <a:latin typeface="Helvetica"/>
                <a:cs typeface="Helvetica"/>
              </a:rPr>
              <a:t>enriched Zr-</a:t>
            </a:r>
            <a:r>
              <a:rPr lang="en-US" sz="1800" dirty="0">
                <a:solidFill>
                  <a:srgbClr val="0000FF"/>
                </a:solidFill>
                <a:latin typeface="Helvetica"/>
                <a:cs typeface="Helvetica"/>
              </a:rPr>
              <a:t>96 </a:t>
            </a:r>
            <a:r>
              <a:rPr lang="en-US" sz="1800" dirty="0" smtClean="0">
                <a:solidFill>
                  <a:srgbClr val="0000FF"/>
                </a:solidFill>
                <a:latin typeface="Helvetica"/>
                <a:cs typeface="Helvetica"/>
              </a:rPr>
              <a:t>foils available, from EBIS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latin typeface="Helvetica"/>
                <a:cs typeface="Helvetica"/>
              </a:rPr>
              <a:t>CeC PoP </a:t>
            </a:r>
            <a:br>
              <a:rPr lang="en-US" sz="1800" dirty="0">
                <a:latin typeface="Helvetica"/>
                <a:cs typeface="Helvetica"/>
              </a:rPr>
            </a:br>
            <a:endParaRPr lang="en-US" sz="2000" dirty="0">
              <a:solidFill>
                <a:srgbClr val="0000FF"/>
              </a:solidFill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Au</a:t>
            </a:r>
            <a:r>
              <a:rPr lang="en-US" sz="2000" dirty="0">
                <a:latin typeface="Helvetica"/>
                <a:cs typeface="Helvetica"/>
              </a:rPr>
              <a:t>+Au at </a:t>
            </a:r>
            <a:r>
              <a:rPr lang="en-US" sz="2000" dirty="0" smtClean="0">
                <a:latin typeface="Helvetica"/>
                <a:cs typeface="Helvetica"/>
              </a:rPr>
              <a:t>13.5 </a:t>
            </a:r>
            <a:r>
              <a:rPr lang="en-US" sz="2000" dirty="0">
                <a:latin typeface="Helvetica"/>
                <a:cs typeface="Helvetica"/>
              </a:rPr>
              <a:t>GeV/</a:t>
            </a:r>
            <a:r>
              <a:rPr lang="en-US" sz="2000" dirty="0" smtClean="0">
                <a:latin typeface="Helvetica"/>
                <a:cs typeface="Helvetica"/>
              </a:rPr>
              <a:t>nucleon </a:t>
            </a:r>
            <a:r>
              <a:rPr lang="en-US" sz="1600" dirty="0" smtClean="0">
                <a:latin typeface="Helvetica"/>
                <a:cs typeface="Helvetica"/>
              </a:rPr>
              <a:t>– endorsed if enough time available</a:t>
            </a:r>
            <a:endParaRPr lang="en-US" sz="1600" dirty="0">
              <a:latin typeface="Helvetica"/>
              <a:cs typeface="Helvetica"/>
            </a:endParaRPr>
          </a:p>
          <a:p>
            <a:pPr marL="342900" indent="-342900" algn="l">
              <a:buFont typeface="Arial"/>
              <a:buChar char="•"/>
            </a:pPr>
            <a:endParaRPr lang="en-US" sz="2000" b="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87582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067800" cy="41433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Run-17: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  <a:latin typeface="Wingdings 3" charset="2"/>
                <a:cs typeface="Wingdings 3" charset="2"/>
              </a:rPr>
              <a:t>h</a:t>
            </a:r>
            <a:r>
              <a:rPr lang="en-US" dirty="0">
                <a:solidFill>
                  <a:srgbClr val="FF0000"/>
                </a:solidFill>
              </a:rPr>
              <a:t>+p</a:t>
            </a:r>
            <a:r>
              <a:rPr lang="en-US" dirty="0">
                <a:solidFill>
                  <a:srgbClr val="FF0000"/>
                </a:solidFill>
                <a:latin typeface="Wingdings 3" charset="2"/>
                <a:cs typeface="Wingdings 3" charset="2"/>
              </a:rPr>
              <a:t>h</a:t>
            </a:r>
            <a:r>
              <a:rPr lang="en-US" dirty="0" smtClean="0">
                <a:solidFill>
                  <a:srgbClr val="FF0000"/>
                </a:solidFill>
              </a:rPr>
              <a:t> 255 </a:t>
            </a:r>
            <a:r>
              <a:rPr lang="en-US" dirty="0">
                <a:solidFill>
                  <a:srgbClr val="FF0000"/>
                </a:solidFill>
              </a:rPr>
              <a:t>GeV</a:t>
            </a:r>
            <a:r>
              <a:rPr lang="en-US" sz="2000" b="0" dirty="0" smtClean="0"/>
              <a:t>     </a:t>
            </a:r>
            <a:r>
              <a:rPr lang="en-US" b="0" dirty="0" smtClean="0"/>
              <a:t>Luminosity leveled at 1.6x10</a:t>
            </a:r>
            <a:r>
              <a:rPr lang="en-US" b="0" baseline="30000" dirty="0" smtClean="0"/>
              <a:t>32</a:t>
            </a:r>
            <a:r>
              <a:rPr lang="en-US" b="0" dirty="0" smtClean="0"/>
              <a:t> cm</a:t>
            </a:r>
            <a:r>
              <a:rPr lang="en-US" b="0" baseline="30000" dirty="0" smtClean="0"/>
              <a:t>-2</a:t>
            </a:r>
            <a:r>
              <a:rPr lang="en-US" b="0" dirty="0" smtClean="0"/>
              <a:t>s</a:t>
            </a:r>
            <a:r>
              <a:rPr lang="en-US" b="0" baseline="30000" dirty="0" smtClean="0"/>
              <a:t>-1</a:t>
            </a:r>
            <a:endParaRPr lang="en-US" sz="2800" b="0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13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8988"/>
            <a:ext cx="7433365" cy="59090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3000" y="2633008"/>
            <a:ext cx="41487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Calculation with multiple</a:t>
            </a:r>
            <a:br>
              <a:rPr lang="en-US" dirty="0" smtClean="0"/>
            </a:br>
            <a:r>
              <a:rPr lang="en-US" i="1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* squeezes (expect only</a:t>
            </a:r>
            <a:br>
              <a:rPr lang="en-US" dirty="0" smtClean="0"/>
            </a:br>
            <a:r>
              <a:rPr lang="en-US" dirty="0" smtClean="0"/>
              <a:t>one in Run-17) – Y. Luo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Goal: </a:t>
            </a:r>
            <a:r>
              <a:rPr lang="en-US" i="1" dirty="0" smtClean="0"/>
              <a:t>L</a:t>
            </a:r>
            <a:r>
              <a:rPr lang="en-US" dirty="0" smtClean="0"/>
              <a:t> within ±10% of target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524000" y="3576935"/>
            <a:ext cx="3497422" cy="46166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L</a:t>
            </a:r>
            <a:r>
              <a:rPr lang="en-US" dirty="0" smtClean="0"/>
              <a:t>uminosity [10</a:t>
            </a:r>
            <a:r>
              <a:rPr lang="en-US" baseline="30000" dirty="0" smtClean="0"/>
              <a:t>32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666690"/>
            <a:ext cx="4544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0" dirty="0" smtClean="0">
                <a:latin typeface="Arial"/>
                <a:cs typeface="Arial"/>
              </a:rPr>
              <a:t>Run Coordinator: </a:t>
            </a:r>
            <a:r>
              <a:rPr lang="en-US" dirty="0" smtClean="0">
                <a:latin typeface="Arial"/>
                <a:cs typeface="Arial"/>
              </a:rPr>
              <a:t>Vahid Ranjbar</a:t>
            </a:r>
            <a:endParaRPr lang="en-US" b="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889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Request for Ru-96 and Zr-96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Full intensity: Ru</a:t>
            </a:r>
            <a:r>
              <a:rPr lang="en-US" dirty="0">
                <a:solidFill>
                  <a:schemeClr val="tx2"/>
                </a:solidFill>
              </a:rPr>
              <a:t>, Zr charge per bunch </a:t>
            </a:r>
            <a:r>
              <a:rPr lang="en-US" dirty="0" smtClean="0">
                <a:solidFill>
                  <a:schemeClr val="tx2"/>
                </a:solidFill>
              </a:rPr>
              <a:t>= </a:t>
            </a:r>
            <a:r>
              <a:rPr lang="en-US" dirty="0">
                <a:solidFill>
                  <a:schemeClr val="tx2"/>
                </a:solidFill>
              </a:rPr>
              <a:t>Au charge per </a:t>
            </a:r>
            <a:r>
              <a:rPr lang="en-US" dirty="0" smtClean="0">
                <a:solidFill>
                  <a:schemeClr val="tx2"/>
                </a:solidFill>
              </a:rPr>
              <a:t>bunch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Expect ~50% of full intensity, ~2x10</a:t>
            </a:r>
            <a:r>
              <a:rPr lang="en-US" baseline="30000" dirty="0" smtClean="0">
                <a:solidFill>
                  <a:schemeClr val="tx2"/>
                </a:solidFill>
              </a:rPr>
              <a:t>9</a:t>
            </a:r>
            <a:r>
              <a:rPr lang="en-US" dirty="0" smtClean="0">
                <a:solidFill>
                  <a:schemeClr val="tx2"/>
                </a:solidFill>
              </a:rPr>
              <a:t> ions per bunch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sz="1800" dirty="0" smtClean="0">
                <a:solidFill>
                  <a:srgbClr val="0000E7"/>
                </a:solidFill>
              </a:rPr>
              <a:t>Ru</a:t>
            </a:r>
            <a:r>
              <a:rPr lang="en-US" sz="1800" dirty="0">
                <a:solidFill>
                  <a:srgbClr val="0000E7"/>
                </a:solidFill>
              </a:rPr>
              <a:t>-96   </a:t>
            </a:r>
            <a:r>
              <a:rPr lang="en-US" sz="1800" dirty="0" smtClean="0">
                <a:solidFill>
                  <a:srgbClr val="0000E7"/>
                </a:solidFill>
              </a:rPr>
              <a:t>natural abundance: 5.52% </a:t>
            </a:r>
            <a:endParaRPr lang="en-US" sz="1800" dirty="0">
              <a:solidFill>
                <a:srgbClr val="0000E7"/>
              </a:solidFill>
            </a:endParaRPr>
          </a:p>
          <a:p>
            <a:r>
              <a:rPr lang="en-US" sz="1800" dirty="0" smtClean="0">
                <a:solidFill>
                  <a:srgbClr val="0000E7"/>
                </a:solidFill>
              </a:rPr>
              <a:t>Zr</a:t>
            </a:r>
            <a:r>
              <a:rPr lang="en-US" sz="1800" dirty="0">
                <a:solidFill>
                  <a:srgbClr val="0000E7"/>
                </a:solidFill>
              </a:rPr>
              <a:t>-96    </a:t>
            </a:r>
            <a:r>
              <a:rPr lang="en-US" sz="1800" dirty="0" smtClean="0">
                <a:solidFill>
                  <a:srgbClr val="0000E7"/>
                </a:solidFill>
              </a:rPr>
              <a:t>natural abundance: 2.78%</a:t>
            </a:r>
          </a:p>
          <a:p>
            <a:endParaRPr lang="en-US" sz="1800" dirty="0">
              <a:solidFill>
                <a:srgbClr val="0000E7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Enriched Zr-96 available in metallic </a:t>
            </a:r>
            <a:r>
              <a:rPr lang="en-US" dirty="0" smtClean="0">
                <a:solidFill>
                  <a:srgbClr val="000000"/>
                </a:solidFill>
              </a:rPr>
              <a:t>form,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=&gt; can run </a:t>
            </a:r>
            <a:r>
              <a:rPr lang="en-US" dirty="0" smtClean="0">
                <a:solidFill>
                  <a:srgbClr val="FF0000"/>
                </a:solidFill>
              </a:rPr>
              <a:t>from EBIS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>
                <a:solidFill>
                  <a:schemeClr val="tx1"/>
                </a:solidFill>
              </a:rPr>
              <a:t>Enriched Ru-96 not available from any </a:t>
            </a:r>
            <a:r>
              <a:rPr lang="en-US" dirty="0" smtClean="0">
                <a:solidFill>
                  <a:schemeClr val="tx1"/>
                </a:solidFill>
              </a:rPr>
              <a:t>source,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&gt; </a:t>
            </a:r>
            <a:r>
              <a:rPr lang="en-US" dirty="0" smtClean="0">
                <a:solidFill>
                  <a:srgbClr val="FF0000"/>
                </a:solidFill>
              </a:rPr>
              <a:t>Tandem demonstrated 0.5 </a:t>
            </a:r>
            <a:r>
              <a:rPr lang="en-US" dirty="0" err="1" smtClean="0">
                <a:solidFill>
                  <a:srgbClr val="FF0000"/>
                </a:solidFill>
              </a:rPr>
              <a:t>p</a:t>
            </a:r>
            <a:r>
              <a:rPr lang="en-US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dirty="0" err="1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on 02/18/16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6838"/>
            <a:ext cx="8801101" cy="719137"/>
          </a:xfrm>
        </p:spPr>
        <p:txBody>
          <a:bodyPr/>
          <a:lstStyle/>
          <a:p>
            <a:pPr algn="l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Run-17 Ru</a:t>
            </a:r>
            <a:r>
              <a:rPr lang="en-US" dirty="0">
                <a:solidFill>
                  <a:srgbClr val="FF0000"/>
                </a:solidFill>
              </a:rPr>
              <a:t>+Ru and Zr+Zr </a:t>
            </a:r>
            <a:r>
              <a:rPr lang="en-US" dirty="0" smtClean="0">
                <a:solidFill>
                  <a:srgbClr val="FF0000"/>
                </a:solidFill>
              </a:rPr>
              <a:t>at 100 GeV/nucleon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51942" y="1905000"/>
            <a:ext cx="2541464" cy="2209800"/>
            <a:chOff x="6451942" y="1371600"/>
            <a:chExt cx="2541464" cy="2209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942" y="1371600"/>
              <a:ext cx="2539658" cy="22098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701843" y="2996624"/>
              <a:ext cx="229156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>
                  <a:latin typeface="Helvetica"/>
                  <a:cs typeface="Helvetica"/>
                </a:rPr>
                <a:t>r</a:t>
              </a:r>
              <a:r>
                <a:rPr lang="en-US" sz="1600" b="0" dirty="0" smtClean="0">
                  <a:latin typeface="Helvetica"/>
                  <a:cs typeface="Helvetica"/>
                </a:rPr>
                <a:t>uthenium grown out of </a:t>
              </a:r>
              <a:br>
                <a:rPr lang="en-US" sz="1600" b="0" dirty="0" smtClean="0">
                  <a:latin typeface="Helvetica"/>
                  <a:cs typeface="Helvetica"/>
                </a:rPr>
              </a:br>
              <a:r>
                <a:rPr lang="en-US" sz="1600" b="0" dirty="0" smtClean="0">
                  <a:latin typeface="Helvetica"/>
                  <a:cs typeface="Helvetica"/>
                </a:rPr>
                <a:t>gas phase </a:t>
              </a:r>
              <a:r>
                <a:rPr lang="en-US" sz="1200" b="0" dirty="0" smtClean="0">
                  <a:latin typeface="Helvetica"/>
                  <a:cs typeface="Helvetica"/>
                </a:rPr>
                <a:t>(Wikipedia)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77000" y="4437385"/>
            <a:ext cx="2514600" cy="1849115"/>
            <a:chOff x="6477000" y="3947839"/>
            <a:chExt cx="2514600" cy="184911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77000" y="3947839"/>
              <a:ext cx="2514600" cy="184911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477000" y="5452646"/>
              <a:ext cx="18892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0" dirty="0" smtClean="0">
                  <a:latin typeface="Helvetica"/>
                  <a:cs typeface="Helvetica"/>
                </a:rPr>
                <a:t>zirconium </a:t>
              </a:r>
              <a:r>
                <a:rPr lang="en-US" sz="1200" b="0" dirty="0" smtClean="0">
                  <a:latin typeface="Helvetica"/>
                  <a:cs typeface="Helvetica"/>
                </a:rPr>
                <a:t>(Wikipedia)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045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686800" cy="414338"/>
          </a:xfrm>
        </p:spPr>
        <p:txBody>
          <a:bodyPr/>
          <a:lstStyle/>
          <a:p>
            <a:pPr algn="l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Run-18: </a:t>
            </a:r>
            <a:r>
              <a:rPr lang="en-US" baseline="30000" dirty="0" smtClean="0">
                <a:solidFill>
                  <a:srgbClr val="FF0000"/>
                </a:solidFill>
              </a:rPr>
              <a:t>96</a:t>
            </a:r>
            <a:r>
              <a:rPr lang="en-US" dirty="0" smtClean="0">
                <a:solidFill>
                  <a:srgbClr val="FF0000"/>
                </a:solidFill>
              </a:rPr>
              <a:t>Zr + </a:t>
            </a:r>
            <a:r>
              <a:rPr lang="en-US" baseline="30000" dirty="0" smtClean="0">
                <a:solidFill>
                  <a:srgbClr val="FF0000"/>
                </a:solidFill>
              </a:rPr>
              <a:t>96</a:t>
            </a:r>
            <a:r>
              <a:rPr lang="en-US" dirty="0" smtClean="0">
                <a:solidFill>
                  <a:srgbClr val="FF0000"/>
                </a:solidFill>
              </a:rPr>
              <a:t>Zr, </a:t>
            </a:r>
            <a:r>
              <a:rPr lang="en-US" baseline="30000" dirty="0" smtClean="0">
                <a:solidFill>
                  <a:srgbClr val="FF0000"/>
                </a:solidFill>
              </a:rPr>
              <a:t>96</a:t>
            </a:r>
            <a:r>
              <a:rPr lang="en-US" dirty="0" smtClean="0">
                <a:solidFill>
                  <a:srgbClr val="FF0000"/>
                </a:solidFill>
              </a:rPr>
              <a:t>Ru + </a:t>
            </a:r>
            <a:r>
              <a:rPr lang="en-US" baseline="30000" dirty="0" smtClean="0">
                <a:solidFill>
                  <a:srgbClr val="FF0000"/>
                </a:solidFill>
              </a:rPr>
              <a:t>96</a:t>
            </a:r>
            <a:r>
              <a:rPr lang="en-US" dirty="0" smtClean="0">
                <a:solidFill>
                  <a:srgbClr val="FF0000"/>
                </a:solidFill>
              </a:rPr>
              <a:t>Ru </a:t>
            </a:r>
            <a:r>
              <a:rPr lang="en-US" dirty="0" smtClean="0"/>
              <a:t> </a:t>
            </a:r>
            <a:r>
              <a:rPr lang="en-US" sz="2800" b="0" dirty="0"/>
              <a:t> </a:t>
            </a:r>
            <a:r>
              <a:rPr lang="en-US" sz="2800" b="0" dirty="0" smtClean="0"/>
              <a:t>  Luminosity estimates</a:t>
            </a:r>
            <a:endParaRPr lang="en-US" sz="28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15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4283"/>
            <a:ext cx="9144000" cy="449271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77034" y="1282163"/>
            <a:ext cx="6598831" cy="699037"/>
            <a:chOff x="677034" y="1282163"/>
            <a:chExt cx="6598831" cy="699037"/>
          </a:xfrm>
        </p:grpSpPr>
        <p:sp>
          <p:nvSpPr>
            <p:cNvPr id="8" name="TextBox 7"/>
            <p:cNvSpPr txBox="1"/>
            <p:nvPr/>
          </p:nvSpPr>
          <p:spPr>
            <a:xfrm>
              <a:off x="677034" y="1282163"/>
              <a:ext cx="65988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0000E7"/>
                  </a:solidFill>
                </a:rPr>
                <a:t>estimate from last year (likely too conservative)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6934200" y="1676400"/>
              <a:ext cx="0" cy="304800"/>
            </a:xfrm>
            <a:prstGeom prst="straightConnector1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4" name="Group 13"/>
          <p:cNvGrpSpPr/>
          <p:nvPr/>
        </p:nvGrpSpPr>
        <p:grpSpPr>
          <a:xfrm>
            <a:off x="1698221" y="762000"/>
            <a:ext cx="6355375" cy="1219200"/>
            <a:chOff x="1698221" y="762000"/>
            <a:chExt cx="6355375" cy="1219200"/>
          </a:xfrm>
        </p:grpSpPr>
        <p:sp>
          <p:nvSpPr>
            <p:cNvPr id="7" name="TextBox 6"/>
            <p:cNvSpPr txBox="1"/>
            <p:nvPr/>
          </p:nvSpPr>
          <p:spPr>
            <a:xfrm>
              <a:off x="1698221" y="762000"/>
              <a:ext cx="63553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chemeClr val="accent6"/>
                  </a:solidFill>
                </a:rPr>
                <a:t>based on 2016 test, natural Ru, from Tandem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>
              <a:off x="7772400" y="1143000"/>
              <a:ext cx="0" cy="838200"/>
            </a:xfrm>
            <a:prstGeom prst="straightConnector1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33136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RHIC </a:t>
            </a:r>
            <a:r>
              <a:rPr lang="en-US" dirty="0" smtClean="0"/>
              <a:t>Upgrades                                                    </a:t>
            </a:r>
            <a:r>
              <a:rPr lang="en-US" sz="2800" b="0" dirty="0" smtClean="0">
                <a:solidFill>
                  <a:srgbClr val="FF0000"/>
                </a:solidFill>
              </a:rPr>
              <a:t>Overview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 dirty="0" smtClean="0">
              <a:solidFill>
                <a:schemeClr val="accent2"/>
              </a:solidFill>
            </a:endParaRPr>
          </a:p>
          <a:p>
            <a:pPr marL="0" indent="0"/>
            <a:endParaRPr lang="en-US" dirty="0" smtClean="0">
              <a:solidFill>
                <a:schemeClr val="accent2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Low-Energy RHIC electron Cooling </a:t>
            </a:r>
            <a:r>
              <a:rPr lang="en-US" sz="2400" dirty="0" smtClean="0">
                <a:solidFill>
                  <a:schemeClr val="accent2"/>
                </a:solidFill>
              </a:rPr>
              <a:t>(LEReC)</a:t>
            </a:r>
            <a:endParaRPr lang="en-US" sz="2400" dirty="0">
              <a:solidFill>
                <a:schemeClr val="accent2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Accelerator Development Technical Infrastructure </a:t>
            </a:r>
            <a:r>
              <a:rPr lang="en-US" sz="2400" dirty="0" smtClean="0">
                <a:solidFill>
                  <a:schemeClr val="accent2"/>
                </a:solidFill>
              </a:rPr>
              <a:t>Upgrade (RADITU)</a:t>
            </a:r>
            <a:endParaRPr lang="en-US" sz="2400" dirty="0">
              <a:solidFill>
                <a:schemeClr val="accent2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RHIC </a:t>
            </a:r>
            <a:r>
              <a:rPr lang="en-US" sz="2400" dirty="0">
                <a:solidFill>
                  <a:schemeClr val="accent2"/>
                </a:solidFill>
              </a:rPr>
              <a:t>9 MHz RF </a:t>
            </a:r>
            <a:r>
              <a:rPr lang="en-US" sz="2400" dirty="0" smtClean="0">
                <a:solidFill>
                  <a:schemeClr val="accent2"/>
                </a:solidFill>
              </a:rPr>
              <a:t>Upgrade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Extended EBIS</a:t>
            </a:r>
            <a:endParaRPr lang="en-US" sz="2400" dirty="0">
              <a:solidFill>
                <a:schemeClr val="accent2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Linac Upgrades </a:t>
            </a:r>
            <a:br>
              <a:rPr lang="en-US" sz="2400" dirty="0" smtClean="0">
                <a:solidFill>
                  <a:schemeClr val="accent2"/>
                </a:solidFill>
              </a:rPr>
            </a:br>
            <a:r>
              <a:rPr lang="en-US" sz="2400" dirty="0" smtClean="0">
                <a:solidFill>
                  <a:schemeClr val="accent2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Raster</a:t>
            </a:r>
            <a:r>
              <a:rPr lang="en-US" sz="2400" dirty="0">
                <a:solidFill>
                  <a:srgbClr val="000000"/>
                </a:solidFill>
              </a:rPr>
              <a:t>, Reliability, Intensity Phase I+II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 marL="0" indent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16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116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0" y="838200"/>
            <a:ext cx="9144000" cy="4353457"/>
            <a:chOff x="0" y="1230882"/>
            <a:chExt cx="9144000" cy="43534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541880"/>
              <a:ext cx="9144000" cy="1774240"/>
            </a:xfrm>
            <a:prstGeom prst="rect">
              <a:avLst/>
            </a:prstGeom>
          </p:spPr>
        </p:pic>
        <p:sp>
          <p:nvSpPr>
            <p:cNvPr id="5" name="Left Brace 4"/>
            <p:cNvSpPr/>
            <p:nvPr/>
          </p:nvSpPr>
          <p:spPr>
            <a:xfrm rot="16200000">
              <a:off x="1807702" y="2816234"/>
              <a:ext cx="138956" cy="2189244"/>
            </a:xfrm>
            <a:prstGeom prst="leftBrace">
              <a:avLst>
                <a:gd name="adj1" fmla="val 0"/>
                <a:gd name="adj2" fmla="val 50000"/>
              </a:avLst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42336" y="4006991"/>
              <a:ext cx="1497918" cy="43088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COOLING</a:t>
              </a:r>
            </a:p>
            <a:p>
              <a:pPr algn="ctr"/>
              <a:r>
                <a:rPr lang="en-US" sz="1100" b="1" dirty="0"/>
                <a:t>i</a:t>
              </a:r>
              <a:r>
                <a:rPr lang="en-US" sz="1100" b="1" dirty="0" smtClean="0"/>
                <a:t>n Blue RHIC ring</a:t>
              </a:r>
              <a:endParaRPr lang="en-US" sz="1100" b="1" dirty="0"/>
            </a:p>
          </p:txBody>
        </p:sp>
        <p:sp>
          <p:nvSpPr>
            <p:cNvPr id="7" name="Left Brace 6"/>
            <p:cNvSpPr/>
            <p:nvPr/>
          </p:nvSpPr>
          <p:spPr>
            <a:xfrm rot="16200000" flipH="1">
              <a:off x="1804983" y="2253340"/>
              <a:ext cx="153239" cy="2198088"/>
            </a:xfrm>
            <a:prstGeom prst="leftBrac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60090" y="2832556"/>
              <a:ext cx="1480164" cy="430887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COOLING</a:t>
              </a:r>
            </a:p>
            <a:p>
              <a:pPr algn="ctr"/>
              <a:r>
                <a:rPr lang="en-US" sz="1100" b="1" dirty="0"/>
                <a:t>i</a:t>
              </a:r>
              <a:r>
                <a:rPr lang="en-US" sz="1100" b="1" dirty="0" smtClean="0"/>
                <a:t>n Yellow RHIC ring</a:t>
              </a:r>
              <a:endParaRPr lang="en-US" sz="1100" b="1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 flipV="1">
              <a:off x="491948" y="1524000"/>
              <a:ext cx="1828" cy="2097024"/>
            </a:xfrm>
            <a:prstGeom prst="line">
              <a:avLst/>
            </a:prstGeom>
            <a:ln w="12700"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491948" y="1661769"/>
              <a:ext cx="8341766" cy="183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736308" y="1230882"/>
              <a:ext cx="18285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  <a:latin typeface="Arial"/>
                  <a:cs typeface="Arial"/>
                </a:rPr>
                <a:t>64 m to IP2</a:t>
              </a:r>
              <a:endParaRPr lang="en-US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78867" y="4938007"/>
              <a:ext cx="1054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Beam Dump</a:t>
              </a:r>
              <a:endParaRPr lang="en-US" sz="1200" b="1" dirty="0"/>
            </a:p>
          </p:txBody>
        </p:sp>
        <p:cxnSp>
          <p:nvCxnSpPr>
            <p:cNvPr id="19" name="Straight Arrow Connector 18"/>
            <p:cNvCxnSpPr>
              <a:stCxn id="17" idx="0"/>
            </p:cNvCxnSpPr>
            <p:nvPr/>
          </p:nvCxnSpPr>
          <p:spPr>
            <a:xfrm flipH="1" flipV="1">
              <a:off x="4783668" y="4106017"/>
              <a:ext cx="222572" cy="8319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276600" y="4938008"/>
              <a:ext cx="10547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20° Bending Magnets</a:t>
              </a:r>
              <a:endParaRPr lang="en-US" sz="1200" b="1" dirty="0"/>
            </a:p>
          </p:txBody>
        </p:sp>
        <p:cxnSp>
          <p:nvCxnSpPr>
            <p:cNvPr id="21" name="Straight Arrow Connector 20"/>
            <p:cNvCxnSpPr>
              <a:stCxn id="20" idx="0"/>
            </p:cNvCxnSpPr>
            <p:nvPr/>
          </p:nvCxnSpPr>
          <p:spPr>
            <a:xfrm flipH="1" flipV="1">
              <a:off x="3262579" y="3767328"/>
              <a:ext cx="541394" cy="11706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0" idx="0"/>
            </p:cNvCxnSpPr>
            <p:nvPr/>
          </p:nvCxnSpPr>
          <p:spPr>
            <a:xfrm flipV="1">
              <a:off x="3803973" y="4147718"/>
              <a:ext cx="402267" cy="7902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8179653" y="2187410"/>
              <a:ext cx="6803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DC </a:t>
              </a:r>
              <a:br>
                <a:rPr lang="en-US" sz="1200" b="1" dirty="0" smtClean="0"/>
              </a:br>
              <a:r>
                <a:rPr lang="en-US" sz="1200" b="1" dirty="0" smtClean="0"/>
                <a:t>e</a:t>
              </a:r>
              <a:r>
                <a:rPr lang="en-US" sz="1200" b="1" baseline="30000" dirty="0" smtClean="0"/>
                <a:t>-</a:t>
              </a:r>
              <a:r>
                <a:rPr lang="en-US" sz="1200" b="1" dirty="0" smtClean="0"/>
                <a:t> Gun</a:t>
              </a:r>
              <a:endParaRPr lang="en-US" sz="12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562251" y="1845572"/>
              <a:ext cx="7933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704 SRF </a:t>
              </a:r>
              <a:endParaRPr lang="en-US" sz="1200" b="1" dirty="0" smtClean="0"/>
            </a:p>
            <a:p>
              <a:pPr algn="ctr"/>
              <a:r>
                <a:rPr lang="en-US" sz="1200" b="1" dirty="0" smtClean="0"/>
                <a:t>Booster Cavity</a:t>
              </a:r>
              <a:endParaRPr lang="en-US" sz="12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13778" y="2191551"/>
              <a:ext cx="1054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2.1 GHz </a:t>
              </a:r>
              <a:br>
                <a:rPr lang="en-US" sz="1200" b="1" dirty="0" smtClean="0"/>
              </a:br>
              <a:r>
                <a:rPr lang="en-US" sz="1200" b="1" dirty="0" smtClean="0"/>
                <a:t>Cu </a:t>
              </a:r>
              <a:r>
                <a:rPr lang="en-US" sz="1200" b="1" dirty="0"/>
                <a:t>C</a:t>
              </a:r>
              <a:r>
                <a:rPr lang="en-US" sz="1200" b="1" dirty="0" smtClean="0"/>
                <a:t>avity</a:t>
              </a:r>
              <a:endParaRPr lang="en-US" sz="1200" b="1" dirty="0"/>
            </a:p>
          </p:txBody>
        </p:sp>
        <p:cxnSp>
          <p:nvCxnSpPr>
            <p:cNvPr id="30" name="Straight Arrow Connector 29"/>
            <p:cNvCxnSpPr>
              <a:stCxn id="29" idx="2"/>
            </p:cNvCxnSpPr>
            <p:nvPr/>
          </p:nvCxnSpPr>
          <p:spPr>
            <a:xfrm>
              <a:off x="7241151" y="2653216"/>
              <a:ext cx="454439" cy="5142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145547" y="2191552"/>
              <a:ext cx="1054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9 MHz </a:t>
              </a:r>
              <a:br>
                <a:rPr lang="en-US" sz="1200" b="1" dirty="0" smtClean="0"/>
              </a:br>
              <a:r>
                <a:rPr lang="en-US" sz="1200" b="1" dirty="0" smtClean="0"/>
                <a:t>Cu Cavity</a:t>
              </a:r>
              <a:endParaRPr lang="en-US" sz="12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06240" y="2191552"/>
              <a:ext cx="1054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704 MHz </a:t>
              </a:r>
              <a:br>
                <a:rPr lang="en-US" sz="1200" b="1" dirty="0" smtClean="0"/>
              </a:br>
              <a:r>
                <a:rPr lang="en-US" sz="1200" b="1" dirty="0" smtClean="0"/>
                <a:t>Cu Cavity</a:t>
              </a:r>
              <a:endParaRPr lang="en-US" sz="1200" b="1" dirty="0"/>
            </a:p>
          </p:txBody>
        </p:sp>
        <p:cxnSp>
          <p:nvCxnSpPr>
            <p:cNvPr id="34" name="Straight Arrow Connector 33"/>
            <p:cNvCxnSpPr>
              <a:stCxn id="33" idx="2"/>
            </p:cNvCxnSpPr>
            <p:nvPr/>
          </p:nvCxnSpPr>
          <p:spPr>
            <a:xfrm>
              <a:off x="4733613" y="2653217"/>
              <a:ext cx="2912" cy="4759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5672919" y="2662074"/>
              <a:ext cx="54341" cy="45980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8" idx="2"/>
            </p:cNvCxnSpPr>
            <p:nvPr/>
          </p:nvCxnSpPr>
          <p:spPr>
            <a:xfrm>
              <a:off x="7958916" y="2491903"/>
              <a:ext cx="0" cy="4760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762260" y="1777139"/>
              <a:ext cx="15316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Commissioning</a:t>
              </a:r>
            </a:p>
            <a:p>
              <a:pPr algn="ctr"/>
              <a:r>
                <a:rPr lang="en-US" sz="1200" b="1" dirty="0" smtClean="0"/>
                <a:t>Diagnostic Line 1</a:t>
              </a:r>
              <a:endParaRPr lang="en-US" sz="1200" b="1" dirty="0"/>
            </a:p>
          </p:txBody>
        </p:sp>
        <p:cxnSp>
          <p:nvCxnSpPr>
            <p:cNvPr id="47" name="Straight Arrow Connector 46"/>
            <p:cNvCxnSpPr>
              <a:stCxn id="46" idx="2"/>
            </p:cNvCxnSpPr>
            <p:nvPr/>
          </p:nvCxnSpPr>
          <p:spPr>
            <a:xfrm>
              <a:off x="6528078" y="2238804"/>
              <a:ext cx="313734" cy="80919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2209801" y="1937906"/>
              <a:ext cx="1541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Commissioning</a:t>
              </a:r>
            </a:p>
            <a:p>
              <a:pPr algn="ctr"/>
              <a:r>
                <a:rPr lang="en-US" sz="1200" b="1" dirty="0" smtClean="0"/>
                <a:t>Diagnostic Line 2</a:t>
              </a:r>
              <a:endParaRPr lang="en-US" sz="1200" b="1" dirty="0"/>
            </a:p>
          </p:txBody>
        </p:sp>
        <p:cxnSp>
          <p:nvCxnSpPr>
            <p:cNvPr id="52" name="Straight Arrow Connector 51"/>
            <p:cNvCxnSpPr>
              <a:stCxn id="51" idx="2"/>
            </p:cNvCxnSpPr>
            <p:nvPr/>
          </p:nvCxnSpPr>
          <p:spPr>
            <a:xfrm>
              <a:off x="2980647" y="2399571"/>
              <a:ext cx="492834" cy="80919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3803973" y="3491906"/>
              <a:ext cx="14570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RHIC TRIPLET</a:t>
              </a:r>
              <a:endParaRPr lang="en-US" sz="1200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389730" y="3504332"/>
              <a:ext cx="9041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RHIC  DX</a:t>
              </a:r>
              <a:endParaRPr lang="en-US" sz="1100" b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3514" y="4938007"/>
              <a:ext cx="1178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180° Bending Magnet</a:t>
              </a:r>
              <a:endParaRPr lang="en-US" sz="1200" b="1" dirty="0"/>
            </a:p>
          </p:txBody>
        </p:sp>
        <p:cxnSp>
          <p:nvCxnSpPr>
            <p:cNvPr id="57" name="Straight Arrow Connector 56"/>
            <p:cNvCxnSpPr>
              <a:stCxn id="56" idx="0"/>
            </p:cNvCxnSpPr>
            <p:nvPr/>
          </p:nvCxnSpPr>
          <p:spPr>
            <a:xfrm flipH="1" flipV="1">
              <a:off x="498315" y="3798167"/>
              <a:ext cx="284242" cy="11398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ight Arrow 58"/>
            <p:cNvSpPr/>
            <p:nvPr/>
          </p:nvSpPr>
          <p:spPr>
            <a:xfrm rot="10800000" flipV="1">
              <a:off x="6039285" y="2956752"/>
              <a:ext cx="430695" cy="149437"/>
            </a:xfrm>
            <a:prstGeom prst="rightArrow">
              <a:avLst>
                <a:gd name="adj1" fmla="val 50000"/>
                <a:gd name="adj2" fmla="val 88400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123410" y="2619503"/>
              <a:ext cx="346570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cap="none" spc="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e</a:t>
              </a:r>
              <a:r>
                <a:rPr lang="en-US" b="1" cap="none" spc="0" baseline="3000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-</a:t>
              </a:r>
              <a:endParaRPr lang="en-US" b="1" cap="none" spc="0" baseline="300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61" name="Right Arrow 60"/>
            <p:cNvSpPr/>
            <p:nvPr/>
          </p:nvSpPr>
          <p:spPr>
            <a:xfrm flipV="1">
              <a:off x="699462" y="4147718"/>
              <a:ext cx="430695" cy="149437"/>
            </a:xfrm>
            <a:prstGeom prst="rightArrow">
              <a:avLst>
                <a:gd name="adj1" fmla="val 50000"/>
                <a:gd name="adj2" fmla="val 88400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18688" y="3804958"/>
              <a:ext cx="346570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cap="none" spc="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e</a:t>
              </a:r>
              <a:r>
                <a:rPr lang="en-US" b="1" cap="none" spc="0" baseline="3000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-</a:t>
              </a:r>
              <a:endParaRPr lang="en-US" b="1" cap="none" spc="0" baseline="300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64" name="Right Arrow 63"/>
            <p:cNvSpPr/>
            <p:nvPr/>
          </p:nvSpPr>
          <p:spPr>
            <a:xfrm rot="10800000" flipV="1">
              <a:off x="5530374" y="3554770"/>
              <a:ext cx="196886" cy="82831"/>
            </a:xfrm>
            <a:prstGeom prst="rightArrow">
              <a:avLst>
                <a:gd name="adj1" fmla="val 50000"/>
                <a:gd name="adj2" fmla="val 8840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ight Arrow 64"/>
            <p:cNvSpPr/>
            <p:nvPr/>
          </p:nvSpPr>
          <p:spPr>
            <a:xfrm rot="10800000" flipV="1">
              <a:off x="3375038" y="3535343"/>
              <a:ext cx="196886" cy="82831"/>
            </a:xfrm>
            <a:prstGeom prst="rightArrow">
              <a:avLst>
                <a:gd name="adj1" fmla="val 50000"/>
                <a:gd name="adj2" fmla="val 8840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ight Arrow 65"/>
            <p:cNvSpPr/>
            <p:nvPr/>
          </p:nvSpPr>
          <p:spPr>
            <a:xfrm flipV="1">
              <a:off x="3385637" y="3653305"/>
              <a:ext cx="196886" cy="82831"/>
            </a:xfrm>
            <a:prstGeom prst="rightArrow">
              <a:avLst>
                <a:gd name="adj1" fmla="val 50000"/>
                <a:gd name="adj2" fmla="val 88400"/>
              </a:avLst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ight Arrow 66"/>
            <p:cNvSpPr/>
            <p:nvPr/>
          </p:nvSpPr>
          <p:spPr>
            <a:xfrm flipV="1">
              <a:off x="5536992" y="3641851"/>
              <a:ext cx="196886" cy="82831"/>
            </a:xfrm>
            <a:prstGeom prst="rightArrow">
              <a:avLst>
                <a:gd name="adj1" fmla="val 50000"/>
                <a:gd name="adj2" fmla="val 88400"/>
              </a:avLst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670813" y="3657600"/>
            <a:ext cx="2244587" cy="1626267"/>
            <a:chOff x="6568140" y="4774533"/>
            <a:chExt cx="2161038" cy="1626267"/>
          </a:xfrm>
        </p:grpSpPr>
        <p:pic>
          <p:nvPicPr>
            <p:cNvPr id="41" name="Picture 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5718" y="5625413"/>
              <a:ext cx="311859" cy="341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8206" y="5279770"/>
              <a:ext cx="279593" cy="279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2335" y="6019800"/>
              <a:ext cx="295275" cy="27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1"/>
            <p:cNvSpPr txBox="1"/>
            <p:nvPr/>
          </p:nvSpPr>
          <p:spPr>
            <a:xfrm>
              <a:off x="7079076" y="4774533"/>
              <a:ext cx="157673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en-US" sz="1200" b="1" u="sng" dirty="0" smtClean="0"/>
                <a:t>LEReC Solenoids</a:t>
              </a:r>
            </a:p>
            <a:p>
              <a:pPr>
                <a:lnSpc>
                  <a:spcPct val="200000"/>
                </a:lnSpc>
              </a:pPr>
              <a:r>
                <a:rPr lang="en-US" sz="1200" b="1" dirty="0" smtClean="0"/>
                <a:t>Compensating (LF)</a:t>
              </a:r>
            </a:p>
            <a:p>
              <a:pPr>
                <a:lnSpc>
                  <a:spcPct val="200000"/>
                </a:lnSpc>
              </a:pPr>
              <a:r>
                <a:rPr lang="en-US" sz="1200" b="1" dirty="0" smtClean="0"/>
                <a:t>Matching (HF)</a:t>
              </a:r>
            </a:p>
            <a:p>
              <a:pPr>
                <a:lnSpc>
                  <a:spcPct val="200000"/>
                </a:lnSpc>
              </a:pPr>
              <a:r>
                <a:rPr lang="en-US" sz="1200" b="1" dirty="0" smtClean="0"/>
                <a:t>Merger/Transport </a:t>
              </a:r>
              <a:endParaRPr lang="en-US" sz="1200" b="1" dirty="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568140" y="4876800"/>
              <a:ext cx="2161038" cy="1524000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48" name="Right Arrow 47"/>
          <p:cNvSpPr/>
          <p:nvPr/>
        </p:nvSpPr>
        <p:spPr>
          <a:xfrm rot="10800000" flipV="1">
            <a:off x="699462" y="3121876"/>
            <a:ext cx="430695" cy="149437"/>
          </a:xfrm>
          <a:prstGeom prst="rightArrow">
            <a:avLst>
              <a:gd name="adj1" fmla="val 50000"/>
              <a:gd name="adj2" fmla="val 884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82557" y="2804169"/>
            <a:ext cx="4042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US" b="1" baseline="300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en-US" dirty="0"/>
          </a:p>
        </p:txBody>
      </p:sp>
      <p:sp>
        <p:nvSpPr>
          <p:cNvPr id="50" name="Title 2"/>
          <p:cNvSpPr txBox="1">
            <a:spLocks/>
          </p:cNvSpPr>
          <p:nvPr/>
        </p:nvSpPr>
        <p:spPr bwMode="auto">
          <a:xfrm>
            <a:off x="228600" y="96839"/>
            <a:ext cx="86868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lang="en-US" sz="2400" b="1" dirty="0">
                <a:solidFill>
                  <a:srgbClr val="FF0000"/>
                </a:solidFill>
                <a:latin typeface="Helvetica"/>
                <a:ea typeface="ＭＳ Ｐゴシック" pitchFamily="-65" charset="-128"/>
                <a:cs typeface="Helvetica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9pPr>
          </a:lstStyle>
          <a:p>
            <a:pPr algn="l"/>
            <a:r>
              <a:rPr lang="en-US" altLang="en-US" dirty="0"/>
              <a:t>Low Energy RHIC electron Cooling (LEReC</a:t>
            </a:r>
            <a:r>
              <a:rPr lang="en-US" alt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51701" y="838200"/>
            <a:ext cx="196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(not to scale)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521214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Energies </a:t>
            </a:r>
            <a:r>
              <a:rPr lang="en-US" i="1" dirty="0" smtClean="0"/>
              <a:t>E</a:t>
            </a:r>
            <a:r>
              <a:rPr lang="en-US" dirty="0" smtClean="0"/>
              <a:t>	     : 1.6, 2.0 (2.65) MeV</a:t>
            </a:r>
            <a:br>
              <a:rPr lang="en-US" dirty="0" smtClean="0"/>
            </a:br>
            <a:r>
              <a:rPr lang="en-US" dirty="0" smtClean="0"/>
              <a:t>Avg. current </a:t>
            </a:r>
            <a:r>
              <a:rPr lang="en-US" i="1" dirty="0" err="1" smtClean="0"/>
              <a:t>I</a:t>
            </a:r>
            <a:r>
              <a:rPr lang="en-US" baseline="-25000" dirty="0" err="1" smtClean="0"/>
              <a:t>avg</a:t>
            </a:r>
            <a:r>
              <a:rPr lang="en-US" baseline="-25000" dirty="0" smtClean="0"/>
              <a:t>  </a:t>
            </a:r>
            <a:r>
              <a:rPr lang="en-US" dirty="0" smtClean="0"/>
              <a:t>: 27 mA</a:t>
            </a:r>
            <a:br>
              <a:rPr lang="en-US" dirty="0" smtClean="0"/>
            </a:br>
            <a:r>
              <a:rPr lang="en-US" dirty="0" smtClean="0"/>
              <a:t>Momentum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p</a:t>
            </a:r>
            <a:r>
              <a:rPr lang="en-US" dirty="0" smtClean="0"/>
              <a:t>/p </a:t>
            </a:r>
            <a:r>
              <a:rPr lang="en-US" dirty="0"/>
              <a:t>: 5</a:t>
            </a:r>
            <a:r>
              <a:rPr lang="en-US" dirty="0" smtClean="0"/>
              <a:t>×10</a:t>
            </a:r>
            <a:r>
              <a:rPr lang="en-US" baseline="30000" dirty="0" smtClean="0"/>
              <a:t>-4</a:t>
            </a:r>
            <a:endParaRPr lang="en-US" baseline="30000" dirty="0"/>
          </a:p>
          <a:p>
            <a:pPr algn="l"/>
            <a:r>
              <a:rPr lang="en-US" dirty="0" smtClean="0"/>
              <a:t>Luminosity gain  : 4×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239000" y="381000"/>
            <a:ext cx="1685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A. Fedotov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8600" y="5943600"/>
            <a:ext cx="5087601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b="1" baseline="30000" dirty="0" smtClean="0">
                <a:solidFill>
                  <a:srgbClr val="FF0000"/>
                </a:solidFill>
              </a:rPr>
              <a:t>st</a:t>
            </a:r>
            <a:r>
              <a:rPr lang="en-US" b="1" dirty="0" smtClean="0">
                <a:solidFill>
                  <a:srgbClr val="FF0000"/>
                </a:solidFill>
              </a:rPr>
              <a:t> bunched beam electron cooler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planned operation in 2019/2020</a:t>
            </a:r>
          </a:p>
        </p:txBody>
      </p:sp>
    </p:spTree>
    <p:extLst>
      <p:ext uri="{BB962C8B-B14F-4D97-AF65-F5344CB8AC3E}">
        <p14:creationId xmlns:p14="http://schemas.microsoft.com/office/powerpoint/2010/main" val="2755095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77" y="646210"/>
            <a:ext cx="7886700" cy="568404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" y="96839"/>
            <a:ext cx="8915400" cy="47466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BES-II 2019/2020</a:t>
            </a:r>
            <a:r>
              <a:rPr lang="en-US" sz="2800" b="0" dirty="0" smtClean="0">
                <a:solidFill>
                  <a:schemeClr val="tx2"/>
                </a:solidFill>
              </a:rPr>
              <a:t>                BES-I and BES-II luminosities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12108" y="1143000"/>
            <a:ext cx="2051627" cy="4229100"/>
            <a:chOff x="2212108" y="1143000"/>
            <a:chExt cx="2051627" cy="4229100"/>
          </a:xfrm>
        </p:grpSpPr>
        <p:sp>
          <p:nvSpPr>
            <p:cNvPr id="6" name="Rectangle 5"/>
            <p:cNvSpPr/>
            <p:nvPr/>
          </p:nvSpPr>
          <p:spPr bwMode="auto">
            <a:xfrm>
              <a:off x="2212108" y="1143000"/>
              <a:ext cx="2051627" cy="4229100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ＭＳ Ｐゴシック" pitchFamily="34" charset="-128"/>
              </a:endParaRPr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2212365" y="1199575"/>
              <a:ext cx="204950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0" dirty="0">
                  <a:latin typeface="Helvetica"/>
                  <a:cs typeface="Helvetica"/>
                </a:rPr>
                <a:t>4x </a:t>
              </a:r>
              <a:r>
                <a:rPr lang="en-US" sz="1800" b="0" dirty="0" smtClean="0">
                  <a:latin typeface="Helvetica"/>
                  <a:cs typeface="Helvetica"/>
                </a:rPr>
                <a:t>increase</a:t>
              </a:r>
              <a:r>
                <a:rPr lang="en-US" sz="1800" b="0" dirty="0">
                  <a:latin typeface="Helvetica"/>
                  <a:cs typeface="Helvetica"/>
                </a:rPr>
                <a:t> </a:t>
              </a:r>
              <a:r>
                <a:rPr lang="en-US" sz="1800" b="0" dirty="0" smtClean="0">
                  <a:latin typeface="Helvetica"/>
                  <a:cs typeface="Helvetica"/>
                </a:rPr>
                <a:t>in </a:t>
              </a:r>
              <a:r>
                <a:rPr lang="en-US" sz="1800" b="0" i="1" dirty="0" smtClean="0">
                  <a:latin typeface="Helvetica"/>
                  <a:cs typeface="Helvetica"/>
                </a:rPr>
                <a:t>L</a:t>
              </a:r>
              <a:r>
                <a:rPr lang="en-US" sz="1800" b="0" baseline="-25000" dirty="0" smtClean="0">
                  <a:latin typeface="Helvetica"/>
                  <a:cs typeface="Helvetica"/>
                </a:rPr>
                <a:t>avg</a:t>
              </a:r>
              <a:r>
                <a:rPr lang="en-US" sz="1800" b="0" dirty="0" smtClean="0">
                  <a:latin typeface="Helvetica"/>
                  <a:cs typeface="Helvetica"/>
                </a:rPr>
                <a:t/>
              </a:r>
              <a:br>
                <a:rPr lang="en-US" sz="1800" b="0" dirty="0" smtClean="0">
                  <a:latin typeface="Helvetica"/>
                  <a:cs typeface="Helvetica"/>
                </a:rPr>
              </a:br>
              <a:r>
                <a:rPr lang="en-US" sz="1800" b="0" dirty="0" smtClean="0">
                  <a:latin typeface="Helvetica"/>
                  <a:cs typeface="Helvetica"/>
                </a:rPr>
                <a:t>with e-cooling </a:t>
              </a:r>
              <a:br>
                <a:rPr lang="en-US" sz="1800" b="0" dirty="0" smtClean="0">
                  <a:latin typeface="Helvetica"/>
                  <a:cs typeface="Helvetica"/>
                </a:rPr>
              </a:br>
              <a:endParaRPr lang="en-US" sz="1800" b="0" dirty="0" smtClean="0">
                <a:latin typeface="Helvetica"/>
                <a:cs typeface="Helvetica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04835" y="1143000"/>
            <a:ext cx="2571175" cy="4229100"/>
            <a:chOff x="5519702" y="1143000"/>
            <a:chExt cx="2352305" cy="4229100"/>
          </a:xfrm>
        </p:grpSpPr>
        <p:sp>
          <p:nvSpPr>
            <p:cNvPr id="9" name="Rectangle 8"/>
            <p:cNvSpPr/>
            <p:nvPr/>
          </p:nvSpPr>
          <p:spPr bwMode="auto">
            <a:xfrm>
              <a:off x="5519702" y="1143000"/>
              <a:ext cx="2352305" cy="4229100"/>
            </a:xfrm>
            <a:prstGeom prst="rect">
              <a:avLst/>
            </a:prstGeom>
            <a:solidFill>
              <a:schemeClr val="accent1">
                <a:lumMod val="90000"/>
                <a:alpha val="2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ＭＳ Ｐゴシック" pitchFamily="34" charset="-128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687686" y="1257300"/>
              <a:ext cx="204950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0" dirty="0">
                  <a:latin typeface="Helvetica"/>
                  <a:cs typeface="Helvetica"/>
                </a:rPr>
                <a:t>3x </a:t>
              </a:r>
              <a:r>
                <a:rPr lang="en-US" sz="1800" b="0" dirty="0" smtClean="0">
                  <a:latin typeface="Helvetica"/>
                  <a:cs typeface="Helvetica"/>
                </a:rPr>
                <a:t>increase</a:t>
              </a:r>
              <a:r>
                <a:rPr lang="en-US" sz="1800" b="0" dirty="0">
                  <a:latin typeface="Helvetica"/>
                  <a:cs typeface="Helvetica"/>
                </a:rPr>
                <a:t> in </a:t>
              </a:r>
              <a:r>
                <a:rPr lang="en-US" sz="1800" b="0" i="1" dirty="0">
                  <a:latin typeface="Helvetica"/>
                  <a:cs typeface="Helvetica"/>
                </a:rPr>
                <a:t>L</a:t>
              </a:r>
              <a:r>
                <a:rPr lang="en-US" sz="1800" b="0" baseline="-25000" dirty="0">
                  <a:latin typeface="Helvetica"/>
                  <a:cs typeface="Helvetica"/>
                </a:rPr>
                <a:t>avg</a:t>
              </a:r>
              <a:r>
                <a:rPr lang="en-US" sz="1800" b="0" dirty="0" smtClean="0">
                  <a:latin typeface="Helvetica"/>
                  <a:cs typeface="Helvetica"/>
                </a:rPr>
                <a:t/>
              </a:r>
              <a:br>
                <a:rPr lang="en-US" sz="1800" b="0" dirty="0" smtClean="0">
                  <a:latin typeface="Helvetica"/>
                  <a:cs typeface="Helvetica"/>
                </a:rPr>
              </a:br>
              <a:r>
                <a:rPr lang="en-US" sz="1800" b="0" dirty="0" smtClean="0">
                  <a:latin typeface="Helvetica"/>
                  <a:cs typeface="Helvetica"/>
                </a:rPr>
                <a:t>without e-cooling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451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414338"/>
          </a:xfrm>
        </p:spPr>
        <p:txBody>
          <a:bodyPr/>
          <a:lstStyle/>
          <a:p>
            <a:pPr algn="l"/>
            <a:r>
              <a:rPr lang="en-US" sz="2200" dirty="0" smtClean="0">
                <a:solidFill>
                  <a:srgbClr val="FF0000"/>
                </a:solidFill>
              </a:rPr>
              <a:t>RHIC Accelerator Development Technical Infrastructure Upgrade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Scope </a:t>
            </a:r>
            <a:endParaRPr lang="en-US" b="1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n-US" dirty="0"/>
              <a:t>u</a:t>
            </a:r>
            <a:r>
              <a:rPr lang="en-US" dirty="0" smtClean="0"/>
              <a:t>pgrade </a:t>
            </a:r>
            <a:r>
              <a:rPr lang="en-US" dirty="0"/>
              <a:t>of buildings, tunnel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technical </a:t>
            </a:r>
            <a:r>
              <a:rPr lang="en-US" dirty="0" smtClean="0"/>
              <a:t>infrastructure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RHIC Interaction Region 2  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(</a:t>
            </a:r>
            <a:r>
              <a:rPr lang="en-US" sz="1600" dirty="0"/>
              <a:t>electrical, water, and </a:t>
            </a:r>
            <a:r>
              <a:rPr lang="en-US" sz="1600" dirty="0" smtClean="0"/>
              <a:t>cryogenic</a:t>
            </a:r>
            <a:br>
              <a:rPr lang="en-US" sz="1600" dirty="0" smtClean="0"/>
            </a:br>
            <a:r>
              <a:rPr lang="en-US" sz="1600" dirty="0" smtClean="0"/>
              <a:t>distribution</a:t>
            </a:r>
            <a:r>
              <a:rPr lang="en-US" sz="1600" dirty="0"/>
              <a:t>, </a:t>
            </a:r>
            <a:r>
              <a:rPr lang="en-US" sz="1600" dirty="0" smtClean="0"/>
              <a:t>access </a:t>
            </a:r>
            <a:r>
              <a:rPr lang="en-US" sz="1600" dirty="0"/>
              <a:t>controls</a:t>
            </a:r>
            <a:r>
              <a:rPr lang="en-US" sz="1600" dirty="0" smtClean="0"/>
              <a:t>)</a:t>
            </a:r>
            <a:br>
              <a:rPr lang="en-US" sz="1600" dirty="0" smtClean="0"/>
            </a:br>
            <a:endParaRPr lang="en-US" sz="1600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Cost and funding</a:t>
            </a:r>
          </a:p>
          <a:p>
            <a:pPr marL="0" indent="0"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 </a:t>
            </a:r>
            <a:endParaRPr lang="en-US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Schedule</a:t>
            </a:r>
            <a:endParaRPr lang="en-US" b="1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n-US" dirty="0">
                <a:solidFill>
                  <a:srgbClr val="0000E7"/>
                </a:solidFill>
              </a:rPr>
              <a:t>s</a:t>
            </a:r>
            <a:r>
              <a:rPr lang="en-US" dirty="0" smtClean="0">
                <a:solidFill>
                  <a:srgbClr val="0000E7"/>
                </a:solidFill>
              </a:rPr>
              <a:t>tarted</a:t>
            </a:r>
            <a:r>
              <a:rPr lang="en-US" dirty="0">
                <a:solidFill>
                  <a:srgbClr val="0000E7"/>
                </a:solidFill>
              </a:rPr>
              <a:t>: </a:t>
            </a:r>
            <a:r>
              <a:rPr lang="en-US" dirty="0" smtClean="0">
                <a:solidFill>
                  <a:srgbClr val="0000E7"/>
                </a:solidFill>
              </a:rPr>
              <a:t>03/2015</a:t>
            </a:r>
            <a:endParaRPr lang="en-US" dirty="0">
              <a:solidFill>
                <a:srgbClr val="0000E7"/>
              </a:solidFill>
            </a:endParaRPr>
          </a:p>
          <a:p>
            <a:pPr>
              <a:buFont typeface="Arial"/>
              <a:buChar char="•"/>
            </a:pPr>
            <a:r>
              <a:rPr lang="en-US" dirty="0">
                <a:solidFill>
                  <a:srgbClr val="0000E7"/>
                </a:solidFill>
              </a:rPr>
              <a:t>p</a:t>
            </a:r>
            <a:r>
              <a:rPr lang="en-US" dirty="0" smtClean="0">
                <a:solidFill>
                  <a:srgbClr val="0000E7"/>
                </a:solidFill>
              </a:rPr>
              <a:t>lanned early completion</a:t>
            </a:r>
            <a:r>
              <a:rPr lang="en-US" dirty="0">
                <a:solidFill>
                  <a:srgbClr val="0000E7"/>
                </a:solidFill>
              </a:rPr>
              <a:t>: </a:t>
            </a:r>
            <a:r>
              <a:rPr lang="en-US" dirty="0" smtClean="0">
                <a:solidFill>
                  <a:srgbClr val="0000E7"/>
                </a:solidFill>
              </a:rPr>
              <a:t>12/</a:t>
            </a:r>
            <a:r>
              <a:rPr lang="en-US" dirty="0">
                <a:solidFill>
                  <a:srgbClr val="0000E7"/>
                </a:solidFill>
              </a:rPr>
              <a:t>2016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Status</a:t>
            </a:r>
            <a:endParaRPr lang="en-US" b="1" dirty="0">
              <a:solidFill>
                <a:schemeClr val="tx2"/>
              </a:solidFill>
            </a:endParaRPr>
          </a:p>
          <a:p>
            <a:pPr>
              <a:buFont typeface="Arial"/>
              <a:buChar char="•"/>
            </a:pPr>
            <a:r>
              <a:rPr lang="en-US" dirty="0"/>
              <a:t>presently on track for for completion </a:t>
            </a:r>
            <a:r>
              <a:rPr lang="en-US" dirty="0" smtClean="0"/>
              <a:t>as planned</a:t>
            </a:r>
            <a:endParaRPr lang="en-US" strike="sngStrike" dirty="0">
              <a:solidFill>
                <a:srgbClr val="0000E7"/>
              </a:solidFill>
            </a:endParaRPr>
          </a:p>
          <a:p>
            <a:pPr marL="0" indent="0">
              <a:buNone/>
            </a:pPr>
            <a:endParaRPr lang="en-US" strike="sngStrike" dirty="0"/>
          </a:p>
          <a:p>
            <a:endParaRPr lang="en-US" strike="sngStrike" dirty="0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660" y="1143000"/>
            <a:ext cx="4899339" cy="3657600"/>
          </a:xfrm>
          <a:prstGeom prst="rect">
            <a:avLst/>
          </a:prstGeom>
        </p:spPr>
      </p:pic>
      <p:pic>
        <p:nvPicPr>
          <p:cNvPr id="4" name="Picture 3" descr="2015-0715 IR2 parking lo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5629955"/>
            <a:ext cx="2171700" cy="1228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6935752" y="5065744"/>
            <a:ext cx="221086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0" dirty="0" smtClean="0">
                <a:solidFill>
                  <a:srgbClr val="000000"/>
                </a:solidFill>
                <a:latin typeface="Helvetica"/>
                <a:cs typeface="Helvetica"/>
              </a:rPr>
              <a:t>New parking lot at IR2 </a:t>
            </a:r>
            <a:br>
              <a:rPr lang="en-US" sz="1600" b="0" dirty="0" smtClean="0">
                <a:solidFill>
                  <a:srgbClr val="000000"/>
                </a:solidFill>
                <a:latin typeface="Helvetica"/>
                <a:cs typeface="Helvetica"/>
              </a:rPr>
            </a:br>
            <a:r>
              <a:rPr lang="en-US" sz="1600" b="0" dirty="0" smtClean="0">
                <a:solidFill>
                  <a:srgbClr val="000000"/>
                </a:solidFill>
                <a:latin typeface="Helvetica"/>
                <a:cs typeface="Helvetica"/>
              </a:rPr>
              <a:t>provided by lab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932483"/>
              </p:ext>
            </p:extLst>
          </p:nvPr>
        </p:nvGraphicFramePr>
        <p:xfrm>
          <a:off x="320040" y="3543480"/>
          <a:ext cx="3566160" cy="54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1540"/>
                <a:gridCol w="891540"/>
                <a:gridCol w="891540"/>
                <a:gridCol w="891540"/>
              </a:tblGrid>
              <a:tr h="25224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FY2014</a:t>
                      </a:r>
                      <a:endParaRPr lang="en-US" sz="1200" b="0" dirty="0">
                        <a:latin typeface="Helvetica"/>
                        <a:cs typeface="Helvetica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2015</a:t>
                      </a:r>
                      <a:endParaRPr lang="en-US" sz="1200" b="0" dirty="0">
                        <a:latin typeface="Helvetica"/>
                        <a:cs typeface="Helvetica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2016</a:t>
                      </a:r>
                      <a:endParaRPr lang="en-US" sz="1200" b="0" dirty="0">
                        <a:latin typeface="Helvetica"/>
                        <a:cs typeface="Helvetica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Total</a:t>
                      </a:r>
                      <a:endParaRPr lang="en-US" sz="1200" b="0" dirty="0">
                        <a:latin typeface="Helvetica"/>
                        <a:cs typeface="Helvetica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24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$1.0M (A)</a:t>
                      </a:r>
                      <a:endParaRPr lang="en-US" sz="1200" dirty="0">
                        <a:latin typeface="Helvetica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−</a:t>
                      </a:r>
                      <a:r>
                        <a:rPr lang="en-US" sz="1200" baseline="0" dirty="0" smtClean="0">
                          <a:latin typeface="Helvetica"/>
                          <a:cs typeface="Helvetica"/>
                        </a:rPr>
                        <a:t> </a:t>
                      </a:r>
                      <a:endParaRPr lang="en-US" sz="1200" dirty="0">
                        <a:latin typeface="Helvetica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0.5M</a:t>
                      </a:r>
                      <a:endParaRPr lang="en-US" sz="1200" dirty="0">
                        <a:latin typeface="Helvetica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1.5M</a:t>
                      </a:r>
                      <a:endParaRPr lang="en-US" sz="1200" dirty="0">
                        <a:latin typeface="Helvetica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32208" y="609600"/>
            <a:ext cx="1159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C. </a:t>
            </a:r>
            <a:r>
              <a:rPr lang="en-US" dirty="0" err="1" smtClean="0"/>
              <a:t>Folz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731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Contents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accent2"/>
                </a:solidFill>
              </a:rPr>
              <a:t>Performance in Run-16</a:t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Au+Au	100 GeV/nucleon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	d+Au 	100, 31.2, 9.8, 19.5 GeV/nucleon</a:t>
            </a:r>
            <a:endParaRPr lang="en-US" sz="2400" dirty="0">
              <a:solidFill>
                <a:srgbClr val="000000"/>
              </a:solidFill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accent2"/>
                </a:solidFill>
              </a:rPr>
              <a:t>Projections for </a:t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400" dirty="0" smtClean="0">
                <a:solidFill>
                  <a:schemeClr val="accent2"/>
                </a:solidFill>
              </a:rPr>
              <a:t>	</a:t>
            </a:r>
            <a:r>
              <a:rPr lang="en-US" sz="2400" dirty="0" smtClean="0"/>
              <a:t>Run-17 </a:t>
            </a:r>
            <a:r>
              <a:rPr lang="en-US" dirty="0" smtClean="0"/>
              <a:t>(p</a:t>
            </a:r>
            <a:r>
              <a:rPr lang="en-US" dirty="0">
                <a:ea typeface="ＭＳ Ｐゴシック" pitchFamily="-107" charset="-128"/>
                <a:cs typeface="Arial"/>
                <a:sym typeface="Symbol" pitchFamily="-107" charset="2"/>
              </a:rPr>
              <a:t></a:t>
            </a:r>
            <a:r>
              <a:rPr lang="en-US" dirty="0" smtClean="0"/>
              <a:t>+p</a:t>
            </a:r>
            <a:r>
              <a:rPr lang="en-US" dirty="0" smtClean="0">
                <a:ea typeface="ＭＳ Ｐゴシック" pitchFamily="-107" charset="-128"/>
                <a:cs typeface="Arial"/>
                <a:sym typeface="Symbol" pitchFamily="-107" charset="2"/>
              </a:rPr>
              <a:t> 255 GeV</a:t>
            </a:r>
            <a:r>
              <a:rPr lang="en-US" dirty="0" smtClean="0"/>
              <a:t>)</a:t>
            </a:r>
            <a:r>
              <a:rPr lang="en-US" sz="2400" dirty="0" smtClean="0"/>
              <a:t> and </a:t>
            </a:r>
            <a:br>
              <a:rPr lang="en-US" sz="2400" dirty="0" smtClean="0"/>
            </a:br>
            <a:r>
              <a:rPr lang="en-US" sz="2400" dirty="0" smtClean="0"/>
              <a:t>	Run-18 </a:t>
            </a:r>
            <a:r>
              <a:rPr lang="en-US" dirty="0" smtClean="0"/>
              <a:t>(Zr+Zr, Ru+Ru 100 GeV/nucleon)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accent2"/>
                </a:solidFill>
              </a:rPr>
              <a:t>Ongoing and planned upgrades</a:t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	LEReC, RADTIU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 	RHIC 9 MHz RF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	Extended EBIS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	Linac </a:t>
            </a:r>
            <a:r>
              <a:rPr lang="en-US" dirty="0" smtClean="0">
                <a:solidFill>
                  <a:srgbClr val="000000"/>
                </a:solidFill>
              </a:rPr>
              <a:t>(Raster, Reliability, Intensity Phase I+II)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spcAft>
                <a:spcPts val="1200"/>
              </a:spcAft>
            </a:pPr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2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870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900" y="3200400"/>
            <a:ext cx="4827799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839"/>
            <a:ext cx="9029700" cy="474661"/>
          </a:xfrm>
        </p:spPr>
        <p:txBody>
          <a:bodyPr/>
          <a:lstStyle/>
          <a:p>
            <a:pPr algn="l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RHIC 9 MHz RF Upgrade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Scope</a:t>
            </a:r>
            <a:r>
              <a:rPr lang="en-US" b="1" dirty="0" smtClean="0"/>
              <a:t> </a:t>
            </a:r>
            <a:endParaRPr lang="en-US" b="1" dirty="0"/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3 cavities per </a:t>
            </a:r>
            <a:r>
              <a:rPr lang="en-US" dirty="0" smtClean="0">
                <a:solidFill>
                  <a:srgbClr val="0000FF"/>
                </a:solidFill>
              </a:rPr>
              <a:t>ring (60 </a:t>
            </a:r>
            <a:r>
              <a:rPr lang="en-US" dirty="0">
                <a:solidFill>
                  <a:srgbClr val="0000FF"/>
                </a:solidFill>
              </a:rPr>
              <a:t>kV per </a:t>
            </a:r>
            <a:r>
              <a:rPr lang="en-US" dirty="0" smtClean="0">
                <a:solidFill>
                  <a:srgbClr val="0000FF"/>
                </a:solidFill>
              </a:rPr>
              <a:t>cavity)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1600" dirty="0" smtClean="0">
                <a:solidFill>
                  <a:srgbClr val="0000FF"/>
                </a:solidFill>
              </a:rPr>
              <a:t>[existing 9 MHz RF: </a:t>
            </a:r>
            <a:r>
              <a:rPr lang="en-US" sz="1600" dirty="0">
                <a:solidFill>
                  <a:srgbClr val="0000FF"/>
                </a:solidFill>
              </a:rPr>
              <a:t>22 kV (p</a:t>
            </a:r>
            <a:r>
              <a:rPr lang="en-US" sz="1600" dirty="0">
                <a:solidFill>
                  <a:srgbClr val="0000FF"/>
                </a:solidFill>
                <a:ea typeface="ＭＳ Ｐゴシック" pitchFamily="-107" charset="-128"/>
                <a:cs typeface="Arial"/>
                <a:sym typeface="Symbol" pitchFamily="-107" charset="2"/>
              </a:rPr>
              <a:t>+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>
                <a:solidFill>
                  <a:srgbClr val="0000FF"/>
                </a:solidFill>
                <a:ea typeface="ＭＳ Ｐゴシック" pitchFamily="-107" charset="-128"/>
                <a:cs typeface="Arial"/>
                <a:sym typeface="Symbol" pitchFamily="-107" charset="2"/>
              </a:rPr>
              <a:t></a:t>
            </a:r>
            <a:r>
              <a:rPr lang="en-US" sz="1600" dirty="0" smtClean="0">
                <a:solidFill>
                  <a:srgbClr val="0000FF"/>
                </a:solidFill>
              </a:rPr>
              <a:t>)]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1400" b="1" dirty="0" smtClean="0">
                <a:solidFill>
                  <a:srgbClr val="0000FF"/>
                </a:solidFill>
              </a:rPr>
              <a:t/>
            </a:r>
            <a:br>
              <a:rPr lang="en-US" sz="1400" b="1" dirty="0" smtClean="0">
                <a:solidFill>
                  <a:srgbClr val="0000FF"/>
                </a:solidFill>
              </a:rPr>
            </a:br>
            <a:r>
              <a:rPr lang="en-US" sz="1400" b="1" dirty="0" smtClean="0"/>
              <a:t>3 </a:t>
            </a:r>
            <a:r>
              <a:rPr lang="en-US" sz="1400" b="1" dirty="0"/>
              <a:t>areas of benefit:</a:t>
            </a:r>
          </a:p>
          <a:p>
            <a:pPr marL="457200" indent="-27432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500" dirty="0"/>
              <a:t>Larger bucket and ramp speed for protons </a:t>
            </a:r>
            <a:br>
              <a:rPr lang="en-US" sz="1500" dirty="0"/>
            </a:br>
            <a:r>
              <a:rPr lang="en-US" sz="1500" dirty="0"/>
              <a:t> </a:t>
            </a:r>
            <a:r>
              <a:rPr lang="en-US" sz="1300" dirty="0"/>
              <a:t>(avoids squeeze out on early part of ramp, faster crossing of spin resonances)</a:t>
            </a:r>
          </a:p>
          <a:p>
            <a:pPr marL="457200" indent="-27432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500" dirty="0"/>
              <a:t>Lower peak current for transition crossing</a:t>
            </a:r>
            <a:r>
              <a:rPr lang="en-US" sz="1300" dirty="0"/>
              <a:t> (increase in bunch intensity)</a:t>
            </a:r>
          </a:p>
          <a:p>
            <a:pPr marL="457200" indent="-27432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500" dirty="0" smtClean="0"/>
              <a:t>Operation </a:t>
            </a:r>
            <a:r>
              <a:rPr lang="en-US" sz="1500" dirty="0"/>
              <a:t>with long bunches at low energy ions </a:t>
            </a:r>
            <a:r>
              <a:rPr lang="en-US" sz="1300" dirty="0"/>
              <a:t>(enhancement to LEReC</a:t>
            </a:r>
            <a:r>
              <a:rPr lang="en-US" sz="1300" dirty="0" smtClean="0"/>
              <a:t>)</a:t>
            </a:r>
            <a:br>
              <a:rPr lang="en-US" sz="1300" dirty="0" smtClean="0"/>
            </a:br>
            <a:endParaRPr lang="en-US" sz="1500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Cost and funding</a:t>
            </a:r>
            <a:endParaRPr lang="en-US" b="1" dirty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0" indent="0">
              <a:buNone/>
            </a:pPr>
            <a:endParaRPr lang="en-US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Schedule</a:t>
            </a:r>
            <a:endParaRPr lang="en-US" b="1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 smtClean="0">
                <a:solidFill>
                  <a:srgbClr val="0000FF"/>
                </a:solidFill>
              </a:rPr>
              <a:t>tarted</a:t>
            </a:r>
            <a:r>
              <a:rPr lang="en-US" dirty="0">
                <a:solidFill>
                  <a:srgbClr val="0000FF"/>
                </a:solidFill>
              </a:rPr>
              <a:t>: 08/2013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 smtClean="0">
                <a:solidFill>
                  <a:srgbClr val="0000FF"/>
                </a:solidFill>
              </a:rPr>
              <a:t>lanned </a:t>
            </a:r>
            <a:r>
              <a:rPr lang="en-US" dirty="0">
                <a:solidFill>
                  <a:srgbClr val="0000FF"/>
                </a:solidFill>
              </a:rPr>
              <a:t>completion: </a:t>
            </a:r>
            <a:r>
              <a:rPr lang="en-US" dirty="0" smtClean="0">
                <a:solidFill>
                  <a:srgbClr val="0000FF"/>
                </a:solidFill>
              </a:rPr>
              <a:t>12/2017 </a:t>
            </a:r>
            <a:r>
              <a:rPr lang="en-US" sz="1700" dirty="0" smtClean="0">
                <a:solidFill>
                  <a:srgbClr val="0000FF"/>
                </a:solidFill>
              </a:rPr>
              <a:t>(begin of beam commissioning)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Status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</a:p>
          <a:p>
            <a:pPr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f</a:t>
            </a:r>
            <a:r>
              <a:rPr lang="en-US" dirty="0" smtClean="0">
                <a:solidFill>
                  <a:srgbClr val="0000FF"/>
                </a:solidFill>
              </a:rPr>
              <a:t>irst article demonstrated design voltage in RHIC ring 07/2015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installation of 1 cavity per ring for Run-17, complete system for Run-18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presently </a:t>
            </a:r>
            <a:r>
              <a:rPr lang="en-US" dirty="0">
                <a:solidFill>
                  <a:srgbClr val="0000FF"/>
                </a:solidFill>
              </a:rPr>
              <a:t>on track for completion </a:t>
            </a:r>
            <a:r>
              <a:rPr lang="en-US" dirty="0" smtClean="0">
                <a:solidFill>
                  <a:srgbClr val="0000FF"/>
                </a:solidFill>
              </a:rPr>
              <a:t>as planned</a:t>
            </a:r>
            <a:r>
              <a:rPr lang="en-US" dirty="0">
                <a:solidFill>
                  <a:srgbClr val="0000FF"/>
                </a:solidFill>
              </a:rPr>
              <a:t/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7848600" y="2362200"/>
            <a:ext cx="0" cy="1219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03074"/>
            <a:ext cx="2743200" cy="98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218510"/>
              </p:ext>
            </p:extLst>
          </p:nvPr>
        </p:nvGraphicFramePr>
        <p:xfrm>
          <a:off x="457200" y="3124200"/>
          <a:ext cx="3566160" cy="54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1540"/>
                <a:gridCol w="891540"/>
                <a:gridCol w="891540"/>
                <a:gridCol w="891540"/>
              </a:tblGrid>
              <a:tr h="25224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FY2014</a:t>
                      </a:r>
                      <a:endParaRPr lang="en-US" sz="1200" b="0" dirty="0">
                        <a:latin typeface="Helvetica"/>
                        <a:cs typeface="Helvetica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2015</a:t>
                      </a:r>
                      <a:endParaRPr lang="en-US" sz="1200" b="0" dirty="0">
                        <a:latin typeface="Helvetica"/>
                        <a:cs typeface="Helvetica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2016</a:t>
                      </a:r>
                      <a:endParaRPr lang="en-US" sz="1200" b="0" dirty="0">
                        <a:latin typeface="Helvetica"/>
                        <a:cs typeface="Helvetica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Total</a:t>
                      </a:r>
                      <a:endParaRPr lang="en-US" sz="1200" b="0" dirty="0">
                        <a:latin typeface="Helvetica"/>
                        <a:cs typeface="Helvetica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24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$675k (A)</a:t>
                      </a:r>
                      <a:endParaRPr lang="en-US" sz="1200" dirty="0">
                        <a:latin typeface="Helvetica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700k (A)</a:t>
                      </a:r>
                      <a:endParaRPr lang="en-US" sz="1200" dirty="0">
                        <a:latin typeface="Helvetica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625k (A)</a:t>
                      </a:r>
                      <a:endParaRPr lang="en-US" sz="1200" dirty="0">
                        <a:latin typeface="Helvetica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2.0M</a:t>
                      </a:r>
                      <a:endParaRPr lang="en-US" sz="1200" dirty="0">
                        <a:latin typeface="Helvetica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96000" y="685800"/>
            <a:ext cx="2848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A. Zaltsman, S. Polizzo</a:t>
            </a:r>
          </a:p>
        </p:txBody>
      </p:sp>
    </p:spTree>
    <p:extLst>
      <p:ext uri="{BB962C8B-B14F-4D97-AF65-F5344CB8AC3E}">
        <p14:creationId xmlns:p14="http://schemas.microsoft.com/office/powerpoint/2010/main" val="135542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21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10" name="Picture 9" descr="Untit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31256"/>
            <a:ext cx="4663319" cy="182154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228600"/>
            <a:ext cx="9144000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Extended EBIS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5562600"/>
          </a:xfrm>
        </p:spPr>
        <p:txBody>
          <a:bodyPr/>
          <a:lstStyle/>
          <a:p>
            <a:pPr marL="0" indent="0"/>
            <a:r>
              <a:rPr lang="en-US" b="1" dirty="0"/>
              <a:t>Scope </a:t>
            </a:r>
          </a:p>
          <a:p>
            <a:pPr marL="164592" indent="-164592">
              <a:spcBef>
                <a:spcPts val="0"/>
              </a:spcBef>
              <a:buFont typeface="Arial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Add superconducting solenoid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for trap length extension, 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sz="1800" dirty="0" smtClean="0">
                <a:solidFill>
                  <a:schemeClr val="accent6"/>
                </a:solidFill>
              </a:rPr>
              <a:t>expect +40% Au intensity</a:t>
            </a:r>
            <a:br>
              <a:rPr lang="en-US" sz="1800" dirty="0" smtClean="0">
                <a:solidFill>
                  <a:schemeClr val="accent6"/>
                </a:solidFill>
              </a:rPr>
            </a:br>
            <a:endParaRPr lang="en-US" sz="1050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</a:pPr>
            <a:r>
              <a:rPr lang="en-US" sz="1600" dirty="0" smtClean="0">
                <a:solidFill>
                  <a:schemeClr val="accent6"/>
                </a:solidFill>
              </a:rPr>
              <a:t>(early completion would shorten time for 2 </a:t>
            </a:r>
            <a:br>
              <a:rPr lang="en-US" sz="1600" dirty="0" smtClean="0">
                <a:solidFill>
                  <a:schemeClr val="accent6"/>
                </a:solidFill>
              </a:rPr>
            </a:br>
            <a:r>
              <a:rPr lang="en-US" sz="1600" dirty="0" smtClean="0">
                <a:solidFill>
                  <a:schemeClr val="accent6"/>
                </a:solidFill>
              </a:rPr>
              <a:t>highest energies in BES-II; also allows for </a:t>
            </a:r>
            <a:br>
              <a:rPr lang="en-US" sz="1600" dirty="0" smtClean="0">
                <a:solidFill>
                  <a:schemeClr val="accent6"/>
                </a:solidFill>
              </a:rPr>
            </a:br>
            <a:r>
              <a:rPr lang="en-US" sz="1600" dirty="0" smtClean="0">
                <a:solidFill>
                  <a:schemeClr val="accent6"/>
                </a:solidFill>
              </a:rPr>
              <a:t>next step in polarized </a:t>
            </a:r>
            <a:r>
              <a:rPr lang="en-US" sz="1600" baseline="30000" dirty="0" smtClean="0">
                <a:solidFill>
                  <a:schemeClr val="accent6"/>
                </a:solidFill>
              </a:rPr>
              <a:t>3</a:t>
            </a:r>
            <a:r>
              <a:rPr lang="en-US" sz="1600" dirty="0" smtClean="0">
                <a:solidFill>
                  <a:schemeClr val="accent6"/>
                </a:solidFill>
              </a:rPr>
              <a:t>He R&amp;D)</a:t>
            </a:r>
            <a:endParaRPr lang="en-US" sz="1800" b="1" dirty="0" smtClean="0"/>
          </a:p>
          <a:p>
            <a:pPr marL="0" indent="0"/>
            <a:endParaRPr lang="en-US" b="1" dirty="0" smtClean="0"/>
          </a:p>
          <a:p>
            <a:pPr marL="0" indent="0"/>
            <a:r>
              <a:rPr lang="en-US" b="1" dirty="0" smtClean="0"/>
              <a:t>Cost and funding</a:t>
            </a:r>
            <a:endParaRPr lang="en-US" b="1" dirty="0"/>
          </a:p>
          <a:p>
            <a:pPr marL="342900" indent="-342900">
              <a:buFont typeface="Arial"/>
              <a:buChar char="•"/>
            </a:pPr>
            <a:endParaRPr lang="en-US" dirty="0" smtClean="0">
              <a:solidFill>
                <a:srgbClr val="0000E7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E7"/>
              </a:solidFill>
            </a:endParaRPr>
          </a:p>
          <a:p>
            <a:pPr marL="0" indent="0"/>
            <a:r>
              <a:rPr lang="en-US" dirty="0" smtClean="0">
                <a:solidFill>
                  <a:srgbClr val="006600"/>
                </a:solidFill>
              </a:rPr>
              <a:t> </a:t>
            </a:r>
            <a:endParaRPr lang="en-US" dirty="0">
              <a:solidFill>
                <a:srgbClr val="006600"/>
              </a:solidFill>
            </a:endParaRPr>
          </a:p>
          <a:p>
            <a:pPr marL="0" indent="0"/>
            <a:r>
              <a:rPr lang="en-US" b="1" dirty="0" smtClean="0"/>
              <a:t>Schedule</a:t>
            </a:r>
            <a:endParaRPr lang="en-US" b="1" dirty="0"/>
          </a:p>
          <a:p>
            <a:pPr marL="164592" indent="-164592">
              <a:spcBef>
                <a:spcPts val="0"/>
              </a:spcBef>
              <a:buFont typeface="Arial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2016 s</a:t>
            </a:r>
            <a:r>
              <a:rPr lang="en-US" dirty="0" smtClean="0">
                <a:solidFill>
                  <a:srgbClr val="0000E7"/>
                </a:solidFill>
              </a:rPr>
              <a:t>tart (solenoid acquisition)</a:t>
            </a:r>
          </a:p>
          <a:p>
            <a:pPr marL="164592" indent="-164592">
              <a:spcBef>
                <a:spcPts val="0"/>
              </a:spcBef>
              <a:buFont typeface="Arial"/>
              <a:buChar char="•"/>
            </a:pPr>
            <a:r>
              <a:rPr lang="en-US" dirty="0" smtClean="0">
                <a:solidFill>
                  <a:srgbClr val="0000E7"/>
                </a:solidFill>
              </a:rPr>
              <a:t>2020 planned completion </a:t>
            </a:r>
            <a:r>
              <a:rPr lang="en-US" sz="1600" dirty="0" smtClean="0">
                <a:solidFill>
                  <a:srgbClr val="0000E7"/>
                </a:solidFill>
              </a:rPr>
              <a:t/>
            </a:r>
            <a:br>
              <a:rPr lang="en-US" sz="1600" dirty="0" smtClean="0">
                <a:solidFill>
                  <a:srgbClr val="0000E7"/>
                </a:solidFill>
              </a:rPr>
            </a:br>
            <a:r>
              <a:rPr lang="en-US" sz="1600" dirty="0" smtClean="0">
                <a:solidFill>
                  <a:srgbClr val="0000E7"/>
                </a:solidFill>
              </a:rPr>
              <a:t>           	</a:t>
            </a:r>
            <a:r>
              <a:rPr lang="en-US" sz="1400" dirty="0" smtClean="0">
                <a:solidFill>
                  <a:srgbClr val="0000E7"/>
                </a:solidFill>
              </a:rPr>
              <a:t>largest risk (cost, schedule and performance): </a:t>
            </a:r>
            <a:br>
              <a:rPr lang="en-US" sz="1400" dirty="0" smtClean="0">
                <a:solidFill>
                  <a:srgbClr val="0000E7"/>
                </a:solidFill>
              </a:rPr>
            </a:br>
            <a:r>
              <a:rPr lang="en-US" sz="1400" dirty="0" smtClean="0">
                <a:solidFill>
                  <a:srgbClr val="0000E7"/>
                </a:solidFill>
              </a:rPr>
              <a:t>	superconducting solenoid magnet </a:t>
            </a:r>
            <a:endParaRPr lang="en-US" sz="14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839889"/>
              </p:ext>
            </p:extLst>
          </p:nvPr>
        </p:nvGraphicFramePr>
        <p:xfrm>
          <a:off x="381000" y="3810000"/>
          <a:ext cx="3276600" cy="67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2200"/>
                <a:gridCol w="1092200"/>
                <a:gridCol w="1092200"/>
              </a:tblGrid>
              <a:tr h="2522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FY2016</a:t>
                      </a:r>
                      <a:endParaRPr lang="en-US" sz="1600" b="0" dirty="0">
                        <a:latin typeface="Helvetica"/>
                        <a:cs typeface="Helvetica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2017</a:t>
                      </a:r>
                      <a:endParaRPr lang="en-US" sz="1600" b="0" dirty="0">
                        <a:latin typeface="Helvetica"/>
                        <a:cs typeface="Helvetica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Total</a:t>
                      </a:r>
                      <a:endParaRPr lang="en-US" sz="1600" b="0" dirty="0">
                        <a:latin typeface="Helvetica"/>
                        <a:cs typeface="Helvetica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2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$475k (P)</a:t>
                      </a:r>
                      <a:endParaRPr lang="en-US" sz="1600" dirty="0">
                        <a:latin typeface="Helvetica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1350k (P)</a:t>
                      </a:r>
                      <a:endParaRPr lang="en-US" sz="1600" dirty="0">
                        <a:latin typeface="Helvetica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1.8M</a:t>
                      </a:r>
                      <a:endParaRPr lang="en-US" sz="1600" dirty="0">
                        <a:latin typeface="Helvetica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4953000" y="2319714"/>
            <a:ext cx="4038600" cy="4081086"/>
            <a:chOff x="4953000" y="2319714"/>
            <a:chExt cx="4038600" cy="4081086"/>
          </a:xfrm>
        </p:grpSpPr>
        <p:pic>
          <p:nvPicPr>
            <p:cNvPr id="13" name="Picture 12" descr="Untitled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382" y="3733800"/>
              <a:ext cx="1827218" cy="26670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953000" y="4267200"/>
              <a:ext cx="2209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dirty="0" smtClean="0"/>
                <a:t>High-field </a:t>
              </a:r>
              <a:r>
                <a:rPr lang="en-US" sz="1800" baseline="30000" dirty="0" smtClean="0"/>
                <a:t>3</a:t>
              </a:r>
              <a:r>
                <a:rPr lang="en-US" sz="1800" dirty="0" smtClean="0"/>
                <a:t>He</a:t>
              </a:r>
              <a:br>
                <a:rPr lang="en-US" sz="1800" dirty="0" smtClean="0"/>
              </a:br>
              <a:r>
                <a:rPr lang="en-US" sz="1800" dirty="0" smtClean="0"/>
                <a:t>polarization cell</a:t>
              </a:r>
              <a:br>
                <a:rPr lang="en-US" sz="1800" dirty="0" smtClean="0"/>
              </a:br>
              <a:r>
                <a:rPr lang="en-US" sz="1800" dirty="0" smtClean="0"/>
                <a:t>(R&amp;D collaboration</a:t>
              </a:r>
              <a:br>
                <a:rPr lang="en-US" sz="1800" dirty="0" smtClean="0"/>
              </a:br>
              <a:r>
                <a:rPr lang="en-US" sz="1800" dirty="0" smtClean="0"/>
                <a:t> with MIT)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 flipV="1">
              <a:off x="5596317" y="2319714"/>
              <a:ext cx="1566483" cy="171888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5334000" y="773238"/>
            <a:ext cx="2819400" cy="2579562"/>
            <a:chOff x="5334000" y="773238"/>
            <a:chExt cx="2819400" cy="2579562"/>
          </a:xfrm>
        </p:grpSpPr>
        <p:sp>
          <p:nvSpPr>
            <p:cNvPr id="8" name="Rectangle 7"/>
            <p:cNvSpPr/>
            <p:nvPr/>
          </p:nvSpPr>
          <p:spPr>
            <a:xfrm>
              <a:off x="5486400" y="1371600"/>
              <a:ext cx="914400" cy="1981200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34000" y="773238"/>
              <a:ext cx="115428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t</a:t>
              </a:r>
              <a:r>
                <a:rPr lang="en-US" sz="1600" dirty="0" smtClean="0"/>
                <a:t>rap length</a:t>
              </a:r>
              <a:br>
                <a:rPr lang="en-US" sz="1600" dirty="0" smtClean="0"/>
              </a:br>
              <a:r>
                <a:rPr lang="en-US" sz="1600" dirty="0" smtClean="0"/>
                <a:t>extension</a:t>
              </a:r>
            </a:p>
          </p:txBody>
        </p:sp>
        <p:cxnSp>
          <p:nvCxnSpPr>
            <p:cNvPr id="3" name="Straight Connector 2"/>
            <p:cNvCxnSpPr/>
            <p:nvPr/>
          </p:nvCxnSpPr>
          <p:spPr bwMode="auto">
            <a:xfrm flipH="1">
              <a:off x="5562600" y="2307898"/>
              <a:ext cx="2590800" cy="0"/>
            </a:xfrm>
            <a:prstGeom prst="lin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cxnSp>
        <p:nvCxnSpPr>
          <p:cNvPr id="16" name="Straight Connector 15"/>
          <p:cNvCxnSpPr/>
          <p:nvPr/>
        </p:nvCxnSpPr>
        <p:spPr bwMode="auto">
          <a:xfrm flipH="1">
            <a:off x="6640348" y="2307898"/>
            <a:ext cx="1524000" cy="0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3639266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682448"/>
            <a:ext cx="3265394" cy="2413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839"/>
            <a:ext cx="9144000" cy="588962"/>
          </a:xfrm>
        </p:spPr>
        <p:txBody>
          <a:bodyPr/>
          <a:lstStyle/>
          <a:p>
            <a:pPr algn="l"/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Linac </a:t>
            </a:r>
            <a:r>
              <a:rPr lang="en-US" dirty="0" smtClean="0">
                <a:solidFill>
                  <a:srgbClr val="FF0000"/>
                </a:solidFill>
              </a:rPr>
              <a:t>/ BLIP upgrades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382000" cy="55626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b="1" dirty="0" smtClean="0">
                <a:solidFill>
                  <a:srgbClr val="000000"/>
                </a:solidFill>
              </a:rPr>
              <a:t>BLIP Raster – </a:t>
            </a:r>
            <a:r>
              <a:rPr lang="en-US" sz="1800" dirty="0" smtClean="0">
                <a:solidFill>
                  <a:srgbClr val="000000"/>
                </a:solidFill>
              </a:rPr>
              <a:t>R. Michnoff</a:t>
            </a:r>
            <a:r>
              <a:rPr lang="en-US" b="1" dirty="0" smtClean="0">
                <a:solidFill>
                  <a:srgbClr val="000000"/>
                </a:solidFill>
              </a:rPr>
              <a:t/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sz="1600" dirty="0" smtClean="0">
                <a:solidFill>
                  <a:srgbClr val="0000FF"/>
                </a:solidFill>
              </a:rPr>
              <a:t>double circle beam motion on target + instrumentation</a:t>
            </a:r>
            <a:br>
              <a:rPr lang="en-US" sz="1600" dirty="0" smtClean="0">
                <a:solidFill>
                  <a:srgbClr val="0000FF"/>
                </a:solidFill>
              </a:rPr>
            </a:br>
            <a:r>
              <a:rPr lang="en-US" sz="1600" dirty="0" smtClean="0">
                <a:solidFill>
                  <a:srgbClr val="0000FF"/>
                </a:solidFill>
              </a:rPr>
              <a:t>$4.5M – completed early and below cost</a:t>
            </a:r>
            <a:br>
              <a:rPr lang="en-US" sz="1600" dirty="0" smtClean="0">
                <a:solidFill>
                  <a:srgbClr val="0000FF"/>
                </a:solidFill>
              </a:rPr>
            </a:br>
            <a:endParaRPr lang="en-US" sz="1800" b="1" dirty="0">
              <a:solidFill>
                <a:srgbClr val="0000FF"/>
              </a:solidFill>
            </a:endParaRP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rgbClr val="000000"/>
                </a:solidFill>
              </a:rPr>
              <a:t>Linac reliability – </a:t>
            </a:r>
            <a:r>
              <a:rPr lang="en-US" sz="1800" dirty="0" smtClean="0">
                <a:solidFill>
                  <a:srgbClr val="000000"/>
                </a:solidFill>
              </a:rPr>
              <a:t>D. Raparia </a:t>
            </a:r>
            <a:r>
              <a:rPr lang="en-US" b="1" dirty="0" smtClean="0">
                <a:solidFill>
                  <a:srgbClr val="000000"/>
                </a:solidFill>
              </a:rPr>
              <a:t/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FF"/>
                </a:solidFill>
              </a:rPr>
              <a:t>5 kW solid state </a:t>
            </a:r>
            <a:r>
              <a:rPr lang="en-US" sz="1800" dirty="0" smtClean="0">
                <a:solidFill>
                  <a:srgbClr val="0000FF"/>
                </a:solidFill>
              </a:rPr>
              <a:t>amplifiers, LLRF, instrumentation</a:t>
            </a:r>
            <a:br>
              <a:rPr lang="en-US" sz="1800" dirty="0" smtClean="0">
                <a:solidFill>
                  <a:srgbClr val="0000FF"/>
                </a:solidFill>
              </a:rPr>
            </a:br>
            <a:r>
              <a:rPr lang="en-US" sz="1800" dirty="0" smtClean="0">
                <a:solidFill>
                  <a:srgbClr val="0000FF"/>
                </a:solidFill>
              </a:rPr>
              <a:t>almost complete</a:t>
            </a:r>
            <a:endParaRPr lang="en-US" b="1" dirty="0" smtClean="0"/>
          </a:p>
          <a:p>
            <a:pPr marL="457200" indent="-457200">
              <a:buAutoNum type="arabicPeriod"/>
            </a:pPr>
            <a:endParaRPr lang="en-US" b="1" dirty="0"/>
          </a:p>
          <a:p>
            <a:pPr marL="457200" indent="-457200">
              <a:buAutoNum type="arabicPeriod"/>
            </a:pPr>
            <a:r>
              <a:rPr lang="en-US" b="1" dirty="0" smtClean="0"/>
              <a:t>Linac intensity upgrade phase I – </a:t>
            </a:r>
            <a:r>
              <a:rPr lang="en-US" sz="1800" dirty="0" smtClean="0"/>
              <a:t>D. Raparia</a:t>
            </a:r>
            <a:r>
              <a:rPr lang="en-US" sz="1800" dirty="0"/>
              <a:t>, J. Ritter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>
                <a:solidFill>
                  <a:srgbClr val="0000FF"/>
                </a:solidFill>
              </a:rPr>
              <a:t>average current increase from 125 to 140 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US" dirty="0" smtClean="0">
                <a:solidFill>
                  <a:srgbClr val="0000FF"/>
                </a:solidFill>
              </a:rPr>
              <a:t>A,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	evaluation for phase II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completed, current up to 165 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US" dirty="0" smtClean="0">
                <a:solidFill>
                  <a:srgbClr val="0000FF"/>
                </a:solidFill>
              </a:rPr>
              <a:t>A</a:t>
            </a:r>
          </a:p>
          <a:p>
            <a:pPr marL="457200" indent="-457200">
              <a:buAutoNum type="arabicPeriod"/>
            </a:pPr>
            <a:endParaRPr lang="en-US" b="1" dirty="0"/>
          </a:p>
          <a:p>
            <a:pPr marL="457200" indent="-457200">
              <a:buAutoNum type="arabicPeriod"/>
            </a:pPr>
            <a:r>
              <a:rPr lang="en-US" b="1" dirty="0" smtClean="0"/>
              <a:t>Linac intensity upgrade phase II – </a:t>
            </a:r>
            <a:r>
              <a:rPr lang="en-US" sz="1800" dirty="0" smtClean="0"/>
              <a:t>D. Raparia, J. Ritter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>
                <a:solidFill>
                  <a:schemeClr val="accent2"/>
                </a:solidFill>
              </a:rPr>
              <a:t>2x increase in pulse length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=&gt; average current 250 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  <a:cs typeface="Symbol" charset="2"/>
              </a:rPr>
              <a:t>m</a:t>
            </a:r>
            <a:r>
              <a:rPr lang="en-US" dirty="0" smtClean="0">
                <a:solidFill>
                  <a:schemeClr val="accent2"/>
                </a:solidFill>
              </a:rPr>
              <a:t>A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proposal to DOE isotope program in preparation</a:t>
            </a:r>
            <a:endParaRPr lang="en-US" dirty="0">
              <a:solidFill>
                <a:schemeClr val="accent2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1800" dirty="0" smtClean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1800" dirty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1800" dirty="0" smtClean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1800" dirty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1800" dirty="0" smtClean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1800" dirty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1800" dirty="0" smtClean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1800" dirty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1800" dirty="0" smtClean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1800" dirty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1800" dirty="0" smtClean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18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E7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228600"/>
            <a:ext cx="3318761" cy="2514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169565" y="4114800"/>
            <a:ext cx="755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2016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21068" y="228600"/>
            <a:ext cx="166724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First beam 1970</a:t>
            </a:r>
          </a:p>
        </p:txBody>
      </p:sp>
    </p:spTree>
    <p:extLst>
      <p:ext uri="{BB962C8B-B14F-4D97-AF65-F5344CB8AC3E}">
        <p14:creationId xmlns:p14="http://schemas.microsoft.com/office/powerpoint/2010/main" val="306585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725" y="685800"/>
            <a:ext cx="8829675" cy="60960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Run-17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100" dirty="0" smtClean="0"/>
              <a:t>new luminosity records in Au+Au and d+Au</a:t>
            </a:r>
            <a:br>
              <a:rPr lang="en-US" sz="2100" dirty="0" smtClean="0"/>
            </a:br>
            <a:r>
              <a:rPr lang="en-US" sz="2100" dirty="0" smtClean="0">
                <a:solidFill>
                  <a:srgbClr val="000000"/>
                </a:solidFill>
              </a:rPr>
              <a:t>record 6 setups for physics</a:t>
            </a:r>
            <a:r>
              <a:rPr lang="en-US" sz="2100" dirty="0">
                <a:solidFill>
                  <a:srgbClr val="0000FF"/>
                </a:solidFill>
              </a:rPr>
              <a:t/>
            </a:r>
            <a:br>
              <a:rPr lang="en-US" sz="2100" dirty="0">
                <a:solidFill>
                  <a:srgbClr val="0000FF"/>
                </a:solidFill>
              </a:rPr>
            </a:br>
            <a:r>
              <a:rPr lang="en-US" sz="2100" dirty="0" smtClean="0">
                <a:solidFill>
                  <a:srgbClr val="000000"/>
                </a:solidFill>
              </a:rPr>
              <a:t>record intensity from injectors</a:t>
            </a:r>
            <a:r>
              <a:rPr lang="en-US" sz="1600" dirty="0" smtClean="0">
                <a:solidFill>
                  <a:srgbClr val="0000FF"/>
                </a:solidFill>
              </a:rPr>
              <a:t/>
            </a:r>
            <a:br>
              <a:rPr lang="en-US" sz="1600" dirty="0" smtClean="0">
                <a:solidFill>
                  <a:srgbClr val="0000FF"/>
                </a:solidFill>
              </a:rPr>
            </a:br>
            <a:r>
              <a:rPr lang="en-US" sz="1600" dirty="0" smtClean="0">
                <a:solidFill>
                  <a:srgbClr val="0000FF"/>
                </a:solidFill>
              </a:rPr>
              <a:t>   </a:t>
            </a:r>
            <a:r>
              <a:rPr lang="en-US" sz="1600" dirty="0" smtClean="0">
                <a:solidFill>
                  <a:srgbClr val="7F7F7F"/>
                </a:solidFill>
              </a:rPr>
              <a:t>quench protection diode failure and repair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 </a:t>
            </a:r>
            <a:r>
              <a:rPr lang="en-US" sz="2100" dirty="0" smtClean="0">
                <a:solidFill>
                  <a:srgbClr val="000000"/>
                </a:solidFill>
              </a:rPr>
              <a:t>Maintained </a:t>
            </a:r>
            <a:r>
              <a:rPr lang="en-US" sz="2100" dirty="0">
                <a:solidFill>
                  <a:srgbClr val="000000"/>
                </a:solidFill>
              </a:rPr>
              <a:t>high </a:t>
            </a:r>
            <a:r>
              <a:rPr lang="en-US" sz="2100" dirty="0" smtClean="0">
                <a:solidFill>
                  <a:srgbClr val="000000"/>
                </a:solidFill>
              </a:rPr>
              <a:t>operational </a:t>
            </a:r>
            <a:r>
              <a:rPr lang="en-US" sz="2100" dirty="0">
                <a:solidFill>
                  <a:srgbClr val="000000"/>
                </a:solidFill>
              </a:rPr>
              <a:t>efficiency </a:t>
            </a:r>
            <a:r>
              <a:rPr lang="en-US" sz="2100" dirty="0" smtClean="0">
                <a:solidFill>
                  <a:srgbClr val="000000"/>
                </a:solidFill>
              </a:rPr>
              <a:t/>
            </a:r>
            <a:br>
              <a:rPr lang="en-US" sz="2100" dirty="0" smtClean="0">
                <a:solidFill>
                  <a:srgbClr val="000000"/>
                </a:solidFill>
              </a:rPr>
            </a:br>
            <a:r>
              <a:rPr lang="en-US" sz="1600" dirty="0" smtClean="0">
                <a:solidFill>
                  <a:srgbClr val="000000"/>
                </a:solidFill>
              </a:rPr>
              <a:t>   </a:t>
            </a:r>
            <a:r>
              <a:rPr lang="en-US" sz="1600" dirty="0" smtClean="0">
                <a:solidFill>
                  <a:srgbClr val="0000FF"/>
                </a:solidFill>
              </a:rPr>
              <a:t>83% availability </a:t>
            </a:r>
            <a:r>
              <a:rPr lang="en-US" sz="1300" dirty="0" smtClean="0">
                <a:solidFill>
                  <a:srgbClr val="0000FF"/>
                </a:solidFill>
              </a:rPr>
              <a:t>(goal: 80%), </a:t>
            </a:r>
            <a:br>
              <a:rPr lang="en-US" sz="1300" dirty="0" smtClean="0">
                <a:solidFill>
                  <a:srgbClr val="0000FF"/>
                </a:solidFill>
              </a:rPr>
            </a:br>
            <a:r>
              <a:rPr lang="en-US" sz="1600" dirty="0" smtClean="0">
                <a:solidFill>
                  <a:srgbClr val="0000FF"/>
                </a:solidFill>
              </a:rPr>
              <a:t>   &gt;60% of calendar time </a:t>
            </a:r>
            <a:r>
              <a:rPr lang="en-US" sz="1600" dirty="0">
                <a:solidFill>
                  <a:srgbClr val="0000FF"/>
                </a:solidFill>
              </a:rPr>
              <a:t>in </a:t>
            </a:r>
            <a:r>
              <a:rPr lang="en-US" sz="1600" dirty="0" smtClean="0">
                <a:solidFill>
                  <a:srgbClr val="0000FF"/>
                </a:solidFill>
              </a:rPr>
              <a:t>store for all modes except </a:t>
            </a:r>
            <a:br>
              <a:rPr lang="en-US" sz="1600" dirty="0" smtClean="0">
                <a:solidFill>
                  <a:srgbClr val="0000FF"/>
                </a:solidFill>
              </a:rPr>
            </a:br>
            <a:r>
              <a:rPr lang="en-US" sz="1600" dirty="0" smtClean="0">
                <a:solidFill>
                  <a:srgbClr val="0000FF"/>
                </a:solidFill>
              </a:rPr>
              <a:t>     d+Au at 9.8 GeV/nucleon </a:t>
            </a:r>
            <a:r>
              <a:rPr lang="en-US" sz="1300" dirty="0" smtClean="0">
                <a:solidFill>
                  <a:srgbClr val="0000FF"/>
                </a:solidFill>
              </a:rPr>
              <a:t>(goal: 60%)</a:t>
            </a:r>
            <a:br>
              <a:rPr lang="en-US" sz="1300" dirty="0" smtClean="0">
                <a:solidFill>
                  <a:srgbClr val="0000FF"/>
                </a:solidFill>
              </a:rPr>
            </a:br>
            <a:endParaRPr lang="en-US" sz="12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Preparation for next runs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100" dirty="0" smtClean="0">
                <a:solidFill>
                  <a:srgbClr val="FF0000"/>
                </a:solidFill>
              </a:rPr>
              <a:t> </a:t>
            </a:r>
            <a:r>
              <a:rPr lang="en-US" sz="2100" dirty="0" smtClean="0">
                <a:solidFill>
                  <a:schemeClr val="tx1"/>
                </a:solidFill>
              </a:rPr>
              <a:t>Run</a:t>
            </a:r>
            <a:r>
              <a:rPr lang="en-US" sz="2100" dirty="0">
                <a:solidFill>
                  <a:schemeClr val="tx1"/>
                </a:solidFill>
              </a:rPr>
              <a:t>-</a:t>
            </a:r>
            <a:r>
              <a:rPr lang="en-US" sz="2100" dirty="0" smtClean="0">
                <a:solidFill>
                  <a:schemeClr val="tx1"/>
                </a:solidFill>
              </a:rPr>
              <a:t>17: </a:t>
            </a:r>
            <a:r>
              <a:rPr lang="en-US" sz="2100" dirty="0" smtClean="0">
                <a:solidFill>
                  <a:srgbClr val="000000"/>
                </a:solidFill>
              </a:rPr>
              <a:t>p</a:t>
            </a:r>
            <a:r>
              <a:rPr lang="en-US" sz="2100" dirty="0">
                <a:solidFill>
                  <a:srgbClr val="000000"/>
                </a:solidFill>
                <a:latin typeface="Arial"/>
                <a:ea typeface="ＭＳ Ｐゴシック" pitchFamily="-107" charset="-128"/>
                <a:cs typeface="Arial"/>
                <a:sym typeface="Symbol" pitchFamily="-107" charset="2"/>
              </a:rPr>
              <a:t></a:t>
            </a:r>
            <a:r>
              <a:rPr lang="en-US" sz="2100" dirty="0">
                <a:solidFill>
                  <a:srgbClr val="000000"/>
                </a:solidFill>
              </a:rPr>
              <a:t>+p</a:t>
            </a:r>
            <a:r>
              <a:rPr lang="en-US" sz="2100" dirty="0">
                <a:solidFill>
                  <a:srgbClr val="000000"/>
                </a:solidFill>
                <a:latin typeface="Arial"/>
                <a:ea typeface="ＭＳ Ｐゴシック" pitchFamily="-107" charset="-128"/>
                <a:cs typeface="Arial"/>
                <a:sym typeface="Symbol" pitchFamily="-107" charset="2"/>
              </a:rPr>
              <a:t></a:t>
            </a:r>
            <a:r>
              <a:rPr lang="en-US" sz="2100" dirty="0">
                <a:solidFill>
                  <a:srgbClr val="000000"/>
                </a:solidFill>
              </a:rPr>
              <a:t> at </a:t>
            </a:r>
            <a:r>
              <a:rPr lang="en-US" sz="2100" dirty="0" smtClean="0">
                <a:solidFill>
                  <a:srgbClr val="000000"/>
                </a:solidFill>
              </a:rPr>
              <a:t>255 GeV</a:t>
            </a:r>
            <a:r>
              <a:rPr lang="en-US" sz="1900" dirty="0" smtClean="0">
                <a:solidFill>
                  <a:srgbClr val="000000"/>
                </a:solidFill>
              </a:rPr>
              <a:t> </a:t>
            </a:r>
            <a:br>
              <a:rPr lang="en-US" sz="1900" dirty="0" smtClean="0">
                <a:solidFill>
                  <a:srgbClr val="000000"/>
                </a:solidFill>
              </a:rPr>
            </a:br>
            <a:r>
              <a:rPr lang="en-US" sz="19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(+ Au+Au), </a:t>
            </a:r>
            <a:r>
              <a:rPr lang="en-US" sz="1900" dirty="0" smtClean="0">
                <a:solidFill>
                  <a:srgbClr val="000000"/>
                </a:solidFill>
              </a:rPr>
              <a:t>CeC PoP</a:t>
            </a:r>
            <a:r>
              <a:rPr lang="en-US" sz="1600" dirty="0" smtClean="0">
                <a:solidFill>
                  <a:srgbClr val="000000"/>
                </a:solidFill>
              </a:rPr>
              <a:t/>
            </a:r>
            <a:br>
              <a:rPr lang="en-US" sz="1600" dirty="0" smtClean="0">
                <a:solidFill>
                  <a:srgbClr val="000000"/>
                </a:solidFill>
              </a:rPr>
            </a:b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/>
              <a:t>  </a:t>
            </a:r>
            <a:r>
              <a:rPr lang="en-US" sz="1600" dirty="0" smtClean="0">
                <a:solidFill>
                  <a:srgbClr val="0000FF"/>
                </a:solidFill>
              </a:rPr>
              <a:t>Luminosity leveling at 1.6×10</a:t>
            </a:r>
            <a:r>
              <a:rPr lang="en-US" sz="1600" baseline="30000" dirty="0" smtClean="0">
                <a:solidFill>
                  <a:srgbClr val="0000FF"/>
                </a:solidFill>
              </a:rPr>
              <a:t>32</a:t>
            </a:r>
            <a:r>
              <a:rPr lang="en-US" sz="1600" dirty="0" smtClean="0">
                <a:solidFill>
                  <a:srgbClr val="0000FF"/>
                </a:solidFill>
              </a:rPr>
              <a:t> cm</a:t>
            </a:r>
            <a:r>
              <a:rPr lang="en-US" sz="1600" baseline="30000" dirty="0" smtClean="0">
                <a:solidFill>
                  <a:srgbClr val="0000FF"/>
                </a:solidFill>
              </a:rPr>
              <a:t>-2</a:t>
            </a:r>
            <a:r>
              <a:rPr lang="en-US" sz="1600" dirty="0" smtClean="0">
                <a:solidFill>
                  <a:srgbClr val="0000FF"/>
                </a:solidFill>
              </a:rPr>
              <a:t>s</a:t>
            </a:r>
            <a:r>
              <a:rPr lang="en-US" sz="1600" baseline="30000" dirty="0" smtClean="0">
                <a:solidFill>
                  <a:srgbClr val="0000FF"/>
                </a:solidFill>
              </a:rPr>
              <a:t>-1</a:t>
            </a:r>
            <a:r>
              <a:rPr lang="en-US" sz="1600" dirty="0" smtClean="0">
                <a:solidFill>
                  <a:srgbClr val="0000FF"/>
                </a:solidFill>
              </a:rPr>
              <a:t> at STAR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/>
            </a:r>
            <a:br>
              <a:rPr lang="en-US" sz="1600" dirty="0" smtClean="0">
                <a:solidFill>
                  <a:srgbClr val="0000FF"/>
                </a:solidFill>
              </a:rPr>
            </a:br>
            <a:r>
              <a:rPr lang="en-US" sz="2100" dirty="0"/>
              <a:t>Run-</a:t>
            </a:r>
            <a:r>
              <a:rPr lang="en-US" sz="2100" dirty="0" smtClean="0"/>
              <a:t>18: Zr+Zr, Ru+Ru 100 GeV/nucleon,</a:t>
            </a:r>
            <a:br>
              <a:rPr lang="en-US" sz="2100" dirty="0" smtClean="0"/>
            </a:br>
            <a:r>
              <a:rPr lang="en-US" sz="1600" dirty="0" smtClean="0"/>
              <a:t>(</a:t>
            </a:r>
            <a:r>
              <a:rPr lang="en-US" sz="1600" dirty="0"/>
              <a:t>+ </a:t>
            </a:r>
            <a:r>
              <a:rPr lang="en-US" sz="1600" dirty="0" smtClean="0"/>
              <a:t>Au+Au)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900" dirty="0">
                <a:solidFill>
                  <a:srgbClr val="000000"/>
                </a:solidFill>
              </a:rPr>
              <a:t>CeC PoP</a:t>
            </a:r>
            <a:r>
              <a:rPr lang="en-US" sz="1600" dirty="0">
                <a:solidFill>
                  <a:srgbClr val="000000"/>
                </a:solidFill>
              </a:rPr>
              <a:t/>
            </a:r>
            <a:br>
              <a:rPr lang="en-US" sz="1600" dirty="0">
                <a:solidFill>
                  <a:srgbClr val="000000"/>
                </a:solidFill>
              </a:rPr>
            </a:br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Ongoing and planned upgrades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LEReC</a:t>
            </a:r>
            <a:r>
              <a:rPr lang="en-US" dirty="0">
                <a:solidFill>
                  <a:srgbClr val="000000"/>
                </a:solidFill>
              </a:rPr>
              <a:t>, RADTIU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RHIC </a:t>
            </a:r>
            <a:r>
              <a:rPr lang="en-US" dirty="0">
                <a:solidFill>
                  <a:srgbClr val="000000"/>
                </a:solidFill>
              </a:rPr>
              <a:t>9 MHz RF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Extended </a:t>
            </a:r>
            <a:r>
              <a:rPr lang="en-US" dirty="0">
                <a:solidFill>
                  <a:srgbClr val="000000"/>
                </a:solidFill>
              </a:rPr>
              <a:t>EBIS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Linac </a:t>
            </a:r>
            <a:r>
              <a:rPr lang="en-US" dirty="0">
                <a:solidFill>
                  <a:srgbClr val="000000"/>
                </a:solidFill>
              </a:rPr>
              <a:t>(Raster, Reliability, Intensity Phase I+II)</a:t>
            </a:r>
          </a:p>
          <a:p>
            <a:endParaRPr lang="en-US" sz="2100" dirty="0" smtClean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6839"/>
            <a:ext cx="9029700" cy="474662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dirty="0" smtClean="0"/>
              <a:t> Summary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929" y="245977"/>
            <a:ext cx="3748872" cy="3259223"/>
          </a:xfrm>
          <a:prstGeom prst="rect">
            <a:avLst/>
          </a:prstGeom>
        </p:spPr>
      </p:pic>
      <p:pic>
        <p:nvPicPr>
          <p:cNvPr id="18" name="Picture 17" descr="Untitle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581400"/>
            <a:ext cx="3724304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5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Run-16 achievements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solidFill>
                  <a:srgbClr val="0000FF"/>
                </a:solidFill>
              </a:rPr>
              <a:t>the </a:t>
            </a:r>
            <a:r>
              <a:rPr lang="en-US" sz="1800" dirty="0">
                <a:solidFill>
                  <a:srgbClr val="0000FF"/>
                </a:solidFill>
              </a:rPr>
              <a:t>highest Au+Au luminosity yet with </a:t>
            </a:r>
            <a:r>
              <a:rPr lang="en-US" sz="1800" u="sng" dirty="0">
                <a:solidFill>
                  <a:srgbClr val="0000FF"/>
                </a:solidFill>
              </a:rPr>
              <a:t>more collisions in 10 min than in the </a:t>
            </a:r>
            <a:r>
              <a:rPr lang="en-US" sz="1800" u="sng" dirty="0">
                <a:solidFill>
                  <a:schemeClr val="accent2"/>
                </a:solidFill>
              </a:rPr>
              <a:t>entire 5-week </a:t>
            </a:r>
            <a:r>
              <a:rPr lang="en-US" sz="1800" u="sng" dirty="0" smtClean="0">
                <a:solidFill>
                  <a:schemeClr val="accent2"/>
                </a:solidFill>
              </a:rPr>
              <a:t>commissioning </a:t>
            </a:r>
            <a:r>
              <a:rPr lang="en-US" sz="1800" u="sng" dirty="0">
                <a:solidFill>
                  <a:schemeClr val="accent2"/>
                </a:solidFill>
              </a:rPr>
              <a:t>run in 2001</a:t>
            </a:r>
            <a:r>
              <a:rPr lang="en-US" sz="1800" dirty="0">
                <a:solidFill>
                  <a:schemeClr val="accent2"/>
                </a:solidFill>
              </a:rPr>
              <a:t>, and at the same time luminosity </a:t>
            </a:r>
            <a:r>
              <a:rPr lang="en-US" sz="1800" dirty="0" smtClean="0">
                <a:solidFill>
                  <a:schemeClr val="accent2"/>
                </a:solidFill>
              </a:rPr>
              <a:t/>
            </a:r>
            <a:br>
              <a:rPr lang="en-US" sz="1800" dirty="0" smtClean="0">
                <a:solidFill>
                  <a:schemeClr val="accent2"/>
                </a:solidFill>
              </a:rPr>
            </a:br>
            <a:r>
              <a:rPr lang="en-US" sz="1800" dirty="0" smtClean="0">
                <a:solidFill>
                  <a:schemeClr val="accent2"/>
                </a:solidFill>
              </a:rPr>
              <a:t>for </a:t>
            </a:r>
            <a:r>
              <a:rPr lang="en-US" sz="1800" dirty="0">
                <a:solidFill>
                  <a:schemeClr val="accent2"/>
                </a:solidFill>
              </a:rPr>
              <a:t>STAR delivered at an almost constant rate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a </a:t>
            </a:r>
            <a:r>
              <a:rPr lang="en-US" sz="1800" dirty="0"/>
              <a:t>replacement of a RHIC dipole cold quench protection diode in just 19 days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solidFill>
                  <a:srgbClr val="0000FF"/>
                </a:solidFill>
              </a:rPr>
              <a:t>d</a:t>
            </a:r>
            <a:r>
              <a:rPr lang="en-US" sz="1800" dirty="0">
                <a:solidFill>
                  <a:srgbClr val="0000FF"/>
                </a:solidFill>
              </a:rPr>
              <a:t>+Au collision of about 1 week each at 4 different energies and a return to </a:t>
            </a:r>
            <a:r>
              <a:rPr lang="en-US" sz="1800" dirty="0" smtClean="0">
                <a:solidFill>
                  <a:srgbClr val="0000FF"/>
                </a:solidFill>
              </a:rPr>
              <a:t/>
            </a:r>
            <a:br>
              <a:rPr lang="en-US" sz="1800" dirty="0" smtClean="0">
                <a:solidFill>
                  <a:srgbClr val="0000FF"/>
                </a:solidFill>
              </a:rPr>
            </a:br>
            <a:r>
              <a:rPr lang="en-US" sz="1800" dirty="0" smtClean="0">
                <a:solidFill>
                  <a:srgbClr val="0000FF"/>
                </a:solidFill>
              </a:rPr>
              <a:t>Au</a:t>
            </a:r>
            <a:r>
              <a:rPr lang="en-US" sz="1800" dirty="0">
                <a:solidFill>
                  <a:srgbClr val="0000FF"/>
                </a:solidFill>
              </a:rPr>
              <a:t>+Au for a </a:t>
            </a:r>
            <a:r>
              <a:rPr lang="en-US" sz="1800" dirty="0" smtClean="0">
                <a:solidFill>
                  <a:srgbClr val="0000FF"/>
                </a:solidFill>
              </a:rPr>
              <a:t>week </a:t>
            </a:r>
            <a:r>
              <a:rPr lang="en-US" sz="1800" dirty="0">
                <a:solidFill>
                  <a:srgbClr val="0000FF"/>
                </a:solidFill>
              </a:rPr>
              <a:t>demonstrating an unparalleled collider flexibility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record </a:t>
            </a:r>
            <a:r>
              <a:rPr lang="en-US" sz="1800" dirty="0"/>
              <a:t>Au amounts from EBIS, the Booster and the AGS for RHIC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solidFill>
                  <a:srgbClr val="0000FF"/>
                </a:solidFill>
              </a:rPr>
              <a:t>record </a:t>
            </a:r>
            <a:r>
              <a:rPr lang="en-US" sz="1800" dirty="0">
                <a:solidFill>
                  <a:srgbClr val="0000FF"/>
                </a:solidFill>
              </a:rPr>
              <a:t>deuteron intensity from the Tandem, Au delivery during 2 EBIS outages, </a:t>
            </a:r>
            <a:r>
              <a:rPr lang="en-US" sz="1800" dirty="0" smtClean="0">
                <a:solidFill>
                  <a:srgbClr val="0000FF"/>
                </a:solidFill>
              </a:rPr>
              <a:t>and </a:t>
            </a:r>
            <a:r>
              <a:rPr lang="en-US" sz="1800" dirty="0">
                <a:solidFill>
                  <a:srgbClr val="0000FF"/>
                </a:solidFill>
              </a:rPr>
              <a:t>demonstration of ruthenium-96 (which has only 5.5% </a:t>
            </a:r>
            <a:r>
              <a:rPr lang="en-US" sz="1800" dirty="0" smtClean="0">
                <a:solidFill>
                  <a:srgbClr val="0000FF"/>
                </a:solidFill>
              </a:rPr>
              <a:t/>
            </a:r>
            <a:br>
              <a:rPr lang="en-US" sz="1800" dirty="0" smtClean="0">
                <a:solidFill>
                  <a:srgbClr val="0000FF"/>
                </a:solidFill>
              </a:rPr>
            </a:br>
            <a:r>
              <a:rPr lang="en-US" sz="1800" dirty="0" smtClean="0">
                <a:solidFill>
                  <a:srgbClr val="0000FF"/>
                </a:solidFill>
              </a:rPr>
              <a:t>natural </a:t>
            </a:r>
            <a:r>
              <a:rPr lang="en-US" sz="1800" dirty="0">
                <a:solidFill>
                  <a:srgbClr val="0000FF"/>
                </a:solidFill>
              </a:rPr>
              <a:t>abundance) for future runs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56 </a:t>
            </a:r>
            <a:r>
              <a:rPr lang="en-US" sz="1800" dirty="0"/>
              <a:t>MHz SRF operation at 1 MV without any HOM dampers - the first operational SRF cavity in RHIC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solidFill>
                  <a:srgbClr val="0000FF"/>
                </a:solidFill>
              </a:rPr>
              <a:t>demonstration </a:t>
            </a:r>
            <a:r>
              <a:rPr lang="en-US" sz="1800" dirty="0">
                <a:solidFill>
                  <a:srgbClr val="0000FF"/>
                </a:solidFill>
              </a:rPr>
              <a:t>of </a:t>
            </a:r>
            <a:r>
              <a:rPr lang="en-US" sz="1800" dirty="0" smtClean="0">
                <a:solidFill>
                  <a:srgbClr val="0000FF"/>
                </a:solidFill>
              </a:rPr>
              <a:t>Au+Au luminosity at 10 GeV/nucleon without cooling for     BES-II, and a critical </a:t>
            </a:r>
            <a:r>
              <a:rPr lang="en-US" sz="1800" dirty="0">
                <a:solidFill>
                  <a:srgbClr val="0000FF"/>
                </a:solidFill>
              </a:rPr>
              <a:t>recombination monitor for LEReC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CeC </a:t>
            </a:r>
            <a:r>
              <a:rPr lang="en-US" sz="1800" dirty="0"/>
              <a:t>beam delivered from the gun to the dump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solidFill>
                  <a:srgbClr val="0000FF"/>
                </a:solidFill>
              </a:rPr>
              <a:t>in </a:t>
            </a:r>
            <a:r>
              <a:rPr lang="en-US" sz="1800" dirty="0">
                <a:solidFill>
                  <a:srgbClr val="0000FF"/>
                </a:solidFill>
              </a:rPr>
              <a:t>parallel to the RHIC program record intensity delivered to BLIP thanks to </a:t>
            </a:r>
            <a:r>
              <a:rPr lang="en-US" sz="1800" dirty="0" smtClean="0">
                <a:solidFill>
                  <a:srgbClr val="0000FF"/>
                </a:solidFill>
              </a:rPr>
              <a:t/>
            </a:r>
            <a:br>
              <a:rPr lang="en-US" sz="1800" dirty="0" smtClean="0">
                <a:solidFill>
                  <a:srgbClr val="0000FF"/>
                </a:solidFill>
              </a:rPr>
            </a:br>
            <a:r>
              <a:rPr lang="en-US" sz="1800" dirty="0" smtClean="0">
                <a:solidFill>
                  <a:srgbClr val="0000FF"/>
                </a:solidFill>
              </a:rPr>
              <a:t>a </a:t>
            </a:r>
            <a:r>
              <a:rPr lang="en-US" sz="1800" dirty="0">
                <a:solidFill>
                  <a:srgbClr val="0000FF"/>
                </a:solidFill>
              </a:rPr>
              <a:t>new raster </a:t>
            </a:r>
            <a:r>
              <a:rPr lang="en-US" sz="1800" dirty="0" smtClean="0">
                <a:solidFill>
                  <a:srgbClr val="0000FF"/>
                </a:solidFill>
              </a:rPr>
              <a:t>system and </a:t>
            </a:r>
            <a:r>
              <a:rPr lang="en-US" sz="1800" dirty="0">
                <a:solidFill>
                  <a:srgbClr val="0000FF"/>
                </a:solidFill>
              </a:rPr>
              <a:t>Linac intensity upgrades, as well as reliable beam delivery to </a:t>
            </a:r>
            <a:r>
              <a:rPr lang="en-US" sz="1800" dirty="0" smtClean="0">
                <a:solidFill>
                  <a:srgbClr val="0000FF"/>
                </a:solidFill>
              </a:rPr>
              <a:t>NSRL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3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584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600199"/>
            <a:ext cx="5791201" cy="5034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839"/>
            <a:ext cx="9144000" cy="588962"/>
          </a:xfrm>
        </p:spPr>
        <p:txBody>
          <a:bodyPr/>
          <a:lstStyle/>
          <a:p>
            <a:pPr algn="l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Run-</a:t>
            </a:r>
            <a:r>
              <a:rPr lang="en-US" dirty="0" smtClean="0">
                <a:solidFill>
                  <a:srgbClr val="FF0000"/>
                </a:solidFill>
              </a:rPr>
              <a:t>16 </a:t>
            </a:r>
            <a:r>
              <a:rPr lang="en-US" dirty="0" smtClean="0">
                <a:solidFill>
                  <a:srgbClr val="FF0000"/>
                </a:solidFill>
              </a:rPr>
              <a:t>Au+Au at 100 GeV/nucleon       </a:t>
            </a:r>
            <a:r>
              <a:rPr lang="en-US" sz="2800" b="0" dirty="0" smtClean="0">
                <a:solidFill>
                  <a:schemeClr val="tx2"/>
                </a:solidFill>
              </a:rPr>
              <a:t>Integrated luminosity</a:t>
            </a:r>
            <a:endParaRPr lang="en-US" sz="3200" b="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066800"/>
            <a:ext cx="45253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0" i="1" dirty="0" smtClean="0">
                <a:latin typeface="Arial"/>
                <a:cs typeface="Arial"/>
              </a:rPr>
              <a:t>L</a:t>
            </a:r>
            <a:r>
              <a:rPr lang="en-US" b="0" dirty="0" smtClean="0">
                <a:latin typeface="Arial"/>
                <a:cs typeface="Arial"/>
              </a:rPr>
              <a:t> = </a:t>
            </a:r>
            <a:r>
              <a:rPr lang="en-US" dirty="0" smtClean="0">
                <a:latin typeface="Arial"/>
                <a:cs typeface="Arial"/>
              </a:rPr>
              <a:t>3.0</a:t>
            </a:r>
            <a:r>
              <a:rPr lang="en-US" b="0" dirty="0" smtClean="0">
                <a:latin typeface="Arial"/>
                <a:cs typeface="Arial"/>
              </a:rPr>
              <a:t> nb</a:t>
            </a:r>
            <a:r>
              <a:rPr lang="en-US" b="0" baseline="30000" dirty="0" smtClean="0">
                <a:latin typeface="Arial"/>
                <a:cs typeface="Arial"/>
              </a:rPr>
              <a:t>-1</a:t>
            </a:r>
            <a:r>
              <a:rPr lang="en-US" b="0" dirty="0" smtClean="0">
                <a:latin typeface="Arial"/>
                <a:cs typeface="Arial"/>
              </a:rPr>
              <a:t>/week 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(+33% vs. 2014)</a:t>
            </a:r>
            <a:r>
              <a:rPr lang="en-US" sz="3200" dirty="0" smtClean="0">
                <a:latin typeface="Arial"/>
                <a:cs typeface="Arial"/>
              </a:rPr>
              <a:t> </a:t>
            </a:r>
            <a:endParaRPr lang="en-US" dirty="0" smtClean="0">
              <a:latin typeface="Arial"/>
              <a:cs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00532" y="2362200"/>
            <a:ext cx="2180868" cy="1752600"/>
            <a:chOff x="1371602" y="1880176"/>
            <a:chExt cx="2180868" cy="1752600"/>
          </a:xfrm>
        </p:grpSpPr>
        <p:sp>
          <p:nvSpPr>
            <p:cNvPr id="10" name="TextBox 9"/>
            <p:cNvSpPr txBox="1"/>
            <p:nvPr/>
          </p:nvSpPr>
          <p:spPr>
            <a:xfrm>
              <a:off x="1371602" y="1880176"/>
              <a:ext cx="218086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0" dirty="0" smtClean="0">
                  <a:latin typeface="Arial"/>
                  <a:cs typeface="Arial"/>
                </a:rPr>
                <a:t>1</a:t>
              </a:r>
              <a:r>
                <a:rPr lang="en-US" sz="1600" b="0" baseline="30000" dirty="0" smtClean="0">
                  <a:latin typeface="Arial"/>
                  <a:cs typeface="Arial"/>
                </a:rPr>
                <a:t>st</a:t>
              </a:r>
              <a:r>
                <a:rPr lang="en-US" sz="1600" b="0" dirty="0" smtClean="0">
                  <a:latin typeface="Arial"/>
                  <a:cs typeface="Arial"/>
                </a:rPr>
                <a:t> plateau: 2.8 weeks </a:t>
              </a:r>
              <a:br>
                <a:rPr lang="en-US" sz="1600" b="0" dirty="0" smtClean="0">
                  <a:latin typeface="Arial"/>
                  <a:cs typeface="Arial"/>
                </a:rPr>
              </a:br>
              <a:r>
                <a:rPr lang="en-US" sz="1400" b="0" dirty="0" smtClean="0">
                  <a:latin typeface="Arial"/>
                  <a:cs typeface="Arial"/>
                </a:rPr>
                <a:t>(not good – diode failure)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>
              <a:off x="2590800" y="2413576"/>
              <a:ext cx="0" cy="121920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2" name="TextBox 11"/>
          <p:cNvSpPr txBox="1"/>
          <p:nvPr/>
        </p:nvSpPr>
        <p:spPr>
          <a:xfrm>
            <a:off x="5267504" y="742890"/>
            <a:ext cx="3724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0" dirty="0" smtClean="0">
                <a:latin typeface="Arial"/>
                <a:cs typeface="Arial"/>
              </a:rPr>
              <a:t>Run Coordinator: Xiaofeng Gu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724400" y="2590800"/>
            <a:ext cx="3886200" cy="2133600"/>
            <a:chOff x="7106" y="1049417"/>
            <a:chExt cx="3886200" cy="2133600"/>
          </a:xfrm>
        </p:grpSpPr>
        <p:sp>
          <p:nvSpPr>
            <p:cNvPr id="19" name="TextBox 18"/>
            <p:cNvSpPr txBox="1"/>
            <p:nvPr/>
          </p:nvSpPr>
          <p:spPr>
            <a:xfrm>
              <a:off x="1674363" y="2413576"/>
              <a:ext cx="22189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0" dirty="0" smtClean="0">
                  <a:latin typeface="Arial"/>
                  <a:cs typeface="Arial"/>
                </a:rPr>
                <a:t>2</a:t>
              </a:r>
              <a:r>
                <a:rPr lang="en-US" sz="1600" b="0" baseline="30000" dirty="0" smtClean="0">
                  <a:latin typeface="Arial"/>
                  <a:cs typeface="Arial"/>
                </a:rPr>
                <a:t>nd</a:t>
              </a:r>
              <a:r>
                <a:rPr lang="en-US" sz="1600" b="0" dirty="0" smtClean="0">
                  <a:latin typeface="Arial"/>
                  <a:cs typeface="Arial"/>
                </a:rPr>
                <a:t> plateau: 5.6 weeks </a:t>
              </a:r>
              <a:br>
                <a:rPr lang="en-US" sz="1600" b="0" dirty="0" smtClean="0">
                  <a:latin typeface="Arial"/>
                  <a:cs typeface="Arial"/>
                </a:rPr>
              </a:br>
              <a:r>
                <a:rPr lang="en-US" sz="1400" b="0" dirty="0" smtClean="0">
                  <a:latin typeface="Arial"/>
                  <a:cs typeface="Arial"/>
                </a:rPr>
                <a:t>(good – switched in and</a:t>
              </a:r>
              <a:br>
                <a:rPr lang="en-US" sz="1400" b="0" dirty="0" smtClean="0">
                  <a:latin typeface="Arial"/>
                  <a:cs typeface="Arial"/>
                </a:rPr>
              </a:br>
              <a:r>
                <a:rPr lang="en-US" sz="1400" b="0" dirty="0" smtClean="0">
                  <a:latin typeface="Arial"/>
                  <a:cs typeface="Arial"/>
                </a:rPr>
                <a:t>out of d+Au quickly)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 flipV="1">
              <a:off x="7106" y="1049417"/>
              <a:ext cx="2565576" cy="1447801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" name="Rectangle 2"/>
          <p:cNvSpPr/>
          <p:nvPr/>
        </p:nvSpPr>
        <p:spPr>
          <a:xfrm>
            <a:off x="5943600" y="1498937"/>
            <a:ext cx="3276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more collisions in 10 min </a:t>
            </a: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than </a:t>
            </a:r>
            <a:r>
              <a:rPr lang="en-US" sz="2000" dirty="0">
                <a:solidFill>
                  <a:srgbClr val="FF0000"/>
                </a:solidFill>
              </a:rPr>
              <a:t>in the entire 5-week commissioning run in 2001</a:t>
            </a:r>
          </a:p>
        </p:txBody>
      </p:sp>
    </p:spTree>
    <p:extLst>
      <p:ext uri="{BB962C8B-B14F-4D97-AF65-F5344CB8AC3E}">
        <p14:creationId xmlns:p14="http://schemas.microsoft.com/office/powerpoint/2010/main" val="270917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7200"/>
            <a:ext cx="6789096" cy="444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839"/>
            <a:ext cx="9144000" cy="588962"/>
          </a:xfrm>
        </p:spPr>
        <p:txBody>
          <a:bodyPr/>
          <a:lstStyle/>
          <a:p>
            <a:pPr algn="l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Run-</a:t>
            </a:r>
            <a:r>
              <a:rPr lang="en-US" dirty="0" smtClean="0">
                <a:solidFill>
                  <a:srgbClr val="FF0000"/>
                </a:solidFill>
              </a:rPr>
              <a:t>16 </a:t>
            </a:r>
            <a:r>
              <a:rPr lang="en-US" dirty="0" smtClean="0">
                <a:solidFill>
                  <a:srgbClr val="FF0000"/>
                </a:solidFill>
              </a:rPr>
              <a:t>d+Au at 100, </a:t>
            </a:r>
            <a:r>
              <a:rPr lang="en-US" dirty="0">
                <a:solidFill>
                  <a:srgbClr val="FF0000"/>
                </a:solidFill>
              </a:rPr>
              <a:t>31.2, 9.8, 19.5 GeV</a:t>
            </a:r>
            <a:r>
              <a:rPr lang="en-US" dirty="0" smtClean="0">
                <a:solidFill>
                  <a:srgbClr val="FF0000"/>
                </a:solidFill>
              </a:rPr>
              <a:t>/nucleon   </a:t>
            </a:r>
            <a:r>
              <a:rPr lang="en-US" sz="2800" b="0" dirty="0" smtClean="0">
                <a:solidFill>
                  <a:schemeClr val="tx2"/>
                </a:solidFill>
              </a:rPr>
              <a:t>Luminosity</a:t>
            </a:r>
            <a:endParaRPr lang="en-US" sz="3200" b="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066800"/>
            <a:ext cx="64745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0" i="1" dirty="0" smtClean="0">
                <a:latin typeface="Arial"/>
                <a:cs typeface="Arial"/>
              </a:rPr>
              <a:t>L</a:t>
            </a:r>
            <a:r>
              <a:rPr lang="en-US" b="0" dirty="0" smtClean="0">
                <a:latin typeface="Arial"/>
                <a:cs typeface="Arial"/>
              </a:rPr>
              <a:t> = 125 nb</a:t>
            </a:r>
            <a:r>
              <a:rPr lang="en-US" b="0" baseline="30000" dirty="0" smtClean="0">
                <a:latin typeface="Arial"/>
                <a:cs typeface="Arial"/>
              </a:rPr>
              <a:t>-1</a:t>
            </a:r>
            <a:r>
              <a:rPr lang="en-US" b="0" dirty="0" smtClean="0">
                <a:latin typeface="Arial"/>
                <a:cs typeface="Arial"/>
              </a:rPr>
              <a:t>/week at 100 GeV/n 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(9.25x vs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 2008)</a:t>
            </a:r>
            <a:r>
              <a:rPr lang="en-US" sz="3200" dirty="0" smtClean="0">
                <a:latin typeface="Arial"/>
                <a:cs typeface="Arial"/>
              </a:rPr>
              <a:t> 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7504" y="742890"/>
            <a:ext cx="3363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0" dirty="0" smtClean="0">
                <a:latin typeface="Arial"/>
                <a:cs typeface="Arial"/>
              </a:rPr>
              <a:t>Run Coordinator: Chuyu Liu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15000" y="2062877"/>
            <a:ext cx="3276600" cy="28623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d</a:t>
            </a:r>
            <a:r>
              <a:rPr lang="en-US" sz="1800" dirty="0">
                <a:solidFill>
                  <a:srgbClr val="FF0000"/>
                </a:solidFill>
              </a:rPr>
              <a:t>+Au collision of about </a:t>
            </a:r>
            <a:r>
              <a:rPr lang="en-US" sz="1800" dirty="0" smtClean="0">
                <a:solidFill>
                  <a:srgbClr val="FF0000"/>
                </a:solidFill>
              </a:rPr>
              <a:t>1 </a:t>
            </a:r>
            <a:r>
              <a:rPr lang="en-US" sz="1800" dirty="0">
                <a:solidFill>
                  <a:srgbClr val="FF0000"/>
                </a:solidFill>
              </a:rPr>
              <a:t>week each at </a:t>
            </a:r>
            <a:r>
              <a:rPr lang="en-US" sz="1800" u="sng" dirty="0">
                <a:solidFill>
                  <a:srgbClr val="FF0000"/>
                </a:solidFill>
              </a:rPr>
              <a:t>4 different energies and a return to </a:t>
            </a:r>
            <a:r>
              <a:rPr lang="en-US" sz="1800" u="sng" dirty="0" smtClean="0">
                <a:solidFill>
                  <a:srgbClr val="FF0000"/>
                </a:solidFill>
              </a:rPr>
              <a:t>Au</a:t>
            </a:r>
            <a:r>
              <a:rPr lang="en-US" sz="1800" u="sng" dirty="0">
                <a:solidFill>
                  <a:srgbClr val="FF0000"/>
                </a:solidFill>
              </a:rPr>
              <a:t>+Au</a:t>
            </a:r>
            <a:r>
              <a:rPr lang="en-US" sz="1800" dirty="0">
                <a:solidFill>
                  <a:srgbClr val="FF0000"/>
                </a:solidFill>
              </a:rPr>
              <a:t> for a week demonstrating an unparalleled collider </a:t>
            </a:r>
            <a:r>
              <a:rPr lang="en-US" sz="1800" dirty="0" smtClean="0">
                <a:solidFill>
                  <a:srgbClr val="FF0000"/>
                </a:solidFill>
              </a:rPr>
              <a:t>flexibility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(record 6 setups for physics)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>
                <a:solidFill>
                  <a:srgbClr val="0000FF"/>
                </a:solidFill>
              </a:rPr>
              <a:t>record deuteron intensity from the Tandem, Au delivery during 2 EBIS </a:t>
            </a:r>
            <a:r>
              <a:rPr lang="en-US" sz="1800" dirty="0" smtClean="0">
                <a:solidFill>
                  <a:srgbClr val="0000FF"/>
                </a:solidFill>
              </a:rPr>
              <a:t>outages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4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Availability</a:t>
            </a:r>
            <a:r>
              <a:rPr lang="en-US" sz="2400" dirty="0" smtClean="0"/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(as reported to DOE)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Set</a:t>
            </a:r>
            <a:r>
              <a:rPr lang="en-US" sz="2400" dirty="0">
                <a:solidFill>
                  <a:srgbClr val="0000FF"/>
                </a:solidFill>
              </a:rPr>
              <a:t>-up </a:t>
            </a:r>
            <a:r>
              <a:rPr lang="en-US" sz="2400" dirty="0" smtClean="0">
                <a:solidFill>
                  <a:srgbClr val="0000FF"/>
                </a:solidFill>
              </a:rPr>
              <a:t>time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Store</a:t>
            </a:r>
            <a:r>
              <a:rPr lang="en-US" sz="2400" dirty="0">
                <a:solidFill>
                  <a:srgbClr val="0000FF"/>
                </a:solidFill>
              </a:rPr>
              <a:t>-to-store </a:t>
            </a:r>
            <a:r>
              <a:rPr lang="en-US" sz="2400" dirty="0" smtClean="0">
                <a:solidFill>
                  <a:srgbClr val="0000FF"/>
                </a:solidFill>
              </a:rPr>
              <a:t>time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Time</a:t>
            </a:r>
            <a:r>
              <a:rPr lang="en-US" sz="2400" dirty="0">
                <a:solidFill>
                  <a:srgbClr val="0000FF"/>
                </a:solidFill>
              </a:rPr>
              <a:t>-in-</a:t>
            </a:r>
            <a:r>
              <a:rPr lang="en-US" sz="2400" dirty="0" smtClean="0">
                <a:solidFill>
                  <a:srgbClr val="0000FF"/>
                </a:solidFill>
              </a:rPr>
              <a:t>store </a:t>
            </a:r>
            <a:r>
              <a:rPr lang="en-US" sz="1800" dirty="0" smtClean="0">
                <a:solidFill>
                  <a:srgbClr val="000000"/>
                </a:solidFill>
              </a:rPr>
              <a:t>(primary internal efficiency measure)</a:t>
            </a: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6838"/>
            <a:ext cx="8801101" cy="719137"/>
          </a:xfrm>
        </p:spPr>
        <p:txBody>
          <a:bodyPr/>
          <a:lstStyle/>
          <a:p>
            <a:pPr algn="l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Operational efficiency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26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414338"/>
          </a:xfrm>
        </p:spPr>
        <p:txBody>
          <a:bodyPr/>
          <a:lstStyle/>
          <a:p>
            <a:r>
              <a:rPr lang="en-US" dirty="0" smtClean="0"/>
              <a:t>Operational efficiency           </a:t>
            </a:r>
            <a:r>
              <a:rPr lang="en-US" sz="2800" b="0" dirty="0" smtClean="0">
                <a:solidFill>
                  <a:schemeClr val="tx1"/>
                </a:solidFill>
              </a:rPr>
              <a:t>availability reported to DOE</a:t>
            </a:r>
            <a:endParaRPr lang="en-US" sz="2800" b="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117813"/>
              </p:ext>
            </p:extLst>
          </p:nvPr>
        </p:nvGraphicFramePr>
        <p:xfrm>
          <a:off x="114300" y="914400"/>
          <a:ext cx="8801098" cy="2999268"/>
        </p:xfrm>
        <a:graphic>
          <a:graphicData uri="http://schemas.openxmlformats.org/drawingml/2006/table">
            <a:tbl>
              <a:tblPr/>
              <a:tblGrid>
                <a:gridCol w="1802635"/>
                <a:gridCol w="555559"/>
                <a:gridCol w="451206"/>
                <a:gridCol w="451206"/>
                <a:gridCol w="451206"/>
                <a:gridCol w="451206"/>
                <a:gridCol w="451206"/>
                <a:gridCol w="451206"/>
                <a:gridCol w="451206"/>
                <a:gridCol w="451206"/>
                <a:gridCol w="451206"/>
                <a:gridCol w="456773"/>
                <a:gridCol w="398598"/>
                <a:gridCol w="466306"/>
                <a:gridCol w="496200"/>
                <a:gridCol w="564173"/>
              </a:tblGrid>
              <a:tr h="274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Facility Operations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FY2002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Research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(physics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machine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development)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1379 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1238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1611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2282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1920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1117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1198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1352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2194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1563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1752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1290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1909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1775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 Studies (APEX)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 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Setup/Tuning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739 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2111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1439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1422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775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820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1228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1639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1163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1486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1202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1291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Operating Hours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2176 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3441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3186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3862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2824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2041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2529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3154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3530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3113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3072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2655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2696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Failure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461 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975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791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696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699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882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516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773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721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762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526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517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Availability (%)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82.5%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77.9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80.1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84.7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80.2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69.8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83.1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80.3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83.0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76.3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85.4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83.7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86.6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87.5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83.0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Scheduled  shutdown </a:t>
                      </a:r>
                      <a:b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(maintain cool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-down)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 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378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803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509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604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273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451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262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301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Injectors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/RHIC Beam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Operations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17.2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wks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28.5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25.4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31.9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24.0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21.0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19.3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25.0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28.0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25.5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Cryogenic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Operation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17.0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wks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30.4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26.7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31.4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21.2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18.4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19.0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22.0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27.1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24.4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22.9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17.0</a:t>
                      </a: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7" marR="9747" marT="9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409" y="4149804"/>
            <a:ext cx="66028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0" dirty="0" smtClean="0">
                <a:solidFill>
                  <a:schemeClr val="tx2"/>
                </a:solidFill>
                <a:latin typeface="Helvetica"/>
                <a:cs typeface="Helvetica"/>
              </a:rPr>
              <a:t>Availability = beam time / scheduled beam time</a:t>
            </a:r>
            <a:br>
              <a:rPr lang="en-US" b="0" dirty="0" smtClean="0">
                <a:solidFill>
                  <a:schemeClr val="tx2"/>
                </a:solidFill>
                <a:latin typeface="Helvetica"/>
                <a:cs typeface="Helvetica"/>
              </a:rPr>
            </a:br>
            <a:r>
              <a:rPr lang="en-US" sz="1800" b="0" dirty="0">
                <a:solidFill>
                  <a:schemeClr val="tx2"/>
                </a:solidFill>
                <a:latin typeface="Helvetica"/>
                <a:cs typeface="Helvetica"/>
              </a:rPr>
              <a:t>	</a:t>
            </a:r>
            <a:r>
              <a:rPr lang="en-US" sz="1800" b="0" dirty="0" smtClean="0">
                <a:solidFill>
                  <a:schemeClr val="tx2"/>
                </a:solidFill>
                <a:latin typeface="Helvetica"/>
                <a:cs typeface="Helvetica"/>
              </a:rPr>
              <a:t>           </a:t>
            </a:r>
            <a:r>
              <a:rPr lang="en-US" sz="1600" b="0" dirty="0" smtClean="0">
                <a:solidFill>
                  <a:schemeClr val="tx2"/>
                </a:solidFill>
                <a:latin typeface="Helvetica"/>
                <a:cs typeface="Helvetica"/>
              </a:rPr>
              <a:t> (denominator excludes scheduled maintenance)</a:t>
            </a:r>
            <a:endParaRPr lang="en-US" sz="2000" b="0" dirty="0" smtClean="0">
              <a:solidFill>
                <a:schemeClr val="tx2"/>
              </a:solidFill>
              <a:latin typeface="Helvetica"/>
              <a:cs typeface="Helvetica"/>
            </a:endParaRPr>
          </a:p>
          <a:p>
            <a:pPr algn="l"/>
            <a:r>
              <a:rPr lang="en-US" b="0" dirty="0" smtClean="0">
                <a:solidFill>
                  <a:schemeClr val="tx2"/>
                </a:solidFill>
                <a:latin typeface="Helvetica"/>
                <a:cs typeface="Helvetica"/>
              </a:rPr>
              <a:t>Availability goal: 80%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497541" y="5051480"/>
            <a:ext cx="3657600" cy="181588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 type="none" w="sm" len="sm"/>
            <a:tailEnd type="none" w="med" len="lg"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1600" u="sng" dirty="0">
                <a:solidFill>
                  <a:srgbClr val="0000FF"/>
                </a:solidFill>
                <a:latin typeface="Helvetica" charset="0"/>
                <a:cs typeface="Helvetica" charset="0"/>
              </a:rPr>
              <a:t>Typical </a:t>
            </a:r>
            <a:r>
              <a:rPr lang="en-US" sz="1600" u="sng" dirty="0" smtClean="0">
                <a:solidFill>
                  <a:srgbClr val="0000FF"/>
                </a:solidFill>
                <a:latin typeface="Helvetica" charset="0"/>
                <a:cs typeface="Helvetica" charset="0"/>
              </a:rPr>
              <a:t>times</a:t>
            </a:r>
            <a:r>
              <a:rPr lang="en-US" sz="1600" u="sng" dirty="0">
                <a:solidFill>
                  <a:srgbClr val="0000FF"/>
                </a:solidFill>
                <a:latin typeface="Helvetica" charset="0"/>
                <a:cs typeface="Helvetica" charset="0"/>
              </a:rPr>
              <a:t>:</a:t>
            </a:r>
          </a:p>
          <a:p>
            <a:pPr algn="l"/>
            <a:r>
              <a:rPr lang="en-US" sz="1600" b="0" dirty="0">
                <a:solidFill>
                  <a:srgbClr val="0000FF"/>
                </a:solidFill>
                <a:latin typeface="Helvetica" charset="0"/>
                <a:cs typeface="Helvetica" charset="0"/>
              </a:rPr>
              <a:t>50K to 4K cool-</a:t>
            </a:r>
            <a:r>
              <a:rPr lang="en-US" sz="1600" b="0" dirty="0" smtClean="0">
                <a:solidFill>
                  <a:srgbClr val="0000FF"/>
                </a:solidFill>
                <a:latin typeface="Helvetica" charset="0"/>
                <a:cs typeface="Helvetica" charset="0"/>
              </a:rPr>
              <a:t>down : 0.5 weeks</a:t>
            </a:r>
            <a:endParaRPr lang="en-US" sz="1600" b="0" dirty="0">
              <a:solidFill>
                <a:srgbClr val="0000FF"/>
              </a:solidFill>
              <a:latin typeface="Helvetica" charset="0"/>
              <a:cs typeface="Helvetica" charset="0"/>
            </a:endParaRPr>
          </a:p>
          <a:p>
            <a:pPr algn="l"/>
            <a:r>
              <a:rPr lang="en-US" sz="1600" b="0" dirty="0">
                <a:solidFill>
                  <a:srgbClr val="0000FF"/>
                </a:solidFill>
                <a:latin typeface="Helvetica" charset="0"/>
                <a:cs typeface="Helvetica" charset="0"/>
              </a:rPr>
              <a:t>Initial set-</a:t>
            </a:r>
            <a:r>
              <a:rPr lang="en-US" sz="1600" b="0" dirty="0" smtClean="0">
                <a:solidFill>
                  <a:srgbClr val="0000FF"/>
                </a:solidFill>
                <a:latin typeface="Helvetica" charset="0"/>
                <a:cs typeface="Helvetica" charset="0"/>
              </a:rPr>
              <a:t>up	  : </a:t>
            </a:r>
            <a:r>
              <a:rPr lang="en-US" sz="1600" b="0" dirty="0">
                <a:solidFill>
                  <a:srgbClr val="0000FF"/>
                </a:solidFill>
                <a:latin typeface="Helvetica" charset="0"/>
                <a:cs typeface="Helvetica" charset="0"/>
              </a:rPr>
              <a:t>2 weeks</a:t>
            </a:r>
          </a:p>
          <a:p>
            <a:pPr algn="l"/>
            <a:r>
              <a:rPr lang="en-US" sz="1600" b="0" dirty="0">
                <a:solidFill>
                  <a:srgbClr val="0000FF"/>
                </a:solidFill>
                <a:latin typeface="Helvetica" charset="0"/>
                <a:cs typeface="Helvetica" charset="0"/>
              </a:rPr>
              <a:t>Changing </a:t>
            </a:r>
            <a:r>
              <a:rPr lang="en-US" sz="1600" b="0" dirty="0" smtClean="0">
                <a:solidFill>
                  <a:srgbClr val="0000FF"/>
                </a:solidFill>
                <a:latin typeface="Helvetica" charset="0"/>
                <a:cs typeface="Helvetica" charset="0"/>
              </a:rPr>
              <a:t>species	  : 0.5 weeks</a:t>
            </a:r>
            <a:endParaRPr lang="en-US" sz="1600" b="0" dirty="0">
              <a:solidFill>
                <a:srgbClr val="0000FF"/>
              </a:solidFill>
              <a:latin typeface="Helvetica" charset="0"/>
              <a:cs typeface="Helvetica" charset="0"/>
            </a:endParaRPr>
          </a:p>
          <a:p>
            <a:pPr algn="l"/>
            <a:r>
              <a:rPr lang="en-US" sz="1600" b="0" dirty="0">
                <a:solidFill>
                  <a:srgbClr val="0000FF"/>
                </a:solidFill>
                <a:latin typeface="Helvetica" charset="0"/>
                <a:cs typeface="Helvetica" charset="0"/>
              </a:rPr>
              <a:t>Beam studies (APEX</a:t>
            </a:r>
            <a:r>
              <a:rPr lang="en-US" sz="1600" b="0" dirty="0" smtClean="0">
                <a:solidFill>
                  <a:srgbClr val="0000FF"/>
                </a:solidFill>
                <a:latin typeface="Helvetica" charset="0"/>
                <a:cs typeface="Helvetica" charset="0"/>
              </a:rPr>
              <a:t>): 16h </a:t>
            </a:r>
            <a:r>
              <a:rPr lang="en-US" sz="1600" b="0" dirty="0">
                <a:solidFill>
                  <a:srgbClr val="0000FF"/>
                </a:solidFill>
                <a:latin typeface="Helvetica" charset="0"/>
                <a:cs typeface="Helvetica" charset="0"/>
              </a:rPr>
              <a:t>/ 2 weeks</a:t>
            </a:r>
          </a:p>
          <a:p>
            <a:pPr algn="l"/>
            <a:r>
              <a:rPr lang="en-US" sz="1600" b="0" dirty="0" smtClean="0">
                <a:solidFill>
                  <a:srgbClr val="0000FF"/>
                </a:solidFill>
                <a:latin typeface="Helvetica" charset="0"/>
                <a:cs typeface="Helvetica" charset="0"/>
              </a:rPr>
              <a:t>Maintenance	   : 14h </a:t>
            </a:r>
            <a:r>
              <a:rPr lang="en-US" sz="1600" b="0" dirty="0">
                <a:solidFill>
                  <a:srgbClr val="0000FF"/>
                </a:solidFill>
                <a:latin typeface="Helvetica" charset="0"/>
                <a:cs typeface="Helvetica" charset="0"/>
              </a:rPr>
              <a:t>/ 2 weeks</a:t>
            </a:r>
          </a:p>
          <a:p>
            <a:pPr algn="l"/>
            <a:r>
              <a:rPr lang="en-US" sz="1600" b="0" dirty="0">
                <a:solidFill>
                  <a:srgbClr val="0000FF"/>
                </a:solidFill>
                <a:latin typeface="Helvetica" charset="0"/>
                <a:cs typeface="Helvetica" charset="0"/>
              </a:rPr>
              <a:t>Warm-</a:t>
            </a:r>
            <a:r>
              <a:rPr lang="en-US" sz="1600" b="0" dirty="0" smtClean="0">
                <a:solidFill>
                  <a:srgbClr val="0000FF"/>
                </a:solidFill>
                <a:latin typeface="Helvetica" charset="0"/>
                <a:cs typeface="Helvetica" charset="0"/>
              </a:rPr>
              <a:t>up		   : </a:t>
            </a:r>
            <a:r>
              <a:rPr lang="en-US" sz="1600" b="0" dirty="0">
                <a:solidFill>
                  <a:srgbClr val="0000FF"/>
                </a:solidFill>
                <a:latin typeface="Helvetica" charset="0"/>
                <a:cs typeface="Helvetica" charset="0"/>
              </a:rPr>
              <a:t>0.5 </a:t>
            </a:r>
            <a:r>
              <a:rPr lang="en-US" sz="1600" b="0" dirty="0" smtClean="0">
                <a:solidFill>
                  <a:srgbClr val="0000FF"/>
                </a:solidFill>
                <a:latin typeface="Helvetica" charset="0"/>
                <a:cs typeface="Helvetica" charset="0"/>
              </a:rPr>
              <a:t>weeks</a:t>
            </a:r>
            <a:endParaRPr lang="en-US" sz="1600" b="0" dirty="0">
              <a:solidFill>
                <a:srgbClr val="0000FF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78822" y="5886390"/>
            <a:ext cx="3392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0" dirty="0" smtClean="0">
                <a:solidFill>
                  <a:srgbClr val="FF0000"/>
                </a:solidFill>
                <a:latin typeface="Helvetica"/>
                <a:cs typeface="Helvetica"/>
              </a:rPr>
              <a:t>FY2016 met availability goal</a:t>
            </a:r>
            <a:br>
              <a:rPr lang="en-US" sz="2000" b="0" dirty="0" smtClean="0">
                <a:solidFill>
                  <a:srgbClr val="FF0000"/>
                </a:solidFill>
                <a:latin typeface="Helvetica"/>
                <a:cs typeface="Helvetica"/>
              </a:rPr>
            </a:br>
            <a:r>
              <a:rPr lang="en-US" sz="2000" b="0" dirty="0" smtClean="0">
                <a:solidFill>
                  <a:srgbClr val="FF0000"/>
                </a:solidFill>
                <a:latin typeface="Helvetica"/>
                <a:cs typeface="Helvetica"/>
              </a:rPr>
              <a:t>(not a record year) 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8343900" y="2502360"/>
            <a:ext cx="685800" cy="6858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3641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hicTimeInStor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1700"/>
            <a:ext cx="9144000" cy="2498675"/>
          </a:xfrm>
          <a:prstGeom prst="rect">
            <a:avLst/>
          </a:prstGeom>
        </p:spPr>
      </p:pic>
      <p:pic>
        <p:nvPicPr>
          <p:cNvPr id="7" name="Picture 6" descr="RhicTimeToPhysic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400"/>
            <a:ext cx="9144000" cy="1463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838"/>
            <a:ext cx="9029700" cy="719137"/>
          </a:xfrm>
        </p:spPr>
        <p:txBody>
          <a:bodyPr/>
          <a:lstStyle/>
          <a:p>
            <a:pPr algn="l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Operational </a:t>
            </a:r>
            <a:r>
              <a:rPr lang="en-US" dirty="0">
                <a:solidFill>
                  <a:srgbClr val="FF0000"/>
                </a:solidFill>
              </a:rPr>
              <a:t>efficiency </a:t>
            </a:r>
            <a:r>
              <a:rPr lang="en-US" dirty="0" smtClean="0">
                <a:solidFill>
                  <a:srgbClr val="FF0000"/>
                </a:solidFill>
              </a:rPr>
              <a:t>                                            </a:t>
            </a:r>
            <a:r>
              <a:rPr lang="en-US" sz="2800" b="0" dirty="0" smtClean="0">
                <a:solidFill>
                  <a:schemeClr val="tx1"/>
                </a:solidFill>
              </a:rPr>
              <a:t>setup time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28600" y="1041737"/>
            <a:ext cx="781157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0" dirty="0" smtClean="0">
                <a:latin typeface="Arial"/>
                <a:cs typeface="Arial"/>
              </a:rPr>
              <a:t>Setup time:</a:t>
            </a:r>
            <a:br>
              <a:rPr lang="en-US" sz="2000" b="0" dirty="0" smtClean="0">
                <a:latin typeface="Arial"/>
                <a:cs typeface="Arial"/>
              </a:rPr>
            </a:br>
            <a:r>
              <a:rPr lang="en-US" sz="2000" b="0" dirty="0" smtClean="0">
                <a:latin typeface="Arial"/>
                <a:cs typeface="Arial"/>
              </a:rPr>
              <a:t>- for 1</a:t>
            </a:r>
            <a:r>
              <a:rPr lang="en-US" sz="2000" b="0" baseline="30000" dirty="0" smtClean="0">
                <a:latin typeface="Arial"/>
                <a:cs typeface="Arial"/>
              </a:rPr>
              <a:t>st</a:t>
            </a:r>
            <a:r>
              <a:rPr lang="en-US" sz="2000" b="0" dirty="0" smtClean="0">
                <a:latin typeface="Arial"/>
                <a:cs typeface="Arial"/>
              </a:rPr>
              <a:t> species in run: from both rings cold to 1</a:t>
            </a:r>
            <a:r>
              <a:rPr lang="en-US" sz="2000" b="0" baseline="30000" dirty="0" smtClean="0">
                <a:latin typeface="Arial"/>
                <a:cs typeface="Arial"/>
              </a:rPr>
              <a:t>st</a:t>
            </a:r>
            <a:r>
              <a:rPr lang="en-US" sz="2000" b="0" dirty="0" smtClean="0">
                <a:latin typeface="Arial"/>
                <a:cs typeface="Arial"/>
              </a:rPr>
              <a:t> physics store</a:t>
            </a:r>
            <a:br>
              <a:rPr lang="en-US" sz="2000" b="0" dirty="0" smtClean="0">
                <a:latin typeface="Arial"/>
                <a:cs typeface="Arial"/>
              </a:rPr>
            </a:br>
            <a:r>
              <a:rPr lang="en-US" sz="2000" b="0" dirty="0" smtClean="0">
                <a:latin typeface="Arial"/>
                <a:cs typeface="Arial"/>
              </a:rPr>
              <a:t>- for following species: from beginning </a:t>
            </a:r>
            <a:r>
              <a:rPr lang="en-US" sz="2000" b="0" dirty="0">
                <a:latin typeface="Arial"/>
                <a:cs typeface="Arial"/>
              </a:rPr>
              <a:t>of setup to </a:t>
            </a:r>
            <a:r>
              <a:rPr lang="en-US" sz="2000" b="0" dirty="0" smtClean="0">
                <a:latin typeface="Arial"/>
                <a:cs typeface="Arial"/>
              </a:rPr>
              <a:t>1</a:t>
            </a:r>
            <a:r>
              <a:rPr lang="en-US" sz="2000" b="0" baseline="30000" dirty="0" smtClean="0">
                <a:latin typeface="Arial"/>
                <a:cs typeface="Arial"/>
              </a:rPr>
              <a:t>st</a:t>
            </a:r>
            <a:r>
              <a:rPr lang="en-US" sz="2000" b="0" dirty="0" smtClean="0">
                <a:latin typeface="Arial"/>
                <a:cs typeface="Arial"/>
              </a:rPr>
              <a:t> physics store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620" y="6145768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TRANSPARENT: low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energy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6400800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INTRANSPARENT: high </a:t>
            </a:r>
            <a:r>
              <a:rPr lang="en-US" sz="1800" b="1" dirty="0" smtClean="0"/>
              <a:t>energy</a:t>
            </a:r>
            <a:endParaRPr lang="en-US" sz="1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114800" y="6172200"/>
            <a:ext cx="2397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</a:rPr>
              <a:t>BLUE: heavy ion </a:t>
            </a:r>
            <a:r>
              <a:rPr lang="en-US" sz="1800" b="1" dirty="0" smtClean="0">
                <a:solidFill>
                  <a:srgbClr val="0000FF"/>
                </a:solidFill>
              </a:rPr>
              <a:t>runs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00500" y="6488668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RED: polarized proton runs</a:t>
            </a:r>
            <a:endParaRPr lang="en-US" sz="1800" dirty="0" smtClean="0"/>
          </a:p>
        </p:txBody>
      </p:sp>
      <p:sp>
        <p:nvSpPr>
          <p:cNvPr id="11" name="Rectangle 10"/>
          <p:cNvSpPr/>
          <p:nvPr/>
        </p:nvSpPr>
        <p:spPr bwMode="auto">
          <a:xfrm>
            <a:off x="0" y="2238840"/>
            <a:ext cx="90297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Ｐゴシック" pitchFamily="3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61719" y="2228790"/>
            <a:ext cx="2893200" cy="3722238"/>
            <a:chOff x="6161719" y="2228790"/>
            <a:chExt cx="2893200" cy="3722238"/>
          </a:xfrm>
        </p:grpSpPr>
        <p:sp>
          <p:nvSpPr>
            <p:cNvPr id="19" name="Rectangle 18"/>
            <p:cNvSpPr/>
            <p:nvPr/>
          </p:nvSpPr>
          <p:spPr bwMode="auto">
            <a:xfrm>
              <a:off x="7924800" y="2628900"/>
              <a:ext cx="1066800" cy="2095500"/>
            </a:xfrm>
            <a:prstGeom prst="rect">
              <a:avLst/>
            </a:prstGeom>
            <a:noFill/>
            <a:ln w="317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01000" y="2228790"/>
              <a:ext cx="10539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b="1" dirty="0" smtClean="0">
                  <a:solidFill>
                    <a:srgbClr val="006600"/>
                  </a:solidFill>
                  <a:latin typeface="Helvetica"/>
                  <a:cs typeface="Helvetica"/>
                </a:rPr>
                <a:t>Run-16</a:t>
              </a:r>
            </a:p>
          </p:txBody>
        </p:sp>
        <p:sp>
          <p:nvSpPr>
            <p:cNvPr id="12" name="TextBox 11"/>
            <p:cNvSpPr txBox="1"/>
            <p:nvPr/>
          </p:nvSpPr>
          <p:spPr bwMode="auto">
            <a:xfrm>
              <a:off x="6161719" y="5181600"/>
              <a:ext cx="20776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19 days for Au+Au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 bwMode="auto">
            <a:xfrm flipV="1">
              <a:off x="8077200" y="4800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sm" len="lg"/>
            </a:ln>
            <a:effectLst/>
          </p:spPr>
        </p:cxnSp>
        <p:sp>
          <p:nvSpPr>
            <p:cNvPr id="21" name="TextBox 20"/>
            <p:cNvSpPr txBox="1"/>
            <p:nvPr/>
          </p:nvSpPr>
          <p:spPr bwMode="auto">
            <a:xfrm>
              <a:off x="6247118" y="5581696"/>
              <a:ext cx="25634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≤ 3 days for d+Au each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 flipV="1">
              <a:off x="8565115" y="4800600"/>
              <a:ext cx="8926" cy="81374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sm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9588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hicTimeStoreToStor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044"/>
            <a:ext cx="9144000" cy="1384956"/>
          </a:xfrm>
          <a:prstGeom prst="rect">
            <a:avLst/>
          </a:prstGeom>
        </p:spPr>
      </p:pic>
      <p:pic>
        <p:nvPicPr>
          <p:cNvPr id="4" name="Picture 3" descr="RhicTimeInStor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725"/>
            <a:ext cx="9144000" cy="2498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839"/>
            <a:ext cx="9029700" cy="47466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 Operational </a:t>
            </a:r>
            <a:r>
              <a:rPr lang="en-US" dirty="0">
                <a:solidFill>
                  <a:srgbClr val="FF0000"/>
                </a:solidFill>
              </a:rPr>
              <a:t>efficiency </a:t>
            </a:r>
            <a:r>
              <a:rPr lang="en-US" dirty="0" smtClean="0">
                <a:solidFill>
                  <a:srgbClr val="FF0000"/>
                </a:solidFill>
              </a:rPr>
              <a:t>             </a:t>
            </a:r>
            <a:r>
              <a:rPr lang="en-US" sz="2800" b="0" dirty="0" smtClean="0">
                <a:solidFill>
                  <a:srgbClr val="000000"/>
                </a:solidFill>
              </a:rPr>
              <a:t>store-to-store, time in store</a:t>
            </a:r>
            <a:endParaRPr lang="en-US" sz="2800" b="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4800" y="6172200"/>
            <a:ext cx="2397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</a:rPr>
              <a:t>BLUE: heavy ion </a:t>
            </a:r>
            <a:r>
              <a:rPr lang="en-US" sz="1800" b="1" dirty="0" smtClean="0">
                <a:solidFill>
                  <a:srgbClr val="0000FF"/>
                </a:solidFill>
              </a:rPr>
              <a:t>runs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0500" y="6488668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RED: polarized proton runs</a:t>
            </a:r>
            <a:endParaRPr lang="en-US" sz="18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114300" y="6172200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TRANSPARENT: low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ener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gy</a:t>
            </a:r>
            <a:endParaRPr 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507831"/>
            <a:ext cx="3595856" cy="305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INTRANSPARENT: high </a:t>
            </a:r>
            <a:r>
              <a:rPr lang="en-US" sz="1800" b="1" dirty="0" smtClean="0"/>
              <a:t>energy</a:t>
            </a:r>
            <a:endParaRPr lang="en-US" sz="1800" b="1" dirty="0"/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586390" y="3352800"/>
            <a:ext cx="83058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92520" y="5102893"/>
            <a:ext cx="70606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Time in store = store time / calendar time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1600" dirty="0"/>
              <a:t> </a:t>
            </a:r>
            <a:r>
              <a:rPr lang="en-US" sz="1600" dirty="0" smtClean="0"/>
              <a:t>      </a:t>
            </a:r>
            <a:r>
              <a:rPr lang="en-US" sz="1400" dirty="0" smtClean="0"/>
              <a:t>(denominator includes scheduled maintenance, failure, setup, beam experiments)</a:t>
            </a:r>
            <a:endParaRPr lang="en-US" sz="1800" dirty="0" smtClean="0"/>
          </a:p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Time in store goal: 60%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819953" y="688262"/>
            <a:ext cx="1171648" cy="4417138"/>
            <a:chOff x="8062717" y="383462"/>
            <a:chExt cx="948951" cy="4417138"/>
          </a:xfrm>
        </p:grpSpPr>
        <p:sp>
          <p:nvSpPr>
            <p:cNvPr id="12" name="Rectangle 11"/>
            <p:cNvSpPr/>
            <p:nvPr/>
          </p:nvSpPr>
          <p:spPr bwMode="auto">
            <a:xfrm>
              <a:off x="8153400" y="762000"/>
              <a:ext cx="838200" cy="4038600"/>
            </a:xfrm>
            <a:prstGeom prst="rect">
              <a:avLst/>
            </a:prstGeom>
            <a:noFill/>
            <a:ln w="317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62717" y="383462"/>
              <a:ext cx="9489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b="1" dirty="0" smtClean="0">
                  <a:solidFill>
                    <a:srgbClr val="006600"/>
                  </a:solidFill>
                  <a:latin typeface="Helvetica"/>
                  <a:cs typeface="Helvetica"/>
                </a:rPr>
                <a:t>Run-16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214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slhc">
  <a:themeElements>
    <a:clrScheme name="Uslhc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Uslh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Uslh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lh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46420870</TotalTime>
  <Words>1275</Words>
  <Application>Microsoft Macintosh PowerPoint</Application>
  <PresentationFormat>Letter Paper (8.5x11 in)</PresentationFormat>
  <Paragraphs>488</Paragraphs>
  <Slides>23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Uslhc</vt:lpstr>
      <vt:lpstr> Projections for Run-17/18 and accelerator upgrades  Wolfram Fischer  </vt:lpstr>
      <vt:lpstr>Contents</vt:lpstr>
      <vt:lpstr>Run-16 achievements</vt:lpstr>
      <vt:lpstr> Run-16 Au+Au at 100 GeV/nucleon       Integrated luminosity</vt:lpstr>
      <vt:lpstr> Run-16 d+Au at 100, 31.2, 9.8, 19.5 GeV/nucleon   Luminosity</vt:lpstr>
      <vt:lpstr> Operational efficiency</vt:lpstr>
      <vt:lpstr>Operational efficiency           availability reported to DOE</vt:lpstr>
      <vt:lpstr> Operational efficiency                                             setup time</vt:lpstr>
      <vt:lpstr> Operational efficiency              store-to-store, time in store</vt:lpstr>
      <vt:lpstr> RHIC – all running modes to date                         2001 to 2016</vt:lpstr>
      <vt:lpstr>RHIC ultimate luminosity and polarization goals</vt:lpstr>
      <vt:lpstr> Outlook                                         RHIC Run-17 and Run-18 </vt:lpstr>
      <vt:lpstr>Run-17: ph+ph 255 GeV     Luminosity leveled at 1.6x1032 cm-2s-1</vt:lpstr>
      <vt:lpstr> Run-17 Ru+Ru and Zr+Zr at 100 GeV/nucleon</vt:lpstr>
      <vt:lpstr> Run-18: 96Zr + 96Zr, 96Ru + 96Ru     Luminosity estimates</vt:lpstr>
      <vt:lpstr>RHIC Upgrades                                                    Overview</vt:lpstr>
      <vt:lpstr>PowerPoint Presentation</vt:lpstr>
      <vt:lpstr>BES-II 2019/2020                BES-I and BES-II luminosities</vt:lpstr>
      <vt:lpstr>RHIC Accelerator Development Technical Infrastructure Upgrade</vt:lpstr>
      <vt:lpstr> RHIC 9 MHz RF Upgrade</vt:lpstr>
      <vt:lpstr>PowerPoint Presentation</vt:lpstr>
      <vt:lpstr> Linac / BLIP upgrades</vt:lpstr>
      <vt:lpstr>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Jim Strait</dc:creator>
  <cp:lastModifiedBy>Wolfram Fischer</cp:lastModifiedBy>
  <cp:revision>3452</cp:revision>
  <cp:lastPrinted>1998-09-11T14:49:03Z</cp:lastPrinted>
  <dcterms:created xsi:type="dcterms:W3CDTF">2010-11-14T17:34:40Z</dcterms:created>
  <dcterms:modified xsi:type="dcterms:W3CDTF">2016-07-29T01:04:12Z</dcterms:modified>
</cp:coreProperties>
</file>