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7" r:id="rId2"/>
    <p:sldMasterId id="2147483656" r:id="rId3"/>
  </p:sldMasterIdLst>
  <p:notesMasterIdLst>
    <p:notesMasterId r:id="rId33"/>
  </p:notesMasterIdLst>
  <p:handoutMasterIdLst>
    <p:handoutMasterId r:id="rId34"/>
  </p:handoutMasterIdLst>
  <p:sldIdLst>
    <p:sldId id="759" r:id="rId4"/>
    <p:sldId id="821" r:id="rId5"/>
    <p:sldId id="820" r:id="rId6"/>
    <p:sldId id="826" r:id="rId7"/>
    <p:sldId id="830" r:id="rId8"/>
    <p:sldId id="854" r:id="rId9"/>
    <p:sldId id="856" r:id="rId10"/>
    <p:sldId id="855" r:id="rId11"/>
    <p:sldId id="851" r:id="rId12"/>
    <p:sldId id="858" r:id="rId13"/>
    <p:sldId id="844" r:id="rId14"/>
    <p:sldId id="827" r:id="rId15"/>
    <p:sldId id="840" r:id="rId16"/>
    <p:sldId id="845" r:id="rId17"/>
    <p:sldId id="829" r:id="rId18"/>
    <p:sldId id="841" r:id="rId19"/>
    <p:sldId id="831" r:id="rId20"/>
    <p:sldId id="832" r:id="rId21"/>
    <p:sldId id="828" r:id="rId22"/>
    <p:sldId id="842" r:id="rId23"/>
    <p:sldId id="843" r:id="rId24"/>
    <p:sldId id="850" r:id="rId25"/>
    <p:sldId id="852" r:id="rId26"/>
    <p:sldId id="819" r:id="rId27"/>
    <p:sldId id="834" r:id="rId28"/>
    <p:sldId id="857" r:id="rId29"/>
    <p:sldId id="823" r:id="rId30"/>
    <p:sldId id="838" r:id="rId31"/>
    <p:sldId id="825" r:id="rId32"/>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2pPr>
    <a:lvl3pPr marL="9144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3pPr>
    <a:lvl4pPr marL="13716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4pPr>
    <a:lvl5pPr marL="18288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5pPr>
    <a:lvl6pPr marL="2286000" algn="l" defTabSz="914400" rtl="0" eaLnBrk="1" latinLnBrk="0" hangingPunct="1">
      <a:defRPr sz="2000" b="1" kern="1200">
        <a:solidFill>
          <a:schemeClr val="tx2"/>
        </a:solidFill>
        <a:latin typeface="Times New Roman" pitchFamily="18" charset="0"/>
        <a:ea typeface="ＭＳ Ｐゴシック" pitchFamily="50" charset="-128"/>
        <a:cs typeface="+mn-cs"/>
      </a:defRPr>
    </a:lvl6pPr>
    <a:lvl7pPr marL="2743200" algn="l" defTabSz="914400" rtl="0" eaLnBrk="1" latinLnBrk="0" hangingPunct="1">
      <a:defRPr sz="2000" b="1" kern="1200">
        <a:solidFill>
          <a:schemeClr val="tx2"/>
        </a:solidFill>
        <a:latin typeface="Times New Roman" pitchFamily="18" charset="0"/>
        <a:ea typeface="ＭＳ Ｐゴシック" pitchFamily="50" charset="-128"/>
        <a:cs typeface="+mn-cs"/>
      </a:defRPr>
    </a:lvl7pPr>
    <a:lvl8pPr marL="3200400" algn="l" defTabSz="914400" rtl="0" eaLnBrk="1" latinLnBrk="0" hangingPunct="1">
      <a:defRPr sz="2000" b="1" kern="1200">
        <a:solidFill>
          <a:schemeClr val="tx2"/>
        </a:solidFill>
        <a:latin typeface="Times New Roman" pitchFamily="18" charset="0"/>
        <a:ea typeface="ＭＳ Ｐゴシック" pitchFamily="50" charset="-128"/>
        <a:cs typeface="+mn-cs"/>
      </a:defRPr>
    </a:lvl8pPr>
    <a:lvl9pPr marL="3657600" algn="l" defTabSz="914400" rtl="0" eaLnBrk="1" latinLnBrk="0" hangingPunct="1">
      <a:defRPr sz="2000" b="1" kern="1200">
        <a:solidFill>
          <a:schemeClr val="tx2"/>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9EB"/>
    <a:srgbClr val="000066"/>
    <a:srgbClr val="000099"/>
    <a:srgbClr val="0000FF"/>
    <a:srgbClr val="FF5050"/>
    <a:srgbClr val="FF0000"/>
    <a:srgbClr val="003399"/>
    <a:srgbClr val="FF6600"/>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464" autoAdjust="0"/>
    <p:restoredTop sz="94231" autoAdjust="0"/>
  </p:normalViewPr>
  <p:slideViewPr>
    <p:cSldViewPr>
      <p:cViewPr>
        <p:scale>
          <a:sx n="108" d="100"/>
          <a:sy n="108" d="100"/>
        </p:scale>
        <p:origin x="-496" y="-104"/>
      </p:cViewPr>
      <p:guideLst>
        <p:guide orient="horz" pos="2160"/>
        <p:guide pos="2880"/>
      </p:guideLst>
    </p:cSldViewPr>
  </p:slideViewPr>
  <p:outlineViewPr>
    <p:cViewPr>
      <p:scale>
        <a:sx n="33" d="100"/>
        <a:sy n="33" d="100"/>
      </p:scale>
      <p:origin x="0" y="296"/>
    </p:cViewPr>
  </p:outlineViewPr>
  <p:notesTextViewPr>
    <p:cViewPr>
      <p:scale>
        <a:sx n="100" d="100"/>
        <a:sy n="100" d="100"/>
      </p:scale>
      <p:origin x="0" y="0"/>
    </p:cViewPr>
  </p:notesTextViewPr>
  <p:sorterViewPr>
    <p:cViewPr>
      <p:scale>
        <a:sx n="89" d="100"/>
        <a:sy n="89" d="100"/>
      </p:scale>
      <p:origin x="0" y="0"/>
    </p:cViewPr>
  </p:sorterViewPr>
  <p:notesViewPr>
    <p:cSldViewPr>
      <p:cViewPr varScale="1">
        <p:scale>
          <a:sx n="89" d="100"/>
          <a:sy n="89" d="100"/>
        </p:scale>
        <p:origin x="-2672" y="-11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defTabSz="925513">
              <a:defRPr kumimoji="1" sz="1000" b="0" smtClean="0">
                <a:solidFill>
                  <a:schemeClr val="tx1"/>
                </a:solidFill>
              </a:defRPr>
            </a:lvl1pPr>
          </a:lstStyle>
          <a:p>
            <a:pPr>
              <a:defRPr/>
            </a:pPr>
            <a:endParaRPr lang="en-US" altLang="ja-JP"/>
          </a:p>
        </p:txBody>
      </p:sp>
      <p:sp>
        <p:nvSpPr>
          <p:cNvPr id="4099" name="Rectangle 3"/>
          <p:cNvSpPr>
            <a:spLocks noGrp="1" noChangeArrowheads="1"/>
          </p:cNvSpPr>
          <p:nvPr>
            <p:ph type="dt" sz="quarter" idx="1"/>
          </p:nvPr>
        </p:nvSpPr>
        <p:spPr bwMode="auto">
          <a:xfrm>
            <a:off x="397510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algn="r" defTabSz="925513">
              <a:defRPr kumimoji="1" sz="1000" b="0" smtClean="0">
                <a:solidFill>
                  <a:schemeClr val="tx1"/>
                </a:solidFill>
              </a:defRPr>
            </a:lvl1pPr>
          </a:lstStyle>
          <a:p>
            <a:pPr>
              <a:defRPr/>
            </a:pPr>
            <a:fld id="{85623AF5-12F2-4016-A612-EEDEA7E4E8AB}" type="datetime1">
              <a:rPr lang="en-US"/>
              <a:pPr>
                <a:defRPr/>
              </a:pPr>
              <a:t>7/14/16</a:t>
            </a:fld>
            <a:endParaRPr lang="en-US" altLang="ja-JP"/>
          </a:p>
        </p:txBody>
      </p:sp>
      <p:sp>
        <p:nvSpPr>
          <p:cNvPr id="4100" name="Rectangle 4"/>
          <p:cNvSpPr>
            <a:spLocks noGrp="1" noChangeArrowheads="1"/>
          </p:cNvSpPr>
          <p:nvPr>
            <p:ph type="ftr" sz="quarter" idx="2"/>
          </p:nvPr>
        </p:nvSpPr>
        <p:spPr bwMode="auto">
          <a:xfrm>
            <a:off x="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defTabSz="925513">
              <a:defRPr kumimoji="1" sz="1000" b="0" smtClean="0">
                <a:solidFill>
                  <a:schemeClr val="tx1"/>
                </a:solidFill>
              </a:defRPr>
            </a:lvl1pPr>
          </a:lstStyle>
          <a:p>
            <a:pPr>
              <a:defRPr/>
            </a:pPr>
            <a:r>
              <a:rPr lang="ja-JP" altLang="en-US"/>
              <a:t>Haixin Huang/BNL</a:t>
            </a:r>
            <a:endParaRPr lang="en-US" altLang="ja-JP"/>
          </a:p>
        </p:txBody>
      </p:sp>
      <p:sp>
        <p:nvSpPr>
          <p:cNvPr id="4101" name="Rectangle 5"/>
          <p:cNvSpPr>
            <a:spLocks noGrp="1" noChangeArrowheads="1"/>
          </p:cNvSpPr>
          <p:nvPr>
            <p:ph type="sldNum" sz="quarter" idx="3"/>
          </p:nvPr>
        </p:nvSpPr>
        <p:spPr bwMode="auto">
          <a:xfrm>
            <a:off x="397510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algn="r" defTabSz="925513">
              <a:defRPr kumimoji="1" sz="1000" b="0" smtClean="0">
                <a:solidFill>
                  <a:schemeClr val="tx1"/>
                </a:solidFill>
              </a:defRPr>
            </a:lvl1pPr>
          </a:lstStyle>
          <a:p>
            <a:pPr>
              <a:defRPr/>
            </a:pPr>
            <a:fld id="{4FCE1070-60EE-4051-9E93-A88A4935380C}" type="slidenum">
              <a:rPr lang="ja-JP" altLang="en-US"/>
              <a:pPr>
                <a:defRPr/>
              </a:pPr>
              <a:t>‹#›</a:t>
            </a:fld>
            <a:endParaRPr lang="en-US" altLang="ja-JP"/>
          </a:p>
        </p:txBody>
      </p:sp>
    </p:spTree>
    <p:extLst>
      <p:ext uri="{BB962C8B-B14F-4D97-AF65-F5344CB8AC3E}">
        <p14:creationId xmlns:p14="http://schemas.microsoft.com/office/powerpoint/2010/main" val="382639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defTabSz="925513">
              <a:defRPr kumimoji="1" sz="1000" b="0" smtClean="0">
                <a:solidFill>
                  <a:schemeClr val="tx1"/>
                </a:solidFill>
              </a:defRPr>
            </a:lvl1pPr>
          </a:lstStyle>
          <a:p>
            <a:pPr>
              <a:defRPr/>
            </a:pPr>
            <a:endParaRPr lang="en-US" altLang="ja-JP"/>
          </a:p>
        </p:txBody>
      </p:sp>
      <p:sp>
        <p:nvSpPr>
          <p:cNvPr id="6147" name="Rectangle 3"/>
          <p:cNvSpPr>
            <a:spLocks noGrp="1" noChangeArrowheads="1"/>
          </p:cNvSpPr>
          <p:nvPr>
            <p:ph type="dt" idx="1"/>
          </p:nvPr>
        </p:nvSpPr>
        <p:spPr bwMode="auto">
          <a:xfrm>
            <a:off x="397510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algn="r" defTabSz="925513">
              <a:defRPr kumimoji="1" sz="1000" b="0" smtClean="0">
                <a:solidFill>
                  <a:schemeClr val="tx1"/>
                </a:solidFill>
              </a:defRPr>
            </a:lvl1pPr>
          </a:lstStyle>
          <a:p>
            <a:pPr>
              <a:defRPr/>
            </a:pPr>
            <a:fld id="{324B36D4-73F9-4D8C-9508-4219A1413EEE}" type="datetime1">
              <a:rPr lang="en-US"/>
              <a:pPr>
                <a:defRPr/>
              </a:pPr>
              <a:t>7/14/16</a:t>
            </a:fld>
            <a:endParaRPr lang="en-US" altLang="ja-JP"/>
          </a:p>
        </p:txBody>
      </p:sp>
      <p:sp>
        <p:nvSpPr>
          <p:cNvPr id="23556" name="Rectangle 4"/>
          <p:cNvSpPr>
            <a:spLocks noGrp="1" noRot="1" noChangeAspect="1" noChangeArrowheads="1"/>
          </p:cNvSpPr>
          <p:nvPr>
            <p:ph type="sldImg" idx="2"/>
          </p:nvPr>
        </p:nvSpPr>
        <p:spPr bwMode="auto">
          <a:xfrm>
            <a:off x="1181100" y="698500"/>
            <a:ext cx="4646613" cy="34845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6150" name="Rectangle 6"/>
          <p:cNvSpPr>
            <a:spLocks noGrp="1" noChangeArrowheads="1"/>
          </p:cNvSpPr>
          <p:nvPr>
            <p:ph type="ftr" sz="quarter" idx="4"/>
          </p:nvPr>
        </p:nvSpPr>
        <p:spPr bwMode="auto">
          <a:xfrm>
            <a:off x="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defTabSz="925513">
              <a:defRPr kumimoji="1" sz="1000" b="0" smtClean="0">
                <a:solidFill>
                  <a:schemeClr val="tx1"/>
                </a:solidFill>
              </a:defRPr>
            </a:lvl1pPr>
          </a:lstStyle>
          <a:p>
            <a:pPr>
              <a:defRPr/>
            </a:pPr>
            <a:r>
              <a:rPr lang="ja-JP" altLang="en-US"/>
              <a:t>Haixin Huang/BNL</a:t>
            </a:r>
            <a:endParaRPr lang="en-US" altLang="ja-JP"/>
          </a:p>
        </p:txBody>
      </p:sp>
      <p:sp>
        <p:nvSpPr>
          <p:cNvPr id="6151" name="Rectangle 7"/>
          <p:cNvSpPr>
            <a:spLocks noGrp="1" noChangeArrowheads="1"/>
          </p:cNvSpPr>
          <p:nvPr>
            <p:ph type="sldNum" sz="quarter" idx="5"/>
          </p:nvPr>
        </p:nvSpPr>
        <p:spPr bwMode="auto">
          <a:xfrm>
            <a:off x="397510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algn="r" defTabSz="925513">
              <a:defRPr kumimoji="1" sz="1000" b="0" smtClean="0">
                <a:solidFill>
                  <a:schemeClr val="tx1"/>
                </a:solidFill>
              </a:defRPr>
            </a:lvl1pPr>
          </a:lstStyle>
          <a:p>
            <a:pPr>
              <a:defRPr/>
            </a:pPr>
            <a:fld id="{78FB250A-6110-4A30-887A-323FA75147A9}" type="slidenum">
              <a:rPr lang="ja-JP" altLang="en-US"/>
              <a:pPr>
                <a:defRPr/>
              </a:pPr>
              <a:t>‹#›</a:t>
            </a:fld>
            <a:endParaRPr lang="en-US" altLang="ja-JP"/>
          </a:p>
        </p:txBody>
      </p:sp>
    </p:spTree>
    <p:extLst>
      <p:ext uri="{BB962C8B-B14F-4D97-AF65-F5344CB8AC3E}">
        <p14:creationId xmlns:p14="http://schemas.microsoft.com/office/powerpoint/2010/main" val="1378028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0" y="307975"/>
            <a:ext cx="1588" cy="1588"/>
          </a:xfrm>
          <a:solidFill>
            <a:srgbClr val="FFFFFF"/>
          </a:solidFill>
          <a:ln/>
        </p:spPr>
      </p:sp>
      <p:sp>
        <p:nvSpPr>
          <p:cNvPr id="24579" name="Rectangle 3"/>
          <p:cNvSpPr>
            <a:spLocks noGrp="1" noChangeArrowheads="1"/>
          </p:cNvSpPr>
          <p:nvPr>
            <p:ph type="body" idx="1"/>
          </p:nvPr>
        </p:nvSpPr>
        <p:spPr>
          <a:xfrm>
            <a:off x="514350" y="4387850"/>
            <a:ext cx="5986463" cy="4129088"/>
          </a:xfrm>
          <a:noFill/>
          <a:ln/>
        </p:spPr>
        <p:txBody>
          <a:bodyPr wrap="none" anchor="ct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a:lvl1pPr>
          </a:lstStyle>
          <a:p>
            <a:endParaRPr lang="ja-JP" altLang="en-US"/>
          </a:p>
        </p:txBody>
      </p:sp>
      <p:sp>
        <p:nvSpPr>
          <p:cNvPr id="3075" name="Rectangle 3"/>
          <p:cNvSpPr>
            <a:spLocks noGrp="1" noChangeArrowheads="1"/>
          </p:cNvSpPr>
          <p:nvPr>
            <p:ph type="subTitle" idx="1"/>
          </p:nvPr>
        </p:nvSpPr>
        <p:spPr>
          <a:xfrm>
            <a:off x="1828800" y="2286000"/>
            <a:ext cx="6400800" cy="3581400"/>
          </a:xfrm>
        </p:spPr>
        <p:txBody>
          <a:bodyPr/>
          <a:lstStyle>
            <a:lvl1pPr marL="0" indent="0">
              <a:buFont typeface="Monotype Sorts" pitchFamily="2" charset="2"/>
              <a:buNone/>
              <a:defRPr>
                <a:latin typeface="Times New Roman" pitchFamily="18" charset="0"/>
              </a:defRPr>
            </a:lvl1pPr>
          </a:lstStyle>
          <a:p>
            <a:endParaRPr lang="ja-JP" altLang="en-US"/>
          </a:p>
        </p:txBody>
      </p:sp>
      <p:sp>
        <p:nvSpPr>
          <p:cNvPr id="4" name="Rectangle 4"/>
          <p:cNvSpPr>
            <a:spLocks noGrp="1" noChangeArrowheads="1"/>
          </p:cNvSpPr>
          <p:nvPr>
            <p:ph type="dt" sz="half" idx="10"/>
          </p:nvPr>
        </p:nvSpPr>
        <p:spPr>
          <a:xfrm>
            <a:off x="304800" y="6096000"/>
            <a:ext cx="1930400" cy="514350"/>
          </a:xfrm>
        </p:spPr>
        <p:txBody>
          <a:bodyPr/>
          <a:lstStyle>
            <a:lvl1pPr>
              <a:defRPr smtClean="0">
                <a:solidFill>
                  <a:srgbClr val="5E574E"/>
                </a:solidFill>
              </a:defRPr>
            </a:lvl1pPr>
          </a:lstStyle>
          <a:p>
            <a:pPr>
              <a:defRPr/>
            </a:pPr>
            <a:r>
              <a:rPr lang="en-US"/>
              <a:t>09/02/02</a:t>
            </a:r>
            <a:endParaRPr lang="en-US" altLang="ja-JP"/>
          </a:p>
        </p:txBody>
      </p:sp>
      <p:sp>
        <p:nvSpPr>
          <p:cNvPr id="5" name="Rectangle 5"/>
          <p:cNvSpPr>
            <a:spLocks noGrp="1" noChangeArrowheads="1"/>
          </p:cNvSpPr>
          <p:nvPr>
            <p:ph type="ftr" sz="quarter" idx="11"/>
          </p:nvPr>
        </p:nvSpPr>
        <p:spPr>
          <a:xfrm>
            <a:off x="4572000" y="6096000"/>
            <a:ext cx="2844800" cy="514350"/>
          </a:xfrm>
          <a:prstGeom prst="rect">
            <a:avLst/>
          </a:prstGeom>
        </p:spPr>
        <p:txBody>
          <a:bodyPr/>
          <a:lstStyle>
            <a:lvl1pPr>
              <a:defRPr smtClean="0">
                <a:solidFill>
                  <a:srgbClr val="5E574E"/>
                </a:solidFill>
                <a:latin typeface="Arial" charset="0"/>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xfrm>
            <a:off x="2514600" y="6096000"/>
            <a:ext cx="1828800" cy="514350"/>
          </a:xfrm>
        </p:spPr>
        <p:txBody>
          <a:bodyPr/>
          <a:lstStyle>
            <a:lvl1pPr>
              <a:defRPr smtClean="0">
                <a:solidFill>
                  <a:srgbClr val="5E574E"/>
                </a:solidFill>
              </a:defRPr>
            </a:lvl1pPr>
          </a:lstStyle>
          <a:p>
            <a:pPr>
              <a:defRPr/>
            </a:pPr>
            <a:fld id="{BDC8804A-D6AE-40EC-A76E-33EB74273E1A}"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F946B79-B1C7-4DE2-B121-87301ABDE90E}"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533400"/>
            <a:ext cx="19621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5D7795D-0C08-429E-8A5E-085A838DA741}"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5DC255F8-FB59-4AEB-9DA5-B00A4EA7DEA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A31A58C5-F21E-4DE9-BE1F-4305ED8D9AA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733054EF-208C-4F5F-83B0-2861F0355E1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17D78A43-1F42-430E-8812-7EA10C0FC21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9" name="Rectangle 6"/>
          <p:cNvSpPr>
            <a:spLocks noGrp="1" noChangeArrowheads="1"/>
          </p:cNvSpPr>
          <p:nvPr>
            <p:ph type="sldNum" sz="quarter" idx="12"/>
          </p:nvPr>
        </p:nvSpPr>
        <p:spPr>
          <a:ln/>
        </p:spPr>
        <p:txBody>
          <a:bodyPr/>
          <a:lstStyle>
            <a:lvl1pPr>
              <a:defRPr/>
            </a:lvl1pPr>
          </a:lstStyle>
          <a:p>
            <a:pPr>
              <a:defRPr/>
            </a:pPr>
            <a:fld id="{87B7A3ED-BCFB-4EC1-ABED-E2200F78707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5" name="Rectangle 6"/>
          <p:cNvSpPr>
            <a:spLocks noGrp="1" noChangeArrowheads="1"/>
          </p:cNvSpPr>
          <p:nvPr>
            <p:ph type="sldNum" sz="quarter" idx="12"/>
          </p:nvPr>
        </p:nvSpPr>
        <p:spPr>
          <a:ln/>
        </p:spPr>
        <p:txBody>
          <a:bodyPr/>
          <a:lstStyle>
            <a:lvl1pPr>
              <a:defRPr/>
            </a:lvl1pPr>
          </a:lstStyle>
          <a:p>
            <a:pPr>
              <a:defRPr/>
            </a:pPr>
            <a:fld id="{19FA0DB9-234B-4C90-A829-E9FE2079C2A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4" name="Rectangle 6"/>
          <p:cNvSpPr>
            <a:spLocks noGrp="1" noChangeArrowheads="1"/>
          </p:cNvSpPr>
          <p:nvPr>
            <p:ph type="sldNum" sz="quarter" idx="12"/>
          </p:nvPr>
        </p:nvSpPr>
        <p:spPr>
          <a:ln/>
        </p:spPr>
        <p:txBody>
          <a:bodyPr/>
          <a:lstStyle>
            <a:lvl1pPr>
              <a:defRPr/>
            </a:lvl1pPr>
          </a:lstStyle>
          <a:p>
            <a:pPr>
              <a:defRPr/>
            </a:pPr>
            <a:fld id="{D3D0FDFA-186B-4711-97B8-67752D50CFC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A9B39BA7-4A51-40E6-BC41-995CC9EE36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D0FAA2-0353-4E4B-9D82-7D7E4F87B0F3}" type="slidenum">
              <a:rPr lang="ja-JP" altLang="en-US"/>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C7C15977-48C1-4E9B-9F05-6D355BEA0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DA1B0D89-BB5C-446A-A938-CD5D8062C66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1A62DBDE-ED71-4B4C-A4B9-7E22DEA19BE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6380684D-8265-4A48-9AC0-B134A6E8F99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8F73BE78-D8CE-4EE1-B3DE-C1A0EC752DE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C68C8AA9-073B-4194-975D-E95D41CF24D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3C8E4895-3A5D-4B3E-AC62-9EDDAB5A12C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9" name="Rectangle 6"/>
          <p:cNvSpPr>
            <a:spLocks noGrp="1" noChangeArrowheads="1"/>
          </p:cNvSpPr>
          <p:nvPr>
            <p:ph type="sldNum" sz="quarter" idx="12"/>
          </p:nvPr>
        </p:nvSpPr>
        <p:spPr>
          <a:ln/>
        </p:spPr>
        <p:txBody>
          <a:bodyPr/>
          <a:lstStyle>
            <a:lvl1pPr>
              <a:defRPr/>
            </a:lvl1pPr>
          </a:lstStyle>
          <a:p>
            <a:pPr>
              <a:defRPr/>
            </a:pPr>
            <a:fld id="{3B4D7CB0-0FDE-48E0-9A5A-E932418B75D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5" name="Rectangle 6"/>
          <p:cNvSpPr>
            <a:spLocks noGrp="1" noChangeArrowheads="1"/>
          </p:cNvSpPr>
          <p:nvPr>
            <p:ph type="sldNum" sz="quarter" idx="12"/>
          </p:nvPr>
        </p:nvSpPr>
        <p:spPr>
          <a:ln/>
        </p:spPr>
        <p:txBody>
          <a:bodyPr/>
          <a:lstStyle>
            <a:lvl1pPr>
              <a:defRPr/>
            </a:lvl1pPr>
          </a:lstStyle>
          <a:p>
            <a:pPr>
              <a:defRPr/>
            </a:pPr>
            <a:fld id="{64AF5478-42A2-4623-9FB3-3D424DC9415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4" name="Rectangle 6"/>
          <p:cNvSpPr>
            <a:spLocks noGrp="1" noChangeArrowheads="1"/>
          </p:cNvSpPr>
          <p:nvPr>
            <p:ph type="sldNum" sz="quarter" idx="12"/>
          </p:nvPr>
        </p:nvSpPr>
        <p:spPr>
          <a:ln/>
        </p:spPr>
        <p:txBody>
          <a:bodyPr/>
          <a:lstStyle>
            <a:lvl1pPr>
              <a:defRPr/>
            </a:lvl1pPr>
          </a:lstStyle>
          <a:p>
            <a:pPr>
              <a:defRPr/>
            </a:pPr>
            <a:fld id="{159D06C1-DFEB-4870-87B3-F26A822A65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7D5975C-D78D-41E8-A6BE-D32B543B004E}" type="slidenum">
              <a:rPr lang="ja-JP" altLang="en-US"/>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85433DD6-4A84-462B-88CC-259830F10E4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A1C672ED-878B-43A6-B805-9028C3D765B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DFC8B7CA-1A8D-40FA-B039-4765CB9149F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BA3DDC27-2AD5-40D1-8D54-A8643432A9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4DBDF32-32B8-441C-8015-52C3DFFA0B20}"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8"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A34D0B3-E85E-4202-8D90-F76D865EAB49}"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4"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EC70B1E-DBC7-45C4-8DCA-F537E296D8CB}"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3"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FC2FF17-1460-4F4B-AA2C-6A5AA4E00580}"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AE9A0C7-A371-4456-A1A1-3F6041D2EA51}"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D97E09-00ED-4FA8-AAC5-E18221A57490}"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04800" y="533400"/>
            <a:ext cx="7772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endParaRPr lang="ja-JP" altLang="en-US" smtClean="0"/>
          </a:p>
        </p:txBody>
      </p:sp>
      <p:sp>
        <p:nvSpPr>
          <p:cNvPr id="4099" name="Rectangle 3"/>
          <p:cNvSpPr>
            <a:spLocks noGrp="1" noChangeArrowheads="1"/>
          </p:cNvSpPr>
          <p:nvPr>
            <p:ph type="body" idx="1"/>
          </p:nvPr>
        </p:nvSpPr>
        <p:spPr bwMode="auto">
          <a:xfrm>
            <a:off x="3810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ja-JP" altLang="en-US" smtClean="0"/>
          </a:p>
        </p:txBody>
      </p:sp>
      <p:sp>
        <p:nvSpPr>
          <p:cNvPr id="2052" name="Rectangle 4"/>
          <p:cNvSpPr>
            <a:spLocks noGrp="1" noChangeArrowheads="1"/>
          </p:cNvSpPr>
          <p:nvPr>
            <p:ph type="dt" sz="half" idx="2"/>
          </p:nvPr>
        </p:nvSpPr>
        <p:spPr bwMode="auto">
          <a:xfrm>
            <a:off x="431800" y="6324600"/>
            <a:ext cx="1397000" cy="361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b="0" smtClean="0">
                <a:solidFill>
                  <a:schemeClr val="bg2"/>
                </a:solidFill>
                <a:latin typeface="Arial" charset="0"/>
              </a:defRPr>
            </a:lvl1pPr>
          </a:lstStyle>
          <a:p>
            <a:pPr>
              <a:defRPr/>
            </a:pPr>
            <a:r>
              <a:rPr lang="en-US"/>
              <a:t>09/02/02</a:t>
            </a:r>
            <a:endParaRPr lang="en-US" altLang="ja-JP"/>
          </a:p>
          <a:p>
            <a:pPr>
              <a:defRPr/>
            </a:pPr>
            <a:endParaRPr lang="en-US" altLang="ja-JP"/>
          </a:p>
        </p:txBody>
      </p:sp>
      <p:sp>
        <p:nvSpPr>
          <p:cNvPr id="2054" name="Rectangle 6"/>
          <p:cNvSpPr>
            <a:spLocks noGrp="1" noChangeArrowheads="1"/>
          </p:cNvSpPr>
          <p:nvPr>
            <p:ph type="sldNum" sz="quarter" idx="4"/>
          </p:nvPr>
        </p:nvSpPr>
        <p:spPr bwMode="auto">
          <a:xfrm>
            <a:off x="2057400" y="6400800"/>
            <a:ext cx="1524000" cy="228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b="0" smtClean="0">
                <a:solidFill>
                  <a:schemeClr val="bg2"/>
                </a:solidFill>
                <a:latin typeface="Arial" charset="0"/>
              </a:defRPr>
            </a:lvl1pPr>
          </a:lstStyle>
          <a:p>
            <a:pPr>
              <a:defRPr/>
            </a:pPr>
            <a:fld id="{9D4F52F1-AEB0-4C63-9691-29BD6DB0FD64}" type="slidenum">
              <a:rPr lang="ja-JP" altLang="en-US"/>
              <a:pPr>
                <a:defRPr/>
              </a:pPr>
              <a:t>‹#›</a:t>
            </a:fld>
            <a:endParaRPr lang="en-US" altLang="ja-JP"/>
          </a:p>
        </p:txBody>
      </p:sp>
      <p:pic>
        <p:nvPicPr>
          <p:cNvPr id="4103" name="Picture 10" descr="logo2"/>
          <p:cNvPicPr>
            <a:picLocks noChangeAspect="1" noChangeArrowheads="1"/>
          </p:cNvPicPr>
          <p:nvPr/>
        </p:nvPicPr>
        <p:blipFill>
          <a:blip r:embed="rId13" cstate="print"/>
          <a:srcRect/>
          <a:stretch>
            <a:fillRect/>
          </a:stretch>
        </p:blipFill>
        <p:spPr bwMode="auto">
          <a:xfrm>
            <a:off x="6629400" y="6200775"/>
            <a:ext cx="1676400" cy="657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40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0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0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0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3300"/>
        </a:buClr>
        <a:buFont typeface="Monotype Sort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70000"/>
        <a:buFont typeface="Monotype Sort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FF6600"/>
        </a:buClr>
        <a:buSzPct val="50000"/>
        <a:buFont typeface="Monotype Sort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5pPr>
      <a:lvl6pPr marL="25146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6pPr>
      <a:lvl7pPr marL="29718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7pPr>
      <a:lvl8pPr marL="34290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8pPr>
      <a:lvl9pPr marL="38862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5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r>
              <a:rPr lang="en-US"/>
              <a:t>09/02/02</a:t>
            </a:r>
          </a:p>
        </p:txBody>
      </p:sp>
      <p:sp>
        <p:nvSpPr>
          <p:cNvPr id="965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defRPr>
            </a:lvl1pPr>
          </a:lstStyle>
          <a:p>
            <a:pPr>
              <a:defRPr/>
            </a:pPr>
            <a:r>
              <a:rPr lang="en-US"/>
              <a:t>Haixin Huang</a:t>
            </a:r>
          </a:p>
        </p:txBody>
      </p:sp>
      <p:sp>
        <p:nvSpPr>
          <p:cNvPr id="965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A6627FA0-8F89-4BEF-A8AE-C641C92295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1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r>
              <a:rPr lang="en-US"/>
              <a:t>09/02/02</a:t>
            </a:r>
          </a:p>
        </p:txBody>
      </p:sp>
      <p:sp>
        <p:nvSpPr>
          <p:cNvPr id="841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defRPr>
            </a:lvl1pPr>
          </a:lstStyle>
          <a:p>
            <a:pPr>
              <a:defRPr/>
            </a:pPr>
            <a:r>
              <a:rPr lang="en-US"/>
              <a:t>Haixin Huang</a:t>
            </a:r>
          </a:p>
        </p:txBody>
      </p:sp>
      <p:sp>
        <p:nvSpPr>
          <p:cNvPr id="841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6ED69BE2-795C-403D-BD88-72E48E608F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057400"/>
            <a:ext cx="9144000" cy="1470025"/>
          </a:xfrm>
        </p:spPr>
        <p:txBody>
          <a:bodyPr lIns="90000" tIns="46800" rIns="90000" bIns="46800" anchor="ctr"/>
          <a:lstStyle/>
          <a:p>
            <a:pPr algn="ctr" defTabSz="457200" eaLnBrk="1" hangingPunct="1">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kumimoji="0" lang="en-GB" b="1" dirty="0" smtClean="0">
                <a:solidFill>
                  <a:srgbClr val="FF0000"/>
                </a:solidFill>
              </a:rPr>
              <a:t>High Intensity in the Injectors: Run 17 and Beyond</a:t>
            </a:r>
            <a:endParaRPr kumimoji="0" lang="en-GB" sz="3200" b="1" dirty="0" smtClean="0">
              <a:solidFill>
                <a:srgbClr val="FF0000"/>
              </a:solidFill>
            </a:endParaRPr>
          </a:p>
        </p:txBody>
      </p:sp>
      <p:grpSp>
        <p:nvGrpSpPr>
          <p:cNvPr id="8195" name="Group 3"/>
          <p:cNvGrpSpPr>
            <a:grpSpLocks/>
          </p:cNvGrpSpPr>
          <p:nvPr/>
        </p:nvGrpSpPr>
        <p:grpSpPr bwMode="auto">
          <a:xfrm>
            <a:off x="838200" y="5638800"/>
            <a:ext cx="5208593" cy="833438"/>
            <a:chOff x="528" y="3552"/>
            <a:chExt cx="3281" cy="525"/>
          </a:xfrm>
        </p:grpSpPr>
        <p:sp>
          <p:nvSpPr>
            <p:cNvPr id="8199" name="AutoShape 4"/>
            <p:cNvSpPr>
              <a:spLocks noChangeArrowheads="1"/>
            </p:cNvSpPr>
            <p:nvPr/>
          </p:nvSpPr>
          <p:spPr bwMode="auto">
            <a:xfrm>
              <a:off x="912" y="3552"/>
              <a:ext cx="1140" cy="288"/>
            </a:xfrm>
            <a:prstGeom prst="roundRect">
              <a:avLst>
                <a:gd name="adj" fmla="val 347"/>
              </a:avLst>
            </a:prstGeom>
            <a:noFill/>
            <a:ln w="9525">
              <a:noFill/>
              <a:round/>
              <a:headEnd/>
              <a:tailEnd/>
            </a:ln>
          </p:spPr>
          <p:txBody>
            <a:bodyPr wrap="none" anchor="ctr"/>
            <a:lstStyle/>
            <a:p>
              <a:endParaRPr lang="en-US"/>
            </a:p>
          </p:txBody>
        </p:sp>
        <p:sp>
          <p:nvSpPr>
            <p:cNvPr id="8200" name="AutoShape 5"/>
            <p:cNvSpPr>
              <a:spLocks noChangeArrowheads="1"/>
            </p:cNvSpPr>
            <p:nvPr/>
          </p:nvSpPr>
          <p:spPr bwMode="auto">
            <a:xfrm>
              <a:off x="528" y="3552"/>
              <a:ext cx="3281" cy="525"/>
            </a:xfrm>
            <a:prstGeom prst="roundRect">
              <a:avLst>
                <a:gd name="adj" fmla="val 347"/>
              </a:avLst>
            </a:prstGeom>
            <a:noFill/>
            <a:ln w="9525">
              <a:noFill/>
              <a:round/>
              <a:headEnd/>
              <a:tailEnd/>
            </a:ln>
          </p:spPr>
          <p:txBody>
            <a:bodyPr wrap="none" lIns="90000" tIns="46800" rIns="90000" bIns="46800">
              <a:spAutoFit/>
            </a:bodyPr>
            <a:lstStyle/>
            <a:p>
              <a:pPr eaLnBrk="1" hangingPunct="1">
                <a:buClr>
                  <a:srgbClr val="0000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99"/>
                  </a:solidFill>
                </a:rPr>
                <a:t>July 28, </a:t>
              </a:r>
              <a:r>
                <a:rPr lang="en-GB" sz="2400" b="0" dirty="0" smtClean="0">
                  <a:solidFill>
                    <a:srgbClr val="000099"/>
                  </a:solidFill>
                </a:rPr>
                <a:t>2016</a:t>
              </a:r>
            </a:p>
            <a:p>
              <a:pPr eaLnBrk="1" hangingPunct="1">
                <a:buClr>
                  <a:srgbClr val="0000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99"/>
                  </a:solidFill>
                </a:rPr>
                <a:t>RHIC Retreat   Hamilton Seminar Room</a:t>
              </a:r>
              <a:endParaRPr lang="en-GB" sz="2400" b="0" dirty="0" smtClean="0">
                <a:solidFill>
                  <a:srgbClr val="000099"/>
                </a:solidFill>
              </a:endParaRPr>
            </a:p>
          </p:txBody>
        </p:sp>
      </p:grpSp>
      <p:grpSp>
        <p:nvGrpSpPr>
          <p:cNvPr id="8196" name="Group 6"/>
          <p:cNvGrpSpPr>
            <a:grpSpLocks/>
          </p:cNvGrpSpPr>
          <p:nvPr/>
        </p:nvGrpSpPr>
        <p:grpSpPr bwMode="auto">
          <a:xfrm>
            <a:off x="3124199" y="3810000"/>
            <a:ext cx="2495550" cy="587376"/>
            <a:chOff x="1968" y="2544"/>
            <a:chExt cx="1572" cy="370"/>
          </a:xfrm>
        </p:grpSpPr>
        <p:sp>
          <p:nvSpPr>
            <p:cNvPr id="8197" name="AutoShape 7"/>
            <p:cNvSpPr>
              <a:spLocks noChangeArrowheads="1"/>
            </p:cNvSpPr>
            <p:nvPr/>
          </p:nvSpPr>
          <p:spPr bwMode="auto">
            <a:xfrm>
              <a:off x="1968" y="2544"/>
              <a:ext cx="1560" cy="365"/>
            </a:xfrm>
            <a:prstGeom prst="roundRect">
              <a:avLst>
                <a:gd name="adj" fmla="val 273"/>
              </a:avLst>
            </a:prstGeom>
            <a:noFill/>
            <a:ln w="9525">
              <a:noFill/>
              <a:round/>
              <a:headEnd/>
              <a:tailEnd/>
            </a:ln>
          </p:spPr>
          <p:txBody>
            <a:bodyPr wrap="none" anchor="ctr"/>
            <a:lstStyle/>
            <a:p>
              <a:endParaRPr lang="en-US"/>
            </a:p>
          </p:txBody>
        </p:sp>
        <p:sp>
          <p:nvSpPr>
            <p:cNvPr id="8198" name="AutoShape 8"/>
            <p:cNvSpPr>
              <a:spLocks noChangeArrowheads="1"/>
            </p:cNvSpPr>
            <p:nvPr/>
          </p:nvSpPr>
          <p:spPr bwMode="auto">
            <a:xfrm>
              <a:off x="1968" y="2544"/>
              <a:ext cx="1572" cy="370"/>
            </a:xfrm>
            <a:prstGeom prst="roundRect">
              <a:avLst>
                <a:gd name="adj" fmla="val 273"/>
              </a:avLst>
            </a:prstGeom>
            <a:noFill/>
            <a:ln w="9525">
              <a:noFill/>
              <a:round/>
              <a:headEnd/>
              <a:tailEnd/>
            </a:ln>
          </p:spPr>
          <p:txBody>
            <a:bodyPr wrap="none" lIns="90000" tIns="46800" rIns="90000" bIns="46800">
              <a:spAutoFit/>
            </a:bodyPr>
            <a:lstStyle/>
            <a:p>
              <a:pPr eaLnBrk="1" hangingPunct="1">
                <a:buClr>
                  <a:srgbClr val="0099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0" dirty="0" smtClean="0">
                  <a:solidFill>
                    <a:srgbClr val="009999"/>
                  </a:solidFill>
                </a:rPr>
                <a:t>Haixin</a:t>
              </a:r>
              <a:r>
                <a:rPr lang="en-GB" sz="3200" b="0" dirty="0">
                  <a:solidFill>
                    <a:srgbClr val="009999"/>
                  </a:solidFill>
                </a:rPr>
                <a:t> </a:t>
              </a:r>
              <a:r>
                <a:rPr lang="en-GB" sz="3200" b="0" dirty="0" smtClean="0">
                  <a:solidFill>
                    <a:srgbClr val="009999"/>
                  </a:solidFill>
                </a:rPr>
                <a:t>Huang</a:t>
              </a:r>
              <a:endParaRPr lang="en-GB" sz="3200" b="0" dirty="0">
                <a:solidFill>
                  <a:srgbClr val="009999"/>
                </a:solidFill>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10</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12-&gt;6-&gt;2 Bunch Merge in the AGS (3)</a:t>
            </a:r>
            <a:endParaRPr lang="en-US" sz="3200" b="1" dirty="0" smtClean="0">
              <a:solidFill>
                <a:srgbClr val="FF0000"/>
              </a:solidFill>
            </a:endParaRPr>
          </a:p>
        </p:txBody>
      </p:sp>
      <p:sp>
        <p:nvSpPr>
          <p:cNvPr id="9221" name="Rectangle 3"/>
          <p:cNvSpPr>
            <a:spLocks noGrp="1" noChangeArrowheads="1"/>
          </p:cNvSpPr>
          <p:nvPr>
            <p:ph type="body" idx="1"/>
          </p:nvPr>
        </p:nvSpPr>
        <p:spPr>
          <a:xfrm>
            <a:off x="76200" y="685800"/>
            <a:ext cx="8991600" cy="5867400"/>
          </a:xfrm>
          <a:ln>
            <a:solidFill>
              <a:schemeClr val="bg1"/>
            </a:solidFill>
          </a:ln>
        </p:spPr>
        <p:txBody>
          <a:bodyPr/>
          <a:lstStyle/>
          <a:p>
            <a:pPr>
              <a:buSzPct val="66000"/>
            </a:pPr>
            <a:r>
              <a:rPr lang="en-US" sz="2200" dirty="0" smtClean="0">
                <a:solidFill>
                  <a:srgbClr val="000090"/>
                </a:solidFill>
                <a:latin typeface="+mj-lt"/>
              </a:rPr>
              <a:t>The peak bunch intensity at AGS extraction is 3.15E9, which is above the intensity RHIC can take. AGS intensity was detuned by various ways to get 2.5-2.6E9/bunch, such as   mistiming the Booster injection bump, relaxing the bunch squeeze to have large baby bunch percentage, inserting </a:t>
            </a:r>
            <a:r>
              <a:rPr lang="en-US" sz="2200" dirty="0" err="1" smtClean="0">
                <a:solidFill>
                  <a:srgbClr val="000090"/>
                </a:solidFill>
                <a:latin typeface="+mj-lt"/>
              </a:rPr>
              <a:t>BtA</a:t>
            </a:r>
            <a:r>
              <a:rPr lang="en-US" sz="2200" dirty="0" smtClean="0">
                <a:solidFill>
                  <a:srgbClr val="000090"/>
                </a:solidFill>
                <a:latin typeface="+mj-lt"/>
              </a:rPr>
              <a:t> </a:t>
            </a:r>
            <a:r>
              <a:rPr lang="en-US" sz="2200" dirty="0" err="1" smtClean="0">
                <a:solidFill>
                  <a:srgbClr val="000090"/>
                </a:solidFill>
                <a:latin typeface="+mj-lt"/>
              </a:rPr>
              <a:t>multiwires</a:t>
            </a:r>
            <a:r>
              <a:rPr lang="en-US" sz="2200" dirty="0" smtClean="0">
                <a:solidFill>
                  <a:srgbClr val="000090"/>
                </a:solidFill>
                <a:latin typeface="+mj-lt"/>
              </a:rPr>
              <a:t>, or combinations. </a:t>
            </a:r>
          </a:p>
          <a:p>
            <a:pPr>
              <a:buSzPct val="66000"/>
            </a:pPr>
            <a:r>
              <a:rPr lang="en-US" sz="2200" dirty="0" smtClean="0">
                <a:solidFill>
                  <a:srgbClr val="000090"/>
                </a:solidFill>
                <a:latin typeface="+mj-lt"/>
              </a:rPr>
              <a:t>The longitudinal emittance is about 0.7eVs and the transverse emittance is about 1.7-1.8π</a:t>
            </a:r>
            <a:r>
              <a:rPr lang="en-US" sz="2200" dirty="0">
                <a:solidFill>
                  <a:srgbClr val="000090"/>
                </a:solidFill>
                <a:latin typeface="+mj-lt"/>
              </a:rPr>
              <a:t> </a:t>
            </a:r>
            <a:r>
              <a:rPr lang="en-US" sz="2200" dirty="0" err="1" smtClean="0">
                <a:solidFill>
                  <a:srgbClr val="000090"/>
                </a:solidFill>
                <a:latin typeface="+mj-lt"/>
              </a:rPr>
              <a:t>μm</a:t>
            </a:r>
            <a:r>
              <a:rPr lang="en-US" sz="2200" dirty="0" smtClean="0">
                <a:solidFill>
                  <a:srgbClr val="000090"/>
                </a:solidFill>
                <a:latin typeface="+mj-lt"/>
              </a:rPr>
              <a:t> (</a:t>
            </a:r>
            <a:r>
              <a:rPr lang="en-US" sz="2200" dirty="0" err="1" smtClean="0">
                <a:solidFill>
                  <a:srgbClr val="000090"/>
                </a:solidFill>
                <a:latin typeface="+mj-lt"/>
              </a:rPr>
              <a:t>rms</a:t>
            </a:r>
            <a:r>
              <a:rPr lang="en-US" sz="2200" dirty="0" smtClean="0">
                <a:solidFill>
                  <a:srgbClr val="000090"/>
                </a:solidFill>
                <a:latin typeface="+mj-lt"/>
              </a:rPr>
              <a:t>).</a:t>
            </a:r>
          </a:p>
          <a:p>
            <a:pPr>
              <a:buSzPct val="66000"/>
            </a:pPr>
            <a:r>
              <a:rPr lang="en-US" sz="2200" dirty="0" smtClean="0">
                <a:solidFill>
                  <a:srgbClr val="000090"/>
                </a:solidFill>
                <a:latin typeface="+mj-lt"/>
              </a:rPr>
              <a:t>The bottleneck of transition won’t be an issue for the coming low energy run in 2019-20.  </a:t>
            </a:r>
            <a:r>
              <a:rPr lang="en-US" sz="2200" dirty="0" smtClean="0">
                <a:solidFill>
                  <a:srgbClr val="000090"/>
                </a:solidFill>
                <a:latin typeface="+mj-lt"/>
              </a:rPr>
              <a:t>For further gain of bunch intensity, one is to increase the EBIS intensity (ongoing upgrade), and the other one is to increase number of bunch to merge. But the later one will generate even larger longitudinal emittance. </a:t>
            </a:r>
          </a:p>
          <a:p>
            <a:pPr>
              <a:buSzPct val="66000"/>
            </a:pPr>
            <a:r>
              <a:rPr lang="en-US" sz="2200" dirty="0" smtClean="0">
                <a:solidFill>
                  <a:srgbClr val="000090"/>
                </a:solidFill>
                <a:latin typeface="+mj-lt"/>
              </a:rPr>
              <a:t>Improvement request: The reliability and easiness of loading RF archives ( say for example when loading from one user to another user).</a:t>
            </a:r>
            <a:endParaRPr lang="en-US" sz="2200" dirty="0" smtClean="0">
              <a:solidFill>
                <a:srgbClr val="000090"/>
              </a:solidFill>
              <a:latin typeface="+mj-lt"/>
            </a:endParaRPr>
          </a:p>
          <a:p>
            <a:pPr>
              <a:buSzPct val="66000"/>
            </a:pPr>
            <a:endParaRPr lang="en-US" sz="2000" dirty="0" smtClean="0">
              <a:solidFill>
                <a:srgbClr val="000090"/>
              </a:solidFill>
              <a:latin typeface="+mj-lt"/>
            </a:endParaRPr>
          </a:p>
        </p:txBody>
      </p:sp>
    </p:spTree>
    <p:extLst>
      <p:ext uri="{BB962C8B-B14F-4D97-AF65-F5344CB8AC3E}">
        <p14:creationId xmlns:p14="http://schemas.microsoft.com/office/powerpoint/2010/main" val="3537429231"/>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b="1" dirty="0" smtClean="0">
                <a:solidFill>
                  <a:srgbClr val="FF0000"/>
                </a:solidFill>
              </a:rPr>
              <a:t>Au Beam from Tandem (6-&gt;2)</a:t>
            </a:r>
            <a:endParaRPr lang="en-US" b="1" dirty="0" smtClean="0">
              <a:solidFill>
                <a:srgbClr val="FF0000"/>
              </a:solidFill>
            </a:endParaRPr>
          </a:p>
        </p:txBody>
      </p:sp>
      <p:sp>
        <p:nvSpPr>
          <p:cNvPr id="9221" name="Rectangle 3"/>
          <p:cNvSpPr>
            <a:spLocks noGrp="1" noChangeArrowheads="1"/>
          </p:cNvSpPr>
          <p:nvPr>
            <p:ph type="body" idx="1"/>
          </p:nvPr>
        </p:nvSpPr>
        <p:spPr>
          <a:xfrm>
            <a:off x="0" y="533400"/>
            <a:ext cx="9128579" cy="5867400"/>
          </a:xfrm>
          <a:ln>
            <a:solidFill>
              <a:schemeClr val="bg1"/>
            </a:solidFill>
          </a:ln>
        </p:spPr>
        <p:txBody>
          <a:bodyPr/>
          <a:lstStyle/>
          <a:p>
            <a:pPr>
              <a:buSzPct val="66000"/>
            </a:pPr>
            <a:r>
              <a:rPr lang="en-US" sz="2200" dirty="0" smtClean="0">
                <a:solidFill>
                  <a:srgbClr val="000090"/>
                </a:solidFill>
                <a:latin typeface="+mj-lt"/>
              </a:rPr>
              <a:t>EBIS repair work required to set up injectors with Au from Tandem. </a:t>
            </a:r>
            <a:endParaRPr lang="en-US" sz="2200" dirty="0" smtClean="0">
              <a:solidFill>
                <a:srgbClr val="000090"/>
              </a:solidFill>
              <a:latin typeface="+mj-lt"/>
            </a:endParaRPr>
          </a:p>
          <a:p>
            <a:pPr>
              <a:buSzPct val="66000"/>
            </a:pPr>
            <a:r>
              <a:rPr lang="en-US" sz="2200" dirty="0" smtClean="0">
                <a:solidFill>
                  <a:srgbClr val="000090"/>
                </a:solidFill>
                <a:latin typeface="+mj-lt"/>
              </a:rPr>
              <a:t>The </a:t>
            </a:r>
            <a:r>
              <a:rPr lang="en-US" sz="2200" dirty="0">
                <a:solidFill>
                  <a:srgbClr val="000090"/>
                </a:solidFill>
                <a:latin typeface="+mj-lt"/>
              </a:rPr>
              <a:t>Booster merge was changed to 6-&gt;2-&gt;1. </a:t>
            </a:r>
            <a:endParaRPr lang="en-US" sz="2200" dirty="0" smtClean="0">
              <a:solidFill>
                <a:srgbClr val="000090"/>
              </a:solidFill>
              <a:latin typeface="+mj-lt"/>
            </a:endParaRPr>
          </a:p>
          <a:p>
            <a:pPr>
              <a:buSzPct val="66000"/>
            </a:pPr>
            <a:r>
              <a:rPr lang="en-US" sz="2200" dirty="0" smtClean="0">
                <a:solidFill>
                  <a:srgbClr val="000090"/>
                </a:solidFill>
                <a:latin typeface="+mj-lt"/>
              </a:rPr>
              <a:t>With </a:t>
            </a:r>
            <a:r>
              <a:rPr lang="en-US" sz="2200" dirty="0" smtClean="0">
                <a:solidFill>
                  <a:srgbClr val="000090"/>
                </a:solidFill>
                <a:latin typeface="+mj-lt"/>
              </a:rPr>
              <a:t>6 pulses from Tandem, the AGS bunch merge was changed from 12-&gt;6-&gt;2 to 6-&gt;2 (one less merge). </a:t>
            </a:r>
            <a:endParaRPr lang="en-US" sz="2200" dirty="0" smtClean="0">
              <a:solidFill>
                <a:srgbClr val="000090"/>
              </a:solidFill>
              <a:latin typeface="+mj-lt"/>
            </a:endParaRPr>
          </a:p>
          <a:p>
            <a:pPr>
              <a:buSzPct val="66000"/>
            </a:pPr>
            <a:r>
              <a:rPr lang="en-US" sz="2200" dirty="0" smtClean="0">
                <a:solidFill>
                  <a:srgbClr val="000090"/>
                </a:solidFill>
                <a:latin typeface="+mj-lt"/>
              </a:rPr>
              <a:t>This </a:t>
            </a:r>
            <a:r>
              <a:rPr lang="en-US" sz="2200" dirty="0" smtClean="0">
                <a:solidFill>
                  <a:srgbClr val="000090"/>
                </a:solidFill>
                <a:latin typeface="+mj-lt"/>
              </a:rPr>
              <a:t>improved the AGS injection match and bunch intensity of 2.5E9 was achieved and met the limited RHIC intensity requirement.  This is a new record for Au beam intensity at AGS extraction with input from tandem. </a:t>
            </a:r>
            <a:endParaRPr lang="en-US" sz="2200" dirty="0" smtClean="0">
              <a:solidFill>
                <a:srgbClr val="000090"/>
              </a:solidFill>
              <a:latin typeface="+mj-lt"/>
            </a:endParaRPr>
          </a:p>
          <a:p>
            <a:pPr>
              <a:buSzPct val="66000"/>
            </a:pPr>
            <a:r>
              <a:rPr lang="en-US" sz="2200" dirty="0" smtClean="0">
                <a:solidFill>
                  <a:srgbClr val="000090"/>
                </a:solidFill>
                <a:latin typeface="+mj-lt"/>
              </a:rPr>
              <a:t>Needless </a:t>
            </a:r>
            <a:r>
              <a:rPr lang="en-US" sz="2200" dirty="0" smtClean="0">
                <a:solidFill>
                  <a:srgbClr val="000090"/>
                </a:solidFill>
                <a:latin typeface="+mj-lt"/>
              </a:rPr>
              <a:t>to say, it is not fair to compare the setup of one week (tandem, 2.5E9) with setup of several month (EBIS, 3.15E9). </a:t>
            </a:r>
          </a:p>
        </p:txBody>
      </p:sp>
    </p:spTree>
    <p:extLst>
      <p:ext uri="{BB962C8B-B14F-4D97-AF65-F5344CB8AC3E}">
        <p14:creationId xmlns:p14="http://schemas.microsoft.com/office/powerpoint/2010/main" val="4194284216"/>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4191000" cy="533400"/>
          </a:xfrm>
        </p:spPr>
        <p:txBody>
          <a:bodyPr/>
          <a:lstStyle/>
          <a:p>
            <a:r>
              <a:rPr lang="en-US" b="1" dirty="0" smtClean="0">
                <a:solidFill>
                  <a:srgbClr val="FF3300"/>
                </a:solidFill>
              </a:rPr>
              <a:t>Deuteron Setup</a:t>
            </a:r>
            <a:endParaRPr lang="en-US" b="1" dirty="0">
              <a:solidFill>
                <a:srgbClr val="FF33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12</a:t>
            </a:fld>
            <a:endParaRPr lang="en-US" altLang="ja-JP"/>
          </a:p>
        </p:txBody>
      </p:sp>
    </p:spTree>
    <p:extLst>
      <p:ext uri="{BB962C8B-B14F-4D97-AF65-F5344CB8AC3E}">
        <p14:creationId xmlns:p14="http://schemas.microsoft.com/office/powerpoint/2010/main" val="2590637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13</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Deuteron Intensity</a:t>
            </a:r>
            <a:endParaRPr lang="en-US" sz="3200" b="1" dirty="0" smtClean="0">
              <a:solidFill>
                <a:srgbClr val="FF0000"/>
              </a:solidFill>
            </a:endParaRPr>
          </a:p>
        </p:txBody>
      </p:sp>
      <p:sp>
        <p:nvSpPr>
          <p:cNvPr id="9221" name="Rectangle 3"/>
          <p:cNvSpPr>
            <a:spLocks noGrp="1" noChangeArrowheads="1"/>
          </p:cNvSpPr>
          <p:nvPr>
            <p:ph type="body" idx="1"/>
          </p:nvPr>
        </p:nvSpPr>
        <p:spPr>
          <a:xfrm>
            <a:off x="0" y="533400"/>
            <a:ext cx="9144000" cy="6019800"/>
          </a:xfrm>
          <a:ln>
            <a:solidFill>
              <a:schemeClr val="bg1"/>
            </a:solidFill>
          </a:ln>
        </p:spPr>
        <p:txBody>
          <a:bodyPr/>
          <a:lstStyle/>
          <a:p>
            <a:pPr marL="0" indent="0">
              <a:buSzPct val="66000"/>
              <a:buNone/>
            </a:pPr>
            <a:endParaRPr lang="en-US" sz="2000" dirty="0" smtClean="0">
              <a:solidFill>
                <a:srgbClr val="000090"/>
              </a:solidFill>
              <a:latin typeface="+mj-lt"/>
            </a:endParaRPr>
          </a:p>
          <a:p>
            <a:pPr>
              <a:buSzPct val="66000"/>
            </a:pPr>
            <a:r>
              <a:rPr lang="en-US" sz="2100" dirty="0" smtClean="0">
                <a:solidFill>
                  <a:srgbClr val="000090"/>
                </a:solidFill>
                <a:latin typeface="+mj-lt"/>
              </a:rPr>
              <a:t>Deuteron setup uses 2-&gt;1 merge in the Booster, and 12(only 8 occupied)-&gt;6-&gt;3(only 2 occupied) merge in the </a:t>
            </a:r>
            <a:r>
              <a:rPr lang="en-US" sz="2100" dirty="0" smtClean="0">
                <a:solidFill>
                  <a:srgbClr val="000090"/>
                </a:solidFill>
                <a:latin typeface="+mj-lt"/>
              </a:rPr>
              <a:t>AGS.  As we have more than enough intensity for RHIC, no need to use more tandem pulses. Acceleration was done with h=9.</a:t>
            </a:r>
          </a:p>
          <a:p>
            <a:pPr>
              <a:buSzPct val="66000"/>
            </a:pPr>
            <a:r>
              <a:rPr lang="en-US" sz="2100" dirty="0">
                <a:solidFill>
                  <a:srgbClr val="000090"/>
                </a:solidFill>
                <a:latin typeface="+mj-lt"/>
              </a:rPr>
              <a:t>Longitudinal emittance at AGS extraction is small, about 0.41eVs, </a:t>
            </a:r>
            <a:r>
              <a:rPr lang="en-US" sz="2100" dirty="0" smtClean="0">
                <a:solidFill>
                  <a:srgbClr val="000090"/>
                </a:solidFill>
                <a:latin typeface="+mj-lt"/>
              </a:rPr>
              <a:t>for 2.2E11/bunch. Typical RHIC intensity limit is about 1.8E11. </a:t>
            </a:r>
            <a:r>
              <a:rPr lang="en-US" sz="2100" dirty="0" smtClean="0">
                <a:solidFill>
                  <a:srgbClr val="000090"/>
                </a:solidFill>
                <a:latin typeface="+mj-lt"/>
              </a:rPr>
              <a:t>The bunch </a:t>
            </a:r>
            <a:r>
              <a:rPr lang="en-US" sz="2100" dirty="0" smtClean="0">
                <a:solidFill>
                  <a:srgbClr val="000090"/>
                </a:solidFill>
                <a:latin typeface="+mj-lt"/>
              </a:rPr>
              <a:t>intensity reached as high as 3.8E11, when a new target is installed (typically target lifetime is one week). The typical intensity is  2.5E11. The transverse emittance is about 2.5-3π (</a:t>
            </a:r>
            <a:r>
              <a:rPr lang="en-US" sz="2100" dirty="0" err="1" smtClean="0">
                <a:solidFill>
                  <a:srgbClr val="000090"/>
                </a:solidFill>
                <a:latin typeface="+mj-lt"/>
              </a:rPr>
              <a:t>rms</a:t>
            </a:r>
            <a:r>
              <a:rPr lang="en-US" sz="2100" dirty="0" smtClean="0">
                <a:solidFill>
                  <a:srgbClr val="000090"/>
                </a:solidFill>
                <a:latin typeface="+mj-lt"/>
              </a:rPr>
              <a:t>), longitudinal emittance is about 0.6eVs (to match the Au beam). </a:t>
            </a:r>
          </a:p>
          <a:p>
            <a:pPr>
              <a:buSzPct val="66000"/>
            </a:pPr>
            <a:r>
              <a:rPr lang="en-US" sz="2100" dirty="0" smtClean="0">
                <a:solidFill>
                  <a:srgbClr val="000090"/>
                </a:solidFill>
                <a:latin typeface="+mj-lt"/>
              </a:rPr>
              <a:t>Satellite bunches are not an issue for deuteron.</a:t>
            </a:r>
          </a:p>
          <a:p>
            <a:pPr>
              <a:buSzPct val="66000"/>
            </a:pPr>
            <a:r>
              <a:rPr lang="en-US" sz="2100" dirty="0">
                <a:solidFill>
                  <a:srgbClr val="000090"/>
                </a:solidFill>
                <a:latin typeface="+mj-lt"/>
              </a:rPr>
              <a:t>The duty cycle was </a:t>
            </a:r>
            <a:r>
              <a:rPr lang="en-US" sz="2100" dirty="0" smtClean="0">
                <a:solidFill>
                  <a:srgbClr val="000090"/>
                </a:solidFill>
                <a:latin typeface="+mj-lt"/>
              </a:rPr>
              <a:t>5.0sec.</a:t>
            </a:r>
          </a:p>
          <a:p>
            <a:pPr>
              <a:buSzPct val="66000"/>
            </a:pPr>
            <a:r>
              <a:rPr lang="en-US" sz="2100" dirty="0" smtClean="0">
                <a:solidFill>
                  <a:srgbClr val="000090"/>
                </a:solidFill>
                <a:latin typeface="+mj-lt"/>
              </a:rPr>
              <a:t>There was a problem of AGS bunch oscillation at injection. This was </a:t>
            </a:r>
            <a:r>
              <a:rPr lang="en-US" sz="2100" dirty="0" smtClean="0">
                <a:solidFill>
                  <a:srgbClr val="000090"/>
                </a:solidFill>
                <a:latin typeface="+mj-lt"/>
              </a:rPr>
              <a:t>mitigated by moving the AC phase loop on before beam injecting into AGS. A bunch-by-bunch damper will be nice but it all depends on if we will push deuteron intensity further and if we are going to run light ions with multiple bunches again. </a:t>
            </a:r>
          </a:p>
        </p:txBody>
      </p:sp>
    </p:spTree>
    <p:extLst>
      <p:ext uri="{BB962C8B-B14F-4D97-AF65-F5344CB8AC3E}">
        <p14:creationId xmlns:p14="http://schemas.microsoft.com/office/powerpoint/2010/main" val="2134202300"/>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533400"/>
          </a:xfrm>
        </p:spPr>
        <p:txBody>
          <a:bodyPr/>
          <a:lstStyle/>
          <a:p>
            <a:r>
              <a:rPr lang="en-US" b="1" dirty="0" smtClean="0">
                <a:solidFill>
                  <a:srgbClr val="FF0000"/>
                </a:solidFill>
              </a:rPr>
              <a:t>Deuteron Merge (8-&gt;4-&gt;2) in the AGS</a:t>
            </a:r>
            <a:endParaRPr lang="en-US"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14</a:t>
            </a:fld>
            <a:endParaRPr lang="en-US" altLang="ja-JP"/>
          </a:p>
        </p:txBody>
      </p:sp>
      <p:pic>
        <p:nvPicPr>
          <p:cNvPr id="6" name="Picture 5"/>
          <p:cNvPicPr>
            <a:picLocks noChangeAspect="1"/>
          </p:cNvPicPr>
          <p:nvPr/>
        </p:nvPicPr>
        <p:blipFill>
          <a:blip r:embed="rId2"/>
          <a:stretch>
            <a:fillRect/>
          </a:stretch>
        </p:blipFill>
        <p:spPr>
          <a:xfrm>
            <a:off x="228600" y="685800"/>
            <a:ext cx="8534400" cy="5562600"/>
          </a:xfrm>
          <a:prstGeom prst="rect">
            <a:avLst/>
          </a:prstGeom>
        </p:spPr>
      </p:pic>
      <p:sp>
        <p:nvSpPr>
          <p:cNvPr id="7" name="TextBox 6"/>
          <p:cNvSpPr txBox="1"/>
          <p:nvPr/>
        </p:nvSpPr>
        <p:spPr>
          <a:xfrm>
            <a:off x="2895600" y="914400"/>
            <a:ext cx="2842269" cy="400110"/>
          </a:xfrm>
          <a:prstGeom prst="rect">
            <a:avLst/>
          </a:prstGeom>
          <a:solidFill>
            <a:schemeClr val="accent3"/>
          </a:solidFill>
        </p:spPr>
        <p:txBody>
          <a:bodyPr wrap="none" rtlCol="0">
            <a:spAutoFit/>
          </a:bodyPr>
          <a:lstStyle/>
          <a:p>
            <a:r>
              <a:rPr lang="en-US" dirty="0" smtClean="0"/>
              <a:t>Beautiful work by Keith</a:t>
            </a:r>
            <a:endParaRPr lang="en-US" dirty="0"/>
          </a:p>
        </p:txBody>
      </p:sp>
    </p:spTree>
    <p:extLst>
      <p:ext uri="{BB962C8B-B14F-4D97-AF65-F5344CB8AC3E}">
        <p14:creationId xmlns:p14="http://schemas.microsoft.com/office/powerpoint/2010/main" val="29122636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4191000" cy="533400"/>
          </a:xfrm>
        </p:spPr>
        <p:txBody>
          <a:bodyPr/>
          <a:lstStyle/>
          <a:p>
            <a:r>
              <a:rPr lang="en-US" b="1" dirty="0" smtClean="0">
                <a:solidFill>
                  <a:srgbClr val="FF3300"/>
                </a:solidFill>
              </a:rPr>
              <a:t>Ruthenium Setup</a:t>
            </a:r>
            <a:endParaRPr lang="en-US" b="1" dirty="0">
              <a:solidFill>
                <a:srgbClr val="FF33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15</a:t>
            </a:fld>
            <a:endParaRPr lang="en-US" altLang="ja-JP"/>
          </a:p>
        </p:txBody>
      </p:sp>
    </p:spTree>
    <p:extLst>
      <p:ext uri="{BB962C8B-B14F-4D97-AF65-F5344CB8AC3E}">
        <p14:creationId xmlns:p14="http://schemas.microsoft.com/office/powerpoint/2010/main" val="21613514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16</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Ruthenium Beam Development</a:t>
            </a:r>
            <a:endParaRPr lang="en-US" sz="3200" b="1" dirty="0" smtClean="0">
              <a:solidFill>
                <a:srgbClr val="FF0000"/>
              </a:solidFill>
            </a:endParaRPr>
          </a:p>
        </p:txBody>
      </p:sp>
      <p:sp>
        <p:nvSpPr>
          <p:cNvPr id="9221" name="Rectangle 3"/>
          <p:cNvSpPr>
            <a:spLocks noGrp="1" noChangeArrowheads="1"/>
          </p:cNvSpPr>
          <p:nvPr>
            <p:ph type="body" idx="1"/>
          </p:nvPr>
        </p:nvSpPr>
        <p:spPr>
          <a:xfrm>
            <a:off x="0" y="533400"/>
            <a:ext cx="9144000" cy="6019800"/>
          </a:xfrm>
          <a:ln>
            <a:solidFill>
              <a:schemeClr val="bg1"/>
            </a:solidFill>
          </a:ln>
        </p:spPr>
        <p:txBody>
          <a:bodyPr/>
          <a:lstStyle/>
          <a:p>
            <a:pPr>
              <a:buSzPct val="66000"/>
            </a:pPr>
            <a:r>
              <a:rPr lang="en-US" sz="2100" dirty="0" smtClean="0">
                <a:solidFill>
                  <a:srgbClr val="000090"/>
                </a:solidFill>
                <a:latin typeface="+mj-lt"/>
              </a:rPr>
              <a:t>Ru+96 and Zr+96 operation is scheduled for run18. There are enriched Zr+96 material available but not so for Ru+96. Due to its mere 5.4% natural abundance, it is hard to produce such beam with good intensity from EBIS. </a:t>
            </a:r>
          </a:p>
          <a:p>
            <a:pPr>
              <a:buSzPct val="66000"/>
            </a:pPr>
            <a:r>
              <a:rPr lang="en-US" sz="2100" dirty="0" smtClean="0">
                <a:solidFill>
                  <a:srgbClr val="000090"/>
                </a:solidFill>
                <a:latin typeface="+mj-lt"/>
              </a:rPr>
              <a:t>The plan was to use tandem beam. The major part is to see the stripping efficiency in the </a:t>
            </a:r>
            <a:r>
              <a:rPr lang="en-US" sz="2100" dirty="0" err="1" smtClean="0">
                <a:solidFill>
                  <a:srgbClr val="000090"/>
                </a:solidFill>
                <a:latin typeface="+mj-lt"/>
              </a:rPr>
              <a:t>BtA</a:t>
            </a:r>
            <a:r>
              <a:rPr lang="en-US" sz="2100" dirty="0" smtClean="0">
                <a:solidFill>
                  <a:srgbClr val="000090"/>
                </a:solidFill>
                <a:latin typeface="+mj-lt"/>
              </a:rPr>
              <a:t> line, which is a big unknown. </a:t>
            </a:r>
          </a:p>
          <a:p>
            <a:pPr>
              <a:buSzPct val="66000"/>
            </a:pPr>
            <a:r>
              <a:rPr lang="en-US" sz="2100" dirty="0" smtClean="0">
                <a:solidFill>
                  <a:srgbClr val="000090"/>
                </a:solidFill>
                <a:latin typeface="+mj-lt"/>
              </a:rPr>
              <a:t>Ruthenium beam </a:t>
            </a:r>
            <a:r>
              <a:rPr lang="en-US" sz="2100" dirty="0" smtClean="0">
                <a:solidFill>
                  <a:srgbClr val="000090"/>
                </a:solidFill>
                <a:latin typeface="+mj-lt"/>
              </a:rPr>
              <a:t>was </a:t>
            </a:r>
            <a:r>
              <a:rPr lang="en-US" sz="2100" dirty="0" smtClean="0">
                <a:solidFill>
                  <a:srgbClr val="000090"/>
                </a:solidFill>
                <a:latin typeface="+mj-lt"/>
              </a:rPr>
              <a:t>developed in the injector </a:t>
            </a:r>
            <a:r>
              <a:rPr lang="en-US" sz="2100" dirty="0" smtClean="0">
                <a:solidFill>
                  <a:srgbClr val="000090"/>
                </a:solidFill>
                <a:latin typeface="+mj-lt"/>
              </a:rPr>
              <a:t>with </a:t>
            </a:r>
            <a:r>
              <a:rPr lang="en-US" sz="2100" dirty="0" smtClean="0">
                <a:solidFill>
                  <a:srgbClr val="000090"/>
                </a:solidFill>
                <a:latin typeface="+mj-lt"/>
              </a:rPr>
              <a:t>tandem 600us (the pulse width can be set up to 1000us) pulse length.  8 pulses from tandem was also </a:t>
            </a:r>
            <a:r>
              <a:rPr lang="en-US" sz="2100" dirty="0" smtClean="0">
                <a:solidFill>
                  <a:srgbClr val="000090"/>
                </a:solidFill>
                <a:latin typeface="+mj-lt"/>
              </a:rPr>
              <a:t>used</a:t>
            </a:r>
            <a:r>
              <a:rPr lang="en-US" sz="2100" dirty="0" smtClean="0">
                <a:solidFill>
                  <a:srgbClr val="000090"/>
                </a:solidFill>
                <a:latin typeface="+mj-lt"/>
              </a:rPr>
              <a:t>. </a:t>
            </a:r>
            <a:r>
              <a:rPr lang="en-US" sz="2100" dirty="0" smtClean="0">
                <a:solidFill>
                  <a:srgbClr val="000090"/>
                </a:solidFill>
                <a:latin typeface="+mj-lt"/>
              </a:rPr>
              <a:t>The bunch merge 8-&gt;4-&gt;2 in the AGS was done. Longitudinal </a:t>
            </a:r>
            <a:r>
              <a:rPr lang="en-US" sz="2100" dirty="0" smtClean="0">
                <a:solidFill>
                  <a:srgbClr val="000090"/>
                </a:solidFill>
                <a:latin typeface="+mj-lt"/>
              </a:rPr>
              <a:t>emittance is about 0.4eVs and transverse emittance is about 1.5π </a:t>
            </a:r>
            <a:r>
              <a:rPr lang="en-US" sz="2100" dirty="0" err="1" smtClean="0">
                <a:solidFill>
                  <a:srgbClr val="000090"/>
                </a:solidFill>
                <a:latin typeface="+mj-lt"/>
              </a:rPr>
              <a:t>μm</a:t>
            </a:r>
            <a:r>
              <a:rPr lang="en-US" sz="2100" dirty="0" smtClean="0">
                <a:solidFill>
                  <a:srgbClr val="000090"/>
                </a:solidFill>
                <a:latin typeface="+mj-lt"/>
              </a:rPr>
              <a:t> (</a:t>
            </a:r>
            <a:r>
              <a:rPr lang="en-US" sz="2100" dirty="0" err="1" smtClean="0">
                <a:solidFill>
                  <a:srgbClr val="000090"/>
                </a:solidFill>
                <a:latin typeface="+mj-lt"/>
              </a:rPr>
              <a:t>rms</a:t>
            </a:r>
            <a:r>
              <a:rPr lang="en-US" sz="2100" dirty="0" smtClean="0">
                <a:solidFill>
                  <a:srgbClr val="000090"/>
                </a:solidFill>
                <a:latin typeface="+mj-lt"/>
              </a:rPr>
              <a:t>)</a:t>
            </a:r>
            <a:r>
              <a:rPr lang="en-US" sz="2100" dirty="0" smtClean="0">
                <a:solidFill>
                  <a:srgbClr val="000090"/>
                </a:solidFill>
                <a:latin typeface="+mj-lt"/>
              </a:rPr>
              <a:t>. The </a:t>
            </a:r>
            <a:r>
              <a:rPr lang="en-US" sz="2100" dirty="0" smtClean="0">
                <a:solidFill>
                  <a:srgbClr val="000090"/>
                </a:solidFill>
                <a:latin typeface="+mj-lt"/>
              </a:rPr>
              <a:t>bunch intensity is about 1E9 at AGS extraction. There is no satellite bunch issue with Ruthenium beam.</a:t>
            </a:r>
            <a:endParaRPr lang="en-US" sz="2100" dirty="0" smtClean="0">
              <a:solidFill>
                <a:srgbClr val="000090"/>
              </a:solidFill>
              <a:latin typeface="+mj-lt"/>
            </a:endParaRPr>
          </a:p>
          <a:p>
            <a:pPr>
              <a:buSzPct val="66000"/>
            </a:pPr>
            <a:r>
              <a:rPr lang="en-US" sz="2100" dirty="0" smtClean="0">
                <a:solidFill>
                  <a:srgbClr val="000090"/>
                </a:solidFill>
                <a:latin typeface="+mj-lt"/>
              </a:rPr>
              <a:t>Several  ways to get further intensity gain: longer tandem pulse </a:t>
            </a:r>
            <a:r>
              <a:rPr lang="en-US" sz="2100" dirty="0" smtClean="0">
                <a:solidFill>
                  <a:srgbClr val="000090"/>
                </a:solidFill>
                <a:latin typeface="+mj-lt"/>
              </a:rPr>
              <a:t>and/or 12-&gt;6</a:t>
            </a:r>
            <a:r>
              <a:rPr lang="en-US" sz="2100" dirty="0" smtClean="0">
                <a:solidFill>
                  <a:srgbClr val="000090"/>
                </a:solidFill>
                <a:latin typeface="+mj-lt"/>
              </a:rPr>
              <a:t>-</a:t>
            </a:r>
            <a:r>
              <a:rPr lang="en-US" sz="2100" dirty="0" smtClean="0">
                <a:solidFill>
                  <a:srgbClr val="000090"/>
                </a:solidFill>
                <a:latin typeface="+mj-lt"/>
              </a:rPr>
              <a:t>&gt;2 </a:t>
            </a:r>
            <a:r>
              <a:rPr lang="en-US" sz="2100" dirty="0" smtClean="0">
                <a:solidFill>
                  <a:srgbClr val="000090"/>
                </a:solidFill>
                <a:latin typeface="+mj-lt"/>
              </a:rPr>
              <a:t>merge. </a:t>
            </a:r>
            <a:r>
              <a:rPr lang="en-US" sz="2100" dirty="0" smtClean="0">
                <a:solidFill>
                  <a:srgbClr val="000090"/>
                </a:solidFill>
                <a:latin typeface="+mj-lt"/>
              </a:rPr>
              <a:t>With </a:t>
            </a:r>
            <a:r>
              <a:rPr lang="en-US" sz="2100" dirty="0" smtClean="0">
                <a:solidFill>
                  <a:srgbClr val="000090"/>
                </a:solidFill>
                <a:latin typeface="+mj-lt"/>
              </a:rPr>
              <a:t>longer tandem pulse, the Booster injection efficiency may go down, so the intensity gain can not be scaled linearly. </a:t>
            </a:r>
            <a:r>
              <a:rPr lang="en-US" sz="2100" dirty="0" smtClean="0">
                <a:solidFill>
                  <a:srgbClr val="000090"/>
                </a:solidFill>
                <a:latin typeface="+mj-lt"/>
              </a:rPr>
              <a:t>12</a:t>
            </a:r>
            <a:r>
              <a:rPr lang="en-US" sz="2100" dirty="0" smtClean="0">
                <a:solidFill>
                  <a:srgbClr val="000090"/>
                </a:solidFill>
                <a:latin typeface="+mj-lt"/>
              </a:rPr>
              <a:t>-&gt;6-&gt;2 will requires more pulses from tandem </a:t>
            </a:r>
            <a:r>
              <a:rPr lang="en-US" sz="2100" dirty="0" smtClean="0">
                <a:solidFill>
                  <a:srgbClr val="000090"/>
                </a:solidFill>
                <a:latin typeface="+mj-lt"/>
              </a:rPr>
              <a:t>but it may not be a problem as the ruthenium is a weaker beam than gold.</a:t>
            </a:r>
          </a:p>
        </p:txBody>
      </p:sp>
    </p:spTree>
    <p:extLst>
      <p:ext uri="{BB962C8B-B14F-4D97-AF65-F5344CB8AC3E}">
        <p14:creationId xmlns:p14="http://schemas.microsoft.com/office/powerpoint/2010/main" val="2361587156"/>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17</a:t>
            </a:fld>
            <a:endParaRPr lang="en-US" altLang="ja-JP">
              <a:latin typeface="Arial" pitchFamily="34" charset="0"/>
            </a:endParaRPr>
          </a:p>
        </p:txBody>
      </p:sp>
      <p:sp>
        <p:nvSpPr>
          <p:cNvPr id="9220" name="Rectangle 2"/>
          <p:cNvSpPr>
            <a:spLocks noGrp="1" noChangeArrowheads="1"/>
          </p:cNvSpPr>
          <p:nvPr>
            <p:ph type="title"/>
          </p:nvPr>
        </p:nvSpPr>
        <p:spPr>
          <a:xfrm>
            <a:off x="76200" y="76200"/>
            <a:ext cx="8915400" cy="381000"/>
          </a:xfrm>
        </p:spPr>
        <p:txBody>
          <a:bodyPr/>
          <a:lstStyle/>
          <a:p>
            <a:pPr eaLnBrk="1" hangingPunct="1"/>
            <a:r>
              <a:rPr lang="en-US" sz="3200" b="1" dirty="0" smtClean="0">
                <a:solidFill>
                  <a:srgbClr val="FF0000"/>
                </a:solidFill>
              </a:rPr>
              <a:t>Ruthenium Intensity</a:t>
            </a:r>
          </a:p>
        </p:txBody>
      </p:sp>
      <p:pic>
        <p:nvPicPr>
          <p:cNvPr id="3" name="Picture 2" descr="Tue_Mar_29_2016_204915_32589.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7200"/>
            <a:ext cx="8496300" cy="5943600"/>
          </a:xfrm>
          <a:prstGeom prst="rect">
            <a:avLst/>
          </a:prstGeom>
        </p:spPr>
      </p:pic>
      <p:sp>
        <p:nvSpPr>
          <p:cNvPr id="4" name="TextBox 3"/>
          <p:cNvSpPr txBox="1"/>
          <p:nvPr/>
        </p:nvSpPr>
        <p:spPr>
          <a:xfrm>
            <a:off x="6781800" y="1676400"/>
            <a:ext cx="1583161" cy="400110"/>
          </a:xfrm>
          <a:prstGeom prst="rect">
            <a:avLst/>
          </a:prstGeom>
          <a:noFill/>
        </p:spPr>
        <p:txBody>
          <a:bodyPr wrap="none" rtlCol="0">
            <a:spAutoFit/>
          </a:bodyPr>
          <a:lstStyle/>
          <a:p>
            <a:r>
              <a:rPr lang="en-US" dirty="0" smtClean="0"/>
              <a:t>Booster Late</a:t>
            </a:r>
            <a:endParaRPr lang="en-US" dirty="0"/>
          </a:p>
        </p:txBody>
      </p:sp>
      <p:sp>
        <p:nvSpPr>
          <p:cNvPr id="5" name="TextBox 4"/>
          <p:cNvSpPr txBox="1"/>
          <p:nvPr/>
        </p:nvSpPr>
        <p:spPr>
          <a:xfrm>
            <a:off x="6629400" y="3200400"/>
            <a:ext cx="1957161" cy="400110"/>
          </a:xfrm>
          <a:prstGeom prst="rect">
            <a:avLst/>
          </a:prstGeom>
          <a:noFill/>
        </p:spPr>
        <p:txBody>
          <a:bodyPr wrap="none" rtlCol="0">
            <a:spAutoFit/>
          </a:bodyPr>
          <a:lstStyle/>
          <a:p>
            <a:r>
              <a:rPr lang="en-US" dirty="0" smtClean="0"/>
              <a:t>AGS Extraction</a:t>
            </a:r>
            <a:endParaRPr lang="en-US" dirty="0"/>
          </a:p>
        </p:txBody>
      </p:sp>
      <p:sp>
        <p:nvSpPr>
          <p:cNvPr id="6" name="TextBox 5"/>
          <p:cNvSpPr txBox="1"/>
          <p:nvPr/>
        </p:nvSpPr>
        <p:spPr>
          <a:xfrm>
            <a:off x="533400" y="5715000"/>
            <a:ext cx="7160935" cy="400110"/>
          </a:xfrm>
          <a:prstGeom prst="rect">
            <a:avLst/>
          </a:prstGeom>
          <a:solidFill>
            <a:schemeClr val="bg1"/>
          </a:solidFill>
        </p:spPr>
        <p:txBody>
          <a:bodyPr wrap="none" rtlCol="0">
            <a:spAutoFit/>
          </a:bodyPr>
          <a:lstStyle/>
          <a:p>
            <a:r>
              <a:rPr lang="en-US" dirty="0" smtClean="0"/>
              <a:t>Frequent beam loss at F to B bank switch. No time to tune it out.</a:t>
            </a:r>
            <a:endParaRPr lang="en-US" dirty="0"/>
          </a:p>
        </p:txBody>
      </p:sp>
    </p:spTree>
    <p:extLst>
      <p:ext uri="{BB962C8B-B14F-4D97-AF65-F5344CB8AC3E}">
        <p14:creationId xmlns:p14="http://schemas.microsoft.com/office/powerpoint/2010/main" val="3006563359"/>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4419600" cy="6172200"/>
          </a:xfrm>
        </p:spPr>
        <p:txBody>
          <a:bodyPr>
            <a:noAutofit/>
          </a:bodyPr>
          <a:lstStyle/>
          <a:p>
            <a:pPr algn="l"/>
            <a:r>
              <a:rPr lang="en-US" sz="2000" b="1" dirty="0"/>
              <a:t>1) </a:t>
            </a:r>
            <a:r>
              <a:rPr lang="en-US" sz="2000" b="1" dirty="0">
                <a:solidFill>
                  <a:srgbClr val="0000FF"/>
                </a:solidFill>
              </a:rPr>
              <a:t>About 8.4e8 per pulse from </a:t>
            </a:r>
            <a:r>
              <a:rPr lang="en-US" sz="2000" b="1" dirty="0" smtClean="0">
                <a:solidFill>
                  <a:srgbClr val="0000FF"/>
                </a:solidFill>
              </a:rPr>
              <a:t>Tandem in sec 29. </a:t>
            </a:r>
            <a:r>
              <a:rPr lang="en-US" sz="2000" b="1" dirty="0" smtClean="0"/>
              <a:t>(the </a:t>
            </a:r>
            <a:r>
              <a:rPr lang="en-US" sz="2000" b="1" dirty="0"/>
              <a:t>transformer is in low gain and the signal </a:t>
            </a:r>
            <a:r>
              <a:rPr lang="en-US" sz="2000" b="1" dirty="0" smtClean="0"/>
              <a:t>is </a:t>
            </a:r>
            <a:r>
              <a:rPr lang="en-US" sz="2000" b="1" dirty="0"/>
              <a:t>in the noise). U</a:t>
            </a:r>
            <a:r>
              <a:rPr lang="en-US" sz="2000" b="1" dirty="0" smtClean="0"/>
              <a:t>nable </a:t>
            </a:r>
            <a:r>
              <a:rPr lang="en-US" sz="2000" b="1" dirty="0"/>
              <a:t>to change it to high gain. </a:t>
            </a:r>
            <a:r>
              <a:rPr lang="en-US" sz="2000" b="1" dirty="0" smtClean="0"/>
              <a:t>So big uncertainty </a:t>
            </a:r>
            <a:r>
              <a:rPr lang="en-US" sz="2000" b="1" dirty="0"/>
              <a:t>as to the exact value. This is when running 1 pulse from Tandem</a:t>
            </a:r>
            <a:r>
              <a:rPr lang="en-US" sz="2000" b="1" dirty="0" smtClean="0"/>
              <a:t>.</a:t>
            </a:r>
            <a:br>
              <a:rPr lang="en-US" sz="2000" b="1" dirty="0" smtClean="0"/>
            </a:br>
            <a:r>
              <a:rPr lang="en-US" sz="2000" b="1" dirty="0" smtClean="0"/>
              <a:t>2</a:t>
            </a:r>
            <a:r>
              <a:rPr lang="en-US" sz="2000" b="1" dirty="0"/>
              <a:t>) Assuming the sec 29 measurement is correct, </a:t>
            </a:r>
            <a:r>
              <a:rPr lang="en-US" sz="2000" b="1" dirty="0">
                <a:solidFill>
                  <a:srgbClr val="0000FF"/>
                </a:solidFill>
              </a:rPr>
              <a:t>the injection efficiency is about 90% for a 600 us pulse</a:t>
            </a:r>
            <a:r>
              <a:rPr lang="en-US" sz="2000" b="1" dirty="0" smtClean="0">
                <a:solidFill>
                  <a:srgbClr val="0000FF"/>
                </a:solidFill>
              </a:rPr>
              <a:t>.</a:t>
            </a:r>
            <a:br>
              <a:rPr lang="en-US" sz="2000" b="1" dirty="0" smtClean="0">
                <a:solidFill>
                  <a:srgbClr val="0000FF"/>
                </a:solidFill>
              </a:rPr>
            </a:br>
            <a:r>
              <a:rPr lang="en-US" sz="2000" b="1" dirty="0" smtClean="0"/>
              <a:t>3</a:t>
            </a:r>
            <a:r>
              <a:rPr lang="en-US" sz="2000" b="1" dirty="0"/>
              <a:t>) </a:t>
            </a:r>
            <a:r>
              <a:rPr lang="en-US" sz="2000" b="1" dirty="0" smtClean="0">
                <a:solidFill>
                  <a:srgbClr val="0000FF"/>
                </a:solidFill>
              </a:rPr>
              <a:t>The Booster output/input was about 85-90% for 1 Tandem pulse.</a:t>
            </a:r>
            <a:r>
              <a:rPr lang="en-US" sz="2000" b="1" dirty="0">
                <a:solidFill>
                  <a:srgbClr val="0000FF"/>
                </a:solidFill>
              </a:rPr>
              <a:t> </a:t>
            </a:r>
            <a:r>
              <a:rPr lang="en-US" sz="2000" b="1" dirty="0" smtClean="0"/>
              <a:t>There was </a:t>
            </a:r>
            <a:r>
              <a:rPr lang="en-US" sz="2000" b="1" dirty="0"/>
              <a:t>as much as </a:t>
            </a:r>
            <a:r>
              <a:rPr lang="en-US" sz="2000" b="1" dirty="0" smtClean="0"/>
              <a:t>7.6e8 at </a:t>
            </a:r>
            <a:r>
              <a:rPr lang="en-US" sz="2000" b="1" dirty="0"/>
              <a:t>Booster late. There was little acceleration loss. </a:t>
            </a:r>
            <a:r>
              <a:rPr lang="en-US" sz="2000" b="1" dirty="0" smtClean="0"/>
              <a:t> </a:t>
            </a:r>
            <a:r>
              <a:rPr lang="en-US" sz="2000" b="1" dirty="0"/>
              <a:t/>
            </a:r>
            <a:br>
              <a:rPr lang="en-US" sz="2000" b="1" dirty="0"/>
            </a:br>
            <a:r>
              <a:rPr lang="en-US" sz="2000" b="1" dirty="0"/>
              <a:t>4) </a:t>
            </a:r>
            <a:r>
              <a:rPr lang="en-US" sz="2000" b="1" dirty="0">
                <a:solidFill>
                  <a:srgbClr val="0000FF"/>
                </a:solidFill>
              </a:rPr>
              <a:t>For 8 </a:t>
            </a:r>
            <a:r>
              <a:rPr lang="en-US" sz="2000" b="1" dirty="0" smtClean="0">
                <a:solidFill>
                  <a:srgbClr val="0000FF"/>
                </a:solidFill>
              </a:rPr>
              <a:t>Ru +12 Tandem pulses</a:t>
            </a:r>
            <a:r>
              <a:rPr lang="en-US" sz="2000" b="1" dirty="0">
                <a:solidFill>
                  <a:srgbClr val="0000FF"/>
                </a:solidFill>
              </a:rPr>
              <a:t>, </a:t>
            </a:r>
            <a:r>
              <a:rPr lang="en-US" sz="2000" b="1" dirty="0" smtClean="0">
                <a:solidFill>
                  <a:srgbClr val="0000FF"/>
                </a:solidFill>
              </a:rPr>
              <a:t>there was a total of 4.3e9 at Booster extraction, </a:t>
            </a:r>
            <a:r>
              <a:rPr lang="en-US" sz="2000" b="1" dirty="0">
                <a:solidFill>
                  <a:srgbClr val="0000FF"/>
                </a:solidFill>
              </a:rPr>
              <a:t>or 5.4e8 per Booster cycle. </a:t>
            </a:r>
            <a:r>
              <a:rPr lang="en-US" sz="2000" b="1" dirty="0"/>
              <a:t>T</a:t>
            </a:r>
            <a:r>
              <a:rPr lang="en-US" sz="2000" b="1" dirty="0" smtClean="0"/>
              <a:t>his </a:t>
            </a:r>
            <a:r>
              <a:rPr lang="en-US" sz="2000" b="1" dirty="0"/>
              <a:t>is </a:t>
            </a:r>
            <a:r>
              <a:rPr lang="en-US" sz="2000" b="1" dirty="0" smtClean="0"/>
              <a:t> lower </a:t>
            </a:r>
            <a:r>
              <a:rPr lang="en-US" sz="2000" b="1" dirty="0"/>
              <a:t>than the one pulse case because the Tandem current was lower </a:t>
            </a:r>
            <a:r>
              <a:rPr lang="en-US" sz="2000" b="1" dirty="0" smtClean="0"/>
              <a:t>on that day. </a:t>
            </a:r>
            <a:endParaRPr lang="en-US" sz="2000" b="1" dirty="0">
              <a:solidFill>
                <a:schemeClr val="accent6">
                  <a:lumMod val="50000"/>
                </a:schemeClr>
              </a:solidFill>
            </a:endParaRPr>
          </a:p>
        </p:txBody>
      </p:sp>
      <p:sp>
        <p:nvSpPr>
          <p:cNvPr id="4" name="TextBox 3"/>
          <p:cNvSpPr txBox="1"/>
          <p:nvPr/>
        </p:nvSpPr>
        <p:spPr>
          <a:xfrm>
            <a:off x="5029200" y="1066800"/>
            <a:ext cx="3962400" cy="5016758"/>
          </a:xfrm>
          <a:prstGeom prst="rect">
            <a:avLst/>
          </a:prstGeom>
          <a:noFill/>
        </p:spPr>
        <p:txBody>
          <a:bodyPr wrap="square" rtlCol="0">
            <a:spAutoFit/>
          </a:bodyPr>
          <a:lstStyle/>
          <a:p>
            <a:r>
              <a:rPr lang="en-US" dirty="0" smtClean="0"/>
              <a:t>5) </a:t>
            </a:r>
            <a:r>
              <a:rPr lang="en-US" dirty="0" smtClean="0">
                <a:solidFill>
                  <a:srgbClr val="0000FF"/>
                </a:solidFill>
              </a:rPr>
              <a:t>66% BtA stripping efficiency </a:t>
            </a:r>
            <a:endParaRPr lang="en-US" dirty="0">
              <a:solidFill>
                <a:srgbClr val="0000FF"/>
              </a:solidFill>
            </a:endParaRPr>
          </a:p>
          <a:p>
            <a:r>
              <a:rPr lang="en-US" dirty="0" smtClean="0"/>
              <a:t>6) On the ‘good’ cycles, </a:t>
            </a:r>
            <a:r>
              <a:rPr lang="en-US" dirty="0" smtClean="0">
                <a:solidFill>
                  <a:srgbClr val="0000FF"/>
                </a:solidFill>
              </a:rPr>
              <a:t>AGS (after last transfer)/Booster late  was about 50%.</a:t>
            </a:r>
          </a:p>
          <a:p>
            <a:r>
              <a:rPr lang="en-US" dirty="0" smtClean="0"/>
              <a:t>7) </a:t>
            </a:r>
            <a:r>
              <a:rPr lang="en-US" dirty="0" smtClean="0">
                <a:solidFill>
                  <a:srgbClr val="0000FF"/>
                </a:solidFill>
              </a:rPr>
              <a:t>This gives 2.16e9 Ru +12 in AGS after 8 transfers</a:t>
            </a:r>
            <a:endParaRPr lang="en-US" dirty="0">
              <a:solidFill>
                <a:srgbClr val="0000FF"/>
              </a:solidFill>
            </a:endParaRPr>
          </a:p>
          <a:p>
            <a:r>
              <a:rPr lang="en-US" dirty="0" smtClean="0"/>
              <a:t>8</a:t>
            </a:r>
            <a:r>
              <a:rPr lang="en-US" dirty="0"/>
              <a:t>) Just a little loss at ramp to merge, so let's say </a:t>
            </a:r>
            <a:r>
              <a:rPr lang="en-US" dirty="0">
                <a:solidFill>
                  <a:srgbClr val="0000FF"/>
                </a:solidFill>
              </a:rPr>
              <a:t>2.1e9 after </a:t>
            </a:r>
            <a:r>
              <a:rPr lang="en-US" dirty="0" smtClean="0">
                <a:solidFill>
                  <a:srgbClr val="0000FF"/>
                </a:solidFill>
              </a:rPr>
              <a:t>AGS merges.</a:t>
            </a:r>
          </a:p>
          <a:p>
            <a:r>
              <a:rPr lang="en-US" dirty="0"/>
              <a:t>9) </a:t>
            </a:r>
            <a:r>
              <a:rPr lang="en-US" dirty="0" smtClean="0">
                <a:solidFill>
                  <a:srgbClr val="0000FF"/>
                </a:solidFill>
              </a:rPr>
              <a:t>The 'satellite</a:t>
            </a:r>
            <a:r>
              <a:rPr lang="en-US" dirty="0">
                <a:solidFill>
                  <a:srgbClr val="0000FF"/>
                </a:solidFill>
              </a:rPr>
              <a:t>' </a:t>
            </a:r>
            <a:r>
              <a:rPr lang="en-US" dirty="0" smtClean="0">
                <a:solidFill>
                  <a:srgbClr val="0000FF"/>
                </a:solidFill>
              </a:rPr>
              <a:t>bunches are negligible.</a:t>
            </a:r>
          </a:p>
          <a:p>
            <a:r>
              <a:rPr lang="en-US" dirty="0"/>
              <a:t>10) </a:t>
            </a:r>
            <a:r>
              <a:rPr lang="en-US" dirty="0">
                <a:solidFill>
                  <a:srgbClr val="0000FF"/>
                </a:solidFill>
              </a:rPr>
              <a:t>A little acceleration loss at Flat to Pulsed magnet bank </a:t>
            </a:r>
            <a:r>
              <a:rPr lang="en-US" dirty="0" smtClean="0">
                <a:solidFill>
                  <a:srgbClr val="0000FF"/>
                </a:solidFill>
              </a:rPr>
              <a:t>transfer</a:t>
            </a:r>
            <a:endParaRPr lang="en-US" dirty="0">
              <a:solidFill>
                <a:srgbClr val="0000FF"/>
              </a:solidFill>
            </a:endParaRPr>
          </a:p>
          <a:p>
            <a:r>
              <a:rPr lang="en-US" dirty="0"/>
              <a:t>11) </a:t>
            </a:r>
            <a:r>
              <a:rPr lang="en-US" dirty="0">
                <a:solidFill>
                  <a:srgbClr val="FF0000"/>
                </a:solidFill>
              </a:rPr>
              <a:t>About 1.0e9 Ru +44 </a:t>
            </a:r>
            <a:r>
              <a:rPr lang="en-US" dirty="0" smtClean="0">
                <a:solidFill>
                  <a:srgbClr val="FF0000"/>
                </a:solidFill>
              </a:rPr>
              <a:t>ions per bunch </a:t>
            </a:r>
            <a:r>
              <a:rPr lang="en-US" dirty="0">
                <a:solidFill>
                  <a:srgbClr val="FF0000"/>
                </a:solidFill>
              </a:rPr>
              <a:t>at AGS </a:t>
            </a:r>
            <a:r>
              <a:rPr lang="en-US" dirty="0" smtClean="0">
                <a:solidFill>
                  <a:srgbClr val="FF0000"/>
                </a:solidFill>
              </a:rPr>
              <a:t>extraction.</a:t>
            </a:r>
          </a:p>
          <a:p>
            <a:endParaRPr lang="en-US" dirty="0">
              <a:solidFill>
                <a:srgbClr val="0000FF"/>
              </a:solidFill>
            </a:endParaRPr>
          </a:p>
        </p:txBody>
      </p:sp>
      <p:sp>
        <p:nvSpPr>
          <p:cNvPr id="5" name="TextBox 4"/>
          <p:cNvSpPr txBox="1"/>
          <p:nvPr/>
        </p:nvSpPr>
        <p:spPr>
          <a:xfrm>
            <a:off x="2971800" y="228600"/>
            <a:ext cx="2929200" cy="461665"/>
          </a:xfrm>
          <a:prstGeom prst="rect">
            <a:avLst/>
          </a:prstGeom>
          <a:noFill/>
        </p:spPr>
        <p:txBody>
          <a:bodyPr wrap="none" rtlCol="0">
            <a:spAutoFit/>
          </a:bodyPr>
          <a:lstStyle/>
          <a:p>
            <a:r>
              <a:rPr lang="en-US" sz="2400" u="sng" dirty="0" smtClean="0"/>
              <a:t>Ruthenium Intensities</a:t>
            </a:r>
            <a:endParaRPr lang="en-US" sz="2400" u="sng" dirty="0"/>
          </a:p>
        </p:txBody>
      </p:sp>
      <p:sp>
        <p:nvSpPr>
          <p:cNvPr id="3" name="TextBox 2"/>
          <p:cNvSpPr txBox="1"/>
          <p:nvPr/>
        </p:nvSpPr>
        <p:spPr>
          <a:xfrm>
            <a:off x="6629400" y="381000"/>
            <a:ext cx="1569660" cy="400110"/>
          </a:xfrm>
          <a:prstGeom prst="rect">
            <a:avLst/>
          </a:prstGeom>
          <a:noFill/>
        </p:spPr>
        <p:txBody>
          <a:bodyPr wrap="none" rtlCol="0">
            <a:spAutoFit/>
          </a:bodyPr>
          <a:lstStyle/>
          <a:p>
            <a:r>
              <a:rPr lang="en-US" dirty="0" smtClean="0"/>
              <a:t>(from Keith)</a:t>
            </a:r>
            <a:endParaRPr lang="en-US" dirty="0"/>
          </a:p>
        </p:txBody>
      </p:sp>
    </p:spTree>
    <p:extLst>
      <p:ext uri="{BB962C8B-B14F-4D97-AF65-F5344CB8AC3E}">
        <p14:creationId xmlns:p14="http://schemas.microsoft.com/office/powerpoint/2010/main" val="30972058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4191000" cy="533400"/>
          </a:xfrm>
        </p:spPr>
        <p:txBody>
          <a:bodyPr/>
          <a:lstStyle/>
          <a:p>
            <a:r>
              <a:rPr lang="en-US" b="1" dirty="0" smtClean="0">
                <a:solidFill>
                  <a:srgbClr val="FF3300"/>
                </a:solidFill>
              </a:rPr>
              <a:t>Proton Setup</a:t>
            </a:r>
            <a:endParaRPr lang="en-US" b="1" dirty="0">
              <a:solidFill>
                <a:srgbClr val="FF33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19</a:t>
            </a:fld>
            <a:endParaRPr lang="en-US" altLang="ja-JP"/>
          </a:p>
        </p:txBody>
      </p:sp>
    </p:spTree>
    <p:extLst>
      <p:ext uri="{BB962C8B-B14F-4D97-AF65-F5344CB8AC3E}">
        <p14:creationId xmlns:p14="http://schemas.microsoft.com/office/powerpoint/2010/main" val="24651792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What is New This Year</a:t>
            </a:r>
            <a:endParaRPr lang="en-US" sz="3200" b="1" dirty="0" smtClean="0">
              <a:solidFill>
                <a:srgbClr val="FF0000"/>
              </a:solidFill>
            </a:endParaRPr>
          </a:p>
        </p:txBody>
      </p:sp>
      <p:sp>
        <p:nvSpPr>
          <p:cNvPr id="9221" name="Rectangle 3"/>
          <p:cNvSpPr>
            <a:spLocks noGrp="1" noChangeArrowheads="1"/>
          </p:cNvSpPr>
          <p:nvPr>
            <p:ph type="body" idx="1"/>
          </p:nvPr>
        </p:nvSpPr>
        <p:spPr>
          <a:xfrm>
            <a:off x="76200" y="685800"/>
            <a:ext cx="8991600" cy="2590800"/>
          </a:xfrm>
          <a:ln>
            <a:solidFill>
              <a:schemeClr val="bg1"/>
            </a:solidFill>
          </a:ln>
        </p:spPr>
        <p:txBody>
          <a:bodyPr/>
          <a:lstStyle/>
          <a:p>
            <a:pPr>
              <a:buSzPct val="66000"/>
            </a:pPr>
            <a:r>
              <a:rPr lang="en-US" sz="2000" dirty="0" smtClean="0">
                <a:solidFill>
                  <a:srgbClr val="000090"/>
                </a:solidFill>
                <a:latin typeface="+mj-lt"/>
              </a:rPr>
              <a:t>Booster ring was surveyed and realigned in summer shutdown 2015. The orbit flatness is noticeable afterward. However, the NSRL beam line was not realigned. </a:t>
            </a:r>
          </a:p>
          <a:p>
            <a:pPr>
              <a:buSzPct val="66000"/>
            </a:pPr>
            <a:r>
              <a:rPr lang="en-US" sz="2000" dirty="0" smtClean="0">
                <a:solidFill>
                  <a:srgbClr val="000090"/>
                </a:solidFill>
                <a:latin typeface="+mj-lt"/>
              </a:rPr>
              <a:t>Four “old” AGS </a:t>
            </a:r>
            <a:r>
              <a:rPr lang="en-US" sz="2000" dirty="0" err="1" smtClean="0">
                <a:solidFill>
                  <a:srgbClr val="000090"/>
                </a:solidFill>
                <a:latin typeface="+mj-lt"/>
              </a:rPr>
              <a:t>octupoles</a:t>
            </a:r>
            <a:r>
              <a:rPr lang="en-US" sz="2000" dirty="0" smtClean="0">
                <a:solidFill>
                  <a:srgbClr val="000090"/>
                </a:solidFill>
                <a:latin typeface="+mj-lt"/>
              </a:rPr>
              <a:t> were revived in last summer shutdown</a:t>
            </a:r>
            <a:r>
              <a:rPr lang="en-US" sz="2000" dirty="0" smtClean="0">
                <a:solidFill>
                  <a:srgbClr val="000090"/>
                </a:solidFill>
                <a:latin typeface="+mj-lt"/>
              </a:rPr>
              <a:t>: </a:t>
            </a:r>
            <a:r>
              <a:rPr lang="en-US" sz="2000" dirty="0">
                <a:solidFill>
                  <a:srgbClr val="000090"/>
                </a:solidFill>
                <a:latin typeface="+mj-lt"/>
              </a:rPr>
              <a:t>K15 and I15 as the first pair. </a:t>
            </a:r>
            <a:r>
              <a:rPr lang="en-US" sz="2000" dirty="0" smtClean="0">
                <a:solidFill>
                  <a:srgbClr val="000090"/>
                </a:solidFill>
                <a:latin typeface="+mj-lt"/>
              </a:rPr>
              <a:t>B5 and </a:t>
            </a:r>
            <a:r>
              <a:rPr lang="en-US" sz="2000" dirty="0">
                <a:solidFill>
                  <a:srgbClr val="000090"/>
                </a:solidFill>
                <a:latin typeface="+mj-lt"/>
              </a:rPr>
              <a:t>G</a:t>
            </a:r>
            <a:r>
              <a:rPr lang="en-US" sz="2000" dirty="0" smtClean="0">
                <a:solidFill>
                  <a:srgbClr val="000090"/>
                </a:solidFill>
                <a:latin typeface="+mj-lt"/>
              </a:rPr>
              <a:t>5 </a:t>
            </a:r>
            <a:r>
              <a:rPr lang="en-US" sz="2000" dirty="0">
                <a:solidFill>
                  <a:srgbClr val="000090"/>
                </a:solidFill>
                <a:latin typeface="+mj-lt"/>
              </a:rPr>
              <a:t>(</a:t>
            </a:r>
            <a:r>
              <a:rPr lang="en-US" sz="2000" dirty="0" smtClean="0">
                <a:solidFill>
                  <a:srgbClr val="000090"/>
                </a:solidFill>
                <a:latin typeface="+mj-lt"/>
              </a:rPr>
              <a:t>moved from L5) </a:t>
            </a:r>
            <a:r>
              <a:rPr lang="en-US" sz="2000" dirty="0">
                <a:solidFill>
                  <a:srgbClr val="000090"/>
                </a:solidFill>
                <a:latin typeface="+mj-lt"/>
              </a:rPr>
              <a:t>are the </a:t>
            </a:r>
            <a:r>
              <a:rPr lang="en-US" sz="2000" dirty="0" smtClean="0">
                <a:solidFill>
                  <a:srgbClr val="000090"/>
                </a:solidFill>
                <a:latin typeface="+mj-lt"/>
              </a:rPr>
              <a:t>second pair.</a:t>
            </a:r>
            <a:endParaRPr lang="en-US" sz="2000" dirty="0">
              <a:solidFill>
                <a:srgbClr val="000090"/>
              </a:solidFill>
              <a:latin typeface="+mj-lt"/>
            </a:endParaRPr>
          </a:p>
          <a:p>
            <a:pPr>
              <a:buSzPct val="66000"/>
            </a:pPr>
            <a:r>
              <a:rPr lang="en-US" sz="2000" dirty="0" smtClean="0">
                <a:solidFill>
                  <a:srgbClr val="000090"/>
                </a:solidFill>
                <a:latin typeface="+mj-lt"/>
              </a:rPr>
              <a:t>Power supplies for half of the </a:t>
            </a:r>
            <a:r>
              <a:rPr lang="en-US" sz="2000" dirty="0" err="1" smtClean="0">
                <a:solidFill>
                  <a:srgbClr val="000090"/>
                </a:solidFill>
                <a:latin typeface="+mj-lt"/>
              </a:rPr>
              <a:t>sextupole</a:t>
            </a:r>
            <a:r>
              <a:rPr lang="en-US" sz="2000" dirty="0" smtClean="0">
                <a:solidFill>
                  <a:srgbClr val="000090"/>
                </a:solidFill>
                <a:latin typeface="+mj-lt"/>
              </a:rPr>
              <a:t> correctors are installed. </a:t>
            </a:r>
            <a:r>
              <a:rPr lang="en-US" sz="2000" dirty="0" err="1" smtClean="0">
                <a:solidFill>
                  <a:srgbClr val="000090"/>
                </a:solidFill>
                <a:latin typeface="+mj-lt"/>
              </a:rPr>
              <a:t>Stopband</a:t>
            </a:r>
            <a:r>
              <a:rPr lang="en-US" sz="2000" dirty="0" smtClean="0">
                <a:solidFill>
                  <a:srgbClr val="000090"/>
                </a:solidFill>
                <a:latin typeface="+mj-lt"/>
              </a:rPr>
              <a:t> correction application was developed by control group. The remainder of the 8 PSs will be installed this summer shutdown.</a:t>
            </a:r>
          </a:p>
          <a:p>
            <a:pPr>
              <a:buSzPct val="66000"/>
            </a:pPr>
            <a:endParaRPr lang="en-US" sz="2000" dirty="0">
              <a:solidFill>
                <a:srgbClr val="000090"/>
              </a:solidFill>
              <a:latin typeface="+mj-lt"/>
            </a:endParaRPr>
          </a:p>
          <a:p>
            <a:pPr marL="0" indent="0">
              <a:buSzPct val="66000"/>
              <a:buNone/>
            </a:pPr>
            <a:endParaRPr lang="en-US" sz="2000" dirty="0" smtClean="0">
              <a:solidFill>
                <a:srgbClr val="000090"/>
              </a:solidFill>
              <a:latin typeface="+mj-lt"/>
            </a:endParaRPr>
          </a:p>
          <a:p>
            <a:pPr>
              <a:buSzPct val="66000"/>
            </a:pPr>
            <a:r>
              <a:rPr lang="en-US" sz="2000" dirty="0" smtClean="0">
                <a:solidFill>
                  <a:srgbClr val="0000FF"/>
                </a:solidFill>
                <a:latin typeface="+mj-lt"/>
              </a:rPr>
              <a:t>The projected RHIC luminosity is based on a working 56MHz cavity. Without it, can we compensate the luminosity loss with more bunch intensity? This calls for 12-&gt;6-&gt;2 merge scheme. </a:t>
            </a:r>
            <a:endParaRPr lang="en-US" sz="2000" dirty="0" smtClean="0">
              <a:solidFill>
                <a:srgbClr val="0000FF"/>
              </a:solidFill>
              <a:latin typeface="+mj-lt"/>
            </a:endParaRPr>
          </a:p>
          <a:p>
            <a:pPr marL="0" indent="0">
              <a:buSzPct val="66000"/>
              <a:buNone/>
            </a:pPr>
            <a:endParaRPr lang="en-US" sz="2000" dirty="0" smtClean="0">
              <a:solidFill>
                <a:srgbClr val="000090"/>
              </a:solidFill>
              <a:latin typeface="+mj-lt"/>
            </a:endParaRPr>
          </a:p>
          <a:p>
            <a:pPr>
              <a:buSzPct val="66000"/>
            </a:pPr>
            <a:endParaRPr lang="en-US" sz="2000" dirty="0" smtClean="0">
              <a:solidFill>
                <a:srgbClr val="000090"/>
              </a:solidFill>
              <a:latin typeface="+mj-lt"/>
            </a:endParaRPr>
          </a:p>
          <a:p>
            <a:pPr>
              <a:buSzPct val="66000"/>
            </a:pPr>
            <a:endParaRPr lang="en-US" sz="2000" dirty="0" smtClean="0">
              <a:solidFill>
                <a:srgbClr val="000090"/>
              </a:solidFill>
              <a:latin typeface="+mj-lt"/>
            </a:endParaRPr>
          </a:p>
        </p:txBody>
      </p:sp>
    </p:spTree>
    <p:extLst>
      <p:ext uri="{BB962C8B-B14F-4D97-AF65-F5344CB8AC3E}">
        <p14:creationId xmlns:p14="http://schemas.microsoft.com/office/powerpoint/2010/main" val="651387317"/>
      </p:ext>
    </p:extLst>
  </p:cSld>
  <p:clrMapOvr>
    <a:masterClrMapping/>
  </p:clrMapOvr>
  <p:transition xmlns:p14="http://schemas.microsoft.com/office/powerpoint/2010/main" advTm="492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20</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Proton Setup</a:t>
            </a:r>
          </a:p>
        </p:txBody>
      </p:sp>
      <p:sp>
        <p:nvSpPr>
          <p:cNvPr id="9221" name="Rectangle 3"/>
          <p:cNvSpPr>
            <a:spLocks noGrp="1" noChangeArrowheads="1"/>
          </p:cNvSpPr>
          <p:nvPr>
            <p:ph type="body" idx="1"/>
          </p:nvPr>
        </p:nvSpPr>
        <p:spPr>
          <a:xfrm>
            <a:off x="76200" y="685800"/>
            <a:ext cx="8991600" cy="5867400"/>
          </a:xfrm>
          <a:ln>
            <a:solidFill>
              <a:schemeClr val="bg1"/>
            </a:solidFill>
          </a:ln>
        </p:spPr>
        <p:txBody>
          <a:bodyPr/>
          <a:lstStyle/>
          <a:p>
            <a:pPr>
              <a:buSzPct val="66000"/>
            </a:pPr>
            <a:r>
              <a:rPr lang="en-US" sz="2000" dirty="0" smtClean="0">
                <a:solidFill>
                  <a:srgbClr val="000090"/>
                </a:solidFill>
                <a:latin typeface="+mj-lt"/>
              </a:rPr>
              <a:t>Booster survey done last summer changed the Booster alignment significantly. The old scraping point at E7 is not valid anymore. It is good that we found a new orbit function to scrape beam vertically, so that we don’t need to realign Booster for next proton run. </a:t>
            </a:r>
          </a:p>
          <a:p>
            <a:pPr>
              <a:buSzPct val="66000"/>
            </a:pPr>
            <a:r>
              <a:rPr lang="en-US" sz="2000" dirty="0" smtClean="0">
                <a:solidFill>
                  <a:srgbClr val="000090"/>
                </a:solidFill>
                <a:latin typeface="+mj-lt"/>
              </a:rPr>
              <a:t>Dual harmonics (h=12 and 6) was tested in the early part of the ramp and it was successful. </a:t>
            </a:r>
            <a:r>
              <a:rPr lang="en-US" sz="2000" dirty="0" smtClean="0">
                <a:solidFill>
                  <a:srgbClr val="000090"/>
                </a:solidFill>
                <a:latin typeface="+mj-lt"/>
              </a:rPr>
              <a:t>We will use h=6 next run. </a:t>
            </a:r>
            <a:r>
              <a:rPr lang="en-US" sz="2000" dirty="0">
                <a:solidFill>
                  <a:srgbClr val="000090"/>
                </a:solidFill>
                <a:latin typeface="+mj-lt"/>
              </a:rPr>
              <a:t>The test done so far shows no problem, including extraction (tested with green </a:t>
            </a:r>
            <a:r>
              <a:rPr lang="en-US" sz="2000" dirty="0" err="1">
                <a:solidFill>
                  <a:srgbClr val="000090"/>
                </a:solidFill>
                <a:latin typeface="+mj-lt"/>
              </a:rPr>
              <a:t>synchro</a:t>
            </a:r>
            <a:r>
              <a:rPr lang="en-US" sz="2000" dirty="0" smtClean="0">
                <a:solidFill>
                  <a:srgbClr val="000090"/>
                </a:solidFill>
                <a:latin typeface="+mj-lt"/>
              </a:rPr>
              <a:t>).</a:t>
            </a:r>
            <a:endParaRPr lang="en-US" sz="2000" dirty="0" smtClean="0">
              <a:solidFill>
                <a:srgbClr val="000090"/>
              </a:solidFill>
              <a:latin typeface="+mj-lt"/>
            </a:endParaRPr>
          </a:p>
          <a:p>
            <a:pPr>
              <a:buSzPct val="66000"/>
            </a:pPr>
            <a:r>
              <a:rPr lang="en-US" sz="2000" dirty="0" smtClean="0">
                <a:solidFill>
                  <a:srgbClr val="000090"/>
                </a:solidFill>
                <a:latin typeface="+mj-lt"/>
              </a:rPr>
              <a:t>For the snake-less AGS, the emittance as function of intensity was measured. </a:t>
            </a:r>
            <a:endParaRPr lang="en-US" sz="2000" dirty="0" smtClean="0">
              <a:solidFill>
                <a:srgbClr val="000090"/>
              </a:solidFill>
              <a:latin typeface="+mj-lt"/>
            </a:endParaRPr>
          </a:p>
          <a:p>
            <a:pPr>
              <a:buSzPct val="66000"/>
            </a:pPr>
            <a:r>
              <a:rPr lang="en-US" sz="2000" dirty="0" smtClean="0">
                <a:solidFill>
                  <a:srgbClr val="000090"/>
                </a:solidFill>
                <a:latin typeface="+mj-lt"/>
              </a:rPr>
              <a:t>The beta functions are measured on the ramp and flattop with this snake-less setup. AC phase loop (instead of radial loop) is used on most part of ramp, except around transition.  This make it possible for horizontal beta function measurement. </a:t>
            </a:r>
            <a:endParaRPr lang="en-US" sz="2000" dirty="0" smtClean="0">
              <a:solidFill>
                <a:srgbClr val="000090"/>
              </a:solidFill>
              <a:latin typeface="+mj-lt"/>
            </a:endParaRPr>
          </a:p>
          <a:p>
            <a:pPr>
              <a:buSzPct val="66000"/>
            </a:pPr>
            <a:r>
              <a:rPr lang="en-US" sz="2000" dirty="0" smtClean="0">
                <a:solidFill>
                  <a:srgbClr val="000090"/>
                </a:solidFill>
                <a:latin typeface="+mj-lt"/>
              </a:rPr>
              <a:t>The study was separated into two sessions, one in early May and one in late June.</a:t>
            </a:r>
          </a:p>
          <a:p>
            <a:pPr>
              <a:buSzPct val="66000"/>
            </a:pPr>
            <a:r>
              <a:rPr lang="en-US" sz="2000" dirty="0" smtClean="0">
                <a:solidFill>
                  <a:srgbClr val="000090"/>
                </a:solidFill>
                <a:latin typeface="+mj-lt"/>
              </a:rPr>
              <a:t>In the test done in June, the observed vertical emittance growth at AGS flattop was linked to the radius change with AC phase loop. </a:t>
            </a:r>
            <a:r>
              <a:rPr lang="en-US" sz="2000" dirty="0" smtClean="0">
                <a:solidFill>
                  <a:srgbClr val="000090"/>
                </a:solidFill>
                <a:latin typeface="+mj-lt"/>
              </a:rPr>
              <a:t>It needs to be understood, but it is not related to AGS emittance evolution in the past.</a:t>
            </a:r>
            <a:endParaRPr lang="en-US" sz="2000" dirty="0" smtClean="0">
              <a:solidFill>
                <a:srgbClr val="000090"/>
              </a:solidFill>
              <a:latin typeface="+mj-lt"/>
            </a:endParaRPr>
          </a:p>
          <a:p>
            <a:pPr marL="0" indent="0">
              <a:buSzPct val="66000"/>
              <a:buNone/>
            </a:pPr>
            <a:endParaRPr lang="en-US" sz="2000" dirty="0" smtClean="0">
              <a:solidFill>
                <a:srgbClr val="000090"/>
              </a:solidFill>
              <a:latin typeface="+mj-lt"/>
            </a:endParaRPr>
          </a:p>
        </p:txBody>
      </p:sp>
    </p:spTree>
    <p:extLst>
      <p:ext uri="{BB962C8B-B14F-4D97-AF65-F5344CB8AC3E}">
        <p14:creationId xmlns:p14="http://schemas.microsoft.com/office/powerpoint/2010/main" val="2191252837"/>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b="1" dirty="0" smtClean="0">
                <a:solidFill>
                  <a:srgbClr val="FF0000"/>
                </a:solidFill>
              </a:rPr>
              <a:t>Dual Harmonics in the AGS</a:t>
            </a:r>
            <a:endParaRPr lang="en-US"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21</a:t>
            </a:fld>
            <a:endParaRPr lang="en-US" altLang="ja-JP"/>
          </a:p>
        </p:txBody>
      </p:sp>
      <p:pic>
        <p:nvPicPr>
          <p:cNvPr id="6" name="Picture 5" descr="Mon_May_2_2016_144803_1229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38200"/>
            <a:ext cx="8305800" cy="5410200"/>
          </a:xfrm>
          <a:prstGeom prst="rect">
            <a:avLst/>
          </a:prstGeom>
        </p:spPr>
      </p:pic>
    </p:spTree>
    <p:extLst>
      <p:ext uri="{BB962C8B-B14F-4D97-AF65-F5344CB8AC3E}">
        <p14:creationId xmlns:p14="http://schemas.microsoft.com/office/powerpoint/2010/main" val="33442375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mage005.png"/>
          <p:cNvPicPr>
            <a:picLocks noGrp="1" noChangeAspect="1"/>
          </p:cNvPicPr>
          <p:nvPr>
            <p:ph idx="1"/>
          </p:nvPr>
        </p:nvPicPr>
        <p:blipFill>
          <a:blip r:embed="rId2">
            <a:extLst>
              <a:ext uri="{28A0092B-C50C-407E-A947-70E740481C1C}">
                <a14:useLocalDpi xmlns:a14="http://schemas.microsoft.com/office/drawing/2010/main" val="0"/>
              </a:ext>
            </a:extLst>
          </a:blip>
          <a:srcRect l="1040" r="1040"/>
          <a:stretch>
            <a:fillRect/>
          </a:stretch>
        </p:blipFill>
        <p:spPr>
          <a:xfrm>
            <a:off x="457200" y="609600"/>
            <a:ext cx="7032171" cy="4343400"/>
          </a:xfrm>
        </p:spPr>
      </p:pic>
      <p:sp>
        <p:nvSpPr>
          <p:cNvPr id="2" name="Title 1"/>
          <p:cNvSpPr>
            <a:spLocks noGrp="1"/>
          </p:cNvSpPr>
          <p:nvPr>
            <p:ph type="title"/>
          </p:nvPr>
        </p:nvSpPr>
        <p:spPr>
          <a:xfrm>
            <a:off x="1984" y="76200"/>
            <a:ext cx="7010400" cy="609600"/>
          </a:xfrm>
        </p:spPr>
        <p:txBody>
          <a:bodyPr/>
          <a:lstStyle/>
          <a:p>
            <a:pPr algn="l"/>
            <a:r>
              <a:rPr lang="en-US" sz="3600" b="1" dirty="0" smtClean="0">
                <a:solidFill>
                  <a:srgbClr val="FF0000"/>
                </a:solidFill>
              </a:rPr>
              <a:t>Linac </a:t>
            </a:r>
            <a:r>
              <a:rPr lang="en-US" sz="3600" b="1" dirty="0" smtClean="0">
                <a:solidFill>
                  <a:srgbClr val="FF0000"/>
                </a:solidFill>
              </a:rPr>
              <a:t>Pulse </a:t>
            </a:r>
            <a:r>
              <a:rPr lang="en-US" sz="3600" b="1" dirty="0">
                <a:solidFill>
                  <a:srgbClr val="FF0000"/>
                </a:solidFill>
              </a:rPr>
              <a:t>W</a:t>
            </a:r>
            <a:r>
              <a:rPr lang="en-US" sz="3600" b="1" dirty="0" smtClean="0">
                <a:solidFill>
                  <a:srgbClr val="FF0000"/>
                </a:solidFill>
              </a:rPr>
              <a:t>idth </a:t>
            </a:r>
            <a:r>
              <a:rPr lang="en-US" sz="3600" b="1" dirty="0">
                <a:solidFill>
                  <a:srgbClr val="FF0000"/>
                </a:solidFill>
              </a:rPr>
              <a:t>S</a:t>
            </a:r>
            <a:r>
              <a:rPr lang="en-US" sz="3600" b="1" dirty="0" smtClean="0">
                <a:solidFill>
                  <a:srgbClr val="FF0000"/>
                </a:solidFill>
              </a:rPr>
              <a:t>can</a:t>
            </a:r>
            <a:endParaRPr lang="en-US" sz="3600" b="1" dirty="0">
              <a:solidFill>
                <a:srgbClr val="FF0000"/>
              </a:solidFill>
            </a:endParaRPr>
          </a:p>
        </p:txBody>
      </p:sp>
      <p:sp>
        <p:nvSpPr>
          <p:cNvPr id="5" name="TextBox 4"/>
          <p:cNvSpPr txBox="1"/>
          <p:nvPr/>
        </p:nvSpPr>
        <p:spPr>
          <a:xfrm>
            <a:off x="2590800" y="4114800"/>
            <a:ext cx="2253742" cy="400110"/>
          </a:xfrm>
          <a:prstGeom prst="rect">
            <a:avLst/>
          </a:prstGeom>
          <a:solidFill>
            <a:srgbClr val="FF957F"/>
          </a:solidFill>
        </p:spPr>
        <p:txBody>
          <a:bodyPr wrap="square" rtlCol="0">
            <a:spAutoFit/>
          </a:bodyPr>
          <a:lstStyle/>
          <a:p>
            <a:r>
              <a:rPr lang="en-US" dirty="0" smtClean="0"/>
              <a:t>Pulse Width [us]</a:t>
            </a:r>
            <a:endParaRPr lang="en-US" dirty="0"/>
          </a:p>
        </p:txBody>
      </p:sp>
      <p:sp>
        <p:nvSpPr>
          <p:cNvPr id="6" name="TextBox 5"/>
          <p:cNvSpPr txBox="1"/>
          <p:nvPr/>
        </p:nvSpPr>
        <p:spPr>
          <a:xfrm rot="16200000">
            <a:off x="-810484" y="2258284"/>
            <a:ext cx="2173478" cy="400110"/>
          </a:xfrm>
          <a:prstGeom prst="rect">
            <a:avLst/>
          </a:prstGeom>
          <a:solidFill>
            <a:schemeClr val="accent5">
              <a:lumMod val="90000"/>
            </a:schemeClr>
          </a:solidFill>
        </p:spPr>
        <p:txBody>
          <a:bodyPr wrap="square" rtlCol="0">
            <a:spAutoFit/>
          </a:bodyPr>
          <a:lstStyle/>
          <a:p>
            <a:r>
              <a:rPr lang="en-US" dirty="0" smtClean="0"/>
              <a:t>Emit [95% Norm]</a:t>
            </a:r>
            <a:endParaRPr lang="en-US" dirty="0"/>
          </a:p>
        </p:txBody>
      </p:sp>
      <p:sp>
        <p:nvSpPr>
          <p:cNvPr id="7" name="Content Placeholder 2"/>
          <p:cNvSpPr txBox="1">
            <a:spLocks/>
          </p:cNvSpPr>
          <p:nvPr/>
        </p:nvSpPr>
        <p:spPr>
          <a:xfrm>
            <a:off x="0" y="5257800"/>
            <a:ext cx="9067800" cy="1295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rgbClr val="000090"/>
                </a:solidFill>
                <a:latin typeface="+mj-lt"/>
              </a:rPr>
              <a:t>Contribution of injection foil to </a:t>
            </a:r>
            <a:r>
              <a:rPr lang="en-US" sz="1400" dirty="0" err="1" smtClean="0">
                <a:solidFill>
                  <a:srgbClr val="000090"/>
                </a:solidFill>
                <a:latin typeface="+mj-lt"/>
              </a:rPr>
              <a:t>emittance</a:t>
            </a:r>
            <a:r>
              <a:rPr lang="en-US" sz="1400" dirty="0" smtClean="0">
                <a:solidFill>
                  <a:srgbClr val="000090"/>
                </a:solidFill>
                <a:latin typeface="+mj-lt"/>
              </a:rPr>
              <a:t>.  Y-intercept is </a:t>
            </a:r>
            <a:r>
              <a:rPr lang="en-US" sz="1400" dirty="0" err="1" smtClean="0">
                <a:solidFill>
                  <a:srgbClr val="000090"/>
                </a:solidFill>
                <a:latin typeface="+mj-lt"/>
              </a:rPr>
              <a:t>emittance</a:t>
            </a:r>
            <a:r>
              <a:rPr lang="en-US" sz="1400" dirty="0" smtClean="0">
                <a:solidFill>
                  <a:srgbClr val="000090"/>
                </a:solidFill>
                <a:latin typeface="+mj-lt"/>
              </a:rPr>
              <a:t> of beam taking ‘zero’ passes through the foil.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rgbClr val="000090"/>
                </a:solidFill>
                <a:latin typeface="+mj-lt"/>
              </a:rPr>
              <a:t>AGS IPM and MW006 disagree about abs value but agree in contribution of foil (~</a:t>
            </a:r>
            <a:r>
              <a:rPr lang="en-US" sz="1400" dirty="0" smtClean="0">
                <a:solidFill>
                  <a:srgbClr val="000090"/>
                </a:solidFill>
                <a:latin typeface="+mj-lt"/>
              </a:rPr>
              <a:t>4π </a:t>
            </a:r>
            <a:r>
              <a:rPr lang="en-US" sz="1400" dirty="0" err="1" smtClean="0">
                <a:solidFill>
                  <a:srgbClr val="000090"/>
                </a:solidFill>
                <a:latin typeface="+mj-lt"/>
              </a:rPr>
              <a:t>μrad</a:t>
            </a:r>
            <a:r>
              <a:rPr lang="en-US" sz="1400" dirty="0" smtClean="0">
                <a:solidFill>
                  <a:srgbClr val="000090"/>
                </a:solidFill>
                <a:latin typeface="+mj-lt"/>
              </a:rPr>
              <a:t> </a:t>
            </a:r>
            <a:r>
              <a:rPr lang="en-US" sz="1400" dirty="0" smtClean="0">
                <a:solidFill>
                  <a:srgbClr val="000090"/>
                </a:solidFill>
                <a:latin typeface="+mj-lt"/>
              </a:rPr>
              <a:t>95% or </a:t>
            </a:r>
            <a:r>
              <a:rPr lang="en-US" sz="1400" dirty="0" smtClean="0">
                <a:solidFill>
                  <a:srgbClr val="000090"/>
                </a:solidFill>
                <a:latin typeface="+mj-lt"/>
              </a:rPr>
              <a:t>0.66π </a:t>
            </a:r>
            <a:r>
              <a:rPr lang="en-US" sz="1400" dirty="0" err="1" smtClean="0">
                <a:solidFill>
                  <a:srgbClr val="000090"/>
                </a:solidFill>
                <a:latin typeface="+mj-lt"/>
              </a:rPr>
              <a:t>μrad</a:t>
            </a:r>
            <a:r>
              <a:rPr lang="en-US" sz="1400" dirty="0" smtClean="0">
                <a:solidFill>
                  <a:srgbClr val="000090"/>
                </a:solidFill>
                <a:latin typeface="+mj-lt"/>
              </a:rPr>
              <a:t> </a:t>
            </a:r>
            <a:r>
              <a:rPr lang="en-US" sz="1400" dirty="0" err="1" smtClean="0">
                <a:solidFill>
                  <a:srgbClr val="000090"/>
                </a:solidFill>
                <a:latin typeface="+mj-lt"/>
              </a:rPr>
              <a:t>rms</a:t>
            </a:r>
            <a:r>
              <a:rPr lang="en-US" sz="1400" dirty="0" smtClean="0">
                <a:solidFill>
                  <a:srgbClr val="000090"/>
                </a:solidFill>
                <a:latin typeface="+mj-lt"/>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rgbClr val="000090"/>
                </a:solidFill>
                <a:latin typeface="+mj-lt"/>
              </a:rPr>
              <a:t>The intensity is also changing here, but it is cons</a:t>
            </a:r>
            <a:r>
              <a:rPr lang="en-US" sz="1400" dirty="0" smtClean="0">
                <a:solidFill>
                  <a:srgbClr val="000090"/>
                </a:solidFill>
              </a:rPr>
              <a:t>istent with other earlier measurements </a:t>
            </a:r>
            <a:r>
              <a:rPr lang="en-US" sz="1400" dirty="0" smtClean="0">
                <a:solidFill>
                  <a:srgbClr val="000090"/>
                </a:solidFill>
              </a:rPr>
              <a:t>(CAD </a:t>
            </a:r>
            <a:r>
              <a:rPr lang="en-US" sz="1400" dirty="0" smtClean="0">
                <a:solidFill>
                  <a:srgbClr val="000090"/>
                </a:solidFill>
              </a:rPr>
              <a:t>Note 177)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rgbClr val="000090"/>
                </a:solidFill>
              </a:rPr>
              <a:t>Notably below saturation (filling the Booster acceptance).  Foil scattering cannot explain why </a:t>
            </a:r>
            <a:r>
              <a:rPr lang="en-US" sz="1400" dirty="0" smtClean="0">
                <a:solidFill>
                  <a:srgbClr val="000090"/>
                </a:solidFill>
              </a:rPr>
              <a:t>the </a:t>
            </a:r>
            <a:r>
              <a:rPr lang="en-US" sz="1400" dirty="0" smtClean="0">
                <a:solidFill>
                  <a:srgbClr val="000090"/>
                </a:solidFill>
              </a:rPr>
              <a:t>Linac emittance improvements do not translate through the Booster.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rgbClr val="000090"/>
              </a:solidFill>
              <a:effectLst/>
              <a:uLnTx/>
              <a:uFillTx/>
              <a:latin typeface="+mn-lt"/>
              <a:ea typeface="+mn-ea"/>
              <a:cs typeface="+mn-cs"/>
            </a:endParaRPr>
          </a:p>
        </p:txBody>
      </p:sp>
      <p:sp>
        <p:nvSpPr>
          <p:cNvPr id="8" name="TextBox 7"/>
          <p:cNvSpPr txBox="1"/>
          <p:nvPr/>
        </p:nvSpPr>
        <p:spPr>
          <a:xfrm>
            <a:off x="5715000" y="228600"/>
            <a:ext cx="3429000" cy="400110"/>
          </a:xfrm>
          <a:prstGeom prst="rect">
            <a:avLst/>
          </a:prstGeom>
          <a:noFill/>
        </p:spPr>
        <p:txBody>
          <a:bodyPr wrap="square" rtlCol="0">
            <a:spAutoFit/>
          </a:bodyPr>
          <a:lstStyle/>
          <a:p>
            <a:r>
              <a:rPr lang="en-US" dirty="0" smtClean="0"/>
              <a:t>Work and plots by K. Zeno</a:t>
            </a:r>
            <a:endParaRPr lang="en-US" dirty="0"/>
          </a:p>
        </p:txBody>
      </p:sp>
      <p:sp>
        <p:nvSpPr>
          <p:cNvPr id="10" name="TextBox 9"/>
          <p:cNvSpPr txBox="1"/>
          <p:nvPr/>
        </p:nvSpPr>
        <p:spPr>
          <a:xfrm>
            <a:off x="4724400" y="6324600"/>
            <a:ext cx="1414720" cy="400110"/>
          </a:xfrm>
          <a:prstGeom prst="rect">
            <a:avLst/>
          </a:prstGeom>
          <a:noFill/>
        </p:spPr>
        <p:txBody>
          <a:bodyPr wrap="none" rtlCol="0">
            <a:spAutoFit/>
          </a:bodyPr>
          <a:lstStyle/>
          <a:p>
            <a:r>
              <a:rPr lang="en-US" dirty="0" smtClean="0"/>
              <a:t>V. </a:t>
            </a:r>
            <a:r>
              <a:rPr lang="en-US" dirty="0" err="1" smtClean="0"/>
              <a:t>Schoefer</a:t>
            </a:r>
            <a:endParaRPr lang="en-US" dirty="0"/>
          </a:p>
        </p:txBody>
      </p:sp>
    </p:spTree>
    <p:extLst>
      <p:ext uri="{BB962C8B-B14F-4D97-AF65-F5344CB8AC3E}">
        <p14:creationId xmlns:p14="http://schemas.microsoft.com/office/powerpoint/2010/main" val="4728502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90600"/>
            <a:ext cx="5954365" cy="3906064"/>
          </a:xfrm>
          <a:prstGeom prst="rect">
            <a:avLst/>
          </a:prstGeom>
        </p:spPr>
      </p:pic>
      <p:sp>
        <p:nvSpPr>
          <p:cNvPr id="2" name="Title 1"/>
          <p:cNvSpPr>
            <a:spLocks noGrp="1"/>
          </p:cNvSpPr>
          <p:nvPr>
            <p:ph type="title"/>
          </p:nvPr>
        </p:nvSpPr>
        <p:spPr>
          <a:xfrm>
            <a:off x="0" y="0"/>
            <a:ext cx="6324600" cy="990600"/>
          </a:xfrm>
        </p:spPr>
        <p:txBody>
          <a:bodyPr/>
          <a:lstStyle/>
          <a:p>
            <a:pPr algn="l"/>
            <a:r>
              <a:rPr lang="en-US" sz="3600" b="1" dirty="0" smtClean="0">
                <a:solidFill>
                  <a:srgbClr val="FF0000"/>
                </a:solidFill>
              </a:rPr>
              <a:t>AGS </a:t>
            </a:r>
            <a:r>
              <a:rPr lang="en-US" sz="3600" b="1" dirty="0" err="1" smtClean="0">
                <a:solidFill>
                  <a:srgbClr val="FF0000"/>
                </a:solidFill>
              </a:rPr>
              <a:t>Emittance</a:t>
            </a:r>
            <a:r>
              <a:rPr lang="en-US" sz="3600" b="1" dirty="0" smtClean="0">
                <a:solidFill>
                  <a:srgbClr val="FF0000"/>
                </a:solidFill>
              </a:rPr>
              <a:t> </a:t>
            </a:r>
            <a:r>
              <a:rPr lang="en-US" sz="3600" b="1" dirty="0" err="1" smtClean="0">
                <a:solidFill>
                  <a:srgbClr val="FF0000"/>
                </a:solidFill>
              </a:rPr>
              <a:t>vs</a:t>
            </a:r>
            <a:r>
              <a:rPr lang="en-US" sz="3600" b="1" dirty="0" smtClean="0">
                <a:solidFill>
                  <a:srgbClr val="FF0000"/>
                </a:solidFill>
              </a:rPr>
              <a:t> Intensity</a:t>
            </a:r>
            <a:endParaRPr lang="en-US" sz="3600" b="1" dirty="0">
              <a:solidFill>
                <a:srgbClr val="FF0000"/>
              </a:solidFill>
            </a:endParaRPr>
          </a:p>
        </p:txBody>
      </p:sp>
      <p:sp>
        <p:nvSpPr>
          <p:cNvPr id="3" name="Content Placeholder 2"/>
          <p:cNvSpPr>
            <a:spLocks noGrp="1"/>
          </p:cNvSpPr>
          <p:nvPr>
            <p:ph idx="1"/>
          </p:nvPr>
        </p:nvSpPr>
        <p:spPr>
          <a:xfrm>
            <a:off x="152400" y="5334000"/>
            <a:ext cx="4114800" cy="1371600"/>
          </a:xfrm>
        </p:spPr>
        <p:txBody>
          <a:bodyPr>
            <a:normAutofit/>
          </a:bodyPr>
          <a:lstStyle/>
          <a:p>
            <a:pPr algn="just">
              <a:buFont typeface="Arial"/>
              <a:buChar char="•"/>
            </a:pPr>
            <a:r>
              <a:rPr lang="en-US" sz="1500" b="1" dirty="0" smtClean="0">
                <a:solidFill>
                  <a:srgbClr val="000090"/>
                </a:solidFill>
                <a:latin typeface="+mj-lt"/>
              </a:rPr>
              <a:t>AGS </a:t>
            </a:r>
            <a:r>
              <a:rPr lang="en-US" sz="1500" b="1" dirty="0" smtClean="0">
                <a:solidFill>
                  <a:srgbClr val="000090"/>
                </a:solidFill>
                <a:latin typeface="+mj-lt"/>
              </a:rPr>
              <a:t>IPM at extraction RF Off</a:t>
            </a:r>
            <a:r>
              <a:rPr lang="en-US" sz="1500" b="1" dirty="0" smtClean="0">
                <a:solidFill>
                  <a:srgbClr val="000090"/>
                </a:solidFill>
                <a:latin typeface="+mj-lt"/>
              </a:rPr>
              <a:t>.</a:t>
            </a:r>
          </a:p>
          <a:p>
            <a:pPr algn="just">
              <a:buFont typeface="Arial"/>
              <a:buChar char="•"/>
            </a:pPr>
            <a:r>
              <a:rPr lang="en-US" sz="1500" b="1" dirty="0" smtClean="0">
                <a:solidFill>
                  <a:srgbClr val="000090"/>
                </a:solidFill>
                <a:latin typeface="+mj-lt"/>
              </a:rPr>
              <a:t>Run 16 data with no snake, intensity varied by </a:t>
            </a:r>
            <a:r>
              <a:rPr lang="en-US" sz="1500" b="1" dirty="0" err="1" smtClean="0">
                <a:solidFill>
                  <a:srgbClr val="000090"/>
                </a:solidFill>
                <a:latin typeface="+mj-lt"/>
              </a:rPr>
              <a:t>Rb</a:t>
            </a:r>
            <a:r>
              <a:rPr lang="en-US" sz="1500" b="1" dirty="0" smtClean="0">
                <a:solidFill>
                  <a:srgbClr val="000090"/>
                </a:solidFill>
                <a:latin typeface="+mj-lt"/>
              </a:rPr>
              <a:t> temperature.</a:t>
            </a:r>
            <a:endParaRPr lang="en-US" sz="1500" b="1" dirty="0" smtClean="0">
              <a:solidFill>
                <a:srgbClr val="000090"/>
              </a:solidFill>
              <a:latin typeface="+mj-lt"/>
            </a:endParaRPr>
          </a:p>
          <a:p>
            <a:pPr algn="just">
              <a:buFont typeface="Arial"/>
              <a:buChar char="•"/>
            </a:pPr>
            <a:r>
              <a:rPr lang="en-US" sz="1500" b="1" dirty="0" smtClean="0">
                <a:solidFill>
                  <a:srgbClr val="000090"/>
                </a:solidFill>
                <a:latin typeface="+mj-lt"/>
              </a:rPr>
              <a:t>Run 15 data have substantial Booster </a:t>
            </a:r>
            <a:r>
              <a:rPr lang="en-US" sz="1500" b="1" dirty="0" smtClean="0">
                <a:solidFill>
                  <a:srgbClr val="000090"/>
                </a:solidFill>
                <a:latin typeface="+mj-lt"/>
              </a:rPr>
              <a:t>scraping, with snakes, and high </a:t>
            </a:r>
            <a:r>
              <a:rPr lang="en-US" sz="1500" b="1" dirty="0" err="1" smtClean="0">
                <a:solidFill>
                  <a:srgbClr val="000090"/>
                </a:solidFill>
                <a:latin typeface="+mj-lt"/>
              </a:rPr>
              <a:t>Q</a:t>
            </a:r>
            <a:r>
              <a:rPr lang="en-US" sz="1500" b="1" baseline="-25000" dirty="0" err="1" smtClean="0">
                <a:solidFill>
                  <a:srgbClr val="000090"/>
                </a:solidFill>
                <a:latin typeface="+mj-lt"/>
              </a:rPr>
              <a:t>y</a:t>
            </a:r>
            <a:endParaRPr lang="en-US" sz="1500" b="1" dirty="0" smtClean="0">
              <a:solidFill>
                <a:srgbClr val="000090"/>
              </a:solidFill>
              <a:latin typeface="+mj-lt"/>
            </a:endParaRPr>
          </a:p>
          <a:p>
            <a:pPr>
              <a:buNone/>
            </a:pPr>
            <a:endParaRPr lang="en-US" dirty="0"/>
          </a:p>
          <a:p>
            <a:pPr>
              <a:buNone/>
            </a:pPr>
            <a:endParaRPr lang="en-US" dirty="0"/>
          </a:p>
        </p:txBody>
      </p:sp>
      <p:sp>
        <p:nvSpPr>
          <p:cNvPr id="5" name="TextBox 4"/>
          <p:cNvSpPr txBox="1"/>
          <p:nvPr/>
        </p:nvSpPr>
        <p:spPr>
          <a:xfrm>
            <a:off x="2362200" y="4114800"/>
            <a:ext cx="2219325" cy="400110"/>
          </a:xfrm>
          <a:prstGeom prst="rect">
            <a:avLst/>
          </a:prstGeom>
          <a:solidFill>
            <a:schemeClr val="accent5"/>
          </a:solidFill>
        </p:spPr>
        <p:txBody>
          <a:bodyPr wrap="square" rtlCol="0">
            <a:spAutoFit/>
          </a:bodyPr>
          <a:lstStyle/>
          <a:p>
            <a:r>
              <a:rPr lang="en-US" dirty="0" smtClean="0"/>
              <a:t>AGS XCBM [1e8]</a:t>
            </a:r>
            <a:endParaRPr lang="en-US" dirty="0"/>
          </a:p>
        </p:txBody>
      </p:sp>
      <p:sp>
        <p:nvSpPr>
          <p:cNvPr id="6" name="TextBox 5"/>
          <p:cNvSpPr txBox="1"/>
          <p:nvPr/>
        </p:nvSpPr>
        <p:spPr>
          <a:xfrm rot="16200000">
            <a:off x="-734284" y="2486884"/>
            <a:ext cx="2173478" cy="400110"/>
          </a:xfrm>
          <a:prstGeom prst="rect">
            <a:avLst/>
          </a:prstGeom>
          <a:solidFill>
            <a:schemeClr val="accent5"/>
          </a:solidFill>
        </p:spPr>
        <p:txBody>
          <a:bodyPr wrap="square" rtlCol="0">
            <a:spAutoFit/>
          </a:bodyPr>
          <a:lstStyle/>
          <a:p>
            <a:r>
              <a:rPr lang="en-US" dirty="0" smtClean="0"/>
              <a:t>Emit [95% Norm]</a:t>
            </a:r>
            <a:endParaRPr lang="en-US" dirty="0"/>
          </a:p>
        </p:txBody>
      </p:sp>
      <p:sp>
        <p:nvSpPr>
          <p:cNvPr id="7" name="TextBox 6"/>
          <p:cNvSpPr txBox="1"/>
          <p:nvPr/>
        </p:nvSpPr>
        <p:spPr>
          <a:xfrm>
            <a:off x="4343400" y="5029200"/>
            <a:ext cx="4800600" cy="1169551"/>
          </a:xfrm>
          <a:prstGeom prst="rect">
            <a:avLst/>
          </a:prstGeom>
          <a:solidFill>
            <a:schemeClr val="accent2"/>
          </a:solidFill>
        </p:spPr>
        <p:txBody>
          <a:bodyPr wrap="square" rtlCol="0">
            <a:spAutoFit/>
          </a:bodyPr>
          <a:lstStyle/>
          <a:p>
            <a:r>
              <a:rPr lang="en-US" sz="1400" dirty="0" smtClean="0"/>
              <a:t>Probably related to the vertical </a:t>
            </a:r>
            <a:r>
              <a:rPr lang="en-US" sz="1400" dirty="0" smtClean="0"/>
              <a:t>tune or smaller initial emittance with scraping.  </a:t>
            </a:r>
            <a:r>
              <a:rPr lang="en-US" sz="1400" dirty="0" smtClean="0"/>
              <a:t>Suggest running the snake-p^ lattice at low </a:t>
            </a:r>
            <a:r>
              <a:rPr lang="en-US" sz="1400" dirty="0" err="1" smtClean="0"/>
              <a:t>Qy</a:t>
            </a:r>
            <a:r>
              <a:rPr lang="en-US" sz="1400" dirty="0" smtClean="0"/>
              <a:t> </a:t>
            </a:r>
            <a:r>
              <a:rPr lang="en-US" sz="1400" dirty="0" smtClean="0"/>
              <a:t> or no scraping: </a:t>
            </a:r>
            <a:r>
              <a:rPr lang="en-US" sz="1400" dirty="0" smtClean="0"/>
              <a:t>to </a:t>
            </a:r>
            <a:r>
              <a:rPr lang="en-US" sz="1400" dirty="0" smtClean="0"/>
              <a:t>see </a:t>
            </a:r>
            <a:r>
              <a:rPr lang="en-US" sz="1400" dirty="0" smtClean="0"/>
              <a:t>if the </a:t>
            </a:r>
            <a:r>
              <a:rPr lang="en-US" sz="1400" dirty="0" smtClean="0"/>
              <a:t>weak</a:t>
            </a:r>
            <a:r>
              <a:rPr lang="en-US" sz="1400" dirty="0" smtClean="0"/>
              <a:t> </a:t>
            </a:r>
            <a:r>
              <a:rPr lang="en-US" sz="1400" dirty="0" smtClean="0"/>
              <a:t>intensity dependence is </a:t>
            </a:r>
            <a:r>
              <a:rPr lang="en-US" sz="1400" dirty="0" smtClean="0"/>
              <a:t>recoverable.  </a:t>
            </a:r>
            <a:r>
              <a:rPr lang="en-US" sz="1400" dirty="0" smtClean="0"/>
              <a:t>Can compare emittance evolution to isolate problem </a:t>
            </a:r>
            <a:r>
              <a:rPr lang="en-US" sz="1400" dirty="0" smtClean="0"/>
              <a:t>times on ramp</a:t>
            </a:r>
            <a:endParaRPr lang="en-US" sz="1400" dirty="0" smtClean="0"/>
          </a:p>
        </p:txBody>
      </p:sp>
      <p:sp>
        <p:nvSpPr>
          <p:cNvPr id="8" name="TextBox 7"/>
          <p:cNvSpPr txBox="1"/>
          <p:nvPr/>
        </p:nvSpPr>
        <p:spPr>
          <a:xfrm>
            <a:off x="5867400" y="381000"/>
            <a:ext cx="3200400" cy="400110"/>
          </a:xfrm>
          <a:prstGeom prst="rect">
            <a:avLst/>
          </a:prstGeom>
          <a:noFill/>
        </p:spPr>
        <p:txBody>
          <a:bodyPr wrap="square" rtlCol="0">
            <a:spAutoFit/>
          </a:bodyPr>
          <a:lstStyle/>
          <a:p>
            <a:r>
              <a:rPr lang="en-US" dirty="0" smtClean="0"/>
              <a:t>Work and plots by K. Zeno</a:t>
            </a:r>
            <a:endParaRPr lang="en-US" dirty="0"/>
          </a:p>
        </p:txBody>
      </p:sp>
      <p:sp>
        <p:nvSpPr>
          <p:cNvPr id="10" name="TextBox 9"/>
          <p:cNvSpPr txBox="1"/>
          <p:nvPr/>
        </p:nvSpPr>
        <p:spPr>
          <a:xfrm>
            <a:off x="4495800" y="6400800"/>
            <a:ext cx="1414720" cy="400110"/>
          </a:xfrm>
          <a:prstGeom prst="rect">
            <a:avLst/>
          </a:prstGeom>
          <a:noFill/>
        </p:spPr>
        <p:txBody>
          <a:bodyPr wrap="none" rtlCol="0">
            <a:spAutoFit/>
          </a:bodyPr>
          <a:lstStyle/>
          <a:p>
            <a:r>
              <a:rPr lang="en-US" dirty="0" smtClean="0"/>
              <a:t>V. </a:t>
            </a:r>
            <a:r>
              <a:rPr lang="en-US" dirty="0" err="1" smtClean="0"/>
              <a:t>Schoefer</a:t>
            </a:r>
            <a:endParaRPr lang="en-US" dirty="0"/>
          </a:p>
        </p:txBody>
      </p:sp>
    </p:spTree>
    <p:extLst>
      <p:ext uri="{BB962C8B-B14F-4D97-AF65-F5344CB8AC3E}">
        <p14:creationId xmlns:p14="http://schemas.microsoft.com/office/powerpoint/2010/main" val="37281640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24</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Injector </a:t>
            </a:r>
            <a:r>
              <a:rPr lang="en-US" sz="3200" b="1" dirty="0" smtClean="0">
                <a:solidFill>
                  <a:srgbClr val="FF0000"/>
                </a:solidFill>
              </a:rPr>
              <a:t>Summer Shutdown Work</a:t>
            </a:r>
            <a:endParaRPr lang="en-US" sz="3200" b="1" dirty="0" smtClean="0">
              <a:solidFill>
                <a:srgbClr val="FF0000"/>
              </a:solidFill>
            </a:endParaRPr>
          </a:p>
        </p:txBody>
      </p:sp>
      <p:sp>
        <p:nvSpPr>
          <p:cNvPr id="9221" name="Rectangle 3"/>
          <p:cNvSpPr>
            <a:spLocks noGrp="1" noChangeArrowheads="1"/>
          </p:cNvSpPr>
          <p:nvPr>
            <p:ph type="body" idx="1"/>
          </p:nvPr>
        </p:nvSpPr>
        <p:spPr>
          <a:xfrm>
            <a:off x="76200" y="685800"/>
            <a:ext cx="8991600" cy="5867400"/>
          </a:xfrm>
          <a:ln>
            <a:solidFill>
              <a:schemeClr val="bg1"/>
            </a:solidFill>
          </a:ln>
        </p:spPr>
        <p:txBody>
          <a:bodyPr/>
          <a:lstStyle/>
          <a:p>
            <a:pPr>
              <a:buSzPct val="66000"/>
            </a:pPr>
            <a:r>
              <a:rPr lang="en-US" sz="1900" dirty="0" smtClean="0">
                <a:solidFill>
                  <a:srgbClr val="000090"/>
                </a:solidFill>
                <a:latin typeface="+mj-lt"/>
              </a:rPr>
              <a:t>Next run will be polarized proton. The first priority is to get the AGS cold snake working ahead of time (start testing in September). The </a:t>
            </a:r>
            <a:r>
              <a:rPr lang="en-US" sz="1900" dirty="0" err="1" smtClean="0">
                <a:solidFill>
                  <a:srgbClr val="000090"/>
                </a:solidFill>
                <a:latin typeface="+mj-lt"/>
              </a:rPr>
              <a:t>cryo</a:t>
            </a:r>
            <a:r>
              <a:rPr lang="en-US" sz="1900" dirty="0" smtClean="0">
                <a:solidFill>
                  <a:srgbClr val="000090"/>
                </a:solidFill>
                <a:latin typeface="+mj-lt"/>
              </a:rPr>
              <a:t> system has been in </a:t>
            </a:r>
            <a:r>
              <a:rPr lang="en-US" sz="1900" dirty="0" smtClean="0">
                <a:solidFill>
                  <a:srgbClr val="000090"/>
                </a:solidFill>
                <a:latin typeface="+mj-lt"/>
              </a:rPr>
              <a:t>use for 11 years. Maybe it is time for an upgrade/modification? It would be a good time during the low energy run period (2018-2019).</a:t>
            </a:r>
            <a:r>
              <a:rPr lang="en-US" sz="1900" dirty="0" smtClean="0">
                <a:solidFill>
                  <a:srgbClr val="000090"/>
                </a:solidFill>
                <a:latin typeface="+mj-lt"/>
              </a:rPr>
              <a:t> </a:t>
            </a:r>
          </a:p>
          <a:p>
            <a:pPr>
              <a:buSzPct val="66000"/>
            </a:pPr>
            <a:r>
              <a:rPr lang="en-US" sz="1900" dirty="0" smtClean="0">
                <a:solidFill>
                  <a:srgbClr val="000090"/>
                </a:solidFill>
                <a:latin typeface="+mj-lt"/>
              </a:rPr>
              <a:t>AGS RF work: </a:t>
            </a:r>
          </a:p>
          <a:p>
            <a:pPr lvl="1">
              <a:buClr>
                <a:srgbClr val="FF3300"/>
              </a:buClr>
              <a:buSzPct val="66000"/>
            </a:pPr>
            <a:r>
              <a:rPr lang="en-US" sz="1900" dirty="0" smtClean="0">
                <a:solidFill>
                  <a:srgbClr val="000090"/>
                </a:solidFill>
                <a:latin typeface="+mj-lt"/>
              </a:rPr>
              <a:t>replace tube for station E to get more voltage. </a:t>
            </a:r>
          </a:p>
          <a:p>
            <a:pPr lvl="1">
              <a:buClr>
                <a:srgbClr val="FF3300"/>
              </a:buClr>
              <a:buSzPct val="66000"/>
            </a:pPr>
            <a:r>
              <a:rPr lang="en-US" sz="1900" dirty="0" smtClean="0">
                <a:solidFill>
                  <a:srgbClr val="000090"/>
                </a:solidFill>
                <a:latin typeface="+mj-lt"/>
              </a:rPr>
              <a:t>Set up station KL back to proton mode as no merge is needed in next run, so that we have 10 cavities for proton acceleration.</a:t>
            </a:r>
          </a:p>
          <a:p>
            <a:pPr>
              <a:buSzPct val="66000"/>
            </a:pPr>
            <a:r>
              <a:rPr lang="en-US" sz="1900" dirty="0" smtClean="0">
                <a:solidFill>
                  <a:srgbClr val="000090"/>
                </a:solidFill>
                <a:latin typeface="+mj-lt"/>
              </a:rPr>
              <a:t>PS group: </a:t>
            </a:r>
          </a:p>
          <a:p>
            <a:pPr lvl="1">
              <a:buClr>
                <a:srgbClr val="FF3300"/>
              </a:buClr>
              <a:buSzPct val="66000"/>
            </a:pPr>
            <a:r>
              <a:rPr lang="en-US" sz="1900" dirty="0" smtClean="0">
                <a:solidFill>
                  <a:srgbClr val="000090"/>
                </a:solidFill>
                <a:latin typeface="+mj-lt"/>
              </a:rPr>
              <a:t>Finish PS work for the rest 8 </a:t>
            </a:r>
            <a:r>
              <a:rPr lang="en-US" sz="1900" dirty="0" err="1" smtClean="0">
                <a:solidFill>
                  <a:srgbClr val="000090"/>
                </a:solidFill>
                <a:latin typeface="+mj-lt"/>
              </a:rPr>
              <a:t>sextupole</a:t>
            </a:r>
            <a:r>
              <a:rPr lang="en-US" sz="1900" dirty="0" smtClean="0">
                <a:solidFill>
                  <a:srgbClr val="000090"/>
                </a:solidFill>
                <a:latin typeface="+mj-lt"/>
              </a:rPr>
              <a:t> correctors.</a:t>
            </a:r>
          </a:p>
          <a:p>
            <a:pPr lvl="1">
              <a:buClr>
                <a:srgbClr val="FF3300"/>
              </a:buClr>
              <a:buSzPct val="66000"/>
            </a:pPr>
            <a:r>
              <a:rPr lang="en-US" sz="1900" dirty="0" smtClean="0">
                <a:solidFill>
                  <a:srgbClr val="000090"/>
                </a:solidFill>
                <a:latin typeface="+mj-lt"/>
              </a:rPr>
              <a:t>Horizontal </a:t>
            </a:r>
            <a:r>
              <a:rPr lang="en-US" sz="1900" dirty="0" err="1" smtClean="0">
                <a:solidFill>
                  <a:srgbClr val="000090"/>
                </a:solidFill>
                <a:latin typeface="+mj-lt"/>
              </a:rPr>
              <a:t>sextupole</a:t>
            </a:r>
            <a:r>
              <a:rPr lang="en-US" sz="1900" dirty="0" smtClean="0">
                <a:solidFill>
                  <a:srgbClr val="000090"/>
                </a:solidFill>
                <a:latin typeface="+mj-lt"/>
              </a:rPr>
              <a:t> PS modification will allow them to run +-600A, similar to vertical ones.</a:t>
            </a:r>
          </a:p>
          <a:p>
            <a:pPr lvl="1">
              <a:buClr>
                <a:srgbClr val="FF3300"/>
              </a:buClr>
              <a:buSzPct val="66000"/>
            </a:pPr>
            <a:r>
              <a:rPr lang="en-US" sz="1900" dirty="0" smtClean="0">
                <a:solidFill>
                  <a:srgbClr val="000090"/>
                </a:solidFill>
                <a:latin typeface="+mj-lt"/>
              </a:rPr>
              <a:t>AGS Gauss Clock was repaired and ran for the last two weeks of June. Need to check the performance.</a:t>
            </a:r>
          </a:p>
          <a:p>
            <a:pPr>
              <a:buSzPct val="66000"/>
            </a:pPr>
            <a:r>
              <a:rPr lang="en-US" sz="1900" dirty="0" smtClean="0">
                <a:solidFill>
                  <a:srgbClr val="000090"/>
                </a:solidFill>
                <a:latin typeface="+mj-lt"/>
              </a:rPr>
              <a:t>Instrumentation group: </a:t>
            </a:r>
          </a:p>
          <a:p>
            <a:pPr lvl="1">
              <a:buClr>
                <a:srgbClr val="FF0000"/>
              </a:buClr>
              <a:buSzPct val="66000"/>
            </a:pPr>
            <a:r>
              <a:rPr lang="en-US" sz="1900" dirty="0" smtClean="0">
                <a:solidFill>
                  <a:srgbClr val="000090"/>
                </a:solidFill>
                <a:latin typeface="+mj-lt"/>
              </a:rPr>
              <a:t>AGS BBQ commissioning, a meeting was held last week by Matt. </a:t>
            </a:r>
          </a:p>
          <a:p>
            <a:pPr lvl="1">
              <a:buClr>
                <a:srgbClr val="FF0000"/>
              </a:buClr>
              <a:buSzPct val="66000"/>
            </a:pPr>
            <a:r>
              <a:rPr lang="en-US" sz="1900" dirty="0" smtClean="0">
                <a:solidFill>
                  <a:srgbClr val="000090"/>
                </a:solidFill>
                <a:latin typeface="+mj-lt"/>
              </a:rPr>
              <a:t>Check plunging foil system(and repair if needed).</a:t>
            </a:r>
          </a:p>
          <a:p>
            <a:pPr>
              <a:buSzPct val="66000"/>
            </a:pPr>
            <a:endParaRPr lang="en-US" sz="2000" dirty="0" smtClean="0">
              <a:solidFill>
                <a:srgbClr val="000090"/>
              </a:solidFill>
              <a:latin typeface="+mj-lt"/>
            </a:endParaRPr>
          </a:p>
          <a:p>
            <a:pPr>
              <a:buSzPct val="66000"/>
            </a:pPr>
            <a:endParaRPr lang="en-US" sz="2000" dirty="0" smtClean="0">
              <a:solidFill>
                <a:srgbClr val="000090"/>
              </a:solidFill>
              <a:latin typeface="+mj-lt"/>
            </a:endParaRPr>
          </a:p>
          <a:p>
            <a:pPr>
              <a:buSzPct val="66000"/>
            </a:pPr>
            <a:endParaRPr lang="en-US" sz="2000" dirty="0" smtClean="0">
              <a:solidFill>
                <a:srgbClr val="000090"/>
              </a:solidFill>
              <a:latin typeface="+mj-lt"/>
            </a:endParaRPr>
          </a:p>
        </p:txBody>
      </p:sp>
    </p:spTree>
    <p:extLst>
      <p:ext uri="{BB962C8B-B14F-4D97-AF65-F5344CB8AC3E}">
        <p14:creationId xmlns:p14="http://schemas.microsoft.com/office/powerpoint/2010/main" val="2989835087"/>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25</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AGS Intensity (Emittance) Summary</a:t>
            </a:r>
            <a:endParaRPr lang="en-US" sz="3200" b="1" dirty="0" smtClean="0">
              <a:solidFill>
                <a:srgbClr val="FF0000"/>
              </a:solidFill>
            </a:endParaRPr>
          </a:p>
        </p:txBody>
      </p:sp>
      <p:sp>
        <p:nvSpPr>
          <p:cNvPr id="9221" name="Rectangle 3"/>
          <p:cNvSpPr>
            <a:spLocks noGrp="1" noChangeArrowheads="1"/>
          </p:cNvSpPr>
          <p:nvPr>
            <p:ph type="body" idx="1"/>
          </p:nvPr>
        </p:nvSpPr>
        <p:spPr>
          <a:xfrm>
            <a:off x="76200" y="685800"/>
            <a:ext cx="8991600" cy="5867400"/>
          </a:xfrm>
          <a:ln>
            <a:solidFill>
              <a:schemeClr val="bg1"/>
            </a:solidFill>
          </a:ln>
        </p:spPr>
        <p:txBody>
          <a:bodyPr/>
          <a:lstStyle/>
          <a:p>
            <a:pPr>
              <a:buSzPct val="66000"/>
            </a:pPr>
            <a:r>
              <a:rPr lang="en-US" sz="1900" dirty="0" smtClean="0">
                <a:solidFill>
                  <a:srgbClr val="000090"/>
                </a:solidFill>
                <a:latin typeface="+mj-lt"/>
              </a:rPr>
              <a:t>For deuteron, the </a:t>
            </a:r>
            <a:r>
              <a:rPr lang="en-US" sz="1900" dirty="0">
                <a:solidFill>
                  <a:srgbClr val="000090"/>
                </a:solidFill>
                <a:latin typeface="+mj-lt"/>
              </a:rPr>
              <a:t>typical achievable deuteron intensity is 2.5E11/bunch. The highest achieved was </a:t>
            </a:r>
            <a:r>
              <a:rPr lang="en-US" sz="1900" dirty="0" smtClean="0">
                <a:solidFill>
                  <a:srgbClr val="000090"/>
                </a:solidFill>
                <a:latin typeface="+mj-lt"/>
              </a:rPr>
              <a:t>3.8E11</a:t>
            </a:r>
            <a:r>
              <a:rPr lang="en-US" sz="1900" dirty="0">
                <a:solidFill>
                  <a:srgbClr val="000090"/>
                </a:solidFill>
                <a:latin typeface="+mj-lt"/>
              </a:rPr>
              <a:t>/bunch</a:t>
            </a:r>
            <a:r>
              <a:rPr lang="en-US" sz="1900" dirty="0" smtClean="0">
                <a:solidFill>
                  <a:srgbClr val="000090"/>
                </a:solidFill>
                <a:latin typeface="+mj-lt"/>
              </a:rPr>
              <a:t>. </a:t>
            </a:r>
            <a:r>
              <a:rPr lang="en-US" sz="1900" dirty="0">
                <a:solidFill>
                  <a:srgbClr val="000090"/>
                </a:solidFill>
                <a:latin typeface="+mj-lt"/>
              </a:rPr>
              <a:t>Typical RHIC filling intensity is </a:t>
            </a:r>
            <a:r>
              <a:rPr lang="en-US" sz="1900" dirty="0" smtClean="0">
                <a:solidFill>
                  <a:srgbClr val="000090"/>
                </a:solidFill>
                <a:latin typeface="+mj-lt"/>
              </a:rPr>
              <a:t>as high as  </a:t>
            </a:r>
            <a:r>
              <a:rPr lang="en-US" sz="1900" dirty="0">
                <a:solidFill>
                  <a:srgbClr val="000090"/>
                </a:solidFill>
                <a:latin typeface="+mj-lt"/>
              </a:rPr>
              <a:t>1.8E11</a:t>
            </a:r>
            <a:r>
              <a:rPr lang="en-US" sz="1900" dirty="0" smtClean="0">
                <a:solidFill>
                  <a:srgbClr val="000090"/>
                </a:solidFill>
                <a:latin typeface="+mj-lt"/>
              </a:rPr>
              <a:t>.</a:t>
            </a:r>
            <a:endParaRPr lang="en-US" sz="1900" dirty="0" smtClean="0">
              <a:solidFill>
                <a:srgbClr val="000090"/>
              </a:solidFill>
              <a:latin typeface="+mj-lt"/>
            </a:endParaRPr>
          </a:p>
          <a:p>
            <a:pPr>
              <a:buSzPct val="66000"/>
            </a:pPr>
            <a:r>
              <a:rPr lang="en-US" sz="1900" dirty="0" smtClean="0">
                <a:solidFill>
                  <a:srgbClr val="000090"/>
                </a:solidFill>
                <a:latin typeface="+mj-lt"/>
              </a:rPr>
              <a:t>For gold, higher bunch intensity was achieved by 12-&gt;6-&gt;2 merge. RHIC intensity limit is to have 2.5-2.6E9 out of AGS. The achieved gold bunch intensity was 3.15E9, and typically it can reach 2.7E9. </a:t>
            </a:r>
          </a:p>
          <a:p>
            <a:pPr>
              <a:buSzPct val="66000"/>
            </a:pPr>
            <a:r>
              <a:rPr lang="en-US" sz="1900" dirty="0">
                <a:solidFill>
                  <a:srgbClr val="000090"/>
                </a:solidFill>
                <a:latin typeface="+mj-lt"/>
              </a:rPr>
              <a:t>EBIS repair work required to set up injectors with Au from Tandem. With 6 pulses from Tandem, the AGS bunch merge was changed from 12-&gt;6-&gt;2 to 6-&gt;2 (one less merge). This improved the AGS injection match and bunch intensity of 2.5E9 was achieved and met the </a:t>
            </a:r>
            <a:r>
              <a:rPr lang="en-US" sz="1900" dirty="0" smtClean="0">
                <a:solidFill>
                  <a:srgbClr val="000090"/>
                </a:solidFill>
                <a:latin typeface="+mj-lt"/>
              </a:rPr>
              <a:t>RHIC </a:t>
            </a:r>
            <a:r>
              <a:rPr lang="en-US" sz="1900" dirty="0">
                <a:solidFill>
                  <a:srgbClr val="000090"/>
                </a:solidFill>
                <a:latin typeface="+mj-lt"/>
              </a:rPr>
              <a:t>intensity requirement. </a:t>
            </a:r>
            <a:endParaRPr lang="en-US" sz="1900" dirty="0" smtClean="0">
              <a:solidFill>
                <a:srgbClr val="000090"/>
              </a:solidFill>
              <a:latin typeface="+mj-lt"/>
            </a:endParaRPr>
          </a:p>
          <a:p>
            <a:pPr>
              <a:buSzPct val="66000"/>
            </a:pPr>
            <a:r>
              <a:rPr lang="en-US" sz="1900" dirty="0" err="1" smtClean="0">
                <a:solidFill>
                  <a:srgbClr val="000090"/>
                </a:solidFill>
                <a:latin typeface="+mj-lt"/>
              </a:rPr>
              <a:t>CeC</a:t>
            </a:r>
            <a:r>
              <a:rPr lang="en-US" sz="1900" dirty="0" smtClean="0">
                <a:solidFill>
                  <a:srgbClr val="000090"/>
                </a:solidFill>
                <a:latin typeface="+mj-lt"/>
              </a:rPr>
              <a:t> test </a:t>
            </a:r>
            <a:r>
              <a:rPr lang="en-US" sz="1900" dirty="0">
                <a:solidFill>
                  <a:srgbClr val="000090"/>
                </a:solidFill>
                <a:latin typeface="+mj-lt"/>
              </a:rPr>
              <a:t>requires  low intensity and small longitudinal emittance Au beam. </a:t>
            </a:r>
            <a:r>
              <a:rPr lang="en-US" sz="1900" dirty="0" smtClean="0">
                <a:solidFill>
                  <a:srgbClr val="000090"/>
                </a:solidFill>
                <a:latin typeface="+mj-lt"/>
              </a:rPr>
              <a:t>With bunch </a:t>
            </a:r>
            <a:r>
              <a:rPr lang="en-US" sz="1900" dirty="0">
                <a:solidFill>
                  <a:srgbClr val="000090"/>
                </a:solidFill>
                <a:latin typeface="+mj-lt"/>
              </a:rPr>
              <a:t>merges </a:t>
            </a:r>
            <a:r>
              <a:rPr lang="en-US" sz="1900" dirty="0" smtClean="0">
                <a:solidFill>
                  <a:srgbClr val="000090"/>
                </a:solidFill>
                <a:latin typeface="+mj-lt"/>
              </a:rPr>
              <a:t>eliminated in </a:t>
            </a:r>
            <a:r>
              <a:rPr lang="en-US" sz="1900" dirty="0">
                <a:solidFill>
                  <a:srgbClr val="000090"/>
                </a:solidFill>
                <a:latin typeface="+mj-lt"/>
              </a:rPr>
              <a:t>the AGS </a:t>
            </a:r>
            <a:r>
              <a:rPr lang="en-US" sz="1900" dirty="0" smtClean="0">
                <a:solidFill>
                  <a:srgbClr val="000090"/>
                </a:solidFill>
                <a:latin typeface="+mj-lt"/>
              </a:rPr>
              <a:t> and Booster </a:t>
            </a:r>
            <a:r>
              <a:rPr lang="en-US" sz="1900" dirty="0">
                <a:solidFill>
                  <a:srgbClr val="000090"/>
                </a:solidFill>
                <a:latin typeface="+mj-lt"/>
              </a:rPr>
              <a:t>scraping added, the emittance is down to 0.075eVs with 2.4E8/bunch. </a:t>
            </a:r>
            <a:r>
              <a:rPr lang="en-US" sz="1900" dirty="0" smtClean="0">
                <a:solidFill>
                  <a:srgbClr val="000090"/>
                </a:solidFill>
                <a:latin typeface="+mj-lt"/>
              </a:rPr>
              <a:t>These are </a:t>
            </a:r>
            <a:r>
              <a:rPr lang="en-US" sz="1900" dirty="0">
                <a:solidFill>
                  <a:srgbClr val="000090"/>
                </a:solidFill>
                <a:latin typeface="+mj-lt"/>
              </a:rPr>
              <a:t>about ten times smaller than the regular </a:t>
            </a:r>
            <a:r>
              <a:rPr lang="en-US" sz="1900" dirty="0" smtClean="0">
                <a:solidFill>
                  <a:srgbClr val="000090"/>
                </a:solidFill>
                <a:latin typeface="+mj-lt"/>
              </a:rPr>
              <a:t>beam.</a:t>
            </a:r>
          </a:p>
          <a:p>
            <a:pPr>
              <a:buSzPct val="66000"/>
            </a:pPr>
            <a:r>
              <a:rPr lang="en-US" sz="1900" dirty="0" smtClean="0">
                <a:solidFill>
                  <a:srgbClr val="000090"/>
                </a:solidFill>
                <a:latin typeface="+mj-lt"/>
              </a:rPr>
              <a:t>The ruthenium bunch intensity at AGS extraction reached 1E9 with 8-&gt;4-&gt;2 merge. More intensity is possible with longer tandem pulse and more tandem pulses.</a:t>
            </a:r>
          </a:p>
          <a:p>
            <a:pPr>
              <a:buSzPct val="66000"/>
            </a:pPr>
            <a:r>
              <a:rPr lang="en-US" sz="1900" dirty="0" smtClean="0">
                <a:solidFill>
                  <a:srgbClr val="000090"/>
                </a:solidFill>
                <a:latin typeface="+mj-lt"/>
              </a:rPr>
              <a:t>For proton, intensity is not the issue, brightness is. The work shows that without cold snake, the emittance dependence on intensity is weaker. </a:t>
            </a:r>
            <a:r>
              <a:rPr lang="en-US" sz="1900" dirty="0" smtClean="0">
                <a:solidFill>
                  <a:srgbClr val="000090"/>
                </a:solidFill>
                <a:latin typeface="+mj-lt"/>
              </a:rPr>
              <a:t>More study is planned for next run. In the meantime, simulation is also needed to understand the results.</a:t>
            </a:r>
            <a:endParaRPr lang="en-US" sz="1900" dirty="0" smtClean="0">
              <a:solidFill>
                <a:srgbClr val="000090"/>
              </a:solidFill>
              <a:latin typeface="+mj-lt"/>
            </a:endParaRPr>
          </a:p>
        </p:txBody>
      </p:sp>
    </p:spTree>
    <p:extLst>
      <p:ext uri="{BB962C8B-B14F-4D97-AF65-F5344CB8AC3E}">
        <p14:creationId xmlns:p14="http://schemas.microsoft.com/office/powerpoint/2010/main" val="3991506443"/>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667000"/>
            <a:ext cx="3200400" cy="533400"/>
          </a:xfrm>
        </p:spPr>
        <p:txBody>
          <a:bodyPr/>
          <a:lstStyle/>
          <a:p>
            <a:r>
              <a:rPr lang="en-US" dirty="0" smtClean="0">
                <a:solidFill>
                  <a:srgbClr val="000090"/>
                </a:solidFill>
              </a:rPr>
              <a:t>Backup Slides</a:t>
            </a:r>
            <a:endParaRPr lang="en-US" dirty="0">
              <a:solidFill>
                <a:srgbClr val="00009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26</a:t>
            </a:fld>
            <a:endParaRPr lang="en-US" altLang="ja-JP"/>
          </a:p>
        </p:txBody>
      </p:sp>
    </p:spTree>
    <p:extLst>
      <p:ext uri="{BB962C8B-B14F-4D97-AF65-F5344CB8AC3E}">
        <p14:creationId xmlns:p14="http://schemas.microsoft.com/office/powerpoint/2010/main" val="1907334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u_Feb_4_2016_193618_2425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8610600" cy="5943600"/>
          </a:xfrm>
          <a:prstGeom prst="rect">
            <a:avLst/>
          </a:prstGeom>
        </p:spPr>
      </p:pic>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27</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AGS Bunch Merge (12-&gt;6-&gt;2)</a:t>
            </a:r>
          </a:p>
        </p:txBody>
      </p:sp>
      <p:sp>
        <p:nvSpPr>
          <p:cNvPr id="6" name="TextBox 5"/>
          <p:cNvSpPr txBox="1"/>
          <p:nvPr/>
        </p:nvSpPr>
        <p:spPr>
          <a:xfrm>
            <a:off x="762000" y="6019800"/>
            <a:ext cx="1941557" cy="400110"/>
          </a:xfrm>
          <a:prstGeom prst="rect">
            <a:avLst/>
          </a:prstGeom>
          <a:solidFill>
            <a:schemeClr val="bg1"/>
          </a:solidFill>
        </p:spPr>
        <p:txBody>
          <a:bodyPr wrap="none" rtlCol="0">
            <a:spAutoFit/>
          </a:bodyPr>
          <a:lstStyle/>
          <a:p>
            <a:r>
              <a:rPr lang="en-US" dirty="0" smtClean="0"/>
              <a:t>12-&gt;6-&gt;2 Merge</a:t>
            </a:r>
            <a:endParaRPr lang="en-US" dirty="0"/>
          </a:p>
        </p:txBody>
      </p:sp>
    </p:spTree>
    <p:extLst>
      <p:ext uri="{BB962C8B-B14F-4D97-AF65-F5344CB8AC3E}">
        <p14:creationId xmlns:p14="http://schemas.microsoft.com/office/powerpoint/2010/main" val="4071856106"/>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1 at 11.28.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3900"/>
            <a:ext cx="9144000" cy="5829300"/>
          </a:xfrm>
          <a:prstGeom prst="rect">
            <a:avLst/>
          </a:prstGeom>
        </p:spPr>
      </p:pic>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28</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Total Intensities at the End of RHIC Ramp</a:t>
            </a:r>
          </a:p>
        </p:txBody>
      </p:sp>
      <p:sp>
        <p:nvSpPr>
          <p:cNvPr id="9" name="TextBox 8"/>
          <p:cNvSpPr txBox="1"/>
          <p:nvPr/>
        </p:nvSpPr>
        <p:spPr>
          <a:xfrm rot="16200000">
            <a:off x="4086259" y="1658032"/>
            <a:ext cx="2590797" cy="646331"/>
          </a:xfrm>
          <a:prstGeom prst="rect">
            <a:avLst/>
          </a:prstGeom>
          <a:solidFill>
            <a:schemeClr val="bg1"/>
          </a:solidFill>
        </p:spPr>
        <p:txBody>
          <a:bodyPr wrap="square" rtlCol="0">
            <a:spAutoFit/>
          </a:bodyPr>
          <a:lstStyle/>
          <a:p>
            <a:r>
              <a:rPr lang="en-US" sz="1800" dirty="0" smtClean="0"/>
              <a:t>12-&gt;6-&gt;2 Merge started at fill </a:t>
            </a:r>
            <a:r>
              <a:rPr lang="en-US" sz="1800" dirty="0" smtClean="0"/>
              <a:t>19587, 2/22/16</a:t>
            </a:r>
            <a:endParaRPr lang="en-US" sz="1800" dirty="0"/>
          </a:p>
        </p:txBody>
      </p:sp>
    </p:spTree>
    <p:extLst>
      <p:ext uri="{BB962C8B-B14F-4D97-AF65-F5344CB8AC3E}">
        <p14:creationId xmlns:p14="http://schemas.microsoft.com/office/powerpoint/2010/main" val="3198431708"/>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28 at 9.48.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05" y="627009"/>
            <a:ext cx="8646675" cy="5867400"/>
          </a:xfrm>
          <a:prstGeom prst="rect">
            <a:avLst/>
          </a:prstGeom>
        </p:spPr>
      </p:pic>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29</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Examples of PHENIX </a:t>
            </a:r>
            <a:r>
              <a:rPr lang="en-US" sz="3200" b="1" dirty="0" err="1" smtClean="0">
                <a:solidFill>
                  <a:srgbClr val="FF0000"/>
                </a:solidFill>
              </a:rPr>
              <a:t>Lumi</a:t>
            </a:r>
            <a:r>
              <a:rPr lang="en-US" sz="3200" b="1" dirty="0" smtClean="0">
                <a:solidFill>
                  <a:srgbClr val="FF0000"/>
                </a:solidFill>
              </a:rPr>
              <a:t> of Two Stores</a:t>
            </a:r>
          </a:p>
        </p:txBody>
      </p:sp>
      <p:sp>
        <p:nvSpPr>
          <p:cNvPr id="6" name="TextBox 5"/>
          <p:cNvSpPr txBox="1"/>
          <p:nvPr/>
        </p:nvSpPr>
        <p:spPr>
          <a:xfrm>
            <a:off x="3200400" y="1524000"/>
            <a:ext cx="1994306" cy="400110"/>
          </a:xfrm>
          <a:prstGeom prst="rect">
            <a:avLst/>
          </a:prstGeom>
          <a:solidFill>
            <a:schemeClr val="bg1"/>
          </a:solidFill>
        </p:spPr>
        <p:txBody>
          <a:bodyPr wrap="none" rtlCol="0">
            <a:spAutoFit/>
          </a:bodyPr>
          <a:lstStyle/>
          <a:p>
            <a:r>
              <a:rPr lang="en-US" dirty="0" smtClean="0"/>
              <a:t>Weekend of 2/28</a:t>
            </a:r>
            <a:endParaRPr lang="en-US" dirty="0"/>
          </a:p>
        </p:txBody>
      </p:sp>
      <p:sp>
        <p:nvSpPr>
          <p:cNvPr id="8" name="TextBox 7"/>
          <p:cNvSpPr txBox="1"/>
          <p:nvPr/>
        </p:nvSpPr>
        <p:spPr>
          <a:xfrm>
            <a:off x="1371600" y="2514600"/>
            <a:ext cx="1994306" cy="400110"/>
          </a:xfrm>
          <a:prstGeom prst="rect">
            <a:avLst/>
          </a:prstGeom>
          <a:solidFill>
            <a:schemeClr val="bg1"/>
          </a:solidFill>
        </p:spPr>
        <p:txBody>
          <a:bodyPr wrap="none" rtlCol="0">
            <a:spAutoFit/>
          </a:bodyPr>
          <a:lstStyle/>
          <a:p>
            <a:r>
              <a:rPr lang="en-US" dirty="0" smtClean="0"/>
              <a:t>Weekend of 2/21</a:t>
            </a:r>
            <a:endParaRPr lang="en-US" dirty="0"/>
          </a:p>
        </p:txBody>
      </p:sp>
    </p:spTree>
    <p:extLst>
      <p:ext uri="{BB962C8B-B14F-4D97-AF65-F5344CB8AC3E}">
        <p14:creationId xmlns:p14="http://schemas.microsoft.com/office/powerpoint/2010/main" val="1859195663"/>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3</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Intensity for Different Species</a:t>
            </a:r>
            <a:endParaRPr lang="en-US" sz="3200" b="1" dirty="0" smtClean="0">
              <a:solidFill>
                <a:srgbClr val="FF0000"/>
              </a:solidFill>
            </a:endParaRPr>
          </a:p>
        </p:txBody>
      </p:sp>
      <p:sp>
        <p:nvSpPr>
          <p:cNvPr id="9221" name="Rectangle 3"/>
          <p:cNvSpPr>
            <a:spLocks noGrp="1" noChangeArrowheads="1"/>
          </p:cNvSpPr>
          <p:nvPr>
            <p:ph type="body" idx="1"/>
          </p:nvPr>
        </p:nvSpPr>
        <p:spPr>
          <a:xfrm>
            <a:off x="76200" y="685800"/>
            <a:ext cx="8991600" cy="5867400"/>
          </a:xfrm>
          <a:ln>
            <a:solidFill>
              <a:schemeClr val="bg1"/>
            </a:solidFill>
          </a:ln>
        </p:spPr>
        <p:txBody>
          <a:bodyPr/>
          <a:lstStyle/>
          <a:p>
            <a:pPr marL="0" indent="0">
              <a:buSzPct val="66000"/>
              <a:buNone/>
            </a:pPr>
            <a:r>
              <a:rPr lang="en-US" sz="2000" b="1" dirty="0" smtClean="0">
                <a:solidFill>
                  <a:srgbClr val="FF3300"/>
                </a:solidFill>
                <a:latin typeface="+mj-lt"/>
              </a:rPr>
              <a:t>Au</a:t>
            </a:r>
            <a:r>
              <a:rPr lang="en-US" sz="2000" dirty="0" smtClean="0">
                <a:solidFill>
                  <a:srgbClr val="000090"/>
                </a:solidFill>
                <a:latin typeface="+mj-lt"/>
              </a:rPr>
              <a:t>: 12-&gt;6-&gt;2. Worked on both high(normal RHIC operation) and low (</a:t>
            </a:r>
            <a:r>
              <a:rPr lang="en-US" sz="2000" dirty="0" err="1" smtClean="0">
                <a:solidFill>
                  <a:srgbClr val="000090"/>
                </a:solidFill>
                <a:latin typeface="+mj-lt"/>
              </a:rPr>
              <a:t>CeC</a:t>
            </a:r>
            <a:r>
              <a:rPr lang="en-US" sz="2000" dirty="0" smtClean="0">
                <a:solidFill>
                  <a:srgbClr val="000090"/>
                </a:solidFill>
                <a:latin typeface="+mj-lt"/>
              </a:rPr>
              <a:t> commissioning) intensities. Worked with both </a:t>
            </a:r>
            <a:r>
              <a:rPr lang="en-US" sz="2000" dirty="0" smtClean="0">
                <a:solidFill>
                  <a:srgbClr val="000090"/>
                </a:solidFill>
                <a:latin typeface="+mj-lt"/>
              </a:rPr>
              <a:t>inputs: EBIS and tandem.</a:t>
            </a:r>
            <a:r>
              <a:rPr lang="en-US" sz="2000" dirty="0" smtClean="0">
                <a:solidFill>
                  <a:srgbClr val="000090"/>
                </a:solidFill>
                <a:latin typeface="+mj-lt"/>
              </a:rPr>
              <a:t> </a:t>
            </a:r>
            <a:r>
              <a:rPr lang="en-US" sz="2000" dirty="0">
                <a:solidFill>
                  <a:srgbClr val="000090"/>
                </a:solidFill>
                <a:latin typeface="+mj-lt"/>
              </a:rPr>
              <a:t>T</a:t>
            </a:r>
            <a:r>
              <a:rPr lang="en-US" sz="2000" dirty="0" smtClean="0">
                <a:solidFill>
                  <a:srgbClr val="000090"/>
                </a:solidFill>
                <a:latin typeface="+mj-lt"/>
              </a:rPr>
              <a:t>he AGS ramp was modified (adding a merge porch above injection to mitigate space charge). To do the merge at a higher energy, the frequency of L10 cavity has to be modified.</a:t>
            </a:r>
          </a:p>
          <a:p>
            <a:pPr marL="0" indent="0">
              <a:buSzPct val="66000"/>
              <a:buNone/>
            </a:pPr>
            <a:r>
              <a:rPr lang="en-US" sz="2000" b="1" dirty="0" err="1" smtClean="0">
                <a:solidFill>
                  <a:srgbClr val="FF3300"/>
                </a:solidFill>
                <a:latin typeface="+mj-lt"/>
              </a:rPr>
              <a:t>Ru</a:t>
            </a:r>
            <a:r>
              <a:rPr lang="en-US" sz="2000" dirty="0" smtClean="0">
                <a:solidFill>
                  <a:srgbClr val="000090"/>
                </a:solidFill>
                <a:latin typeface="+mj-lt"/>
              </a:rPr>
              <a:t>: the isotope needed by expt. </a:t>
            </a:r>
            <a:r>
              <a:rPr lang="en-US" sz="2000" dirty="0" smtClean="0">
                <a:solidFill>
                  <a:srgbClr val="000090"/>
                </a:solidFill>
                <a:latin typeface="+mj-lt"/>
              </a:rPr>
              <a:t>ha</a:t>
            </a:r>
            <a:r>
              <a:rPr lang="en-US" sz="2000" dirty="0" smtClean="0">
                <a:solidFill>
                  <a:srgbClr val="000090"/>
                </a:solidFill>
                <a:latin typeface="+mj-lt"/>
              </a:rPr>
              <a:t>s only 5% natural abundance. It will be hard to separate this </a:t>
            </a:r>
            <a:r>
              <a:rPr lang="en-US" sz="2000" dirty="0" smtClean="0">
                <a:solidFill>
                  <a:srgbClr val="000090"/>
                </a:solidFill>
                <a:latin typeface="+mj-lt"/>
              </a:rPr>
              <a:t>isotope from others from EBIS.  Need to find out what intensity we can deliver for one bunch with beam out of tandem. </a:t>
            </a:r>
          </a:p>
          <a:p>
            <a:pPr marL="0" indent="0">
              <a:buSzPct val="66000"/>
              <a:buNone/>
            </a:pPr>
            <a:r>
              <a:rPr lang="en-US" sz="2000" b="1" dirty="0" smtClean="0">
                <a:solidFill>
                  <a:srgbClr val="FF3300"/>
                </a:solidFill>
                <a:latin typeface="+mj-lt"/>
              </a:rPr>
              <a:t>d</a:t>
            </a:r>
            <a:r>
              <a:rPr lang="en-US" sz="2000" dirty="0" smtClean="0">
                <a:solidFill>
                  <a:srgbClr val="000090"/>
                </a:solidFill>
                <a:latin typeface="+mj-lt"/>
              </a:rPr>
              <a:t>: 12-&gt;6-&gt;3(only 8 Booster pulses with 2 buckets occupied at flattop). We have more than enough intensity in the past (1.4E11/bunch in run8), there is no need to have more tandem pulses. </a:t>
            </a:r>
          </a:p>
          <a:p>
            <a:pPr marL="0" indent="0">
              <a:buSzPct val="66000"/>
              <a:buNone/>
            </a:pPr>
            <a:r>
              <a:rPr lang="en-US" sz="2000" b="1" dirty="0" smtClean="0">
                <a:solidFill>
                  <a:srgbClr val="FF3300"/>
                </a:solidFill>
                <a:latin typeface="+mj-lt"/>
              </a:rPr>
              <a:t>Proton</a:t>
            </a:r>
            <a:r>
              <a:rPr lang="en-US" sz="2000" dirty="0" smtClean="0">
                <a:solidFill>
                  <a:srgbClr val="000090"/>
                </a:solidFill>
                <a:latin typeface="+mj-lt"/>
              </a:rPr>
              <a:t>: no cold snake available this run. Without cold snake and no Booster scraping, we can get 5E11/bunch. </a:t>
            </a:r>
            <a:endParaRPr lang="en-US" sz="2000" dirty="0" smtClean="0">
              <a:solidFill>
                <a:srgbClr val="000090"/>
              </a:solidFill>
              <a:latin typeface="+mj-lt"/>
            </a:endParaRPr>
          </a:p>
        </p:txBody>
      </p:sp>
    </p:spTree>
    <p:extLst>
      <p:ext uri="{BB962C8B-B14F-4D97-AF65-F5344CB8AC3E}">
        <p14:creationId xmlns:p14="http://schemas.microsoft.com/office/powerpoint/2010/main" val="51890710"/>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819400"/>
            <a:ext cx="2743200" cy="533400"/>
          </a:xfrm>
        </p:spPr>
        <p:txBody>
          <a:bodyPr/>
          <a:lstStyle/>
          <a:p>
            <a:r>
              <a:rPr lang="en-US" b="1" dirty="0" smtClean="0">
                <a:solidFill>
                  <a:srgbClr val="FF3300"/>
                </a:solidFill>
              </a:rPr>
              <a:t>Gold Setup</a:t>
            </a:r>
            <a:endParaRPr lang="en-US" b="1" dirty="0">
              <a:solidFill>
                <a:srgbClr val="FF33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4</a:t>
            </a:fld>
            <a:endParaRPr lang="en-US" altLang="ja-JP"/>
          </a:p>
        </p:txBody>
      </p:sp>
    </p:spTree>
    <p:extLst>
      <p:ext uri="{BB962C8B-B14F-4D97-AF65-F5344CB8AC3E}">
        <p14:creationId xmlns:p14="http://schemas.microsoft.com/office/powerpoint/2010/main" val="21235979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5</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12-&gt;6-&gt;2 Bunch Merge in the AGS</a:t>
            </a:r>
            <a:endParaRPr lang="en-US" sz="3200" b="1" dirty="0" smtClean="0">
              <a:solidFill>
                <a:srgbClr val="FF0000"/>
              </a:solidFill>
            </a:endParaRPr>
          </a:p>
        </p:txBody>
      </p:sp>
      <p:sp>
        <p:nvSpPr>
          <p:cNvPr id="9221" name="Rectangle 3"/>
          <p:cNvSpPr>
            <a:spLocks noGrp="1" noChangeArrowheads="1"/>
          </p:cNvSpPr>
          <p:nvPr>
            <p:ph type="body" idx="1"/>
          </p:nvPr>
        </p:nvSpPr>
        <p:spPr>
          <a:xfrm>
            <a:off x="76200" y="685800"/>
            <a:ext cx="8991600" cy="5867400"/>
          </a:xfrm>
          <a:ln>
            <a:solidFill>
              <a:schemeClr val="bg1"/>
            </a:solidFill>
          </a:ln>
        </p:spPr>
        <p:txBody>
          <a:bodyPr/>
          <a:lstStyle/>
          <a:p>
            <a:pPr>
              <a:buSzPct val="66000"/>
            </a:pPr>
            <a:r>
              <a:rPr lang="en-US" sz="2000" dirty="0">
                <a:solidFill>
                  <a:srgbClr val="000090"/>
                </a:solidFill>
                <a:latin typeface="+mj-lt"/>
              </a:rPr>
              <a:t>B</a:t>
            </a:r>
            <a:r>
              <a:rPr lang="en-US" sz="2000" dirty="0" smtClean="0">
                <a:solidFill>
                  <a:srgbClr val="000090"/>
                </a:solidFill>
                <a:latin typeface="+mj-lt"/>
              </a:rPr>
              <a:t>unch merge scheme was proposed by SY. 6-&gt;3-&gt;1 </a:t>
            </a:r>
            <a:r>
              <a:rPr lang="en-US" sz="2000" smtClean="0">
                <a:solidFill>
                  <a:srgbClr val="000090"/>
                </a:solidFill>
                <a:latin typeface="+mj-lt"/>
              </a:rPr>
              <a:t>merge was tested in run15.  </a:t>
            </a:r>
            <a:r>
              <a:rPr lang="en-US" sz="2000" dirty="0" smtClean="0">
                <a:solidFill>
                  <a:srgbClr val="000090"/>
                </a:solidFill>
                <a:latin typeface="+mj-lt"/>
              </a:rPr>
              <a:t>Kip  has done extensive simulations. </a:t>
            </a:r>
            <a:r>
              <a:rPr lang="en-US" sz="2000" dirty="0" smtClean="0">
                <a:solidFill>
                  <a:srgbClr val="000090"/>
                </a:solidFill>
                <a:latin typeface="+mj-lt"/>
              </a:rPr>
              <a:t>Compared to 8-&gt;4-&gt;2, it can provide up to 50% more beam, but also double the filling time (almost). </a:t>
            </a:r>
            <a:endParaRPr lang="en-US" sz="2000" dirty="0" smtClean="0">
              <a:solidFill>
                <a:srgbClr val="000090"/>
              </a:solidFill>
              <a:latin typeface="+mj-lt"/>
            </a:endParaRPr>
          </a:p>
          <a:p>
            <a:pPr>
              <a:buSzPct val="66000"/>
            </a:pPr>
            <a:r>
              <a:rPr lang="en-US" sz="2000" dirty="0" smtClean="0">
                <a:solidFill>
                  <a:srgbClr val="000090"/>
                </a:solidFill>
                <a:latin typeface="+mj-lt"/>
              </a:rPr>
              <a:t>The natural next step is to go to 12-&gt;6-&gt;2, with a little longer </a:t>
            </a:r>
            <a:r>
              <a:rPr lang="en-US" sz="2000" dirty="0" smtClean="0">
                <a:solidFill>
                  <a:srgbClr val="000090"/>
                </a:solidFill>
                <a:latin typeface="+mj-lt"/>
              </a:rPr>
              <a:t>AGS cycle length. </a:t>
            </a:r>
          </a:p>
          <a:p>
            <a:pPr>
              <a:buSzPct val="66000"/>
            </a:pPr>
            <a:r>
              <a:rPr lang="en-US" sz="2000" dirty="0" smtClean="0">
                <a:solidFill>
                  <a:srgbClr val="000090"/>
                </a:solidFill>
                <a:latin typeface="+mj-lt"/>
              </a:rPr>
              <a:t>Several things have to happen first: EBIS source has to reliably provide 12 pulses per super cycle; Booster merge energy has to be raised to meet PPMR limit; AGS beam dump system has to work (prevent possible holes on beam pipe). </a:t>
            </a:r>
          </a:p>
          <a:p>
            <a:pPr>
              <a:buSzPct val="66000"/>
            </a:pPr>
            <a:r>
              <a:rPr lang="en-US" sz="2000" dirty="0" smtClean="0">
                <a:solidFill>
                  <a:srgbClr val="000090"/>
                </a:solidFill>
                <a:latin typeface="+mj-lt"/>
              </a:rPr>
              <a:t> The LLRF upgrade should be credited for better bunch merge in the Booster, at a higher merge porch, and 6-&gt;3-&gt;1 merge in the AGS (especially Freddy). </a:t>
            </a:r>
          </a:p>
          <a:p>
            <a:pPr>
              <a:buSzPct val="66000"/>
            </a:pPr>
            <a:r>
              <a:rPr lang="en-US" sz="2000" dirty="0" smtClean="0">
                <a:solidFill>
                  <a:srgbClr val="000090"/>
                </a:solidFill>
                <a:latin typeface="+mj-lt"/>
              </a:rPr>
              <a:t>Since RF group can raise the L10 frequency,  the higher merge energy in AGS is an obvious thing to do for space charge mitigation(Keith). It </a:t>
            </a:r>
            <a:r>
              <a:rPr lang="en-US" sz="2000" dirty="0">
                <a:solidFill>
                  <a:srgbClr val="000090"/>
                </a:solidFill>
                <a:latin typeface="+mj-lt"/>
              </a:rPr>
              <a:t>was an obvious thing to do (provided it worked) because it would allow for h=10 acceleration and mitigate space charge</a:t>
            </a:r>
            <a:r>
              <a:rPr lang="en-US" sz="2000" dirty="0" smtClean="0">
                <a:solidFill>
                  <a:srgbClr val="000090"/>
                </a:solidFill>
                <a:latin typeface="+mj-lt"/>
              </a:rPr>
              <a:t>. </a:t>
            </a:r>
            <a:r>
              <a:rPr lang="en-US" sz="2000" dirty="0">
                <a:solidFill>
                  <a:srgbClr val="000090"/>
                </a:solidFill>
                <a:latin typeface="+mj-lt"/>
              </a:rPr>
              <a:t>Although </a:t>
            </a:r>
            <a:r>
              <a:rPr lang="en-US" sz="2000" dirty="0" smtClean="0">
                <a:solidFill>
                  <a:srgbClr val="000090"/>
                </a:solidFill>
                <a:latin typeface="+mj-lt"/>
              </a:rPr>
              <a:t>acceleration with h=10 </a:t>
            </a:r>
            <a:r>
              <a:rPr lang="en-US" sz="2000" dirty="0">
                <a:solidFill>
                  <a:srgbClr val="000090"/>
                </a:solidFill>
                <a:latin typeface="+mj-lt"/>
              </a:rPr>
              <a:t>worked, it was not used in operation. </a:t>
            </a:r>
            <a:endParaRPr lang="en-US" sz="2000" i="1" dirty="0" smtClean="0">
              <a:solidFill>
                <a:srgbClr val="0000FF"/>
              </a:solidFill>
              <a:latin typeface="+mj-lt"/>
            </a:endParaRPr>
          </a:p>
          <a:p>
            <a:pPr marL="0" indent="0">
              <a:buSzPct val="66000"/>
              <a:buNone/>
            </a:pPr>
            <a:r>
              <a:rPr lang="en-US" sz="2000" i="1" dirty="0" smtClean="0">
                <a:solidFill>
                  <a:srgbClr val="0000FF"/>
                </a:solidFill>
                <a:latin typeface="+mj-lt"/>
              </a:rPr>
              <a:t>S.Y. Zhang, H. Huang, C-A/AP/556, Au Intensity Enhancement </a:t>
            </a:r>
            <a:r>
              <a:rPr lang="en-US" sz="2000" i="1" dirty="0" smtClean="0">
                <a:solidFill>
                  <a:srgbClr val="0000FF"/>
                </a:solidFill>
                <a:latin typeface="+mj-lt"/>
              </a:rPr>
              <a:t>for RHIC.</a:t>
            </a:r>
            <a:endParaRPr lang="en-US" sz="2000" i="1" dirty="0" smtClean="0">
              <a:solidFill>
                <a:srgbClr val="0000FF"/>
              </a:solidFill>
              <a:latin typeface="+mj-lt"/>
            </a:endParaRPr>
          </a:p>
          <a:p>
            <a:pPr marL="0" indent="0">
              <a:buSzPct val="66000"/>
              <a:buNone/>
            </a:pPr>
            <a:r>
              <a:rPr lang="en-US" sz="2000" i="1" dirty="0" smtClean="0">
                <a:solidFill>
                  <a:srgbClr val="0000FF"/>
                </a:solidFill>
                <a:latin typeface="+mj-lt"/>
              </a:rPr>
              <a:t>C.J. Gardner, C-A/AP/563 Simulation of 6 to 3 to 1 merge and squeeze of Au77+ bunches in AGS.</a:t>
            </a:r>
            <a:endParaRPr lang="en-US" sz="2000" i="1" dirty="0" smtClean="0">
              <a:solidFill>
                <a:srgbClr val="0000FF"/>
              </a:solidFill>
              <a:latin typeface="+mj-lt"/>
            </a:endParaRPr>
          </a:p>
        </p:txBody>
      </p:sp>
    </p:spTree>
    <p:extLst>
      <p:ext uri="{BB962C8B-B14F-4D97-AF65-F5344CB8AC3E}">
        <p14:creationId xmlns:p14="http://schemas.microsoft.com/office/powerpoint/2010/main" val="1402206058"/>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609600"/>
            <a:ext cx="8001000" cy="5640049"/>
          </a:xfrm>
          <a:prstGeom prst="rect">
            <a:avLst/>
          </a:prstGeom>
        </p:spPr>
      </p:pic>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6</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2800" b="1" dirty="0" smtClean="0">
                <a:solidFill>
                  <a:srgbClr val="FF0000"/>
                </a:solidFill>
              </a:rPr>
              <a:t/>
            </a:r>
            <a:br>
              <a:rPr lang="en-US" sz="2800" b="1" dirty="0" smtClean="0">
                <a:solidFill>
                  <a:srgbClr val="FF0000"/>
                </a:solidFill>
              </a:rPr>
            </a:br>
            <a:r>
              <a:rPr lang="en-US" sz="3200" dirty="0"/>
              <a:t/>
            </a:r>
            <a:br>
              <a:rPr lang="en-US" sz="3200" dirty="0"/>
            </a:br>
            <a:r>
              <a:rPr lang="en-US" sz="3200" b="1" dirty="0">
                <a:solidFill>
                  <a:srgbClr val="FF0000"/>
                </a:solidFill>
              </a:rPr>
              <a:t>AGS </a:t>
            </a:r>
            <a:r>
              <a:rPr lang="en-US" sz="3200" b="1" dirty="0" smtClean="0">
                <a:solidFill>
                  <a:srgbClr val="FF0000"/>
                </a:solidFill>
              </a:rPr>
              <a:t>6-&gt;3-&gt;1 Merge: Initial 6 Bunches</a:t>
            </a:r>
            <a:endParaRPr lang="en-US" sz="3200" b="1" dirty="0" smtClean="0">
              <a:solidFill>
                <a:srgbClr val="FF0000"/>
              </a:solidFill>
            </a:endParaRPr>
          </a:p>
        </p:txBody>
      </p:sp>
      <p:sp>
        <p:nvSpPr>
          <p:cNvPr id="8" name="TextBox 7"/>
          <p:cNvSpPr txBox="1"/>
          <p:nvPr/>
        </p:nvSpPr>
        <p:spPr>
          <a:xfrm>
            <a:off x="5562600" y="685800"/>
            <a:ext cx="3429000" cy="400110"/>
          </a:xfrm>
          <a:prstGeom prst="rect">
            <a:avLst/>
          </a:prstGeom>
          <a:noFill/>
        </p:spPr>
        <p:txBody>
          <a:bodyPr wrap="square" rtlCol="0">
            <a:spAutoFit/>
          </a:bodyPr>
          <a:lstStyle/>
          <a:p>
            <a:r>
              <a:rPr lang="en-US" dirty="0" smtClean="0"/>
              <a:t>Done by K</a:t>
            </a:r>
            <a:r>
              <a:rPr lang="en-US" dirty="0" smtClean="0"/>
              <a:t>ip Gardner</a:t>
            </a:r>
            <a:endParaRPr lang="en-US" dirty="0"/>
          </a:p>
        </p:txBody>
      </p:sp>
      <p:sp>
        <p:nvSpPr>
          <p:cNvPr id="6" name="TextBox 5"/>
          <p:cNvSpPr txBox="1"/>
          <p:nvPr/>
        </p:nvSpPr>
        <p:spPr>
          <a:xfrm>
            <a:off x="1066800" y="5105400"/>
            <a:ext cx="6858000" cy="707886"/>
          </a:xfrm>
          <a:prstGeom prst="rect">
            <a:avLst/>
          </a:prstGeom>
          <a:noFill/>
        </p:spPr>
        <p:txBody>
          <a:bodyPr wrap="square" rtlCol="0">
            <a:spAutoFit/>
          </a:bodyPr>
          <a:lstStyle/>
          <a:p>
            <a:r>
              <a:rPr lang="en-US" dirty="0">
                <a:solidFill>
                  <a:srgbClr val="000090"/>
                </a:solidFill>
              </a:rPr>
              <a:t>Initial 6  Au77+ bunches to be merged. Total emittance of 6 bunches is 0.60 </a:t>
            </a:r>
            <a:r>
              <a:rPr lang="en-US" dirty="0" err="1" smtClean="0">
                <a:solidFill>
                  <a:srgbClr val="000090"/>
                </a:solidFill>
              </a:rPr>
              <a:t>eV</a:t>
            </a:r>
            <a:r>
              <a:rPr lang="en-US" dirty="0">
                <a:solidFill>
                  <a:srgbClr val="000090"/>
                </a:solidFill>
              </a:rPr>
              <a:t>-</a:t>
            </a:r>
            <a:r>
              <a:rPr lang="en-US" dirty="0" smtClean="0">
                <a:solidFill>
                  <a:srgbClr val="000090"/>
                </a:solidFill>
              </a:rPr>
              <a:t>s </a:t>
            </a:r>
            <a:r>
              <a:rPr lang="en-US" dirty="0">
                <a:solidFill>
                  <a:srgbClr val="000090"/>
                </a:solidFill>
              </a:rPr>
              <a:t>per nucleon.</a:t>
            </a:r>
            <a:endParaRPr lang="en-US" dirty="0">
              <a:solidFill>
                <a:srgbClr val="000090"/>
              </a:solidFill>
            </a:endParaRPr>
          </a:p>
        </p:txBody>
      </p:sp>
    </p:spTree>
    <p:extLst>
      <p:ext uri="{BB962C8B-B14F-4D97-AF65-F5344CB8AC3E}">
        <p14:creationId xmlns:p14="http://schemas.microsoft.com/office/powerpoint/2010/main" val="1043952715"/>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762000"/>
            <a:ext cx="8013837" cy="5660429"/>
          </a:xfrm>
          <a:prstGeom prst="rect">
            <a:avLst/>
          </a:prstGeom>
        </p:spPr>
      </p:pic>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7</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2800" b="1" dirty="0" smtClean="0">
                <a:solidFill>
                  <a:srgbClr val="FF0000"/>
                </a:solidFill>
              </a:rPr>
              <a:t/>
            </a:r>
            <a:br>
              <a:rPr lang="en-US" sz="2800" b="1" dirty="0" smtClean="0">
                <a:solidFill>
                  <a:srgbClr val="FF0000"/>
                </a:solidFill>
              </a:rPr>
            </a:br>
            <a:r>
              <a:rPr lang="en-US" sz="3200" dirty="0"/>
              <a:t/>
            </a:r>
            <a:br>
              <a:rPr lang="en-US" sz="3200" dirty="0"/>
            </a:br>
            <a:r>
              <a:rPr lang="en-US" sz="3200" b="1" dirty="0">
                <a:solidFill>
                  <a:srgbClr val="FF0000"/>
                </a:solidFill>
              </a:rPr>
              <a:t>Completion of 6 to 3 </a:t>
            </a:r>
            <a:r>
              <a:rPr lang="en-US" sz="3200" b="1" dirty="0" smtClean="0">
                <a:solidFill>
                  <a:srgbClr val="FF0000"/>
                </a:solidFill>
              </a:rPr>
              <a:t>Merge</a:t>
            </a:r>
            <a:endParaRPr lang="en-US" sz="3200" b="1" dirty="0" smtClean="0">
              <a:solidFill>
                <a:srgbClr val="FF0000"/>
              </a:solidFill>
            </a:endParaRPr>
          </a:p>
        </p:txBody>
      </p:sp>
      <p:sp>
        <p:nvSpPr>
          <p:cNvPr id="8" name="TextBox 7"/>
          <p:cNvSpPr txBox="1"/>
          <p:nvPr/>
        </p:nvSpPr>
        <p:spPr>
          <a:xfrm>
            <a:off x="4876800" y="533400"/>
            <a:ext cx="4038600" cy="400110"/>
          </a:xfrm>
          <a:prstGeom prst="rect">
            <a:avLst/>
          </a:prstGeom>
          <a:noFill/>
        </p:spPr>
        <p:txBody>
          <a:bodyPr wrap="square" rtlCol="0">
            <a:spAutoFit/>
          </a:bodyPr>
          <a:lstStyle/>
          <a:p>
            <a:r>
              <a:rPr lang="en-US" dirty="0" smtClean="0"/>
              <a:t>Simulation Done by K</a:t>
            </a:r>
            <a:r>
              <a:rPr lang="en-US" dirty="0" smtClean="0"/>
              <a:t>ip Gardner</a:t>
            </a:r>
            <a:endParaRPr lang="en-US" dirty="0"/>
          </a:p>
        </p:txBody>
      </p:sp>
    </p:spTree>
    <p:extLst>
      <p:ext uri="{BB962C8B-B14F-4D97-AF65-F5344CB8AC3E}">
        <p14:creationId xmlns:p14="http://schemas.microsoft.com/office/powerpoint/2010/main" val="2105243504"/>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533400"/>
            <a:ext cx="7696200" cy="5371394"/>
          </a:xfrm>
          <a:prstGeom prst="rect">
            <a:avLst/>
          </a:prstGeom>
        </p:spPr>
      </p:pic>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8</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2800" b="1" dirty="0" smtClean="0">
                <a:solidFill>
                  <a:srgbClr val="FF0000"/>
                </a:solidFill>
              </a:rPr>
              <a:t/>
            </a:r>
            <a:br>
              <a:rPr lang="en-US" sz="2800" b="1" dirty="0" smtClean="0">
                <a:solidFill>
                  <a:srgbClr val="FF0000"/>
                </a:solidFill>
              </a:rPr>
            </a:br>
            <a:r>
              <a:rPr lang="en-US" sz="3200" dirty="0"/>
              <a:t/>
            </a:r>
            <a:br>
              <a:rPr lang="en-US" sz="3200" dirty="0"/>
            </a:br>
            <a:r>
              <a:rPr lang="en-US" sz="3200" b="1" dirty="0" smtClean="0">
                <a:solidFill>
                  <a:srgbClr val="FF0000"/>
                </a:solidFill>
              </a:rPr>
              <a:t>Completion Merge of   3-&gt;1 in the AGS</a:t>
            </a:r>
            <a:endParaRPr lang="en-US" sz="3200" b="1" dirty="0" smtClean="0">
              <a:solidFill>
                <a:srgbClr val="FF0000"/>
              </a:solidFill>
            </a:endParaRPr>
          </a:p>
        </p:txBody>
      </p:sp>
      <p:sp>
        <p:nvSpPr>
          <p:cNvPr id="8" name="TextBox 7"/>
          <p:cNvSpPr txBox="1"/>
          <p:nvPr/>
        </p:nvSpPr>
        <p:spPr>
          <a:xfrm>
            <a:off x="5105400" y="762000"/>
            <a:ext cx="2743200" cy="400110"/>
          </a:xfrm>
          <a:prstGeom prst="rect">
            <a:avLst/>
          </a:prstGeom>
          <a:noFill/>
        </p:spPr>
        <p:txBody>
          <a:bodyPr wrap="square" rtlCol="0">
            <a:spAutoFit/>
          </a:bodyPr>
          <a:lstStyle/>
          <a:p>
            <a:r>
              <a:rPr lang="en-US" dirty="0" smtClean="0"/>
              <a:t>Done by K</a:t>
            </a:r>
            <a:r>
              <a:rPr lang="en-US" dirty="0" smtClean="0"/>
              <a:t>ip Gardner</a:t>
            </a:r>
            <a:endParaRPr lang="en-US" dirty="0"/>
          </a:p>
        </p:txBody>
      </p:sp>
      <p:sp>
        <p:nvSpPr>
          <p:cNvPr id="3" name="TextBox 2"/>
          <p:cNvSpPr txBox="1"/>
          <p:nvPr/>
        </p:nvSpPr>
        <p:spPr>
          <a:xfrm>
            <a:off x="914400" y="4953000"/>
            <a:ext cx="6934200" cy="707886"/>
          </a:xfrm>
          <a:prstGeom prst="rect">
            <a:avLst/>
          </a:prstGeom>
          <a:noFill/>
        </p:spPr>
        <p:txBody>
          <a:bodyPr wrap="square" rtlCol="0">
            <a:spAutoFit/>
          </a:bodyPr>
          <a:lstStyle/>
          <a:p>
            <a:r>
              <a:rPr lang="en-US" dirty="0" smtClean="0"/>
              <a:t>The </a:t>
            </a:r>
            <a:r>
              <a:rPr lang="en-US" dirty="0"/>
              <a:t>area inside </a:t>
            </a:r>
            <a:r>
              <a:rPr lang="en-US" dirty="0" smtClean="0"/>
              <a:t>the match </a:t>
            </a:r>
            <a:r>
              <a:rPr lang="en-US" dirty="0"/>
              <a:t>border is 0.612 </a:t>
            </a:r>
            <a:r>
              <a:rPr lang="en-US" dirty="0" err="1" smtClean="0"/>
              <a:t>eV</a:t>
            </a:r>
            <a:r>
              <a:rPr lang="en-US" dirty="0"/>
              <a:t>-</a:t>
            </a:r>
            <a:r>
              <a:rPr lang="en-US" dirty="0" smtClean="0"/>
              <a:t>s </a:t>
            </a:r>
            <a:r>
              <a:rPr lang="en-US" dirty="0"/>
              <a:t>per </a:t>
            </a:r>
            <a:r>
              <a:rPr lang="en-US" dirty="0" smtClean="0"/>
              <a:t>nucleon, growth is just </a:t>
            </a:r>
            <a:r>
              <a:rPr lang="en-US" dirty="0"/>
              <a:t>2 percent (small). </a:t>
            </a:r>
          </a:p>
        </p:txBody>
      </p:sp>
      <p:sp>
        <p:nvSpPr>
          <p:cNvPr id="4" name="TextBox 3"/>
          <p:cNvSpPr txBox="1"/>
          <p:nvPr/>
        </p:nvSpPr>
        <p:spPr>
          <a:xfrm>
            <a:off x="0" y="5943600"/>
            <a:ext cx="9144000" cy="1015663"/>
          </a:xfrm>
          <a:prstGeom prst="rect">
            <a:avLst/>
          </a:prstGeom>
          <a:solidFill>
            <a:schemeClr val="bg1"/>
          </a:solidFill>
        </p:spPr>
        <p:txBody>
          <a:bodyPr wrap="square" rtlCol="0">
            <a:spAutoFit/>
          </a:bodyPr>
          <a:lstStyle/>
          <a:p>
            <a:r>
              <a:rPr lang="en-US" dirty="0">
                <a:solidFill>
                  <a:srgbClr val="000090"/>
                </a:solidFill>
              </a:rPr>
              <a:t>The point: The simulation shows that with the available RF voltages and merging </a:t>
            </a:r>
            <a:r>
              <a:rPr lang="en-US" dirty="0" smtClean="0">
                <a:solidFill>
                  <a:srgbClr val="000090"/>
                </a:solidFill>
              </a:rPr>
              <a:t>times one </a:t>
            </a:r>
            <a:r>
              <a:rPr lang="en-US" dirty="0">
                <a:solidFill>
                  <a:srgbClr val="000090"/>
                </a:solidFill>
              </a:rPr>
              <a:t>can merge the 6 bunches into 1 with only small emittance growth.</a:t>
            </a:r>
          </a:p>
          <a:p>
            <a:endParaRPr lang="en-US" dirty="0"/>
          </a:p>
        </p:txBody>
      </p:sp>
    </p:spTree>
    <p:extLst>
      <p:ext uri="{BB962C8B-B14F-4D97-AF65-F5344CB8AC3E}">
        <p14:creationId xmlns:p14="http://schemas.microsoft.com/office/powerpoint/2010/main" val="3495585094"/>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9</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12-&gt;6-&gt;2 Bunch Merge in the AGS (2)</a:t>
            </a:r>
            <a:endParaRPr lang="en-US" sz="3200" b="1" dirty="0" smtClean="0">
              <a:solidFill>
                <a:srgbClr val="FF0000"/>
              </a:solidFill>
            </a:endParaRPr>
          </a:p>
        </p:txBody>
      </p:sp>
      <p:sp>
        <p:nvSpPr>
          <p:cNvPr id="9221" name="Rectangle 3"/>
          <p:cNvSpPr>
            <a:spLocks noGrp="1" noChangeArrowheads="1"/>
          </p:cNvSpPr>
          <p:nvPr>
            <p:ph type="body" idx="1"/>
          </p:nvPr>
        </p:nvSpPr>
        <p:spPr>
          <a:xfrm>
            <a:off x="76200" y="685800"/>
            <a:ext cx="8991600" cy="5867400"/>
          </a:xfrm>
          <a:ln>
            <a:solidFill>
              <a:schemeClr val="bg1"/>
            </a:solidFill>
          </a:ln>
        </p:spPr>
        <p:txBody>
          <a:bodyPr/>
          <a:lstStyle/>
          <a:p>
            <a:pPr>
              <a:buSzPct val="66000"/>
            </a:pPr>
            <a:r>
              <a:rPr lang="en-US" sz="2200" dirty="0">
                <a:solidFill>
                  <a:srgbClr val="000090"/>
                </a:solidFill>
                <a:latin typeface="+mj-lt"/>
              </a:rPr>
              <a:t>The duty cycle was first extended from 5.4sec to 6.4sec, but it was reduced to 6sec </a:t>
            </a:r>
            <a:r>
              <a:rPr lang="en-US" sz="2200" dirty="0" smtClean="0">
                <a:solidFill>
                  <a:srgbClr val="000090"/>
                </a:solidFill>
                <a:latin typeface="+mj-lt"/>
              </a:rPr>
              <a:t>in </a:t>
            </a:r>
            <a:r>
              <a:rPr lang="en-US" sz="2200" dirty="0">
                <a:solidFill>
                  <a:srgbClr val="000090"/>
                </a:solidFill>
                <a:latin typeface="+mj-lt"/>
              </a:rPr>
              <a:t>the early June. The EBIS source needed maintenance twice this year. Not clear if it is related to the 12 pulses and shorter cycle (for the one in June).</a:t>
            </a:r>
          </a:p>
          <a:p>
            <a:pPr>
              <a:buSzPct val="66000"/>
            </a:pPr>
            <a:r>
              <a:rPr lang="en-US" sz="2200" dirty="0" smtClean="0">
                <a:solidFill>
                  <a:srgbClr val="000090"/>
                </a:solidFill>
                <a:latin typeface="+mj-lt"/>
              </a:rPr>
              <a:t>There were a few PPMR trips in the early operation. It turned out that the algorithm of the trip level setup was too conservative. This was later modified and there was no issue since.</a:t>
            </a:r>
          </a:p>
          <a:p>
            <a:pPr>
              <a:buSzPct val="66000"/>
            </a:pPr>
            <a:r>
              <a:rPr lang="en-US" sz="2200" dirty="0" smtClean="0">
                <a:solidFill>
                  <a:srgbClr val="000090"/>
                </a:solidFill>
                <a:latin typeface="+mj-lt"/>
              </a:rPr>
              <a:t>The satellite  bunch reduction is also important to maintain high bunch intensity. Their percentage is around 4-5% for Au beam.</a:t>
            </a:r>
          </a:p>
          <a:p>
            <a:pPr>
              <a:buSzPct val="66000"/>
            </a:pPr>
            <a:r>
              <a:rPr lang="en-US" sz="2200" dirty="0" smtClean="0">
                <a:solidFill>
                  <a:srgbClr val="000090"/>
                </a:solidFill>
                <a:latin typeface="+mj-lt"/>
              </a:rPr>
              <a:t>The bunch merge scheme for RHIC fill switched from 8-&gt;4-&gt;2 to 12-&gt;6-&gt;2 on Feb. 22 for fill 19587.</a:t>
            </a:r>
          </a:p>
          <a:p>
            <a:pPr>
              <a:buSzPct val="66000"/>
            </a:pPr>
            <a:endParaRPr lang="en-US" sz="2000" dirty="0" smtClean="0">
              <a:solidFill>
                <a:srgbClr val="000090"/>
              </a:solidFill>
              <a:latin typeface="+mj-lt"/>
            </a:endParaRPr>
          </a:p>
        </p:txBody>
      </p:sp>
    </p:spTree>
    <p:extLst>
      <p:ext uri="{BB962C8B-B14F-4D97-AF65-F5344CB8AC3E}">
        <p14:creationId xmlns:p14="http://schemas.microsoft.com/office/powerpoint/2010/main" val="1452061330"/>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292942628</TotalTime>
  <Words>2935</Words>
  <Application>Microsoft Macintosh PowerPoint</Application>
  <PresentationFormat>On-screen Show (4:3)</PresentationFormat>
  <Paragraphs>185</Paragraphs>
  <Slides>29</Slides>
  <Notes>19</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Contemporary Portrait</vt:lpstr>
      <vt:lpstr>1_Custom Design</vt:lpstr>
      <vt:lpstr>Custom Design</vt:lpstr>
      <vt:lpstr>High Intensity in the Injectors: Run 17 and Beyond</vt:lpstr>
      <vt:lpstr>What is New This Year</vt:lpstr>
      <vt:lpstr>Intensity for Different Species</vt:lpstr>
      <vt:lpstr>Gold Setup</vt:lpstr>
      <vt:lpstr>12-&gt;6-&gt;2 Bunch Merge in the AGS</vt:lpstr>
      <vt:lpstr>  AGS 6-&gt;3-&gt;1 Merge: Initial 6 Bunches</vt:lpstr>
      <vt:lpstr>  Completion of 6 to 3 Merge</vt:lpstr>
      <vt:lpstr>  Completion Merge of   3-&gt;1 in the AGS</vt:lpstr>
      <vt:lpstr>12-&gt;6-&gt;2 Bunch Merge in the AGS (2)</vt:lpstr>
      <vt:lpstr>12-&gt;6-&gt;2 Bunch Merge in the AGS (3)</vt:lpstr>
      <vt:lpstr>Au Beam from Tandem (6-&gt;2)</vt:lpstr>
      <vt:lpstr>Deuteron Setup</vt:lpstr>
      <vt:lpstr>Deuteron Intensity</vt:lpstr>
      <vt:lpstr>Deuteron Merge (8-&gt;4-&gt;2) in the AGS</vt:lpstr>
      <vt:lpstr>Ruthenium Setup</vt:lpstr>
      <vt:lpstr>Ruthenium Beam Development</vt:lpstr>
      <vt:lpstr>Ruthenium Intensity</vt:lpstr>
      <vt:lpstr>1) About 8.4e8 per pulse from Tandem in sec 29. (the transformer is in low gain and the signal is in the noise). Unable to change it to high gain. So big uncertainty as to the exact value. This is when running 1 pulse from Tandem. 2) Assuming the sec 29 measurement is correct, the injection efficiency is about 90% for a 600 us pulse. 3) The Booster output/input was about 85-90% for 1 Tandem pulse. There was as much as 7.6e8 at Booster late. There was little acceleration loss.   4) For 8 Ru +12 Tandem pulses, there was a total of 4.3e9 at Booster extraction, or 5.4e8 per Booster cycle. This is  lower than the one pulse case because the Tandem current was lower on that day. </vt:lpstr>
      <vt:lpstr>Proton Setup</vt:lpstr>
      <vt:lpstr>Proton Setup</vt:lpstr>
      <vt:lpstr>Dual Harmonics in the AGS</vt:lpstr>
      <vt:lpstr>Linac Pulse Width Scan</vt:lpstr>
      <vt:lpstr>AGS Emittance vs Intensity</vt:lpstr>
      <vt:lpstr>Injector Summer Shutdown Work</vt:lpstr>
      <vt:lpstr>AGS Intensity (Emittance) Summary</vt:lpstr>
      <vt:lpstr>Backup Slides</vt:lpstr>
      <vt:lpstr>AGS Bunch Merge (12-&gt;6-&gt;2)</vt:lpstr>
      <vt:lpstr>Total Intensities at the End of RHIC Ramp</vt:lpstr>
      <vt:lpstr>Examples of PHENIX Lumi of Two Stores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RHIC Monday Meeting 06-14-2010</dc:title>
  <dc:creator>Haixin Huang</dc:creator>
  <cp:lastModifiedBy>Haixin Huang</cp:lastModifiedBy>
  <cp:revision>1360</cp:revision>
  <cp:lastPrinted>2000-11-14T18:14:29Z</cp:lastPrinted>
  <dcterms:created xsi:type="dcterms:W3CDTF">2012-07-26T16:02:31Z</dcterms:created>
  <dcterms:modified xsi:type="dcterms:W3CDTF">2016-07-28T20:19:52Z</dcterms:modified>
</cp:coreProperties>
</file>