
<file path=[Content_Types].xml><?xml version="1.0" encoding="utf-8"?>
<Types xmlns="http://schemas.openxmlformats.org/package/2006/content-types">
  <Default Extension="xml" ContentType="application/xml"/>
  <Default Extension="mpeg" ContentType="video/unknown"/>
  <Default Extension="jpeg" ContentType="image/jpeg"/>
  <Default Extension="rels" ContentType="application/vnd.openxmlformats-package.relationships+xml"/>
  <Default Extension="emf" ContentType="image/x-emf"/>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Microsoft_Equation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84" r:id="rId3"/>
    <p:sldId id="292" r:id="rId4"/>
    <p:sldId id="257" r:id="rId5"/>
    <p:sldId id="262" r:id="rId6"/>
    <p:sldId id="267" r:id="rId7"/>
    <p:sldId id="268" r:id="rId8"/>
    <p:sldId id="265" r:id="rId9"/>
    <p:sldId id="264" r:id="rId10"/>
    <p:sldId id="287" r:id="rId11"/>
    <p:sldId id="285" r:id="rId12"/>
    <p:sldId id="286" r:id="rId13"/>
    <p:sldId id="261" r:id="rId14"/>
    <p:sldId id="266" r:id="rId15"/>
    <p:sldId id="260" r:id="rId16"/>
    <p:sldId id="269" r:id="rId17"/>
    <p:sldId id="282" r:id="rId18"/>
    <p:sldId id="271" r:id="rId19"/>
    <p:sldId id="283" r:id="rId20"/>
    <p:sldId id="291" r:id="rId21"/>
    <p:sldId id="280" r:id="rId22"/>
    <p:sldId id="279" r:id="rId23"/>
    <p:sldId id="278" r:id="rId24"/>
    <p:sldId id="273" r:id="rId25"/>
    <p:sldId id="290" r:id="rId26"/>
    <p:sldId id="258" r:id="rId27"/>
    <p:sldId id="272" r:id="rId28"/>
    <p:sldId id="274" r:id="rId29"/>
    <p:sldId id="276" r:id="rId30"/>
    <p:sldId id="275" r:id="rId31"/>
    <p:sldId id="277" r:id="rId32"/>
    <p:sldId id="288" r:id="rId33"/>
    <p:sldId id="294" r:id="rId34"/>
    <p:sldId id="281" r:id="rId35"/>
    <p:sldId id="28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epak Raparia"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456" y="3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3.emf"/><Relationship Id="rId3"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6D7041-2053-BE43-9E06-3CE944C59021}" type="datetimeFigureOut">
              <a:rPr lang="en-US" smtClean="0"/>
              <a:t>7/27/16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16F6A0-9124-3048-88C3-0F5215A826CC}" type="slidenum">
              <a:rPr lang="en-US" smtClean="0"/>
              <a:t>‹#›</a:t>
            </a:fld>
            <a:endParaRPr lang="en-US"/>
          </a:p>
        </p:txBody>
      </p:sp>
    </p:spTree>
    <p:extLst>
      <p:ext uri="{BB962C8B-B14F-4D97-AF65-F5344CB8AC3E}">
        <p14:creationId xmlns:p14="http://schemas.microsoft.com/office/powerpoint/2010/main" val="9952233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2"/>
          <p:cNvSpPr>
            <a:spLocks noGrp="1" noRot="1" noChangeAspect="1" noTextEdit="1"/>
          </p:cNvSpPr>
          <p:nvPr>
            <p:ph type="sldImg"/>
          </p:nvPr>
        </p:nvSpPr>
        <p:spPr bwMode="auto">
          <a:noFill/>
          <a:ln>
            <a:solidFill>
              <a:srgbClr val="000000"/>
            </a:solidFill>
            <a:miter lim="800000"/>
            <a:headEnd/>
            <a:tailEnd/>
          </a:ln>
        </p:spPr>
      </p:sp>
      <p:sp>
        <p:nvSpPr>
          <p:cNvPr id="423938"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Grp="1" noRot="1" noChangeAspect="1" noTextEdit="1"/>
          </p:cNvSpPr>
          <p:nvPr>
            <p:ph type="sldImg"/>
          </p:nvPr>
        </p:nvSpPr>
        <p:spPr bwMode="auto">
          <a:noFill/>
          <a:ln>
            <a:solidFill>
              <a:srgbClr val="000000"/>
            </a:solidFill>
            <a:miter lim="800000"/>
            <a:headEnd/>
            <a:tailEnd/>
          </a:ln>
        </p:spPr>
      </p:sp>
      <p:sp>
        <p:nvSpPr>
          <p:cNvPr id="4300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Rot="1" noChangeAspect="1" noTextEdit="1"/>
          </p:cNvSpPr>
          <p:nvPr>
            <p:ph type="sldImg"/>
          </p:nvPr>
        </p:nvSpPr>
        <p:spPr bwMode="auto">
          <a:noFill/>
          <a:ln>
            <a:solidFill>
              <a:srgbClr val="000000"/>
            </a:solidFill>
            <a:miter lim="800000"/>
            <a:headEnd/>
            <a:tailEnd/>
          </a:ln>
        </p:spPr>
      </p:sp>
      <p:sp>
        <p:nvSpPr>
          <p:cNvPr id="4341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591CC-E01D-C043-9CFB-F5676D65135B}" type="slidenum">
              <a:rPr lang="en-US"/>
              <a:pPr/>
              <a:t>26</a:t>
            </a:fld>
            <a:endParaRPr lang="en-US"/>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7/27/16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7/27/16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7/27/16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7/27/16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7/27/16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7/27/16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7/27/16</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6.png"/><Relationship Id="rId1" Type="http://schemas.microsoft.com/office/2007/relationships/media" Target="../media/media1.mpeg"/><Relationship Id="rId2" Type="http://schemas.openxmlformats.org/officeDocument/2006/relationships/video" Target="../media/media1.m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8.png"/><Relationship Id="rId1" Type="http://schemas.microsoft.com/office/2007/relationships/media" Target="../media/media2.mpeg"/><Relationship Id="rId2" Type="http://schemas.openxmlformats.org/officeDocument/2006/relationships/video" Target="../media/media2.m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emf"/><Relationship Id="rId3" Type="http://schemas.openxmlformats.org/officeDocument/2006/relationships/image" Target="../media/image2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6.emf"/><Relationship Id="rId5" Type="http://schemas.openxmlformats.org/officeDocument/2006/relationships/oleObject" Target="../embeddings/oleObject6.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7.emf"/><Relationship Id="rId5" Type="http://schemas.openxmlformats.org/officeDocument/2006/relationships/oleObject" Target="../embeddings/oleObject8.bin"/><Relationship Id="rId6" Type="http://schemas.openxmlformats.org/officeDocument/2006/relationships/image" Target="../media/image26.emf"/><Relationship Id="rId7" Type="http://schemas.openxmlformats.org/officeDocument/2006/relationships/oleObject" Target="../embeddings/oleObject9.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emf"/><Relationship Id="rId5" Type="http://schemas.openxmlformats.org/officeDocument/2006/relationships/oleObject" Target="../embeddings/oleObject2.bin"/><Relationship Id="rId6" Type="http://schemas.openxmlformats.org/officeDocument/2006/relationships/image" Target="../media/image3.emf"/><Relationship Id="rId7" Type="http://schemas.openxmlformats.org/officeDocument/2006/relationships/oleObject" Target="../embeddings/oleObject3.bin"/><Relationship Id="rId8"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High Brightness </a:t>
            </a:r>
            <a:r>
              <a:rPr lang="en-US" dirty="0" smtClean="0"/>
              <a:t>Beams for Linac</a:t>
            </a:r>
            <a:endParaRPr lang="en-US" dirty="0"/>
          </a:p>
        </p:txBody>
      </p:sp>
      <p:sp>
        <p:nvSpPr>
          <p:cNvPr id="3" name="Subtitle 2"/>
          <p:cNvSpPr>
            <a:spLocks noGrp="1"/>
          </p:cNvSpPr>
          <p:nvPr>
            <p:ph type="subTitle" idx="1"/>
          </p:nvPr>
        </p:nvSpPr>
        <p:spPr/>
        <p:txBody>
          <a:bodyPr/>
          <a:lstStyle/>
          <a:p>
            <a:r>
              <a:rPr lang="en-US" dirty="0" smtClean="0"/>
              <a:t>D. Raparia</a:t>
            </a:r>
          </a:p>
          <a:p>
            <a:r>
              <a:rPr lang="en-US" dirty="0" smtClean="0"/>
              <a:t>7/28/2016</a:t>
            </a:r>
            <a:endParaRPr lang="en-US" dirty="0"/>
          </a:p>
        </p:txBody>
      </p:sp>
    </p:spTree>
    <p:extLst>
      <p:ext uri="{BB962C8B-B14F-4D97-AF65-F5344CB8AC3E}">
        <p14:creationId xmlns:p14="http://schemas.microsoft.com/office/powerpoint/2010/main" val="6611121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Space Projection</a:t>
            </a:r>
            <a:endParaRPr lang="en-US" dirty="0"/>
          </a:p>
        </p:txBody>
      </p:sp>
      <p:sp>
        <p:nvSpPr>
          <p:cNvPr id="3" name="Content Placeholder 2"/>
          <p:cNvSpPr>
            <a:spLocks noGrp="1"/>
          </p:cNvSpPr>
          <p:nvPr>
            <p:ph idx="1"/>
          </p:nvPr>
        </p:nvSpPr>
        <p:spPr/>
        <p:txBody>
          <a:bodyPr>
            <a:normAutofit lnSpcReduction="10000"/>
          </a:bodyPr>
          <a:lstStyle/>
          <a:p>
            <a:r>
              <a:rPr lang="en-US" dirty="0" smtClean="0"/>
              <a:t>If beam is uncoupled at the beginning of the system and the initial x and y emittance are equal, then at all the the point downstream , the projected </a:t>
            </a:r>
            <a:r>
              <a:rPr lang="en-US" dirty="0" err="1" smtClean="0"/>
              <a:t>emittances</a:t>
            </a:r>
            <a:r>
              <a:rPr lang="en-US" dirty="0" smtClean="0"/>
              <a:t> in the x and y planes will be equal to each other, and independent of the magnitude of the x-y coupling at that point. Their magnitude may, be equal to or grater than the values of the initial, uncoupled </a:t>
            </a:r>
            <a:r>
              <a:rPr lang="en-US" dirty="0" err="1" smtClean="0"/>
              <a:t>emittances</a:t>
            </a:r>
            <a:endParaRPr lang="en-US" dirty="0" smtClean="0"/>
          </a:p>
          <a:p>
            <a:r>
              <a:rPr lang="en-US" dirty="0" smtClean="0"/>
              <a:t>At any position </a:t>
            </a:r>
            <a:r>
              <a:rPr lang="en-US" dirty="0" err="1" smtClean="0"/>
              <a:t>downsteam</a:t>
            </a:r>
            <a:r>
              <a:rPr lang="en-US" dirty="0" smtClean="0"/>
              <a:t>, where x-y </a:t>
            </a:r>
            <a:r>
              <a:rPr lang="en-US" dirty="0" err="1" smtClean="0"/>
              <a:t>xoupling</a:t>
            </a:r>
            <a:r>
              <a:rPr lang="en-US" dirty="0" smtClean="0"/>
              <a:t> is present the sum of the square of projected x and y </a:t>
            </a:r>
            <a:r>
              <a:rPr lang="en-US" dirty="0" err="1" smtClean="0"/>
              <a:t>emittances</a:t>
            </a:r>
            <a:r>
              <a:rPr lang="en-US" dirty="0" smtClean="0"/>
              <a:t> will be equal to or greater than the Kinematic moment I2</a:t>
            </a:r>
          </a:p>
          <a:p>
            <a:endParaRPr lang="en-US" dirty="0"/>
          </a:p>
        </p:txBody>
      </p:sp>
      <p:sp>
        <p:nvSpPr>
          <p:cNvPr id="4" name="TextBox 3"/>
          <p:cNvSpPr txBox="1"/>
          <p:nvPr/>
        </p:nvSpPr>
        <p:spPr>
          <a:xfrm>
            <a:off x="698500" y="6070600"/>
            <a:ext cx="6700385" cy="646331"/>
          </a:xfrm>
          <a:prstGeom prst="rect">
            <a:avLst/>
          </a:prstGeom>
          <a:noFill/>
        </p:spPr>
        <p:txBody>
          <a:bodyPr wrap="none" rtlCol="0">
            <a:spAutoFit/>
          </a:bodyPr>
          <a:lstStyle/>
          <a:p>
            <a:r>
              <a:rPr lang="en-US" dirty="0" smtClean="0"/>
              <a:t>Cross-plane coupling and its effects on projected emittance</a:t>
            </a:r>
          </a:p>
          <a:p>
            <a:r>
              <a:rPr lang="en-US" dirty="0" smtClean="0"/>
              <a:t>SLAC-PUB-4679, August 1989</a:t>
            </a:r>
            <a:endParaRPr lang="en-US" dirty="0"/>
          </a:p>
        </p:txBody>
      </p:sp>
    </p:spTree>
    <p:extLst>
      <p:ext uri="{BB962C8B-B14F-4D97-AF65-F5344CB8AC3E}">
        <p14:creationId xmlns:p14="http://schemas.microsoft.com/office/powerpoint/2010/main" val="148145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MEBT Measurements </a:t>
            </a:r>
            <a:endParaRPr lang="en-US" dirty="0"/>
          </a:p>
        </p:txBody>
      </p:sp>
      <p:pic>
        <p:nvPicPr>
          <p:cNvPr id="5" name="Picture 4"/>
          <p:cNvPicPr>
            <a:picLocks noChangeAspect="1"/>
          </p:cNvPicPr>
          <p:nvPr/>
        </p:nvPicPr>
        <p:blipFill>
          <a:blip r:embed="rId2"/>
          <a:stretch>
            <a:fillRect/>
          </a:stretch>
        </p:blipFill>
        <p:spPr>
          <a:xfrm>
            <a:off x="825500" y="1444531"/>
            <a:ext cx="7988300" cy="2987221"/>
          </a:xfrm>
          <a:prstGeom prst="rect">
            <a:avLst/>
          </a:prstGeom>
        </p:spPr>
      </p:pic>
      <p:sp>
        <p:nvSpPr>
          <p:cNvPr id="6" name="TextBox 5"/>
          <p:cNvSpPr txBox="1"/>
          <p:nvPr/>
        </p:nvSpPr>
        <p:spPr>
          <a:xfrm>
            <a:off x="1143000" y="5219700"/>
            <a:ext cx="7472118" cy="646331"/>
          </a:xfrm>
          <a:prstGeom prst="rect">
            <a:avLst/>
          </a:prstGeom>
          <a:noFill/>
        </p:spPr>
        <p:txBody>
          <a:bodyPr wrap="none" rtlCol="0">
            <a:spAutoFit/>
          </a:bodyPr>
          <a:lstStyle/>
          <a:p>
            <a:r>
              <a:rPr lang="en-US" dirty="0" smtClean="0"/>
              <a:t>Comparison Between Modeling and Measured performance of the </a:t>
            </a:r>
          </a:p>
          <a:p>
            <a:r>
              <a:rPr lang="en-US" dirty="0" smtClean="0"/>
              <a:t>BNL Linac  (1996 Linac Conf.) </a:t>
            </a:r>
            <a:endParaRPr lang="en-US" dirty="0"/>
          </a:p>
        </p:txBody>
      </p:sp>
      <p:cxnSp>
        <p:nvCxnSpPr>
          <p:cNvPr id="8" name="Straight Connector 7"/>
          <p:cNvCxnSpPr/>
          <p:nvPr/>
        </p:nvCxnSpPr>
        <p:spPr>
          <a:xfrm>
            <a:off x="7620000" y="1701800"/>
            <a:ext cx="7874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52500" y="2146300"/>
            <a:ext cx="74549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825500" y="2501900"/>
            <a:ext cx="7766051" cy="127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5" idx="1"/>
          </p:cNvCxnSpPr>
          <p:nvPr/>
        </p:nvCxnSpPr>
        <p:spPr>
          <a:xfrm>
            <a:off x="825500" y="2938142"/>
            <a:ext cx="27432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30459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9900" y="154096"/>
            <a:ext cx="5689600" cy="6566422"/>
          </a:xfrm>
          <a:prstGeom prst="rect">
            <a:avLst/>
          </a:prstGeom>
        </p:spPr>
      </p:pic>
    </p:spTree>
    <p:extLst>
      <p:ext uri="{BB962C8B-B14F-4D97-AF65-F5344CB8AC3E}">
        <p14:creationId xmlns:p14="http://schemas.microsoft.com/office/powerpoint/2010/main" val="702446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Grp="1"/>
          </p:cNvSpPr>
          <p:nvPr>
            <p:ph type="title"/>
          </p:nvPr>
        </p:nvSpPr>
        <p:spPr>
          <a:xfrm>
            <a:off x="549275" y="221809"/>
            <a:ext cx="8042276" cy="894755"/>
          </a:xfrm>
        </p:spPr>
        <p:txBody>
          <a:bodyPr/>
          <a:lstStyle/>
          <a:p>
            <a:r>
              <a:rPr lang="en-US" sz="3600" dirty="0">
                <a:solidFill>
                  <a:srgbClr val="FF0000"/>
                </a:solidFill>
              </a:rPr>
              <a:t>X</a:t>
            </a:r>
            <a:r>
              <a:rPr lang="en-US" sz="3600" dirty="0" smtClean="0">
                <a:solidFill>
                  <a:srgbClr val="FF0000"/>
                </a:solidFill>
              </a:rPr>
              <a:t>-Z coupling</a:t>
            </a:r>
          </a:p>
        </p:txBody>
      </p:sp>
      <p:pic>
        <p:nvPicPr>
          <p:cNvPr id="422914" name="Picture 20" descr="sinewave1.jpg"/>
          <p:cNvPicPr>
            <a:picLocks noChangeAspect="1"/>
          </p:cNvPicPr>
          <p:nvPr/>
        </p:nvPicPr>
        <p:blipFill>
          <a:blip r:embed="rId3" cstate="print"/>
          <a:srcRect/>
          <a:stretch>
            <a:fillRect/>
          </a:stretch>
        </p:blipFill>
        <p:spPr bwMode="auto">
          <a:xfrm>
            <a:off x="5410200" y="1676400"/>
            <a:ext cx="2435225" cy="2028825"/>
          </a:xfrm>
          <a:prstGeom prst="rect">
            <a:avLst/>
          </a:prstGeom>
          <a:noFill/>
          <a:ln w="9525">
            <a:noFill/>
            <a:miter lim="800000"/>
            <a:headEnd/>
            <a:tailEnd/>
          </a:ln>
        </p:spPr>
      </p:pic>
      <p:sp>
        <p:nvSpPr>
          <p:cNvPr id="422916" name="Text Box 18"/>
          <p:cNvSpPr txBox="1">
            <a:spLocks noChangeArrowheads="1"/>
          </p:cNvSpPr>
          <p:nvPr/>
        </p:nvSpPr>
        <p:spPr bwMode="auto">
          <a:xfrm>
            <a:off x="1889125" y="2554288"/>
            <a:ext cx="184150" cy="461962"/>
          </a:xfrm>
          <a:prstGeom prst="rect">
            <a:avLst/>
          </a:prstGeom>
          <a:noFill/>
          <a:ln w="9525">
            <a:noFill/>
            <a:miter lim="800000"/>
            <a:headEnd/>
            <a:tailEnd/>
          </a:ln>
        </p:spPr>
        <p:txBody>
          <a:bodyPr wrap="none">
            <a:spAutoFit/>
          </a:bodyPr>
          <a:lstStyle/>
          <a:p>
            <a:endParaRPr lang="en-US"/>
          </a:p>
        </p:txBody>
      </p:sp>
      <p:sp>
        <p:nvSpPr>
          <p:cNvPr id="422917" name="Rectangle 10"/>
          <p:cNvSpPr>
            <a:spLocks noChangeArrowheads="1"/>
          </p:cNvSpPr>
          <p:nvPr/>
        </p:nvSpPr>
        <p:spPr bwMode="auto">
          <a:xfrm>
            <a:off x="990600" y="3962400"/>
            <a:ext cx="6240034" cy="646331"/>
          </a:xfrm>
          <a:prstGeom prst="rect">
            <a:avLst/>
          </a:prstGeom>
          <a:noFill/>
          <a:ln w="9525">
            <a:noFill/>
            <a:miter lim="800000"/>
            <a:headEnd/>
            <a:tailEnd/>
          </a:ln>
        </p:spPr>
        <p:txBody>
          <a:bodyPr wrap="none">
            <a:spAutoFit/>
          </a:bodyPr>
          <a:lstStyle/>
          <a:p>
            <a:r>
              <a:rPr lang="en-US" dirty="0"/>
              <a:t>Force very along the </a:t>
            </a:r>
            <a:r>
              <a:rPr lang="en-US" b="1" dirty="0"/>
              <a:t>length</a:t>
            </a:r>
            <a:r>
              <a:rPr lang="en-US" dirty="0"/>
              <a:t> of the bunch causing</a:t>
            </a:r>
          </a:p>
          <a:p>
            <a:r>
              <a:rPr lang="en-US" b="1" dirty="0">
                <a:solidFill>
                  <a:schemeClr val="accent2"/>
                </a:solidFill>
              </a:rPr>
              <a:t>			emittance </a:t>
            </a:r>
            <a:r>
              <a:rPr lang="el-GR" b="1" dirty="0">
                <a:solidFill>
                  <a:schemeClr val="accent2"/>
                </a:solidFill>
              </a:rPr>
              <a:t>Δε</a:t>
            </a:r>
            <a:r>
              <a:rPr lang="en-US" b="1" dirty="0">
                <a:solidFill>
                  <a:schemeClr val="accent2"/>
                </a:solidFill>
              </a:rPr>
              <a:t> ~(</a:t>
            </a:r>
            <a:r>
              <a:rPr lang="el-GR" b="1" dirty="0">
                <a:solidFill>
                  <a:schemeClr val="accent2"/>
                </a:solidFill>
              </a:rPr>
              <a:t>δφ</a:t>
            </a:r>
            <a:r>
              <a:rPr lang="en-US" b="1" dirty="0">
                <a:solidFill>
                  <a:schemeClr val="accent2"/>
                </a:solidFill>
              </a:rPr>
              <a:t>)</a:t>
            </a:r>
            <a:r>
              <a:rPr lang="en-US" b="1" baseline="30000" dirty="0" smtClean="0">
                <a:solidFill>
                  <a:schemeClr val="accent2"/>
                </a:solidFill>
              </a:rPr>
              <a:t>2</a:t>
            </a:r>
            <a:r>
              <a:rPr lang="en-US" b="1" dirty="0" smtClean="0">
                <a:solidFill>
                  <a:schemeClr val="accent2"/>
                </a:solidFill>
              </a:rPr>
              <a:t>/βγ</a:t>
            </a:r>
            <a:r>
              <a:rPr lang="en-US" b="1" baseline="30000" dirty="0" smtClean="0">
                <a:solidFill>
                  <a:schemeClr val="accent2"/>
                </a:solidFill>
              </a:rPr>
              <a:t>3</a:t>
            </a:r>
            <a:endParaRPr lang="en-US" b="1" baseline="30000" dirty="0">
              <a:solidFill>
                <a:schemeClr val="accent2"/>
              </a:solidFill>
            </a:endParaRPr>
          </a:p>
        </p:txBody>
      </p:sp>
      <p:sp>
        <p:nvSpPr>
          <p:cNvPr id="422918" name="Text Box 11"/>
          <p:cNvSpPr txBox="1">
            <a:spLocks noChangeArrowheads="1"/>
          </p:cNvSpPr>
          <p:nvPr/>
        </p:nvSpPr>
        <p:spPr bwMode="auto">
          <a:xfrm>
            <a:off x="3260725" y="2325688"/>
            <a:ext cx="184150" cy="457200"/>
          </a:xfrm>
          <a:prstGeom prst="rect">
            <a:avLst/>
          </a:prstGeom>
          <a:noFill/>
          <a:ln w="9525">
            <a:noFill/>
            <a:miter lim="800000"/>
            <a:headEnd/>
            <a:tailEnd/>
          </a:ln>
        </p:spPr>
        <p:txBody>
          <a:bodyPr wrap="none">
            <a:spAutoFit/>
          </a:bodyPr>
          <a:lstStyle/>
          <a:p>
            <a:endParaRPr lang="en-US"/>
          </a:p>
        </p:txBody>
      </p:sp>
      <p:pic>
        <p:nvPicPr>
          <p:cNvPr id="422919" name="Picture 2"/>
          <p:cNvPicPr>
            <a:picLocks noChangeAspect="1" noChangeArrowheads="1"/>
          </p:cNvPicPr>
          <p:nvPr/>
        </p:nvPicPr>
        <p:blipFill>
          <a:blip r:embed="rId4" cstate="print"/>
          <a:srcRect/>
          <a:stretch>
            <a:fillRect/>
          </a:stretch>
        </p:blipFill>
        <p:spPr bwMode="auto">
          <a:xfrm>
            <a:off x="457200" y="4419600"/>
            <a:ext cx="3136900" cy="2265363"/>
          </a:xfrm>
          <a:prstGeom prst="rect">
            <a:avLst/>
          </a:prstGeom>
          <a:noFill/>
          <a:ln w="9525">
            <a:noFill/>
            <a:miter lim="800000"/>
            <a:headEnd/>
            <a:tailEnd/>
          </a:ln>
        </p:spPr>
      </p:pic>
      <p:sp>
        <p:nvSpPr>
          <p:cNvPr id="422920" name="Line 13"/>
          <p:cNvSpPr>
            <a:spLocks noChangeShapeType="1"/>
          </p:cNvSpPr>
          <p:nvPr/>
        </p:nvSpPr>
        <p:spPr bwMode="auto">
          <a:xfrm flipV="1">
            <a:off x="685800" y="4648200"/>
            <a:ext cx="0" cy="838200"/>
          </a:xfrm>
          <a:prstGeom prst="line">
            <a:avLst/>
          </a:prstGeom>
          <a:noFill/>
          <a:ln w="28575">
            <a:solidFill>
              <a:schemeClr val="tx1"/>
            </a:solidFill>
            <a:round/>
            <a:headEnd/>
            <a:tailEnd type="triangle" w="med" len="med"/>
          </a:ln>
        </p:spPr>
        <p:txBody>
          <a:bodyPr/>
          <a:lstStyle/>
          <a:p>
            <a:endParaRPr lang="en-US"/>
          </a:p>
        </p:txBody>
      </p:sp>
      <p:sp>
        <p:nvSpPr>
          <p:cNvPr id="422921" name="Text Box 14"/>
          <p:cNvSpPr txBox="1">
            <a:spLocks noChangeArrowheads="1"/>
          </p:cNvSpPr>
          <p:nvPr/>
        </p:nvSpPr>
        <p:spPr bwMode="auto">
          <a:xfrm>
            <a:off x="517525" y="4230688"/>
            <a:ext cx="336550" cy="457200"/>
          </a:xfrm>
          <a:prstGeom prst="rect">
            <a:avLst/>
          </a:prstGeom>
          <a:noFill/>
          <a:ln w="9525">
            <a:noFill/>
            <a:miter lim="800000"/>
            <a:headEnd/>
            <a:tailEnd/>
          </a:ln>
        </p:spPr>
        <p:txBody>
          <a:bodyPr wrap="none">
            <a:spAutoFit/>
          </a:bodyPr>
          <a:lstStyle/>
          <a:p>
            <a:r>
              <a:rPr lang="en-US"/>
              <a:t>x</a:t>
            </a:r>
          </a:p>
        </p:txBody>
      </p:sp>
      <p:sp>
        <p:nvSpPr>
          <p:cNvPr id="422922" name="Rectangle 15"/>
          <p:cNvSpPr>
            <a:spLocks noChangeArrowheads="1"/>
          </p:cNvSpPr>
          <p:nvPr/>
        </p:nvSpPr>
        <p:spPr bwMode="auto">
          <a:xfrm>
            <a:off x="4114800" y="5105400"/>
            <a:ext cx="4572000" cy="1569660"/>
          </a:xfrm>
          <a:prstGeom prst="rect">
            <a:avLst/>
          </a:prstGeom>
          <a:noFill/>
          <a:ln w="9525">
            <a:noFill/>
            <a:miter lim="800000"/>
            <a:headEnd/>
            <a:tailEnd/>
          </a:ln>
        </p:spPr>
        <p:txBody>
          <a:bodyPr>
            <a:spAutoFit/>
          </a:bodyPr>
          <a:lstStyle/>
          <a:p>
            <a:pPr>
              <a:spcBef>
                <a:spcPct val="50000"/>
              </a:spcBef>
              <a:buFont typeface="Arial" charset="0"/>
              <a:buNone/>
            </a:pPr>
            <a:r>
              <a:rPr lang="en-US" dirty="0"/>
              <a:t>Force very across the </a:t>
            </a:r>
            <a:r>
              <a:rPr lang="en-US" b="1" dirty="0"/>
              <a:t>width</a:t>
            </a:r>
            <a:r>
              <a:rPr lang="en-US" dirty="0"/>
              <a:t> of the bunch causing</a:t>
            </a:r>
          </a:p>
          <a:p>
            <a:pPr>
              <a:spcBef>
                <a:spcPct val="50000"/>
              </a:spcBef>
              <a:buFont typeface="Arial" charset="0"/>
              <a:buNone/>
            </a:pPr>
            <a:r>
              <a:rPr lang="en-US" b="1" dirty="0">
                <a:solidFill>
                  <a:schemeClr val="accent2"/>
                </a:solidFill>
              </a:rPr>
              <a:t>         emittance </a:t>
            </a:r>
            <a:r>
              <a:rPr lang="el-GR" b="1" dirty="0">
                <a:solidFill>
                  <a:schemeClr val="accent2"/>
                </a:solidFill>
              </a:rPr>
              <a:t>Δε</a:t>
            </a:r>
            <a:r>
              <a:rPr lang="en-US" b="1" dirty="0">
                <a:solidFill>
                  <a:schemeClr val="accent2"/>
                </a:solidFill>
              </a:rPr>
              <a:t> ~ </a:t>
            </a:r>
            <a:r>
              <a:rPr lang="en-US" b="1" dirty="0" smtClean="0">
                <a:solidFill>
                  <a:schemeClr val="accent2"/>
                </a:solidFill>
              </a:rPr>
              <a:t>x</a:t>
            </a:r>
            <a:r>
              <a:rPr lang="en-US" b="1" baseline="30000" dirty="0" smtClean="0">
                <a:solidFill>
                  <a:schemeClr val="accent2"/>
                </a:solidFill>
              </a:rPr>
              <a:t>4</a:t>
            </a:r>
            <a:r>
              <a:rPr lang="en-US" b="1" dirty="0" smtClean="0">
                <a:solidFill>
                  <a:schemeClr val="accent2"/>
                </a:solidFill>
              </a:rPr>
              <a:t> /β</a:t>
            </a:r>
            <a:r>
              <a:rPr lang="en-US" b="1" baseline="30000" dirty="0" smtClean="0">
                <a:solidFill>
                  <a:schemeClr val="accent2"/>
                </a:solidFill>
              </a:rPr>
              <a:t>2</a:t>
            </a:r>
            <a:r>
              <a:rPr lang="en-US" b="1" dirty="0" smtClean="0">
                <a:solidFill>
                  <a:schemeClr val="accent2"/>
                </a:solidFill>
              </a:rPr>
              <a:t> </a:t>
            </a:r>
            <a:r>
              <a:rPr lang="en-US" b="1" dirty="0" err="1" smtClean="0">
                <a:solidFill>
                  <a:schemeClr val="accent2"/>
                </a:solidFill>
              </a:rPr>
              <a:t>γ</a:t>
            </a:r>
            <a:endParaRPr lang="en-US" b="1" baseline="30000" dirty="0">
              <a:solidFill>
                <a:schemeClr val="accent2"/>
              </a:solidFill>
            </a:endParaRPr>
          </a:p>
          <a:p>
            <a:pPr>
              <a:spcBef>
                <a:spcPct val="50000"/>
              </a:spcBef>
              <a:buFont typeface="Arial" charset="0"/>
              <a:buChar char="•"/>
            </a:pPr>
            <a:endParaRPr lang="en-US" sz="2200" b="1" dirty="0">
              <a:solidFill>
                <a:schemeClr val="accent2"/>
              </a:solidFill>
              <a:latin typeface="Calibri" pitchFamily="34" charset="0"/>
            </a:endParaRPr>
          </a:p>
        </p:txBody>
      </p:sp>
      <p:sp>
        <p:nvSpPr>
          <p:cNvPr id="422925" name="Text Box 18"/>
          <p:cNvSpPr txBox="1">
            <a:spLocks noChangeArrowheads="1"/>
          </p:cNvSpPr>
          <p:nvPr/>
        </p:nvSpPr>
        <p:spPr bwMode="auto">
          <a:xfrm>
            <a:off x="5622925" y="1230313"/>
            <a:ext cx="1789113" cy="304800"/>
          </a:xfrm>
          <a:prstGeom prst="rect">
            <a:avLst/>
          </a:prstGeom>
          <a:noFill/>
          <a:ln w="9525">
            <a:noFill/>
            <a:miter lim="800000"/>
            <a:headEnd/>
            <a:tailEnd/>
          </a:ln>
        </p:spPr>
        <p:txBody>
          <a:bodyPr wrap="none">
            <a:spAutoFit/>
          </a:bodyPr>
          <a:lstStyle/>
          <a:p>
            <a:r>
              <a:rPr lang="en-US" sz="1400" b="1"/>
              <a:t>RF Gap in Buncher</a:t>
            </a:r>
          </a:p>
        </p:txBody>
      </p:sp>
      <p:sp>
        <p:nvSpPr>
          <p:cNvPr id="431123" name="Oval 19"/>
          <p:cNvSpPr>
            <a:spLocks noChangeArrowheads="1"/>
          </p:cNvSpPr>
          <p:nvPr/>
        </p:nvSpPr>
        <p:spPr bwMode="auto">
          <a:xfrm>
            <a:off x="14478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31124" name="Oval 20"/>
          <p:cNvSpPr>
            <a:spLocks noChangeArrowheads="1"/>
          </p:cNvSpPr>
          <p:nvPr/>
        </p:nvSpPr>
        <p:spPr bwMode="auto">
          <a:xfrm>
            <a:off x="1371600" y="5486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31125" name="Oval 21"/>
          <p:cNvSpPr>
            <a:spLocks noChangeArrowheads="1"/>
          </p:cNvSpPr>
          <p:nvPr/>
        </p:nvSpPr>
        <p:spPr bwMode="auto">
          <a:xfrm>
            <a:off x="1447800" y="5715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22929" name="Line 19"/>
          <p:cNvSpPr>
            <a:spLocks noChangeShapeType="1"/>
          </p:cNvSpPr>
          <p:nvPr/>
        </p:nvSpPr>
        <p:spPr bwMode="auto">
          <a:xfrm>
            <a:off x="6019800" y="3810000"/>
            <a:ext cx="1295400" cy="0"/>
          </a:xfrm>
          <a:prstGeom prst="line">
            <a:avLst/>
          </a:prstGeom>
          <a:noFill/>
          <a:ln w="19050">
            <a:solidFill>
              <a:schemeClr val="tx1"/>
            </a:solidFill>
            <a:round/>
            <a:headEnd type="triangle" w="med" len="med"/>
            <a:tailEnd type="triangle" w="med" len="med"/>
          </a:ln>
        </p:spPr>
        <p:txBody>
          <a:bodyPr/>
          <a:lstStyle/>
          <a:p>
            <a:endParaRPr lang="en-US"/>
          </a:p>
        </p:txBody>
      </p:sp>
      <p:sp>
        <p:nvSpPr>
          <p:cNvPr id="422930" name="Text Box 20"/>
          <p:cNvSpPr txBox="1">
            <a:spLocks noChangeArrowheads="1"/>
          </p:cNvSpPr>
          <p:nvPr/>
        </p:nvSpPr>
        <p:spPr bwMode="auto">
          <a:xfrm>
            <a:off x="6324600" y="3429000"/>
            <a:ext cx="585788" cy="457200"/>
          </a:xfrm>
          <a:prstGeom prst="rect">
            <a:avLst/>
          </a:prstGeom>
          <a:noFill/>
          <a:ln w="9525">
            <a:noFill/>
            <a:miter lim="800000"/>
            <a:headEnd/>
            <a:tailEnd/>
          </a:ln>
        </p:spPr>
        <p:txBody>
          <a:bodyPr>
            <a:spAutoFit/>
          </a:bodyPr>
          <a:lstStyle/>
          <a:p>
            <a:r>
              <a:rPr lang="el-GR" b="1">
                <a:solidFill>
                  <a:schemeClr val="accent2"/>
                </a:solidFill>
              </a:rPr>
              <a:t>δφ</a:t>
            </a:r>
            <a:endParaRPr lang="en-US" b="1">
              <a:solidFill>
                <a:schemeClr val="accent2"/>
              </a:solidFill>
            </a:endParaRPr>
          </a:p>
        </p:txBody>
      </p:sp>
      <p:sp>
        <p:nvSpPr>
          <p:cNvPr id="2" name="TextBox 1"/>
          <p:cNvSpPr txBox="1"/>
          <p:nvPr/>
        </p:nvSpPr>
        <p:spPr>
          <a:xfrm>
            <a:off x="268764" y="1444532"/>
            <a:ext cx="4979060" cy="1477328"/>
          </a:xfrm>
          <a:prstGeom prst="rect">
            <a:avLst/>
          </a:prstGeom>
          <a:noFill/>
        </p:spPr>
        <p:txBody>
          <a:bodyPr wrap="none" rtlCol="0">
            <a:spAutoFit/>
          </a:bodyPr>
          <a:lstStyle/>
          <a:p>
            <a:pPr marL="285750" indent="-285750">
              <a:buFont typeface="Arial"/>
              <a:buChar char="•"/>
            </a:pPr>
            <a:r>
              <a:rPr lang="en-US" dirty="0" smtClean="0"/>
              <a:t>RF Defocusing in the transverse motion</a:t>
            </a:r>
          </a:p>
          <a:p>
            <a:r>
              <a:rPr lang="en-US" dirty="0" smtClean="0"/>
              <a:t>On the longitudinal phase</a:t>
            </a:r>
          </a:p>
          <a:p>
            <a:pPr marL="285750" indent="-285750">
              <a:buFont typeface="Arial"/>
              <a:buChar char="•"/>
            </a:pPr>
            <a:r>
              <a:rPr lang="en-US" dirty="0" smtClean="0"/>
              <a:t>Dependence on the transit time factor</a:t>
            </a:r>
          </a:p>
          <a:p>
            <a:r>
              <a:rPr lang="en-US" dirty="0" smtClean="0"/>
              <a:t>In the longitudinal motion on the transverse</a:t>
            </a:r>
          </a:p>
          <a:p>
            <a:r>
              <a:rPr lang="en-US" dirty="0" smtClean="0"/>
              <a:t>position</a:t>
            </a:r>
            <a:endParaRPr lang="en-US" dirty="0"/>
          </a:p>
        </p:txBody>
      </p:sp>
    </p:spTree>
    <p:extLst>
      <p:ext uri="{BB962C8B-B14F-4D97-AF65-F5344CB8AC3E}">
        <p14:creationId xmlns:p14="http://schemas.microsoft.com/office/powerpoint/2010/main" val="2207185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11111E-6 -5.8501E-6 C 0.00538 0.00138 0.01094 0.00277 0.01649 0.00462 C 0.02205 0.00647 0.02691 0.00948 0.03299 0.01086 C 0.03906 0.01225 0.04636 0.01225 0.05295 0.01248 C 0.05955 0.01271 0.06597 0.01341 0.07309 0.01248 C 0.08021 0.01156 0.08924 0.00786 0.09531 0.00624 C 0.10139 0.00462 0.10538 0.00485 0.10955 0.003 C 0.11372 0.00115 0.11858 -0.00371 0.12014 -0.00487 " pathEditMode="relative" ptsTypes="aaaaaaaA">
                                      <p:cBhvr>
                                        <p:cTn id="6" dur="2000" fill="hold"/>
                                        <p:tgtEl>
                                          <p:spTgt spid="431123"/>
                                        </p:tgtEl>
                                        <p:attrNameLst>
                                          <p:attrName>ppt_x</p:attrName>
                                          <p:attrName>ppt_y</p:attrName>
                                        </p:attrNameLst>
                                      </p:cBhvr>
                                    </p:animMotion>
                                  </p:childTnLst>
                                </p:cTn>
                              </p:par>
                              <p:par>
                                <p:cTn id="7" presetID="63" presetClass="path" presetSubtype="0" accel="50000" decel="50000" fill="hold" grpId="0" nodeType="withEffect">
                                  <p:stCondLst>
                                    <p:cond delay="0"/>
                                  </p:stCondLst>
                                  <p:childTnLst>
                                    <p:animMotion origin="layout" path="M 3.33333E-6 3.46981E-6 L 0.1125 0.00555 " pathEditMode="relative" rAng="0" ptsTypes="AA">
                                      <p:cBhvr>
                                        <p:cTn id="8" dur="2000" fill="hold"/>
                                        <p:tgtEl>
                                          <p:spTgt spid="431124"/>
                                        </p:tgtEl>
                                        <p:attrNameLst>
                                          <p:attrName>ppt_x</p:attrName>
                                          <p:attrName>ppt_y</p:attrName>
                                        </p:attrNameLst>
                                      </p:cBhvr>
                                      <p:rCtr x="5600" y="300"/>
                                    </p:animMotion>
                                  </p:childTnLst>
                                </p:cTn>
                              </p:par>
                              <p:par>
                                <p:cTn id="9" presetID="0" presetClass="path" presetSubtype="0" accel="50000" decel="50000" fill="hold" grpId="0" nodeType="withEffect">
                                  <p:stCondLst>
                                    <p:cond delay="0"/>
                                  </p:stCondLst>
                                  <p:childTnLst>
                                    <p:animMotion origin="layout" path="M -1.66667E-6 -3.39579E-6 C 0.00469 -0.00139 0.00938 -0.00254 0.01528 -0.00324 C 0.02118 -0.00393 0.02882 -0.00416 0.03524 -0.00486 C 0.04167 -0.00555 0.0474 -0.0074 0.05417 -0.00786 C 0.06094 -0.00833 0.06979 -0.00879 0.07639 -0.00786 C 0.08299 -0.00694 0.0882 -0.00416 0.0941 -0.00162 C 0.1 0.00093 0.10886 0.00694 0.11181 0.00787 " pathEditMode="relative" ptsTypes="aaaaaaA">
                                      <p:cBhvr>
                                        <p:cTn id="10" dur="2000" fill="hold"/>
                                        <p:tgtEl>
                                          <p:spTgt spid="4311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23" grpId="0" animBg="1"/>
      <p:bldP spid="431124" grpId="0" animBg="1"/>
      <p:bldP spid="4311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emittance in RFQ</a:t>
            </a:r>
            <a:endParaRPr lang="en-US" dirty="0"/>
          </a:p>
        </p:txBody>
      </p:sp>
      <p:pic>
        <p:nvPicPr>
          <p:cNvPr id="3" name="Picture 2"/>
          <p:cNvPicPr>
            <a:picLocks noChangeAspect="1"/>
          </p:cNvPicPr>
          <p:nvPr/>
        </p:nvPicPr>
        <p:blipFill>
          <a:blip r:embed="rId2"/>
          <a:stretch>
            <a:fillRect/>
          </a:stretch>
        </p:blipFill>
        <p:spPr>
          <a:xfrm>
            <a:off x="1993900" y="1681300"/>
            <a:ext cx="3882524" cy="5176699"/>
          </a:xfrm>
          <a:prstGeom prst="rect">
            <a:avLst/>
          </a:prstGeom>
        </p:spPr>
      </p:pic>
    </p:spTree>
    <p:extLst>
      <p:ext uri="{BB962C8B-B14F-4D97-AF65-F5344CB8AC3E}">
        <p14:creationId xmlns:p14="http://schemas.microsoft.com/office/powerpoint/2010/main" val="12727868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p:txBody>
          <a:bodyPr/>
          <a:lstStyle/>
          <a:p>
            <a:pPr eaLnBrk="1" hangingPunct="1"/>
            <a:r>
              <a:rPr lang="en-US" dirty="0" smtClean="0">
                <a:solidFill>
                  <a:srgbClr val="FF0000"/>
                </a:solidFill>
              </a:rPr>
              <a:t> LEBT and MEBT in 2008</a:t>
            </a:r>
          </a:p>
        </p:txBody>
      </p:sp>
      <p:cxnSp>
        <p:nvCxnSpPr>
          <p:cNvPr id="5" name="Straight Connector 4"/>
          <p:cNvCxnSpPr/>
          <p:nvPr/>
        </p:nvCxnSpPr>
        <p:spPr>
          <a:xfrm flipV="1">
            <a:off x="533400" y="2514600"/>
            <a:ext cx="8153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028700" y="2781300"/>
            <a:ext cx="609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685800" y="3200400"/>
            <a:ext cx="533400" cy="381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9061" name="Group 35"/>
          <p:cNvGrpSpPr>
            <a:grpSpLocks/>
          </p:cNvGrpSpPr>
          <p:nvPr/>
        </p:nvGrpSpPr>
        <p:grpSpPr bwMode="auto">
          <a:xfrm>
            <a:off x="533400" y="2209800"/>
            <a:ext cx="8153400" cy="1447800"/>
            <a:chOff x="533400" y="2209800"/>
            <a:chExt cx="8153400" cy="1447800"/>
          </a:xfrm>
        </p:grpSpPr>
        <p:sp>
          <p:nvSpPr>
            <p:cNvPr id="10" name="Rectangle 9"/>
            <p:cNvSpPr/>
            <p:nvPr/>
          </p:nvSpPr>
          <p:spPr>
            <a:xfrm>
              <a:off x="7772400" y="2286000"/>
              <a:ext cx="9144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t>DTL</a:t>
              </a:r>
            </a:p>
          </p:txBody>
        </p:sp>
        <p:sp>
          <p:nvSpPr>
            <p:cNvPr id="11" name="Rectangle 10"/>
            <p:cNvSpPr/>
            <p:nvPr/>
          </p:nvSpPr>
          <p:spPr>
            <a:xfrm>
              <a:off x="7467600" y="24384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12" name="Rectangle 11"/>
            <p:cNvSpPr/>
            <p:nvPr/>
          </p:nvSpPr>
          <p:spPr>
            <a:xfrm>
              <a:off x="7239000" y="22098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14" name="Rectangle 13"/>
            <p:cNvSpPr/>
            <p:nvPr/>
          </p:nvSpPr>
          <p:spPr>
            <a:xfrm>
              <a:off x="67818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15" name="Rounded Rectangle 14"/>
            <p:cNvSpPr/>
            <p:nvPr/>
          </p:nvSpPr>
          <p:spPr>
            <a:xfrm>
              <a:off x="6400800" y="24384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D</a:t>
              </a:r>
            </a:p>
          </p:txBody>
        </p:sp>
        <p:sp>
          <p:nvSpPr>
            <p:cNvPr id="17" name="Rectangle 16"/>
            <p:cNvSpPr/>
            <p:nvPr/>
          </p:nvSpPr>
          <p:spPr>
            <a:xfrm>
              <a:off x="6096000" y="22098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18" name="Oval 17"/>
            <p:cNvSpPr/>
            <p:nvPr/>
          </p:nvSpPr>
          <p:spPr>
            <a:xfrm>
              <a:off x="57912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1" name="Rectangle 20"/>
            <p:cNvSpPr/>
            <p:nvPr/>
          </p:nvSpPr>
          <p:spPr>
            <a:xfrm>
              <a:off x="53340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2" name="Rectangle 21"/>
            <p:cNvSpPr/>
            <p:nvPr/>
          </p:nvSpPr>
          <p:spPr>
            <a:xfrm>
              <a:off x="3886200" y="2438400"/>
              <a:ext cx="1371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23" name="Rectangle 22"/>
            <p:cNvSpPr/>
            <p:nvPr/>
          </p:nvSpPr>
          <p:spPr>
            <a:xfrm>
              <a:off x="3657600" y="22860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24" name="Rectangle 23"/>
            <p:cNvSpPr/>
            <p:nvPr/>
          </p:nvSpPr>
          <p:spPr>
            <a:xfrm>
              <a:off x="32004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5" name="Rectangle 24"/>
            <p:cNvSpPr/>
            <p:nvPr/>
          </p:nvSpPr>
          <p:spPr>
            <a:xfrm>
              <a:off x="1981200" y="2438400"/>
              <a:ext cx="10668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RFQ</a:t>
              </a:r>
            </a:p>
          </p:txBody>
        </p:sp>
        <p:sp>
          <p:nvSpPr>
            <p:cNvPr id="26" name="Rectangle 25"/>
            <p:cNvSpPr/>
            <p:nvPr/>
          </p:nvSpPr>
          <p:spPr>
            <a:xfrm>
              <a:off x="1676400" y="2438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7" name="Isosceles Triangle 26"/>
            <p:cNvSpPr/>
            <p:nvPr/>
          </p:nvSpPr>
          <p:spPr>
            <a:xfrm>
              <a:off x="1371600" y="24384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8" name="Rectangle 27"/>
            <p:cNvSpPr/>
            <p:nvPr/>
          </p:nvSpPr>
          <p:spPr>
            <a:xfrm>
              <a:off x="1066800" y="2438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31" name="Oval 30"/>
            <p:cNvSpPr/>
            <p:nvPr/>
          </p:nvSpPr>
          <p:spPr>
            <a:xfrm>
              <a:off x="533400" y="2438400"/>
              <a:ext cx="228600" cy="3048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2" name="Oval 31"/>
            <p:cNvSpPr/>
            <p:nvPr/>
          </p:nvSpPr>
          <p:spPr>
            <a:xfrm>
              <a:off x="609600" y="3429000"/>
              <a:ext cx="228600" cy="228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3" name="Isosceles Triangle 32"/>
            <p:cNvSpPr/>
            <p:nvPr/>
          </p:nvSpPr>
          <p:spPr>
            <a:xfrm>
              <a:off x="1143000" y="3048000"/>
              <a:ext cx="152400" cy="1524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4" name="Rounded Rectangle 33"/>
            <p:cNvSpPr/>
            <p:nvPr/>
          </p:nvSpPr>
          <p:spPr>
            <a:xfrm>
              <a:off x="914400" y="3352800"/>
              <a:ext cx="228600" cy="762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ectangle 34"/>
            <p:cNvSpPr/>
            <p:nvPr/>
          </p:nvSpPr>
          <p:spPr>
            <a:xfrm>
              <a:off x="1295400" y="2895600"/>
              <a:ext cx="152400" cy="76200"/>
            </a:xfrm>
            <a:prstGeom prst="rect">
              <a:avLst/>
            </a:prstGeom>
            <a:solidFill>
              <a:srgbClr val="2801CF"/>
            </a:solidFill>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429063" name="TextBox 94"/>
          <p:cNvSpPr txBox="1">
            <a:spLocks noChangeArrowheads="1"/>
          </p:cNvSpPr>
          <p:nvPr/>
        </p:nvSpPr>
        <p:spPr bwMode="auto">
          <a:xfrm>
            <a:off x="990600" y="3505200"/>
            <a:ext cx="1039813" cy="369888"/>
          </a:xfrm>
          <a:prstGeom prst="rect">
            <a:avLst/>
          </a:prstGeom>
          <a:noFill/>
          <a:ln w="9525">
            <a:noFill/>
            <a:miter lim="800000"/>
            <a:headEnd/>
            <a:tailEnd/>
          </a:ln>
        </p:spPr>
        <p:txBody>
          <a:bodyPr wrap="none">
            <a:spAutoFit/>
          </a:bodyPr>
          <a:lstStyle/>
          <a:p>
            <a:r>
              <a:rPr lang="en-US" sz="1800">
                <a:latin typeface="Calibri" pitchFamily="34" charset="0"/>
              </a:rPr>
              <a:t>Polarized</a:t>
            </a:r>
          </a:p>
        </p:txBody>
      </p:sp>
      <p:cxnSp>
        <p:nvCxnSpPr>
          <p:cNvPr id="429064" name="Straight Arrow Connector 97"/>
          <p:cNvCxnSpPr>
            <a:cxnSpLocks noChangeShapeType="1"/>
          </p:cNvCxnSpPr>
          <p:nvPr/>
        </p:nvCxnSpPr>
        <p:spPr bwMode="auto">
          <a:xfrm>
            <a:off x="3048000" y="1981200"/>
            <a:ext cx="4724400" cy="1588"/>
          </a:xfrm>
          <a:prstGeom prst="straightConnector1">
            <a:avLst/>
          </a:prstGeom>
          <a:noFill/>
          <a:ln w="19050" algn="ctr">
            <a:solidFill>
              <a:srgbClr val="4A7EBB"/>
            </a:solidFill>
            <a:round/>
            <a:headEnd type="arrow" w="med" len="med"/>
            <a:tailEnd type="arrow" w="med" len="med"/>
          </a:ln>
        </p:spPr>
      </p:cxnSp>
      <p:sp>
        <p:nvSpPr>
          <p:cNvPr id="429065" name="TextBox 99"/>
          <p:cNvSpPr txBox="1">
            <a:spLocks noChangeArrowheads="1"/>
          </p:cNvSpPr>
          <p:nvPr/>
        </p:nvSpPr>
        <p:spPr bwMode="auto">
          <a:xfrm>
            <a:off x="5410200" y="1600200"/>
            <a:ext cx="538163" cy="369888"/>
          </a:xfrm>
          <a:prstGeom prst="rect">
            <a:avLst/>
          </a:prstGeom>
          <a:noFill/>
          <a:ln w="9525">
            <a:noFill/>
            <a:miter lim="800000"/>
            <a:headEnd/>
            <a:tailEnd/>
          </a:ln>
        </p:spPr>
        <p:txBody>
          <a:bodyPr wrap="none">
            <a:spAutoFit/>
          </a:bodyPr>
          <a:lstStyle/>
          <a:p>
            <a:r>
              <a:rPr lang="en-US" sz="1800">
                <a:latin typeface="Calibri" pitchFamily="34" charset="0"/>
              </a:rPr>
              <a:t>7 m</a:t>
            </a:r>
          </a:p>
        </p:txBody>
      </p:sp>
      <p:sp>
        <p:nvSpPr>
          <p:cNvPr id="105" name="Rounded Rectangle 104"/>
          <p:cNvSpPr/>
          <p:nvPr/>
        </p:nvSpPr>
        <p:spPr>
          <a:xfrm>
            <a:off x="381000" y="6096000"/>
            <a:ext cx="228600" cy="304800"/>
          </a:xfrm>
          <a:prstGeom prst="roundRect">
            <a:avLst/>
          </a:prstGeom>
          <a:solidFill>
            <a:srgbClr val="0070C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429069" name="TextBox 105"/>
          <p:cNvSpPr txBox="1">
            <a:spLocks noChangeArrowheads="1"/>
          </p:cNvSpPr>
          <p:nvPr/>
        </p:nvSpPr>
        <p:spPr bwMode="auto">
          <a:xfrm>
            <a:off x="609600" y="6096000"/>
            <a:ext cx="1308100" cy="369888"/>
          </a:xfrm>
          <a:prstGeom prst="rect">
            <a:avLst/>
          </a:prstGeom>
          <a:noFill/>
          <a:ln w="9525">
            <a:noFill/>
            <a:miter lim="800000"/>
            <a:headEnd/>
            <a:tailEnd/>
          </a:ln>
        </p:spPr>
        <p:txBody>
          <a:bodyPr wrap="none">
            <a:spAutoFit/>
          </a:bodyPr>
          <a:lstStyle/>
          <a:p>
            <a:r>
              <a:rPr lang="en-US" sz="1800">
                <a:latin typeface="Calibri" pitchFamily="34" charset="0"/>
              </a:rPr>
              <a:t>Quadrupole</a:t>
            </a:r>
          </a:p>
        </p:txBody>
      </p:sp>
      <p:sp>
        <p:nvSpPr>
          <p:cNvPr id="107" name="Rectangle 106"/>
          <p:cNvSpPr/>
          <p:nvPr/>
        </p:nvSpPr>
        <p:spPr>
          <a:xfrm>
            <a:off x="1828800" y="59436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429071" name="TextBox 107"/>
          <p:cNvSpPr txBox="1">
            <a:spLocks noChangeArrowheads="1"/>
          </p:cNvSpPr>
          <p:nvPr/>
        </p:nvSpPr>
        <p:spPr bwMode="auto">
          <a:xfrm>
            <a:off x="1981200" y="6096000"/>
            <a:ext cx="968375" cy="369888"/>
          </a:xfrm>
          <a:prstGeom prst="rect">
            <a:avLst/>
          </a:prstGeom>
          <a:noFill/>
          <a:ln w="9525">
            <a:noFill/>
            <a:miter lim="800000"/>
            <a:headEnd/>
            <a:tailEnd/>
          </a:ln>
        </p:spPr>
        <p:txBody>
          <a:bodyPr wrap="none">
            <a:spAutoFit/>
          </a:bodyPr>
          <a:lstStyle/>
          <a:p>
            <a:r>
              <a:rPr lang="en-US" sz="1800">
                <a:latin typeface="Calibri" pitchFamily="34" charset="0"/>
              </a:rPr>
              <a:t>Buncher</a:t>
            </a:r>
          </a:p>
        </p:txBody>
      </p:sp>
      <p:sp>
        <p:nvSpPr>
          <p:cNvPr id="109" name="Rectangle 108"/>
          <p:cNvSpPr/>
          <p:nvPr/>
        </p:nvSpPr>
        <p:spPr>
          <a:xfrm>
            <a:off x="2895600" y="60960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429073" name="TextBox 109"/>
          <p:cNvSpPr txBox="1">
            <a:spLocks noChangeArrowheads="1"/>
          </p:cNvSpPr>
          <p:nvPr/>
        </p:nvSpPr>
        <p:spPr bwMode="auto">
          <a:xfrm>
            <a:off x="3200400" y="6096000"/>
            <a:ext cx="998538" cy="369888"/>
          </a:xfrm>
          <a:prstGeom prst="rect">
            <a:avLst/>
          </a:prstGeom>
          <a:noFill/>
          <a:ln w="9525">
            <a:noFill/>
            <a:miter lim="800000"/>
            <a:headEnd/>
            <a:tailEnd/>
          </a:ln>
        </p:spPr>
        <p:txBody>
          <a:bodyPr wrap="none">
            <a:spAutoFit/>
          </a:bodyPr>
          <a:lstStyle/>
          <a:p>
            <a:r>
              <a:rPr lang="en-US" sz="1800">
                <a:latin typeface="Calibri" pitchFamily="34" charset="0"/>
              </a:rPr>
              <a:t>Solenoid</a:t>
            </a:r>
          </a:p>
        </p:txBody>
      </p:sp>
      <p:sp>
        <p:nvSpPr>
          <p:cNvPr id="111" name="Rectangle 110"/>
          <p:cNvSpPr/>
          <p:nvPr/>
        </p:nvSpPr>
        <p:spPr>
          <a:xfrm>
            <a:off x="4191000" y="6172200"/>
            <a:ext cx="457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429075" name="TextBox 111"/>
          <p:cNvSpPr txBox="1">
            <a:spLocks noChangeArrowheads="1"/>
          </p:cNvSpPr>
          <p:nvPr/>
        </p:nvSpPr>
        <p:spPr bwMode="auto">
          <a:xfrm>
            <a:off x="4724400" y="6096000"/>
            <a:ext cx="990600" cy="369888"/>
          </a:xfrm>
          <a:prstGeom prst="rect">
            <a:avLst/>
          </a:prstGeom>
          <a:noFill/>
          <a:ln w="9525">
            <a:noFill/>
            <a:miter lim="800000"/>
            <a:headEnd/>
            <a:tailEnd/>
          </a:ln>
        </p:spPr>
        <p:txBody>
          <a:bodyPr wrap="none">
            <a:spAutoFit/>
          </a:bodyPr>
          <a:lstStyle/>
          <a:p>
            <a:r>
              <a:rPr lang="en-US" sz="1800">
                <a:latin typeface="Calibri" pitchFamily="34" charset="0"/>
              </a:rPr>
              <a:t>Chopper</a:t>
            </a:r>
          </a:p>
        </p:txBody>
      </p:sp>
      <p:sp>
        <p:nvSpPr>
          <p:cNvPr id="113" name="Oval 112"/>
          <p:cNvSpPr/>
          <p:nvPr/>
        </p:nvSpPr>
        <p:spPr>
          <a:xfrm>
            <a:off x="5638800" y="6172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429077" name="TextBox 113"/>
          <p:cNvSpPr txBox="1">
            <a:spLocks noChangeArrowheads="1"/>
          </p:cNvSpPr>
          <p:nvPr/>
        </p:nvSpPr>
        <p:spPr bwMode="auto">
          <a:xfrm>
            <a:off x="5943600" y="6096000"/>
            <a:ext cx="1196975" cy="369888"/>
          </a:xfrm>
          <a:prstGeom prst="rect">
            <a:avLst/>
          </a:prstGeom>
          <a:noFill/>
          <a:ln w="9525">
            <a:noFill/>
            <a:miter lim="800000"/>
            <a:headEnd/>
            <a:tailEnd/>
          </a:ln>
        </p:spPr>
        <p:txBody>
          <a:bodyPr wrap="none">
            <a:spAutoFit/>
          </a:bodyPr>
          <a:lstStyle/>
          <a:p>
            <a:r>
              <a:rPr lang="en-US" sz="1800">
                <a:latin typeface="Calibri" pitchFamily="34" charset="0"/>
              </a:rPr>
              <a:t>Beam Stop</a:t>
            </a:r>
          </a:p>
        </p:txBody>
      </p:sp>
      <p:sp>
        <p:nvSpPr>
          <p:cNvPr id="115" name="Rounded Rectangle 114"/>
          <p:cNvSpPr/>
          <p:nvPr/>
        </p:nvSpPr>
        <p:spPr>
          <a:xfrm>
            <a:off x="7162800" y="6172200"/>
            <a:ext cx="304800" cy="152400"/>
          </a:xfrm>
          <a:prstGeom prst="roundRect">
            <a:avLst/>
          </a:prstGeom>
          <a:solidFill>
            <a:srgbClr val="2801CF"/>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429079" name="TextBox 115"/>
          <p:cNvSpPr txBox="1">
            <a:spLocks noChangeArrowheads="1"/>
          </p:cNvSpPr>
          <p:nvPr/>
        </p:nvSpPr>
        <p:spPr bwMode="auto">
          <a:xfrm>
            <a:off x="7543800" y="6096000"/>
            <a:ext cx="930275" cy="369888"/>
          </a:xfrm>
          <a:prstGeom prst="rect">
            <a:avLst/>
          </a:prstGeom>
          <a:noFill/>
          <a:ln w="9525">
            <a:noFill/>
            <a:miter lim="800000"/>
            <a:headEnd/>
            <a:tailEnd/>
          </a:ln>
        </p:spPr>
        <p:txBody>
          <a:bodyPr wrap="none">
            <a:spAutoFit/>
          </a:bodyPr>
          <a:lstStyle/>
          <a:p>
            <a:r>
              <a:rPr lang="en-US" sz="1800">
                <a:latin typeface="Calibri" pitchFamily="34" charset="0"/>
              </a:rPr>
              <a:t>ES  Lens</a:t>
            </a:r>
          </a:p>
        </p:txBody>
      </p:sp>
      <p:sp>
        <p:nvSpPr>
          <p:cNvPr id="429081" name="Text Box 67"/>
          <p:cNvSpPr txBox="1">
            <a:spLocks noChangeArrowheads="1"/>
          </p:cNvSpPr>
          <p:nvPr/>
        </p:nvSpPr>
        <p:spPr bwMode="auto">
          <a:xfrm>
            <a:off x="6613525" y="1487488"/>
            <a:ext cx="1303338" cy="457200"/>
          </a:xfrm>
          <a:prstGeom prst="rect">
            <a:avLst/>
          </a:prstGeom>
          <a:noFill/>
          <a:ln w="9525">
            <a:noFill/>
            <a:miter lim="800000"/>
            <a:headEnd/>
            <a:tailEnd/>
          </a:ln>
        </p:spPr>
        <p:txBody>
          <a:bodyPr wrap="none">
            <a:spAutoFit/>
          </a:bodyPr>
          <a:lstStyle/>
          <a:p>
            <a:r>
              <a:rPr lang="en-US"/>
              <a:t>750 keV</a:t>
            </a:r>
          </a:p>
        </p:txBody>
      </p:sp>
      <p:sp>
        <p:nvSpPr>
          <p:cNvPr id="429082" name="Line 68"/>
          <p:cNvSpPr>
            <a:spLocks noChangeShapeType="1"/>
          </p:cNvSpPr>
          <p:nvPr/>
        </p:nvSpPr>
        <p:spPr bwMode="auto">
          <a:xfrm>
            <a:off x="533400" y="1752600"/>
            <a:ext cx="1219200" cy="0"/>
          </a:xfrm>
          <a:prstGeom prst="line">
            <a:avLst/>
          </a:prstGeom>
          <a:noFill/>
          <a:ln w="19050">
            <a:solidFill>
              <a:schemeClr val="tx1"/>
            </a:solidFill>
            <a:round/>
            <a:headEnd type="triangle" w="med" len="med"/>
            <a:tailEnd type="triangle" w="med" len="med"/>
          </a:ln>
        </p:spPr>
        <p:txBody>
          <a:bodyPr/>
          <a:lstStyle/>
          <a:p>
            <a:endParaRPr lang="en-US"/>
          </a:p>
        </p:txBody>
      </p:sp>
      <p:sp>
        <p:nvSpPr>
          <p:cNvPr id="429083" name="Text Box 69"/>
          <p:cNvSpPr txBox="1">
            <a:spLocks noChangeArrowheads="1"/>
          </p:cNvSpPr>
          <p:nvPr/>
        </p:nvSpPr>
        <p:spPr bwMode="auto">
          <a:xfrm>
            <a:off x="822325" y="1258888"/>
            <a:ext cx="1133475" cy="457200"/>
          </a:xfrm>
          <a:prstGeom prst="rect">
            <a:avLst/>
          </a:prstGeom>
          <a:noFill/>
          <a:ln w="9525">
            <a:noFill/>
            <a:miter lim="800000"/>
            <a:headEnd/>
            <a:tailEnd/>
          </a:ln>
        </p:spPr>
        <p:txBody>
          <a:bodyPr wrap="none">
            <a:spAutoFit/>
          </a:bodyPr>
          <a:lstStyle/>
          <a:p>
            <a:r>
              <a:rPr lang="en-US"/>
              <a:t>35 keV</a:t>
            </a:r>
          </a:p>
        </p:txBody>
      </p:sp>
      <p:sp>
        <p:nvSpPr>
          <p:cNvPr id="429087" name="Text Box 73"/>
          <p:cNvSpPr txBox="1">
            <a:spLocks noChangeArrowheads="1"/>
          </p:cNvSpPr>
          <p:nvPr/>
        </p:nvSpPr>
        <p:spPr bwMode="auto">
          <a:xfrm>
            <a:off x="746125" y="1716088"/>
            <a:ext cx="625475" cy="457200"/>
          </a:xfrm>
          <a:prstGeom prst="rect">
            <a:avLst/>
          </a:prstGeom>
          <a:noFill/>
          <a:ln w="9525">
            <a:noFill/>
            <a:miter lim="800000"/>
            <a:headEnd/>
            <a:tailEnd/>
          </a:ln>
        </p:spPr>
        <p:txBody>
          <a:bodyPr wrap="none">
            <a:spAutoFit/>
          </a:bodyPr>
          <a:lstStyle/>
          <a:p>
            <a:r>
              <a:rPr lang="en-US"/>
              <a:t>DC</a:t>
            </a:r>
          </a:p>
        </p:txBody>
      </p:sp>
    </p:spTree>
    <p:extLst>
      <p:ext uri="{BB962C8B-B14F-4D97-AF65-F5344CB8AC3E}">
        <p14:creationId xmlns:p14="http://schemas.microsoft.com/office/powerpoint/2010/main" val="23551039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7074" y="250699"/>
            <a:ext cx="7838498" cy="6270799"/>
          </a:xfrm>
          <a:prstGeom prst="rect">
            <a:avLst/>
          </a:prstGeom>
        </p:spPr>
      </p:pic>
      <p:sp>
        <p:nvSpPr>
          <p:cNvPr id="7" name="TextBox 6"/>
          <p:cNvSpPr txBox="1"/>
          <p:nvPr/>
        </p:nvSpPr>
        <p:spPr>
          <a:xfrm>
            <a:off x="1440672" y="2644965"/>
            <a:ext cx="641484" cy="369332"/>
          </a:xfrm>
          <a:prstGeom prst="rect">
            <a:avLst/>
          </a:prstGeom>
          <a:noFill/>
        </p:spPr>
        <p:txBody>
          <a:bodyPr wrap="none" rtlCol="0">
            <a:spAutoFit/>
          </a:bodyPr>
          <a:lstStyle/>
          <a:p>
            <a:r>
              <a:rPr lang="en-US" dirty="0" smtClean="0"/>
              <a:t>RFQ</a:t>
            </a:r>
            <a:endParaRPr lang="en-US" dirty="0"/>
          </a:p>
        </p:txBody>
      </p:sp>
      <p:sp>
        <p:nvSpPr>
          <p:cNvPr id="8" name="TextBox 7"/>
          <p:cNvSpPr txBox="1"/>
          <p:nvPr/>
        </p:nvSpPr>
        <p:spPr>
          <a:xfrm>
            <a:off x="4492620" y="2644965"/>
            <a:ext cx="1345891" cy="369332"/>
          </a:xfrm>
          <a:prstGeom prst="rect">
            <a:avLst/>
          </a:prstGeom>
          <a:noFill/>
        </p:spPr>
        <p:txBody>
          <a:bodyPr wrap="square" rtlCol="0">
            <a:spAutoFit/>
          </a:bodyPr>
          <a:lstStyle/>
          <a:p>
            <a:r>
              <a:rPr lang="en-US" dirty="0" smtClean="0"/>
              <a:t>B 1</a:t>
            </a:r>
            <a:endParaRPr lang="en-US" dirty="0"/>
          </a:p>
        </p:txBody>
      </p:sp>
      <p:sp>
        <p:nvSpPr>
          <p:cNvPr id="9" name="TextBox 8"/>
          <p:cNvSpPr txBox="1"/>
          <p:nvPr/>
        </p:nvSpPr>
        <p:spPr>
          <a:xfrm>
            <a:off x="6620612" y="2644965"/>
            <a:ext cx="564502" cy="369332"/>
          </a:xfrm>
          <a:prstGeom prst="rect">
            <a:avLst/>
          </a:prstGeom>
          <a:noFill/>
        </p:spPr>
        <p:txBody>
          <a:bodyPr wrap="none" rtlCol="0">
            <a:spAutoFit/>
          </a:bodyPr>
          <a:lstStyle/>
          <a:p>
            <a:r>
              <a:rPr lang="en-US" dirty="0" smtClean="0"/>
              <a:t>B 2</a:t>
            </a:r>
            <a:endParaRPr lang="en-US" dirty="0"/>
          </a:p>
        </p:txBody>
      </p:sp>
      <p:sp>
        <p:nvSpPr>
          <p:cNvPr id="10" name="TextBox 9"/>
          <p:cNvSpPr txBox="1"/>
          <p:nvPr/>
        </p:nvSpPr>
        <p:spPr>
          <a:xfrm>
            <a:off x="2180210" y="6014549"/>
            <a:ext cx="492367" cy="369332"/>
          </a:xfrm>
          <a:prstGeom prst="rect">
            <a:avLst/>
          </a:prstGeom>
          <a:noFill/>
        </p:spPr>
        <p:txBody>
          <a:bodyPr wrap="none" rtlCol="0">
            <a:spAutoFit/>
          </a:bodyPr>
          <a:lstStyle/>
          <a:p>
            <a:r>
              <a:rPr lang="en-US" dirty="0" smtClean="0"/>
              <a:t>B3</a:t>
            </a:r>
            <a:endParaRPr lang="en-US" dirty="0"/>
          </a:p>
        </p:txBody>
      </p:sp>
      <p:sp>
        <p:nvSpPr>
          <p:cNvPr id="11" name="TextBox 10"/>
          <p:cNvSpPr txBox="1"/>
          <p:nvPr/>
        </p:nvSpPr>
        <p:spPr>
          <a:xfrm>
            <a:off x="4492620" y="6014549"/>
            <a:ext cx="930250" cy="369332"/>
          </a:xfrm>
          <a:prstGeom prst="rect">
            <a:avLst/>
          </a:prstGeom>
          <a:noFill/>
        </p:spPr>
        <p:txBody>
          <a:bodyPr wrap="none" rtlCol="0">
            <a:spAutoFit/>
          </a:bodyPr>
          <a:lstStyle/>
          <a:p>
            <a:r>
              <a:rPr lang="en-US" dirty="0" smtClean="0"/>
              <a:t>At DTL</a:t>
            </a:r>
            <a:endParaRPr lang="en-US" dirty="0"/>
          </a:p>
        </p:txBody>
      </p:sp>
      <p:sp>
        <p:nvSpPr>
          <p:cNvPr id="12" name="TextBox 11"/>
          <p:cNvSpPr txBox="1"/>
          <p:nvPr/>
        </p:nvSpPr>
        <p:spPr>
          <a:xfrm>
            <a:off x="6805277" y="5862886"/>
            <a:ext cx="2048119" cy="369332"/>
          </a:xfrm>
          <a:prstGeom prst="rect">
            <a:avLst/>
          </a:prstGeom>
          <a:noFill/>
        </p:spPr>
        <p:txBody>
          <a:bodyPr wrap="none" rtlCol="0">
            <a:spAutoFit/>
          </a:bodyPr>
          <a:lstStyle/>
          <a:p>
            <a:r>
              <a:rPr lang="en-US" dirty="0" smtClean="0"/>
              <a:t>At Cell 20 in DTL</a:t>
            </a:r>
            <a:endParaRPr lang="en-US" dirty="0"/>
          </a:p>
        </p:txBody>
      </p:sp>
    </p:spTree>
    <p:extLst>
      <p:ext uri="{BB962C8B-B14F-4D97-AF65-F5344CB8AC3E}">
        <p14:creationId xmlns:p14="http://schemas.microsoft.com/office/powerpoint/2010/main" val="14500936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eoldlinac.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3888" y="0"/>
            <a:ext cx="7894637" cy="6858000"/>
          </a:xfrm>
          <a:prstGeom prst="rect">
            <a:avLst/>
          </a:prstGeom>
        </p:spPr>
      </p:pic>
    </p:spTree>
    <p:extLst>
      <p:ext uri="{BB962C8B-B14F-4D97-AF65-F5344CB8AC3E}">
        <p14:creationId xmlns:p14="http://schemas.microsoft.com/office/powerpoint/2010/main" val="67054991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Title 1"/>
          <p:cNvSpPr>
            <a:spLocks noGrp="1"/>
          </p:cNvSpPr>
          <p:nvPr>
            <p:ph type="title"/>
          </p:nvPr>
        </p:nvSpPr>
        <p:spPr/>
        <p:txBody>
          <a:bodyPr/>
          <a:lstStyle/>
          <a:p>
            <a:pPr eaLnBrk="1" hangingPunct="1"/>
            <a:r>
              <a:rPr lang="en-US" dirty="0" smtClean="0">
                <a:solidFill>
                  <a:srgbClr val="FF0000"/>
                </a:solidFill>
              </a:rPr>
              <a:t>LEBT and MEBT in  2010 </a:t>
            </a:r>
          </a:p>
        </p:txBody>
      </p:sp>
      <p:sp>
        <p:nvSpPr>
          <p:cNvPr id="433154" name="Content Placeholder 2"/>
          <p:cNvSpPr>
            <a:spLocks noGrp="1"/>
          </p:cNvSpPr>
          <p:nvPr>
            <p:ph idx="1"/>
          </p:nvPr>
        </p:nvSpPr>
        <p:spPr/>
        <p:txBody>
          <a:bodyPr/>
          <a:lstStyle/>
          <a:p>
            <a:pPr eaLnBrk="1" hangingPunct="1">
              <a:buFont typeface="Arial" charset="0"/>
              <a:buNone/>
            </a:pPr>
            <a:endParaRPr lang="en-US" smtClean="0"/>
          </a:p>
          <a:p>
            <a:pPr eaLnBrk="1" hangingPunct="1">
              <a:buFont typeface="Arial" charset="0"/>
              <a:buNone/>
            </a:pPr>
            <a:endParaRPr lang="en-US" smtClean="0"/>
          </a:p>
          <a:p>
            <a:pPr eaLnBrk="1" hangingPunct="1">
              <a:buFont typeface="Arial" charset="0"/>
              <a:buNone/>
            </a:pPr>
            <a:endParaRPr lang="en-US" smtClean="0"/>
          </a:p>
        </p:txBody>
      </p:sp>
      <p:cxnSp>
        <p:nvCxnSpPr>
          <p:cNvPr id="5" name="Straight Connector 4"/>
          <p:cNvCxnSpPr>
            <a:stCxn id="13" idx="5"/>
          </p:cNvCxnSpPr>
          <p:nvPr/>
        </p:nvCxnSpPr>
        <p:spPr>
          <a:xfrm flipV="1">
            <a:off x="2247900" y="2209800"/>
            <a:ext cx="5981700" cy="381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543800" y="1981200"/>
            <a:ext cx="9144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t>DTL</a:t>
            </a:r>
          </a:p>
        </p:txBody>
      </p:sp>
      <p:sp>
        <p:nvSpPr>
          <p:cNvPr id="7" name="Rectangle 6"/>
          <p:cNvSpPr/>
          <p:nvPr/>
        </p:nvSpPr>
        <p:spPr>
          <a:xfrm>
            <a:off x="7467600" y="2133600"/>
            <a:ext cx="76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8" name="Rectangle 7"/>
          <p:cNvSpPr/>
          <p:nvPr/>
        </p:nvSpPr>
        <p:spPr>
          <a:xfrm>
            <a:off x="7315200" y="19050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9" name="Oval 8"/>
          <p:cNvSpPr/>
          <p:nvPr/>
        </p:nvSpPr>
        <p:spPr>
          <a:xfrm>
            <a:off x="5486400" y="2057400"/>
            <a:ext cx="76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10" name="Rectangle 9"/>
          <p:cNvSpPr/>
          <p:nvPr/>
        </p:nvSpPr>
        <p:spPr>
          <a:xfrm>
            <a:off x="5257800" y="2133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11" name="Rectangle 10"/>
          <p:cNvSpPr/>
          <p:nvPr/>
        </p:nvSpPr>
        <p:spPr>
          <a:xfrm>
            <a:off x="5867400" y="2057400"/>
            <a:ext cx="10668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RFQ</a:t>
            </a:r>
          </a:p>
        </p:txBody>
      </p:sp>
      <p:sp>
        <p:nvSpPr>
          <p:cNvPr id="12" name="Rectangle 11"/>
          <p:cNvSpPr/>
          <p:nvPr/>
        </p:nvSpPr>
        <p:spPr>
          <a:xfrm>
            <a:off x="3657600" y="2057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13" name="Isosceles Triangle 12"/>
          <p:cNvSpPr/>
          <p:nvPr/>
        </p:nvSpPr>
        <p:spPr>
          <a:xfrm>
            <a:off x="2133600" y="21336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6" name="Oval 15"/>
          <p:cNvSpPr/>
          <p:nvPr/>
        </p:nvSpPr>
        <p:spPr>
          <a:xfrm>
            <a:off x="381000" y="3124200"/>
            <a:ext cx="228600" cy="228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17" name="Rounded Rectangle 16"/>
          <p:cNvSpPr/>
          <p:nvPr/>
        </p:nvSpPr>
        <p:spPr>
          <a:xfrm>
            <a:off x="685800" y="3048000"/>
            <a:ext cx="228600" cy="762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18" name="Straight Connector 17"/>
          <p:cNvCxnSpPr/>
          <p:nvPr/>
        </p:nvCxnSpPr>
        <p:spPr>
          <a:xfrm rot="5400000" flipH="1" flipV="1">
            <a:off x="990600" y="1905000"/>
            <a:ext cx="871538" cy="1633538"/>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162800" y="21336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0" name="Rectangle 19"/>
          <p:cNvSpPr/>
          <p:nvPr/>
        </p:nvSpPr>
        <p:spPr>
          <a:xfrm>
            <a:off x="6934200" y="21336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1" name="Rectangle 20"/>
          <p:cNvSpPr/>
          <p:nvPr/>
        </p:nvSpPr>
        <p:spPr>
          <a:xfrm>
            <a:off x="5562600" y="2057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3" name="Rounded Rectangle 22"/>
          <p:cNvSpPr/>
          <p:nvPr/>
        </p:nvSpPr>
        <p:spPr>
          <a:xfrm>
            <a:off x="1219200" y="2667000"/>
            <a:ext cx="304800" cy="2286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24" name="Rounded Rectangle 23"/>
          <p:cNvSpPr/>
          <p:nvPr/>
        </p:nvSpPr>
        <p:spPr>
          <a:xfrm>
            <a:off x="2514600" y="2133600"/>
            <a:ext cx="304800" cy="152400"/>
          </a:xfrm>
          <a:prstGeom prst="roundRect">
            <a:avLst/>
          </a:prstGeom>
          <a:solidFill>
            <a:srgbClr val="2801CF"/>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25" name="Rounded Rectangle 24"/>
          <p:cNvSpPr/>
          <p:nvPr/>
        </p:nvSpPr>
        <p:spPr>
          <a:xfrm>
            <a:off x="3048000" y="2057400"/>
            <a:ext cx="228600" cy="304800"/>
          </a:xfrm>
          <a:prstGeom prst="roundRect">
            <a:avLst/>
          </a:prstGeom>
          <a:solidFill>
            <a:srgbClr val="0070C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6" name="Isosceles Triangle 25"/>
          <p:cNvSpPr/>
          <p:nvPr/>
        </p:nvSpPr>
        <p:spPr>
          <a:xfrm>
            <a:off x="5105400" y="21336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28" name="Straight Connector 27"/>
          <p:cNvCxnSpPr>
            <a:stCxn id="26" idx="1"/>
          </p:cNvCxnSpPr>
          <p:nvPr/>
        </p:nvCxnSpPr>
        <p:spPr>
          <a:xfrm rot="10800000" flipV="1">
            <a:off x="4876800" y="2247900"/>
            <a:ext cx="266700" cy="342900"/>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800600" y="2438400"/>
            <a:ext cx="228600" cy="304800"/>
          </a:xfrm>
          <a:prstGeom prst="rect">
            <a:avLst/>
          </a:prstGeom>
          <a:solidFill>
            <a:srgbClr val="00B050"/>
          </a:solidFill>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30" name="Oval 29"/>
          <p:cNvSpPr/>
          <p:nvPr/>
        </p:nvSpPr>
        <p:spPr>
          <a:xfrm>
            <a:off x="4572000" y="2667000"/>
            <a:ext cx="228600" cy="304800"/>
          </a:xfrm>
          <a:prstGeom prst="ellipse">
            <a:avLst/>
          </a:prstGeom>
          <a:solidFill>
            <a:srgbClr val="002060"/>
          </a:solidFill>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1" name="Rounded Rectangle 30"/>
          <p:cNvSpPr/>
          <p:nvPr/>
        </p:nvSpPr>
        <p:spPr>
          <a:xfrm>
            <a:off x="381000" y="6096000"/>
            <a:ext cx="228600" cy="304800"/>
          </a:xfrm>
          <a:prstGeom prst="roundRect">
            <a:avLst/>
          </a:prstGeom>
          <a:solidFill>
            <a:srgbClr val="0070C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433178" name="TextBox 31"/>
          <p:cNvSpPr txBox="1">
            <a:spLocks noChangeArrowheads="1"/>
          </p:cNvSpPr>
          <p:nvPr/>
        </p:nvSpPr>
        <p:spPr bwMode="auto">
          <a:xfrm>
            <a:off x="609600" y="6096000"/>
            <a:ext cx="1308100" cy="369888"/>
          </a:xfrm>
          <a:prstGeom prst="rect">
            <a:avLst/>
          </a:prstGeom>
          <a:noFill/>
          <a:ln w="9525">
            <a:noFill/>
            <a:miter lim="800000"/>
            <a:headEnd/>
            <a:tailEnd/>
          </a:ln>
        </p:spPr>
        <p:txBody>
          <a:bodyPr wrap="none">
            <a:spAutoFit/>
          </a:bodyPr>
          <a:lstStyle/>
          <a:p>
            <a:r>
              <a:rPr lang="en-US" sz="1800">
                <a:latin typeface="Calibri" pitchFamily="34" charset="0"/>
              </a:rPr>
              <a:t>Quadrupole</a:t>
            </a:r>
          </a:p>
        </p:txBody>
      </p:sp>
      <p:sp>
        <p:nvSpPr>
          <p:cNvPr id="33" name="Rectangle 32"/>
          <p:cNvSpPr/>
          <p:nvPr/>
        </p:nvSpPr>
        <p:spPr>
          <a:xfrm>
            <a:off x="1828800" y="59436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433180" name="TextBox 33"/>
          <p:cNvSpPr txBox="1">
            <a:spLocks noChangeArrowheads="1"/>
          </p:cNvSpPr>
          <p:nvPr/>
        </p:nvSpPr>
        <p:spPr bwMode="auto">
          <a:xfrm>
            <a:off x="1981200" y="6096000"/>
            <a:ext cx="968375" cy="369888"/>
          </a:xfrm>
          <a:prstGeom prst="rect">
            <a:avLst/>
          </a:prstGeom>
          <a:noFill/>
          <a:ln w="9525">
            <a:noFill/>
            <a:miter lim="800000"/>
            <a:headEnd/>
            <a:tailEnd/>
          </a:ln>
        </p:spPr>
        <p:txBody>
          <a:bodyPr wrap="none">
            <a:spAutoFit/>
          </a:bodyPr>
          <a:lstStyle/>
          <a:p>
            <a:r>
              <a:rPr lang="en-US" sz="1800">
                <a:latin typeface="Calibri" pitchFamily="34" charset="0"/>
              </a:rPr>
              <a:t>Buncher</a:t>
            </a:r>
          </a:p>
        </p:txBody>
      </p:sp>
      <p:sp>
        <p:nvSpPr>
          <p:cNvPr id="35" name="Rectangle 34"/>
          <p:cNvSpPr/>
          <p:nvPr/>
        </p:nvSpPr>
        <p:spPr>
          <a:xfrm>
            <a:off x="2895600" y="60960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433182" name="TextBox 35"/>
          <p:cNvSpPr txBox="1">
            <a:spLocks noChangeArrowheads="1"/>
          </p:cNvSpPr>
          <p:nvPr/>
        </p:nvSpPr>
        <p:spPr bwMode="auto">
          <a:xfrm>
            <a:off x="3200400" y="6096000"/>
            <a:ext cx="998538" cy="369888"/>
          </a:xfrm>
          <a:prstGeom prst="rect">
            <a:avLst/>
          </a:prstGeom>
          <a:noFill/>
          <a:ln w="9525">
            <a:noFill/>
            <a:miter lim="800000"/>
            <a:headEnd/>
            <a:tailEnd/>
          </a:ln>
        </p:spPr>
        <p:txBody>
          <a:bodyPr wrap="none">
            <a:spAutoFit/>
          </a:bodyPr>
          <a:lstStyle/>
          <a:p>
            <a:r>
              <a:rPr lang="en-US" sz="1800">
                <a:latin typeface="Calibri" pitchFamily="34" charset="0"/>
              </a:rPr>
              <a:t>Solenoid</a:t>
            </a:r>
          </a:p>
        </p:txBody>
      </p:sp>
      <p:sp>
        <p:nvSpPr>
          <p:cNvPr id="37" name="Rectangle 36"/>
          <p:cNvSpPr/>
          <p:nvPr/>
        </p:nvSpPr>
        <p:spPr>
          <a:xfrm>
            <a:off x="4191000" y="6172200"/>
            <a:ext cx="457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433184" name="TextBox 37"/>
          <p:cNvSpPr txBox="1">
            <a:spLocks noChangeArrowheads="1"/>
          </p:cNvSpPr>
          <p:nvPr/>
        </p:nvSpPr>
        <p:spPr bwMode="auto">
          <a:xfrm>
            <a:off x="4724400" y="6096000"/>
            <a:ext cx="990600" cy="369888"/>
          </a:xfrm>
          <a:prstGeom prst="rect">
            <a:avLst/>
          </a:prstGeom>
          <a:noFill/>
          <a:ln w="9525">
            <a:noFill/>
            <a:miter lim="800000"/>
            <a:headEnd/>
            <a:tailEnd/>
          </a:ln>
        </p:spPr>
        <p:txBody>
          <a:bodyPr wrap="none">
            <a:spAutoFit/>
          </a:bodyPr>
          <a:lstStyle/>
          <a:p>
            <a:r>
              <a:rPr lang="en-US" sz="1800">
                <a:latin typeface="Calibri" pitchFamily="34" charset="0"/>
              </a:rPr>
              <a:t>Chopper</a:t>
            </a:r>
          </a:p>
        </p:txBody>
      </p:sp>
      <p:sp>
        <p:nvSpPr>
          <p:cNvPr id="39" name="Oval 38"/>
          <p:cNvSpPr/>
          <p:nvPr/>
        </p:nvSpPr>
        <p:spPr>
          <a:xfrm>
            <a:off x="5638800" y="6172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433186" name="TextBox 39"/>
          <p:cNvSpPr txBox="1">
            <a:spLocks noChangeArrowheads="1"/>
          </p:cNvSpPr>
          <p:nvPr/>
        </p:nvSpPr>
        <p:spPr bwMode="auto">
          <a:xfrm>
            <a:off x="5943600" y="6096000"/>
            <a:ext cx="1196975" cy="369888"/>
          </a:xfrm>
          <a:prstGeom prst="rect">
            <a:avLst/>
          </a:prstGeom>
          <a:noFill/>
          <a:ln w="9525">
            <a:noFill/>
            <a:miter lim="800000"/>
            <a:headEnd/>
            <a:tailEnd/>
          </a:ln>
        </p:spPr>
        <p:txBody>
          <a:bodyPr wrap="none">
            <a:spAutoFit/>
          </a:bodyPr>
          <a:lstStyle/>
          <a:p>
            <a:r>
              <a:rPr lang="en-US" sz="1800">
                <a:latin typeface="Calibri" pitchFamily="34" charset="0"/>
              </a:rPr>
              <a:t>Beam Stop</a:t>
            </a:r>
          </a:p>
        </p:txBody>
      </p:sp>
      <p:sp>
        <p:nvSpPr>
          <p:cNvPr id="41" name="Rounded Rectangle 40"/>
          <p:cNvSpPr/>
          <p:nvPr/>
        </p:nvSpPr>
        <p:spPr>
          <a:xfrm>
            <a:off x="7162800" y="6172200"/>
            <a:ext cx="304800" cy="152400"/>
          </a:xfrm>
          <a:prstGeom prst="roundRect">
            <a:avLst/>
          </a:prstGeom>
          <a:solidFill>
            <a:srgbClr val="2801CF"/>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433188" name="TextBox 41"/>
          <p:cNvSpPr txBox="1">
            <a:spLocks noChangeArrowheads="1"/>
          </p:cNvSpPr>
          <p:nvPr/>
        </p:nvSpPr>
        <p:spPr bwMode="auto">
          <a:xfrm>
            <a:off x="7543800" y="6096000"/>
            <a:ext cx="930275" cy="369888"/>
          </a:xfrm>
          <a:prstGeom prst="rect">
            <a:avLst/>
          </a:prstGeom>
          <a:noFill/>
          <a:ln w="9525">
            <a:noFill/>
            <a:miter lim="800000"/>
            <a:headEnd/>
            <a:tailEnd/>
          </a:ln>
        </p:spPr>
        <p:txBody>
          <a:bodyPr wrap="none">
            <a:spAutoFit/>
          </a:bodyPr>
          <a:lstStyle/>
          <a:p>
            <a:r>
              <a:rPr lang="en-US" sz="1800">
                <a:latin typeface="Calibri" pitchFamily="34" charset="0"/>
              </a:rPr>
              <a:t>ES  Lens</a:t>
            </a:r>
          </a:p>
        </p:txBody>
      </p:sp>
      <p:pic>
        <p:nvPicPr>
          <p:cNvPr id="40" name="Picture 3" descr="C:\Documents and Settings\raparia\Desktop\opt2_DTL.bmp"/>
          <p:cNvPicPr>
            <a:picLocks noChangeAspect="1" noChangeArrowheads="1"/>
          </p:cNvPicPr>
          <p:nvPr/>
        </p:nvPicPr>
        <p:blipFill>
          <a:blip r:embed="rId3">
            <a:extLst>
              <a:ext uri="{28A0092B-C50C-407E-A947-70E740481C1C}">
                <a14:useLocalDpi xmlns:a14="http://schemas.microsoft.com/office/drawing/2010/main" val="0"/>
              </a:ext>
            </a:extLst>
          </a:blip>
          <a:srcRect l="9077" t="21390" r="42360" b="21390"/>
          <a:stretch>
            <a:fillRect/>
          </a:stretch>
        </p:blipFill>
        <p:spPr bwMode="auto">
          <a:xfrm>
            <a:off x="2247900" y="2667000"/>
            <a:ext cx="3962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51600" y="3352800"/>
            <a:ext cx="1984099" cy="369332"/>
          </a:xfrm>
          <a:prstGeom prst="rect">
            <a:avLst/>
          </a:prstGeom>
          <a:noFill/>
        </p:spPr>
        <p:txBody>
          <a:bodyPr wrap="none" rtlCol="0">
            <a:spAutoFit/>
          </a:bodyPr>
          <a:lstStyle/>
          <a:p>
            <a:r>
              <a:rPr lang="en-US" dirty="0" smtClean="0"/>
              <a:t>Entrance of DTL</a:t>
            </a:r>
            <a:endParaRPr lang="en-US" dirty="0"/>
          </a:p>
        </p:txBody>
      </p:sp>
      <p:cxnSp>
        <p:nvCxnSpPr>
          <p:cNvPr id="4" name="Straight Arrow Connector 3"/>
          <p:cNvCxnSpPr/>
          <p:nvPr/>
        </p:nvCxnSpPr>
        <p:spPr>
          <a:xfrm flipH="1">
            <a:off x="6083300" y="2514600"/>
            <a:ext cx="1460500" cy="642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97929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enewlinac.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1375" y="-50800"/>
            <a:ext cx="7894638" cy="6858000"/>
          </a:xfrm>
          <a:prstGeom prst="rect">
            <a:avLst/>
          </a:prstGeom>
        </p:spPr>
      </p:pic>
    </p:spTree>
    <p:extLst>
      <p:ext uri="{BB962C8B-B14F-4D97-AF65-F5344CB8AC3E}">
        <p14:creationId xmlns:p14="http://schemas.microsoft.com/office/powerpoint/2010/main" val="91489728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pPr marL="0" indent="0">
              <a:buNone/>
            </a:pPr>
            <a:r>
              <a:rPr lang="en-US" dirty="0" smtClean="0"/>
              <a:t>G. Atoian, B. Briscoe, V. Lodestro, J. Ritter, A. Zelenski, </a:t>
            </a:r>
            <a:r>
              <a:rPr lang="en-US" dirty="0"/>
              <a:t>K. </a:t>
            </a:r>
            <a:r>
              <a:rPr lang="en-US" dirty="0" smtClean="0"/>
              <a:t>Zeno</a:t>
            </a:r>
            <a:endParaRPr lang="en-US" dirty="0"/>
          </a:p>
        </p:txBody>
      </p:sp>
    </p:spTree>
    <p:extLst>
      <p:ext uri="{BB962C8B-B14F-4D97-AF65-F5344CB8AC3E}">
        <p14:creationId xmlns:p14="http://schemas.microsoft.com/office/powerpoint/2010/main" val="8449720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p:cNvSpPr>
          <p:nvPr>
            <p:ph type="title"/>
          </p:nvPr>
        </p:nvSpPr>
        <p:spPr/>
        <p:txBody>
          <a:bodyPr/>
          <a:lstStyle/>
          <a:p>
            <a:r>
              <a:rPr lang="en-US" sz="3200" dirty="0">
                <a:latin typeface="Calibri" charset="0"/>
              </a:rPr>
              <a:t>Beam loss reduction </a:t>
            </a:r>
            <a:r>
              <a:rPr lang="en-US" sz="3200" dirty="0" smtClean="0">
                <a:latin typeface="Calibri" charset="0"/>
              </a:rPr>
              <a:t>at BM1 after </a:t>
            </a:r>
            <a:r>
              <a:rPr lang="en-US" sz="3200" dirty="0">
                <a:latin typeface="Calibri" charset="0"/>
              </a:rPr>
              <a:t>Tk1 amplitude tune</a:t>
            </a:r>
            <a:r>
              <a:rPr lang="en-US" dirty="0">
                <a:latin typeface="Calibri" charset="0"/>
              </a:rPr>
              <a:t> </a:t>
            </a:r>
          </a:p>
        </p:txBody>
      </p:sp>
      <p:pic>
        <p:nvPicPr>
          <p:cNvPr id="78850"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49274" y="1600200"/>
            <a:ext cx="8677191" cy="4686299"/>
          </a:xfrm>
        </p:spPr>
      </p:pic>
    </p:spTree>
    <p:extLst>
      <p:ext uri="{BB962C8B-B14F-4D97-AF65-F5344CB8AC3E}">
        <p14:creationId xmlns:p14="http://schemas.microsoft.com/office/powerpoint/2010/main" val="3546732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926" y="673100"/>
            <a:ext cx="7858598" cy="2908300"/>
          </a:xfrm>
          <a:prstGeom prst="rect">
            <a:avLst/>
          </a:prstGeom>
        </p:spPr>
      </p:pic>
      <p:pic>
        <p:nvPicPr>
          <p:cNvPr id="3" name="Picture 2"/>
          <p:cNvPicPr>
            <a:picLocks noChangeAspect="1"/>
          </p:cNvPicPr>
          <p:nvPr/>
        </p:nvPicPr>
        <p:blipFill>
          <a:blip r:embed="rId3"/>
          <a:stretch>
            <a:fillRect/>
          </a:stretch>
        </p:blipFill>
        <p:spPr>
          <a:xfrm>
            <a:off x="254000" y="3581400"/>
            <a:ext cx="8033524" cy="1206500"/>
          </a:xfrm>
          <a:prstGeom prst="rect">
            <a:avLst/>
          </a:prstGeom>
        </p:spPr>
      </p:pic>
      <p:sp>
        <p:nvSpPr>
          <p:cNvPr id="4" name="TextBox 3"/>
          <p:cNvSpPr txBox="1"/>
          <p:nvPr/>
        </p:nvSpPr>
        <p:spPr>
          <a:xfrm>
            <a:off x="749300" y="5384800"/>
            <a:ext cx="6150241" cy="369332"/>
          </a:xfrm>
          <a:prstGeom prst="rect">
            <a:avLst/>
          </a:prstGeom>
          <a:noFill/>
        </p:spPr>
        <p:txBody>
          <a:bodyPr wrap="none" rtlCol="0">
            <a:spAutoFit/>
          </a:bodyPr>
          <a:lstStyle/>
          <a:p>
            <a:r>
              <a:rPr lang="en-US" dirty="0" smtClean="0"/>
              <a:t>Performance of New AGS RFQ </a:t>
            </a:r>
            <a:r>
              <a:rPr lang="en-US" dirty="0" err="1"/>
              <a:t>P</a:t>
            </a:r>
            <a:r>
              <a:rPr lang="en-US" dirty="0" err="1" smtClean="0"/>
              <a:t>reinector</a:t>
            </a:r>
            <a:r>
              <a:rPr lang="en-US" dirty="0" smtClean="0"/>
              <a:t>  ( 1989 PAC)</a:t>
            </a:r>
            <a:endParaRPr lang="en-US" dirty="0"/>
          </a:p>
        </p:txBody>
      </p:sp>
      <p:cxnSp>
        <p:nvCxnSpPr>
          <p:cNvPr id="6" name="Straight Connector 5"/>
          <p:cNvCxnSpPr/>
          <p:nvPr/>
        </p:nvCxnSpPr>
        <p:spPr>
          <a:xfrm>
            <a:off x="4572000" y="2324100"/>
            <a:ext cx="3251200" cy="127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47700" y="2667000"/>
            <a:ext cx="7175500" cy="127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28926" y="2870200"/>
            <a:ext cx="7394274" cy="254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7700" y="3136900"/>
            <a:ext cx="7175500" cy="127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47700" y="3441700"/>
            <a:ext cx="7404100" cy="508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47700" y="4064000"/>
            <a:ext cx="72644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28926" y="4330700"/>
            <a:ext cx="7622874" cy="762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28926" y="4584700"/>
            <a:ext cx="4143074" cy="381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01154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590924"/>
          </a:xfrm>
        </p:spPr>
        <p:txBody>
          <a:bodyPr/>
          <a:lstStyle/>
          <a:p>
            <a:r>
              <a:rPr lang="en-US" sz="2800" dirty="0" smtClean="0"/>
              <a:t>SNS RFQ </a:t>
            </a:r>
            <a:r>
              <a:rPr lang="en-US" sz="2800" dirty="0" err="1"/>
              <a:t>F</a:t>
            </a:r>
            <a:r>
              <a:rPr lang="en-US" sz="2800" dirty="0" err="1" smtClean="0"/>
              <a:t>req</a:t>
            </a:r>
            <a:r>
              <a:rPr lang="en-US" sz="2800" dirty="0" smtClean="0"/>
              <a:t> </a:t>
            </a:r>
            <a:r>
              <a:rPr lang="en-US" sz="2800" dirty="0" err="1" smtClean="0"/>
              <a:t>vs</a:t>
            </a:r>
            <a:r>
              <a:rPr lang="en-US" sz="2800" dirty="0" smtClean="0"/>
              <a:t> Losses at 1 GeV</a:t>
            </a:r>
            <a:endParaRPr lang="en-US" sz="2800" dirty="0"/>
          </a:p>
        </p:txBody>
      </p:sp>
      <p:pic>
        <p:nvPicPr>
          <p:cNvPr id="4" name="Content Placeholder 3"/>
          <p:cNvPicPr>
            <a:picLocks noGrp="1" noChangeAspect="1"/>
          </p:cNvPicPr>
          <p:nvPr>
            <p:ph idx="1"/>
          </p:nvPr>
        </p:nvPicPr>
        <p:blipFill>
          <a:blip r:embed="rId2"/>
          <a:srcRect t="10533" b="10533"/>
          <a:stretch>
            <a:fillRect/>
          </a:stretch>
        </p:blipFill>
        <p:spPr/>
      </p:pic>
      <p:sp>
        <p:nvSpPr>
          <p:cNvPr id="5" name="TextBox 4"/>
          <p:cNvSpPr txBox="1"/>
          <p:nvPr/>
        </p:nvSpPr>
        <p:spPr>
          <a:xfrm>
            <a:off x="1130300" y="1282700"/>
            <a:ext cx="1943636" cy="369332"/>
          </a:xfrm>
          <a:prstGeom prst="rect">
            <a:avLst/>
          </a:prstGeom>
          <a:noFill/>
        </p:spPr>
        <p:txBody>
          <a:bodyPr wrap="none" rtlCol="0">
            <a:spAutoFit/>
          </a:bodyPr>
          <a:lstStyle/>
          <a:p>
            <a:r>
              <a:rPr lang="en-US" dirty="0" err="1" smtClean="0"/>
              <a:t>Freq</a:t>
            </a:r>
            <a:r>
              <a:rPr lang="en-US" dirty="0" smtClean="0"/>
              <a:t> 402.5 MHz</a:t>
            </a:r>
            <a:endParaRPr lang="en-US" dirty="0"/>
          </a:p>
        </p:txBody>
      </p:sp>
      <p:sp>
        <p:nvSpPr>
          <p:cNvPr id="6" name="TextBox 5"/>
          <p:cNvSpPr txBox="1"/>
          <p:nvPr/>
        </p:nvSpPr>
        <p:spPr>
          <a:xfrm>
            <a:off x="7307613" y="754102"/>
            <a:ext cx="1283938" cy="369332"/>
          </a:xfrm>
          <a:prstGeom prst="rect">
            <a:avLst/>
          </a:prstGeom>
          <a:noFill/>
        </p:spPr>
        <p:txBody>
          <a:bodyPr wrap="none" rtlCol="0">
            <a:spAutoFit/>
          </a:bodyPr>
          <a:lstStyle/>
          <a:p>
            <a:r>
              <a:rPr lang="en-US" dirty="0" err="1" smtClean="0"/>
              <a:t>Galambos</a:t>
            </a:r>
            <a:r>
              <a:rPr lang="en-US" dirty="0" smtClean="0"/>
              <a:t> </a:t>
            </a:r>
            <a:endParaRPr lang="en-US" dirty="0"/>
          </a:p>
        </p:txBody>
      </p:sp>
    </p:spTree>
    <p:extLst>
      <p:ext uri="{BB962C8B-B14F-4D97-AF65-F5344CB8AC3E}">
        <p14:creationId xmlns:p14="http://schemas.microsoft.com/office/powerpoint/2010/main" val="28276483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575" y="2368176"/>
            <a:ext cx="8042276" cy="1336956"/>
          </a:xfrm>
        </p:spPr>
        <p:txBody>
          <a:bodyPr/>
          <a:lstStyle/>
          <a:p>
            <a:r>
              <a:rPr lang="en-US" dirty="0" smtClean="0"/>
              <a:t>Measurements</a:t>
            </a:r>
            <a:endParaRPr lang="en-US" dirty="0"/>
          </a:p>
        </p:txBody>
      </p:sp>
    </p:spTree>
    <p:extLst>
      <p:ext uri="{BB962C8B-B14F-4D97-AF65-F5344CB8AC3E}">
        <p14:creationId xmlns:p14="http://schemas.microsoft.com/office/powerpoint/2010/main" val="13341865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1795473" y="-388927"/>
            <a:ext cx="5773842" cy="8923211"/>
          </a:xfrm>
          <a:prstGeom prst="rect">
            <a:avLst/>
          </a:prstGeom>
        </p:spPr>
      </p:pic>
      <p:cxnSp>
        <p:nvCxnSpPr>
          <p:cNvPr id="4" name="Straight Arrow Connector 3"/>
          <p:cNvCxnSpPr/>
          <p:nvPr/>
        </p:nvCxnSpPr>
        <p:spPr>
          <a:xfrm>
            <a:off x="694267" y="2421467"/>
            <a:ext cx="25400" cy="6434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920067" y="2336800"/>
            <a:ext cx="25400" cy="65193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088467" y="2336800"/>
            <a:ext cx="8466" cy="65193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930400" y="5223933"/>
            <a:ext cx="0" cy="914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019800" y="5300133"/>
            <a:ext cx="16933" cy="65193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036733" y="2421467"/>
            <a:ext cx="0" cy="5672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992532" y="2489199"/>
            <a:ext cx="16933" cy="57573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20788" y="2558534"/>
            <a:ext cx="470952" cy="369332"/>
          </a:xfrm>
          <a:prstGeom prst="rect">
            <a:avLst/>
          </a:prstGeom>
          <a:noFill/>
        </p:spPr>
        <p:txBody>
          <a:bodyPr wrap="none" rtlCol="0">
            <a:spAutoFit/>
          </a:bodyPr>
          <a:lstStyle/>
          <a:p>
            <a:r>
              <a:rPr lang="en-US" dirty="0" smtClean="0"/>
              <a:t>T9</a:t>
            </a:r>
            <a:endParaRPr lang="en-US" dirty="0"/>
          </a:p>
        </p:txBody>
      </p:sp>
      <p:sp>
        <p:nvSpPr>
          <p:cNvPr id="18" name="TextBox 17"/>
          <p:cNvSpPr txBox="1"/>
          <p:nvPr/>
        </p:nvSpPr>
        <p:spPr>
          <a:xfrm>
            <a:off x="889000" y="685800"/>
            <a:ext cx="4849454" cy="523220"/>
          </a:xfrm>
          <a:prstGeom prst="rect">
            <a:avLst/>
          </a:prstGeom>
          <a:noFill/>
        </p:spPr>
        <p:txBody>
          <a:bodyPr wrap="none" rtlCol="0">
            <a:spAutoFit/>
          </a:bodyPr>
          <a:lstStyle/>
          <a:p>
            <a:r>
              <a:rPr lang="en-US" sz="2800" b="1" dirty="0" smtClean="0">
                <a:solidFill>
                  <a:srgbClr val="FF0000"/>
                </a:solidFill>
              </a:rPr>
              <a:t>SEM locations in the HEBT</a:t>
            </a:r>
            <a:endParaRPr lang="en-US" sz="2800" b="1" dirty="0">
              <a:solidFill>
                <a:srgbClr val="FF0000"/>
              </a:solidFill>
            </a:endParaRPr>
          </a:p>
        </p:txBody>
      </p:sp>
      <p:sp>
        <p:nvSpPr>
          <p:cNvPr id="19" name="TextBox 18"/>
          <p:cNvSpPr txBox="1"/>
          <p:nvPr/>
        </p:nvSpPr>
        <p:spPr>
          <a:xfrm>
            <a:off x="7302500" y="1003300"/>
            <a:ext cx="793081" cy="369332"/>
          </a:xfrm>
          <a:prstGeom prst="rect">
            <a:avLst/>
          </a:prstGeom>
          <a:noFill/>
        </p:spPr>
        <p:txBody>
          <a:bodyPr wrap="none" rtlCol="0">
            <a:spAutoFit/>
          </a:bodyPr>
          <a:lstStyle/>
          <a:p>
            <a:r>
              <a:rPr lang="en-US" dirty="0" smtClean="0"/>
              <a:t>Ritter</a:t>
            </a:r>
            <a:endParaRPr lang="en-US" dirty="0"/>
          </a:p>
        </p:txBody>
      </p:sp>
    </p:spTree>
    <p:extLst>
      <p:ext uri="{BB962C8B-B14F-4D97-AF65-F5344CB8AC3E}">
        <p14:creationId xmlns:p14="http://schemas.microsoft.com/office/powerpoint/2010/main" val="23193907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 Profiles</a:t>
            </a:r>
            <a:endParaRPr lang="en-US" dirty="0"/>
          </a:p>
        </p:txBody>
      </p:sp>
      <p:pic>
        <p:nvPicPr>
          <p:cNvPr id="3" name="Picture 2"/>
          <p:cNvPicPr>
            <a:picLocks noChangeAspect="1"/>
          </p:cNvPicPr>
          <p:nvPr/>
        </p:nvPicPr>
        <p:blipFill>
          <a:blip r:embed="rId2"/>
          <a:stretch>
            <a:fillRect/>
          </a:stretch>
        </p:blipFill>
        <p:spPr>
          <a:xfrm rot="16200000">
            <a:off x="1876027" y="185967"/>
            <a:ext cx="5359400" cy="7679865"/>
          </a:xfrm>
          <a:prstGeom prst="rect">
            <a:avLst/>
          </a:prstGeom>
        </p:spPr>
      </p:pic>
    </p:spTree>
    <p:extLst>
      <p:ext uri="{BB962C8B-B14F-4D97-AF65-F5344CB8AC3E}">
        <p14:creationId xmlns:p14="http://schemas.microsoft.com/office/powerpoint/2010/main" val="24891760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lstStyle/>
          <a:p>
            <a:r>
              <a:rPr lang="en-US" dirty="0" smtClean="0"/>
              <a:t>Emittance after MEBT reconfiguration</a:t>
            </a:r>
            <a:endParaRPr lang="en-US" dirty="0"/>
          </a:p>
        </p:txBody>
      </p:sp>
      <p:sp>
        <p:nvSpPr>
          <p:cNvPr id="44037" name="Rectangle 5"/>
          <p:cNvSpPr>
            <a:spLocks noChangeArrowheads="1"/>
          </p:cNvSpPr>
          <p:nvPr/>
        </p:nvSpPr>
        <p:spPr bwMode="auto">
          <a:xfrm>
            <a:off x="561975" y="2002602"/>
            <a:ext cx="4585247" cy="286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dirty="0"/>
              <a:t> </a:t>
            </a:r>
          </a:p>
          <a:p>
            <a:r>
              <a:rPr lang="en-US" dirty="0"/>
              <a:t>    Year           H(N, (9%)        V(N,95%)</a:t>
            </a:r>
          </a:p>
          <a:p>
            <a:r>
              <a:rPr lang="en-US" dirty="0"/>
              <a:t>2007            11.04                 12.075</a:t>
            </a:r>
          </a:p>
          <a:p>
            <a:r>
              <a:rPr lang="en-US" dirty="0" smtClean="0"/>
              <a:t>2008</a:t>
            </a:r>
            <a:r>
              <a:rPr lang="en-US" dirty="0"/>
              <a:t>             10.69                15.87</a:t>
            </a:r>
          </a:p>
          <a:p>
            <a:r>
              <a:rPr lang="en-US" dirty="0"/>
              <a:t>2009      </a:t>
            </a:r>
            <a:r>
              <a:rPr lang="en-US" dirty="0" smtClean="0"/>
              <a:t>  </a:t>
            </a:r>
            <a:r>
              <a:rPr lang="en-US" dirty="0"/>
              <a:t>     4.5                    5.5</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70570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81000"/>
            <a:ext cx="7772400" cy="457200"/>
          </a:xfrm>
        </p:spPr>
        <p:txBody>
          <a:bodyPr/>
          <a:lstStyle/>
          <a:p>
            <a:r>
              <a:rPr lang="en-US" sz="2000" dirty="0"/>
              <a:t>The Bottom </a:t>
            </a:r>
            <a:r>
              <a:rPr lang="en-US" sz="2000" dirty="0" smtClean="0"/>
              <a:t>Line  </a:t>
            </a:r>
            <a:endParaRPr lang="en-US" sz="2000" dirty="0"/>
          </a:p>
        </p:txBody>
      </p:sp>
      <p:sp>
        <p:nvSpPr>
          <p:cNvPr id="16387" name="Rectangle 3"/>
          <p:cNvSpPr>
            <a:spLocks noGrp="1" noChangeArrowheads="1"/>
          </p:cNvSpPr>
          <p:nvPr>
            <p:ph type="body" idx="1"/>
          </p:nvPr>
        </p:nvSpPr>
        <p:spPr>
          <a:xfrm>
            <a:off x="762000" y="990600"/>
            <a:ext cx="7772400" cy="1676400"/>
          </a:xfrm>
        </p:spPr>
        <p:txBody>
          <a:bodyPr>
            <a:normAutofit fontScale="92500" lnSpcReduction="20000"/>
          </a:bodyPr>
          <a:lstStyle/>
          <a:p>
            <a:pPr>
              <a:lnSpc>
                <a:spcPct val="90000"/>
              </a:lnSpc>
            </a:pPr>
            <a:r>
              <a:rPr lang="en-US" sz="1400"/>
              <a:t>These effects (new foils, Linac changes, ½ integer injection…) though treated independently above are not really independent. For example, the aim of ½ integer injection is to reduce blowup on the foil, in principle the blowup would be more dramatic if the incoming beam is smaller. Also, if the blowup is less, a foil that causes more scattering than another might still be better than another foil that has poorer stripping efficiency. </a:t>
            </a:r>
          </a:p>
          <a:p>
            <a:pPr>
              <a:lnSpc>
                <a:spcPct val="90000"/>
              </a:lnSpc>
            </a:pPr>
            <a:r>
              <a:rPr lang="en-US" sz="1400"/>
              <a:t>So, just comparing the sizes from the Fy </a:t>
            </a:r>
            <a:r>
              <a:rPr lang="ja-JP" altLang="en-US" sz="1400">
                <a:latin typeface="Arial"/>
              </a:rPr>
              <a:t>’</a:t>
            </a:r>
            <a:r>
              <a:rPr lang="en-US" sz="1400"/>
              <a:t>06 run with that in Fy </a:t>
            </a:r>
            <a:r>
              <a:rPr lang="ja-JP" altLang="en-US" sz="1400">
                <a:latin typeface="Arial"/>
              </a:rPr>
              <a:t>’</a:t>
            </a:r>
            <a:r>
              <a:rPr lang="en-US" sz="1400"/>
              <a:t>09 could be instructive. This is shown in the table below. It is also worth noting that as we ran with the strip foil most of the time the injection efficiency was about 15% higher in Fy </a:t>
            </a:r>
            <a:r>
              <a:rPr lang="ja-JP" altLang="en-US" sz="1400">
                <a:latin typeface="Arial"/>
              </a:rPr>
              <a:t>’</a:t>
            </a:r>
            <a:r>
              <a:rPr lang="en-US" sz="1400"/>
              <a:t>09 than in Fy </a:t>
            </a:r>
            <a:r>
              <a:rPr lang="ja-JP" altLang="en-US" sz="1400">
                <a:latin typeface="Arial"/>
              </a:rPr>
              <a:t>’</a:t>
            </a:r>
            <a:r>
              <a:rPr lang="en-US" sz="1400"/>
              <a:t>06 even with these beam sizes. </a:t>
            </a:r>
          </a:p>
          <a:p>
            <a:pPr>
              <a:lnSpc>
                <a:spcPct val="90000"/>
              </a:lnSpc>
            </a:pPr>
            <a:endParaRPr lang="en-US" sz="1400"/>
          </a:p>
        </p:txBody>
      </p:sp>
      <p:graphicFrame>
        <p:nvGraphicFramePr>
          <p:cNvPr id="16479" name="Group 95"/>
          <p:cNvGraphicFramePr>
            <a:graphicFrameLocks noGrp="1"/>
          </p:cNvGraphicFramePr>
          <p:nvPr/>
        </p:nvGraphicFramePr>
        <p:xfrm>
          <a:off x="1524000" y="3124200"/>
          <a:ext cx="6096000" cy="2255520"/>
        </p:xfrm>
        <a:graphic>
          <a:graphicData uri="http://schemas.openxmlformats.org/drawingml/2006/table">
            <a:tbl>
              <a:tblPr/>
              <a:tblGrid>
                <a:gridCol w="2895600"/>
                <a:gridCol w="1676400"/>
                <a:gridCol w="1524000"/>
              </a:tblGrid>
              <a:tr h="331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Fy </a:t>
                      </a:r>
                      <a:r>
                        <a:rPr kumimoji="0" lang="ja-JP" altLang="en-US" sz="1600" b="0" i="0" u="none" strike="noStrike" cap="none" normalizeH="0" baseline="0">
                          <a:ln>
                            <a:noFill/>
                          </a:ln>
                          <a:solidFill>
                            <a:schemeClr val="tx1"/>
                          </a:solidFill>
                          <a:effectLst/>
                          <a:latin typeface="Arial"/>
                          <a:ea typeface="ＭＳ Ｐゴシック" charset="0"/>
                        </a:rPr>
                        <a:t>’</a:t>
                      </a:r>
                      <a:r>
                        <a:rPr kumimoji="0" lang="en-US" sz="1600" b="0" i="0" u="none" strike="noStrike" cap="none" normalizeH="0" baseline="0">
                          <a:ln>
                            <a:noFill/>
                          </a:ln>
                          <a:solidFill>
                            <a:schemeClr val="tx1"/>
                          </a:solidFill>
                          <a:effectLst/>
                          <a:latin typeface="Times New Roman" charset="0"/>
                          <a:ea typeface="ＭＳ Ｐゴシック" charset="0"/>
                        </a:rPr>
                        <a:t>06 (100 </a:t>
                      </a:r>
                      <a:r>
                        <a:rPr kumimoji="0" lang="en-US" sz="1600" b="0" i="0" u="none" strike="noStrike" cap="none" normalizeH="0" baseline="0">
                          <a:ln>
                            <a:noFill/>
                          </a:ln>
                          <a:solidFill>
                            <a:schemeClr val="tx1"/>
                          </a:solidFill>
                          <a:effectLst/>
                          <a:latin typeface="Symbol" charset="0"/>
                          <a:ea typeface="ＭＳ Ｐゴシック" charset="0"/>
                        </a:rPr>
                        <a:t>m</a:t>
                      </a:r>
                      <a:r>
                        <a:rPr kumimoji="0" lang="en-US" sz="1600" b="0" i="0" u="none" strike="noStrike" cap="none" normalizeH="0" baseline="0">
                          <a:ln>
                            <a:noFill/>
                          </a:ln>
                          <a:solidFill>
                            <a:schemeClr val="tx1"/>
                          </a:solidFill>
                          <a:effectLst/>
                          <a:latin typeface="Times New Roman" charset="0"/>
                          <a:ea typeface="ＭＳ Ｐゴシック" charset="0"/>
                        </a:rPr>
                        <a:t>g, 400 </a:t>
                      </a:r>
                      <a:r>
                        <a:rPr kumimoji="0" lang="en-US" sz="1600" b="0" i="0" u="none" strike="noStrike" cap="none" normalizeH="0" baseline="0">
                          <a:ln>
                            <a:noFill/>
                          </a:ln>
                          <a:solidFill>
                            <a:schemeClr val="tx1"/>
                          </a:solidFill>
                          <a:effectLst/>
                          <a:latin typeface="Symbol" charset="0"/>
                          <a:ea typeface="ＭＳ Ｐゴシック" charset="0"/>
                        </a:rPr>
                        <a:t>m</a:t>
                      </a:r>
                      <a:r>
                        <a:rPr kumimoji="0" lang="en-US" sz="1600" b="0" i="0" u="none" strike="noStrike" cap="none" normalizeH="0" baseline="0">
                          <a:ln>
                            <a:noFill/>
                          </a:ln>
                          <a:solidFill>
                            <a:schemeClr val="tx1"/>
                          </a:solidFill>
                          <a:effectLst/>
                          <a:latin typeface="Times New Roman" charset="0"/>
                          <a:ea typeface="ＭＳ Ｐゴシック" charset="0"/>
                        </a:rPr>
                        <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Fwhm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Emittance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Horizontal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5.02 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20.8 </a:t>
                      </a:r>
                      <a:r>
                        <a:rPr kumimoji="0" lang="en-US" sz="1600" b="0" i="0" u="none" strike="noStrike" cap="none" normalizeH="0" baseline="0">
                          <a:ln>
                            <a:noFill/>
                          </a:ln>
                          <a:solidFill>
                            <a:schemeClr val="tx1"/>
                          </a:solidFill>
                          <a:effectLst/>
                          <a:latin typeface="Symbol" charset="0"/>
                          <a:ea typeface="ＭＳ Ｐゴシック"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Vertical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6.54 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6.7 </a:t>
                      </a:r>
                      <a:r>
                        <a:rPr kumimoji="0" lang="en-US" sz="1600" b="0" i="0" u="none" strike="noStrike" cap="none" normalizeH="0" baseline="0">
                          <a:ln>
                            <a:noFill/>
                          </a:ln>
                          <a:solidFill>
                            <a:schemeClr val="tx1"/>
                          </a:solidFill>
                          <a:effectLst/>
                          <a:latin typeface="Symbol" charset="0"/>
                          <a:ea typeface="ＭＳ Ｐゴシック"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Fy </a:t>
                      </a:r>
                      <a:r>
                        <a:rPr kumimoji="0" lang="ja-JP" altLang="en-US" sz="1600" b="0" i="0" u="none" strike="noStrike" cap="none" normalizeH="0" baseline="0">
                          <a:ln>
                            <a:noFill/>
                          </a:ln>
                          <a:solidFill>
                            <a:schemeClr val="tx1"/>
                          </a:solidFill>
                          <a:effectLst/>
                          <a:latin typeface="Arial"/>
                          <a:ea typeface="ＭＳ Ｐゴシック" charset="0"/>
                        </a:rPr>
                        <a:t>’</a:t>
                      </a:r>
                      <a:r>
                        <a:rPr kumimoji="0" lang="en-US" sz="1600" b="0" i="0" u="none" strike="noStrike" cap="none" normalizeH="0" baseline="0">
                          <a:ln>
                            <a:noFill/>
                          </a:ln>
                          <a:solidFill>
                            <a:schemeClr val="tx1"/>
                          </a:solidFill>
                          <a:effectLst/>
                          <a:latin typeface="Times New Roman" charset="0"/>
                          <a:ea typeface="ＭＳ Ｐゴシック" charset="0"/>
                        </a:rPr>
                        <a:t>09 (strip foil, ½ integer inj., 300 </a:t>
                      </a:r>
                      <a:r>
                        <a:rPr kumimoji="0" lang="en-US" sz="1600" b="0" i="0" u="none" strike="noStrike" cap="none" normalizeH="0" baseline="0">
                          <a:ln>
                            <a:noFill/>
                          </a:ln>
                          <a:solidFill>
                            <a:schemeClr val="tx1"/>
                          </a:solidFill>
                          <a:effectLst/>
                          <a:latin typeface="Symbol" charset="0"/>
                          <a:ea typeface="ＭＳ Ｐゴシック" charset="0"/>
                        </a:rPr>
                        <a:t>m</a:t>
                      </a:r>
                      <a:r>
                        <a:rPr kumimoji="0" lang="en-US" sz="1600" b="0" i="0" u="none" strike="noStrike" cap="none" normalizeH="0" baseline="0">
                          <a:ln>
                            <a:noFill/>
                          </a:ln>
                          <a:solidFill>
                            <a:schemeClr val="tx1"/>
                          </a:solidFill>
                          <a:effectLst/>
                          <a:latin typeface="Times New Roman" charset="0"/>
                          <a:ea typeface="ＭＳ Ｐゴシック" charset="0"/>
                        </a:rPr>
                        <a:t>s pulse, new Linac optics)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Horizontal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Times New Roman" charset="0"/>
                        </a:rPr>
                        <a:t>3.59+/-0.20</a:t>
                      </a:r>
                      <a:r>
                        <a:rPr kumimoji="0" lang="en-US" sz="1600" b="0" i="0" u="none" strike="noStrike" cap="none" normalizeH="0" baseline="0">
                          <a:ln>
                            <a:noFill/>
                          </a:ln>
                          <a:solidFill>
                            <a:schemeClr val="tx1"/>
                          </a:solidFill>
                          <a:effectLst/>
                          <a:latin typeface="Times New Roman" charset="0"/>
                          <a:ea typeface="ＭＳ Ｐゴシック" charset="0"/>
                        </a:rPr>
                        <a:t> 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Times New Roman" charset="0"/>
                        </a:rPr>
                        <a:t>10.6+/-1.19</a:t>
                      </a:r>
                      <a:r>
                        <a:rPr kumimoji="0" lang="en-US" sz="1600" b="0" i="0" u="none" strike="noStrike" cap="none" normalizeH="0" baseline="0">
                          <a:ln>
                            <a:noFill/>
                          </a:ln>
                          <a:solidFill>
                            <a:schemeClr val="tx1"/>
                          </a:solidFill>
                          <a:effectLst/>
                          <a:latin typeface="Times New Roman" charset="0"/>
                          <a:ea typeface="ＭＳ Ｐゴシック" charset="0"/>
                        </a:rPr>
                        <a:t> </a:t>
                      </a:r>
                      <a:r>
                        <a:rPr kumimoji="0" lang="en-US" sz="1600" b="0" i="0" u="none" strike="noStrike" cap="none" normalizeH="0" baseline="0">
                          <a:ln>
                            <a:noFill/>
                          </a:ln>
                          <a:solidFill>
                            <a:schemeClr val="tx1"/>
                          </a:solidFill>
                          <a:effectLst/>
                          <a:latin typeface="Symbol" charset="0"/>
                          <a:ea typeface="ＭＳ Ｐゴシック"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Vertical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Times New Roman" charset="0"/>
                        </a:rPr>
                        <a:t>6.84+/-0.45</a:t>
                      </a:r>
                      <a:r>
                        <a:rPr kumimoji="0" lang="en-US" sz="1600" b="0" i="0" u="none" strike="noStrike" cap="none" normalizeH="0" baseline="0">
                          <a:ln>
                            <a:noFill/>
                          </a:ln>
                          <a:solidFill>
                            <a:schemeClr val="tx1"/>
                          </a:solidFill>
                          <a:effectLst/>
                          <a:latin typeface="Times New Roman" charset="0"/>
                          <a:ea typeface="ＭＳ Ｐゴシック" charset="0"/>
                        </a:rPr>
                        <a:t> 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Times New Roman" charset="0"/>
                        </a:rPr>
                        <a:t>7.3+/-1.00</a:t>
                      </a:r>
                      <a:r>
                        <a:rPr kumimoji="0" lang="en-US" sz="1600" b="0" i="0" u="none" strike="noStrike" cap="none" normalizeH="0" baseline="0">
                          <a:ln>
                            <a:noFill/>
                          </a:ln>
                          <a:solidFill>
                            <a:schemeClr val="tx1"/>
                          </a:solidFill>
                          <a:effectLst/>
                          <a:latin typeface="Times New Roman" charset="0"/>
                          <a:ea typeface="ＭＳ Ｐゴシック" charset="0"/>
                        </a:rPr>
                        <a:t> </a:t>
                      </a:r>
                      <a:r>
                        <a:rPr kumimoji="0" lang="en-US" sz="1600" b="0" i="0" u="none" strike="noStrike" cap="none" normalizeH="0" baseline="0">
                          <a:ln>
                            <a:noFill/>
                          </a:ln>
                          <a:solidFill>
                            <a:schemeClr val="tx1"/>
                          </a:solidFill>
                          <a:effectLst/>
                          <a:latin typeface="Symbol" charset="0"/>
                          <a:ea typeface="ＭＳ Ｐゴシック"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471" name="Text Box 87"/>
          <p:cNvSpPr txBox="1">
            <a:spLocks noChangeArrowheads="1"/>
          </p:cNvSpPr>
          <p:nvPr/>
        </p:nvSpPr>
        <p:spPr bwMode="auto">
          <a:xfrm>
            <a:off x="2667000" y="2743200"/>
            <a:ext cx="3998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t>Nominal Running Condition with No Scraping</a:t>
            </a:r>
          </a:p>
        </p:txBody>
      </p:sp>
      <p:sp>
        <p:nvSpPr>
          <p:cNvPr id="16472" name="Text Box 88"/>
          <p:cNvSpPr txBox="1">
            <a:spLocks noChangeArrowheads="1"/>
          </p:cNvSpPr>
          <p:nvPr/>
        </p:nvSpPr>
        <p:spPr bwMode="auto">
          <a:xfrm>
            <a:off x="517525" y="5407026"/>
            <a:ext cx="74009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dirty="0"/>
              <a:t>Note: </a:t>
            </a:r>
            <a:r>
              <a:rPr lang="en-US" sz="1400" dirty="0">
                <a:cs typeface="Times New Roman" charset="0"/>
              </a:rPr>
              <a:t>With half integer injection the width in 1 plane in </a:t>
            </a:r>
            <a:r>
              <a:rPr lang="en-US" sz="1400" dirty="0" err="1">
                <a:cs typeface="Times New Roman" charset="0"/>
              </a:rPr>
              <a:t>BtA</a:t>
            </a:r>
            <a:r>
              <a:rPr lang="en-US" sz="1400" dirty="0">
                <a:cs typeface="Times New Roman" charset="0"/>
              </a:rPr>
              <a:t> is more affected by injection steering in </a:t>
            </a:r>
          </a:p>
          <a:p>
            <a:r>
              <a:rPr lang="en-US" sz="1400" dirty="0">
                <a:cs typeface="Times New Roman" charset="0"/>
              </a:rPr>
              <a:t>the opposite plane. So, any conclusions about the </a:t>
            </a:r>
            <a:r>
              <a:rPr lang="en-US" sz="1400" dirty="0" err="1">
                <a:cs typeface="Times New Roman" charset="0"/>
              </a:rPr>
              <a:t>emittances</a:t>
            </a:r>
            <a:r>
              <a:rPr lang="en-US" sz="1400" dirty="0">
                <a:cs typeface="Times New Roman" charset="0"/>
              </a:rPr>
              <a:t> in either plane at injection from those </a:t>
            </a:r>
          </a:p>
          <a:p>
            <a:r>
              <a:rPr lang="en-US" sz="1400" dirty="0">
                <a:cs typeface="Times New Roman" charset="0"/>
              </a:rPr>
              <a:t>in </a:t>
            </a:r>
            <a:r>
              <a:rPr lang="en-US" sz="1400" dirty="0" err="1">
                <a:cs typeface="Times New Roman" charset="0"/>
              </a:rPr>
              <a:t>BtA</a:t>
            </a:r>
            <a:r>
              <a:rPr lang="en-US" sz="1400" dirty="0">
                <a:cs typeface="Times New Roman" charset="0"/>
              </a:rPr>
              <a:t> are dubious.</a:t>
            </a:r>
            <a:r>
              <a:rPr lang="en-US" sz="1400" dirty="0"/>
              <a:t> </a:t>
            </a:r>
          </a:p>
        </p:txBody>
      </p:sp>
      <p:sp>
        <p:nvSpPr>
          <p:cNvPr id="2" name="TextBox 1"/>
          <p:cNvSpPr txBox="1"/>
          <p:nvPr/>
        </p:nvSpPr>
        <p:spPr>
          <a:xfrm>
            <a:off x="6527099" y="381000"/>
            <a:ext cx="1555734" cy="400110"/>
          </a:xfrm>
          <a:prstGeom prst="rect">
            <a:avLst/>
          </a:prstGeom>
          <a:noFill/>
        </p:spPr>
        <p:txBody>
          <a:bodyPr wrap="none" rtlCol="0">
            <a:spAutoFit/>
          </a:bodyPr>
          <a:lstStyle/>
          <a:p>
            <a:r>
              <a:rPr lang="en-US" sz="2000" b="1" dirty="0" smtClean="0">
                <a:solidFill>
                  <a:srgbClr val="FF0000"/>
                </a:solidFill>
              </a:rPr>
              <a:t>Keith 2009</a:t>
            </a:r>
            <a:endParaRPr lang="en-US" sz="2000" b="1" dirty="0">
              <a:solidFill>
                <a:srgbClr val="FF0000"/>
              </a:solidFill>
            </a:endParaRPr>
          </a:p>
        </p:txBody>
      </p:sp>
    </p:spTree>
    <p:extLst>
      <p:ext uri="{BB962C8B-B14F-4D97-AF65-F5344CB8AC3E}">
        <p14:creationId xmlns:p14="http://schemas.microsoft.com/office/powerpoint/2010/main" val="13613587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4" y="254000"/>
            <a:ext cx="8429625" cy="812800"/>
          </a:xfrm>
        </p:spPr>
        <p:txBody>
          <a:bodyPr/>
          <a:lstStyle/>
          <a:p>
            <a:r>
              <a:rPr lang="en-US" sz="3200" dirty="0" smtClean="0"/>
              <a:t>Emittance (</a:t>
            </a:r>
            <a:r>
              <a:rPr lang="en-US" sz="3200" dirty="0"/>
              <a:t>Emittance (95%, N , π mm </a:t>
            </a:r>
            <a:r>
              <a:rPr lang="en-US" sz="3200" dirty="0" err="1"/>
              <a:t>mr</a:t>
            </a:r>
            <a:r>
              <a:rPr lang="en-US" sz="3200" dirty="0"/>
              <a:t>)</a:t>
            </a:r>
            <a:br>
              <a:rPr lang="en-US" sz="3200" dirty="0"/>
            </a:b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33045634"/>
              </p:ext>
            </p:extLst>
          </p:nvPr>
        </p:nvGraphicFramePr>
        <p:xfrm>
          <a:off x="127000" y="863600"/>
          <a:ext cx="8604249" cy="5359400"/>
        </p:xfrm>
        <a:graphic>
          <a:graphicData uri="http://schemas.openxmlformats.org/drawingml/2006/table">
            <a:tbl>
              <a:tblPr firstRow="1" bandRow="1">
                <a:tableStyleId>{5C22544A-7EE6-4342-B048-85BDC9FD1C3A}</a:tableStyleId>
              </a:tblPr>
              <a:tblGrid>
                <a:gridCol w="774700"/>
                <a:gridCol w="1168400"/>
                <a:gridCol w="1244600"/>
                <a:gridCol w="952500"/>
                <a:gridCol w="1282700"/>
                <a:gridCol w="3181349"/>
              </a:tblGrid>
              <a:tr h="370840">
                <a:tc>
                  <a:txBody>
                    <a:bodyPr/>
                    <a:lstStyle/>
                    <a:p>
                      <a:r>
                        <a:rPr lang="en-US" dirty="0" smtClean="0"/>
                        <a:t>Run</a:t>
                      </a:r>
                      <a:r>
                        <a:rPr lang="en-US" baseline="0" dirty="0" smtClean="0"/>
                        <a:t> #</a:t>
                      </a:r>
                      <a:endParaRPr lang="en-US" dirty="0"/>
                    </a:p>
                  </a:txBody>
                  <a:tcPr/>
                </a:tc>
                <a:tc>
                  <a:txBody>
                    <a:bodyPr/>
                    <a:lstStyle/>
                    <a:p>
                      <a:r>
                        <a:rPr lang="en-US" baseline="0" dirty="0" smtClean="0"/>
                        <a:t>H(linac)</a:t>
                      </a:r>
                      <a:endParaRPr lang="en-US" dirty="0"/>
                    </a:p>
                  </a:txBody>
                  <a:tcPr/>
                </a:tc>
                <a:tc>
                  <a:txBody>
                    <a:bodyPr/>
                    <a:lstStyle/>
                    <a:p>
                      <a:r>
                        <a:rPr lang="en-US" dirty="0" smtClean="0"/>
                        <a:t>V(linac)</a:t>
                      </a:r>
                      <a:endParaRPr lang="en-US" dirty="0"/>
                    </a:p>
                  </a:txBody>
                  <a:tcPr/>
                </a:tc>
                <a:tc>
                  <a:txBody>
                    <a:bodyPr/>
                    <a:lstStyle/>
                    <a:p>
                      <a:r>
                        <a:rPr lang="en-US" dirty="0" smtClean="0"/>
                        <a:t>H (BTA)</a:t>
                      </a:r>
                      <a:endParaRPr lang="en-US" dirty="0"/>
                    </a:p>
                  </a:txBody>
                  <a:tcPr/>
                </a:tc>
                <a:tc>
                  <a:txBody>
                    <a:bodyPr/>
                    <a:lstStyle/>
                    <a:p>
                      <a:r>
                        <a:rPr lang="en-US" dirty="0" smtClean="0"/>
                        <a:t>V (BTA)</a:t>
                      </a:r>
                      <a:endParaRPr lang="en-US" dirty="0"/>
                    </a:p>
                  </a:txBody>
                  <a:tcPr/>
                </a:tc>
                <a:tc>
                  <a:txBody>
                    <a:bodyPr/>
                    <a:lstStyle/>
                    <a:p>
                      <a:endParaRPr lang="en-US" dirty="0"/>
                    </a:p>
                  </a:txBody>
                  <a:tcPr/>
                </a:tc>
              </a:tr>
              <a:tr h="370840">
                <a:tc>
                  <a:txBody>
                    <a:bodyPr/>
                    <a:lstStyle/>
                    <a:p>
                      <a:r>
                        <a:rPr lang="en-US" dirty="0" smtClean="0"/>
                        <a:t>2006</a:t>
                      </a:r>
                    </a:p>
                  </a:txBody>
                  <a:tcPr/>
                </a:tc>
                <a:tc>
                  <a:txBody>
                    <a:bodyPr/>
                    <a:lstStyle/>
                    <a:p>
                      <a:endParaRPr lang="en-US" dirty="0"/>
                    </a:p>
                  </a:txBody>
                  <a:tcPr/>
                </a:tc>
                <a:tc>
                  <a:txBody>
                    <a:bodyPr/>
                    <a:lstStyle/>
                    <a:p>
                      <a:endParaRPr lang="en-US" dirty="0"/>
                    </a:p>
                  </a:txBody>
                  <a:tcPr/>
                </a:tc>
                <a:tc>
                  <a:txBody>
                    <a:bodyPr/>
                    <a:lstStyle/>
                    <a:p>
                      <a:r>
                        <a:rPr lang="en-US" dirty="0" smtClean="0"/>
                        <a:t>20.8</a:t>
                      </a:r>
                      <a:endParaRPr lang="en-US" dirty="0"/>
                    </a:p>
                  </a:txBody>
                  <a:tcPr/>
                </a:tc>
                <a:tc>
                  <a:txBody>
                    <a:bodyPr/>
                    <a:lstStyle/>
                    <a:p>
                      <a:r>
                        <a:rPr lang="en-US" dirty="0" smtClean="0"/>
                        <a:t>10.6</a:t>
                      </a:r>
                      <a:endParaRPr lang="en-US" dirty="0"/>
                    </a:p>
                  </a:txBody>
                  <a:tcPr/>
                </a:tc>
                <a:tc>
                  <a:txBody>
                    <a:bodyPr/>
                    <a:lstStyle/>
                    <a:p>
                      <a:endParaRPr lang="en-US"/>
                    </a:p>
                  </a:txBody>
                  <a:tcPr/>
                </a:tc>
              </a:tr>
              <a:tr h="370840">
                <a:tc>
                  <a:txBody>
                    <a:bodyPr/>
                    <a:lstStyle/>
                    <a:p>
                      <a:r>
                        <a:rPr lang="en-US" dirty="0" smtClean="0"/>
                        <a:t>2007</a:t>
                      </a:r>
                      <a:endParaRPr lang="en-US" dirty="0"/>
                    </a:p>
                  </a:txBody>
                  <a:tcPr/>
                </a:tc>
                <a:tc>
                  <a:txBody>
                    <a:bodyPr/>
                    <a:lstStyle/>
                    <a:p>
                      <a:r>
                        <a:rPr lang="en-US" dirty="0" smtClean="0"/>
                        <a:t>11.04±2</a:t>
                      </a:r>
                      <a:endParaRPr lang="en-US" dirty="0"/>
                    </a:p>
                  </a:txBody>
                  <a:tcPr/>
                </a:tc>
                <a:tc>
                  <a:txBody>
                    <a:bodyPr/>
                    <a:lstStyle/>
                    <a:p>
                      <a:r>
                        <a:rPr lang="en-US" dirty="0" smtClean="0"/>
                        <a:t>12.75±2</a:t>
                      </a:r>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r>
              <a:tr h="370840">
                <a:tc>
                  <a:txBody>
                    <a:bodyPr/>
                    <a:lstStyle/>
                    <a:p>
                      <a:r>
                        <a:rPr lang="en-US" dirty="0" smtClean="0"/>
                        <a:t>2008</a:t>
                      </a:r>
                      <a:endParaRPr lang="en-US" dirty="0"/>
                    </a:p>
                  </a:txBody>
                  <a:tcPr/>
                </a:tc>
                <a:tc>
                  <a:txBody>
                    <a:bodyPr/>
                    <a:lstStyle/>
                    <a:p>
                      <a:r>
                        <a:rPr lang="en-US" dirty="0" smtClean="0"/>
                        <a:t>11.69±2</a:t>
                      </a:r>
                      <a:endParaRPr lang="en-US" dirty="0"/>
                    </a:p>
                  </a:txBody>
                  <a:tcPr/>
                </a:tc>
                <a:tc>
                  <a:txBody>
                    <a:bodyPr/>
                    <a:lstStyle/>
                    <a:p>
                      <a:r>
                        <a:rPr lang="en-US" dirty="0" smtClean="0"/>
                        <a:t>15.87±2</a:t>
                      </a:r>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r>
              <a:tr h="370840">
                <a:tc>
                  <a:txBody>
                    <a:bodyPr/>
                    <a:lstStyle/>
                    <a:p>
                      <a:r>
                        <a:rPr lang="en-US" dirty="0" smtClean="0"/>
                        <a:t>2009</a:t>
                      </a:r>
                      <a:endParaRPr lang="en-US" dirty="0"/>
                    </a:p>
                  </a:txBody>
                  <a:tcPr/>
                </a:tc>
                <a:tc>
                  <a:txBody>
                    <a:bodyPr/>
                    <a:lstStyle/>
                    <a:p>
                      <a:r>
                        <a:rPr lang="en-US" dirty="0" smtClean="0"/>
                        <a:t>4.5±1</a:t>
                      </a:r>
                      <a:endParaRPr lang="en-US" dirty="0"/>
                    </a:p>
                  </a:txBody>
                  <a:tcPr/>
                </a:tc>
                <a:tc>
                  <a:txBody>
                    <a:bodyPr/>
                    <a:lstStyle/>
                    <a:p>
                      <a:r>
                        <a:rPr lang="en-US" dirty="0" smtClean="0"/>
                        <a:t>5.5±1</a:t>
                      </a:r>
                      <a:endParaRPr lang="en-US" dirty="0"/>
                    </a:p>
                  </a:txBody>
                  <a:tcPr/>
                </a:tc>
                <a:tc>
                  <a:txBody>
                    <a:bodyPr/>
                    <a:lstStyle/>
                    <a:p>
                      <a:r>
                        <a:rPr lang="en-US" dirty="0" smtClean="0"/>
                        <a:t>10.7</a:t>
                      </a:r>
                      <a:endParaRPr lang="en-US" dirty="0"/>
                    </a:p>
                  </a:txBody>
                  <a:tcPr/>
                </a:tc>
                <a:tc>
                  <a:txBody>
                    <a:bodyPr/>
                    <a:lstStyle/>
                    <a:p>
                      <a:r>
                        <a:rPr lang="en-US" dirty="0" smtClean="0"/>
                        <a:t>7.3</a:t>
                      </a:r>
                      <a:endParaRPr lang="en-US" dirty="0"/>
                    </a:p>
                  </a:txBody>
                  <a:tcPr/>
                </a:tc>
                <a:tc>
                  <a:txBody>
                    <a:bodyPr/>
                    <a:lstStyle/>
                    <a:p>
                      <a:endParaRPr lang="en-US"/>
                    </a:p>
                  </a:txBody>
                  <a:tcPr/>
                </a:tc>
              </a:tr>
              <a:tr h="370840">
                <a:tc>
                  <a:txBody>
                    <a:bodyPr/>
                    <a:lstStyle/>
                    <a:p>
                      <a:r>
                        <a:rPr lang="en-US" dirty="0" smtClean="0"/>
                        <a:t>2010</a:t>
                      </a:r>
                      <a:endParaRPr lang="en-US" dirty="0"/>
                    </a:p>
                  </a:txBody>
                  <a:tcPr/>
                </a:tc>
                <a:tc>
                  <a:txBody>
                    <a:bodyPr/>
                    <a:lstStyle/>
                    <a:p>
                      <a:endParaRPr lang="en-US"/>
                    </a:p>
                  </a:txBody>
                  <a:tcPr/>
                </a:tc>
                <a:tc>
                  <a:txBody>
                    <a:bodyPr/>
                    <a:lstStyle/>
                    <a:p>
                      <a:endParaRPr lang="en-US" dirty="0"/>
                    </a:p>
                  </a:txBody>
                  <a:tcPr/>
                </a:tc>
                <a:tc>
                  <a:txBody>
                    <a:bodyPr/>
                    <a:lstStyle/>
                    <a:p>
                      <a:r>
                        <a:rPr lang="en-US" dirty="0" smtClean="0"/>
                        <a:t>16.9</a:t>
                      </a:r>
                      <a:endParaRPr lang="en-US" dirty="0"/>
                    </a:p>
                  </a:txBody>
                  <a:tcPr/>
                </a:tc>
                <a:tc>
                  <a:txBody>
                    <a:bodyPr/>
                    <a:lstStyle/>
                    <a:p>
                      <a:r>
                        <a:rPr lang="en-US" dirty="0" smtClean="0"/>
                        <a:t>10.6</a:t>
                      </a:r>
                      <a:endParaRPr lang="en-US" dirty="0"/>
                    </a:p>
                  </a:txBody>
                  <a:tcPr/>
                </a:tc>
                <a:tc>
                  <a:txBody>
                    <a:bodyPr/>
                    <a:lstStyle/>
                    <a:p>
                      <a:endParaRPr lang="en-US"/>
                    </a:p>
                  </a:txBody>
                  <a:tcPr/>
                </a:tc>
              </a:tr>
              <a:tr h="370840">
                <a:tc>
                  <a:txBody>
                    <a:bodyPr/>
                    <a:lstStyle/>
                    <a:p>
                      <a:r>
                        <a:rPr lang="en-US" dirty="0" smtClean="0"/>
                        <a:t>2011</a:t>
                      </a:r>
                      <a:endParaRPr lang="en-US" dirty="0"/>
                    </a:p>
                  </a:txBody>
                  <a:tcPr/>
                </a:tc>
                <a:tc>
                  <a:txBody>
                    <a:bodyPr/>
                    <a:lstStyle/>
                    <a:p>
                      <a:r>
                        <a:rPr lang="en-US" dirty="0" smtClean="0"/>
                        <a:t>5.3±1</a:t>
                      </a:r>
                      <a:endParaRPr lang="en-US" dirty="0"/>
                    </a:p>
                  </a:txBody>
                  <a:tcPr/>
                </a:tc>
                <a:tc>
                  <a:txBody>
                    <a:bodyPr/>
                    <a:lstStyle/>
                    <a:p>
                      <a:r>
                        <a:rPr lang="en-US" dirty="0" smtClean="0"/>
                        <a:t>6.3±1</a:t>
                      </a:r>
                      <a:endParaRPr lang="en-US" dirty="0"/>
                    </a:p>
                  </a:txBody>
                  <a:tcPr/>
                </a:tc>
                <a:tc>
                  <a:txBody>
                    <a:bodyPr/>
                    <a:lstStyle/>
                    <a:p>
                      <a:r>
                        <a:rPr lang="en-US" dirty="0" smtClean="0"/>
                        <a:t>14.1</a:t>
                      </a:r>
                      <a:endParaRPr lang="en-US" dirty="0"/>
                    </a:p>
                  </a:txBody>
                  <a:tcPr/>
                </a:tc>
                <a:tc>
                  <a:txBody>
                    <a:bodyPr/>
                    <a:lstStyle/>
                    <a:p>
                      <a:r>
                        <a:rPr lang="en-US" dirty="0" smtClean="0"/>
                        <a:t>10.64</a:t>
                      </a:r>
                      <a:endParaRPr lang="en-US" dirty="0"/>
                    </a:p>
                  </a:txBody>
                  <a:tcPr/>
                </a:tc>
                <a:tc>
                  <a:txBody>
                    <a:bodyPr/>
                    <a:lstStyle/>
                    <a:p>
                      <a:r>
                        <a:rPr lang="en-US" dirty="0" smtClean="0"/>
                        <a:t>12/14/10</a:t>
                      </a:r>
                      <a:endParaRPr lang="en-US" dirty="0"/>
                    </a:p>
                  </a:txBody>
                  <a:tcPr/>
                </a:tc>
              </a:tr>
              <a:tr h="370840">
                <a:tc>
                  <a:txBody>
                    <a:bodyPr/>
                    <a:lstStyle/>
                    <a:p>
                      <a:r>
                        <a:rPr lang="en-US" dirty="0" smtClean="0"/>
                        <a:t>2012</a:t>
                      </a:r>
                      <a:endParaRPr lang="en-US" dirty="0"/>
                    </a:p>
                  </a:txBody>
                  <a:tcPr/>
                </a:tc>
                <a:tc>
                  <a:txBody>
                    <a:bodyPr/>
                    <a:lstStyle/>
                    <a:p>
                      <a:r>
                        <a:rPr lang="en-US" dirty="0" smtClean="0"/>
                        <a:t>4.5±1</a:t>
                      </a:r>
                      <a:endParaRPr lang="en-US" dirty="0"/>
                    </a:p>
                  </a:txBody>
                  <a:tcPr/>
                </a:tc>
                <a:tc>
                  <a:txBody>
                    <a:bodyPr/>
                    <a:lstStyle/>
                    <a:p>
                      <a:r>
                        <a:rPr lang="en-US" dirty="0" smtClean="0"/>
                        <a:t>5.0±1</a:t>
                      </a:r>
                      <a:endParaRPr lang="en-US" dirty="0"/>
                    </a:p>
                  </a:txBody>
                  <a:tcPr/>
                </a:tc>
                <a:tc>
                  <a:txBody>
                    <a:bodyPr/>
                    <a:lstStyle/>
                    <a:p>
                      <a:r>
                        <a:rPr lang="en-US" dirty="0" smtClean="0"/>
                        <a:t>10</a:t>
                      </a:r>
                      <a:endParaRPr lang="en-US" dirty="0"/>
                    </a:p>
                  </a:txBody>
                  <a:tcPr/>
                </a:tc>
                <a:tc>
                  <a:txBody>
                    <a:bodyPr/>
                    <a:lstStyle/>
                    <a:p>
                      <a:r>
                        <a:rPr lang="en-US" dirty="0" smtClean="0"/>
                        <a:t>6</a:t>
                      </a:r>
                      <a:endParaRPr lang="en-US" dirty="0"/>
                    </a:p>
                  </a:txBody>
                  <a:tcPr/>
                </a:tc>
                <a:tc>
                  <a:txBody>
                    <a:bodyPr/>
                    <a:lstStyle/>
                    <a:p>
                      <a:r>
                        <a:rPr lang="en-US" dirty="0" smtClean="0"/>
                        <a:t>1/30/12</a:t>
                      </a:r>
                      <a:endParaRPr lang="en-US" dirty="0"/>
                    </a:p>
                  </a:txBody>
                  <a:tcPr/>
                </a:tc>
              </a:tr>
              <a:tr h="370840">
                <a:tc>
                  <a:txBody>
                    <a:bodyPr/>
                    <a:lstStyle/>
                    <a:p>
                      <a:r>
                        <a:rPr lang="en-US" dirty="0" smtClean="0"/>
                        <a:t>2013</a:t>
                      </a:r>
                      <a:endParaRPr lang="en-US" dirty="0"/>
                    </a:p>
                  </a:txBody>
                  <a:tcPr/>
                </a:tc>
                <a:tc>
                  <a:txBody>
                    <a:bodyPr/>
                    <a:lstStyle/>
                    <a:p>
                      <a:r>
                        <a:rPr lang="en-US" dirty="0" smtClean="0"/>
                        <a:t>3.5±0.7 </a:t>
                      </a:r>
                      <a:endParaRPr lang="en-US" dirty="0"/>
                    </a:p>
                  </a:txBody>
                  <a:tcPr/>
                </a:tc>
                <a:tc>
                  <a:txBody>
                    <a:bodyPr/>
                    <a:lstStyle/>
                    <a:p>
                      <a:r>
                        <a:rPr lang="en-US" dirty="0" smtClean="0"/>
                        <a:t>3.5±07 </a:t>
                      </a:r>
                      <a:endParaRPr lang="en-US" dirty="0"/>
                    </a:p>
                  </a:txBody>
                  <a:tcPr/>
                </a:tc>
                <a:tc>
                  <a:txBody>
                    <a:bodyPr/>
                    <a:lstStyle/>
                    <a:p>
                      <a:r>
                        <a:rPr lang="en-US" dirty="0" smtClean="0"/>
                        <a:t>9.6</a:t>
                      </a:r>
                      <a:endParaRPr lang="en-US" dirty="0"/>
                    </a:p>
                  </a:txBody>
                  <a:tcPr/>
                </a:tc>
                <a:tc>
                  <a:txBody>
                    <a:bodyPr/>
                    <a:lstStyle/>
                    <a:p>
                      <a:r>
                        <a:rPr lang="en-US" dirty="0" smtClean="0"/>
                        <a:t>8.0</a:t>
                      </a:r>
                      <a:endParaRPr lang="en-US" dirty="0"/>
                    </a:p>
                  </a:txBody>
                  <a:tcPr/>
                </a:tc>
                <a:tc>
                  <a:txBody>
                    <a:bodyPr/>
                    <a:lstStyle/>
                    <a:p>
                      <a:r>
                        <a:rPr lang="en-US" dirty="0" smtClean="0"/>
                        <a:t>OPPIS</a:t>
                      </a:r>
                      <a:r>
                        <a:rPr lang="en-US" baseline="0" dirty="0" smtClean="0"/>
                        <a:t> Solenoid Off ?</a:t>
                      </a:r>
                      <a:endParaRPr lang="en-US" dirty="0"/>
                    </a:p>
                  </a:txBody>
                  <a:tcPr/>
                </a:tc>
              </a:tr>
              <a:tr h="370840">
                <a:tc>
                  <a:txBody>
                    <a:bodyPr/>
                    <a:lstStyle/>
                    <a:p>
                      <a:r>
                        <a:rPr lang="en-US" dirty="0" smtClean="0"/>
                        <a:t>2013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4.5±1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5.5±1</a:t>
                      </a:r>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2014</a:t>
                      </a:r>
                      <a:endParaRPr lang="en-US" dirty="0"/>
                    </a:p>
                  </a:txBody>
                  <a:tcPr/>
                </a:tc>
                <a:tc>
                  <a:txBody>
                    <a:bodyPr/>
                    <a:lstStyle/>
                    <a:p>
                      <a:r>
                        <a:rPr lang="en-US" dirty="0" smtClean="0"/>
                        <a:t>4.8±1</a:t>
                      </a:r>
                      <a:endParaRPr lang="en-US" dirty="0"/>
                    </a:p>
                  </a:txBody>
                  <a:tcPr/>
                </a:tc>
                <a:tc>
                  <a:txBody>
                    <a:bodyPr/>
                    <a:lstStyle/>
                    <a:p>
                      <a:r>
                        <a:rPr lang="en-US" dirty="0" smtClean="0"/>
                        <a:t>4.8±1</a:t>
                      </a:r>
                      <a:endParaRPr lang="en-US" dirty="0"/>
                    </a:p>
                  </a:txBody>
                  <a:tcPr/>
                </a:tc>
                <a:tc>
                  <a:txBody>
                    <a:bodyPr/>
                    <a:lstStyle/>
                    <a:p>
                      <a:r>
                        <a:rPr lang="en-US" dirty="0" smtClean="0"/>
                        <a:t>16.8</a:t>
                      </a:r>
                      <a:endParaRPr lang="en-US" dirty="0"/>
                    </a:p>
                  </a:txBody>
                  <a:tcPr/>
                </a:tc>
                <a:tc>
                  <a:txBody>
                    <a:bodyPr/>
                    <a:lstStyle/>
                    <a:p>
                      <a:r>
                        <a:rPr lang="en-US" dirty="0" smtClean="0"/>
                        <a:t>10.6</a:t>
                      </a:r>
                      <a:endParaRPr lang="en-US" dirty="0"/>
                    </a:p>
                  </a:txBody>
                  <a:tcPr/>
                </a:tc>
                <a:tc>
                  <a:txBody>
                    <a:bodyPr/>
                    <a:lstStyle/>
                    <a:p>
                      <a:endParaRPr lang="en-US" dirty="0"/>
                    </a:p>
                  </a:txBody>
                  <a:tcPr/>
                </a:tc>
              </a:tr>
              <a:tr h="370840">
                <a:tc>
                  <a:txBody>
                    <a:bodyPr/>
                    <a:lstStyle/>
                    <a:p>
                      <a:r>
                        <a:rPr lang="en-US" dirty="0" smtClean="0"/>
                        <a:t>2015</a:t>
                      </a:r>
                      <a:endParaRPr lang="en-US" dirty="0"/>
                    </a:p>
                  </a:txBody>
                  <a:tcPr/>
                </a:tc>
                <a:tc>
                  <a:txBody>
                    <a:bodyPr/>
                    <a:lstStyle/>
                    <a:p>
                      <a:r>
                        <a:rPr lang="en-US" dirty="0" smtClean="0"/>
                        <a:t>6.5±1</a:t>
                      </a:r>
                      <a:endParaRPr lang="en-US" dirty="0"/>
                    </a:p>
                  </a:txBody>
                  <a:tcPr/>
                </a:tc>
                <a:tc>
                  <a:txBody>
                    <a:bodyPr/>
                    <a:lstStyle/>
                    <a:p>
                      <a:r>
                        <a:rPr lang="en-US" dirty="0" smtClean="0"/>
                        <a:t>6.5±1</a:t>
                      </a:r>
                      <a:endParaRPr lang="en-US" dirty="0"/>
                    </a:p>
                  </a:txBody>
                  <a:tcPr/>
                </a:tc>
                <a:tc>
                  <a:txBody>
                    <a:bodyPr/>
                    <a:lstStyle/>
                    <a:p>
                      <a:r>
                        <a:rPr lang="en-US" dirty="0" smtClean="0"/>
                        <a:t>15.5</a:t>
                      </a:r>
                      <a:endParaRPr lang="en-US" dirty="0"/>
                    </a:p>
                  </a:txBody>
                  <a:tcPr/>
                </a:tc>
                <a:tc>
                  <a:txBody>
                    <a:bodyPr/>
                    <a:lstStyle/>
                    <a:p>
                      <a:r>
                        <a:rPr lang="en-US" dirty="0" smtClean="0"/>
                        <a:t>9.6</a:t>
                      </a:r>
                      <a:endParaRPr lang="en-US" dirty="0"/>
                    </a:p>
                  </a:txBody>
                  <a:tcPr/>
                </a:tc>
                <a:tc>
                  <a:txBody>
                    <a:bodyPr/>
                    <a:lstStyle/>
                    <a:p>
                      <a:endParaRPr lang="en-US" dirty="0"/>
                    </a:p>
                  </a:txBody>
                  <a:tcPr/>
                </a:tc>
              </a:tr>
              <a:tr h="370840">
                <a:tc>
                  <a:txBody>
                    <a:bodyPr/>
                    <a:lstStyle/>
                    <a:p>
                      <a:r>
                        <a:rPr lang="en-US" dirty="0" smtClean="0"/>
                        <a:t>2016</a:t>
                      </a:r>
                      <a:endParaRPr lang="en-US" dirty="0"/>
                    </a:p>
                  </a:txBody>
                  <a:tcPr/>
                </a:tc>
                <a:tc>
                  <a:txBody>
                    <a:bodyPr/>
                    <a:lstStyle/>
                    <a:p>
                      <a:r>
                        <a:rPr lang="en-US" dirty="0" smtClean="0"/>
                        <a:t>4±1</a:t>
                      </a:r>
                      <a:endParaRPr lang="en-US" dirty="0"/>
                    </a:p>
                  </a:txBody>
                  <a:tcPr/>
                </a:tc>
                <a:tc>
                  <a:txBody>
                    <a:bodyPr/>
                    <a:lstStyle/>
                    <a:p>
                      <a:r>
                        <a:rPr lang="en-US" dirty="0" smtClean="0"/>
                        <a:t>6.0±1</a:t>
                      </a:r>
                      <a:endParaRPr lang="en-US" dirty="0"/>
                    </a:p>
                  </a:txBody>
                  <a:tcPr/>
                </a:tc>
                <a:tc>
                  <a:txBody>
                    <a:bodyPr/>
                    <a:lstStyle/>
                    <a:p>
                      <a:r>
                        <a:rPr lang="en-US" dirty="0" smtClean="0"/>
                        <a:t>9.1</a:t>
                      </a:r>
                      <a:endParaRPr lang="en-US" dirty="0"/>
                    </a:p>
                  </a:txBody>
                  <a:tcPr/>
                </a:tc>
                <a:tc>
                  <a:txBody>
                    <a:bodyPr/>
                    <a:lstStyle/>
                    <a:p>
                      <a:r>
                        <a:rPr lang="en-US" dirty="0" smtClean="0"/>
                        <a:t>7.0</a:t>
                      </a:r>
                      <a:endParaRPr lang="en-US" dirty="0"/>
                    </a:p>
                  </a:txBody>
                  <a:tcPr/>
                </a:tc>
                <a:tc>
                  <a:txBody>
                    <a:bodyPr/>
                    <a:lstStyle/>
                    <a:p>
                      <a:r>
                        <a:rPr lang="en-US" dirty="0" smtClean="0"/>
                        <a:t>117 MeV quad, Low TK1 Amp, </a:t>
                      </a:r>
                      <a:endParaRPr lang="en-US" dirty="0"/>
                    </a:p>
                  </a:txBody>
                  <a:tcPr/>
                </a:tc>
              </a:tr>
            </a:tbl>
          </a:graphicData>
        </a:graphic>
      </p:graphicFrame>
      <p:sp>
        <p:nvSpPr>
          <p:cNvPr id="5" name="TextBox 4"/>
          <p:cNvSpPr txBox="1"/>
          <p:nvPr/>
        </p:nvSpPr>
        <p:spPr>
          <a:xfrm>
            <a:off x="901700" y="6248400"/>
            <a:ext cx="3412826" cy="369332"/>
          </a:xfrm>
          <a:prstGeom prst="rect">
            <a:avLst/>
          </a:prstGeom>
          <a:noFill/>
        </p:spPr>
        <p:txBody>
          <a:bodyPr wrap="none" rtlCol="0">
            <a:spAutoFit/>
          </a:bodyPr>
          <a:lstStyle/>
          <a:p>
            <a:r>
              <a:rPr lang="en-US" dirty="0" smtClean="0"/>
              <a:t>BTA measurement from Keith</a:t>
            </a:r>
            <a:endParaRPr lang="en-US" dirty="0"/>
          </a:p>
        </p:txBody>
      </p:sp>
    </p:spTree>
    <p:extLst>
      <p:ext uri="{BB962C8B-B14F-4D97-AF65-F5344CB8AC3E}">
        <p14:creationId xmlns:p14="http://schemas.microsoft.com/office/powerpoint/2010/main" val="29461809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endParaRPr lang="en-US" dirty="0"/>
          </a:p>
        </p:txBody>
      </p:sp>
      <p:pic>
        <p:nvPicPr>
          <p:cNvPr id="4" name="Picture 3"/>
          <p:cNvPicPr>
            <a:picLocks noChangeAspect="1"/>
          </p:cNvPicPr>
          <p:nvPr/>
        </p:nvPicPr>
        <p:blipFill>
          <a:blip r:embed="rId2"/>
          <a:stretch>
            <a:fillRect/>
          </a:stretch>
        </p:blipFill>
        <p:spPr>
          <a:xfrm>
            <a:off x="549274" y="180512"/>
            <a:ext cx="8442325" cy="4958769"/>
          </a:xfrm>
          <a:prstGeom prst="rect">
            <a:avLst/>
          </a:prstGeom>
        </p:spPr>
      </p:pic>
      <p:sp>
        <p:nvSpPr>
          <p:cNvPr id="5" name="Rectangle 4"/>
          <p:cNvSpPr/>
          <p:nvPr/>
        </p:nvSpPr>
        <p:spPr>
          <a:xfrm>
            <a:off x="549275" y="5343436"/>
            <a:ext cx="8042276" cy="923330"/>
          </a:xfrm>
          <a:prstGeom prst="rect">
            <a:avLst/>
          </a:prstGeom>
        </p:spPr>
        <p:txBody>
          <a:bodyPr wrap="square">
            <a:spAutoFit/>
          </a:bodyPr>
          <a:lstStyle/>
          <a:p>
            <a:r>
              <a:rPr lang="en-US" b="1" dirty="0">
                <a:solidFill>
                  <a:schemeClr val="accent6"/>
                </a:solidFill>
              </a:rPr>
              <a:t>In 2009, using a similar method I got 6.65 pi for the </a:t>
            </a:r>
            <a:r>
              <a:rPr lang="en-US" b="1" dirty="0" err="1">
                <a:solidFill>
                  <a:schemeClr val="accent6"/>
                </a:solidFill>
              </a:rPr>
              <a:t>avg</a:t>
            </a:r>
            <a:r>
              <a:rPr lang="en-US" b="1" dirty="0">
                <a:solidFill>
                  <a:schemeClr val="accent6"/>
                </a:solidFill>
              </a:rPr>
              <a:t> emittance of the 0 us linac pulse (</a:t>
            </a:r>
            <a:r>
              <a:rPr lang="en-US" b="1" dirty="0" err="1">
                <a:solidFill>
                  <a:schemeClr val="accent6"/>
                </a:solidFill>
              </a:rPr>
              <a:t>i</a:t>
            </a:r>
            <a:r>
              <a:rPr lang="en-US" b="1" dirty="0">
                <a:solidFill>
                  <a:schemeClr val="accent6"/>
                </a:solidFill>
              </a:rPr>
              <a:t> used mw006 for both H and V). This time I got 5.61 pi.</a:t>
            </a:r>
          </a:p>
        </p:txBody>
      </p:sp>
      <p:sp>
        <p:nvSpPr>
          <p:cNvPr id="6" name="TextBox 5"/>
          <p:cNvSpPr txBox="1"/>
          <p:nvPr/>
        </p:nvSpPr>
        <p:spPr>
          <a:xfrm>
            <a:off x="6527099" y="381000"/>
            <a:ext cx="1555734" cy="400110"/>
          </a:xfrm>
          <a:prstGeom prst="rect">
            <a:avLst/>
          </a:prstGeom>
          <a:noFill/>
        </p:spPr>
        <p:txBody>
          <a:bodyPr wrap="none" rtlCol="0">
            <a:spAutoFit/>
          </a:bodyPr>
          <a:lstStyle/>
          <a:p>
            <a:r>
              <a:rPr lang="en-US" sz="2000" b="1" dirty="0" smtClean="0">
                <a:solidFill>
                  <a:srgbClr val="FF0000"/>
                </a:solidFill>
              </a:rPr>
              <a:t>Keith 2016</a:t>
            </a:r>
            <a:endParaRPr lang="en-US" sz="2000" b="1" dirty="0">
              <a:solidFill>
                <a:srgbClr val="FF0000"/>
              </a:solidFill>
            </a:endParaRPr>
          </a:p>
        </p:txBody>
      </p:sp>
    </p:spTree>
    <p:extLst>
      <p:ext uri="{BB962C8B-B14F-4D97-AF65-F5344CB8AC3E}">
        <p14:creationId xmlns:p14="http://schemas.microsoft.com/office/powerpoint/2010/main" val="3998411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sp>
        <p:nvSpPr>
          <p:cNvPr id="3" name="Content Placeholder 2"/>
          <p:cNvSpPr>
            <a:spLocks noGrp="1"/>
          </p:cNvSpPr>
          <p:nvPr>
            <p:ph idx="1"/>
          </p:nvPr>
        </p:nvSpPr>
        <p:spPr/>
        <p:txBody>
          <a:bodyPr/>
          <a:lstStyle/>
          <a:p>
            <a:r>
              <a:rPr lang="en-US" dirty="0" smtClean="0"/>
              <a:t>Why </a:t>
            </a:r>
            <a:r>
              <a:rPr lang="en-US" dirty="0"/>
              <a:t>changing quadrupole emittance changed </a:t>
            </a:r>
            <a:r>
              <a:rPr lang="en-US" dirty="0" smtClean="0"/>
              <a:t>?</a:t>
            </a:r>
            <a:endParaRPr lang="en-US" dirty="0"/>
          </a:p>
          <a:p>
            <a:r>
              <a:rPr lang="en-US" dirty="0" smtClean="0"/>
              <a:t>Why lowering tank 1 RF amplitude , transverse emittance reduces ?</a:t>
            </a:r>
          </a:p>
          <a:p>
            <a:r>
              <a:rPr lang="en-US" dirty="0" smtClean="0"/>
              <a:t>What is the minimum emittance we can get out of linac ?</a:t>
            </a:r>
          </a:p>
          <a:p>
            <a:r>
              <a:rPr lang="en-US" dirty="0" smtClean="0"/>
              <a:t>Simulations for low energy </a:t>
            </a:r>
          </a:p>
          <a:p>
            <a:endParaRPr lang="en-US" dirty="0" smtClean="0"/>
          </a:p>
          <a:p>
            <a:endParaRPr lang="en-US" dirty="0"/>
          </a:p>
        </p:txBody>
      </p:sp>
    </p:spTree>
    <p:extLst>
      <p:ext uri="{BB962C8B-B14F-4D97-AF65-F5344CB8AC3E}">
        <p14:creationId xmlns:p14="http://schemas.microsoft.com/office/powerpoint/2010/main" val="1835454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verse Emittance</a:t>
            </a:r>
            <a:br>
              <a:rPr lang="en-US" dirty="0" smtClean="0"/>
            </a:br>
            <a:r>
              <a:rPr lang="en-US" sz="2000" dirty="0" smtClean="0"/>
              <a:t>1/14/2015</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74419990"/>
              </p:ext>
            </p:extLst>
          </p:nvPr>
        </p:nvGraphicFramePr>
        <p:xfrm>
          <a:off x="549275" y="1600200"/>
          <a:ext cx="8042276" cy="3139439"/>
        </p:xfrm>
        <a:graphic>
          <a:graphicData uri="http://schemas.openxmlformats.org/drawingml/2006/table">
            <a:tbl>
              <a:tblPr firstRow="1" bandRow="1">
                <a:tableStyleId>{5C22544A-7EE6-4342-B048-85BDC9FD1C3A}</a:tableStyleId>
              </a:tblPr>
              <a:tblGrid>
                <a:gridCol w="4021138"/>
                <a:gridCol w="4021138"/>
              </a:tblGrid>
              <a:tr h="370840">
                <a:tc>
                  <a:txBody>
                    <a:bodyPr/>
                    <a:lstStyle/>
                    <a:p>
                      <a:r>
                        <a:rPr lang="en-US" dirty="0" smtClean="0"/>
                        <a:t>Current</a:t>
                      </a:r>
                    </a:p>
                    <a:p>
                      <a:endParaRPr lang="en-US" dirty="0" smtClean="0"/>
                    </a:p>
                    <a:p>
                      <a:endParaRPr lang="en-US" dirty="0"/>
                    </a:p>
                  </a:txBody>
                  <a:tcPr/>
                </a:tc>
                <a:tc>
                  <a:txBody>
                    <a:bodyPr/>
                    <a:lstStyle/>
                    <a:p>
                      <a:r>
                        <a:rPr lang="en-US" dirty="0" smtClean="0"/>
                        <a:t>Emittance (95%, N , π mm </a:t>
                      </a:r>
                      <a:r>
                        <a:rPr lang="en-US" dirty="0" err="1" smtClean="0"/>
                        <a:t>mr</a:t>
                      </a:r>
                      <a:r>
                        <a:rPr lang="en-US" dirty="0" smtClean="0"/>
                        <a:t>)</a:t>
                      </a:r>
                      <a:endParaRPr lang="en-US" dirty="0"/>
                    </a:p>
                  </a:txBody>
                  <a:tcPr/>
                </a:tc>
              </a:tr>
              <a:tr h="370840">
                <a:tc>
                  <a:txBody>
                    <a:bodyPr/>
                    <a:lstStyle/>
                    <a:p>
                      <a:r>
                        <a:rPr lang="en-US" dirty="0" smtClean="0"/>
                        <a:t>100 </a:t>
                      </a:r>
                      <a:r>
                        <a:rPr lang="en-US" dirty="0" err="1" smtClean="0"/>
                        <a:t>uA</a:t>
                      </a:r>
                      <a:endParaRPr lang="en-US" dirty="0"/>
                    </a:p>
                  </a:txBody>
                  <a:tcPr/>
                </a:tc>
                <a:tc>
                  <a:txBody>
                    <a:bodyPr/>
                    <a:lstStyle/>
                    <a:p>
                      <a:r>
                        <a:rPr lang="en-US" dirty="0" smtClean="0"/>
                        <a:t>6.35±1</a:t>
                      </a:r>
                      <a:endParaRPr lang="en-US" dirty="0"/>
                    </a:p>
                  </a:txBody>
                  <a:tcPr/>
                </a:tc>
              </a:tr>
              <a:tr h="370840">
                <a:tc>
                  <a:txBody>
                    <a:bodyPr/>
                    <a:lstStyle/>
                    <a:p>
                      <a:r>
                        <a:rPr lang="en-US" dirty="0" smtClean="0"/>
                        <a:t>200 </a:t>
                      </a:r>
                      <a:r>
                        <a:rPr lang="en-US" dirty="0" err="1" smtClean="0"/>
                        <a:t>uA</a:t>
                      </a:r>
                      <a:endParaRPr lang="en-US" dirty="0"/>
                    </a:p>
                  </a:txBody>
                  <a:tcPr/>
                </a:tc>
                <a:tc>
                  <a:txBody>
                    <a:bodyPr/>
                    <a:lstStyle/>
                    <a:p>
                      <a:r>
                        <a:rPr lang="en-US" dirty="0" smtClean="0"/>
                        <a:t>6.45±1</a:t>
                      </a:r>
                      <a:endParaRPr lang="en-US" dirty="0"/>
                    </a:p>
                  </a:txBody>
                  <a:tcPr/>
                </a:tc>
              </a:tr>
              <a:tr h="370840">
                <a:tc>
                  <a:txBody>
                    <a:bodyPr/>
                    <a:lstStyle/>
                    <a:p>
                      <a:r>
                        <a:rPr lang="en-US" dirty="0" smtClean="0"/>
                        <a:t>300 </a:t>
                      </a:r>
                      <a:r>
                        <a:rPr lang="en-US" dirty="0" err="1" smtClean="0"/>
                        <a:t>uA</a:t>
                      </a:r>
                      <a:endParaRPr lang="en-US" dirty="0"/>
                    </a:p>
                  </a:txBody>
                  <a:tcPr/>
                </a:tc>
                <a:tc>
                  <a:txBody>
                    <a:bodyPr/>
                    <a:lstStyle/>
                    <a:p>
                      <a:r>
                        <a:rPr lang="en-US" dirty="0" smtClean="0"/>
                        <a:t>6.95±1</a:t>
                      </a:r>
                      <a:endParaRPr lang="en-US" dirty="0"/>
                    </a:p>
                  </a:txBody>
                  <a:tcPr/>
                </a:tc>
              </a:tr>
              <a:tr h="370840">
                <a:tc>
                  <a:txBody>
                    <a:bodyPr/>
                    <a:lstStyle/>
                    <a:p>
                      <a:r>
                        <a:rPr lang="en-US" dirty="0" smtClean="0"/>
                        <a:t>400 </a:t>
                      </a:r>
                      <a:r>
                        <a:rPr lang="en-US" dirty="0" err="1" smtClean="0"/>
                        <a:t>uA</a:t>
                      </a:r>
                      <a:endParaRPr lang="en-US" dirty="0"/>
                    </a:p>
                  </a:txBody>
                  <a:tcPr/>
                </a:tc>
                <a:tc>
                  <a:txBody>
                    <a:bodyPr/>
                    <a:lstStyle/>
                    <a:p>
                      <a:r>
                        <a:rPr lang="en-US" dirty="0" smtClean="0"/>
                        <a:t>7.25±1</a:t>
                      </a:r>
                      <a:endParaRPr lang="en-US" dirty="0"/>
                    </a:p>
                  </a:txBody>
                  <a:tcPr/>
                </a:tc>
              </a:tr>
              <a:tr h="370840">
                <a:tc>
                  <a:txBody>
                    <a:bodyPr/>
                    <a:lstStyle/>
                    <a:p>
                      <a:r>
                        <a:rPr lang="en-US" dirty="0" smtClean="0"/>
                        <a:t>600</a:t>
                      </a:r>
                      <a:r>
                        <a:rPr lang="en-US" baseline="0" dirty="0" smtClean="0"/>
                        <a:t> </a:t>
                      </a:r>
                      <a:r>
                        <a:rPr lang="en-US" baseline="0" dirty="0" err="1" smtClean="0"/>
                        <a:t>uA</a:t>
                      </a:r>
                      <a:endParaRPr lang="en-US" dirty="0"/>
                    </a:p>
                  </a:txBody>
                  <a:tcPr/>
                </a:tc>
                <a:tc>
                  <a:txBody>
                    <a:bodyPr/>
                    <a:lstStyle/>
                    <a:p>
                      <a:r>
                        <a:rPr lang="en-US" dirty="0" smtClean="0"/>
                        <a:t>6.90±1</a:t>
                      </a:r>
                      <a:endParaRPr lang="en-US" dirty="0"/>
                    </a:p>
                  </a:txBody>
                  <a:tcPr/>
                </a:tc>
              </a:tr>
              <a:tr h="370840">
                <a:tc>
                  <a:txBody>
                    <a:bodyPr/>
                    <a:lstStyle/>
                    <a:p>
                      <a:r>
                        <a:rPr lang="en-US" dirty="0" smtClean="0"/>
                        <a:t>700 </a:t>
                      </a:r>
                      <a:r>
                        <a:rPr lang="en-US" dirty="0" err="1" smtClean="0"/>
                        <a:t>uA</a:t>
                      </a:r>
                      <a:endParaRPr lang="en-US" dirty="0"/>
                    </a:p>
                  </a:txBody>
                  <a:tcPr/>
                </a:tc>
                <a:tc>
                  <a:txBody>
                    <a:bodyPr/>
                    <a:lstStyle/>
                    <a:p>
                      <a:r>
                        <a:rPr lang="en-US" dirty="0" smtClean="0"/>
                        <a:t>6.95±1</a:t>
                      </a:r>
                      <a:endParaRPr lang="en-US" dirty="0"/>
                    </a:p>
                  </a:txBody>
                  <a:tcPr/>
                </a:tc>
              </a:tr>
            </a:tbl>
          </a:graphicData>
        </a:graphic>
      </p:graphicFrame>
      <p:sp>
        <p:nvSpPr>
          <p:cNvPr id="5" name="TextBox 4"/>
          <p:cNvSpPr txBox="1"/>
          <p:nvPr/>
        </p:nvSpPr>
        <p:spPr>
          <a:xfrm>
            <a:off x="1054100" y="5118100"/>
            <a:ext cx="4769643" cy="369332"/>
          </a:xfrm>
          <a:prstGeom prst="rect">
            <a:avLst/>
          </a:prstGeom>
          <a:noFill/>
        </p:spPr>
        <p:txBody>
          <a:bodyPr wrap="none" rtlCol="0">
            <a:spAutoFit/>
          </a:bodyPr>
          <a:lstStyle/>
          <a:p>
            <a:r>
              <a:rPr lang="en-US" dirty="0" err="1" smtClean="0"/>
              <a:t>Rb</a:t>
            </a:r>
            <a:r>
              <a:rPr lang="en-US" dirty="0" smtClean="0"/>
              <a:t> temp was varied to change the current</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412753513"/>
              </p:ext>
            </p:extLst>
          </p:nvPr>
        </p:nvGraphicFramePr>
        <p:xfrm>
          <a:off x="4838700" y="2044700"/>
          <a:ext cx="660400" cy="393700"/>
        </p:xfrm>
        <a:graphic>
          <a:graphicData uri="http://schemas.openxmlformats.org/presentationml/2006/ole">
            <mc:AlternateContent xmlns:mc="http://schemas.openxmlformats.org/markup-compatibility/2006">
              <mc:Choice xmlns:v="urn:schemas-microsoft-com:vml" Requires="v">
                <p:oleObj spid="_x0000_s8218" name="Equation" r:id="rId3" imgW="660400" imgH="393700" progId="Equation.3">
                  <p:embed/>
                </p:oleObj>
              </mc:Choice>
              <mc:Fallback>
                <p:oleObj name="Equation" r:id="rId3" imgW="660400" imgH="393700" progId="Equation.3">
                  <p:embed/>
                  <p:pic>
                    <p:nvPicPr>
                      <p:cNvPr id="0" name=""/>
                      <p:cNvPicPr/>
                      <p:nvPr/>
                    </p:nvPicPr>
                    <p:blipFill>
                      <a:blip r:embed="rId4"/>
                      <a:stretch>
                        <a:fillRect/>
                      </a:stretch>
                    </p:blipFill>
                    <p:spPr>
                      <a:xfrm>
                        <a:off x="4838700" y="2044700"/>
                        <a:ext cx="660400" cy="393700"/>
                      </a:xfrm>
                      <a:prstGeom prst="rect">
                        <a:avLst/>
                      </a:prstGeom>
                    </p:spPr>
                  </p:pic>
                </p:oleObj>
              </mc:Fallback>
            </mc:AlternateContent>
          </a:graphicData>
        </a:graphic>
      </p:graphicFrame>
    </p:spTree>
    <p:extLst>
      <p:ext uri="{BB962C8B-B14F-4D97-AF65-F5344CB8AC3E}">
        <p14:creationId xmlns:p14="http://schemas.microsoft.com/office/powerpoint/2010/main" val="15462943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3" y="244568"/>
            <a:ext cx="8042276" cy="606332"/>
          </a:xfrm>
        </p:spPr>
        <p:txBody>
          <a:bodyPr/>
          <a:lstStyle/>
          <a:p>
            <a:r>
              <a:rPr lang="en-US" dirty="0" smtClean="0"/>
              <a:t>More Measurements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69463077"/>
              </p:ext>
            </p:extLst>
          </p:nvPr>
        </p:nvGraphicFramePr>
        <p:xfrm>
          <a:off x="422275" y="914400"/>
          <a:ext cx="8042274" cy="1656079"/>
        </p:xfrm>
        <a:graphic>
          <a:graphicData uri="http://schemas.openxmlformats.org/drawingml/2006/table">
            <a:tbl>
              <a:tblPr firstRow="1" bandRow="1">
                <a:tableStyleId>{5C22544A-7EE6-4342-B048-85BDC9FD1C3A}</a:tableStyleId>
              </a:tblPr>
              <a:tblGrid>
                <a:gridCol w="2680758"/>
                <a:gridCol w="2680758"/>
                <a:gridCol w="2680758"/>
              </a:tblGrid>
              <a:tr h="370840">
                <a:tc>
                  <a:txBody>
                    <a:bodyPr/>
                    <a:lstStyle/>
                    <a:p>
                      <a:r>
                        <a:rPr lang="en-US" dirty="0" smtClean="0"/>
                        <a:t>Tank</a:t>
                      </a:r>
                      <a:r>
                        <a:rPr lang="en-US" baseline="0" dirty="0" smtClean="0"/>
                        <a:t> 1 Gradient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Emittance (95%, N , π mm </a:t>
                      </a:r>
                      <a:r>
                        <a:rPr lang="en-US" dirty="0" err="1" smtClean="0"/>
                        <a:t>mr</a:t>
                      </a:r>
                      <a:r>
                        <a:rPr lang="en-US" dirty="0" smtClean="0"/>
                        <a:t>)</a:t>
                      </a:r>
                    </a:p>
                    <a:p>
                      <a:endParaRPr lang="en-US" dirty="0"/>
                    </a:p>
                  </a:txBody>
                  <a:tcPr/>
                </a:tc>
                <a:tc>
                  <a:txBody>
                    <a:bodyPr/>
                    <a:lstStyle/>
                    <a:p>
                      <a:endParaRPr lang="en-US" dirty="0"/>
                    </a:p>
                  </a:txBody>
                  <a:tcPr/>
                </a:tc>
              </a:tr>
              <a:tr h="370840">
                <a:tc>
                  <a:txBody>
                    <a:bodyPr/>
                    <a:lstStyle/>
                    <a:p>
                      <a:r>
                        <a:rPr lang="en-US" dirty="0" smtClean="0"/>
                        <a:t>Normal</a:t>
                      </a:r>
                      <a:endParaRPr lang="en-US" dirty="0"/>
                    </a:p>
                  </a:txBody>
                  <a:tcPr/>
                </a:tc>
                <a:tc>
                  <a:txBody>
                    <a:bodyPr/>
                    <a:lstStyle/>
                    <a:p>
                      <a:r>
                        <a:rPr lang="en-US" dirty="0" smtClean="0"/>
                        <a:t>10±1</a:t>
                      </a:r>
                      <a:endParaRPr lang="en-US" dirty="0"/>
                    </a:p>
                  </a:txBody>
                  <a:tcPr/>
                </a:tc>
                <a:tc>
                  <a:txBody>
                    <a:bodyPr/>
                    <a:lstStyle/>
                    <a:p>
                      <a:r>
                        <a:rPr lang="en-US" dirty="0" smtClean="0"/>
                        <a:t>En7, Buncher power ?</a:t>
                      </a:r>
                      <a:endParaRPr lang="en-US" dirty="0"/>
                    </a:p>
                  </a:txBody>
                  <a:tcPr/>
                </a:tc>
              </a:tr>
              <a:tr h="370840">
                <a:tc>
                  <a:txBody>
                    <a:bodyPr/>
                    <a:lstStyle/>
                    <a:p>
                      <a:r>
                        <a:rPr lang="en-US" dirty="0" smtClean="0"/>
                        <a:t>Low (~5 %)</a:t>
                      </a:r>
                      <a:endParaRPr lang="en-US" dirty="0"/>
                    </a:p>
                  </a:txBody>
                  <a:tcPr/>
                </a:tc>
                <a:tc>
                  <a:txBody>
                    <a:bodyPr/>
                    <a:lstStyle/>
                    <a:p>
                      <a:r>
                        <a:rPr lang="en-US" dirty="0" smtClean="0"/>
                        <a:t>6±1</a:t>
                      </a:r>
                      <a:endParaRPr lang="en-US" dirty="0"/>
                    </a:p>
                  </a:txBody>
                  <a:tcPr/>
                </a:tc>
                <a:tc>
                  <a:txBody>
                    <a:bodyPr/>
                    <a:lstStyle/>
                    <a:p>
                      <a:r>
                        <a:rPr lang="en-US" dirty="0" smtClean="0"/>
                        <a:t>June 29 2016</a:t>
                      </a:r>
                      <a:endParaRPr lang="en-US"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64062380"/>
              </p:ext>
            </p:extLst>
          </p:nvPr>
        </p:nvGraphicFramePr>
        <p:xfrm>
          <a:off x="414336" y="4846321"/>
          <a:ext cx="8323262" cy="1846580"/>
        </p:xfrm>
        <a:graphic>
          <a:graphicData uri="http://schemas.openxmlformats.org/drawingml/2006/table">
            <a:tbl>
              <a:tblPr firstRow="1" bandRow="1">
                <a:tableStyleId>{5C22544A-7EE6-4342-B048-85BDC9FD1C3A}</a:tableStyleId>
              </a:tblPr>
              <a:tblGrid>
                <a:gridCol w="2544606"/>
                <a:gridCol w="2544606"/>
                <a:gridCol w="3234050"/>
              </a:tblGrid>
              <a:tr h="1019584">
                <a:tc>
                  <a:txBody>
                    <a:bodyPr/>
                    <a:lstStyle/>
                    <a:p>
                      <a:r>
                        <a:rPr lang="en-US" dirty="0" smtClean="0"/>
                        <a:t>Buncher power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Emittance (95%, N , π mm </a:t>
                      </a:r>
                      <a:r>
                        <a:rPr lang="en-US" dirty="0" err="1" smtClean="0"/>
                        <a:t>mr</a:t>
                      </a:r>
                      <a:r>
                        <a:rPr lang="en-US" dirty="0" smtClean="0"/>
                        <a:t>)</a:t>
                      </a:r>
                    </a:p>
                    <a:p>
                      <a:endParaRPr lang="en-US" dirty="0"/>
                    </a:p>
                  </a:txBody>
                  <a:tcPr/>
                </a:tc>
                <a:tc>
                  <a:txBody>
                    <a:bodyPr/>
                    <a:lstStyle/>
                    <a:p>
                      <a:endParaRPr lang="en-US" dirty="0"/>
                    </a:p>
                  </a:txBody>
                  <a:tcPr/>
                </a:tc>
              </a:tr>
              <a:tr h="413498">
                <a:tc>
                  <a:txBody>
                    <a:bodyPr/>
                    <a:lstStyle/>
                    <a:p>
                      <a:r>
                        <a:rPr lang="en-US" dirty="0" smtClean="0"/>
                        <a:t>3.75</a:t>
                      </a:r>
                      <a:r>
                        <a:rPr lang="en-US" baseline="0" dirty="0" smtClean="0"/>
                        <a:t> kw</a:t>
                      </a:r>
                      <a:endParaRPr lang="en-US" dirty="0"/>
                    </a:p>
                  </a:txBody>
                  <a:tcPr/>
                </a:tc>
                <a:tc>
                  <a:txBody>
                    <a:bodyPr/>
                    <a:lstStyle/>
                    <a:p>
                      <a:r>
                        <a:rPr lang="en-US" dirty="0" smtClean="0"/>
                        <a:t>5±1</a:t>
                      </a:r>
                      <a:endParaRPr lang="en-US" dirty="0"/>
                    </a:p>
                  </a:txBody>
                  <a:tcPr/>
                </a:tc>
                <a:tc>
                  <a:txBody>
                    <a:bodyPr/>
                    <a:lstStyle/>
                    <a:p>
                      <a:r>
                        <a:rPr lang="en-US" dirty="0" smtClean="0"/>
                        <a:t>Jan 2015</a:t>
                      </a:r>
                      <a:endParaRPr lang="en-US" dirty="0"/>
                    </a:p>
                  </a:txBody>
                  <a:tcPr/>
                </a:tc>
              </a:tr>
              <a:tr h="413498">
                <a:tc>
                  <a:txBody>
                    <a:bodyPr/>
                    <a:lstStyle/>
                    <a:p>
                      <a:r>
                        <a:rPr lang="en-US" dirty="0" smtClean="0"/>
                        <a:t>4.0 kW</a:t>
                      </a:r>
                      <a:endParaRPr lang="en-US" dirty="0"/>
                    </a:p>
                  </a:txBody>
                  <a:tcPr/>
                </a:tc>
                <a:tc>
                  <a:txBody>
                    <a:bodyPr/>
                    <a:lstStyle/>
                    <a:p>
                      <a:r>
                        <a:rPr lang="en-US" dirty="0" smtClean="0"/>
                        <a:t>4±1</a:t>
                      </a:r>
                      <a:endParaRPr lang="en-US" dirty="0"/>
                    </a:p>
                  </a:txBody>
                  <a:tcPr/>
                </a:tc>
                <a:tc>
                  <a:txBody>
                    <a:bodyPr/>
                    <a:lstStyle/>
                    <a:p>
                      <a:endParaRPr lang="en-US" dirty="0"/>
                    </a:p>
                  </a:txBody>
                  <a:tcPr/>
                </a:tc>
              </a:tr>
            </a:tbl>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38157974"/>
              </p:ext>
            </p:extLst>
          </p:nvPr>
        </p:nvGraphicFramePr>
        <p:xfrm>
          <a:off x="4165600" y="1346200"/>
          <a:ext cx="660400" cy="393700"/>
        </p:xfrm>
        <a:graphic>
          <a:graphicData uri="http://schemas.openxmlformats.org/presentationml/2006/ole">
            <mc:AlternateContent xmlns:mc="http://schemas.openxmlformats.org/markup-compatibility/2006">
              <mc:Choice xmlns:v="urn:schemas-microsoft-com:vml" Requires="v">
                <p:oleObj spid="_x0000_s6207" name="Equation" r:id="rId3" imgW="660400" imgH="393700" progId="Equation.3">
                  <p:embed/>
                </p:oleObj>
              </mc:Choice>
              <mc:Fallback>
                <p:oleObj name="Equation" r:id="rId3" imgW="660400" imgH="393700" progId="Equation.3">
                  <p:embed/>
                  <p:pic>
                    <p:nvPicPr>
                      <p:cNvPr id="0" name=""/>
                      <p:cNvPicPr/>
                      <p:nvPr/>
                    </p:nvPicPr>
                    <p:blipFill>
                      <a:blip r:embed="rId4"/>
                      <a:stretch>
                        <a:fillRect/>
                      </a:stretch>
                    </p:blipFill>
                    <p:spPr>
                      <a:xfrm>
                        <a:off x="4165600" y="1346200"/>
                        <a:ext cx="660400" cy="393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81980642"/>
              </p:ext>
            </p:extLst>
          </p:nvPr>
        </p:nvGraphicFramePr>
        <p:xfrm>
          <a:off x="4318000" y="5308600"/>
          <a:ext cx="660400" cy="393700"/>
        </p:xfrm>
        <a:graphic>
          <a:graphicData uri="http://schemas.openxmlformats.org/presentationml/2006/ole">
            <mc:AlternateContent xmlns:mc="http://schemas.openxmlformats.org/markup-compatibility/2006">
              <mc:Choice xmlns:v="urn:schemas-microsoft-com:vml" Requires="v">
                <p:oleObj spid="_x0000_s6208" name="Equation" r:id="rId5" imgW="660400" imgH="393700" progId="Equation.3">
                  <p:embed/>
                </p:oleObj>
              </mc:Choice>
              <mc:Fallback>
                <p:oleObj name="Equation" r:id="rId5" imgW="660400" imgH="393700" progId="Equation.3">
                  <p:embed/>
                  <p:pic>
                    <p:nvPicPr>
                      <p:cNvPr id="0" name=""/>
                      <p:cNvPicPr/>
                      <p:nvPr/>
                    </p:nvPicPr>
                    <p:blipFill>
                      <a:blip r:embed="rId4"/>
                      <a:stretch>
                        <a:fillRect/>
                      </a:stretch>
                    </p:blipFill>
                    <p:spPr>
                      <a:xfrm>
                        <a:off x="4318000" y="5308600"/>
                        <a:ext cx="660400" cy="393700"/>
                      </a:xfrm>
                      <a:prstGeom prst="rect">
                        <a:avLst/>
                      </a:prstGeom>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993620266"/>
              </p:ext>
            </p:extLst>
          </p:nvPr>
        </p:nvGraphicFramePr>
        <p:xfrm>
          <a:off x="422274" y="2667000"/>
          <a:ext cx="8315325" cy="2159948"/>
        </p:xfrm>
        <a:graphic>
          <a:graphicData uri="http://schemas.openxmlformats.org/drawingml/2006/table">
            <a:tbl>
              <a:tblPr firstRow="1" bandRow="1">
                <a:tableStyleId>{5C22544A-7EE6-4342-B048-85BDC9FD1C3A}</a:tableStyleId>
              </a:tblPr>
              <a:tblGrid>
                <a:gridCol w="2771775"/>
                <a:gridCol w="2771775"/>
                <a:gridCol w="2771775"/>
              </a:tblGrid>
              <a:tr h="1058535">
                <a:tc>
                  <a:txBody>
                    <a:bodyPr/>
                    <a:lstStyle/>
                    <a:p>
                      <a:r>
                        <a:rPr lang="en-US" dirty="0" smtClean="0"/>
                        <a:t>Tank1</a:t>
                      </a:r>
                      <a:r>
                        <a:rPr lang="en-US" baseline="0" dirty="0" smtClean="0"/>
                        <a:t> Gradient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H Emittance (95%, N , π mm </a:t>
                      </a:r>
                      <a:r>
                        <a:rPr lang="en-US" dirty="0" err="1" smtClean="0"/>
                        <a:t>mr</a:t>
                      </a:r>
                      <a:r>
                        <a:rPr lang="en-US" dirty="0" smtClean="0"/>
                        <a:t>)</a:t>
                      </a:r>
                    </a:p>
                    <a:p>
                      <a:endParaRPr lang="en-US" dirty="0"/>
                    </a:p>
                  </a:txBody>
                  <a:tcPr/>
                </a:tc>
                <a:tc>
                  <a:txBody>
                    <a:bodyPr/>
                    <a:lstStyle/>
                    <a:p>
                      <a:endParaRPr lang="en-US"/>
                    </a:p>
                  </a:txBody>
                  <a:tcPr/>
                </a:tc>
              </a:tr>
              <a:tr h="461333">
                <a:tc>
                  <a:txBody>
                    <a:bodyPr/>
                    <a:lstStyle/>
                    <a:p>
                      <a:r>
                        <a:rPr lang="en-US" dirty="0" smtClean="0"/>
                        <a:t>Normal</a:t>
                      </a:r>
                      <a:endParaRPr lang="en-US" dirty="0"/>
                    </a:p>
                  </a:txBody>
                  <a:tcPr/>
                </a:tc>
                <a:tc>
                  <a:txBody>
                    <a:bodyPr/>
                    <a:lstStyle/>
                    <a:p>
                      <a:r>
                        <a:rPr lang="en-US" dirty="0" smtClean="0"/>
                        <a:t>8.3 </a:t>
                      </a:r>
                      <a:r>
                        <a:rPr lang="en-US" dirty="0" smtClean="0"/>
                        <a:t>±1</a:t>
                      </a:r>
                      <a:endParaRPr lang="en-US" dirty="0"/>
                    </a:p>
                  </a:txBody>
                  <a:tcPr/>
                </a:tc>
                <a:tc>
                  <a:txBody>
                    <a:bodyPr/>
                    <a:lstStyle/>
                    <a:p>
                      <a:r>
                        <a:rPr lang="en-US" dirty="0" smtClean="0"/>
                        <a:t>4/26/2016</a:t>
                      </a:r>
                    </a:p>
                  </a:txBody>
                  <a:tcPr/>
                </a:tc>
              </a:tr>
              <a:tr h="461333">
                <a:tc>
                  <a:txBody>
                    <a:bodyPr/>
                    <a:lstStyle/>
                    <a:p>
                      <a:r>
                        <a:rPr lang="en-US" dirty="0" smtClean="0"/>
                        <a:t>Low (~5 %)</a:t>
                      </a:r>
                      <a:endParaRPr lang="en-US" dirty="0"/>
                    </a:p>
                  </a:txBody>
                  <a:tcPr/>
                </a:tc>
                <a:tc>
                  <a:txBody>
                    <a:bodyPr/>
                    <a:lstStyle/>
                    <a:p>
                      <a:r>
                        <a:rPr lang="en-US" b="1" dirty="0" smtClean="0">
                          <a:solidFill>
                            <a:srgbClr val="C00000"/>
                          </a:solidFill>
                        </a:rPr>
                        <a:t>2.0±1</a:t>
                      </a:r>
                      <a:endParaRPr lang="en-US" b="1" dirty="0">
                        <a:solidFill>
                          <a:srgbClr val="C00000"/>
                        </a:solidFill>
                      </a:endParaRPr>
                    </a:p>
                  </a:txBody>
                  <a:tcPr/>
                </a:tc>
                <a:tc>
                  <a:txBody>
                    <a:bodyPr/>
                    <a:lstStyle/>
                    <a:p>
                      <a:r>
                        <a:rPr lang="en-US" dirty="0" smtClean="0"/>
                        <a:t>Sol 2 instead of En7</a:t>
                      </a:r>
                    </a:p>
                    <a:p>
                      <a:r>
                        <a:rPr lang="en-US" dirty="0" smtClean="0"/>
                        <a:t>Buncher power ?</a:t>
                      </a:r>
                      <a:endParaRPr lang="en-US" dirty="0"/>
                    </a:p>
                  </a:txBody>
                  <a:tcPr/>
                </a:tc>
              </a:tr>
            </a:tbl>
          </a:graphicData>
        </a:graphic>
      </p:graphicFrame>
    </p:spTree>
    <p:extLst>
      <p:ext uri="{BB962C8B-B14F-4D97-AF65-F5344CB8AC3E}">
        <p14:creationId xmlns:p14="http://schemas.microsoft.com/office/powerpoint/2010/main" val="324241552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Measurement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8223686"/>
              </p:ext>
            </p:extLst>
          </p:nvPr>
        </p:nvGraphicFramePr>
        <p:xfrm>
          <a:off x="511177" y="1733550"/>
          <a:ext cx="8042274" cy="2397759"/>
        </p:xfrm>
        <a:graphic>
          <a:graphicData uri="http://schemas.openxmlformats.org/drawingml/2006/table">
            <a:tbl>
              <a:tblPr firstRow="1" bandRow="1">
                <a:tableStyleId>{5C22544A-7EE6-4342-B048-85BDC9FD1C3A}</a:tableStyleId>
              </a:tblPr>
              <a:tblGrid>
                <a:gridCol w="2680758"/>
                <a:gridCol w="2680758"/>
                <a:gridCol w="2680758"/>
              </a:tblGrid>
              <a:tr h="370840">
                <a:tc>
                  <a:txBody>
                    <a:bodyPr/>
                    <a:lstStyle/>
                    <a:p>
                      <a:r>
                        <a:rPr lang="en-US" dirty="0" smtClean="0"/>
                        <a:t>OPPIS</a:t>
                      </a:r>
                      <a:r>
                        <a:rPr lang="en-US" baseline="0" dirty="0" smtClean="0"/>
                        <a:t> Solenoid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Emittance (95%, N , π mm </a:t>
                      </a:r>
                      <a:r>
                        <a:rPr lang="en-US" dirty="0" err="1" smtClean="0"/>
                        <a:t>mr</a:t>
                      </a:r>
                      <a:r>
                        <a:rPr lang="en-US" dirty="0" smtClean="0"/>
                        <a:t>)</a:t>
                      </a:r>
                    </a:p>
                    <a:p>
                      <a:endParaRPr lang="en-US" dirty="0"/>
                    </a:p>
                  </a:txBody>
                  <a:tcPr/>
                </a:tc>
                <a:tc>
                  <a:txBody>
                    <a:bodyPr/>
                    <a:lstStyle/>
                    <a:p>
                      <a:endParaRPr lang="en-US"/>
                    </a:p>
                  </a:txBody>
                  <a:tcPr/>
                </a:tc>
              </a:tr>
              <a:tr h="370840">
                <a:tc>
                  <a:txBody>
                    <a:bodyPr/>
                    <a:lstStyle/>
                    <a:p>
                      <a:r>
                        <a:rPr lang="en-US" dirty="0" smtClean="0"/>
                        <a:t>ON</a:t>
                      </a:r>
                      <a:endParaRPr lang="en-US" dirty="0"/>
                    </a:p>
                  </a:txBody>
                  <a:tcPr/>
                </a:tc>
                <a:tc>
                  <a:txBody>
                    <a:bodyPr/>
                    <a:lstStyle/>
                    <a:p>
                      <a:r>
                        <a:rPr lang="en-US" dirty="0" smtClean="0"/>
                        <a:t>4.6±1</a:t>
                      </a:r>
                      <a:endParaRPr lang="en-US" dirty="0"/>
                    </a:p>
                  </a:txBody>
                  <a:tcPr/>
                </a:tc>
                <a:tc>
                  <a:txBody>
                    <a:bodyPr/>
                    <a:lstStyle/>
                    <a:p>
                      <a:r>
                        <a:rPr lang="en-US" dirty="0" smtClean="0"/>
                        <a:t>4/20/2012</a:t>
                      </a:r>
                      <a:endParaRPr lang="en-US" dirty="0"/>
                    </a:p>
                  </a:txBody>
                  <a:tcPr/>
                </a:tc>
              </a:tr>
              <a:tr h="370840">
                <a:tc>
                  <a:txBody>
                    <a:bodyPr/>
                    <a:lstStyle/>
                    <a:p>
                      <a:r>
                        <a:rPr lang="en-US" dirty="0" smtClean="0"/>
                        <a:t>OFF</a:t>
                      </a:r>
                      <a:endParaRPr lang="en-US" dirty="0"/>
                    </a:p>
                  </a:txBody>
                  <a:tcPr/>
                </a:tc>
                <a:tc>
                  <a:txBody>
                    <a:bodyPr/>
                    <a:lstStyle/>
                    <a:p>
                      <a:r>
                        <a:rPr lang="en-US" b="1" dirty="0" smtClean="0">
                          <a:solidFill>
                            <a:schemeClr val="accent6"/>
                          </a:solidFill>
                        </a:rPr>
                        <a:t>2.3±0.5</a:t>
                      </a:r>
                      <a:endParaRPr lang="en-US" b="1" dirty="0">
                        <a:solidFill>
                          <a:schemeClr val="accent6"/>
                        </a:solidFill>
                      </a:endParaRPr>
                    </a:p>
                  </a:txBody>
                  <a:tcPr/>
                </a:tc>
                <a:tc>
                  <a:txBody>
                    <a:bodyPr/>
                    <a:lstStyle/>
                    <a:p>
                      <a:r>
                        <a:rPr lang="en-US" dirty="0" smtClean="0"/>
                        <a:t>ECR</a:t>
                      </a:r>
                      <a:endParaRPr lang="en-US" dirty="0"/>
                    </a:p>
                  </a:txBody>
                  <a:tcPr/>
                </a:tc>
              </a:tr>
              <a:tr h="370840">
                <a:tc>
                  <a:txBody>
                    <a:bodyPr/>
                    <a:lstStyle/>
                    <a:p>
                      <a:r>
                        <a:rPr lang="en-US" dirty="0" smtClean="0"/>
                        <a:t>ON</a:t>
                      </a:r>
                      <a:endParaRPr lang="en-US" dirty="0"/>
                    </a:p>
                  </a:txBody>
                  <a:tcPr/>
                </a:tc>
                <a:tc>
                  <a:txBody>
                    <a:bodyPr/>
                    <a:lstStyle/>
                    <a:p>
                      <a:r>
                        <a:rPr lang="en-US" dirty="0" smtClean="0"/>
                        <a:t>5.0±1</a:t>
                      </a:r>
                      <a:endParaRPr lang="en-US" dirty="0"/>
                    </a:p>
                  </a:txBody>
                  <a:tcPr/>
                </a:tc>
                <a:tc>
                  <a:txBody>
                    <a:bodyPr/>
                    <a:lstStyle/>
                    <a:p>
                      <a:r>
                        <a:rPr lang="en-US" dirty="0" smtClean="0"/>
                        <a:t>12/14/2012</a:t>
                      </a:r>
                      <a:endParaRPr lang="en-US" dirty="0"/>
                    </a:p>
                  </a:txBody>
                  <a:tcPr/>
                </a:tc>
              </a:tr>
              <a:tr h="370840">
                <a:tc>
                  <a:txBody>
                    <a:bodyPr/>
                    <a:lstStyle/>
                    <a:p>
                      <a:r>
                        <a:rPr lang="en-US" dirty="0" smtClean="0"/>
                        <a:t>OFF</a:t>
                      </a:r>
                      <a:endParaRPr lang="en-US" dirty="0"/>
                    </a:p>
                  </a:txBody>
                  <a:tcPr/>
                </a:tc>
                <a:tc>
                  <a:txBody>
                    <a:bodyPr/>
                    <a:lstStyle/>
                    <a:p>
                      <a:r>
                        <a:rPr lang="en-US" b="1" dirty="0" smtClean="0">
                          <a:solidFill>
                            <a:srgbClr val="0000FF"/>
                          </a:solidFill>
                        </a:rPr>
                        <a:t>3.5±0.7</a:t>
                      </a:r>
                      <a:endParaRPr lang="en-US" b="1" dirty="0">
                        <a:solidFill>
                          <a:srgbClr val="0000FF"/>
                        </a:solidFill>
                      </a:endParaRPr>
                    </a:p>
                  </a:txBody>
                  <a:tcPr/>
                </a:tc>
                <a:tc>
                  <a:txBody>
                    <a:bodyPr/>
                    <a:lstStyle/>
                    <a:p>
                      <a:r>
                        <a:rPr lang="en-US" dirty="0" smtClean="0"/>
                        <a:t>FABS</a:t>
                      </a:r>
                      <a:endParaRPr lang="en-US" dirty="0"/>
                    </a:p>
                  </a:txBody>
                  <a:tcPr/>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61430617"/>
              </p:ext>
            </p:extLst>
          </p:nvPr>
        </p:nvGraphicFramePr>
        <p:xfrm>
          <a:off x="3657600" y="1682750"/>
          <a:ext cx="965200" cy="368300"/>
        </p:xfrm>
        <a:graphic>
          <a:graphicData uri="http://schemas.openxmlformats.org/presentationml/2006/ole">
            <mc:AlternateContent xmlns:mc="http://schemas.openxmlformats.org/markup-compatibility/2006">
              <mc:Choice xmlns:v="urn:schemas-microsoft-com:vml" Requires="v">
                <p:oleObj spid="_x0000_s7244" name="Equation" r:id="rId3" imgW="101600" imgH="152400" progId="Equation.3">
                  <p:embed/>
                </p:oleObj>
              </mc:Choice>
              <mc:Fallback>
                <p:oleObj name="Equation" r:id="rId3" imgW="101600" imgH="152400" progId="Equation.3">
                  <p:embed/>
                  <p:pic>
                    <p:nvPicPr>
                      <p:cNvPr id="0" name=""/>
                      <p:cNvPicPr/>
                      <p:nvPr/>
                    </p:nvPicPr>
                    <p:blipFill>
                      <a:blip r:embed="rId4"/>
                      <a:stretch>
                        <a:fillRect/>
                      </a:stretch>
                    </p:blipFill>
                    <p:spPr>
                      <a:xfrm>
                        <a:off x="3657600" y="1682750"/>
                        <a:ext cx="965200" cy="3683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717266643"/>
              </p:ext>
            </p:extLst>
          </p:nvPr>
        </p:nvGraphicFramePr>
        <p:xfrm>
          <a:off x="4330700" y="2101850"/>
          <a:ext cx="660400" cy="393700"/>
        </p:xfrm>
        <a:graphic>
          <a:graphicData uri="http://schemas.openxmlformats.org/presentationml/2006/ole">
            <mc:AlternateContent xmlns:mc="http://schemas.openxmlformats.org/markup-compatibility/2006">
              <mc:Choice xmlns:v="urn:schemas-microsoft-com:vml" Requires="v">
                <p:oleObj spid="_x0000_s7245" name="Equation" r:id="rId5" imgW="660400" imgH="393700" progId="Equation.3">
                  <p:embed/>
                </p:oleObj>
              </mc:Choice>
              <mc:Fallback>
                <p:oleObj name="Equation" r:id="rId5" imgW="660400" imgH="393700" progId="Equation.3">
                  <p:embed/>
                  <p:pic>
                    <p:nvPicPr>
                      <p:cNvPr id="0" name=""/>
                      <p:cNvPicPr/>
                      <p:nvPr/>
                    </p:nvPicPr>
                    <p:blipFill>
                      <a:blip r:embed="rId6"/>
                      <a:stretch>
                        <a:fillRect/>
                      </a:stretch>
                    </p:blipFill>
                    <p:spPr>
                      <a:xfrm>
                        <a:off x="4330700" y="2101850"/>
                        <a:ext cx="660400" cy="393700"/>
                      </a:xfrm>
                      <a:prstGeom prst="rect">
                        <a:avLst/>
                      </a:prstGeom>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29263919"/>
              </p:ext>
            </p:extLst>
          </p:nvPr>
        </p:nvGraphicFramePr>
        <p:xfrm>
          <a:off x="422275" y="4610100"/>
          <a:ext cx="8264526" cy="2057400"/>
        </p:xfrm>
        <a:graphic>
          <a:graphicData uri="http://schemas.openxmlformats.org/drawingml/2006/table">
            <a:tbl>
              <a:tblPr firstRow="1" bandRow="1">
                <a:tableStyleId>{5C22544A-7EE6-4342-B048-85BDC9FD1C3A}</a:tableStyleId>
              </a:tblPr>
              <a:tblGrid>
                <a:gridCol w="2494705"/>
                <a:gridCol w="2494705"/>
                <a:gridCol w="3275116"/>
              </a:tblGrid>
              <a:tr h="1135988">
                <a:tc>
                  <a:txBody>
                    <a:bodyPr/>
                    <a:lstStyle/>
                    <a:p>
                      <a:r>
                        <a:rPr lang="en-US" dirty="0" smtClean="0"/>
                        <a:t>quad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Emittance (95%, N , π mm </a:t>
                      </a:r>
                      <a:r>
                        <a:rPr lang="en-US" dirty="0" err="1" smtClean="0"/>
                        <a:t>mr</a:t>
                      </a:r>
                      <a:r>
                        <a:rPr lang="en-US" dirty="0" smtClean="0"/>
                        <a:t>)</a:t>
                      </a:r>
                    </a:p>
                    <a:p>
                      <a:endParaRPr lang="en-US" dirty="0"/>
                    </a:p>
                  </a:txBody>
                  <a:tcPr/>
                </a:tc>
                <a:tc>
                  <a:txBody>
                    <a:bodyPr/>
                    <a:lstStyle/>
                    <a:p>
                      <a:endParaRPr lang="en-US"/>
                    </a:p>
                  </a:txBody>
                  <a:tcPr/>
                </a:tc>
              </a:tr>
              <a:tr h="460706">
                <a:tc>
                  <a:txBody>
                    <a:bodyPr/>
                    <a:lstStyle/>
                    <a:p>
                      <a:r>
                        <a:rPr lang="en-US" dirty="0" smtClean="0"/>
                        <a:t>200 MeV Quad</a:t>
                      </a:r>
                      <a:endParaRPr lang="en-US" dirty="0"/>
                    </a:p>
                  </a:txBody>
                  <a:tcPr/>
                </a:tc>
                <a:tc>
                  <a:txBody>
                    <a:bodyPr/>
                    <a:lstStyle/>
                    <a:p>
                      <a:r>
                        <a:rPr lang="en-US" dirty="0" smtClean="0"/>
                        <a:t>6±1</a:t>
                      </a:r>
                      <a:endParaRPr lang="en-US" dirty="0"/>
                    </a:p>
                  </a:txBody>
                  <a:tcPr/>
                </a:tc>
                <a:tc>
                  <a:txBody>
                    <a:bodyPr/>
                    <a:lstStyle/>
                    <a:p>
                      <a:r>
                        <a:rPr lang="en-US" dirty="0" smtClean="0"/>
                        <a:t>Jun</a:t>
                      </a:r>
                      <a:r>
                        <a:rPr lang="en-US" baseline="0" dirty="0" smtClean="0"/>
                        <a:t> 2016</a:t>
                      </a:r>
                      <a:endParaRPr lang="en-US" dirty="0"/>
                    </a:p>
                  </a:txBody>
                  <a:tcPr/>
                </a:tc>
              </a:tr>
              <a:tr h="460706">
                <a:tc>
                  <a:txBody>
                    <a:bodyPr/>
                    <a:lstStyle/>
                    <a:p>
                      <a:r>
                        <a:rPr lang="en-US" dirty="0" smtClean="0"/>
                        <a:t>117 MeV quad</a:t>
                      </a:r>
                      <a:endParaRPr lang="en-US" dirty="0"/>
                    </a:p>
                  </a:txBody>
                  <a:tcPr/>
                </a:tc>
                <a:tc>
                  <a:txBody>
                    <a:bodyPr/>
                    <a:lstStyle/>
                    <a:p>
                      <a:r>
                        <a:rPr lang="en-US" dirty="0" smtClean="0"/>
                        <a:t>5±1</a:t>
                      </a:r>
                      <a:endParaRPr lang="en-US" dirty="0"/>
                    </a:p>
                  </a:txBody>
                  <a:tcPr/>
                </a:tc>
                <a:tc>
                  <a:txBody>
                    <a:bodyPr/>
                    <a:lstStyle/>
                    <a:p>
                      <a:endParaRPr lang="en-US" dirty="0"/>
                    </a:p>
                  </a:txBody>
                  <a:tcPr/>
                </a:tc>
              </a:tr>
            </a:tbl>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39640858"/>
              </p:ext>
            </p:extLst>
          </p:nvPr>
        </p:nvGraphicFramePr>
        <p:xfrm>
          <a:off x="4292600" y="5041900"/>
          <a:ext cx="660400" cy="393700"/>
        </p:xfrm>
        <a:graphic>
          <a:graphicData uri="http://schemas.openxmlformats.org/presentationml/2006/ole">
            <mc:AlternateContent xmlns:mc="http://schemas.openxmlformats.org/markup-compatibility/2006">
              <mc:Choice xmlns:v="urn:schemas-microsoft-com:vml" Requires="v">
                <p:oleObj spid="_x0000_s7246" name="Equation" r:id="rId7" imgW="660400" imgH="393700" progId="Equation.3">
                  <p:embed/>
                </p:oleObj>
              </mc:Choice>
              <mc:Fallback>
                <p:oleObj name="Equation" r:id="rId7" imgW="660400" imgH="393700" progId="Equation.3">
                  <p:embed/>
                  <p:pic>
                    <p:nvPicPr>
                      <p:cNvPr id="0" name=""/>
                      <p:cNvPicPr/>
                      <p:nvPr/>
                    </p:nvPicPr>
                    <p:blipFill>
                      <a:blip r:embed="rId6"/>
                      <a:stretch>
                        <a:fillRect/>
                      </a:stretch>
                    </p:blipFill>
                    <p:spPr>
                      <a:xfrm>
                        <a:off x="4292600" y="5041900"/>
                        <a:ext cx="660400" cy="393700"/>
                      </a:xfrm>
                      <a:prstGeom prst="rect">
                        <a:avLst/>
                      </a:prstGeom>
                    </p:spPr>
                  </p:pic>
                </p:oleObj>
              </mc:Fallback>
            </mc:AlternateContent>
          </a:graphicData>
        </a:graphic>
      </p:graphicFrame>
    </p:spTree>
    <p:extLst>
      <p:ext uri="{BB962C8B-B14F-4D97-AF65-F5344CB8AC3E}">
        <p14:creationId xmlns:p14="http://schemas.microsoft.com/office/powerpoint/2010/main" val="42422329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Why changing quadrupole emittance changed ?</a:t>
            </a:r>
          </a:p>
          <a:p>
            <a:pPr marL="0" indent="0">
              <a:buNone/>
            </a:pPr>
            <a:r>
              <a:rPr lang="en-US" dirty="0" smtClean="0"/>
              <a:t>X-Y coupling</a:t>
            </a:r>
            <a:endParaRPr lang="en-US" dirty="0"/>
          </a:p>
          <a:p>
            <a:r>
              <a:rPr lang="en-US" dirty="0"/>
              <a:t>Why lowering tank 1 RF amplitude , transverse emittance reduces </a:t>
            </a:r>
            <a:r>
              <a:rPr lang="en-US" dirty="0" smtClean="0"/>
              <a:t>?</a:t>
            </a:r>
          </a:p>
          <a:p>
            <a:pPr marL="0" indent="0">
              <a:buNone/>
            </a:pPr>
            <a:r>
              <a:rPr lang="en-US" dirty="0" smtClean="0"/>
              <a:t>T-Z coupling</a:t>
            </a:r>
          </a:p>
          <a:p>
            <a:r>
              <a:rPr lang="en-US" dirty="0" smtClean="0"/>
              <a:t>What is the minimum emittance we can get out of linac ?</a:t>
            </a:r>
          </a:p>
          <a:p>
            <a:pPr marL="0" indent="0">
              <a:buNone/>
            </a:pPr>
            <a:r>
              <a:rPr lang="en-US" dirty="0" smtClean="0"/>
              <a:t>We are almost there (simulations)</a:t>
            </a:r>
          </a:p>
          <a:p>
            <a:r>
              <a:rPr lang="en-US" dirty="0" smtClean="0"/>
              <a:t>Simulations for low energy </a:t>
            </a:r>
          </a:p>
          <a:p>
            <a:pPr marL="0" indent="0">
              <a:buNone/>
            </a:pPr>
            <a:r>
              <a:rPr lang="en-US" dirty="0" smtClean="0"/>
              <a:t>Lots of simulations has been done</a:t>
            </a:r>
          </a:p>
          <a:p>
            <a:endParaRPr lang="en-US" dirty="0" smtClean="0"/>
          </a:p>
          <a:p>
            <a:endParaRPr lang="en-US" dirty="0"/>
          </a:p>
        </p:txBody>
      </p:sp>
    </p:spTree>
    <p:extLst>
      <p:ext uri="{BB962C8B-B14F-4D97-AF65-F5344CB8AC3E}">
        <p14:creationId xmlns:p14="http://schemas.microsoft.com/office/powerpoint/2010/main" val="1377262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year</a:t>
            </a:r>
            <a:endParaRPr lang="en-US" dirty="0"/>
          </a:p>
        </p:txBody>
      </p:sp>
      <p:sp>
        <p:nvSpPr>
          <p:cNvPr id="3" name="Content Placeholder 2"/>
          <p:cNvSpPr>
            <a:spLocks noGrp="1"/>
          </p:cNvSpPr>
          <p:nvPr>
            <p:ph idx="1"/>
          </p:nvPr>
        </p:nvSpPr>
        <p:spPr/>
        <p:txBody>
          <a:bodyPr/>
          <a:lstStyle/>
          <a:p>
            <a:r>
              <a:rPr lang="en-US" dirty="0" smtClean="0"/>
              <a:t>Will try to increase Buncher power by combining power from two amplifiers</a:t>
            </a:r>
          </a:p>
          <a:p>
            <a:r>
              <a:rPr lang="en-US" dirty="0" smtClean="0"/>
              <a:t>We will able to  log  buncher amplitude and phases and closed the frequency loop</a:t>
            </a:r>
          </a:p>
          <a:p>
            <a:r>
              <a:rPr lang="en-US" dirty="0" smtClean="0"/>
              <a:t>Now we have new code </a:t>
            </a:r>
            <a:r>
              <a:rPr lang="en-US" dirty="0" err="1" smtClean="0"/>
              <a:t>Wintrace</a:t>
            </a:r>
            <a:r>
              <a:rPr lang="en-US" dirty="0" smtClean="0"/>
              <a:t>, David </a:t>
            </a:r>
            <a:r>
              <a:rPr lang="en-US" dirty="0" err="1" smtClean="0"/>
              <a:t>Maffei</a:t>
            </a:r>
            <a:r>
              <a:rPr lang="en-US" dirty="0" smtClean="0"/>
              <a:t> will  simulate our linac</a:t>
            </a:r>
          </a:p>
          <a:p>
            <a:r>
              <a:rPr lang="en-US" dirty="0" smtClean="0"/>
              <a:t>Electronics for inter-tank BPM will be tested </a:t>
            </a:r>
          </a:p>
          <a:p>
            <a:r>
              <a:rPr lang="en-US" dirty="0" smtClean="0"/>
              <a:t>Tank 9 SEM ? </a:t>
            </a:r>
            <a:endParaRPr lang="en-US" dirty="0"/>
          </a:p>
        </p:txBody>
      </p:sp>
    </p:spTree>
    <p:extLst>
      <p:ext uri="{BB962C8B-B14F-4D97-AF65-F5344CB8AC3E}">
        <p14:creationId xmlns:p14="http://schemas.microsoft.com/office/powerpoint/2010/main" val="370824248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idx="4294967295"/>
          </p:nvPr>
        </p:nvSpPr>
        <p:spPr>
          <a:xfrm>
            <a:off x="228600" y="274638"/>
            <a:ext cx="7460632" cy="639762"/>
          </a:xfrm>
          <a:solidFill>
            <a:schemeClr val="bg1">
              <a:lumMod val="95000"/>
            </a:schemeClr>
          </a:solidFill>
          <a:ln w="3175">
            <a:solidFill>
              <a:schemeClr val="tx1"/>
            </a:solidFill>
            <a:miter lim="800000"/>
            <a:headEnd/>
            <a:tailEnd/>
          </a:ln>
        </p:spPr>
        <p:txBody>
          <a:bodyPr/>
          <a:lstStyle/>
          <a:p>
            <a:pPr eaLnBrk="1" hangingPunct="1">
              <a:defRPr/>
            </a:pPr>
            <a:r>
              <a:rPr lang="en-US" altLang="en-US" sz="3200" smtClean="0">
                <a:solidFill>
                  <a:srgbClr val="990000"/>
                </a:solidFill>
                <a:latin typeface="Comic Sans MS" pitchFamily="66" charset="0"/>
                <a:ea typeface="+mj-ea"/>
              </a:rPr>
              <a:t>Source intensity and polarization.</a:t>
            </a:r>
          </a:p>
        </p:txBody>
      </p:sp>
      <p:graphicFrame>
        <p:nvGraphicFramePr>
          <p:cNvPr id="453668" name="Group 36"/>
          <p:cNvGraphicFramePr>
            <a:graphicFrameLocks noGrp="1"/>
          </p:cNvGraphicFramePr>
          <p:nvPr>
            <p:ph idx="4294967295"/>
          </p:nvPr>
        </p:nvGraphicFramePr>
        <p:xfrm>
          <a:off x="228600" y="3429000"/>
          <a:ext cx="8305800" cy="2819488"/>
        </p:xfrm>
        <a:graphic>
          <a:graphicData uri="http://schemas.openxmlformats.org/drawingml/2006/table">
            <a:tbl>
              <a:tblPr/>
              <a:tblGrid>
                <a:gridCol w="3886200"/>
                <a:gridCol w="1066800"/>
                <a:gridCol w="1066800"/>
                <a:gridCol w="1143000"/>
                <a:gridCol w="1143000"/>
              </a:tblGrid>
              <a:tr h="51800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Rb-cell thickness-NL</a:t>
                      </a: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4.5</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5.5</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7.5</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10.4</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71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Linac Current, </a:t>
                      </a:r>
                      <a:r>
                        <a:rPr kumimoji="0" lang="el-GR" sz="2800" b="0" i="0" u="none" strike="noStrike" cap="none" normalizeH="0" baseline="0">
                          <a:ln>
                            <a:noFill/>
                          </a:ln>
                          <a:solidFill>
                            <a:schemeClr val="tx1"/>
                          </a:solidFill>
                          <a:effectLst/>
                          <a:latin typeface="Calibri" charset="0"/>
                          <a:ea typeface="ＭＳ Ｐゴシック" charset="0"/>
                          <a:cs typeface="Arial" charset="0"/>
                        </a:rPr>
                        <a:t>μ</a:t>
                      </a:r>
                      <a:r>
                        <a:rPr kumimoji="0" lang="en-US" sz="2800" b="0" i="0" u="none" strike="noStrike" cap="none" normalizeH="0" baseline="0">
                          <a:ln>
                            <a:noFill/>
                          </a:ln>
                          <a:solidFill>
                            <a:schemeClr val="tx1"/>
                          </a:solidFill>
                          <a:effectLst/>
                          <a:latin typeface="Calibri" charset="0"/>
                          <a:ea typeface="ＭＳ Ｐゴシック" charset="0"/>
                          <a:cs typeface="Arial" charset="0"/>
                        </a:rPr>
                        <a:t>A</a:t>
                      </a: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500</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560</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680</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750</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0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Booster Input ×10</a:t>
                      </a:r>
                      <a:r>
                        <a:rPr kumimoji="0" lang="en-US" sz="2800" b="0" i="0" u="none" strike="noStrike" cap="none" normalizeH="0" baseline="30000">
                          <a:ln>
                            <a:noFill/>
                          </a:ln>
                          <a:solidFill>
                            <a:schemeClr val="tx1"/>
                          </a:solidFill>
                          <a:effectLst/>
                          <a:latin typeface="Calibri" charset="0"/>
                          <a:ea typeface="ＭＳ Ｐゴシック" charset="0"/>
                          <a:cs typeface="Arial" charset="0"/>
                        </a:rPr>
                        <a:t>11</a:t>
                      </a:r>
                      <a:endParaRPr kumimoji="0" lang="en-US" sz="2800" b="0" i="0" u="none" strike="noStrike" cap="none" normalizeH="0" baseline="0">
                        <a:ln>
                          <a:noFill/>
                        </a:ln>
                        <a:solidFill>
                          <a:schemeClr val="tx1"/>
                        </a:solidFill>
                        <a:effectLst/>
                        <a:latin typeface="Calibri" charset="0"/>
                        <a:ea typeface="ＭＳ Ｐゴシック" charset="0"/>
                        <a:cs typeface="Arial" charset="0"/>
                      </a:endParaRP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9.0</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10.0</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12.2</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13.5</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65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Pol. %, at 200 MeV</a:t>
                      </a: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84 </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83</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80.5</a:t>
                      </a:r>
                    </a:p>
                  </a:txBody>
                  <a:tcPr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a:ln>
                            <a:noFill/>
                          </a:ln>
                          <a:solidFill>
                            <a:schemeClr val="tx1"/>
                          </a:solidFill>
                          <a:effectLst/>
                          <a:latin typeface="Calibri" charset="0"/>
                          <a:ea typeface="ＭＳ Ｐゴシック" charset="0"/>
                          <a:cs typeface="Arial" charset="0"/>
                        </a:rPr>
                        <a:t>  78</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611" name="Rectangle 35"/>
          <p:cNvSpPr>
            <a:spLocks noChangeArrowheads="1"/>
          </p:cNvSpPr>
          <p:nvPr/>
        </p:nvSpPr>
        <p:spPr bwMode="auto">
          <a:xfrm>
            <a:off x="457200" y="1143000"/>
            <a:ext cx="8534400" cy="2057400"/>
          </a:xfrm>
          <a:prstGeom prst="rect">
            <a:avLst/>
          </a:prstGeom>
          <a:solidFill>
            <a:srgbClr val="CCFFFF"/>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defTabSz="457200">
              <a:spcBef>
                <a:spcPct val="20000"/>
              </a:spcBef>
              <a:buFont typeface="Arial" charset="0"/>
              <a:buChar char="•"/>
              <a:defRPr/>
            </a:pPr>
            <a:r>
              <a:rPr lang="en-US" sz="2400" b="1" dirty="0">
                <a:solidFill>
                  <a:schemeClr val="accent6"/>
                </a:solidFill>
                <a:latin typeface="Calibri" charset="0"/>
                <a:cs typeface="Arial" charset="0"/>
              </a:rPr>
              <a:t>Reliable long-term </a:t>
            </a:r>
            <a:r>
              <a:rPr lang="en-US" sz="2400" dirty="0">
                <a:solidFill>
                  <a:srgbClr val="000066"/>
                </a:solidFill>
                <a:latin typeface="Calibri" charset="0"/>
                <a:cs typeface="Arial" charset="0"/>
              </a:rPr>
              <a:t>∙operation of the source  was demonstrated. </a:t>
            </a:r>
          </a:p>
          <a:p>
            <a:pPr marL="342900" indent="-342900" defTabSz="457200">
              <a:spcBef>
                <a:spcPct val="20000"/>
              </a:spcBef>
              <a:buFont typeface="Arial" charset="0"/>
              <a:buChar char="•"/>
              <a:defRPr/>
            </a:pPr>
            <a:r>
              <a:rPr lang="en-US" sz="2400" dirty="0">
                <a:solidFill>
                  <a:srgbClr val="000066"/>
                </a:solidFill>
                <a:latin typeface="Calibri" charset="0"/>
                <a:cs typeface="Arial" charset="0"/>
              </a:rPr>
              <a:t>Very high suppression of un-polarized beam component was demonstrated.</a:t>
            </a:r>
          </a:p>
          <a:p>
            <a:pPr marL="342900" indent="-342900" defTabSz="457200">
              <a:spcBef>
                <a:spcPct val="20000"/>
              </a:spcBef>
              <a:buFont typeface="Arial" charset="0"/>
              <a:buChar char="•"/>
              <a:defRPr/>
            </a:pPr>
            <a:r>
              <a:rPr lang="en-US" sz="2400" dirty="0">
                <a:solidFill>
                  <a:srgbClr val="000066"/>
                </a:solidFill>
                <a:latin typeface="Calibri" charset="0"/>
                <a:cs typeface="Arial" charset="0"/>
              </a:rPr>
              <a:t>Small beam emittance (after  collimation for energy separation) and high transmission to 200 MeV.</a:t>
            </a:r>
          </a:p>
        </p:txBody>
      </p:sp>
      <p:sp>
        <p:nvSpPr>
          <p:cNvPr id="69667" name="Text Box 41"/>
          <p:cNvSpPr txBox="1">
            <a:spLocks noChangeArrowheads="1"/>
          </p:cNvSpPr>
          <p:nvPr/>
        </p:nvSpPr>
        <p:spPr bwMode="auto">
          <a:xfrm>
            <a:off x="2133600" y="6329363"/>
            <a:ext cx="5397500" cy="4603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990000"/>
                </a:solidFill>
              </a:rPr>
              <a:t>Rb-cell thickness ,NL ×10</a:t>
            </a:r>
            <a:r>
              <a:rPr lang="en-US" baseline="30000">
                <a:solidFill>
                  <a:srgbClr val="990000"/>
                </a:solidFill>
              </a:rPr>
              <a:t>13</a:t>
            </a:r>
            <a:r>
              <a:rPr lang="en-US">
                <a:solidFill>
                  <a:srgbClr val="990000"/>
                </a:solidFill>
              </a:rPr>
              <a:t> atoms/cm</a:t>
            </a:r>
            <a:r>
              <a:rPr lang="en-US" baseline="30000">
                <a:solidFill>
                  <a:srgbClr val="990000"/>
                </a:solidFill>
              </a:rPr>
              <a:t>2</a:t>
            </a:r>
          </a:p>
        </p:txBody>
      </p:sp>
      <p:sp>
        <p:nvSpPr>
          <p:cNvPr id="6" name="TextBox 5"/>
          <p:cNvSpPr txBox="1"/>
          <p:nvPr/>
        </p:nvSpPr>
        <p:spPr>
          <a:xfrm>
            <a:off x="7689232" y="395764"/>
            <a:ext cx="1086468" cy="369332"/>
          </a:xfrm>
          <a:prstGeom prst="rect">
            <a:avLst/>
          </a:prstGeom>
          <a:noFill/>
        </p:spPr>
        <p:txBody>
          <a:bodyPr wrap="none" rtlCol="0">
            <a:spAutoFit/>
          </a:bodyPr>
          <a:lstStyle/>
          <a:p>
            <a:r>
              <a:rPr lang="en-US" dirty="0" smtClean="0"/>
              <a:t>Zelenski</a:t>
            </a:r>
            <a:endParaRPr lang="en-US" dirty="0"/>
          </a:p>
        </p:txBody>
      </p:sp>
    </p:spTree>
    <p:extLst>
      <p:ext uri="{BB962C8B-B14F-4D97-AF65-F5344CB8AC3E}">
        <p14:creationId xmlns:p14="http://schemas.microsoft.com/office/powerpoint/2010/main" val="28433648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outlines</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Brightness</a:t>
            </a:r>
          </a:p>
          <a:p>
            <a:r>
              <a:rPr lang="en-US" dirty="0" smtClean="0"/>
              <a:t>x-y and x-z coupling</a:t>
            </a:r>
          </a:p>
          <a:p>
            <a:r>
              <a:rPr lang="en-US" dirty="0" smtClean="0"/>
              <a:t>Changes in 2009</a:t>
            </a:r>
          </a:p>
          <a:p>
            <a:r>
              <a:rPr lang="en-US" dirty="0" smtClean="0"/>
              <a:t>Emittance out of linac and out of Booster</a:t>
            </a:r>
          </a:p>
          <a:p>
            <a:r>
              <a:rPr lang="en-US" dirty="0" smtClean="0"/>
              <a:t>Emittance 2016 out of linac and Booster</a:t>
            </a:r>
            <a:endParaRPr lang="en-US" dirty="0"/>
          </a:p>
        </p:txBody>
      </p:sp>
    </p:spTree>
    <p:extLst>
      <p:ext uri="{BB962C8B-B14F-4D97-AF65-F5344CB8AC3E}">
        <p14:creationId xmlns:p14="http://schemas.microsoft.com/office/powerpoint/2010/main" val="14190431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Brightness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999251821"/>
              </p:ext>
            </p:extLst>
          </p:nvPr>
        </p:nvGraphicFramePr>
        <p:xfrm>
          <a:off x="549275" y="1545987"/>
          <a:ext cx="6815138" cy="1363662"/>
        </p:xfrm>
        <a:graphic>
          <a:graphicData uri="http://schemas.openxmlformats.org/presentationml/2006/ole">
            <mc:AlternateContent xmlns:mc="http://schemas.openxmlformats.org/markup-compatibility/2006">
              <mc:Choice xmlns:v="urn:schemas-microsoft-com:vml" Requires="v">
                <p:oleObj spid="_x0000_s1138" name="Equation" r:id="rId3" imgW="1841500" imgH="368300" progId="Equation.3">
                  <p:embed/>
                </p:oleObj>
              </mc:Choice>
              <mc:Fallback>
                <p:oleObj name="Equation" r:id="rId3" imgW="1841500" imgH="368300" progId="Equation.3">
                  <p:embed/>
                  <p:pic>
                    <p:nvPicPr>
                      <p:cNvPr id="0" name=""/>
                      <p:cNvPicPr/>
                      <p:nvPr/>
                    </p:nvPicPr>
                    <p:blipFill>
                      <a:blip r:embed="rId4"/>
                      <a:stretch>
                        <a:fillRect/>
                      </a:stretch>
                    </p:blipFill>
                    <p:spPr>
                      <a:xfrm>
                        <a:off x="549275" y="1545987"/>
                        <a:ext cx="6815138" cy="1363662"/>
                      </a:xfrm>
                      <a:prstGeom prst="rect">
                        <a:avLst/>
                      </a:prstGeom>
                    </p:spPr>
                  </p:pic>
                </p:oleObj>
              </mc:Fallback>
            </mc:AlternateContent>
          </a:graphicData>
        </a:graphic>
      </p:graphicFrame>
      <p:sp>
        <p:nvSpPr>
          <p:cNvPr id="7" name="TextBox 6"/>
          <p:cNvSpPr txBox="1"/>
          <p:nvPr/>
        </p:nvSpPr>
        <p:spPr>
          <a:xfrm>
            <a:off x="2142052" y="2909649"/>
            <a:ext cx="3814641" cy="369332"/>
          </a:xfrm>
          <a:prstGeom prst="rect">
            <a:avLst/>
          </a:prstGeom>
          <a:noFill/>
        </p:spPr>
        <p:txBody>
          <a:bodyPr wrap="none" rtlCol="0">
            <a:spAutoFit/>
          </a:bodyPr>
          <a:lstStyle/>
          <a:p>
            <a:r>
              <a:rPr lang="en-US" dirty="0" smtClean="0"/>
              <a:t>X and Y emittance are uncoupled </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800243007"/>
              </p:ext>
            </p:extLst>
          </p:nvPr>
        </p:nvGraphicFramePr>
        <p:xfrm>
          <a:off x="903801" y="3600450"/>
          <a:ext cx="7687749" cy="1537550"/>
        </p:xfrm>
        <a:graphic>
          <a:graphicData uri="http://schemas.openxmlformats.org/presentationml/2006/ole">
            <mc:AlternateContent xmlns:mc="http://schemas.openxmlformats.org/markup-compatibility/2006">
              <mc:Choice xmlns:v="urn:schemas-microsoft-com:vml" Requires="v">
                <p:oleObj spid="_x0000_s1139" name="Equation" r:id="rId5" imgW="2476500" imgH="495300" progId="Equation.3">
                  <p:embed/>
                </p:oleObj>
              </mc:Choice>
              <mc:Fallback>
                <p:oleObj name="Equation" r:id="rId5" imgW="2476500" imgH="495300" progId="Equation.3">
                  <p:embed/>
                  <p:pic>
                    <p:nvPicPr>
                      <p:cNvPr id="0" name=""/>
                      <p:cNvPicPr/>
                      <p:nvPr/>
                    </p:nvPicPr>
                    <p:blipFill>
                      <a:blip r:embed="rId6"/>
                      <a:stretch>
                        <a:fillRect/>
                      </a:stretch>
                    </p:blipFill>
                    <p:spPr>
                      <a:xfrm>
                        <a:off x="903801" y="3600450"/>
                        <a:ext cx="7687749" cy="153755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88384205"/>
              </p:ext>
            </p:extLst>
          </p:nvPr>
        </p:nvGraphicFramePr>
        <p:xfrm>
          <a:off x="7008812" y="5235847"/>
          <a:ext cx="1582737" cy="1639263"/>
        </p:xfrm>
        <a:graphic>
          <a:graphicData uri="http://schemas.openxmlformats.org/presentationml/2006/ole">
            <mc:AlternateContent xmlns:mc="http://schemas.openxmlformats.org/markup-compatibility/2006">
              <mc:Choice xmlns:v="urn:schemas-microsoft-com:vml" Requires="v">
                <p:oleObj spid="_x0000_s1140" name="Equation" r:id="rId7" imgW="355600" imgH="368300" progId="Equation.3">
                  <p:embed/>
                </p:oleObj>
              </mc:Choice>
              <mc:Fallback>
                <p:oleObj name="Equation" r:id="rId7" imgW="355600" imgH="368300" progId="Equation.3">
                  <p:embed/>
                  <p:pic>
                    <p:nvPicPr>
                      <p:cNvPr id="0" name=""/>
                      <p:cNvPicPr/>
                      <p:nvPr/>
                    </p:nvPicPr>
                    <p:blipFill>
                      <a:blip r:embed="rId8"/>
                      <a:stretch>
                        <a:fillRect/>
                      </a:stretch>
                    </p:blipFill>
                    <p:spPr>
                      <a:xfrm>
                        <a:off x="7008812" y="5235847"/>
                        <a:ext cx="1582737" cy="1639263"/>
                      </a:xfrm>
                      <a:prstGeom prst="rect">
                        <a:avLst/>
                      </a:prstGeom>
                    </p:spPr>
                  </p:pic>
                </p:oleObj>
              </mc:Fallback>
            </mc:AlternateContent>
          </a:graphicData>
        </a:graphic>
      </p:graphicFrame>
    </p:spTree>
    <p:extLst>
      <p:ext uri="{BB962C8B-B14F-4D97-AF65-F5344CB8AC3E}">
        <p14:creationId xmlns:p14="http://schemas.microsoft.com/office/powerpoint/2010/main" val="25030877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 of x-y coupling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Coupling in the beam</a:t>
            </a:r>
          </a:p>
          <a:p>
            <a:pPr marL="0" indent="0">
              <a:buNone/>
            </a:pPr>
            <a:r>
              <a:rPr lang="en-US" dirty="0" smtClean="0"/>
              <a:t>  -Charged acquired in the longitudinal filed (OPPIS)</a:t>
            </a:r>
          </a:p>
          <a:p>
            <a:pPr marL="0" indent="0">
              <a:buNone/>
            </a:pPr>
            <a:r>
              <a:rPr lang="en-US" dirty="0"/>
              <a:t> </a:t>
            </a:r>
            <a:r>
              <a:rPr lang="en-US" dirty="0" smtClean="0"/>
              <a:t>  </a:t>
            </a:r>
          </a:p>
          <a:p>
            <a:endParaRPr lang="en-US" dirty="0" smtClean="0"/>
          </a:p>
          <a:p>
            <a:endParaRPr lang="en-US" dirty="0"/>
          </a:p>
          <a:p>
            <a:r>
              <a:rPr lang="en-US" dirty="0" smtClean="0"/>
              <a:t>Coupling in the machine</a:t>
            </a:r>
          </a:p>
          <a:p>
            <a:pPr marL="0" indent="0">
              <a:buNone/>
            </a:pPr>
            <a:r>
              <a:rPr lang="en-US" dirty="0" smtClean="0"/>
              <a:t>   -Rotational error in quads  (linac)</a:t>
            </a:r>
          </a:p>
          <a:p>
            <a:pPr marL="0" indent="0">
              <a:buNone/>
            </a:pPr>
            <a:r>
              <a:rPr lang="en-US" dirty="0" smtClean="0"/>
              <a:t>    -Vertical off center in the dipole (HEBT, LTB)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643666527"/>
              </p:ext>
            </p:extLst>
          </p:nvPr>
        </p:nvGraphicFramePr>
        <p:xfrm>
          <a:off x="406399" y="2716213"/>
          <a:ext cx="8394701" cy="1658937"/>
        </p:xfrm>
        <a:graphic>
          <a:graphicData uri="http://schemas.openxmlformats.org/presentationml/2006/ole">
            <mc:AlternateContent xmlns:mc="http://schemas.openxmlformats.org/markup-compatibility/2006">
              <mc:Choice xmlns:v="urn:schemas-microsoft-com:vml" Requires="v">
                <p:oleObj spid="_x0000_s2090" name="Equation" r:id="rId3" imgW="1676400" imgH="431800" progId="Equation.3">
                  <p:embed/>
                </p:oleObj>
              </mc:Choice>
              <mc:Fallback>
                <p:oleObj name="Equation" r:id="rId3" imgW="1676400" imgH="431800" progId="Equation.3">
                  <p:embed/>
                  <p:pic>
                    <p:nvPicPr>
                      <p:cNvPr id="0" name=""/>
                      <p:cNvPicPr/>
                      <p:nvPr/>
                    </p:nvPicPr>
                    <p:blipFill>
                      <a:blip r:embed="rId4"/>
                      <a:stretch>
                        <a:fillRect/>
                      </a:stretch>
                    </p:blipFill>
                    <p:spPr>
                      <a:xfrm>
                        <a:off x="406399" y="2716213"/>
                        <a:ext cx="8394701" cy="1658937"/>
                      </a:xfrm>
                      <a:prstGeom prst="rect">
                        <a:avLst/>
                      </a:prstGeom>
                    </p:spPr>
                  </p:pic>
                </p:oleObj>
              </mc:Fallback>
            </mc:AlternateContent>
          </a:graphicData>
        </a:graphic>
      </p:graphicFrame>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7531100" y="4479607"/>
            <a:ext cx="1270000" cy="1200785"/>
          </a:xfrm>
          <a:prstGeom prst="rect">
            <a:avLst/>
          </a:prstGeom>
          <a:noFill/>
          <a:ln>
            <a:noFill/>
          </a:ln>
        </p:spPr>
      </p:pic>
    </p:spTree>
    <p:extLst>
      <p:ext uri="{BB962C8B-B14F-4D97-AF65-F5344CB8AC3E}">
        <p14:creationId xmlns:p14="http://schemas.microsoft.com/office/powerpoint/2010/main" val="25184497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327900" y="145534"/>
            <a:ext cx="1086468" cy="369332"/>
          </a:xfrm>
          <a:prstGeom prst="rect">
            <a:avLst/>
          </a:prstGeom>
          <a:noFill/>
        </p:spPr>
        <p:txBody>
          <a:bodyPr wrap="none" rtlCol="0">
            <a:spAutoFit/>
          </a:bodyPr>
          <a:lstStyle/>
          <a:p>
            <a:r>
              <a:rPr lang="en-US" dirty="0" smtClean="0"/>
              <a:t>Zelenski</a:t>
            </a:r>
            <a:endParaRPr lang="en-US" dirty="0"/>
          </a:p>
        </p:txBody>
      </p:sp>
      <p:sp>
        <p:nvSpPr>
          <p:cNvPr id="4" name="TextBox 3"/>
          <p:cNvSpPr txBox="1"/>
          <p:nvPr/>
        </p:nvSpPr>
        <p:spPr>
          <a:xfrm>
            <a:off x="571500" y="800100"/>
            <a:ext cx="2111350" cy="369332"/>
          </a:xfrm>
          <a:prstGeom prst="rect">
            <a:avLst/>
          </a:prstGeom>
          <a:noFill/>
        </p:spPr>
        <p:txBody>
          <a:bodyPr wrap="none" rtlCol="0">
            <a:spAutoFit/>
          </a:bodyPr>
          <a:lstStyle/>
          <a:p>
            <a:r>
              <a:rPr lang="en-US" dirty="0" smtClean="0"/>
              <a:t>Coupling in beam</a:t>
            </a:r>
            <a:endParaRPr lang="en-US" dirty="0"/>
          </a:p>
        </p:txBody>
      </p:sp>
    </p:spTree>
    <p:extLst>
      <p:ext uri="{BB962C8B-B14F-4D97-AF65-F5344CB8AC3E}">
        <p14:creationId xmlns:p14="http://schemas.microsoft.com/office/powerpoint/2010/main" val="23274394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ithesq.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440411" y="-833780"/>
            <a:ext cx="6028593" cy="8454468"/>
          </a:xfrm>
          <a:prstGeom prst="rect">
            <a:avLst/>
          </a:prstGeom>
        </p:spPr>
      </p:pic>
      <p:sp>
        <p:nvSpPr>
          <p:cNvPr id="3" name="TextBox 2"/>
          <p:cNvSpPr txBox="1"/>
          <p:nvPr/>
        </p:nvSpPr>
        <p:spPr>
          <a:xfrm>
            <a:off x="1816100" y="551934"/>
            <a:ext cx="6259458" cy="369332"/>
          </a:xfrm>
          <a:prstGeom prst="rect">
            <a:avLst/>
          </a:prstGeom>
          <a:noFill/>
        </p:spPr>
        <p:txBody>
          <a:bodyPr wrap="none" rtlCol="0">
            <a:spAutoFit/>
          </a:bodyPr>
          <a:lstStyle/>
          <a:p>
            <a:r>
              <a:rPr lang="en-US" b="1" dirty="0" smtClean="0">
                <a:solidFill>
                  <a:srgbClr val="FF0000"/>
                </a:solidFill>
              </a:rPr>
              <a:t>Example 35 keV in Helical </a:t>
            </a:r>
            <a:r>
              <a:rPr lang="en-US" b="1" dirty="0">
                <a:solidFill>
                  <a:srgbClr val="FF0000"/>
                </a:solidFill>
              </a:rPr>
              <a:t>Q</a:t>
            </a:r>
            <a:r>
              <a:rPr lang="en-US" b="1" dirty="0" smtClean="0">
                <a:solidFill>
                  <a:srgbClr val="FF0000"/>
                </a:solidFill>
              </a:rPr>
              <a:t>uadrupole Channel (0 mA)</a:t>
            </a:r>
            <a:endParaRPr lang="en-US" b="1" dirty="0">
              <a:solidFill>
                <a:srgbClr val="FF0000"/>
              </a:solidFill>
            </a:endParaRPr>
          </a:p>
        </p:txBody>
      </p:sp>
      <p:sp>
        <p:nvSpPr>
          <p:cNvPr id="4" name="TextBox 3"/>
          <p:cNvSpPr txBox="1"/>
          <p:nvPr/>
        </p:nvSpPr>
        <p:spPr>
          <a:xfrm>
            <a:off x="3721100" y="194491"/>
            <a:ext cx="2428745" cy="369332"/>
          </a:xfrm>
          <a:prstGeom prst="rect">
            <a:avLst/>
          </a:prstGeom>
          <a:noFill/>
        </p:spPr>
        <p:txBody>
          <a:bodyPr wrap="none" rtlCol="0">
            <a:spAutoFit/>
          </a:bodyPr>
          <a:lstStyle/>
          <a:p>
            <a:r>
              <a:rPr lang="en-US" dirty="0" smtClean="0"/>
              <a:t>Coupling in machine</a:t>
            </a:r>
            <a:endParaRPr lang="en-US" dirty="0"/>
          </a:p>
        </p:txBody>
      </p:sp>
    </p:spTree>
    <p:extLst>
      <p:ext uri="{BB962C8B-B14F-4D97-AF65-F5344CB8AC3E}">
        <p14:creationId xmlns:p14="http://schemas.microsoft.com/office/powerpoint/2010/main" val="41790405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it200ma.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3636" y="0"/>
            <a:ext cx="6994840" cy="6858000"/>
          </a:xfrm>
          <a:prstGeom prst="rect">
            <a:avLst/>
          </a:prstGeom>
        </p:spPr>
      </p:pic>
      <p:sp>
        <p:nvSpPr>
          <p:cNvPr id="5" name="TextBox 4"/>
          <p:cNvSpPr txBox="1"/>
          <p:nvPr/>
        </p:nvSpPr>
        <p:spPr>
          <a:xfrm>
            <a:off x="1816100" y="551934"/>
            <a:ext cx="7067685" cy="400110"/>
          </a:xfrm>
          <a:prstGeom prst="rect">
            <a:avLst/>
          </a:prstGeom>
          <a:noFill/>
        </p:spPr>
        <p:txBody>
          <a:bodyPr wrap="none" rtlCol="0">
            <a:spAutoFit/>
          </a:bodyPr>
          <a:lstStyle/>
          <a:p>
            <a:r>
              <a:rPr lang="en-US" sz="2000" b="1" dirty="0" smtClean="0">
                <a:solidFill>
                  <a:srgbClr val="FF0000"/>
                </a:solidFill>
              </a:rPr>
              <a:t>Example 35 keV in Helical Quadrupole Channel 200 mA</a:t>
            </a:r>
            <a:endParaRPr lang="en-US" sz="2000" b="1" dirty="0">
              <a:solidFill>
                <a:srgbClr val="FF0000"/>
              </a:solidFill>
            </a:endParaRPr>
          </a:p>
        </p:txBody>
      </p:sp>
    </p:spTree>
    <p:extLst>
      <p:ext uri="{BB962C8B-B14F-4D97-AF65-F5344CB8AC3E}">
        <p14:creationId xmlns:p14="http://schemas.microsoft.com/office/powerpoint/2010/main" val="188805712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26833</TotalTime>
  <Words>1439</Words>
  <Application>Microsoft Macintosh PowerPoint</Application>
  <PresentationFormat>On-screen Show (4:3)</PresentationFormat>
  <Paragraphs>337</Paragraphs>
  <Slides>35</Slides>
  <Notes>4</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38" baseType="lpstr">
      <vt:lpstr>Breeze</vt:lpstr>
      <vt:lpstr>Equation</vt:lpstr>
      <vt:lpstr>Microsoft Equation</vt:lpstr>
      <vt:lpstr>High Brightness Beams for Linac</vt:lpstr>
      <vt:lpstr>Acknowledgements</vt:lpstr>
      <vt:lpstr>Questions </vt:lpstr>
      <vt:lpstr>outlines</vt:lpstr>
      <vt:lpstr>Brightness</vt:lpstr>
      <vt:lpstr>Source of x-y coupling</vt:lpstr>
      <vt:lpstr>PowerPoint Presentation</vt:lpstr>
      <vt:lpstr>PowerPoint Presentation</vt:lpstr>
      <vt:lpstr>PowerPoint Presentation</vt:lpstr>
      <vt:lpstr>Phase Space Projection</vt:lpstr>
      <vt:lpstr>MEBT Measurements </vt:lpstr>
      <vt:lpstr>PowerPoint Presentation</vt:lpstr>
      <vt:lpstr>X-Z coupling</vt:lpstr>
      <vt:lpstr>Longitudinal emittance in RFQ</vt:lpstr>
      <vt:lpstr> LEBT and MEBT in 2008</vt:lpstr>
      <vt:lpstr>PowerPoint Presentation</vt:lpstr>
      <vt:lpstr>PowerPoint Presentation</vt:lpstr>
      <vt:lpstr>LEBT and MEBT in  2010 </vt:lpstr>
      <vt:lpstr>PowerPoint Presentation</vt:lpstr>
      <vt:lpstr>Beam loss reduction at BM1 after Tk1 amplitude tune </vt:lpstr>
      <vt:lpstr>PowerPoint Presentation</vt:lpstr>
      <vt:lpstr>SNS RFQ Freq vs Losses at 1 GeV</vt:lpstr>
      <vt:lpstr>Measurements</vt:lpstr>
      <vt:lpstr>PowerPoint Presentation</vt:lpstr>
      <vt:lpstr>SEM Profiles</vt:lpstr>
      <vt:lpstr>Emittance after MEBT reconfiguration</vt:lpstr>
      <vt:lpstr>The Bottom Line  </vt:lpstr>
      <vt:lpstr>Emittance (Emittance (95%, N , π mm mr) </vt:lpstr>
      <vt:lpstr>PowerPoint Presentation</vt:lpstr>
      <vt:lpstr>Current verse Emittance 1/14/2015</vt:lpstr>
      <vt:lpstr>More Measurements</vt:lpstr>
      <vt:lpstr>More Measurement</vt:lpstr>
      <vt:lpstr>Questions </vt:lpstr>
      <vt:lpstr>Next year</vt:lpstr>
      <vt:lpstr>Source intensity and polarization.</vt:lpstr>
    </vt:vector>
  </TitlesOfParts>
  <Company>Brookhaven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brightness beams</dc:title>
  <dc:creator>Deepak Raparia</dc:creator>
  <cp:lastModifiedBy>Deepak Raparia</cp:lastModifiedBy>
  <cp:revision>77</cp:revision>
  <dcterms:created xsi:type="dcterms:W3CDTF">2016-07-06T20:08:50Z</dcterms:created>
  <dcterms:modified xsi:type="dcterms:W3CDTF">2016-07-28T12:14:19Z</dcterms:modified>
</cp:coreProperties>
</file>