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handoutMasterIdLst>
    <p:handoutMasterId r:id="rId35"/>
  </p:handoutMasterIdLst>
  <p:sldIdLst>
    <p:sldId id="256" r:id="rId2"/>
    <p:sldId id="275" r:id="rId3"/>
    <p:sldId id="300" r:id="rId4"/>
    <p:sldId id="305" r:id="rId5"/>
    <p:sldId id="304" r:id="rId6"/>
    <p:sldId id="315" r:id="rId7"/>
    <p:sldId id="259" r:id="rId8"/>
    <p:sldId id="280" r:id="rId9"/>
    <p:sldId id="318" r:id="rId10"/>
    <p:sldId id="262" r:id="rId11"/>
    <p:sldId id="301" r:id="rId12"/>
    <p:sldId id="283" r:id="rId13"/>
    <p:sldId id="302" r:id="rId14"/>
    <p:sldId id="319" r:id="rId15"/>
    <p:sldId id="316" r:id="rId16"/>
    <p:sldId id="303" r:id="rId17"/>
    <p:sldId id="317" r:id="rId18"/>
    <p:sldId id="311" r:id="rId19"/>
    <p:sldId id="272" r:id="rId20"/>
    <p:sldId id="306" r:id="rId21"/>
    <p:sldId id="307" r:id="rId22"/>
    <p:sldId id="292" r:id="rId23"/>
    <p:sldId id="293" r:id="rId24"/>
    <p:sldId id="308" r:id="rId25"/>
    <p:sldId id="312" r:id="rId26"/>
    <p:sldId id="313" r:id="rId27"/>
    <p:sldId id="314" r:id="rId28"/>
    <p:sldId id="310" r:id="rId29"/>
    <p:sldId id="298" r:id="rId30"/>
    <p:sldId id="261" r:id="rId31"/>
    <p:sldId id="257" r:id="rId32"/>
    <p:sldId id="258" r:id="rId33"/>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8198C"/>
    <a:srgbClr val="281991"/>
    <a:srgbClr val="281996"/>
    <a:srgbClr val="280F96"/>
    <a:srgbClr val="281E96"/>
    <a:srgbClr val="280096"/>
    <a:srgbClr val="281496"/>
    <a:srgbClr val="260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04"/>
    <p:restoredTop sz="94845"/>
  </p:normalViewPr>
  <p:slideViewPr>
    <p:cSldViewPr snapToGrid="0" snapToObjects="1">
      <p:cViewPr varScale="1">
        <p:scale>
          <a:sx n="90" d="100"/>
          <a:sy n="90" d="100"/>
        </p:scale>
        <p:origin x="1032"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AA387D9E-6ADF-9E48-8E70-524F6EAD8ED0}" type="datetimeFigureOut">
              <a:rPr lang="en-US" altLang="en-US"/>
              <a:pPr>
                <a:defRPr/>
              </a:pPr>
              <a:t>7/27/16</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E8746E8-7441-AA4F-BB47-F2B9715A6DC7}" type="slidenum">
              <a:rPr lang="en-US" altLang="en-US"/>
              <a:pPr>
                <a:defRPr/>
              </a:pPr>
              <a:t>‹#›</a:t>
            </a:fld>
            <a:endParaRPr lang="en-US" altLang="en-US"/>
          </a:p>
        </p:txBody>
      </p:sp>
    </p:spTree>
    <p:extLst>
      <p:ext uri="{BB962C8B-B14F-4D97-AF65-F5344CB8AC3E}">
        <p14:creationId xmlns:p14="http://schemas.microsoft.com/office/powerpoint/2010/main" val="7390375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22549E0D-A247-CA41-A5B3-409CFBB6BB37}" type="datetimeFigureOut">
              <a:rPr lang="en-US" altLang="en-US"/>
              <a:pPr>
                <a:defRPr/>
              </a:pPr>
              <a:t>7/27/16</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4D3DDDF-070C-654A-9650-B00168E6D609}" type="slidenum">
              <a:rPr lang="en-US" altLang="en-US"/>
              <a:pPr>
                <a:defRPr/>
              </a:pPr>
              <a:t>‹#›</a:t>
            </a:fld>
            <a:endParaRPr lang="en-US" altLang="en-US"/>
          </a:p>
        </p:txBody>
      </p:sp>
    </p:spTree>
    <p:extLst>
      <p:ext uri="{BB962C8B-B14F-4D97-AF65-F5344CB8AC3E}">
        <p14:creationId xmlns:p14="http://schemas.microsoft.com/office/powerpoint/2010/main" val="62626027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B6A49B5A-7639-084B-AEA9-A68A0B4C1407}" type="slidenum">
              <a:rPr lang="en-US" altLang="en-US"/>
              <a:pPr/>
              <a:t>1</a:t>
            </a:fld>
            <a:endParaRPr lang="en-US" altLang="en-US" dirty="0"/>
          </a:p>
        </p:txBody>
      </p:sp>
    </p:spTree>
    <p:extLst>
      <p:ext uri="{BB962C8B-B14F-4D97-AF65-F5344CB8AC3E}">
        <p14:creationId xmlns:p14="http://schemas.microsoft.com/office/powerpoint/2010/main" val="2106289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9C0F2FBA-3B77-F645-9DE6-396E6DFDA7D9}" type="slidenum">
              <a:rPr lang="en-US" altLang="en-US"/>
              <a:pPr/>
              <a:t>13</a:t>
            </a:fld>
            <a:endParaRPr lang="en-US" altLang="en-US"/>
          </a:p>
        </p:txBody>
      </p:sp>
    </p:spTree>
    <p:extLst>
      <p:ext uri="{BB962C8B-B14F-4D97-AF65-F5344CB8AC3E}">
        <p14:creationId xmlns:p14="http://schemas.microsoft.com/office/powerpoint/2010/main" val="314863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4D3DDDF-070C-654A-9650-B00168E6D609}" type="slidenum">
              <a:rPr lang="en-US" altLang="en-US" smtClean="0"/>
              <a:pPr>
                <a:defRPr/>
              </a:pPr>
              <a:t>16</a:t>
            </a:fld>
            <a:endParaRPr lang="en-US" altLang="en-US"/>
          </a:p>
        </p:txBody>
      </p:sp>
    </p:spTree>
    <p:extLst>
      <p:ext uri="{BB962C8B-B14F-4D97-AF65-F5344CB8AC3E}">
        <p14:creationId xmlns:p14="http://schemas.microsoft.com/office/powerpoint/2010/main" val="1773948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4D3DDDF-070C-654A-9650-B00168E6D609}" type="slidenum">
              <a:rPr lang="en-US" altLang="en-US" smtClean="0"/>
              <a:pPr>
                <a:defRPr/>
              </a:pPr>
              <a:t>17</a:t>
            </a:fld>
            <a:endParaRPr lang="en-US" altLang="en-US"/>
          </a:p>
        </p:txBody>
      </p:sp>
    </p:spTree>
    <p:extLst>
      <p:ext uri="{BB962C8B-B14F-4D97-AF65-F5344CB8AC3E}">
        <p14:creationId xmlns:p14="http://schemas.microsoft.com/office/powerpoint/2010/main" val="1238413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4D3DDDF-070C-654A-9650-B00168E6D609}" type="slidenum">
              <a:rPr lang="en-US" altLang="en-US" smtClean="0"/>
              <a:pPr>
                <a:defRPr/>
              </a:pPr>
              <a:t>18</a:t>
            </a:fld>
            <a:endParaRPr lang="en-US" altLang="en-US"/>
          </a:p>
        </p:txBody>
      </p:sp>
    </p:spTree>
    <p:extLst>
      <p:ext uri="{BB962C8B-B14F-4D97-AF65-F5344CB8AC3E}">
        <p14:creationId xmlns:p14="http://schemas.microsoft.com/office/powerpoint/2010/main" val="1626072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8E6F1925-C0F3-B24A-905B-5411DD05E8EF}" type="slidenum">
              <a:rPr lang="en-US" altLang="en-US"/>
              <a:pPr/>
              <a:t>19</a:t>
            </a:fld>
            <a:endParaRPr lang="en-US" altLang="en-US"/>
          </a:p>
        </p:txBody>
      </p:sp>
    </p:spTree>
    <p:extLst>
      <p:ext uri="{BB962C8B-B14F-4D97-AF65-F5344CB8AC3E}">
        <p14:creationId xmlns:p14="http://schemas.microsoft.com/office/powerpoint/2010/main" val="509289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12C02C58-18CC-7D43-AEA4-510A3A43B408}" type="slidenum">
              <a:rPr lang="en-US" altLang="en-US"/>
              <a:pPr/>
              <a:t>22</a:t>
            </a:fld>
            <a:endParaRPr lang="en-US" altLang="en-US"/>
          </a:p>
        </p:txBody>
      </p:sp>
    </p:spTree>
    <p:extLst>
      <p:ext uri="{BB962C8B-B14F-4D97-AF65-F5344CB8AC3E}">
        <p14:creationId xmlns:p14="http://schemas.microsoft.com/office/powerpoint/2010/main" val="1906662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F2A884B2-82B1-2E46-9A62-CAC6184E0177}" type="slidenum">
              <a:rPr lang="en-US" altLang="en-US"/>
              <a:pPr/>
              <a:t>23</a:t>
            </a:fld>
            <a:endParaRPr lang="en-US" altLang="en-US"/>
          </a:p>
        </p:txBody>
      </p:sp>
    </p:spTree>
    <p:extLst>
      <p:ext uri="{BB962C8B-B14F-4D97-AF65-F5344CB8AC3E}">
        <p14:creationId xmlns:p14="http://schemas.microsoft.com/office/powerpoint/2010/main" val="533371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A8CE9965-08CB-4648-AA6E-8997E7A45BE6}" type="slidenum">
              <a:rPr lang="en-US" altLang="en-US"/>
              <a:pPr/>
              <a:t>24</a:t>
            </a:fld>
            <a:endParaRPr lang="en-US" altLang="en-US" dirty="0"/>
          </a:p>
        </p:txBody>
      </p:sp>
    </p:spTree>
    <p:extLst>
      <p:ext uri="{BB962C8B-B14F-4D97-AF65-F5344CB8AC3E}">
        <p14:creationId xmlns:p14="http://schemas.microsoft.com/office/powerpoint/2010/main" val="776024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8440F634-0A32-D74A-8201-2B3C6D91EA96}" type="slidenum">
              <a:rPr lang="en-US" altLang="en-US"/>
              <a:pPr/>
              <a:t>28</a:t>
            </a:fld>
            <a:endParaRPr lang="en-US" altLang="en-US"/>
          </a:p>
        </p:txBody>
      </p:sp>
    </p:spTree>
    <p:extLst>
      <p:ext uri="{BB962C8B-B14F-4D97-AF65-F5344CB8AC3E}">
        <p14:creationId xmlns:p14="http://schemas.microsoft.com/office/powerpoint/2010/main" val="145793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96FCFBF0-9097-3042-B7E4-D6461D8DFB02}" type="slidenum">
              <a:rPr lang="en-US" altLang="en-US"/>
              <a:pPr/>
              <a:t>2</a:t>
            </a:fld>
            <a:endParaRPr lang="en-US" altLang="en-US"/>
          </a:p>
        </p:txBody>
      </p:sp>
    </p:spTree>
    <p:extLst>
      <p:ext uri="{BB962C8B-B14F-4D97-AF65-F5344CB8AC3E}">
        <p14:creationId xmlns:p14="http://schemas.microsoft.com/office/powerpoint/2010/main" val="1293878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F2185F04-1F50-7E4C-AC59-9ACF84941579}" type="slidenum">
              <a:rPr lang="en-US" altLang="en-US"/>
              <a:pPr/>
              <a:t>3</a:t>
            </a:fld>
            <a:endParaRPr lang="en-US" altLang="en-US"/>
          </a:p>
        </p:txBody>
      </p:sp>
    </p:spTree>
    <p:extLst>
      <p:ext uri="{BB962C8B-B14F-4D97-AF65-F5344CB8AC3E}">
        <p14:creationId xmlns:p14="http://schemas.microsoft.com/office/powerpoint/2010/main" val="797178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6653513A-9B2E-D545-B67F-572CC8C38791}" type="slidenum">
              <a:rPr lang="en-US" altLang="en-US"/>
              <a:pPr/>
              <a:t>4</a:t>
            </a:fld>
            <a:endParaRPr lang="en-US" altLang="en-US"/>
          </a:p>
        </p:txBody>
      </p:sp>
    </p:spTree>
    <p:extLst>
      <p:ext uri="{BB962C8B-B14F-4D97-AF65-F5344CB8AC3E}">
        <p14:creationId xmlns:p14="http://schemas.microsoft.com/office/powerpoint/2010/main" val="30996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4D3DDDF-070C-654A-9650-B00168E6D609}" type="slidenum">
              <a:rPr lang="en-US" altLang="en-US" smtClean="0"/>
              <a:pPr>
                <a:defRPr/>
              </a:pPr>
              <a:t>6</a:t>
            </a:fld>
            <a:endParaRPr lang="en-US" altLang="en-US"/>
          </a:p>
        </p:txBody>
      </p:sp>
    </p:spTree>
    <p:extLst>
      <p:ext uri="{BB962C8B-B14F-4D97-AF65-F5344CB8AC3E}">
        <p14:creationId xmlns:p14="http://schemas.microsoft.com/office/powerpoint/2010/main" val="1673571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4D3DDDF-070C-654A-9650-B00168E6D609}" type="slidenum">
              <a:rPr lang="en-US" altLang="en-US" smtClean="0"/>
              <a:pPr>
                <a:defRPr/>
              </a:pPr>
              <a:t>7</a:t>
            </a:fld>
            <a:endParaRPr lang="en-US" altLang="en-US"/>
          </a:p>
        </p:txBody>
      </p:sp>
    </p:spTree>
    <p:extLst>
      <p:ext uri="{BB962C8B-B14F-4D97-AF65-F5344CB8AC3E}">
        <p14:creationId xmlns:p14="http://schemas.microsoft.com/office/powerpoint/2010/main" val="165052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4D3DDDF-070C-654A-9650-B00168E6D609}" type="slidenum">
              <a:rPr lang="en-US" altLang="en-US" smtClean="0"/>
              <a:pPr>
                <a:defRPr/>
              </a:pPr>
              <a:t>9</a:t>
            </a:fld>
            <a:endParaRPr lang="en-US" altLang="en-US"/>
          </a:p>
        </p:txBody>
      </p:sp>
    </p:spTree>
    <p:extLst>
      <p:ext uri="{BB962C8B-B14F-4D97-AF65-F5344CB8AC3E}">
        <p14:creationId xmlns:p14="http://schemas.microsoft.com/office/powerpoint/2010/main" val="273517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4D3DDDF-070C-654A-9650-B00168E6D609}" type="slidenum">
              <a:rPr lang="en-US" altLang="en-US" smtClean="0"/>
              <a:pPr>
                <a:defRPr/>
              </a:pPr>
              <a:t>10</a:t>
            </a:fld>
            <a:endParaRPr lang="en-US" altLang="en-US"/>
          </a:p>
        </p:txBody>
      </p:sp>
    </p:spTree>
    <p:extLst>
      <p:ext uri="{BB962C8B-B14F-4D97-AF65-F5344CB8AC3E}">
        <p14:creationId xmlns:p14="http://schemas.microsoft.com/office/powerpoint/2010/main" val="1515511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06D142BA-FFBD-BC47-974E-48FDBC207DF8}" type="slidenum">
              <a:rPr lang="en-US" altLang="en-US"/>
              <a:pPr/>
              <a:t>11</a:t>
            </a:fld>
            <a:endParaRPr lang="en-US" altLang="en-US"/>
          </a:p>
        </p:txBody>
      </p:sp>
    </p:spTree>
    <p:extLst>
      <p:ext uri="{BB962C8B-B14F-4D97-AF65-F5344CB8AC3E}">
        <p14:creationId xmlns:p14="http://schemas.microsoft.com/office/powerpoint/2010/main" val="1259989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13000">
              <a:srgbClr val="281496"/>
            </a:gs>
            <a:gs pos="100000">
              <a:srgbClr val="000000"/>
            </a:gs>
            <a:gs pos="99000">
              <a:schemeClr val="bg1"/>
            </a:gs>
          </a:gsLst>
          <a:lin ang="16200000" scaled="0"/>
          <a:tileRect/>
        </a:gradFill>
        <a:effectLst/>
      </p:bgPr>
    </p:bg>
    <p:spTree>
      <p:nvGrpSpPr>
        <p:cNvPr id="1" name=""/>
        <p:cNvGrpSpPr/>
        <p:nvPr/>
      </p:nvGrpSpPr>
      <p:grpSpPr>
        <a:xfrm>
          <a:off x="0" y="0"/>
          <a:ext cx="0" cy="0"/>
          <a:chOff x="0" y="0"/>
          <a:chExt cx="0" cy="0"/>
        </a:xfrm>
      </p:grpSpPr>
      <p:sp>
        <p:nvSpPr>
          <p:cNvPr id="4" name="Rectangle 3"/>
          <p:cNvSpPr/>
          <p:nvPr userDrawn="1"/>
        </p:nvSpPr>
        <p:spPr>
          <a:xfrm>
            <a:off x="0" y="6356350"/>
            <a:ext cx="9144000" cy="501650"/>
          </a:xfrm>
          <a:prstGeom prst="rect">
            <a:avLst/>
          </a:prstGeom>
          <a:solidFill>
            <a:srgbClr val="28198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6350"/>
            <a:ext cx="38512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15250" y="6356350"/>
            <a:ext cx="13716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00350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8062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24207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523A8469-CBF5-774B-BCAC-FD2F6706BA47}" type="slidenum">
              <a:rPr lang="en-US" altLang="en-US"/>
              <a:pPr>
                <a:defRPr/>
              </a:pPr>
              <a:t>‹#›</a:t>
            </a:fld>
            <a:endParaRPr lang="en-US" altLang="en-US"/>
          </a:p>
        </p:txBody>
      </p:sp>
    </p:spTree>
    <p:extLst>
      <p:ext uri="{BB962C8B-B14F-4D97-AF65-F5344CB8AC3E}">
        <p14:creationId xmlns:p14="http://schemas.microsoft.com/office/powerpoint/2010/main" val="735603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1FA75BB9-8B76-AC46-9DAB-E86811E27CCF}" type="slidenum">
              <a:rPr lang="en-US" altLang="en-US"/>
              <a:pPr>
                <a:defRPr/>
              </a:pPr>
              <a:t>‹#›</a:t>
            </a:fld>
            <a:endParaRPr lang="en-US" altLang="en-US"/>
          </a:p>
        </p:txBody>
      </p:sp>
    </p:spTree>
    <p:extLst>
      <p:ext uri="{BB962C8B-B14F-4D97-AF65-F5344CB8AC3E}">
        <p14:creationId xmlns:p14="http://schemas.microsoft.com/office/powerpoint/2010/main" val="224517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4A8BFF13-72E1-754B-A470-B40AE926E9A4}" type="slidenum">
              <a:rPr lang="en-US" altLang="en-US"/>
              <a:pPr>
                <a:defRPr/>
              </a:pPr>
              <a:t>‹#›</a:t>
            </a:fld>
            <a:endParaRPr lang="en-US" altLang="en-US"/>
          </a:p>
        </p:txBody>
      </p:sp>
    </p:spTree>
    <p:extLst>
      <p:ext uri="{BB962C8B-B14F-4D97-AF65-F5344CB8AC3E}">
        <p14:creationId xmlns:p14="http://schemas.microsoft.com/office/powerpoint/2010/main" val="336148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5AA8113D-032A-5D43-99C7-EF6304FB104E}" type="slidenum">
              <a:rPr lang="en-US" altLang="en-US"/>
              <a:pPr>
                <a:defRPr/>
              </a:pPr>
              <a:t>‹#›</a:t>
            </a:fld>
            <a:endParaRPr lang="en-US" altLang="en-US"/>
          </a:p>
        </p:txBody>
      </p:sp>
    </p:spTree>
    <p:extLst>
      <p:ext uri="{BB962C8B-B14F-4D97-AF65-F5344CB8AC3E}">
        <p14:creationId xmlns:p14="http://schemas.microsoft.com/office/powerpoint/2010/main" val="1771343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AC0C4372-D4B9-DF45-9203-AB0D72DD56A0}" type="slidenum">
              <a:rPr lang="en-US" altLang="en-US"/>
              <a:pPr>
                <a:defRPr/>
              </a:pPr>
              <a:t>‹#›</a:t>
            </a:fld>
            <a:endParaRPr lang="en-US" altLang="en-US"/>
          </a:p>
        </p:txBody>
      </p:sp>
    </p:spTree>
    <p:extLst>
      <p:ext uri="{BB962C8B-B14F-4D97-AF65-F5344CB8AC3E}">
        <p14:creationId xmlns:p14="http://schemas.microsoft.com/office/powerpoint/2010/main" val="409095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8FD7CE39-A994-0B47-907F-0D391E54151D}" type="slidenum">
              <a:rPr lang="en-US" altLang="en-US"/>
              <a:pPr>
                <a:defRPr/>
              </a:pPr>
              <a:t>‹#›</a:t>
            </a:fld>
            <a:endParaRPr lang="en-US" altLang="en-US"/>
          </a:p>
        </p:txBody>
      </p:sp>
    </p:spTree>
    <p:extLst>
      <p:ext uri="{BB962C8B-B14F-4D97-AF65-F5344CB8AC3E}">
        <p14:creationId xmlns:p14="http://schemas.microsoft.com/office/powerpoint/2010/main" val="15694185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330200" y="1252538"/>
            <a:ext cx="8551863"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4021138" y="635635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2A902CE2-54AA-524C-A93E-17ECEA8103C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84" r:id="rId1"/>
    <p:sldLayoutId id="2147483878" r:id="rId2"/>
    <p:sldLayoutId id="2147483879" r:id="rId3"/>
    <p:sldLayoutId id="2147483880" r:id="rId4"/>
    <p:sldLayoutId id="2147483881" r:id="rId5"/>
    <p:sldLayoutId id="2147483882" r:id="rId6"/>
    <p:sldLayoutId id="2147483883" r:id="rId7"/>
  </p:sldLayoutIdLst>
  <p:hf sldNum="0" hdr="0" ftr="0" dt="0"/>
  <p:txStyles>
    <p:titleStyle>
      <a:lvl1pPr algn="ctr" defTabSz="457200" rtl="0" eaLnBrk="0" fontAlgn="base" hangingPunct="0">
        <a:spcBef>
          <a:spcPct val="0"/>
        </a:spcBef>
        <a:spcAft>
          <a:spcPct val="0"/>
        </a:spcAft>
        <a:defRPr sz="36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36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36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36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36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36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36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36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36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4.tiff"/></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tiff"/><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Title 1"/>
          <p:cNvSpPr>
            <a:spLocks noGrp="1"/>
          </p:cNvSpPr>
          <p:nvPr>
            <p:ph type="ctrTitle"/>
          </p:nvPr>
        </p:nvSpPr>
        <p:spPr>
          <a:xfrm>
            <a:off x="806450" y="838200"/>
            <a:ext cx="7772400" cy="1470025"/>
          </a:xfrm>
        </p:spPr>
        <p:txBody>
          <a:bodyPr/>
          <a:lstStyle/>
          <a:p>
            <a:pPr eaLnBrk="1" hangingPunct="1"/>
            <a:r>
              <a:rPr lang="en-US" altLang="en-US" i="1" u="sng" dirty="0">
                <a:solidFill>
                  <a:schemeClr val="bg1"/>
                </a:solidFill>
                <a:ea typeface="ＭＳ Ｐゴシック" charset="-128"/>
              </a:rPr>
              <a:t>RHIC Run 16 Radiation Upsets</a:t>
            </a:r>
          </a:p>
        </p:txBody>
      </p:sp>
      <p:sp>
        <p:nvSpPr>
          <p:cNvPr id="11267" name="Subtitle 2"/>
          <p:cNvSpPr>
            <a:spLocks noGrp="1"/>
          </p:cNvSpPr>
          <p:nvPr>
            <p:ph type="subTitle" idx="1"/>
          </p:nvPr>
        </p:nvSpPr>
        <p:spPr>
          <a:xfrm>
            <a:off x="1371600" y="2114550"/>
            <a:ext cx="6400800" cy="2366963"/>
          </a:xfrm>
        </p:spPr>
        <p:txBody>
          <a:bodyPr/>
          <a:lstStyle/>
          <a:p>
            <a:pPr eaLnBrk="1" hangingPunct="1"/>
            <a:r>
              <a:rPr lang="en-US" altLang="en-US" dirty="0">
                <a:solidFill>
                  <a:srgbClr val="00B050"/>
                </a:solidFill>
                <a:ea typeface="ＭＳ Ｐゴシック" charset="-128"/>
              </a:rPr>
              <a:t>Kevin Brown</a:t>
            </a:r>
          </a:p>
          <a:p>
            <a:pPr eaLnBrk="1" hangingPunct="1"/>
            <a:r>
              <a:rPr lang="en-US" altLang="en-US" dirty="0">
                <a:solidFill>
                  <a:srgbClr val="00B050"/>
                </a:solidFill>
                <a:ea typeface="ＭＳ Ｐゴシック" charset="-128"/>
              </a:rPr>
              <a:t>2016 RHIC Retreat</a:t>
            </a:r>
          </a:p>
          <a:p>
            <a:pPr eaLnBrk="1" hangingPunct="1"/>
            <a:r>
              <a:rPr lang="en-US" altLang="en-US" dirty="0">
                <a:solidFill>
                  <a:srgbClr val="00B050"/>
                </a:solidFill>
                <a:ea typeface="ＭＳ Ｐゴシック" charset="-128"/>
              </a:rPr>
              <a:t>July 28-29, 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500" y="0"/>
            <a:ext cx="7489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2479675" y="947738"/>
            <a:ext cx="212725" cy="204787"/>
          </a:xfrm>
          <a:prstGeom prst="ellipse">
            <a:avLst/>
          </a:prstGeom>
          <a:solidFill>
            <a:srgbClr val="FF0000">
              <a:alpha val="7000"/>
            </a:srgb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Oval 8"/>
          <p:cNvSpPr/>
          <p:nvPr/>
        </p:nvSpPr>
        <p:spPr>
          <a:xfrm>
            <a:off x="2901950" y="635000"/>
            <a:ext cx="214313" cy="204788"/>
          </a:xfrm>
          <a:prstGeom prst="ellipse">
            <a:avLst/>
          </a:prstGeom>
          <a:solidFill>
            <a:srgbClr val="FF0000">
              <a:alpha val="9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Oval 9"/>
          <p:cNvSpPr/>
          <p:nvPr/>
        </p:nvSpPr>
        <p:spPr>
          <a:xfrm>
            <a:off x="3457575" y="460375"/>
            <a:ext cx="212725" cy="206375"/>
          </a:xfrm>
          <a:prstGeom prst="ellipse">
            <a:avLst/>
          </a:prstGeom>
          <a:solidFill>
            <a:srgbClr val="FF0000">
              <a:alpha val="22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Oval 10"/>
          <p:cNvSpPr/>
          <p:nvPr/>
        </p:nvSpPr>
        <p:spPr>
          <a:xfrm>
            <a:off x="1463675" y="2428875"/>
            <a:ext cx="212725" cy="206375"/>
          </a:xfrm>
          <a:prstGeom prst="ellipse">
            <a:avLst/>
          </a:prstGeom>
          <a:solidFill>
            <a:srgbClr val="FF0000">
              <a:alpha val="5000"/>
            </a:srgb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Oval 11"/>
          <p:cNvSpPr/>
          <p:nvPr/>
        </p:nvSpPr>
        <p:spPr>
          <a:xfrm>
            <a:off x="1387475" y="2936875"/>
            <a:ext cx="212725" cy="206375"/>
          </a:xfrm>
          <a:prstGeom prst="ellipse">
            <a:avLst/>
          </a:prstGeom>
          <a:solidFill>
            <a:srgbClr val="FF0000">
              <a:alpha val="4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Oval 12"/>
          <p:cNvSpPr/>
          <p:nvPr/>
        </p:nvSpPr>
        <p:spPr>
          <a:xfrm>
            <a:off x="1463675" y="3444875"/>
            <a:ext cx="212725" cy="206375"/>
          </a:xfrm>
          <a:prstGeom prst="ellipse">
            <a:avLst/>
          </a:prstGeom>
          <a:solidFill>
            <a:srgbClr val="FF0000">
              <a:alpha val="27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p:cNvSpPr/>
          <p:nvPr/>
        </p:nvSpPr>
        <p:spPr>
          <a:xfrm>
            <a:off x="5984875" y="635000"/>
            <a:ext cx="212725" cy="204788"/>
          </a:xfrm>
          <a:prstGeom prst="ellipse">
            <a:avLst/>
          </a:prstGeom>
          <a:solidFill>
            <a:srgbClr val="FF0000">
              <a:alpha val="2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p:cNvSpPr/>
          <p:nvPr/>
        </p:nvSpPr>
        <p:spPr>
          <a:xfrm>
            <a:off x="5441950" y="460375"/>
            <a:ext cx="214313" cy="206375"/>
          </a:xfrm>
          <a:prstGeom prst="ellipse">
            <a:avLst/>
          </a:prstGeom>
          <a:solidFill>
            <a:srgbClr val="FF0000">
              <a:alpha val="3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Oval 15"/>
          <p:cNvSpPr/>
          <p:nvPr/>
        </p:nvSpPr>
        <p:spPr>
          <a:xfrm>
            <a:off x="6442075" y="947738"/>
            <a:ext cx="212725" cy="204787"/>
          </a:xfrm>
          <a:prstGeom prst="ellipse">
            <a:avLst/>
          </a:prstGeom>
          <a:solidFill>
            <a:srgbClr val="FF0000">
              <a:alpha val="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Oval 16"/>
          <p:cNvSpPr/>
          <p:nvPr/>
        </p:nvSpPr>
        <p:spPr>
          <a:xfrm>
            <a:off x="2444750" y="4908550"/>
            <a:ext cx="214313" cy="206375"/>
          </a:xfrm>
          <a:prstGeom prst="ellipse">
            <a:avLst/>
          </a:prstGeom>
          <a:solidFill>
            <a:srgbClr val="FF0000">
              <a:alpha val="43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Oval 17"/>
          <p:cNvSpPr/>
          <p:nvPr/>
        </p:nvSpPr>
        <p:spPr>
          <a:xfrm>
            <a:off x="2932113" y="5235575"/>
            <a:ext cx="212725" cy="204788"/>
          </a:xfrm>
          <a:prstGeom prst="ellipse">
            <a:avLst/>
          </a:prstGeom>
          <a:solidFill>
            <a:srgbClr val="FF0000">
              <a:alpha val="3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Oval 18"/>
          <p:cNvSpPr/>
          <p:nvPr/>
        </p:nvSpPr>
        <p:spPr>
          <a:xfrm>
            <a:off x="3498850" y="5440363"/>
            <a:ext cx="214313" cy="204787"/>
          </a:xfrm>
          <a:prstGeom prst="ellipse">
            <a:avLst/>
          </a:prstGeom>
          <a:solidFill>
            <a:srgbClr val="FF0000">
              <a:alpha val="17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Oval 19"/>
          <p:cNvSpPr/>
          <p:nvPr/>
        </p:nvSpPr>
        <p:spPr>
          <a:xfrm>
            <a:off x="5484813" y="5408613"/>
            <a:ext cx="212725" cy="204787"/>
          </a:xfrm>
          <a:prstGeom prst="ellipse">
            <a:avLst/>
          </a:prstGeom>
          <a:solidFill>
            <a:srgbClr val="FF0000">
              <a:alpha val="24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Oval 20"/>
          <p:cNvSpPr/>
          <p:nvPr/>
        </p:nvSpPr>
        <p:spPr>
          <a:xfrm>
            <a:off x="6035675" y="5235575"/>
            <a:ext cx="212725" cy="204788"/>
          </a:xfrm>
          <a:prstGeom prst="ellipse">
            <a:avLst/>
          </a:prstGeom>
          <a:solidFill>
            <a:srgbClr val="FF0000">
              <a:alpha val="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p:nvSpPr>
        <p:spPr>
          <a:xfrm>
            <a:off x="6475413" y="4908550"/>
            <a:ext cx="212725" cy="206375"/>
          </a:xfrm>
          <a:prstGeom prst="ellipse">
            <a:avLst/>
          </a:prstGeom>
          <a:solidFill>
            <a:srgbClr val="FF0000">
              <a:alpha val="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p:nvSpPr>
        <p:spPr>
          <a:xfrm>
            <a:off x="7470775" y="2462213"/>
            <a:ext cx="212725" cy="204787"/>
          </a:xfrm>
          <a:prstGeom prst="ellipse">
            <a:avLst/>
          </a:prstGeom>
          <a:solidFill>
            <a:srgbClr val="FF0000">
              <a:alpha val="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p:cNvSpPr/>
          <p:nvPr/>
        </p:nvSpPr>
        <p:spPr>
          <a:xfrm>
            <a:off x="7537450" y="2936875"/>
            <a:ext cx="214313" cy="206375"/>
          </a:xfrm>
          <a:prstGeom prst="ellipse">
            <a:avLst/>
          </a:prstGeom>
          <a:solidFill>
            <a:srgbClr val="FF0000">
              <a:alpha val="2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Oval 24"/>
          <p:cNvSpPr/>
          <p:nvPr/>
        </p:nvSpPr>
        <p:spPr>
          <a:xfrm>
            <a:off x="7470775" y="3444875"/>
            <a:ext cx="212725" cy="206375"/>
          </a:xfrm>
          <a:prstGeom prst="ellipse">
            <a:avLst/>
          </a:prstGeom>
          <a:solidFill>
            <a:srgbClr val="FF0000">
              <a:alpha val="4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405" name="TextBox 25"/>
          <p:cNvSpPr txBox="1">
            <a:spLocks noChangeArrowheads="1"/>
          </p:cNvSpPr>
          <p:nvPr/>
        </p:nvSpPr>
        <p:spPr bwMode="auto">
          <a:xfrm>
            <a:off x="849313" y="0"/>
            <a:ext cx="7902575" cy="400050"/>
          </a:xfrm>
          <a:prstGeom prst="rect">
            <a:avLst/>
          </a:prstGeom>
          <a:solidFill>
            <a:schemeClr val="bg1"/>
          </a:solidFill>
          <a:ln w="9525">
            <a:solidFill>
              <a:schemeClr val="tx1"/>
            </a:solidFill>
            <a:miter lim="800000"/>
            <a:headEnd/>
            <a:tailEnd/>
          </a:ln>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000"/>
              <a:t>Run 14, 100 GeV/n Au-Au Alcove network switch radiation upset locations</a:t>
            </a:r>
          </a:p>
        </p:txBody>
      </p:sp>
      <p:sp>
        <p:nvSpPr>
          <p:cNvPr id="3" name="Rectangle 2"/>
          <p:cNvSpPr/>
          <p:nvPr/>
        </p:nvSpPr>
        <p:spPr>
          <a:xfrm>
            <a:off x="-4763" y="4083050"/>
            <a:ext cx="279401" cy="260350"/>
          </a:xfrm>
          <a:prstGeom prst="rect">
            <a:avLst/>
          </a:prstGeom>
          <a:solidFill>
            <a:srgbClr val="FF0000"/>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6" name="Rectangle 25"/>
          <p:cNvSpPr/>
          <p:nvPr/>
        </p:nvSpPr>
        <p:spPr>
          <a:xfrm>
            <a:off x="-4763" y="4343400"/>
            <a:ext cx="279401" cy="260350"/>
          </a:xfrm>
          <a:prstGeom prst="rect">
            <a:avLst/>
          </a:prstGeom>
          <a:solidFill>
            <a:srgbClr val="FF0000">
              <a:alpha val="8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7" name="Rectangle 26"/>
          <p:cNvSpPr/>
          <p:nvPr/>
        </p:nvSpPr>
        <p:spPr>
          <a:xfrm>
            <a:off x="-4763" y="4603750"/>
            <a:ext cx="279401" cy="260350"/>
          </a:xfrm>
          <a:prstGeom prst="rect">
            <a:avLst/>
          </a:prstGeom>
          <a:solidFill>
            <a:srgbClr val="FF0000">
              <a:alpha val="6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8" name="Rectangle 27"/>
          <p:cNvSpPr/>
          <p:nvPr/>
        </p:nvSpPr>
        <p:spPr>
          <a:xfrm>
            <a:off x="-4763" y="4864100"/>
            <a:ext cx="279401" cy="260350"/>
          </a:xfrm>
          <a:prstGeom prst="rect">
            <a:avLst/>
          </a:prstGeom>
          <a:solidFill>
            <a:srgbClr val="FF0000">
              <a:alpha val="4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9" name="Rectangle 28"/>
          <p:cNvSpPr/>
          <p:nvPr/>
        </p:nvSpPr>
        <p:spPr>
          <a:xfrm>
            <a:off x="-4763" y="5124450"/>
            <a:ext cx="279401" cy="258763"/>
          </a:xfrm>
          <a:prstGeom prst="rect">
            <a:avLst/>
          </a:prstGeom>
          <a:solidFill>
            <a:srgbClr val="FF0000">
              <a:alpha val="2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0" name="Rectangle 29"/>
          <p:cNvSpPr/>
          <p:nvPr/>
        </p:nvSpPr>
        <p:spPr>
          <a:xfrm>
            <a:off x="-4763" y="5381625"/>
            <a:ext cx="279401" cy="260350"/>
          </a:xfrm>
          <a:prstGeom prst="rect">
            <a:avLst/>
          </a:prstGeom>
          <a:solidFill>
            <a:srgbClr val="FF0000">
              <a:alpha val="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6412" name="TextBox 5"/>
          <p:cNvSpPr txBox="1">
            <a:spLocks noChangeArrowheads="1"/>
          </p:cNvSpPr>
          <p:nvPr/>
        </p:nvSpPr>
        <p:spPr bwMode="auto">
          <a:xfrm>
            <a:off x="274638" y="4083050"/>
            <a:ext cx="381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60</a:t>
            </a:r>
          </a:p>
        </p:txBody>
      </p:sp>
      <p:sp>
        <p:nvSpPr>
          <p:cNvPr id="16413" name="TextBox 31"/>
          <p:cNvSpPr txBox="1">
            <a:spLocks noChangeArrowheads="1"/>
          </p:cNvSpPr>
          <p:nvPr/>
        </p:nvSpPr>
        <p:spPr bwMode="auto">
          <a:xfrm>
            <a:off x="274638" y="4608513"/>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36</a:t>
            </a:r>
          </a:p>
        </p:txBody>
      </p:sp>
      <p:sp>
        <p:nvSpPr>
          <p:cNvPr id="16414" name="TextBox 32"/>
          <p:cNvSpPr txBox="1">
            <a:spLocks noChangeArrowheads="1"/>
          </p:cNvSpPr>
          <p:nvPr/>
        </p:nvSpPr>
        <p:spPr bwMode="auto">
          <a:xfrm>
            <a:off x="279400" y="4351338"/>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48</a:t>
            </a:r>
          </a:p>
        </p:txBody>
      </p:sp>
      <p:sp>
        <p:nvSpPr>
          <p:cNvPr id="16415" name="TextBox 33"/>
          <p:cNvSpPr txBox="1">
            <a:spLocks noChangeArrowheads="1"/>
          </p:cNvSpPr>
          <p:nvPr/>
        </p:nvSpPr>
        <p:spPr bwMode="auto">
          <a:xfrm>
            <a:off x="279400" y="4876800"/>
            <a:ext cx="381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24</a:t>
            </a:r>
          </a:p>
        </p:txBody>
      </p:sp>
      <p:sp>
        <p:nvSpPr>
          <p:cNvPr id="16416" name="TextBox 34"/>
          <p:cNvSpPr txBox="1">
            <a:spLocks noChangeArrowheads="1"/>
          </p:cNvSpPr>
          <p:nvPr/>
        </p:nvSpPr>
        <p:spPr bwMode="auto">
          <a:xfrm>
            <a:off x="274638" y="5126038"/>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12</a:t>
            </a:r>
          </a:p>
        </p:txBody>
      </p:sp>
      <p:sp>
        <p:nvSpPr>
          <p:cNvPr id="16417" name="TextBox 35"/>
          <p:cNvSpPr txBox="1">
            <a:spLocks noChangeArrowheads="1"/>
          </p:cNvSpPr>
          <p:nvPr/>
        </p:nvSpPr>
        <p:spPr bwMode="auto">
          <a:xfrm>
            <a:off x="274638" y="5383213"/>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0</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500" y="0"/>
            <a:ext cx="7489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2479675" y="947738"/>
            <a:ext cx="212725" cy="204787"/>
          </a:xfrm>
          <a:prstGeom prst="ellipse">
            <a:avLst/>
          </a:prstGeom>
          <a:solidFill>
            <a:srgbClr val="FF0000">
              <a:alpha val="12000"/>
            </a:srgb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Oval 8"/>
          <p:cNvSpPr/>
          <p:nvPr/>
        </p:nvSpPr>
        <p:spPr>
          <a:xfrm>
            <a:off x="2901950" y="635000"/>
            <a:ext cx="214313" cy="204788"/>
          </a:xfrm>
          <a:prstGeom prst="ellipse">
            <a:avLst/>
          </a:prstGeom>
          <a:solidFill>
            <a:srgbClr val="FF0000">
              <a:alpha val="68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Oval 9"/>
          <p:cNvSpPr/>
          <p:nvPr/>
        </p:nvSpPr>
        <p:spPr>
          <a:xfrm>
            <a:off x="3457575" y="460375"/>
            <a:ext cx="212725" cy="206375"/>
          </a:xfrm>
          <a:prstGeom prst="ellipse">
            <a:avLst/>
          </a:prstGeom>
          <a:solidFill>
            <a:srgbClr val="FF0000">
              <a:alpha val="93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Oval 10"/>
          <p:cNvSpPr/>
          <p:nvPr/>
        </p:nvSpPr>
        <p:spPr>
          <a:xfrm>
            <a:off x="1463675" y="2428875"/>
            <a:ext cx="212725" cy="206375"/>
          </a:xfrm>
          <a:prstGeom prst="ellipse">
            <a:avLst/>
          </a:prstGeom>
          <a:solidFill>
            <a:srgbClr val="FF0000">
              <a:alpha val="12000"/>
            </a:srgb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Oval 11"/>
          <p:cNvSpPr/>
          <p:nvPr/>
        </p:nvSpPr>
        <p:spPr>
          <a:xfrm>
            <a:off x="1387475" y="2936875"/>
            <a:ext cx="212725" cy="206375"/>
          </a:xfrm>
          <a:prstGeom prst="ellipse">
            <a:avLst/>
          </a:prstGeom>
          <a:solidFill>
            <a:srgbClr val="FF0000">
              <a:alpha val="58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Oval 12"/>
          <p:cNvSpPr/>
          <p:nvPr/>
        </p:nvSpPr>
        <p:spPr>
          <a:xfrm>
            <a:off x="1463675" y="3444875"/>
            <a:ext cx="212725" cy="206375"/>
          </a:xfrm>
          <a:prstGeom prst="ellipse">
            <a:avLst/>
          </a:prstGeom>
          <a:solidFill>
            <a:srgbClr val="FF0000">
              <a:alpha val="4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p:cNvSpPr/>
          <p:nvPr/>
        </p:nvSpPr>
        <p:spPr>
          <a:xfrm>
            <a:off x="5984875" y="635000"/>
            <a:ext cx="212725" cy="204788"/>
          </a:xfrm>
          <a:prstGeom prst="ellipse">
            <a:avLst/>
          </a:prstGeom>
          <a:solidFill>
            <a:srgbClr val="FF0000">
              <a:alpha val="5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p:cNvSpPr/>
          <p:nvPr/>
        </p:nvSpPr>
        <p:spPr>
          <a:xfrm>
            <a:off x="5441950" y="460375"/>
            <a:ext cx="214313" cy="206375"/>
          </a:xfrm>
          <a:prstGeom prst="ellipse">
            <a:avLst/>
          </a:prstGeom>
          <a:solidFill>
            <a:srgbClr val="FF0000">
              <a:alpha val="3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Oval 15"/>
          <p:cNvSpPr/>
          <p:nvPr/>
        </p:nvSpPr>
        <p:spPr>
          <a:xfrm>
            <a:off x="6442075" y="947738"/>
            <a:ext cx="212725" cy="204787"/>
          </a:xfrm>
          <a:prstGeom prst="ellipse">
            <a:avLst/>
          </a:prstGeom>
          <a:solidFill>
            <a:srgbClr val="FF0000">
              <a:alpha val="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Oval 16"/>
          <p:cNvSpPr/>
          <p:nvPr/>
        </p:nvSpPr>
        <p:spPr>
          <a:xfrm>
            <a:off x="2444750" y="4908550"/>
            <a:ext cx="214313" cy="206375"/>
          </a:xfrm>
          <a:prstGeom prst="ellipse">
            <a:avLst/>
          </a:prstGeom>
          <a:solidFill>
            <a:srgbClr val="FF0000">
              <a:alpha val="35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Oval 17"/>
          <p:cNvSpPr/>
          <p:nvPr/>
        </p:nvSpPr>
        <p:spPr>
          <a:xfrm>
            <a:off x="2932113" y="5235575"/>
            <a:ext cx="212725" cy="204788"/>
          </a:xfrm>
          <a:prstGeom prst="ellipse">
            <a:avLst/>
          </a:prstGeom>
          <a:solidFill>
            <a:srgbClr val="FF0000">
              <a:alpha val="2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Oval 18"/>
          <p:cNvSpPr/>
          <p:nvPr/>
        </p:nvSpPr>
        <p:spPr>
          <a:xfrm>
            <a:off x="3498850" y="5440363"/>
            <a:ext cx="214313" cy="204787"/>
          </a:xfrm>
          <a:prstGeom prst="ellipse">
            <a:avLst/>
          </a:prstGeom>
          <a:solidFill>
            <a:srgbClr val="FF0000">
              <a:alpha val="7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Oval 19"/>
          <p:cNvSpPr/>
          <p:nvPr/>
        </p:nvSpPr>
        <p:spPr>
          <a:xfrm>
            <a:off x="5484813" y="5408613"/>
            <a:ext cx="212725" cy="204787"/>
          </a:xfrm>
          <a:prstGeom prst="ellipse">
            <a:avLst/>
          </a:prstGeom>
          <a:solidFill>
            <a:srgbClr val="FF0000">
              <a:alpha val="55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Oval 20"/>
          <p:cNvSpPr/>
          <p:nvPr/>
        </p:nvSpPr>
        <p:spPr>
          <a:xfrm>
            <a:off x="6035675" y="5235575"/>
            <a:ext cx="212725" cy="204788"/>
          </a:xfrm>
          <a:prstGeom prst="ellipse">
            <a:avLst/>
          </a:prstGeom>
          <a:solidFill>
            <a:srgbClr val="FF0000">
              <a:alpha val="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p:nvSpPr>
        <p:spPr>
          <a:xfrm>
            <a:off x="6475413" y="4908550"/>
            <a:ext cx="212725" cy="206375"/>
          </a:xfrm>
          <a:prstGeom prst="ellipse">
            <a:avLst/>
          </a:prstGeom>
          <a:solidFill>
            <a:srgbClr val="FF0000">
              <a:alpha val="12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p:nvSpPr>
        <p:spPr>
          <a:xfrm>
            <a:off x="7470775" y="2462213"/>
            <a:ext cx="212725" cy="204787"/>
          </a:xfrm>
          <a:prstGeom prst="ellipse">
            <a:avLst/>
          </a:prstGeom>
          <a:solidFill>
            <a:srgbClr val="FF0000">
              <a:alpha val="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p:cNvSpPr/>
          <p:nvPr/>
        </p:nvSpPr>
        <p:spPr>
          <a:xfrm>
            <a:off x="7537450" y="2936875"/>
            <a:ext cx="214313" cy="206375"/>
          </a:xfrm>
          <a:prstGeom prst="ellipse">
            <a:avLst/>
          </a:prstGeom>
          <a:solidFill>
            <a:srgbClr val="FF0000">
              <a:alpha val="2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Oval 24"/>
          <p:cNvSpPr/>
          <p:nvPr/>
        </p:nvSpPr>
        <p:spPr>
          <a:xfrm>
            <a:off x="7470775" y="3444875"/>
            <a:ext cx="212725" cy="206375"/>
          </a:xfrm>
          <a:prstGeom prst="ellipse">
            <a:avLst/>
          </a:prstGeom>
          <a:solidFill>
            <a:srgbClr val="FF0000">
              <a:alpha val="5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031" name="TextBox 25"/>
          <p:cNvSpPr txBox="1">
            <a:spLocks noChangeArrowheads="1"/>
          </p:cNvSpPr>
          <p:nvPr/>
        </p:nvSpPr>
        <p:spPr bwMode="auto">
          <a:xfrm>
            <a:off x="849313" y="0"/>
            <a:ext cx="7902575" cy="400050"/>
          </a:xfrm>
          <a:prstGeom prst="rect">
            <a:avLst/>
          </a:prstGeom>
          <a:solidFill>
            <a:schemeClr val="bg1"/>
          </a:solidFill>
          <a:ln w="9525">
            <a:solidFill>
              <a:schemeClr val="tx1"/>
            </a:solidFill>
            <a:miter lim="800000"/>
            <a:headEnd/>
            <a:tailEnd/>
          </a:ln>
          <a:effec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r>
              <a:rPr lang="en-US" altLang="en-US" sz="2000" dirty="0" smtClean="0"/>
              <a:t>Run 16, 100 GeV/n Au-Au Alcove network switch radiation upset locations</a:t>
            </a:r>
          </a:p>
        </p:txBody>
      </p:sp>
      <p:sp>
        <p:nvSpPr>
          <p:cNvPr id="3" name="Rectangle 2"/>
          <p:cNvSpPr/>
          <p:nvPr/>
        </p:nvSpPr>
        <p:spPr>
          <a:xfrm>
            <a:off x="-4763" y="4083050"/>
            <a:ext cx="279401" cy="260350"/>
          </a:xfrm>
          <a:prstGeom prst="rect">
            <a:avLst/>
          </a:prstGeom>
          <a:solidFill>
            <a:srgbClr val="FF0000"/>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6" name="Rectangle 25"/>
          <p:cNvSpPr/>
          <p:nvPr/>
        </p:nvSpPr>
        <p:spPr>
          <a:xfrm>
            <a:off x="-4763" y="4343400"/>
            <a:ext cx="279401" cy="260350"/>
          </a:xfrm>
          <a:prstGeom prst="rect">
            <a:avLst/>
          </a:prstGeom>
          <a:solidFill>
            <a:srgbClr val="FF0000">
              <a:alpha val="8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7" name="Rectangle 26"/>
          <p:cNvSpPr/>
          <p:nvPr/>
        </p:nvSpPr>
        <p:spPr>
          <a:xfrm>
            <a:off x="-4763" y="4603750"/>
            <a:ext cx="279401" cy="260350"/>
          </a:xfrm>
          <a:prstGeom prst="rect">
            <a:avLst/>
          </a:prstGeom>
          <a:solidFill>
            <a:srgbClr val="FF0000">
              <a:alpha val="6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8" name="Rectangle 27"/>
          <p:cNvSpPr/>
          <p:nvPr/>
        </p:nvSpPr>
        <p:spPr>
          <a:xfrm>
            <a:off x="-4763" y="4864100"/>
            <a:ext cx="279401" cy="260350"/>
          </a:xfrm>
          <a:prstGeom prst="rect">
            <a:avLst/>
          </a:prstGeom>
          <a:solidFill>
            <a:srgbClr val="FF0000">
              <a:alpha val="4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9" name="Rectangle 28"/>
          <p:cNvSpPr/>
          <p:nvPr/>
        </p:nvSpPr>
        <p:spPr>
          <a:xfrm>
            <a:off x="-4763" y="5124450"/>
            <a:ext cx="279401" cy="258763"/>
          </a:xfrm>
          <a:prstGeom prst="rect">
            <a:avLst/>
          </a:prstGeom>
          <a:solidFill>
            <a:srgbClr val="FF0000">
              <a:alpha val="2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0" name="Rectangle 29"/>
          <p:cNvSpPr/>
          <p:nvPr/>
        </p:nvSpPr>
        <p:spPr>
          <a:xfrm>
            <a:off x="-4763" y="5381625"/>
            <a:ext cx="279401" cy="260350"/>
          </a:xfrm>
          <a:prstGeom prst="rect">
            <a:avLst/>
          </a:prstGeom>
          <a:solidFill>
            <a:srgbClr val="FF0000">
              <a:alpha val="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7436" name="TextBox 5"/>
          <p:cNvSpPr txBox="1">
            <a:spLocks noChangeArrowheads="1"/>
          </p:cNvSpPr>
          <p:nvPr/>
        </p:nvSpPr>
        <p:spPr bwMode="auto">
          <a:xfrm>
            <a:off x="274638" y="4083050"/>
            <a:ext cx="381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60</a:t>
            </a:r>
          </a:p>
        </p:txBody>
      </p:sp>
      <p:sp>
        <p:nvSpPr>
          <p:cNvPr id="17437" name="TextBox 31"/>
          <p:cNvSpPr txBox="1">
            <a:spLocks noChangeArrowheads="1"/>
          </p:cNvSpPr>
          <p:nvPr/>
        </p:nvSpPr>
        <p:spPr bwMode="auto">
          <a:xfrm>
            <a:off x="274638" y="4608513"/>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36</a:t>
            </a:r>
          </a:p>
        </p:txBody>
      </p:sp>
      <p:sp>
        <p:nvSpPr>
          <p:cNvPr id="17438" name="TextBox 32"/>
          <p:cNvSpPr txBox="1">
            <a:spLocks noChangeArrowheads="1"/>
          </p:cNvSpPr>
          <p:nvPr/>
        </p:nvSpPr>
        <p:spPr bwMode="auto">
          <a:xfrm>
            <a:off x="279400" y="4351338"/>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48</a:t>
            </a:r>
          </a:p>
        </p:txBody>
      </p:sp>
      <p:sp>
        <p:nvSpPr>
          <p:cNvPr id="17439" name="TextBox 33"/>
          <p:cNvSpPr txBox="1">
            <a:spLocks noChangeArrowheads="1"/>
          </p:cNvSpPr>
          <p:nvPr/>
        </p:nvSpPr>
        <p:spPr bwMode="auto">
          <a:xfrm>
            <a:off x="279400" y="4876800"/>
            <a:ext cx="381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24</a:t>
            </a:r>
          </a:p>
        </p:txBody>
      </p:sp>
      <p:sp>
        <p:nvSpPr>
          <p:cNvPr id="17440" name="TextBox 34"/>
          <p:cNvSpPr txBox="1">
            <a:spLocks noChangeArrowheads="1"/>
          </p:cNvSpPr>
          <p:nvPr/>
        </p:nvSpPr>
        <p:spPr bwMode="auto">
          <a:xfrm>
            <a:off x="274638" y="5126038"/>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12</a:t>
            </a:r>
          </a:p>
        </p:txBody>
      </p:sp>
      <p:sp>
        <p:nvSpPr>
          <p:cNvPr id="17441" name="TextBox 35"/>
          <p:cNvSpPr txBox="1">
            <a:spLocks noChangeArrowheads="1"/>
          </p:cNvSpPr>
          <p:nvPr/>
        </p:nvSpPr>
        <p:spPr bwMode="auto">
          <a:xfrm>
            <a:off x="274638" y="5383213"/>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0</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5500" y="0"/>
            <a:ext cx="7489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2479675" y="947738"/>
            <a:ext cx="212725" cy="204787"/>
          </a:xfrm>
          <a:prstGeom prst="ellipse">
            <a:avLst/>
          </a:prstGeom>
          <a:solidFill>
            <a:srgbClr val="0000FF">
              <a:alpha val="0"/>
            </a:srgbClr>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Oval 8"/>
          <p:cNvSpPr/>
          <p:nvPr/>
        </p:nvSpPr>
        <p:spPr>
          <a:xfrm>
            <a:off x="2901950" y="635000"/>
            <a:ext cx="214313" cy="204788"/>
          </a:xfrm>
          <a:prstGeom prst="ellipse">
            <a:avLst/>
          </a:prstGeom>
          <a:solidFill>
            <a:srgbClr val="0000FF">
              <a:alpha val="11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Oval 9"/>
          <p:cNvSpPr/>
          <p:nvPr/>
        </p:nvSpPr>
        <p:spPr>
          <a:xfrm>
            <a:off x="3457575" y="460375"/>
            <a:ext cx="212725" cy="206375"/>
          </a:xfrm>
          <a:prstGeom prst="ellipse">
            <a:avLst/>
          </a:prstGeom>
          <a:solidFill>
            <a:srgbClr val="0000FF">
              <a:alpha val="56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Oval 10"/>
          <p:cNvSpPr/>
          <p:nvPr/>
        </p:nvSpPr>
        <p:spPr>
          <a:xfrm>
            <a:off x="1463675" y="2428875"/>
            <a:ext cx="212725" cy="206375"/>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Oval 11"/>
          <p:cNvSpPr/>
          <p:nvPr/>
        </p:nvSpPr>
        <p:spPr>
          <a:xfrm>
            <a:off x="1387475" y="2936875"/>
            <a:ext cx="212725" cy="206375"/>
          </a:xfrm>
          <a:prstGeom prst="ellipse">
            <a:avLst/>
          </a:prstGeom>
          <a:solidFill>
            <a:srgbClr val="0000FF">
              <a:alpha val="56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Oval 12"/>
          <p:cNvSpPr/>
          <p:nvPr/>
        </p:nvSpPr>
        <p:spPr>
          <a:xfrm>
            <a:off x="1463675" y="3444875"/>
            <a:ext cx="212725" cy="206375"/>
          </a:xfrm>
          <a:prstGeom prst="ellipse">
            <a:avLst/>
          </a:prstGeom>
          <a:solidFill>
            <a:srgbClr val="0000FF">
              <a:alpha val="11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p:cNvSpPr/>
          <p:nvPr/>
        </p:nvSpPr>
        <p:spPr>
          <a:xfrm>
            <a:off x="5984875" y="635000"/>
            <a:ext cx="212725" cy="204788"/>
          </a:xfrm>
          <a:prstGeom prst="ellipse">
            <a:avLst/>
          </a:prstGeom>
          <a:solidFill>
            <a:srgbClr val="0000FF">
              <a:alpha val="11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p:cNvSpPr/>
          <p:nvPr/>
        </p:nvSpPr>
        <p:spPr>
          <a:xfrm>
            <a:off x="5441950" y="460375"/>
            <a:ext cx="214313" cy="206375"/>
          </a:xfrm>
          <a:prstGeom prst="ellipse">
            <a:avLst/>
          </a:prstGeom>
          <a:solidFill>
            <a:srgbClr val="0000FF">
              <a:alpha val="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Oval 15"/>
          <p:cNvSpPr/>
          <p:nvPr/>
        </p:nvSpPr>
        <p:spPr>
          <a:xfrm>
            <a:off x="6442075" y="947738"/>
            <a:ext cx="212725" cy="204787"/>
          </a:xfrm>
          <a:prstGeom prst="ellipse">
            <a:avLst/>
          </a:prstGeom>
          <a:solidFill>
            <a:srgbClr val="0000FF">
              <a:alpha val="12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Oval 16"/>
          <p:cNvSpPr/>
          <p:nvPr/>
        </p:nvSpPr>
        <p:spPr>
          <a:xfrm>
            <a:off x="2444750" y="4908550"/>
            <a:ext cx="214313" cy="206375"/>
          </a:xfrm>
          <a:prstGeom prst="ellipse">
            <a:avLst/>
          </a:prstGeom>
          <a:solidFill>
            <a:srgbClr val="0000FF">
              <a:alpha val="22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Oval 17"/>
          <p:cNvSpPr/>
          <p:nvPr/>
        </p:nvSpPr>
        <p:spPr>
          <a:xfrm>
            <a:off x="2932113" y="5235575"/>
            <a:ext cx="212725" cy="204788"/>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Oval 18"/>
          <p:cNvSpPr/>
          <p:nvPr/>
        </p:nvSpPr>
        <p:spPr>
          <a:xfrm>
            <a:off x="3498850" y="5440363"/>
            <a:ext cx="214313" cy="204787"/>
          </a:xfrm>
          <a:prstGeom prst="ellipse">
            <a:avLst/>
          </a:prstGeom>
          <a:solidFill>
            <a:srgbClr val="0000FF">
              <a:alpha val="11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Oval 19"/>
          <p:cNvSpPr/>
          <p:nvPr/>
        </p:nvSpPr>
        <p:spPr>
          <a:xfrm>
            <a:off x="5484813" y="5408613"/>
            <a:ext cx="212725" cy="204787"/>
          </a:xfrm>
          <a:prstGeom prst="ellipse">
            <a:avLst/>
          </a:prstGeom>
          <a:solidFill>
            <a:srgbClr val="0000FF">
              <a:alpha val="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Oval 20"/>
          <p:cNvSpPr/>
          <p:nvPr/>
        </p:nvSpPr>
        <p:spPr>
          <a:xfrm>
            <a:off x="6035675" y="5235575"/>
            <a:ext cx="212725" cy="204788"/>
          </a:xfrm>
          <a:prstGeom prst="ellipse">
            <a:avLst/>
          </a:prstGeom>
          <a:solidFill>
            <a:srgbClr val="0000FF">
              <a:alpha val="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p:nvSpPr>
        <p:spPr>
          <a:xfrm>
            <a:off x="6475413" y="4908550"/>
            <a:ext cx="212725" cy="206375"/>
          </a:xfrm>
          <a:prstGeom prst="ellipse">
            <a:avLst/>
          </a:prstGeom>
          <a:solidFill>
            <a:srgbClr val="0000FF">
              <a:alpha val="11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p:nvSpPr>
        <p:spPr>
          <a:xfrm>
            <a:off x="7470775" y="2462213"/>
            <a:ext cx="212725" cy="204787"/>
          </a:xfrm>
          <a:prstGeom prst="ellipse">
            <a:avLst/>
          </a:prstGeom>
          <a:solidFill>
            <a:srgbClr val="0000FF">
              <a:alpha val="44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p:cNvSpPr/>
          <p:nvPr/>
        </p:nvSpPr>
        <p:spPr>
          <a:xfrm>
            <a:off x="7537450" y="2936875"/>
            <a:ext cx="214313" cy="206375"/>
          </a:xfrm>
          <a:prstGeom prst="ellipse">
            <a:avLst/>
          </a:prstGeom>
          <a:solidFill>
            <a:srgbClr val="0000FF">
              <a:alpha val="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Oval 24"/>
          <p:cNvSpPr/>
          <p:nvPr/>
        </p:nvSpPr>
        <p:spPr>
          <a:xfrm>
            <a:off x="7470775" y="3444875"/>
            <a:ext cx="212725" cy="206375"/>
          </a:xfrm>
          <a:prstGeom prst="ellipse">
            <a:avLst/>
          </a:prstGeom>
          <a:solidFill>
            <a:srgbClr val="0000FF">
              <a:alpha val="22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453" name="TextBox 25"/>
          <p:cNvSpPr txBox="1">
            <a:spLocks noChangeArrowheads="1"/>
          </p:cNvSpPr>
          <p:nvPr/>
        </p:nvSpPr>
        <p:spPr bwMode="auto">
          <a:xfrm>
            <a:off x="1387475" y="0"/>
            <a:ext cx="6524625" cy="400050"/>
          </a:xfrm>
          <a:prstGeom prst="rect">
            <a:avLst/>
          </a:prstGeom>
          <a:solidFill>
            <a:schemeClr val="bg1"/>
          </a:solidFill>
          <a:ln w="9525">
            <a:solidFill>
              <a:schemeClr val="tx1"/>
            </a:solidFill>
            <a:miter lim="800000"/>
            <a:headEnd/>
            <a:tailEnd/>
          </a:ln>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000"/>
              <a:t>255 GeV p-p Alcove network switch radiation upset locations</a:t>
            </a:r>
          </a:p>
        </p:txBody>
      </p:sp>
      <p:sp>
        <p:nvSpPr>
          <p:cNvPr id="26" name="Rectangle 25"/>
          <p:cNvSpPr/>
          <p:nvPr/>
        </p:nvSpPr>
        <p:spPr>
          <a:xfrm>
            <a:off x="-4763" y="4083050"/>
            <a:ext cx="279401" cy="26035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7" name="Rectangle 26"/>
          <p:cNvSpPr/>
          <p:nvPr/>
        </p:nvSpPr>
        <p:spPr>
          <a:xfrm>
            <a:off x="-4763" y="4343400"/>
            <a:ext cx="279401" cy="260350"/>
          </a:xfrm>
          <a:prstGeom prst="rect">
            <a:avLst/>
          </a:prstGeom>
          <a:solidFill>
            <a:srgbClr val="0000FF">
              <a:alpha val="8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8" name="Rectangle 27"/>
          <p:cNvSpPr/>
          <p:nvPr/>
        </p:nvSpPr>
        <p:spPr>
          <a:xfrm>
            <a:off x="-4763" y="4603750"/>
            <a:ext cx="279401" cy="260350"/>
          </a:xfrm>
          <a:prstGeom prst="rect">
            <a:avLst/>
          </a:prstGeom>
          <a:solidFill>
            <a:srgbClr val="0000FF">
              <a:alpha val="6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9" name="Rectangle 28"/>
          <p:cNvSpPr/>
          <p:nvPr/>
        </p:nvSpPr>
        <p:spPr>
          <a:xfrm>
            <a:off x="-4763" y="4864100"/>
            <a:ext cx="279401" cy="260350"/>
          </a:xfrm>
          <a:prstGeom prst="rect">
            <a:avLst/>
          </a:prstGeom>
          <a:solidFill>
            <a:srgbClr val="0000FF">
              <a:alpha val="4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0" name="Rectangle 29"/>
          <p:cNvSpPr/>
          <p:nvPr/>
        </p:nvSpPr>
        <p:spPr>
          <a:xfrm>
            <a:off x="-4763" y="5124450"/>
            <a:ext cx="279401" cy="258763"/>
          </a:xfrm>
          <a:prstGeom prst="rect">
            <a:avLst/>
          </a:prstGeom>
          <a:solidFill>
            <a:srgbClr val="0000FF">
              <a:alpha val="2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1" name="Rectangle 30"/>
          <p:cNvSpPr/>
          <p:nvPr/>
        </p:nvSpPr>
        <p:spPr>
          <a:xfrm>
            <a:off x="-4763" y="5381625"/>
            <a:ext cx="279401" cy="260350"/>
          </a:xfrm>
          <a:prstGeom prst="rect">
            <a:avLst/>
          </a:prstGeom>
          <a:solidFill>
            <a:srgbClr val="0000FF">
              <a:alpha val="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8460" name="TextBox 31"/>
          <p:cNvSpPr txBox="1">
            <a:spLocks noChangeArrowheads="1"/>
          </p:cNvSpPr>
          <p:nvPr/>
        </p:nvSpPr>
        <p:spPr bwMode="auto">
          <a:xfrm>
            <a:off x="274638" y="4083050"/>
            <a:ext cx="381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12</a:t>
            </a:r>
          </a:p>
        </p:txBody>
      </p:sp>
      <p:sp>
        <p:nvSpPr>
          <p:cNvPr id="18461" name="TextBox 32"/>
          <p:cNvSpPr txBox="1">
            <a:spLocks noChangeArrowheads="1"/>
          </p:cNvSpPr>
          <p:nvPr/>
        </p:nvSpPr>
        <p:spPr bwMode="auto">
          <a:xfrm>
            <a:off x="274638" y="4608513"/>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7</a:t>
            </a:r>
          </a:p>
        </p:txBody>
      </p:sp>
      <p:sp>
        <p:nvSpPr>
          <p:cNvPr id="18462" name="TextBox 33"/>
          <p:cNvSpPr txBox="1">
            <a:spLocks noChangeArrowheads="1"/>
          </p:cNvSpPr>
          <p:nvPr/>
        </p:nvSpPr>
        <p:spPr bwMode="auto">
          <a:xfrm>
            <a:off x="274638" y="5126038"/>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2</a:t>
            </a:r>
          </a:p>
        </p:txBody>
      </p:sp>
      <p:sp>
        <p:nvSpPr>
          <p:cNvPr id="18463" name="TextBox 34"/>
          <p:cNvSpPr txBox="1">
            <a:spLocks noChangeArrowheads="1"/>
          </p:cNvSpPr>
          <p:nvPr/>
        </p:nvSpPr>
        <p:spPr bwMode="auto">
          <a:xfrm>
            <a:off x="274638" y="5383213"/>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0</a:t>
            </a:r>
          </a:p>
        </p:txBody>
      </p:sp>
      <p:sp>
        <p:nvSpPr>
          <p:cNvPr id="18464" name="TextBox 35"/>
          <p:cNvSpPr txBox="1">
            <a:spLocks noChangeArrowheads="1"/>
          </p:cNvSpPr>
          <p:nvPr/>
        </p:nvSpPr>
        <p:spPr bwMode="auto">
          <a:xfrm>
            <a:off x="274638" y="4357688"/>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10</a:t>
            </a:r>
          </a:p>
        </p:txBody>
      </p:sp>
      <p:sp>
        <p:nvSpPr>
          <p:cNvPr id="18465" name="TextBox 36"/>
          <p:cNvSpPr txBox="1">
            <a:spLocks noChangeArrowheads="1"/>
          </p:cNvSpPr>
          <p:nvPr/>
        </p:nvSpPr>
        <p:spPr bwMode="auto">
          <a:xfrm>
            <a:off x="274638" y="4864100"/>
            <a:ext cx="381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000"/>
              <a:t>5</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7948" y="0"/>
            <a:ext cx="8868103" cy="6858000"/>
          </a:xfrm>
          <a:prstGeom prst="rect">
            <a:avLst/>
          </a:prstGeom>
        </p:spPr>
      </p:pic>
      <p:sp>
        <p:nvSpPr>
          <p:cNvPr id="6" name="TextBox 6"/>
          <p:cNvSpPr txBox="1">
            <a:spLocks noChangeArrowheads="1"/>
          </p:cNvSpPr>
          <p:nvPr/>
        </p:nvSpPr>
        <p:spPr bwMode="auto">
          <a:xfrm>
            <a:off x="750887" y="832751"/>
            <a:ext cx="4049713" cy="1200150"/>
          </a:xfrm>
          <a:prstGeom prst="rect">
            <a:avLst/>
          </a:prstGeom>
          <a:solidFill>
            <a:schemeClr val="accent6">
              <a:lumMod val="20000"/>
              <a:lumOff val="80000"/>
            </a:schemeClr>
          </a:solidFill>
          <a:ln w="25400">
            <a:solidFill>
              <a:srgbClr val="FF0000"/>
            </a:solidFill>
            <a:miter lim="800000"/>
            <a:headEnd/>
            <a:tailEnd/>
          </a:ln>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r>
              <a:rPr lang="en-US" altLang="en-US" sz="1800" smtClean="0"/>
              <a:t>Run 16 averaged 2.67 resets/day</a:t>
            </a:r>
          </a:p>
          <a:p>
            <a:pPr eaLnBrk="1" hangingPunct="1">
              <a:defRPr/>
            </a:pPr>
            <a:r>
              <a:rPr lang="en-US" altLang="en-US" sz="1800" smtClean="0"/>
              <a:t>Run 14 averaged 1.8 resets/day</a:t>
            </a:r>
          </a:p>
          <a:p>
            <a:pPr eaLnBrk="1" hangingPunct="1">
              <a:defRPr/>
            </a:pPr>
            <a:r>
              <a:rPr lang="en-US" altLang="en-US" sz="1800" smtClean="0"/>
              <a:t>Run 11 averaged 0.5 resets/day</a:t>
            </a:r>
          </a:p>
          <a:p>
            <a:pPr eaLnBrk="1" hangingPunct="1">
              <a:defRPr/>
            </a:pPr>
            <a:r>
              <a:rPr lang="en-US" altLang="en-US" sz="1800" smtClean="0"/>
              <a:t>For 250 GeV p-p, average 0.15 resets/day</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3000" y="0"/>
            <a:ext cx="8838000" cy="6858000"/>
          </a:xfrm>
          <a:prstGeom prst="rect">
            <a:avLst/>
          </a:prstGeom>
        </p:spPr>
      </p:pic>
    </p:spTree>
    <p:extLst>
      <p:ext uri="{BB962C8B-B14F-4D97-AF65-F5344CB8AC3E}">
        <p14:creationId xmlns:p14="http://schemas.microsoft.com/office/powerpoint/2010/main" val="19310892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5533" y="0"/>
            <a:ext cx="8872933" cy="6858000"/>
          </a:xfrm>
          <a:prstGeom prst="rect">
            <a:avLst/>
          </a:prstGeom>
        </p:spPr>
      </p:pic>
    </p:spTree>
    <p:extLst>
      <p:ext uri="{BB962C8B-B14F-4D97-AF65-F5344CB8AC3E}">
        <p14:creationId xmlns:p14="http://schemas.microsoft.com/office/powerpoint/2010/main" val="232931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5428" y="0"/>
            <a:ext cx="8273143"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646170"/>
          </a:xfrm>
          <a:prstGeom prst="rect">
            <a:avLst/>
          </a:prstGeom>
        </p:spPr>
      </p:pic>
    </p:spTree>
    <p:extLst>
      <p:ext uri="{BB962C8B-B14F-4D97-AF65-F5344CB8AC3E}">
        <p14:creationId xmlns:p14="http://schemas.microsoft.com/office/powerpoint/2010/main" val="19123332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itch reset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 y="-4093"/>
            <a:ext cx="4861718" cy="3646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 fec reset 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7" y="3211712"/>
            <a:ext cx="4861717" cy="36462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tch reset grap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9137" y="-4093"/>
            <a:ext cx="4867177" cy="36503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 fec reset grap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9136" y="3207616"/>
            <a:ext cx="4867177" cy="36503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altLang="en-US">
                <a:ea typeface="ＭＳ Ｐゴシック" charset="-128"/>
              </a:rPr>
              <a:t>Memory Upset Measurements</a:t>
            </a:r>
          </a:p>
        </p:txBody>
      </p:sp>
      <p:sp>
        <p:nvSpPr>
          <p:cNvPr id="3" name="Content Placeholder 2"/>
          <p:cNvSpPr>
            <a:spLocks noGrp="1"/>
          </p:cNvSpPr>
          <p:nvPr>
            <p:ph idx="1"/>
          </p:nvPr>
        </p:nvSpPr>
        <p:spPr>
          <a:xfrm>
            <a:off x="330200" y="1252538"/>
            <a:ext cx="8551863" cy="4819650"/>
          </a:xfrm>
        </p:spPr>
        <p:txBody>
          <a:bodyPr>
            <a:normAutofit fontScale="92500" lnSpcReduction="20000"/>
          </a:bodyPr>
          <a:lstStyle/>
          <a:p>
            <a:pPr eaLnBrk="1" hangingPunct="1">
              <a:defRPr/>
            </a:pPr>
            <a:r>
              <a:rPr lang="en-US" dirty="0" smtClean="0"/>
              <a:t>Logging data this year, starting in early Feb.</a:t>
            </a:r>
          </a:p>
          <a:p>
            <a:pPr eaLnBrk="1" hangingPunct="1">
              <a:defRPr/>
            </a:pPr>
            <a:r>
              <a:rPr lang="en-US" dirty="0" smtClean="0"/>
              <a:t>Using Ram Disks in Alcove PS FECs</a:t>
            </a:r>
          </a:p>
          <a:p>
            <a:pPr eaLnBrk="1" hangingPunct="1">
              <a:defRPr/>
            </a:pPr>
            <a:r>
              <a:rPr lang="en-US" dirty="0" smtClean="0"/>
              <a:t>Place 64 bit pattern repeatedly into 2 Mbytes of memory</a:t>
            </a:r>
          </a:p>
          <a:p>
            <a:pPr eaLnBrk="1" hangingPunct="1">
              <a:defRPr/>
            </a:pPr>
            <a:r>
              <a:rPr lang="en-US" dirty="0" smtClean="0"/>
              <a:t>Creates 262,144 samples per FEC</a:t>
            </a:r>
          </a:p>
          <a:p>
            <a:pPr eaLnBrk="1" hangingPunct="1">
              <a:defRPr/>
            </a:pPr>
            <a:r>
              <a:rPr lang="en-US" dirty="0" smtClean="0"/>
              <a:t>Patterns are read on down-ramp of every store</a:t>
            </a:r>
          </a:p>
          <a:p>
            <a:pPr eaLnBrk="1" hangingPunct="1">
              <a:defRPr/>
            </a:pPr>
            <a:r>
              <a:rPr lang="en-US" dirty="0" smtClean="0"/>
              <a:t>Almost always, changes are at the single bit level  [that is: the number of bit changes is small compared to the sample set, so the probability of a single bit changing twice in a sample period is insignificantly small.]</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5"/>
          <p:cNvSpPr>
            <a:spLocks noGrp="1"/>
          </p:cNvSpPr>
          <p:nvPr>
            <p:ph type="title"/>
          </p:nvPr>
        </p:nvSpPr>
        <p:spPr/>
        <p:txBody>
          <a:bodyPr/>
          <a:lstStyle/>
          <a:p>
            <a:r>
              <a:rPr lang="en-US" altLang="en-US" dirty="0">
                <a:ea typeface="ＭＳ Ｐゴシック" charset="-128"/>
              </a:rPr>
              <a:t>Acknowledgements</a:t>
            </a:r>
          </a:p>
        </p:txBody>
      </p:sp>
      <p:sp>
        <p:nvSpPr>
          <p:cNvPr id="12290" name="Content Placeholder 6"/>
          <p:cNvSpPr>
            <a:spLocks noGrp="1"/>
          </p:cNvSpPr>
          <p:nvPr>
            <p:ph idx="1"/>
          </p:nvPr>
        </p:nvSpPr>
        <p:spPr>
          <a:xfrm>
            <a:off x="330200" y="942681"/>
            <a:ext cx="8551863" cy="5413670"/>
          </a:xfrm>
        </p:spPr>
        <p:txBody>
          <a:bodyPr>
            <a:normAutofit lnSpcReduction="10000"/>
          </a:bodyPr>
          <a:lstStyle/>
          <a:p>
            <a:pPr>
              <a:lnSpc>
                <a:spcPct val="80000"/>
              </a:lnSpc>
            </a:pPr>
            <a:r>
              <a:rPr lang="en-US" altLang="en-US" sz="2200" dirty="0">
                <a:ea typeface="ＭＳ Ｐゴシック" charset="-128"/>
              </a:rPr>
              <a:t>Nick Franco, Bill </a:t>
            </a:r>
            <a:r>
              <a:rPr lang="en-US" altLang="en-US" sz="2200" dirty="0" err="1">
                <a:ea typeface="ＭＳ Ｐゴシック" charset="-128"/>
              </a:rPr>
              <a:t>Eisele</a:t>
            </a:r>
            <a:endParaRPr lang="en-US" altLang="en-US" sz="2200">
              <a:ea typeface="ＭＳ Ｐゴシック" charset="-128"/>
            </a:endParaRPr>
          </a:p>
          <a:p>
            <a:pPr lvl="1">
              <a:lnSpc>
                <a:spcPct val="80000"/>
              </a:lnSpc>
            </a:pPr>
            <a:r>
              <a:rPr lang="en-US" altLang="en-US" sz="2000">
                <a:ea typeface="ＭＳ Ｐゴシック" charset="-128"/>
              </a:rPr>
              <a:t>Monitored Network problems</a:t>
            </a:r>
          </a:p>
          <a:p>
            <a:pPr lvl="1">
              <a:lnSpc>
                <a:spcPct val="80000"/>
              </a:lnSpc>
            </a:pPr>
            <a:r>
              <a:rPr lang="en-US" altLang="en-US" sz="2000">
                <a:ea typeface="ＭＳ Ｐゴシック" charset="-128"/>
              </a:rPr>
              <a:t>Coordinated with controls HW</a:t>
            </a:r>
          </a:p>
          <a:p>
            <a:pPr>
              <a:lnSpc>
                <a:spcPct val="80000"/>
              </a:lnSpc>
            </a:pPr>
            <a:r>
              <a:rPr lang="en-US" altLang="en-US" sz="2200">
                <a:ea typeface="ＭＳ Ｐゴシック" charset="-128"/>
              </a:rPr>
              <a:t>Controls HW (Charles </a:t>
            </a:r>
            <a:r>
              <a:rPr lang="en-US" altLang="en-US" sz="2200" err="1">
                <a:ea typeface="ＭＳ Ｐゴシック" charset="-128"/>
              </a:rPr>
              <a:t>Theisen</a:t>
            </a:r>
            <a:r>
              <a:rPr lang="en-US" altLang="en-US" sz="2200">
                <a:ea typeface="ＭＳ Ｐゴシック" charset="-128"/>
              </a:rPr>
              <a:t>, Ralph </a:t>
            </a:r>
            <a:r>
              <a:rPr lang="en-US" altLang="en-US" sz="2200" err="1">
                <a:ea typeface="ＭＳ Ｐゴシック" charset="-128"/>
              </a:rPr>
              <a:t>Schoenfeld</a:t>
            </a:r>
            <a:r>
              <a:rPr lang="en-US" altLang="en-US" sz="2200">
                <a:ea typeface="ＭＳ Ｐゴシック" charset="-128"/>
              </a:rPr>
              <a:t>)</a:t>
            </a:r>
          </a:p>
          <a:p>
            <a:pPr lvl="1">
              <a:lnSpc>
                <a:spcPct val="80000"/>
              </a:lnSpc>
            </a:pPr>
            <a:r>
              <a:rPr lang="en-US" altLang="en-US" sz="2000">
                <a:ea typeface="ＭＳ Ｐゴシック" charset="-128"/>
              </a:rPr>
              <a:t>Monitor, maintain, &amp; replace FEC’s</a:t>
            </a:r>
          </a:p>
          <a:p>
            <a:pPr lvl="1">
              <a:lnSpc>
                <a:spcPct val="80000"/>
              </a:lnSpc>
            </a:pPr>
            <a:r>
              <a:rPr lang="en-US" altLang="en-US" sz="2000">
                <a:ea typeface="ＭＳ Ｐゴシック" charset="-128"/>
              </a:rPr>
              <a:t>Check in-ring fiber quality</a:t>
            </a:r>
          </a:p>
          <a:p>
            <a:pPr>
              <a:lnSpc>
                <a:spcPct val="80000"/>
              </a:lnSpc>
            </a:pPr>
            <a:r>
              <a:rPr lang="en-US" altLang="en-US" sz="2200">
                <a:ea typeface="ＭＳ Ｐゴシック" charset="-128"/>
              </a:rPr>
              <a:t>John Morris</a:t>
            </a:r>
          </a:p>
          <a:p>
            <a:pPr lvl="1">
              <a:lnSpc>
                <a:spcPct val="80000"/>
              </a:lnSpc>
            </a:pPr>
            <a:r>
              <a:rPr lang="en-US" altLang="en-US" sz="2000">
                <a:ea typeface="ＭＳ Ｐゴシック" charset="-128"/>
              </a:rPr>
              <a:t>Analysis scripts and web data pages for network and FEC reset statistics</a:t>
            </a:r>
          </a:p>
          <a:p>
            <a:pPr>
              <a:lnSpc>
                <a:spcPct val="80000"/>
              </a:lnSpc>
            </a:pPr>
            <a:r>
              <a:rPr lang="en-US" altLang="en-US" sz="2200">
                <a:ea typeface="ＭＳ Ｐゴシック" charset="-128"/>
              </a:rPr>
              <a:t>Al </a:t>
            </a:r>
            <a:r>
              <a:rPr lang="en-US" altLang="en-US" sz="2200" err="1">
                <a:ea typeface="ＭＳ Ｐゴシック" charset="-128"/>
              </a:rPr>
              <a:t>Marusic</a:t>
            </a:r>
            <a:r>
              <a:rPr lang="en-US" altLang="en-US" sz="2200">
                <a:ea typeface="ＭＳ Ｐゴシック" charset="-128"/>
              </a:rPr>
              <a:t>, John Morris, Jim </a:t>
            </a:r>
            <a:r>
              <a:rPr lang="en-US" altLang="en-US" sz="2200" err="1">
                <a:ea typeface="ＭＳ Ｐゴシック" charset="-128"/>
              </a:rPr>
              <a:t>Jamilkowski</a:t>
            </a:r>
            <a:endParaRPr lang="en-US" altLang="en-US" sz="2200">
              <a:ea typeface="ＭＳ Ｐゴシック" charset="-128"/>
            </a:endParaRPr>
          </a:p>
          <a:p>
            <a:pPr lvl="1">
              <a:lnSpc>
                <a:spcPct val="80000"/>
              </a:lnSpc>
            </a:pPr>
            <a:r>
              <a:rPr lang="en-US" altLang="en-US" sz="2000">
                <a:ea typeface="ＭＳ Ｐゴシック" charset="-128"/>
              </a:rPr>
              <a:t>ram pattern measurements now logged</a:t>
            </a:r>
          </a:p>
          <a:p>
            <a:pPr lvl="1">
              <a:lnSpc>
                <a:spcPct val="80000"/>
              </a:lnSpc>
            </a:pPr>
            <a:r>
              <a:rPr lang="en-US" altLang="en-US" sz="2000">
                <a:ea typeface="ＭＳ Ｐゴシック" charset="-128"/>
              </a:rPr>
              <a:t>Watch FEC’s very </a:t>
            </a:r>
            <a:r>
              <a:rPr lang="en-US" altLang="en-US" sz="2000" smtClean="0">
                <a:ea typeface="ＭＳ Ｐゴシック" charset="-128"/>
              </a:rPr>
              <a:t>closely</a:t>
            </a:r>
          </a:p>
          <a:p>
            <a:pPr>
              <a:lnSpc>
                <a:spcPct val="80000"/>
              </a:lnSpc>
            </a:pPr>
            <a:r>
              <a:rPr lang="en-US" altLang="en-US" sz="2400" smtClean="0">
                <a:ea typeface="ＭＳ Ｐゴシック" charset="-128"/>
              </a:rPr>
              <a:t>Roger Smith (JTM’s summer intern)</a:t>
            </a:r>
          </a:p>
          <a:p>
            <a:pPr lvl="1">
              <a:lnSpc>
                <a:spcPct val="80000"/>
              </a:lnSpc>
            </a:pPr>
            <a:r>
              <a:rPr lang="en-US" altLang="en-US" sz="2000" smtClean="0">
                <a:ea typeface="ＭＳ Ｐゴシック" charset="-128"/>
              </a:rPr>
              <a:t>Analysis of reset and memory pattern data</a:t>
            </a:r>
            <a:endParaRPr lang="en-US" altLang="en-US" sz="2000">
              <a:ea typeface="ＭＳ Ｐゴシック" charset="-128"/>
            </a:endParaRPr>
          </a:p>
          <a:p>
            <a:pPr>
              <a:lnSpc>
                <a:spcPct val="80000"/>
              </a:lnSpc>
            </a:pPr>
            <a:r>
              <a:rPr lang="en-US" altLang="en-US" sz="2200">
                <a:ea typeface="ＭＳ Ｐゴシック" charset="-128"/>
              </a:rPr>
              <a:t>Angelica </a:t>
            </a:r>
            <a:r>
              <a:rPr lang="en-US" altLang="en-US" sz="2200" smtClean="0">
                <a:ea typeface="ＭＳ Ｐゴシック" charset="-128"/>
              </a:rPr>
              <a:t>Drees</a:t>
            </a:r>
            <a:endParaRPr lang="en-US" altLang="en-US" sz="2200">
              <a:ea typeface="ＭＳ Ｐゴシック" charset="-128"/>
            </a:endParaRPr>
          </a:p>
          <a:p>
            <a:pPr lvl="1">
              <a:lnSpc>
                <a:spcPct val="80000"/>
              </a:lnSpc>
            </a:pPr>
            <a:r>
              <a:rPr lang="en-US" altLang="en-US" sz="2000">
                <a:ea typeface="ＭＳ Ｐゴシック" charset="-128"/>
              </a:rPr>
              <a:t>Just a good resource – keeps close watch on </a:t>
            </a:r>
            <a:r>
              <a:rPr lang="en-US" altLang="en-US" sz="2000" smtClean="0">
                <a:ea typeface="ＭＳ Ｐゴシック" charset="-128"/>
              </a:rPr>
              <a:t>losses</a:t>
            </a:r>
          </a:p>
          <a:p>
            <a:pPr>
              <a:lnSpc>
                <a:spcPct val="80000"/>
              </a:lnSpc>
            </a:pPr>
            <a:r>
              <a:rPr lang="en-US" altLang="en-US" sz="2400" smtClean="0">
                <a:ea typeface="ＭＳ Ｐゴシック" charset="-128"/>
              </a:rPr>
              <a:t>Kin Yip</a:t>
            </a:r>
          </a:p>
          <a:p>
            <a:pPr lvl="1">
              <a:lnSpc>
                <a:spcPct val="80000"/>
              </a:lnSpc>
            </a:pPr>
            <a:r>
              <a:rPr lang="en-US" altLang="en-US" sz="2000" smtClean="0">
                <a:ea typeface="ＭＳ Ｐゴシック" charset="-128"/>
              </a:rPr>
              <a:t>Simulations of beam loss and radiation environment</a:t>
            </a:r>
            <a:endParaRPr lang="en-US" altLang="en-US" sz="2000">
              <a:ea typeface="ＭＳ Ｐゴシック" charset="-128"/>
            </a:endParaRPr>
          </a:p>
          <a:p>
            <a:pPr>
              <a:lnSpc>
                <a:spcPct val="80000"/>
              </a:lnSpc>
            </a:pPr>
            <a:r>
              <a:rPr lang="en-US" altLang="en-US" sz="2200">
                <a:ea typeface="ＭＳ Ｐゴシック" charset="-128"/>
              </a:rPr>
              <a:t>Peter </a:t>
            </a:r>
            <a:r>
              <a:rPr lang="en-US" altLang="en-US" sz="2200" err="1">
                <a:ea typeface="ＭＳ Ｐゴシック" charset="-128"/>
              </a:rPr>
              <a:t>Ingrassia</a:t>
            </a:r>
            <a:r>
              <a:rPr lang="en-US" altLang="en-US" sz="2200">
                <a:ea typeface="ＭＳ Ｐゴシック" charset="-128"/>
              </a:rPr>
              <a:t> – operations statistics</a:t>
            </a:r>
          </a:p>
          <a:p>
            <a:pPr>
              <a:lnSpc>
                <a:spcPct val="80000"/>
              </a:lnSpc>
            </a:pPr>
            <a:endParaRPr lang="en-US" altLang="en-US" sz="2200">
              <a:ea typeface="ＭＳ Ｐゴシック"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209550" y="274638"/>
            <a:ext cx="8621713" cy="749300"/>
          </a:xfrm>
        </p:spPr>
        <p:txBody>
          <a:bodyPr/>
          <a:lstStyle/>
          <a:p>
            <a:r>
              <a:rPr lang="en-US" altLang="en-US" sz="2800">
                <a:ea typeface="ＭＳ Ｐゴシック" charset="-128"/>
              </a:rPr>
              <a:t>Correlation between Resets and Memory Upset Statistics</a:t>
            </a:r>
          </a:p>
        </p:txBody>
      </p:sp>
      <p:pic>
        <p:nvPicPr>
          <p:cNvPr id="23555" name="Picture 2" descr="ttp://www.cadops.bnl.gov/Controls/ControlsWiki/images/d/d2/AlcoveMemErrorsBar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1023938"/>
            <a:ext cx="779145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ttp://www.cadops.bnl.gov/Controls/ControlsWiki/images/e/e1/AlcoveMemErrorsCorrPl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698500"/>
            <a:ext cx="8050212"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altLang="en-US" dirty="0">
                <a:ea typeface="ＭＳ Ｐゴシック" charset="-128"/>
              </a:rPr>
              <a:t>Mitigation </a:t>
            </a:r>
            <a:r>
              <a:rPr lang="en-US" altLang="en-US" dirty="0" smtClean="0">
                <a:ea typeface="ＭＳ Ｐゴシック" charset="-128"/>
              </a:rPr>
              <a:t>Ideas </a:t>
            </a:r>
            <a:r>
              <a:rPr lang="en-US" altLang="en-US" dirty="0">
                <a:ea typeface="ＭＳ Ｐゴシック" charset="-128"/>
              </a:rPr>
              <a:t>of the Past</a:t>
            </a:r>
          </a:p>
        </p:txBody>
      </p:sp>
      <p:sp>
        <p:nvSpPr>
          <p:cNvPr id="3" name="Content Placeholder 2"/>
          <p:cNvSpPr>
            <a:spLocks noGrp="1"/>
          </p:cNvSpPr>
          <p:nvPr>
            <p:ph idx="1"/>
          </p:nvPr>
        </p:nvSpPr>
        <p:spPr>
          <a:xfrm>
            <a:off x="330200" y="1023938"/>
            <a:ext cx="8551863" cy="5332412"/>
          </a:xfrm>
        </p:spPr>
        <p:txBody>
          <a:bodyPr>
            <a:normAutofit fontScale="92500" lnSpcReduction="10000"/>
          </a:bodyPr>
          <a:lstStyle/>
          <a:p>
            <a:pPr>
              <a:lnSpc>
                <a:spcPct val="80000"/>
              </a:lnSpc>
              <a:defRPr/>
            </a:pPr>
            <a:r>
              <a:rPr lang="en-US" altLang="en-US" sz="2700" dirty="0">
                <a:ea typeface="ＭＳ Ｐゴシック" charset="-128"/>
              </a:rPr>
              <a:t>N</a:t>
            </a:r>
            <a:r>
              <a:rPr lang="en-US" altLang="en-US" sz="2700" dirty="0" smtClean="0">
                <a:ea typeface="ＭＳ Ｐゴシック" charset="-128"/>
              </a:rPr>
              <a:t>etwork </a:t>
            </a:r>
            <a:r>
              <a:rPr lang="en-US" altLang="en-US" sz="2700" dirty="0">
                <a:ea typeface="ＭＳ Ｐゴシック" charset="-128"/>
              </a:rPr>
              <a:t>switches that use ECC memory</a:t>
            </a:r>
          </a:p>
          <a:p>
            <a:pPr lvl="1">
              <a:lnSpc>
                <a:spcPct val="80000"/>
              </a:lnSpc>
              <a:defRPr/>
            </a:pPr>
            <a:r>
              <a:rPr lang="en-US" altLang="en-US" sz="2400" dirty="0">
                <a:ea typeface="ＭＳ Ｐゴシック" charset="-128"/>
              </a:rPr>
              <a:t>Costs are high, &gt;$</a:t>
            </a:r>
            <a:r>
              <a:rPr lang="en-US" altLang="en-US" sz="2400" dirty="0" smtClean="0">
                <a:ea typeface="ＭＳ Ｐゴシック" charset="-128"/>
              </a:rPr>
              <a:t>30k/switch</a:t>
            </a:r>
          </a:p>
          <a:p>
            <a:pPr lvl="1">
              <a:lnSpc>
                <a:spcPct val="80000"/>
              </a:lnSpc>
              <a:defRPr/>
            </a:pPr>
            <a:r>
              <a:rPr lang="en-US" altLang="en-US" sz="2400" dirty="0" smtClean="0">
                <a:ea typeface="ＭＳ Ｐゴシック" charset="-128"/>
              </a:rPr>
              <a:t>Memory corruption is not the main problem</a:t>
            </a:r>
          </a:p>
          <a:p>
            <a:pPr lvl="1">
              <a:lnSpc>
                <a:spcPct val="80000"/>
              </a:lnSpc>
              <a:defRPr/>
            </a:pPr>
            <a:r>
              <a:rPr lang="en-US" altLang="en-US" sz="2400" dirty="0" smtClean="0">
                <a:ea typeface="ＭＳ Ｐゴシック" charset="-128"/>
              </a:rPr>
              <a:t>Address corruption hangs the switch – </a:t>
            </a:r>
            <a:r>
              <a:rPr lang="en-US" altLang="en-US" sz="2400" dirty="0" smtClean="0">
                <a:ea typeface="ＭＳ Ｐゴシック" charset="-128"/>
              </a:rPr>
              <a:t>addresses not </a:t>
            </a:r>
            <a:r>
              <a:rPr lang="en-US" altLang="en-US" sz="2400" dirty="0" smtClean="0">
                <a:ea typeface="ＭＳ Ｐゴシック" charset="-128"/>
              </a:rPr>
              <a:t>in ECC</a:t>
            </a:r>
          </a:p>
          <a:p>
            <a:pPr>
              <a:lnSpc>
                <a:spcPct val="80000"/>
              </a:lnSpc>
              <a:defRPr/>
            </a:pPr>
            <a:r>
              <a:rPr lang="en-US" altLang="en-US" sz="2700" dirty="0" smtClean="0">
                <a:ea typeface="ＭＳ Ｐゴシック" charset="-128"/>
              </a:rPr>
              <a:t>Shielding Alcoves?</a:t>
            </a:r>
          </a:p>
          <a:p>
            <a:pPr lvl="1">
              <a:lnSpc>
                <a:spcPct val="80000"/>
              </a:lnSpc>
              <a:defRPr/>
            </a:pPr>
            <a:r>
              <a:rPr lang="en-US" altLang="en-US" sz="2400" dirty="0" smtClean="0">
                <a:ea typeface="ＭＳ Ｐゴシック" charset="-128"/>
              </a:rPr>
              <a:t>Kin’s simulations (2014) </a:t>
            </a:r>
            <a:r>
              <a:rPr lang="en-US" altLang="en-US" sz="2400" dirty="0">
                <a:ea typeface="ＭＳ Ｐゴシック" charset="-128"/>
              </a:rPr>
              <a:t>suggest reduction factors are </a:t>
            </a:r>
            <a:r>
              <a:rPr lang="en-US" altLang="en-US" sz="2400" dirty="0" smtClean="0">
                <a:ea typeface="ＭＳ Ｐゴシック" charset="-128"/>
              </a:rPr>
              <a:t>small (reduction at most ½ with lot’s of shielding – not practical)</a:t>
            </a:r>
            <a:endParaRPr lang="en-US" altLang="en-US" sz="2400" dirty="0">
              <a:ea typeface="ＭＳ Ｐゴシック" charset="-128"/>
            </a:endParaRPr>
          </a:p>
          <a:p>
            <a:pPr>
              <a:lnSpc>
                <a:spcPct val="80000"/>
              </a:lnSpc>
              <a:defRPr/>
            </a:pPr>
            <a:r>
              <a:rPr lang="en-US" altLang="en-US" sz="2700" dirty="0">
                <a:ea typeface="ＭＳ Ｐゴシック" charset="-128"/>
              </a:rPr>
              <a:t>Could move sensitive equipment to “quiet” alcoves</a:t>
            </a:r>
          </a:p>
          <a:p>
            <a:pPr lvl="1">
              <a:lnSpc>
                <a:spcPct val="80000"/>
              </a:lnSpc>
              <a:defRPr/>
            </a:pPr>
            <a:r>
              <a:rPr lang="en-US" altLang="en-US" sz="2400" dirty="0">
                <a:ea typeface="ＭＳ Ｐゴシック" charset="-128"/>
              </a:rPr>
              <a:t>Some new equipment required &amp; labor </a:t>
            </a:r>
            <a:r>
              <a:rPr lang="en-US" altLang="en-US" sz="2400" dirty="0" smtClean="0">
                <a:ea typeface="ＭＳ Ｐゴシック" charset="-128"/>
              </a:rPr>
              <a:t>intensive</a:t>
            </a:r>
          </a:p>
          <a:p>
            <a:pPr lvl="1">
              <a:lnSpc>
                <a:spcPct val="80000"/>
              </a:lnSpc>
              <a:defRPr/>
            </a:pPr>
            <a:r>
              <a:rPr lang="en-US" altLang="en-US" sz="2400" dirty="0" smtClean="0">
                <a:ea typeface="ＭＳ Ｐゴシック" charset="-128"/>
              </a:rPr>
              <a:t>Space is tight &amp; distances long</a:t>
            </a:r>
            <a:endParaRPr lang="en-US" altLang="en-US" sz="2400" dirty="0">
              <a:ea typeface="ＭＳ Ｐゴシック" charset="-128"/>
            </a:endParaRPr>
          </a:p>
          <a:p>
            <a:pPr>
              <a:lnSpc>
                <a:spcPct val="80000"/>
              </a:lnSpc>
              <a:defRPr/>
            </a:pPr>
            <a:r>
              <a:rPr lang="en-US" altLang="en-US" sz="2700" dirty="0">
                <a:ea typeface="ＭＳ Ｐゴシック" charset="-128"/>
              </a:rPr>
              <a:t>Could move some network switches out of alcoves to service buildings</a:t>
            </a:r>
          </a:p>
          <a:p>
            <a:pPr lvl="1">
              <a:lnSpc>
                <a:spcPct val="80000"/>
              </a:lnSpc>
              <a:defRPr/>
            </a:pPr>
            <a:r>
              <a:rPr lang="en-US" altLang="en-US" sz="2400" dirty="0">
                <a:ea typeface="ＭＳ Ｐゴシック" charset="-128"/>
              </a:rPr>
              <a:t>Distances are large (~1400 </a:t>
            </a:r>
            <a:r>
              <a:rPr lang="en-US" altLang="en-US" sz="2400" dirty="0" err="1">
                <a:ea typeface="ＭＳ Ｐゴシック" charset="-128"/>
              </a:rPr>
              <a:t>ft</a:t>
            </a:r>
            <a:r>
              <a:rPr lang="en-US" altLang="en-US" sz="2400" dirty="0">
                <a:ea typeface="ＭＳ Ｐゴシック" charset="-128"/>
              </a:rPr>
              <a:t>)</a:t>
            </a:r>
          </a:p>
          <a:p>
            <a:pPr lvl="1">
              <a:lnSpc>
                <a:spcPct val="80000"/>
              </a:lnSpc>
              <a:defRPr/>
            </a:pPr>
            <a:r>
              <a:rPr lang="en-US" altLang="en-US" sz="2400" dirty="0">
                <a:ea typeface="ＭＳ Ｐゴシック" charset="-128"/>
              </a:rPr>
              <a:t>Technology issues need investigation</a:t>
            </a:r>
          </a:p>
          <a:p>
            <a:pPr lvl="2">
              <a:lnSpc>
                <a:spcPct val="80000"/>
              </a:lnSpc>
              <a:defRPr/>
            </a:pPr>
            <a:r>
              <a:rPr lang="en-US" altLang="en-US" sz="2000" dirty="0">
                <a:ea typeface="ＭＳ Ｐゴシック" charset="-128"/>
              </a:rPr>
              <a:t>Use copper cable instead of fiber? </a:t>
            </a:r>
          </a:p>
          <a:p>
            <a:pPr lvl="2">
              <a:lnSpc>
                <a:spcPct val="80000"/>
              </a:lnSpc>
              <a:defRPr/>
            </a:pPr>
            <a:r>
              <a:rPr lang="en-US" altLang="en-US" sz="2000" dirty="0">
                <a:ea typeface="ＭＳ Ｐゴシック" charset="-128"/>
              </a:rPr>
              <a:t>Need to use converters, which may be susceptible and may pose operational challenges.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ltLang="en-US">
                <a:ea typeface="ＭＳ Ｐゴシック" charset="-128"/>
              </a:rPr>
              <a:t>Improvements since 2014</a:t>
            </a:r>
          </a:p>
        </p:txBody>
      </p:sp>
      <p:sp>
        <p:nvSpPr>
          <p:cNvPr id="3" name="Content Placeholder 2"/>
          <p:cNvSpPr>
            <a:spLocks noGrp="1"/>
          </p:cNvSpPr>
          <p:nvPr>
            <p:ph idx="1"/>
          </p:nvPr>
        </p:nvSpPr>
        <p:spPr>
          <a:xfrm>
            <a:off x="457200" y="1136650"/>
            <a:ext cx="8564563" cy="4892675"/>
          </a:xfrm>
        </p:spPr>
        <p:txBody>
          <a:bodyPr>
            <a:normAutofit/>
          </a:bodyPr>
          <a:lstStyle/>
          <a:p>
            <a:pPr>
              <a:lnSpc>
                <a:spcPct val="80000"/>
              </a:lnSpc>
              <a:defRPr/>
            </a:pPr>
            <a:r>
              <a:rPr lang="en-US" altLang="en-US" sz="2500" dirty="0" smtClean="0">
                <a:ea typeface="ＭＳ Ｐゴシック" charset="-128"/>
              </a:rPr>
              <a:t>Improved </a:t>
            </a:r>
            <a:r>
              <a:rPr lang="en-US" altLang="en-US" sz="2500" dirty="0">
                <a:ea typeface="ＭＳ Ｐゴシック" charset="-128"/>
              </a:rPr>
              <a:t>on the data collection to better monitor the “health” of the equipment in the alcoves.</a:t>
            </a:r>
          </a:p>
          <a:p>
            <a:pPr lvl="1">
              <a:lnSpc>
                <a:spcPct val="80000"/>
              </a:lnSpc>
              <a:defRPr/>
            </a:pPr>
            <a:r>
              <a:rPr lang="en-US" altLang="en-US" sz="2200" dirty="0">
                <a:ea typeface="ＭＳ Ｐゴシック" charset="-128"/>
              </a:rPr>
              <a:t>Automate &amp; Log data from memory pattern scans</a:t>
            </a:r>
          </a:p>
          <a:p>
            <a:pPr lvl="1">
              <a:lnSpc>
                <a:spcPct val="80000"/>
              </a:lnSpc>
              <a:defRPr/>
            </a:pPr>
            <a:r>
              <a:rPr lang="en-US" altLang="en-US" sz="2200" dirty="0" smtClean="0">
                <a:ea typeface="ＭＳ Ｐゴシック" charset="-128"/>
              </a:rPr>
              <a:t>Monitoring network statistics </a:t>
            </a:r>
          </a:p>
          <a:p>
            <a:pPr>
              <a:lnSpc>
                <a:spcPct val="80000"/>
              </a:lnSpc>
              <a:defRPr/>
            </a:pPr>
            <a:r>
              <a:rPr lang="en-US" altLang="en-US" sz="2500" dirty="0" smtClean="0">
                <a:ea typeface="ＭＳ Ｐゴシック" charset="-128"/>
              </a:rPr>
              <a:t>Addition of the protection masks and moving the Experiment protection bumps led to noticeable changes, although Run 16 was still worse than Run 14 </a:t>
            </a:r>
            <a:r>
              <a:rPr lang="en-US" altLang="en-US" sz="2500" dirty="0" smtClean="0">
                <a:ea typeface="ＭＳ Ｐゴシック" charset="-128"/>
                <a:sym typeface="Wingdings"/>
              </a:rPr>
              <a:t></a:t>
            </a:r>
          </a:p>
          <a:p>
            <a:pPr>
              <a:lnSpc>
                <a:spcPct val="80000"/>
              </a:lnSpc>
              <a:defRPr/>
            </a:pPr>
            <a:r>
              <a:rPr lang="en-US" altLang="en-US" sz="2500" dirty="0" smtClean="0">
                <a:ea typeface="ＭＳ Ｐゴシック" charset="-128"/>
                <a:sym typeface="Wingdings"/>
              </a:rPr>
              <a:t>Removed UPS units from some alcoves (during run).</a:t>
            </a:r>
          </a:p>
          <a:p>
            <a:pPr>
              <a:lnSpc>
                <a:spcPct val="80000"/>
              </a:lnSpc>
              <a:defRPr/>
            </a:pPr>
            <a:r>
              <a:rPr lang="en-US" altLang="en-US" sz="2500" dirty="0" smtClean="0">
                <a:ea typeface="ＭＳ Ｐゴシック" charset="-128"/>
                <a:sym typeface="Wingdings"/>
              </a:rPr>
              <a:t>Automated (Tape) mass rebooting FECs on down-ramp of every </a:t>
            </a:r>
            <a:r>
              <a:rPr lang="en-US" altLang="en-US" sz="2500" dirty="0" smtClean="0">
                <a:ea typeface="ＭＳ Ｐゴシック" charset="-128"/>
                <a:sym typeface="Wingdings"/>
              </a:rPr>
              <a:t>store.</a:t>
            </a:r>
          </a:p>
          <a:p>
            <a:pPr lvl="1">
              <a:lnSpc>
                <a:spcPct val="80000"/>
              </a:lnSpc>
              <a:defRPr/>
            </a:pPr>
            <a:r>
              <a:rPr lang="en-US" altLang="en-US" sz="2100" dirty="0" smtClean="0">
                <a:ea typeface="ＭＳ Ｐゴシック" charset="-128"/>
                <a:sym typeface="Wingdings"/>
              </a:rPr>
              <a:t>helps </a:t>
            </a:r>
            <a:r>
              <a:rPr lang="en-US" altLang="en-US" sz="2100" dirty="0">
                <a:ea typeface="ＭＳ Ｐゴシック" charset="-128"/>
                <a:sym typeface="Wingdings"/>
              </a:rPr>
              <a:t>reduce impact of </a:t>
            </a:r>
            <a:r>
              <a:rPr lang="en-US" altLang="en-US" sz="2100" dirty="0" err="1">
                <a:ea typeface="ＭＳ Ｐゴシック" charset="-128"/>
                <a:sym typeface="Wingdings"/>
              </a:rPr>
              <a:t>madc</a:t>
            </a:r>
            <a:r>
              <a:rPr lang="en-US" altLang="en-US" sz="2100" dirty="0">
                <a:ea typeface="ＭＳ Ｐゴシック" charset="-128"/>
                <a:sym typeface="Wingdings"/>
              </a:rPr>
              <a:t> problems</a:t>
            </a:r>
            <a:endParaRPr lang="en-US" altLang="en-US" sz="2100" dirty="0" smtClean="0">
              <a:ea typeface="ＭＳ Ｐゴシック" charset="-128"/>
              <a:sym typeface="Wingdings"/>
            </a:endParaRPr>
          </a:p>
          <a:p>
            <a:pPr lvl="1">
              <a:lnSpc>
                <a:spcPct val="80000"/>
              </a:lnSpc>
              <a:defRPr/>
            </a:pPr>
            <a:r>
              <a:rPr lang="en-US" altLang="en-US" sz="2100" dirty="0" smtClean="0">
                <a:ea typeface="ＭＳ Ｐゴシック" charset="-128"/>
                <a:sym typeface="Wingdings"/>
              </a:rPr>
              <a:t>No clear evidence it reduces impact of rad </a:t>
            </a:r>
            <a:r>
              <a:rPr lang="en-US" altLang="en-US" sz="2100" dirty="0">
                <a:ea typeface="ＭＳ Ｐゴシック" charset="-128"/>
                <a:sym typeface="Wingdings"/>
              </a:rPr>
              <a:t>u</a:t>
            </a:r>
            <a:r>
              <a:rPr lang="en-US" altLang="en-US" sz="2100" dirty="0" smtClean="0">
                <a:ea typeface="ＭＳ Ｐゴシック" charset="-128"/>
                <a:sym typeface="Wingdings"/>
              </a:rPr>
              <a:t>psets in FECs</a:t>
            </a:r>
          </a:p>
          <a:p>
            <a:pPr lvl="1">
              <a:lnSpc>
                <a:spcPct val="80000"/>
              </a:lnSpc>
              <a:defRPr/>
            </a:pPr>
            <a:endParaRPr lang="en-US" altLang="en-US" sz="2100" dirty="0" smtClean="0">
              <a:ea typeface="ＭＳ Ｐゴシック" charset="-128"/>
              <a:sym typeface="Wingdings"/>
            </a:endParaRPr>
          </a:p>
          <a:p>
            <a:pPr>
              <a:lnSpc>
                <a:spcPct val="80000"/>
              </a:lnSpc>
              <a:defRPr/>
            </a:pPr>
            <a:endParaRPr lang="en-US" altLang="en-US" sz="1700" dirty="0" smtClean="0">
              <a:ea typeface="ＭＳ Ｐゴシック" charset="-128"/>
              <a:sym typeface="Wingdings"/>
            </a:endParaRPr>
          </a:p>
          <a:p>
            <a:pPr>
              <a:lnSpc>
                <a:spcPct val="80000"/>
              </a:lnSpc>
              <a:defRPr/>
            </a:pPr>
            <a:endParaRPr lang="en-US" altLang="en-US" sz="2500" dirty="0" smtClean="0">
              <a:ea typeface="ＭＳ Ｐゴシック" charset="-128"/>
            </a:endParaRPr>
          </a:p>
          <a:p>
            <a:pPr>
              <a:lnSpc>
                <a:spcPct val="80000"/>
              </a:lnSpc>
              <a:defRPr/>
            </a:pPr>
            <a:endParaRPr lang="en-US" altLang="en-US" sz="2500" dirty="0" smtClean="0">
              <a:ea typeface="ＭＳ Ｐゴシック" charset="-128"/>
            </a:endParaRPr>
          </a:p>
          <a:p>
            <a:pPr>
              <a:lnSpc>
                <a:spcPct val="80000"/>
              </a:lnSpc>
              <a:defRPr/>
            </a:pPr>
            <a:endParaRPr lang="en-US" altLang="en-US" sz="2500" dirty="0">
              <a:ea typeface="ＭＳ Ｐゴシック"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altLang="en-US">
                <a:ea typeface="ＭＳ Ｐゴシック" charset="-128"/>
              </a:rPr>
              <a:t>Future Possibilities</a:t>
            </a:r>
          </a:p>
        </p:txBody>
      </p:sp>
      <p:sp>
        <p:nvSpPr>
          <p:cNvPr id="3" name="Content Placeholder 2"/>
          <p:cNvSpPr>
            <a:spLocks noGrp="1"/>
          </p:cNvSpPr>
          <p:nvPr>
            <p:ph idx="1"/>
          </p:nvPr>
        </p:nvSpPr>
        <p:spPr>
          <a:xfrm>
            <a:off x="355601" y="1023938"/>
            <a:ext cx="8331200" cy="4805361"/>
          </a:xfrm>
        </p:spPr>
        <p:txBody>
          <a:bodyPr>
            <a:normAutofit fontScale="77500" lnSpcReduction="20000"/>
          </a:bodyPr>
          <a:lstStyle/>
          <a:p>
            <a:pPr>
              <a:defRPr/>
            </a:pPr>
            <a:r>
              <a:rPr lang="en-US" dirty="0" smtClean="0"/>
              <a:t>Small form factor network switches placed in shielded boxes or externally (commonly used in military)</a:t>
            </a:r>
          </a:p>
          <a:p>
            <a:pPr lvl="1">
              <a:defRPr/>
            </a:pPr>
            <a:r>
              <a:rPr lang="en-US" dirty="0" smtClean="0"/>
              <a:t>Can come NEMA rated</a:t>
            </a:r>
          </a:p>
          <a:p>
            <a:pPr lvl="1">
              <a:defRPr/>
            </a:pPr>
            <a:r>
              <a:rPr lang="en-US" dirty="0" smtClean="0"/>
              <a:t>Designed for harsh environments</a:t>
            </a:r>
          </a:p>
          <a:p>
            <a:pPr lvl="1">
              <a:defRPr/>
            </a:pPr>
            <a:r>
              <a:rPr lang="en-US" dirty="0" smtClean="0"/>
              <a:t>May be difficult to find good compatibility with existing hardware.</a:t>
            </a:r>
          </a:p>
          <a:p>
            <a:pPr>
              <a:defRPr/>
            </a:pPr>
            <a:r>
              <a:rPr lang="en-US" altLang="en-US" dirty="0" smtClean="0">
                <a:ea typeface="ＭＳ Ｐゴシック" charset="-128"/>
              </a:rPr>
              <a:t>External </a:t>
            </a:r>
            <a:r>
              <a:rPr lang="en-US" altLang="en-US" dirty="0">
                <a:ea typeface="ＭＳ Ｐゴシック" charset="-128"/>
              </a:rPr>
              <a:t>NEMA rated enclosures for network switches &amp; possibly other equipment [cost is roughly $2k per enclosure + installation</a:t>
            </a:r>
            <a:r>
              <a:rPr lang="en-US" altLang="en-US" dirty="0" smtClean="0">
                <a:ea typeface="ＭＳ Ｐゴシック" charset="-128"/>
              </a:rPr>
              <a:t>]</a:t>
            </a:r>
          </a:p>
          <a:p>
            <a:pPr lvl="1">
              <a:defRPr/>
            </a:pPr>
            <a:r>
              <a:rPr lang="en-US" altLang="en-US" dirty="0" smtClean="0">
                <a:ea typeface="ＭＳ Ｐゴシック" charset="-128"/>
              </a:rPr>
              <a:t>Cable runs ~200 </a:t>
            </a:r>
            <a:r>
              <a:rPr lang="en-US" altLang="en-US" dirty="0" err="1" smtClean="0">
                <a:ea typeface="ＭＳ Ｐゴシック" charset="-128"/>
              </a:rPr>
              <a:t>ft</a:t>
            </a:r>
            <a:r>
              <a:rPr lang="en-US" altLang="en-US" dirty="0" smtClean="0">
                <a:ea typeface="ＭＳ Ｐゴシック" charset="-128"/>
              </a:rPr>
              <a:t>, could be done with copper (avoids fiber transceivers in the tunnel)</a:t>
            </a:r>
          </a:p>
          <a:p>
            <a:pPr lvl="1">
              <a:defRPr/>
            </a:pPr>
            <a:r>
              <a:rPr lang="en-US" altLang="en-US" dirty="0" smtClean="0">
                <a:ea typeface="ＭＳ Ｐゴシック" charset="-128"/>
              </a:rPr>
              <a:t>No tunnel access to service</a:t>
            </a:r>
          </a:p>
          <a:p>
            <a:pPr>
              <a:defRPr/>
            </a:pPr>
            <a:r>
              <a:rPr lang="en-US" altLang="en-US" dirty="0" smtClean="0">
                <a:ea typeface="ＭＳ Ｐゴシック" charset="-128"/>
              </a:rPr>
              <a:t>Shield just the network switch in the </a:t>
            </a:r>
            <a:r>
              <a:rPr lang="en-US" altLang="en-US" dirty="0" smtClean="0">
                <a:ea typeface="ＭＳ Ｐゴシック" charset="-128"/>
              </a:rPr>
              <a:t>alcove</a:t>
            </a:r>
          </a:p>
          <a:p>
            <a:pPr>
              <a:defRPr/>
            </a:pPr>
            <a:r>
              <a:rPr lang="en-US" altLang="en-US" dirty="0" smtClean="0">
                <a:ea typeface="ＭＳ Ｐゴシック" charset="-128"/>
              </a:rPr>
              <a:t>Improve on reset strategies</a:t>
            </a:r>
            <a:endParaRPr lang="en-US" altLang="en-US" dirty="0">
              <a:ea typeface="ＭＳ Ｐゴシック"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NEMA</a:t>
            </a:r>
            <a:r>
              <a:rPr lang="sk-SK" dirty="0" smtClean="0"/>
              <a:t>†</a:t>
            </a:r>
            <a:r>
              <a:rPr lang="en-US" dirty="0" smtClean="0"/>
              <a:t> Ratings for External Enclosures</a:t>
            </a:r>
            <a:endParaRPr lang="en-US" dirty="0"/>
          </a:p>
        </p:txBody>
      </p:sp>
      <p:pic>
        <p:nvPicPr>
          <p:cNvPr id="5" name="Picture 4"/>
          <p:cNvPicPr>
            <a:picLocks noChangeAspect="1"/>
          </p:cNvPicPr>
          <p:nvPr/>
        </p:nvPicPr>
        <p:blipFill>
          <a:blip r:embed="rId2"/>
          <a:stretch>
            <a:fillRect/>
          </a:stretch>
        </p:blipFill>
        <p:spPr>
          <a:xfrm>
            <a:off x="0" y="907964"/>
            <a:ext cx="9144000" cy="5026577"/>
          </a:xfrm>
          <a:prstGeom prst="rect">
            <a:avLst/>
          </a:prstGeom>
        </p:spPr>
      </p:pic>
      <p:sp>
        <p:nvSpPr>
          <p:cNvPr id="6" name="Frame 5"/>
          <p:cNvSpPr/>
          <p:nvPr/>
        </p:nvSpPr>
        <p:spPr>
          <a:xfrm>
            <a:off x="7015161" y="2357437"/>
            <a:ext cx="928689" cy="2943225"/>
          </a:xfrm>
          <a:prstGeom prst="frame">
            <a:avLst>
              <a:gd name="adj1" fmla="val 634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3571875" y="5987018"/>
            <a:ext cx="5572125" cy="369332"/>
          </a:xfrm>
          <a:prstGeom prst="rect">
            <a:avLst/>
          </a:prstGeom>
        </p:spPr>
        <p:txBody>
          <a:bodyPr wrap="square">
            <a:spAutoFit/>
          </a:bodyPr>
          <a:lstStyle/>
          <a:p>
            <a:r>
              <a:rPr lang="sk-SK" b="1" dirty="0" smtClean="0"/>
              <a:t>† </a:t>
            </a:r>
            <a:r>
              <a:rPr lang="en-US" b="1" dirty="0" smtClean="0"/>
              <a:t>National Electrical Manufacturer Association</a:t>
            </a:r>
            <a:r>
              <a:rPr lang="en-US" dirty="0"/>
              <a:t> </a:t>
            </a:r>
            <a:r>
              <a:rPr lang="en-US" dirty="0" smtClean="0"/>
              <a:t>(</a:t>
            </a:r>
            <a:r>
              <a:rPr lang="en-US" b="1" dirty="0" smtClean="0"/>
              <a:t>NEMA</a:t>
            </a:r>
            <a:r>
              <a:rPr lang="en-US" dirty="0" smtClean="0"/>
              <a:t>)</a:t>
            </a:r>
            <a:endParaRPr lang="en-US" dirty="0"/>
          </a:p>
        </p:txBody>
      </p:sp>
    </p:spTree>
    <p:extLst>
      <p:ext uri="{BB962C8B-B14F-4D97-AF65-F5344CB8AC3E}">
        <p14:creationId xmlns:p14="http://schemas.microsoft.com/office/powerpoint/2010/main" val="499001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Shielding Small devices?</a:t>
            </a:r>
            <a:endParaRPr lang="en-US" dirty="0"/>
          </a:p>
        </p:txBody>
      </p:sp>
      <p:sp>
        <p:nvSpPr>
          <p:cNvPr id="3" name="Content Placeholder 2"/>
          <p:cNvSpPr>
            <a:spLocks noGrp="1"/>
          </p:cNvSpPr>
          <p:nvPr>
            <p:ph idx="1"/>
          </p:nvPr>
        </p:nvSpPr>
        <p:spPr/>
        <p:txBody>
          <a:bodyPr/>
          <a:lstStyle/>
          <a:p>
            <a:r>
              <a:rPr lang="en-US" dirty="0" smtClean="0"/>
              <a:t>Kin Yip is simulating how effectively a small device can be shielded inside an Alcove</a:t>
            </a:r>
          </a:p>
          <a:p>
            <a:r>
              <a:rPr lang="en-US" dirty="0" smtClean="0"/>
              <a:t>If the results are encouraging, a test will be done in Run 17. [use Alcoves 7b or 9c for proton operations]</a:t>
            </a:r>
          </a:p>
          <a:p>
            <a:r>
              <a:rPr lang="en-US" dirty="0" smtClean="0"/>
              <a:t>Where in alcove? </a:t>
            </a:r>
            <a:endParaRPr lang="en-US" dirty="0"/>
          </a:p>
        </p:txBody>
      </p:sp>
    </p:spTree>
    <p:extLst>
      <p:ext uri="{BB962C8B-B14F-4D97-AF65-F5344CB8AC3E}">
        <p14:creationId xmlns:p14="http://schemas.microsoft.com/office/powerpoint/2010/main" val="9802392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V="1">
            <a:off x="665628" y="6154271"/>
            <a:ext cx="8021171" cy="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65629" y="6356350"/>
            <a:ext cx="8021171" cy="2"/>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2"/>
          <a:stretch>
            <a:fillRect/>
          </a:stretch>
        </p:blipFill>
        <p:spPr>
          <a:xfrm>
            <a:off x="0" y="1314358"/>
            <a:ext cx="9144000" cy="5526180"/>
          </a:xfrm>
          <a:prstGeom prst="rect">
            <a:avLst/>
          </a:prstGeom>
        </p:spPr>
      </p:pic>
      <p:pic>
        <p:nvPicPr>
          <p:cNvPr id="6" name="Picture 5"/>
          <p:cNvPicPr>
            <a:picLocks noChangeAspect="1"/>
          </p:cNvPicPr>
          <p:nvPr/>
        </p:nvPicPr>
        <p:blipFill>
          <a:blip r:embed="rId3"/>
          <a:stretch>
            <a:fillRect/>
          </a:stretch>
        </p:blipFill>
        <p:spPr>
          <a:xfrm>
            <a:off x="0" y="0"/>
            <a:ext cx="3810001" cy="3635739"/>
          </a:xfrm>
          <a:prstGeom prst="rect">
            <a:avLst/>
          </a:prstGeom>
        </p:spPr>
      </p:pic>
      <p:sp>
        <p:nvSpPr>
          <p:cNvPr id="2" name="Title 1"/>
          <p:cNvSpPr>
            <a:spLocks noGrp="1"/>
          </p:cNvSpPr>
          <p:nvPr>
            <p:ph type="title"/>
          </p:nvPr>
        </p:nvSpPr>
        <p:spPr>
          <a:xfrm>
            <a:off x="2954867" y="-2464"/>
            <a:ext cx="5731932" cy="749300"/>
          </a:xfrm>
        </p:spPr>
        <p:txBody>
          <a:bodyPr/>
          <a:lstStyle/>
          <a:p>
            <a:r>
              <a:rPr lang="en-US" dirty="0" smtClean="0"/>
              <a:t>Assume Alcove 7B </a:t>
            </a:r>
            <a:endParaRPr lang="en-US" dirty="0"/>
          </a:p>
        </p:txBody>
      </p:sp>
      <p:cxnSp>
        <p:nvCxnSpPr>
          <p:cNvPr id="14" name="Straight Arrow Connector 13"/>
          <p:cNvCxnSpPr/>
          <p:nvPr/>
        </p:nvCxnSpPr>
        <p:spPr>
          <a:xfrm>
            <a:off x="770467" y="321733"/>
            <a:ext cx="0" cy="2954867"/>
          </a:xfrm>
          <a:prstGeom prst="straightConnector1">
            <a:avLst/>
          </a:prstGeom>
          <a:ln>
            <a:solidFill>
              <a:srgbClr val="FF000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347133" y="746836"/>
            <a:ext cx="3081868" cy="0"/>
          </a:xfrm>
          <a:prstGeom prst="straightConnector1">
            <a:avLst/>
          </a:prstGeom>
          <a:ln>
            <a:solidFill>
              <a:srgbClr val="FF000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70467" y="1633203"/>
            <a:ext cx="660400" cy="369332"/>
          </a:xfrm>
          <a:prstGeom prst="rect">
            <a:avLst/>
          </a:prstGeom>
          <a:noFill/>
        </p:spPr>
        <p:txBody>
          <a:bodyPr wrap="square" rtlCol="0">
            <a:spAutoFit/>
          </a:bodyPr>
          <a:lstStyle/>
          <a:p>
            <a:r>
              <a:rPr lang="en-US" dirty="0" smtClean="0">
                <a:solidFill>
                  <a:srgbClr val="FF0000"/>
                </a:solidFill>
              </a:rPr>
              <a:t>16 </a:t>
            </a:r>
            <a:r>
              <a:rPr lang="en-US" dirty="0" err="1" smtClean="0">
                <a:solidFill>
                  <a:srgbClr val="FF0000"/>
                </a:solidFill>
              </a:rPr>
              <a:t>ft</a:t>
            </a:r>
            <a:endParaRPr lang="en-US" dirty="0">
              <a:solidFill>
                <a:srgbClr val="FF0000"/>
              </a:solidFill>
            </a:endParaRPr>
          </a:p>
        </p:txBody>
      </p:sp>
      <p:sp>
        <p:nvSpPr>
          <p:cNvPr id="19" name="TextBox 18"/>
          <p:cNvSpPr txBox="1"/>
          <p:nvPr/>
        </p:nvSpPr>
        <p:spPr>
          <a:xfrm>
            <a:off x="1413934" y="377504"/>
            <a:ext cx="660400" cy="369332"/>
          </a:xfrm>
          <a:prstGeom prst="rect">
            <a:avLst/>
          </a:prstGeom>
          <a:noFill/>
        </p:spPr>
        <p:txBody>
          <a:bodyPr wrap="square" rtlCol="0">
            <a:spAutoFit/>
          </a:bodyPr>
          <a:lstStyle/>
          <a:p>
            <a:r>
              <a:rPr lang="en-US" smtClean="0">
                <a:solidFill>
                  <a:srgbClr val="FF0000"/>
                </a:solidFill>
              </a:rPr>
              <a:t>17 </a:t>
            </a:r>
            <a:r>
              <a:rPr lang="en-US" err="1" smtClean="0">
                <a:solidFill>
                  <a:srgbClr val="FF0000"/>
                </a:solidFill>
              </a:rPr>
              <a:t>ft</a:t>
            </a:r>
            <a:endParaRPr lang="en-US">
              <a:solidFill>
                <a:srgbClr val="FF0000"/>
              </a:solidFill>
            </a:endParaRPr>
          </a:p>
        </p:txBody>
      </p:sp>
      <p:cxnSp>
        <p:nvCxnSpPr>
          <p:cNvPr id="20" name="Straight Arrow Connector 19"/>
          <p:cNvCxnSpPr/>
          <p:nvPr/>
        </p:nvCxnSpPr>
        <p:spPr>
          <a:xfrm>
            <a:off x="2438400" y="3970867"/>
            <a:ext cx="0" cy="1210733"/>
          </a:xfrm>
          <a:prstGeom prst="straightConnector1">
            <a:avLst/>
          </a:prstGeom>
          <a:ln>
            <a:solidFill>
              <a:srgbClr val="FF000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438400" y="4710339"/>
            <a:ext cx="660400" cy="369332"/>
          </a:xfrm>
          <a:prstGeom prst="rect">
            <a:avLst/>
          </a:prstGeom>
          <a:noFill/>
        </p:spPr>
        <p:txBody>
          <a:bodyPr wrap="square" rtlCol="0">
            <a:spAutoFit/>
          </a:bodyPr>
          <a:lstStyle/>
          <a:p>
            <a:r>
              <a:rPr lang="en-US" smtClean="0">
                <a:solidFill>
                  <a:srgbClr val="FF0000"/>
                </a:solidFill>
              </a:rPr>
              <a:t>12 </a:t>
            </a:r>
            <a:r>
              <a:rPr lang="en-US" err="1" smtClean="0">
                <a:solidFill>
                  <a:srgbClr val="FF0000"/>
                </a:solidFill>
              </a:rPr>
              <a:t>ft</a:t>
            </a:r>
            <a:endParaRPr lang="en-US">
              <a:solidFill>
                <a:srgbClr val="FF0000"/>
              </a:solidFill>
            </a:endParaRPr>
          </a:p>
        </p:txBody>
      </p:sp>
      <p:sp>
        <p:nvSpPr>
          <p:cNvPr id="24" name="Frame 23"/>
          <p:cNvSpPr/>
          <p:nvPr/>
        </p:nvSpPr>
        <p:spPr>
          <a:xfrm>
            <a:off x="2790825" y="2733748"/>
            <a:ext cx="774701" cy="701602"/>
          </a:xfrm>
          <a:prstGeom prst="frame">
            <a:avLst>
              <a:gd name="adj1" fmla="val 26562"/>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Rectangle 24"/>
          <p:cNvSpPr/>
          <p:nvPr/>
        </p:nvSpPr>
        <p:spPr>
          <a:xfrm>
            <a:off x="3454400" y="2705100"/>
            <a:ext cx="147120" cy="7558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rot="5400000">
            <a:off x="3055263" y="3012164"/>
            <a:ext cx="153864" cy="727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Multiply 26"/>
          <p:cNvSpPr/>
          <p:nvPr/>
        </p:nvSpPr>
        <p:spPr>
          <a:xfrm>
            <a:off x="2692913" y="1942207"/>
            <a:ext cx="405887" cy="828701"/>
          </a:xfrm>
          <a:prstGeom prst="mathMultiply">
            <a:avLst>
              <a:gd name="adj1" fmla="val 13425"/>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Multiply 27"/>
          <p:cNvSpPr/>
          <p:nvPr/>
        </p:nvSpPr>
        <p:spPr>
          <a:xfrm>
            <a:off x="3031580" y="1944104"/>
            <a:ext cx="405887" cy="828701"/>
          </a:xfrm>
          <a:prstGeom prst="mathMultiply">
            <a:avLst>
              <a:gd name="adj1" fmla="val 13425"/>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86428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altLang="en-US">
                <a:ea typeface="ＭＳ Ｐゴシック" charset="-128"/>
              </a:rPr>
              <a:t>Summary</a:t>
            </a:r>
          </a:p>
        </p:txBody>
      </p:sp>
      <p:sp>
        <p:nvSpPr>
          <p:cNvPr id="3" name="Content Placeholder 2"/>
          <p:cNvSpPr>
            <a:spLocks noGrp="1"/>
          </p:cNvSpPr>
          <p:nvPr>
            <p:ph idx="1"/>
          </p:nvPr>
        </p:nvSpPr>
        <p:spPr>
          <a:xfrm>
            <a:off x="296068" y="1023939"/>
            <a:ext cx="8551863" cy="4631274"/>
          </a:xfrm>
        </p:spPr>
        <p:txBody>
          <a:bodyPr>
            <a:normAutofit fontScale="85000" lnSpcReduction="10000"/>
          </a:bodyPr>
          <a:lstStyle/>
          <a:p>
            <a:pPr>
              <a:defRPr/>
            </a:pPr>
            <a:r>
              <a:rPr lang="en-US" dirty="0" smtClean="0"/>
              <a:t>Single Event Upsets cause equipment in Alcoves to hang and fail – Run 16 had the highest number of upsets ever.</a:t>
            </a:r>
          </a:p>
          <a:p>
            <a:pPr>
              <a:defRPr/>
            </a:pPr>
            <a:r>
              <a:rPr lang="en-US" dirty="0" smtClean="0"/>
              <a:t>Mitigations taken to reduce upsets over the years have kept the impact to a manageable level, although vulnerabilities remain a concern</a:t>
            </a:r>
          </a:p>
          <a:p>
            <a:pPr>
              <a:defRPr/>
            </a:pPr>
            <a:r>
              <a:rPr lang="en-US" dirty="0" smtClean="0"/>
              <a:t>Most significant vulnerability is in network switch upsets</a:t>
            </a:r>
          </a:p>
          <a:p>
            <a:pPr>
              <a:defRPr/>
            </a:pPr>
            <a:r>
              <a:rPr lang="en-US" dirty="0" smtClean="0"/>
              <a:t>No easy solutions, but there are still things that can be done</a:t>
            </a:r>
          </a:p>
          <a:p>
            <a:pPr lvl="1">
              <a:defRPr/>
            </a:pPr>
            <a:r>
              <a:rPr lang="en-US" dirty="0" smtClean="0"/>
              <a:t>External enclosures</a:t>
            </a:r>
          </a:p>
          <a:p>
            <a:pPr lvl="1">
              <a:defRPr/>
            </a:pPr>
            <a:r>
              <a:rPr lang="en-US" dirty="0" smtClean="0"/>
              <a:t>E.g., Improve </a:t>
            </a:r>
            <a:r>
              <a:rPr lang="en-US" dirty="0" smtClean="0"/>
              <a:t>reaction using memory pattern data</a:t>
            </a:r>
          </a:p>
          <a:p>
            <a:pPr>
              <a:defRPr/>
            </a:pP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7"/>
          <p:cNvSpPr>
            <a:spLocks noGrp="1"/>
          </p:cNvSpPr>
          <p:nvPr>
            <p:ph type="title"/>
          </p:nvPr>
        </p:nvSpPr>
        <p:spPr/>
        <p:txBody>
          <a:bodyPr/>
          <a:lstStyle/>
          <a:p>
            <a:r>
              <a:rPr lang="en-US" altLang="en-US">
                <a:ea typeface="ＭＳ Ｐゴシック" charset="-128"/>
              </a:rPr>
              <a:t>Backup/Auxiliary Slides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altLang="en-US">
                <a:ea typeface="ＭＳ Ｐゴシック" charset="-128"/>
              </a:rPr>
              <a:t>Outline</a:t>
            </a:r>
          </a:p>
        </p:txBody>
      </p:sp>
      <p:sp>
        <p:nvSpPr>
          <p:cNvPr id="34818" name="Content Placeholder 2"/>
          <p:cNvSpPr>
            <a:spLocks noGrp="1"/>
          </p:cNvSpPr>
          <p:nvPr>
            <p:ph idx="1"/>
          </p:nvPr>
        </p:nvSpPr>
        <p:spPr/>
        <p:txBody>
          <a:bodyPr/>
          <a:lstStyle/>
          <a:p>
            <a:r>
              <a:rPr lang="en-US" altLang="en-US" smtClean="0">
                <a:ea typeface="ＭＳ Ｐゴシック" charset="-128"/>
              </a:rPr>
              <a:t>History/Background</a:t>
            </a:r>
            <a:endParaRPr lang="en-US" altLang="en-US">
              <a:ea typeface="ＭＳ Ｐゴシック" charset="-128"/>
            </a:endParaRPr>
          </a:p>
          <a:p>
            <a:r>
              <a:rPr lang="en-US" altLang="en-US">
                <a:ea typeface="ＭＳ Ｐゴシック" charset="-128"/>
              </a:rPr>
              <a:t>Alcove Network switch resets/failures</a:t>
            </a:r>
          </a:p>
          <a:p>
            <a:r>
              <a:rPr lang="en-US" altLang="en-US">
                <a:ea typeface="ＭＳ Ｐゴシック" charset="-128"/>
              </a:rPr>
              <a:t>Memory pattern data</a:t>
            </a:r>
          </a:p>
          <a:p>
            <a:r>
              <a:rPr lang="en-US" altLang="en-US">
                <a:ea typeface="ＭＳ Ｐゴシック" charset="-128"/>
              </a:rPr>
              <a:t>Mitigation strategies</a:t>
            </a:r>
          </a:p>
          <a:p>
            <a:endParaRPr lang="en-US" altLang="en-US">
              <a:ea typeface="ＭＳ Ｐゴシック"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5"/>
          <p:cNvSpPr>
            <a:spLocks noGrp="1"/>
          </p:cNvSpPr>
          <p:nvPr>
            <p:ph type="title"/>
          </p:nvPr>
        </p:nvSpPr>
        <p:spPr/>
        <p:txBody>
          <a:bodyPr/>
          <a:lstStyle/>
          <a:p>
            <a:pPr eaLnBrk="1" hangingPunct="1"/>
            <a:r>
              <a:rPr lang="en-US" altLang="en-US">
                <a:ea typeface="ＭＳ Ｐゴシック" charset="-128"/>
              </a:rPr>
              <a:t>Some Terminology</a:t>
            </a:r>
          </a:p>
        </p:txBody>
      </p:sp>
      <p:sp>
        <p:nvSpPr>
          <p:cNvPr id="7" name="Content Placeholder 6"/>
          <p:cNvSpPr>
            <a:spLocks noGrp="1"/>
          </p:cNvSpPr>
          <p:nvPr>
            <p:ph idx="1"/>
          </p:nvPr>
        </p:nvSpPr>
        <p:spPr/>
        <p:txBody>
          <a:bodyPr rtlCol="0">
            <a:normAutofit fontScale="70000" lnSpcReduction="20000"/>
          </a:bodyPr>
          <a:lstStyle/>
          <a:p>
            <a:pPr eaLnBrk="1" fontAlgn="auto" hangingPunct="1">
              <a:spcAft>
                <a:spcPts val="0"/>
              </a:spcAft>
              <a:buFont typeface="Arial"/>
              <a:buChar char="•"/>
              <a:defRPr/>
            </a:pPr>
            <a:r>
              <a:rPr lang="en-US" smtClean="0">
                <a:ea typeface="+mn-ea"/>
                <a:cs typeface="+mn-cs"/>
              </a:rPr>
              <a:t>ECC memory: Error-correcting code memory</a:t>
            </a:r>
          </a:p>
          <a:p>
            <a:pPr lvl="1" eaLnBrk="1" fontAlgn="auto" hangingPunct="1">
              <a:spcAft>
                <a:spcPts val="0"/>
              </a:spcAft>
              <a:buFont typeface="Arial"/>
              <a:buChar char="–"/>
              <a:defRPr/>
            </a:pPr>
            <a:r>
              <a:rPr lang="en-US" smtClean="0">
                <a:ea typeface="+mn-ea"/>
              </a:rPr>
              <a:t>Detects and corrects most common kinds of internal data corruption.</a:t>
            </a:r>
          </a:p>
          <a:p>
            <a:pPr lvl="1" eaLnBrk="1" fontAlgn="auto" hangingPunct="1">
              <a:spcAft>
                <a:spcPts val="0"/>
              </a:spcAft>
              <a:buFont typeface="Arial"/>
              <a:buChar char="–"/>
              <a:defRPr/>
            </a:pPr>
            <a:r>
              <a:rPr lang="en-US" smtClean="0">
                <a:ea typeface="+mn-ea"/>
              </a:rPr>
              <a:t>Is immune to single-bit errors</a:t>
            </a:r>
          </a:p>
          <a:p>
            <a:pPr lvl="1" eaLnBrk="1" fontAlgn="auto" hangingPunct="1">
              <a:spcAft>
                <a:spcPts val="0"/>
              </a:spcAft>
              <a:buFont typeface="Arial"/>
              <a:buChar char="–"/>
              <a:defRPr/>
            </a:pPr>
            <a:r>
              <a:rPr lang="en-US" smtClean="0">
                <a:ea typeface="+mn-ea"/>
              </a:rPr>
              <a:t>Makes use of additional circuitry that checks accuracy of data during I/O operations.</a:t>
            </a:r>
          </a:p>
          <a:p>
            <a:pPr lvl="1" eaLnBrk="1" fontAlgn="auto" hangingPunct="1">
              <a:spcAft>
                <a:spcPts val="0"/>
              </a:spcAft>
              <a:buFont typeface="Arial"/>
              <a:buChar char="–"/>
              <a:defRPr/>
            </a:pPr>
            <a:r>
              <a:rPr lang="en-US" smtClean="0">
                <a:ea typeface="+mn-ea"/>
              </a:rPr>
              <a:t>E.g., data read from a word of memory will remain uncorrupted even if a single bit in that memory was flipped.</a:t>
            </a:r>
          </a:p>
          <a:p>
            <a:pPr eaLnBrk="1" fontAlgn="auto" hangingPunct="1">
              <a:spcAft>
                <a:spcPts val="0"/>
              </a:spcAft>
              <a:buFont typeface="Arial"/>
              <a:buChar char="•"/>
              <a:defRPr/>
            </a:pPr>
            <a:r>
              <a:rPr lang="en-US" smtClean="0">
                <a:ea typeface="+mn-ea"/>
                <a:cs typeface="+mn-cs"/>
              </a:rPr>
              <a:t>MRAM: Magneto-resistive random-access memory</a:t>
            </a:r>
          </a:p>
          <a:p>
            <a:pPr lvl="1" eaLnBrk="1" fontAlgn="auto" hangingPunct="1">
              <a:spcAft>
                <a:spcPts val="0"/>
              </a:spcAft>
              <a:buFont typeface="Arial"/>
              <a:buChar char="–"/>
              <a:defRPr/>
            </a:pPr>
            <a:r>
              <a:rPr lang="en-US" smtClean="0">
                <a:ea typeface="+mn-ea"/>
              </a:rPr>
              <a:t>Non-volatile memory</a:t>
            </a:r>
          </a:p>
          <a:p>
            <a:pPr lvl="1" eaLnBrk="1" fontAlgn="auto" hangingPunct="1">
              <a:spcAft>
                <a:spcPts val="0"/>
              </a:spcAft>
              <a:buFont typeface="Arial"/>
              <a:buChar char="–"/>
              <a:defRPr/>
            </a:pPr>
            <a:r>
              <a:rPr lang="en-US" smtClean="0">
                <a:ea typeface="+mn-ea"/>
              </a:rPr>
              <a:t>Data is not stored as electrical charge, but by magnetic storage elements (via two ferromagnetic plates), so works on spin, not charge.</a:t>
            </a:r>
          </a:p>
          <a:p>
            <a:pPr eaLnBrk="1" fontAlgn="auto" hangingPunct="1">
              <a:spcAft>
                <a:spcPts val="0"/>
              </a:spcAft>
              <a:buFont typeface="Arial"/>
              <a:buChar char="•"/>
              <a:defRPr/>
            </a:pPr>
            <a:r>
              <a:rPr lang="en-US" smtClean="0">
                <a:ea typeface="+mn-ea"/>
                <a:cs typeface="+mn-cs"/>
              </a:rPr>
              <a:t>Single Event Upsets, Single Event </a:t>
            </a:r>
            <a:r>
              <a:rPr lang="en-US" err="1" smtClean="0">
                <a:ea typeface="+mn-ea"/>
                <a:cs typeface="+mn-cs"/>
              </a:rPr>
              <a:t>Latchups</a:t>
            </a:r>
            <a:r>
              <a:rPr lang="en-US" smtClean="0">
                <a:ea typeface="+mn-ea"/>
                <a:cs typeface="+mn-cs"/>
              </a:rPr>
              <a:t>, Single Event Gate Rupture, &amp; Single Event Burnouts</a:t>
            </a:r>
          </a:p>
          <a:p>
            <a:pPr lvl="1" eaLnBrk="1" fontAlgn="auto" hangingPunct="1">
              <a:spcAft>
                <a:spcPts val="0"/>
              </a:spcAft>
              <a:buFont typeface="Arial"/>
              <a:buChar char="–"/>
              <a:defRPr/>
            </a:pPr>
            <a:r>
              <a:rPr lang="en-US">
                <a:ea typeface="+mn-ea"/>
              </a:rPr>
              <a:t>radiation striking a sensitive node in a micro-electronic </a:t>
            </a:r>
            <a:r>
              <a:rPr lang="en-US" smtClean="0">
                <a:ea typeface="+mn-ea"/>
              </a:rPr>
              <a:t>device</a:t>
            </a:r>
          </a:p>
          <a:p>
            <a:pPr lvl="1" eaLnBrk="1" fontAlgn="auto" hangingPunct="1">
              <a:spcAft>
                <a:spcPts val="0"/>
              </a:spcAft>
              <a:buFont typeface="Arial"/>
              <a:buChar char="–"/>
              <a:defRPr/>
            </a:pPr>
            <a:r>
              <a:rPr lang="en-US" smtClean="0">
                <a:ea typeface="+mn-ea"/>
              </a:rPr>
              <a:t>Most common are upsets, which are not permanent damage</a:t>
            </a:r>
          </a:p>
          <a:p>
            <a:pPr lvl="1" eaLnBrk="1" fontAlgn="auto" hangingPunct="1">
              <a:spcAft>
                <a:spcPts val="0"/>
              </a:spcAft>
              <a:buFont typeface="Arial"/>
              <a:buChar char="–"/>
              <a:defRPr/>
            </a:pPr>
            <a:r>
              <a:rPr lang="en-US" smtClean="0">
                <a:ea typeface="+mn-ea"/>
              </a:rPr>
              <a:t>Result is at least a single bit change</a:t>
            </a:r>
          </a:p>
          <a:p>
            <a:pPr lvl="1" eaLnBrk="1" fontAlgn="auto" hangingPunct="1">
              <a:spcAft>
                <a:spcPts val="0"/>
              </a:spcAft>
              <a:buFont typeface="Arial"/>
              <a:buChar char="–"/>
              <a:defRPr/>
            </a:pPr>
            <a:endParaRPr lang="en-US">
              <a:ea typeface="+mn-ea"/>
            </a:endParaRP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eaLnBrk="1" hangingPunct="1"/>
            <a:r>
              <a:rPr lang="en-US" altLang="en-US">
                <a:ea typeface="ＭＳ Ｐゴシック" charset="-128"/>
              </a:rPr>
              <a:t> History – 2004</a:t>
            </a:r>
          </a:p>
        </p:txBody>
      </p:sp>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buFont typeface="Arial"/>
              <a:buChar char="•"/>
              <a:defRPr/>
            </a:pPr>
            <a:r>
              <a:rPr lang="en-US" smtClean="0">
                <a:ea typeface="+mn-ea"/>
                <a:cs typeface="+mn-cs"/>
              </a:rPr>
              <a:t>Front End Processors</a:t>
            </a:r>
          </a:p>
          <a:p>
            <a:pPr lvl="1" eaLnBrk="1" fontAlgn="auto" hangingPunct="1">
              <a:spcAft>
                <a:spcPts val="0"/>
              </a:spcAft>
              <a:buFont typeface="Arial"/>
              <a:buChar char="–"/>
              <a:defRPr/>
            </a:pPr>
            <a:r>
              <a:rPr lang="en-US" smtClean="0">
                <a:ea typeface="+mn-ea"/>
              </a:rPr>
              <a:t>Power 3E processors lacked ECC memory</a:t>
            </a:r>
          </a:p>
          <a:p>
            <a:pPr lvl="1" eaLnBrk="1" fontAlgn="auto" hangingPunct="1">
              <a:spcAft>
                <a:spcPts val="0"/>
              </a:spcAft>
              <a:buFont typeface="Arial"/>
              <a:buChar char="–"/>
              <a:defRPr/>
            </a:pPr>
            <a:r>
              <a:rPr lang="en-US" smtClean="0">
                <a:ea typeface="+mn-ea"/>
              </a:rPr>
              <a:t>Some locations had CPUs with ECC memory</a:t>
            </a:r>
          </a:p>
          <a:p>
            <a:pPr lvl="2" eaLnBrk="1" fontAlgn="auto" hangingPunct="1">
              <a:spcAft>
                <a:spcPts val="0"/>
              </a:spcAft>
              <a:buFont typeface="Arial"/>
              <a:buChar char="•"/>
              <a:defRPr/>
            </a:pPr>
            <a:r>
              <a:rPr lang="en-US" smtClean="0">
                <a:ea typeface="+mn-ea"/>
              </a:rPr>
              <a:t>1007C, 1009A, 1009C</a:t>
            </a:r>
          </a:p>
          <a:p>
            <a:pPr lvl="1" eaLnBrk="1" fontAlgn="auto" hangingPunct="1">
              <a:spcAft>
                <a:spcPts val="0"/>
              </a:spcAft>
              <a:buFont typeface="Arial"/>
              <a:buChar char="–"/>
              <a:defRPr/>
            </a:pPr>
            <a:r>
              <a:rPr lang="en-US" smtClean="0">
                <a:ea typeface="+mn-ea"/>
              </a:rPr>
              <a:t>Began process of replacing select CPUs with MVME2112 processors, that have ECC memory</a:t>
            </a:r>
          </a:p>
          <a:p>
            <a:pPr eaLnBrk="1" fontAlgn="auto" hangingPunct="1">
              <a:spcAft>
                <a:spcPts val="0"/>
              </a:spcAft>
              <a:buFont typeface="Arial"/>
              <a:buChar char="•"/>
              <a:defRPr/>
            </a:pPr>
            <a:r>
              <a:rPr lang="en-US" smtClean="0">
                <a:ea typeface="+mn-ea"/>
                <a:cs typeface="+mn-cs"/>
              </a:rPr>
              <a:t>VME Chassis (250 in field, 40 in Alcoves)</a:t>
            </a:r>
          </a:p>
          <a:p>
            <a:pPr lvl="1" eaLnBrk="1" fontAlgn="auto" hangingPunct="1">
              <a:spcAft>
                <a:spcPts val="0"/>
              </a:spcAft>
              <a:buFont typeface="Arial"/>
              <a:buChar char="–"/>
              <a:defRPr/>
            </a:pPr>
            <a:r>
              <a:rPr lang="en-US" smtClean="0">
                <a:solidFill>
                  <a:srgbClr val="0000FF"/>
                </a:solidFill>
                <a:ea typeface="+mn-ea"/>
              </a:rPr>
              <a:t>13 VME PS Failures in Alcoves (38%)</a:t>
            </a:r>
          </a:p>
          <a:p>
            <a:pPr lvl="1" eaLnBrk="1" fontAlgn="auto" hangingPunct="1">
              <a:spcAft>
                <a:spcPts val="0"/>
              </a:spcAft>
              <a:buFont typeface="Arial"/>
              <a:buChar char="–"/>
              <a:defRPr/>
            </a:pPr>
            <a:r>
              <a:rPr lang="en-US" smtClean="0">
                <a:solidFill>
                  <a:srgbClr val="0000FF"/>
                </a:solidFill>
                <a:ea typeface="+mn-ea"/>
              </a:rPr>
              <a:t>3 VME PS Failures in Service buildings (&lt;1%)</a:t>
            </a:r>
          </a:p>
          <a:p>
            <a:pPr eaLnBrk="1" fontAlgn="auto" hangingPunct="1">
              <a:spcAft>
                <a:spcPts val="0"/>
              </a:spcAft>
              <a:buFont typeface="Arial"/>
              <a:buChar char="•"/>
              <a:defRPr/>
            </a:pPr>
            <a:r>
              <a:rPr lang="en-US" smtClean="0">
                <a:ea typeface="+mn-ea"/>
                <a:cs typeface="+mn-cs"/>
              </a:rPr>
              <a:t>Collaboration: VME Chassis Rad Tested for LHC at CERN (Wiener Chassis now in use)</a:t>
            </a:r>
          </a:p>
          <a:p>
            <a:pPr eaLnBrk="1" fontAlgn="auto" hangingPunct="1">
              <a:spcAft>
                <a:spcPts val="0"/>
              </a:spcAft>
              <a:buFont typeface="Arial"/>
              <a:buChar char="•"/>
              <a:defRPr/>
            </a:pPr>
            <a:r>
              <a:rPr lang="en-US" smtClean="0">
                <a:ea typeface="+mn-ea"/>
                <a:cs typeface="+mn-cs"/>
              </a:rPr>
              <a:t>Began looking at Rad Resistant PSs = found one that performed well (</a:t>
            </a:r>
            <a:r>
              <a:rPr lang="en-US" err="1" smtClean="0">
                <a:ea typeface="+mn-ea"/>
                <a:cs typeface="+mn-cs"/>
              </a:rPr>
              <a:t>Vicor</a:t>
            </a:r>
            <a:r>
              <a:rPr lang="en-US" smtClean="0">
                <a:ea typeface="+mn-ea"/>
                <a:cs typeface="+mn-cs"/>
              </a:rPr>
              <a:t> PS now in use)</a:t>
            </a:r>
          </a:p>
          <a:p>
            <a:pPr lvl="1" eaLnBrk="1" fontAlgn="auto" hangingPunct="1">
              <a:spcAft>
                <a:spcPts val="0"/>
              </a:spcAft>
              <a:buFont typeface="Arial"/>
              <a:buChar char="–"/>
              <a:defRPr/>
            </a:pPr>
            <a:endParaRPr lang="en-US">
              <a:ea typeface="+mn-e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altLang="en-US">
                <a:ea typeface="ＭＳ Ｐゴシック" charset="-128"/>
              </a:rPr>
              <a:t>V115 (WFGs)</a:t>
            </a:r>
          </a:p>
        </p:txBody>
      </p:sp>
      <p:sp>
        <p:nvSpPr>
          <p:cNvPr id="30722" name="Content Placeholder 2"/>
          <p:cNvSpPr>
            <a:spLocks noGrp="1"/>
          </p:cNvSpPr>
          <p:nvPr>
            <p:ph idx="1"/>
          </p:nvPr>
        </p:nvSpPr>
        <p:spPr>
          <a:xfrm>
            <a:off x="330200" y="1249363"/>
            <a:ext cx="8551863" cy="4924425"/>
          </a:xfrm>
        </p:spPr>
        <p:txBody>
          <a:bodyPr/>
          <a:lstStyle/>
          <a:p>
            <a:pPr eaLnBrk="1" hangingPunct="1">
              <a:lnSpc>
                <a:spcPct val="80000"/>
              </a:lnSpc>
            </a:pPr>
            <a:r>
              <a:rPr lang="en-US" altLang="en-US" sz="2500">
                <a:ea typeface="ＭＳ Ｐゴシック" charset="-128"/>
              </a:rPr>
              <a:t>Tried ECC memory in WFGs (in 2004)</a:t>
            </a:r>
          </a:p>
          <a:p>
            <a:pPr lvl="1" eaLnBrk="1" hangingPunct="1">
              <a:lnSpc>
                <a:spcPct val="80000"/>
              </a:lnSpc>
            </a:pPr>
            <a:r>
              <a:rPr lang="en-US" altLang="en-US" sz="2200">
                <a:ea typeface="ＭＳ Ｐゴシック" charset="-128"/>
              </a:rPr>
              <a:t>To replace 128K x 32 static ram</a:t>
            </a:r>
          </a:p>
          <a:p>
            <a:pPr lvl="1" eaLnBrk="1" hangingPunct="1">
              <a:lnSpc>
                <a:spcPct val="80000"/>
              </a:lnSpc>
            </a:pPr>
            <a:r>
              <a:rPr lang="en-US" altLang="en-US" sz="2200">
                <a:ea typeface="ＭＳ Ｐゴシック" charset="-128"/>
              </a:rPr>
              <a:t>Plugged into existing memory footprint</a:t>
            </a:r>
          </a:p>
          <a:p>
            <a:pPr lvl="1" eaLnBrk="1" hangingPunct="1">
              <a:lnSpc>
                <a:spcPct val="80000"/>
              </a:lnSpc>
            </a:pPr>
            <a:r>
              <a:rPr lang="en-US" altLang="en-US" sz="2200">
                <a:ea typeface="ＭＳ Ｐゴシック" charset="-128"/>
              </a:rPr>
              <a:t>Initially performed well in tests</a:t>
            </a:r>
          </a:p>
          <a:p>
            <a:pPr lvl="1" eaLnBrk="1" hangingPunct="1">
              <a:lnSpc>
                <a:spcPct val="80000"/>
              </a:lnSpc>
            </a:pPr>
            <a:r>
              <a:rPr lang="en-US" altLang="en-US" sz="2200">
                <a:ea typeface="ＭＳ Ｐゴシック" charset="-128"/>
              </a:rPr>
              <a:t>Didn’t perform as well as expected in alcoves</a:t>
            </a:r>
          </a:p>
          <a:p>
            <a:pPr eaLnBrk="1" hangingPunct="1">
              <a:lnSpc>
                <a:spcPct val="80000"/>
              </a:lnSpc>
            </a:pPr>
            <a:r>
              <a:rPr lang="en-US" altLang="en-US" sz="2500">
                <a:ea typeface="ＭＳ Ｐゴシック" charset="-128"/>
              </a:rPr>
              <a:t>After 2004 switched to MRAM</a:t>
            </a:r>
          </a:p>
          <a:p>
            <a:pPr eaLnBrk="1" hangingPunct="1">
              <a:lnSpc>
                <a:spcPct val="80000"/>
              </a:lnSpc>
            </a:pPr>
            <a:r>
              <a:rPr lang="en-US" altLang="en-US" sz="2500">
                <a:ea typeface="ＭＳ Ｐゴシック" charset="-128"/>
              </a:rPr>
              <a:t>Finished MRAM installation by 2011</a:t>
            </a:r>
          </a:p>
          <a:p>
            <a:pPr eaLnBrk="1" hangingPunct="1">
              <a:lnSpc>
                <a:spcPct val="80000"/>
              </a:lnSpc>
            </a:pPr>
            <a:r>
              <a:rPr lang="en-US" altLang="en-US" sz="2500">
                <a:ea typeface="ＭＳ Ｐゴシック" charset="-128"/>
              </a:rPr>
              <a:t>In addition</a:t>
            </a:r>
          </a:p>
          <a:p>
            <a:pPr lvl="1" eaLnBrk="1" hangingPunct="1">
              <a:lnSpc>
                <a:spcPct val="80000"/>
              </a:lnSpc>
            </a:pPr>
            <a:r>
              <a:rPr lang="en-US" altLang="en-US" sz="2200">
                <a:solidFill>
                  <a:srgbClr val="0000FF"/>
                </a:solidFill>
                <a:ea typeface="ＭＳ Ｐゴシック" charset="-128"/>
              </a:rPr>
              <a:t>Alcove FECs (for PSs) were upgraded to use ECC memory</a:t>
            </a:r>
          </a:p>
          <a:p>
            <a:pPr lvl="1" eaLnBrk="1" hangingPunct="1">
              <a:lnSpc>
                <a:spcPct val="80000"/>
              </a:lnSpc>
            </a:pPr>
            <a:r>
              <a:rPr lang="en-US" altLang="en-US" sz="2200">
                <a:solidFill>
                  <a:srgbClr val="0000FF"/>
                </a:solidFill>
                <a:ea typeface="ＭＳ Ｐゴシック" charset="-128"/>
              </a:rPr>
              <a:t>Stopped using RAM disks to save files</a:t>
            </a:r>
          </a:p>
          <a:p>
            <a:pPr lvl="1" eaLnBrk="1" hangingPunct="1">
              <a:lnSpc>
                <a:spcPct val="80000"/>
              </a:lnSpc>
            </a:pPr>
            <a:r>
              <a:rPr lang="en-US" altLang="en-US" sz="2200">
                <a:solidFill>
                  <a:srgbClr val="0000FF"/>
                </a:solidFill>
                <a:ea typeface="ＭＳ Ｐゴシック" charset="-128"/>
              </a:rPr>
              <a:t>Code was modified to save 3 copies of data that had to remain in RAM disks (to avoid corruption)</a:t>
            </a:r>
          </a:p>
          <a:p>
            <a:pPr lvl="1" eaLnBrk="1" hangingPunct="1">
              <a:lnSpc>
                <a:spcPct val="80000"/>
              </a:lnSpc>
            </a:pPr>
            <a:r>
              <a:rPr lang="en-US" altLang="en-US" sz="2200">
                <a:solidFill>
                  <a:srgbClr val="0000FF"/>
                </a:solidFill>
                <a:ea typeface="ＭＳ Ｐゴシック" charset="-128"/>
              </a:rPr>
              <a:t>RAM disks for FECs that did not need them were removed (i.e., BPMs and QD FECs)</a:t>
            </a:r>
          </a:p>
          <a:p>
            <a:pPr lvl="1" eaLnBrk="1" hangingPunct="1">
              <a:lnSpc>
                <a:spcPct val="80000"/>
              </a:lnSpc>
            </a:pPr>
            <a:endParaRPr lang="en-US" altLang="en-US" sz="2200">
              <a:ea typeface="ＭＳ Ｐゴシック" charset="-128"/>
            </a:endParaRPr>
          </a:p>
          <a:p>
            <a:pPr eaLnBrk="1" hangingPunct="1">
              <a:lnSpc>
                <a:spcPct val="80000"/>
              </a:lnSpc>
              <a:buFont typeface="Arial" charset="0"/>
              <a:buNone/>
            </a:pPr>
            <a:endParaRPr lang="en-US" altLang="en-US" sz="2500">
              <a:ea typeface="ＭＳ Ｐゴシック" charset="-128"/>
            </a:endParaRPr>
          </a:p>
          <a:p>
            <a:pPr eaLnBrk="1" hangingPunct="1">
              <a:lnSpc>
                <a:spcPct val="80000"/>
              </a:lnSpc>
              <a:buFont typeface="Arial" charset="0"/>
              <a:buNone/>
            </a:pPr>
            <a:endParaRPr lang="en-US" altLang="en-US" sz="2500">
              <a:ea typeface="ＭＳ Ｐゴシック" charset="-128"/>
            </a:endParaRPr>
          </a:p>
          <a:p>
            <a:pPr lvl="1" eaLnBrk="1" hangingPunct="1">
              <a:lnSpc>
                <a:spcPct val="80000"/>
              </a:lnSpc>
            </a:pPr>
            <a:endParaRPr lang="en-US" altLang="en-US" sz="2200">
              <a:ea typeface="ＭＳ Ｐゴシック"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altLang="en-US">
                <a:ea typeface="ＭＳ Ｐゴシック" charset="-128"/>
              </a:rPr>
              <a:t>History</a:t>
            </a:r>
          </a:p>
        </p:txBody>
      </p:sp>
      <p:sp>
        <p:nvSpPr>
          <p:cNvPr id="3" name="Content Placeholder 2"/>
          <p:cNvSpPr>
            <a:spLocks noGrp="1"/>
          </p:cNvSpPr>
          <p:nvPr>
            <p:ph idx="1"/>
          </p:nvPr>
        </p:nvSpPr>
        <p:spPr>
          <a:xfrm>
            <a:off x="457200" y="1023938"/>
            <a:ext cx="8551863" cy="4185371"/>
          </a:xfrm>
        </p:spPr>
        <p:txBody>
          <a:bodyPr>
            <a:normAutofit fontScale="92500" lnSpcReduction="10000"/>
          </a:bodyPr>
          <a:lstStyle/>
          <a:p>
            <a:pPr>
              <a:defRPr/>
            </a:pPr>
            <a:r>
              <a:rPr lang="en-US" dirty="0" smtClean="0"/>
              <a:t>Radiation Upsets in Alcove equipment have been a problem since RHIC began operating</a:t>
            </a:r>
          </a:p>
          <a:p>
            <a:pPr>
              <a:defRPr/>
            </a:pPr>
            <a:r>
              <a:rPr lang="en-US" dirty="0" smtClean="0"/>
              <a:t>Problems have been tactically mitigated  </a:t>
            </a:r>
          </a:p>
          <a:p>
            <a:pPr lvl="1">
              <a:defRPr/>
            </a:pPr>
            <a:r>
              <a:rPr lang="en-US" dirty="0" smtClean="0"/>
              <a:t>Going to Radiation resistant VME Power Supplies</a:t>
            </a:r>
          </a:p>
          <a:p>
            <a:pPr lvl="1">
              <a:defRPr/>
            </a:pPr>
            <a:r>
              <a:rPr lang="en-US" dirty="0" smtClean="0"/>
              <a:t>Using ECC memory in (all </a:t>
            </a:r>
            <a:r>
              <a:rPr lang="en-US" dirty="0" err="1" smtClean="0"/>
              <a:t>ps</a:t>
            </a:r>
            <a:r>
              <a:rPr lang="en-US" dirty="0" smtClean="0"/>
              <a:t>, not </a:t>
            </a:r>
            <a:r>
              <a:rPr lang="en-US" dirty="0" err="1" smtClean="0"/>
              <a:t>qd</a:t>
            </a:r>
            <a:r>
              <a:rPr lang="en-US" dirty="0" smtClean="0"/>
              <a:t> or </a:t>
            </a:r>
            <a:r>
              <a:rPr lang="en-US" dirty="0" err="1" smtClean="0"/>
              <a:t>inst</a:t>
            </a:r>
            <a:r>
              <a:rPr lang="en-US" dirty="0" smtClean="0"/>
              <a:t>) FEC processor boards</a:t>
            </a:r>
          </a:p>
          <a:p>
            <a:pPr lvl="1">
              <a:defRPr/>
            </a:pPr>
            <a:r>
              <a:rPr lang="en-US" dirty="0" smtClean="0"/>
              <a:t>Using MRAM for WFG boards</a:t>
            </a:r>
          </a:p>
          <a:p>
            <a:pPr lvl="1">
              <a:defRPr/>
            </a:pPr>
            <a:r>
              <a:rPr lang="en-US" dirty="0" smtClean="0"/>
              <a:t>ado </a:t>
            </a:r>
            <a:r>
              <a:rPr lang="en-US" dirty="0"/>
              <a:t>cache data for alcove FECs is stored on file server - not on local RAM that is vulnerable to rad upsets</a:t>
            </a:r>
            <a:endParaRPr lang="en-US"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altLang="en-US">
                <a:ea typeface="ＭＳ Ｐゴシック" charset="-128"/>
              </a:rPr>
              <a:t>Todays Vulnerabilities</a:t>
            </a:r>
          </a:p>
        </p:txBody>
      </p:sp>
      <p:sp>
        <p:nvSpPr>
          <p:cNvPr id="3" name="Content Placeholder 2"/>
          <p:cNvSpPr>
            <a:spLocks noGrp="1"/>
          </p:cNvSpPr>
          <p:nvPr>
            <p:ph idx="1"/>
          </p:nvPr>
        </p:nvSpPr>
        <p:spPr>
          <a:xfrm>
            <a:off x="457200" y="1023938"/>
            <a:ext cx="8551863" cy="4476317"/>
          </a:xfrm>
        </p:spPr>
        <p:txBody>
          <a:bodyPr>
            <a:normAutofit fontScale="92500" lnSpcReduction="20000"/>
          </a:bodyPr>
          <a:lstStyle/>
          <a:p>
            <a:pPr>
              <a:defRPr/>
            </a:pPr>
            <a:r>
              <a:rPr lang="en-US" dirty="0" smtClean="0"/>
              <a:t>Network switches </a:t>
            </a:r>
            <a:r>
              <a:rPr lang="en-US" dirty="0"/>
              <a:t>require </a:t>
            </a:r>
            <a:r>
              <a:rPr lang="en-US" dirty="0" smtClean="0"/>
              <a:t>frequent resets and even fail (2 replaced in Run 14, one replaced in Run 16)</a:t>
            </a:r>
          </a:p>
          <a:p>
            <a:pPr>
              <a:defRPr/>
            </a:pPr>
            <a:r>
              <a:rPr lang="en-US" dirty="0" smtClean="0"/>
              <a:t>MADCs become corrupted and stop reporting</a:t>
            </a:r>
          </a:p>
          <a:p>
            <a:pPr>
              <a:defRPr/>
            </a:pPr>
            <a:r>
              <a:rPr lang="en-US" dirty="0" smtClean="0"/>
              <a:t>Alcove FECs &amp; WFGs still fail and require resets at a higher rate than in other locations</a:t>
            </a:r>
          </a:p>
          <a:p>
            <a:pPr>
              <a:defRPr/>
            </a:pPr>
            <a:r>
              <a:rPr lang="en-US" dirty="0" smtClean="0"/>
              <a:t>QD &amp; BPM FECs can still hang and require resets</a:t>
            </a:r>
          </a:p>
          <a:p>
            <a:pPr>
              <a:defRPr/>
            </a:pPr>
            <a:r>
              <a:rPr lang="en-US" dirty="0" smtClean="0"/>
              <a:t>UPS units in alcoves have failed (11C &amp; 5C)</a:t>
            </a:r>
          </a:p>
          <a:p>
            <a:pPr>
              <a:defRPr/>
            </a:pPr>
            <a:r>
              <a:rPr lang="en-US" dirty="0" smtClean="0"/>
              <a:t>Fiber runs in RHIC tunnel darken</a:t>
            </a:r>
          </a:p>
          <a:p>
            <a:pPr>
              <a:defRPr/>
            </a:pPr>
            <a:r>
              <a:rPr lang="en-US" dirty="0" smtClean="0"/>
              <a:t>Digi TS need AC resets at </a:t>
            </a:r>
            <a:r>
              <a:rPr lang="en-US" dirty="0" smtClean="0"/>
              <a:t>times</a:t>
            </a:r>
            <a:endParaRPr lang="en-US" dirty="0" smtClean="0"/>
          </a:p>
          <a:p>
            <a:pPr>
              <a:defRPr/>
            </a:pPr>
            <a:r>
              <a:rPr lang="en-US" dirty="0" smtClean="0"/>
              <a:t>VME PSs still fail at times (rare)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116318" cy="749300"/>
          </a:xfrm>
        </p:spPr>
        <p:txBody>
          <a:bodyPr/>
          <a:lstStyle/>
          <a:p>
            <a:r>
              <a:rPr lang="en-US" smtClean="0"/>
              <a:t>Alcoves</a:t>
            </a:r>
            <a:endParaRPr lang="en-US"/>
          </a:p>
        </p:txBody>
      </p:sp>
      <p:pic>
        <p:nvPicPr>
          <p:cNvPr id="6" name="Picture 5"/>
          <p:cNvPicPr>
            <a:picLocks noChangeAspect="1"/>
          </p:cNvPicPr>
          <p:nvPr/>
        </p:nvPicPr>
        <p:blipFill>
          <a:blip r:embed="rId3"/>
          <a:stretch>
            <a:fillRect/>
          </a:stretch>
        </p:blipFill>
        <p:spPr>
          <a:xfrm>
            <a:off x="0" y="1460870"/>
            <a:ext cx="6457361" cy="5260605"/>
          </a:xfrm>
          <a:prstGeom prst="rect">
            <a:avLst/>
          </a:prstGeom>
        </p:spPr>
      </p:pic>
      <p:pic>
        <p:nvPicPr>
          <p:cNvPr id="5" name="Picture 4"/>
          <p:cNvPicPr>
            <a:picLocks noChangeAspect="1"/>
          </p:cNvPicPr>
          <p:nvPr/>
        </p:nvPicPr>
        <p:blipFill>
          <a:blip r:embed="rId4"/>
          <a:stretch>
            <a:fillRect/>
          </a:stretch>
        </p:blipFill>
        <p:spPr>
          <a:xfrm>
            <a:off x="4179398" y="1"/>
            <a:ext cx="4964602" cy="4553146"/>
          </a:xfrm>
          <a:prstGeom prst="rect">
            <a:avLst/>
          </a:prstGeom>
          <a:ln>
            <a:solidFill>
              <a:schemeClr val="tx1"/>
            </a:solidFill>
          </a:ln>
          <a:effectLst>
            <a:outerShdw blurRad="50800" dist="114300" dir="8100000" algn="tr" rotWithShape="0">
              <a:prstClr val="black">
                <a:alpha val="40000"/>
              </a:prstClr>
            </a:outerShdw>
          </a:effectLst>
        </p:spPr>
      </p:pic>
    </p:spTree>
    <p:extLst>
      <p:ext uri="{BB962C8B-B14F-4D97-AF65-F5344CB8AC3E}">
        <p14:creationId xmlns:p14="http://schemas.microsoft.com/office/powerpoint/2010/main" val="49045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6"/>
          <p:cNvSpPr>
            <a:spLocks noGrp="1"/>
          </p:cNvSpPr>
          <p:nvPr>
            <p:ph type="title"/>
          </p:nvPr>
        </p:nvSpPr>
        <p:spPr/>
        <p:txBody>
          <a:bodyPr/>
          <a:lstStyle/>
          <a:p>
            <a:pPr eaLnBrk="1" hangingPunct="1"/>
            <a:r>
              <a:rPr lang="en-US" altLang="en-US" dirty="0" smtClean="0">
                <a:ea typeface="ＭＳ Ｐゴシック" charset="-128"/>
              </a:rPr>
              <a:t>Equipment Layout in Alcoves</a:t>
            </a:r>
            <a:endParaRPr lang="en-US" altLang="en-US" dirty="0">
              <a:ea typeface="ＭＳ Ｐゴシック" charset="-128"/>
            </a:endParaRPr>
          </a:p>
        </p:txBody>
      </p:sp>
      <p:sp>
        <p:nvSpPr>
          <p:cNvPr id="14338" name="Content Placeholder 1"/>
          <p:cNvSpPr>
            <a:spLocks noGrp="1"/>
          </p:cNvSpPr>
          <p:nvPr>
            <p:ph idx="1"/>
          </p:nvPr>
        </p:nvSpPr>
        <p:spPr>
          <a:xfrm>
            <a:off x="296068" y="1023938"/>
            <a:ext cx="8551863" cy="4873625"/>
          </a:xfrm>
        </p:spPr>
        <p:txBody>
          <a:bodyPr/>
          <a:lstStyle/>
          <a:p>
            <a:pPr eaLnBrk="1" hangingPunct="1"/>
            <a:r>
              <a:rPr lang="en-US" altLang="en-US">
                <a:ea typeface="ＭＳ Ｐゴシック" charset="-128"/>
              </a:rPr>
              <a:t>18 Alcoves in RHIC, 3 per ARC.</a:t>
            </a:r>
          </a:p>
          <a:p>
            <a:pPr eaLnBrk="1" hangingPunct="1"/>
            <a:r>
              <a:rPr lang="en-US" altLang="en-US" dirty="0">
                <a:ea typeface="ＭＳ Ｐゴシック" charset="-128"/>
              </a:rPr>
              <a:t>Two basic layouts – rack use is always the same</a:t>
            </a:r>
          </a:p>
        </p:txBody>
      </p:sp>
      <p:pic>
        <p:nvPicPr>
          <p:cNvPr id="14339" name="Picture 2" descr="Alcove11BApr2014upse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317750"/>
            <a:ext cx="4143375"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7" descr="Alcove11AApr2014upset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2397125"/>
            <a:ext cx="4894262"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2"/>
          <p:cNvSpPr txBox="1">
            <a:spLocks noChangeArrowheads="1"/>
          </p:cNvSpPr>
          <p:nvPr/>
        </p:nvSpPr>
        <p:spPr bwMode="auto">
          <a:xfrm>
            <a:off x="1076325" y="5084763"/>
            <a:ext cx="341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t>8</a:t>
            </a:r>
          </a:p>
        </p:txBody>
      </p:sp>
      <p:sp>
        <p:nvSpPr>
          <p:cNvPr id="14343" name="TextBox 10"/>
          <p:cNvSpPr txBox="1">
            <a:spLocks noChangeArrowheads="1"/>
          </p:cNvSpPr>
          <p:nvPr/>
        </p:nvSpPr>
        <p:spPr bwMode="auto">
          <a:xfrm>
            <a:off x="1525588" y="5084763"/>
            <a:ext cx="341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t>9</a:t>
            </a:r>
          </a:p>
        </p:txBody>
      </p:sp>
      <p:sp>
        <p:nvSpPr>
          <p:cNvPr id="14344" name="TextBox 11"/>
          <p:cNvSpPr txBox="1">
            <a:spLocks noChangeArrowheads="1"/>
          </p:cNvSpPr>
          <p:nvPr/>
        </p:nvSpPr>
        <p:spPr bwMode="auto">
          <a:xfrm>
            <a:off x="1866900" y="5084763"/>
            <a:ext cx="496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t>10</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1513" y="0"/>
            <a:ext cx="6448425"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9"/>
          <p:cNvSpPr txBox="1">
            <a:spLocks noChangeArrowheads="1"/>
          </p:cNvSpPr>
          <p:nvPr/>
        </p:nvSpPr>
        <p:spPr bwMode="auto">
          <a:xfrm>
            <a:off x="4143375" y="87313"/>
            <a:ext cx="1265238" cy="584200"/>
          </a:xfrm>
          <a:prstGeom prst="rect">
            <a:avLst/>
          </a:prstGeom>
          <a:solidFill>
            <a:schemeClr val="bg1"/>
          </a:solidFill>
          <a:ln w="25400">
            <a:solidFill>
              <a:schemeClr val="tx1"/>
            </a:solidFill>
            <a:miter lim="800000"/>
            <a:headEnd/>
            <a:tailEnd/>
          </a:ln>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a:t>Rack 8</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00770"/>
            <a:ext cx="8229600" cy="749300"/>
          </a:xfrm>
        </p:spPr>
        <p:txBody>
          <a:bodyPr/>
          <a:lstStyle/>
          <a:p>
            <a:r>
              <a:rPr lang="en-US" dirty="0" smtClean="0"/>
              <a:t>Network Switch &amp; FEC Reset Data</a:t>
            </a:r>
            <a:endParaRPr lang="en-US" dirty="0"/>
          </a:p>
        </p:txBody>
      </p:sp>
      <p:sp>
        <p:nvSpPr>
          <p:cNvPr id="4" name="Content Placeholder 3"/>
          <p:cNvSpPr>
            <a:spLocks noGrp="1"/>
          </p:cNvSpPr>
          <p:nvPr>
            <p:ph idx="1"/>
          </p:nvPr>
        </p:nvSpPr>
        <p:spPr>
          <a:xfrm>
            <a:off x="330200" y="1150070"/>
            <a:ext cx="8551863" cy="3572759"/>
          </a:xfrm>
        </p:spPr>
        <p:txBody>
          <a:bodyPr>
            <a:normAutofit fontScale="70000" lnSpcReduction="20000"/>
          </a:bodyPr>
          <a:lstStyle/>
          <a:p>
            <a:pPr marL="0" indent="0">
              <a:buNone/>
            </a:pPr>
            <a:endParaRPr lang="en-US" i="1" dirty="0" smtClean="0"/>
          </a:p>
          <a:p>
            <a:pPr marL="0" indent="0">
              <a:buNone/>
            </a:pPr>
            <a:r>
              <a:rPr lang="en-US" i="1" dirty="0" smtClean="0"/>
              <a:t>FECs may be rebooted or reset for a variety of reasons - some not indicative of a problem with the FEC. </a:t>
            </a:r>
            <a:endParaRPr lang="en-US" dirty="0" smtClean="0"/>
          </a:p>
          <a:p>
            <a:pPr marL="0" indent="0">
              <a:buNone/>
            </a:pPr>
            <a:endParaRPr lang="en-US" i="1" dirty="0" smtClean="0"/>
          </a:p>
          <a:p>
            <a:pPr marL="0" indent="0">
              <a:buNone/>
            </a:pPr>
            <a:r>
              <a:rPr lang="en-US" i="1" dirty="0" smtClean="0"/>
              <a:t>All FEC reboots/resets are counted but the reasons are only recorded when resets are performed with the “fit” application. The data collected only counts resets that appear to be associated with some kind of failure. </a:t>
            </a:r>
            <a:endParaRPr lang="en-US" dirty="0" smtClean="0"/>
          </a:p>
          <a:p>
            <a:pPr marL="0" indent="0">
              <a:buNone/>
            </a:pPr>
            <a:endParaRPr lang="en-US" i="1" dirty="0" smtClean="0"/>
          </a:p>
          <a:p>
            <a:pPr marL="0" indent="0">
              <a:buNone/>
            </a:pPr>
            <a:r>
              <a:rPr lang="en-US" i="1" dirty="0" smtClean="0"/>
              <a:t>At times multiple resets are attempted (and counted in statistics) for a single problem. </a:t>
            </a:r>
            <a:endParaRPr lang="en-US" dirty="0" smtClean="0"/>
          </a:p>
        </p:txBody>
      </p:sp>
    </p:spTree>
    <p:extLst>
      <p:ext uri="{BB962C8B-B14F-4D97-AF65-F5344CB8AC3E}">
        <p14:creationId xmlns:p14="http://schemas.microsoft.com/office/powerpoint/2010/main" val="2043766324"/>
      </p:ext>
    </p:extLst>
  </p:cSld>
  <p:clrMapOvr>
    <a:masterClrMapping/>
  </p:clrMapOvr>
</p:sld>
</file>

<file path=ppt/theme/theme1.xml><?xml version="1.0" encoding="utf-8"?>
<a:theme xmlns:a="http://schemas.openxmlformats.org/drawingml/2006/main" name="MyBNL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MyBNLTemplate.potx</Template>
  <TotalTime>85603</TotalTime>
  <Words>1409</Words>
  <Application>Microsoft Macintosh PowerPoint</Application>
  <PresentationFormat>On-screen Show (4:3)</PresentationFormat>
  <Paragraphs>204</Paragraphs>
  <Slides>32</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Calibri</vt:lpstr>
      <vt:lpstr>ＭＳ Ｐゴシック</vt:lpstr>
      <vt:lpstr>Wingdings</vt:lpstr>
      <vt:lpstr>Arial</vt:lpstr>
      <vt:lpstr>MyBNLTemplate</vt:lpstr>
      <vt:lpstr>RHIC Run 16 Radiation Upsets</vt:lpstr>
      <vt:lpstr>Acknowledgements</vt:lpstr>
      <vt:lpstr>Outline</vt:lpstr>
      <vt:lpstr>History</vt:lpstr>
      <vt:lpstr>Todays Vulnerabilities</vt:lpstr>
      <vt:lpstr>Alcoves</vt:lpstr>
      <vt:lpstr>Equipment Layout in Alcoves</vt:lpstr>
      <vt:lpstr>PowerPoint Presentation</vt:lpstr>
      <vt:lpstr>Network Switch &amp; FEC Reset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Memory Upset Measurements</vt:lpstr>
      <vt:lpstr>Correlation between Resets and Memory Upset Statistics</vt:lpstr>
      <vt:lpstr>PowerPoint Presentation</vt:lpstr>
      <vt:lpstr>Mitigation Ideas of the Past</vt:lpstr>
      <vt:lpstr>Improvements since 2014</vt:lpstr>
      <vt:lpstr>Future Possibilities</vt:lpstr>
      <vt:lpstr>NEMA† Ratings for External Enclosures</vt:lpstr>
      <vt:lpstr>Shielding Small devices?</vt:lpstr>
      <vt:lpstr>Assume Alcove 7B </vt:lpstr>
      <vt:lpstr>Summary</vt:lpstr>
      <vt:lpstr>Backup/Auxiliary Slides</vt:lpstr>
      <vt:lpstr>Some Terminology</vt:lpstr>
      <vt:lpstr> History – 2004</vt:lpstr>
      <vt:lpstr>V115 (WFGs)</vt:lpstr>
    </vt:vector>
  </TitlesOfParts>
  <Company>Brookhaven National Laboratory</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Kevin Brown</dc:creator>
  <cp:lastModifiedBy>Microsoft Office User</cp:lastModifiedBy>
  <cp:revision>196</cp:revision>
  <cp:lastPrinted>2016-07-29T11:55:19Z</cp:lastPrinted>
  <dcterms:created xsi:type="dcterms:W3CDTF">2010-09-01T20:10:59Z</dcterms:created>
  <dcterms:modified xsi:type="dcterms:W3CDTF">2016-07-29T11:55:30Z</dcterms:modified>
</cp:coreProperties>
</file>