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0" r:id="rId3"/>
    <p:sldId id="257" r:id="rId4"/>
    <p:sldId id="261" r:id="rId5"/>
    <p:sldId id="262" r:id="rId6"/>
    <p:sldId id="263" r:id="rId7"/>
    <p:sldId id="264" r:id="rId8"/>
    <p:sldId id="269" r:id="rId9"/>
    <p:sldId id="270" r:id="rId10"/>
    <p:sldId id="265" r:id="rId11"/>
    <p:sldId id="258" r:id="rId12"/>
    <p:sldId id="271" r:id="rId13"/>
    <p:sldId id="267" r:id="rId14"/>
    <p:sldId id="274" r:id="rId15"/>
    <p:sldId id="278" r:id="rId16"/>
    <p:sldId id="268" r:id="rId17"/>
    <p:sldId id="272" r:id="rId18"/>
    <p:sldId id="273" r:id="rId19"/>
    <p:sldId id="275" r:id="rId20"/>
    <p:sldId id="276" r:id="rId21"/>
    <p:sldId id="277" r:id="rId22"/>
    <p:sldId id="286" r:id="rId23"/>
    <p:sldId id="259" r:id="rId24"/>
    <p:sldId id="281" r:id="rId25"/>
    <p:sldId id="280" r:id="rId26"/>
    <p:sldId id="279" r:id="rId27"/>
    <p:sldId id="282" r:id="rId28"/>
    <p:sldId id="283" r:id="rId29"/>
    <p:sldId id="285" r:id="rId30"/>
    <p:sldId id="287" r:id="rId31"/>
    <p:sldId id="288" r:id="rId32"/>
    <p:sldId id="289"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660"/>
  </p:normalViewPr>
  <p:slideViewPr>
    <p:cSldViewPr snapToGrid="0" snapToObjects="1">
      <p:cViewPr>
        <p:scale>
          <a:sx n="60" d="100"/>
          <a:sy n="60" d="100"/>
        </p:scale>
        <p:origin x="2460" y="8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D42922-8B22-9741-A87C-D6B99DA95259}" type="datetimeFigureOut">
              <a:rPr lang="en-US" smtClean="0"/>
              <a:pPr/>
              <a:t>7/27/2016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A91155-A5E0-3F4C-B2A3-11B2FCE59530}" type="slidenum">
              <a:rPr lang="en-US" smtClean="0"/>
              <a:pPr/>
              <a:t>‹#›</a:t>
            </a:fld>
            <a:endParaRPr lang="en-US"/>
          </a:p>
        </p:txBody>
      </p:sp>
    </p:spTree>
    <p:extLst>
      <p:ext uri="{BB962C8B-B14F-4D97-AF65-F5344CB8AC3E}">
        <p14:creationId xmlns:p14="http://schemas.microsoft.com/office/powerpoint/2010/main" val="314294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91155-A5E0-3F4C-B2A3-11B2FCE59530}" type="slidenum">
              <a:rPr lang="en-US" smtClean="0"/>
              <a:pPr/>
              <a:t>3</a:t>
            </a:fld>
            <a:endParaRPr lang="en-US"/>
          </a:p>
        </p:txBody>
      </p:sp>
    </p:spTree>
    <p:extLst>
      <p:ext uri="{BB962C8B-B14F-4D97-AF65-F5344CB8AC3E}">
        <p14:creationId xmlns:p14="http://schemas.microsoft.com/office/powerpoint/2010/main" val="153617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BE089-2966-9A46-8725-99D2A7F0FA04}"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BE089-2966-9A46-8725-99D2A7F0FA04}"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BE089-2966-9A46-8725-99D2A7F0FA04}"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BE089-2966-9A46-8725-99D2A7F0FA04}"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BE089-2966-9A46-8725-99D2A7F0FA04}"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BE089-2966-9A46-8725-99D2A7F0FA04}"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BE089-2966-9A46-8725-99D2A7F0FA04}" type="datetimeFigureOut">
              <a:rPr lang="en-US" smtClean="0"/>
              <a:pPr/>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BE089-2966-9A46-8725-99D2A7F0FA04}" type="datetimeFigureOut">
              <a:rPr lang="en-US" smtClean="0"/>
              <a:pPr/>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BE089-2966-9A46-8725-99D2A7F0FA04}" type="datetimeFigureOut">
              <a:rPr lang="en-US" smtClean="0"/>
              <a:pPr/>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BE089-2966-9A46-8725-99D2A7F0FA04}"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BE089-2966-9A46-8725-99D2A7F0FA04}"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98202-7AF8-A242-8577-8899677570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BE089-2966-9A46-8725-99D2A7F0FA04}" type="datetimeFigureOut">
              <a:rPr lang="en-US" smtClean="0"/>
              <a:pPr/>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98202-7AF8-A242-8577-8899677570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4661"/>
            <a:ext cx="7772400" cy="2426248"/>
          </a:xfrm>
        </p:spPr>
        <p:txBody>
          <a:bodyPr>
            <a:normAutofit fontScale="90000"/>
          </a:bodyPr>
          <a:lstStyle/>
          <a:p>
            <a:r>
              <a:rPr lang="en-US" dirty="0" smtClean="0"/>
              <a:t>Post Mortem of Injection Kicker Vacuum Failure</a:t>
            </a:r>
            <a:br>
              <a:rPr lang="en-US" dirty="0" smtClean="0"/>
            </a:br>
            <a:r>
              <a:rPr lang="en-US" dirty="0" smtClean="0"/>
              <a:t> </a:t>
            </a:r>
            <a:r>
              <a:rPr lang="en-US" sz="4000" i="1" dirty="0" smtClean="0"/>
              <a:t>from </a:t>
            </a:r>
            <a:r>
              <a:rPr lang="en-US" sz="4000" i="1" dirty="0"/>
              <a:t>s</a:t>
            </a:r>
            <a:r>
              <a:rPr lang="en-US" sz="4000" i="1" dirty="0" smtClean="0"/>
              <a:t>ingle event upsets … to beam loss and vacuum failure</a:t>
            </a:r>
            <a:endParaRPr lang="en-US" sz="4000" i="1" dirty="0"/>
          </a:p>
        </p:txBody>
      </p:sp>
      <p:sp>
        <p:nvSpPr>
          <p:cNvPr id="3" name="Subtitle 2"/>
          <p:cNvSpPr>
            <a:spLocks noGrp="1"/>
          </p:cNvSpPr>
          <p:nvPr>
            <p:ph type="subTitle" idx="1"/>
          </p:nvPr>
        </p:nvSpPr>
        <p:spPr>
          <a:xfrm>
            <a:off x="6589191" y="5056260"/>
            <a:ext cx="2108616" cy="1297296"/>
          </a:xfrm>
        </p:spPr>
        <p:txBody>
          <a:bodyPr>
            <a:normAutofit fontScale="62500" lnSpcReduction="20000"/>
          </a:bodyPr>
          <a:lstStyle/>
          <a:p>
            <a:pPr algn="r"/>
            <a:r>
              <a:rPr lang="en-US" dirty="0" smtClean="0"/>
              <a:t>Don Bruno</a:t>
            </a:r>
          </a:p>
          <a:p>
            <a:pPr algn="r"/>
            <a:r>
              <a:rPr lang="en-US" dirty="0" smtClean="0"/>
              <a:t>John Morris</a:t>
            </a:r>
          </a:p>
          <a:p>
            <a:pPr algn="r"/>
            <a:r>
              <a:rPr lang="en-US" dirty="0" smtClean="0"/>
              <a:t>RHIC Retreat   </a:t>
            </a:r>
          </a:p>
          <a:p>
            <a:pPr algn="r"/>
            <a:r>
              <a:rPr lang="en-US" dirty="0" smtClean="0"/>
              <a:t> July 29, 2016</a:t>
            </a:r>
            <a:endParaRPr lang="en-US" dirty="0"/>
          </a:p>
        </p:txBody>
      </p:sp>
      <p:sp>
        <p:nvSpPr>
          <p:cNvPr id="5" name="TextBox 4"/>
          <p:cNvSpPr txBox="1"/>
          <p:nvPr/>
        </p:nvSpPr>
        <p:spPr>
          <a:xfrm>
            <a:off x="479214" y="3798185"/>
            <a:ext cx="5726606" cy="2215991"/>
          </a:xfrm>
          <a:prstGeom prst="rect">
            <a:avLst/>
          </a:prstGeom>
          <a:noFill/>
        </p:spPr>
        <p:txBody>
          <a:bodyPr wrap="square" rtlCol="0">
            <a:spAutoFit/>
          </a:bodyPr>
          <a:lstStyle/>
          <a:p>
            <a:pPr marL="342900" indent="-342900">
              <a:spcAft>
                <a:spcPts val="600"/>
              </a:spcAft>
              <a:buFont typeface="+mj-lt"/>
              <a:buAutoNum type="arabicPeriod"/>
            </a:pPr>
            <a:r>
              <a:rPr lang="en-US" sz="3200" dirty="0" smtClean="0"/>
              <a:t>What happened?</a:t>
            </a:r>
          </a:p>
          <a:p>
            <a:pPr marL="342900" indent="-342900">
              <a:spcAft>
                <a:spcPts val="600"/>
              </a:spcAft>
              <a:buFont typeface="+mj-lt"/>
              <a:buAutoNum type="arabicPeriod"/>
            </a:pPr>
            <a:r>
              <a:rPr lang="en-US" sz="3200" dirty="0" smtClean="0"/>
              <a:t>How did it happen?</a:t>
            </a:r>
          </a:p>
          <a:p>
            <a:pPr marL="342900" indent="-342900">
              <a:spcAft>
                <a:spcPts val="600"/>
              </a:spcAft>
              <a:buFont typeface="+mj-lt"/>
              <a:buAutoNum type="arabicPeriod"/>
            </a:pPr>
            <a:r>
              <a:rPr lang="en-US" sz="3200" dirty="0" smtClean="0"/>
              <a:t>How can we prevent it from happening again?</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8313"/>
            <a:ext cx="7772400" cy="1797248"/>
          </a:xfrm>
        </p:spPr>
        <p:txBody>
          <a:bodyPr>
            <a:normAutofit fontScale="90000"/>
          </a:bodyPr>
          <a:lstStyle/>
          <a:p>
            <a:r>
              <a:rPr lang="en-US" sz="6667" dirty="0" smtClean="0"/>
              <a:t>How did it happen?</a:t>
            </a:r>
            <a:r>
              <a:rPr lang="en-US" dirty="0" smtClean="0"/>
              <a:t/>
            </a:r>
            <a:br>
              <a:rPr lang="en-US" dirty="0" smtClean="0"/>
            </a:br>
            <a:r>
              <a:rPr lang="en-US" dirty="0" smtClean="0"/>
              <a:t/>
            </a:r>
            <a:br>
              <a:rPr lang="en-US" dirty="0" smtClean="0"/>
            </a:br>
            <a:endParaRPr lang="en-US" sz="40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txBody>
          <a:bodyPr>
            <a:normAutofit fontScale="90000"/>
          </a:bodyPr>
          <a:lstStyle/>
          <a:p>
            <a:r>
              <a:rPr lang="en-US" dirty="0" smtClean="0"/>
              <a:t>How did it happen?         </a:t>
            </a:r>
            <a:r>
              <a:rPr lang="en-US" i="1" dirty="0" smtClean="0"/>
              <a:t>Background</a:t>
            </a:r>
            <a:endParaRPr lang="en-US" i="1" dirty="0"/>
          </a:p>
        </p:txBody>
      </p:sp>
      <p:pic>
        <p:nvPicPr>
          <p:cNvPr id="7" name="Picture 6"/>
          <p:cNvPicPr>
            <a:picLocks noChangeAspect="1"/>
          </p:cNvPicPr>
          <p:nvPr/>
        </p:nvPicPr>
        <p:blipFill>
          <a:blip r:embed="rId2"/>
          <a:stretch>
            <a:fillRect/>
          </a:stretch>
        </p:blipFill>
        <p:spPr>
          <a:xfrm>
            <a:off x="457200" y="1117422"/>
            <a:ext cx="4111760" cy="3303808"/>
          </a:xfrm>
          <a:prstGeom prst="rect">
            <a:avLst/>
          </a:prstGeom>
        </p:spPr>
      </p:pic>
      <p:sp>
        <p:nvSpPr>
          <p:cNvPr id="9" name="TextBox 8"/>
          <p:cNvSpPr txBox="1"/>
          <p:nvPr/>
        </p:nvSpPr>
        <p:spPr>
          <a:xfrm>
            <a:off x="457200" y="4404469"/>
            <a:ext cx="3954162"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Upsets detected in test memory pattern in alcove </a:t>
            </a:r>
            <a:r>
              <a:rPr lang="en-US" dirty="0" err="1" smtClean="0"/>
              <a:t>FECs</a:t>
            </a:r>
            <a:r>
              <a:rPr lang="en-US" dirty="0" smtClean="0"/>
              <a:t> after each fill.</a:t>
            </a:r>
          </a:p>
          <a:p>
            <a:pPr algn="ctr"/>
            <a:r>
              <a:rPr lang="en-US" dirty="0" smtClean="0"/>
              <a:t>Alcove 5c </a:t>
            </a:r>
            <a:r>
              <a:rPr lang="en-US" dirty="0" err="1" smtClean="0"/>
              <a:t>FECs</a:t>
            </a:r>
            <a:r>
              <a:rPr lang="en-US" dirty="0" smtClean="0"/>
              <a:t> (bold lines) are among those with the most upsets.</a:t>
            </a:r>
          </a:p>
        </p:txBody>
      </p:sp>
      <p:pic>
        <p:nvPicPr>
          <p:cNvPr id="11" name="Picture 10"/>
          <p:cNvPicPr>
            <a:picLocks noChangeAspect="1"/>
          </p:cNvPicPr>
          <p:nvPr/>
        </p:nvPicPr>
        <p:blipFill>
          <a:blip r:embed="rId3"/>
          <a:stretch>
            <a:fillRect/>
          </a:stretch>
        </p:blipFill>
        <p:spPr>
          <a:xfrm>
            <a:off x="4568960" y="1117422"/>
            <a:ext cx="4572000" cy="3429000"/>
          </a:xfrm>
          <a:prstGeom prst="rect">
            <a:avLst/>
          </a:prstGeom>
        </p:spPr>
      </p:pic>
      <p:sp>
        <p:nvSpPr>
          <p:cNvPr id="8" name="TextBox 7"/>
          <p:cNvSpPr txBox="1"/>
          <p:nvPr/>
        </p:nvSpPr>
        <p:spPr>
          <a:xfrm>
            <a:off x="4745666" y="4421230"/>
            <a:ext cx="3941134"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Network Switch Resets April 6 to</a:t>
            </a:r>
            <a:r>
              <a:rPr lang="en-US" dirty="0"/>
              <a:t> </a:t>
            </a:r>
            <a:r>
              <a:rPr lang="en-US" dirty="0" smtClean="0"/>
              <a:t>May 9.</a:t>
            </a:r>
          </a:p>
          <a:p>
            <a:pPr algn="ctr"/>
            <a:r>
              <a:rPr lang="en-US" dirty="0" smtClean="0"/>
              <a:t>Alcove 5c is in the top 5.</a:t>
            </a:r>
          </a:p>
        </p:txBody>
      </p:sp>
      <p:sp>
        <p:nvSpPr>
          <p:cNvPr id="13" name="TextBox 12"/>
          <p:cNvSpPr txBox="1"/>
          <p:nvPr/>
        </p:nvSpPr>
        <p:spPr>
          <a:xfrm>
            <a:off x="181424" y="5604798"/>
            <a:ext cx="8505376" cy="1200329"/>
          </a:xfrm>
          <a:prstGeom prst="rect">
            <a:avLst/>
          </a:prstGeom>
          <a:noFill/>
        </p:spPr>
        <p:txBody>
          <a:bodyPr wrap="square" rtlCol="0">
            <a:spAutoFit/>
          </a:bodyPr>
          <a:lstStyle/>
          <a:p>
            <a:r>
              <a:rPr lang="en-US" dirty="0" smtClean="0"/>
              <a:t>Equipment in alcove 5c was vulnerable to radiation upset.</a:t>
            </a:r>
          </a:p>
          <a:p>
            <a:r>
              <a:rPr lang="en-US" dirty="0" smtClean="0"/>
              <a:t>Alcove UPS units have had problems before that may have been due to radiation upsets.</a:t>
            </a:r>
          </a:p>
          <a:p>
            <a:r>
              <a:rPr lang="en-US" dirty="0" smtClean="0"/>
              <a:t>Note similar event in alcove 9b at store during fill 19681 on Mar 12, 2016 (beam from that event primarily went into collimators)</a:t>
            </a:r>
            <a:endParaRPr lang="en-US" dirty="0"/>
          </a:p>
        </p:txBody>
      </p:sp>
      <p:sp>
        <p:nvSpPr>
          <p:cNvPr id="10" name="Oval 9"/>
          <p:cNvSpPr/>
          <p:nvPr/>
        </p:nvSpPr>
        <p:spPr>
          <a:xfrm>
            <a:off x="6254348" y="2864462"/>
            <a:ext cx="448785" cy="1250815"/>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9496"/>
          </a:xfrm>
        </p:spPr>
        <p:txBody>
          <a:bodyPr>
            <a:normAutofit fontScale="90000"/>
          </a:bodyPr>
          <a:lstStyle/>
          <a:p>
            <a:r>
              <a:rPr lang="en-US" dirty="0" smtClean="0"/>
              <a:t>Alcove Layout</a:t>
            </a:r>
            <a:endParaRPr lang="en-US" dirty="0"/>
          </a:p>
        </p:txBody>
      </p:sp>
      <p:pic>
        <p:nvPicPr>
          <p:cNvPr id="5" name="Picture 4"/>
          <p:cNvPicPr>
            <a:picLocks noChangeAspect="1"/>
          </p:cNvPicPr>
          <p:nvPr/>
        </p:nvPicPr>
        <p:blipFill>
          <a:blip r:embed="rId2"/>
          <a:stretch>
            <a:fillRect/>
          </a:stretch>
        </p:blipFill>
        <p:spPr>
          <a:xfrm>
            <a:off x="361188" y="539496"/>
            <a:ext cx="8682228" cy="6333539"/>
          </a:xfrm>
          <a:prstGeom prst="rect">
            <a:avLst/>
          </a:prstGeom>
        </p:spPr>
      </p:pic>
    </p:spTree>
    <p:extLst>
      <p:ext uri="{BB962C8B-B14F-4D97-AF65-F5344CB8AC3E}">
        <p14:creationId xmlns:p14="http://schemas.microsoft.com/office/powerpoint/2010/main" val="129854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48" y="274638"/>
            <a:ext cx="8637830" cy="887583"/>
          </a:xfrm>
        </p:spPr>
        <p:txBody>
          <a:bodyPr>
            <a:normAutofit/>
          </a:bodyPr>
          <a:lstStyle/>
          <a:p>
            <a:r>
              <a:rPr lang="en-US" dirty="0" smtClean="0"/>
              <a:t>How did it happen?    </a:t>
            </a:r>
            <a:r>
              <a:rPr lang="en-US" i="1" dirty="0" smtClean="0"/>
              <a:t>Timeline</a:t>
            </a:r>
            <a:endParaRPr lang="en-US" i="1" dirty="0"/>
          </a:p>
        </p:txBody>
      </p:sp>
      <p:sp>
        <p:nvSpPr>
          <p:cNvPr id="3" name="Content Placeholder 2"/>
          <p:cNvSpPr>
            <a:spLocks noGrp="1"/>
          </p:cNvSpPr>
          <p:nvPr>
            <p:ph idx="1"/>
          </p:nvPr>
        </p:nvSpPr>
        <p:spPr>
          <a:xfrm>
            <a:off x="457200" y="1162222"/>
            <a:ext cx="8229600" cy="4963942"/>
          </a:xfrm>
        </p:spPr>
        <p:txBody>
          <a:bodyPr>
            <a:normAutofit fontScale="70000" lnSpcReduction="20000"/>
          </a:bodyPr>
          <a:lstStyle/>
          <a:p>
            <a:r>
              <a:rPr lang="en-US" dirty="0" smtClean="0"/>
              <a:t>111x111 ramp begins at 10:23:18.</a:t>
            </a:r>
          </a:p>
          <a:p>
            <a:r>
              <a:rPr lang="en-US" dirty="0" smtClean="0"/>
              <a:t>Loss </a:t>
            </a:r>
            <a:r>
              <a:rPr lang="en-US" dirty="0" err="1" smtClean="0"/>
              <a:t>mon</a:t>
            </a:r>
            <a:r>
              <a:rPr lang="en-US" dirty="0" smtClean="0"/>
              <a:t> permit configuration is desensitized at 10:23:19 by </a:t>
            </a:r>
            <a:r>
              <a:rPr lang="en-US" dirty="0" err="1" smtClean="0"/>
              <a:t>ev-blm-low</a:t>
            </a:r>
            <a:r>
              <a:rPr lang="en-US" dirty="0" smtClean="0"/>
              <a:t> event.</a:t>
            </a:r>
          </a:p>
          <a:p>
            <a:r>
              <a:rPr lang="en-US" dirty="0" smtClean="0"/>
              <a:t>UPS in alcove 5c loses power at 10:23:41</a:t>
            </a:r>
          </a:p>
          <a:p>
            <a:r>
              <a:rPr lang="en-US" dirty="0" smtClean="0"/>
              <a:t>AC reset unit plugged into UPS loses power.</a:t>
            </a:r>
          </a:p>
          <a:p>
            <a:r>
              <a:rPr lang="en-US" dirty="0" smtClean="0"/>
              <a:t>6 PS node cards plugged into reset unit lose power</a:t>
            </a:r>
          </a:p>
          <a:p>
            <a:r>
              <a:rPr lang="en-US" dirty="0" smtClean="0"/>
              <a:t>All power supplies connected to node cards simultaneously turn off.</a:t>
            </a:r>
          </a:p>
          <a:p>
            <a:r>
              <a:rPr lang="en-US" dirty="0" smtClean="0"/>
              <a:t>All corrections powered by those supplies quickly go to zero (including 6 amps of yellow horizontal steering).</a:t>
            </a:r>
          </a:p>
          <a:p>
            <a:r>
              <a:rPr lang="en-US" dirty="0" smtClean="0"/>
              <a:t>Blue and yellow beam losses begin.  Yellow beam is all gone soon after 10:23:42.</a:t>
            </a:r>
          </a:p>
          <a:p>
            <a:r>
              <a:rPr lang="en-US" dirty="0" smtClean="0"/>
              <a:t>30ms later, the permit is pulled by loss monitor in sector 1.</a:t>
            </a:r>
          </a:p>
          <a:p>
            <a:r>
              <a:rPr lang="en-US" dirty="0" smtClean="0"/>
              <a:t>Cracks are discovered in beam pipe in sector 5 at injection kicker</a:t>
            </a:r>
          </a:p>
          <a:p>
            <a:r>
              <a:rPr lang="en-US" dirty="0" smtClean="0"/>
              <a:t>UPS in 5c is reset by CAS and power is restored at 11:42.</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1867"/>
          </a:xfrm>
        </p:spPr>
        <p:txBody>
          <a:bodyPr>
            <a:normAutofit fontScale="90000"/>
          </a:bodyPr>
          <a:lstStyle/>
          <a:p>
            <a:r>
              <a:rPr lang="en-US" dirty="0" smtClean="0"/>
              <a:t>Corrector Permit System 1</a:t>
            </a:r>
            <a:endParaRPr lang="en-US" dirty="0"/>
          </a:p>
        </p:txBody>
      </p:sp>
      <p:pic>
        <p:nvPicPr>
          <p:cNvPr id="5" name="Picture 4"/>
          <p:cNvPicPr>
            <a:picLocks noChangeAspect="1"/>
          </p:cNvPicPr>
          <p:nvPr/>
        </p:nvPicPr>
        <p:blipFill>
          <a:blip r:embed="rId2"/>
          <a:stretch>
            <a:fillRect/>
          </a:stretch>
        </p:blipFill>
        <p:spPr>
          <a:xfrm>
            <a:off x="212652" y="752032"/>
            <a:ext cx="8716482" cy="5646219"/>
          </a:xfrm>
          <a:prstGeom prst="rect">
            <a:avLst/>
          </a:prstGeom>
        </p:spPr>
      </p:pic>
    </p:spTree>
    <p:extLst>
      <p:ext uri="{BB962C8B-B14F-4D97-AF65-F5344CB8AC3E}">
        <p14:creationId xmlns:p14="http://schemas.microsoft.com/office/powerpoint/2010/main" val="1117145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592" y="297711"/>
            <a:ext cx="3317358" cy="1569660"/>
          </a:xfrm>
          <a:prstGeom prst="rect">
            <a:avLst/>
          </a:prstGeom>
          <a:noFill/>
        </p:spPr>
        <p:txBody>
          <a:bodyPr wrap="square" rtlCol="0">
            <a:spAutoFit/>
          </a:bodyPr>
          <a:lstStyle/>
          <a:p>
            <a:r>
              <a:rPr lang="en-US" sz="3200" dirty="0" smtClean="0"/>
              <a:t>PS Voltage, BLM, Permit Times from 4/29/16 event</a:t>
            </a:r>
            <a:endParaRPr lang="en-US" sz="3200" dirty="0"/>
          </a:p>
        </p:txBody>
      </p:sp>
      <p:sp>
        <p:nvSpPr>
          <p:cNvPr id="7" name="TextBox 6"/>
          <p:cNvSpPr txBox="1"/>
          <p:nvPr/>
        </p:nvSpPr>
        <p:spPr>
          <a:xfrm>
            <a:off x="127592" y="2423290"/>
            <a:ext cx="3317358" cy="2554545"/>
          </a:xfrm>
          <a:prstGeom prst="rect">
            <a:avLst/>
          </a:prstGeom>
          <a:noFill/>
        </p:spPr>
        <p:txBody>
          <a:bodyPr wrap="square" rtlCol="0">
            <a:spAutoFit/>
          </a:bodyPr>
          <a:lstStyle/>
          <a:p>
            <a:r>
              <a:rPr lang="en-US" sz="3200" dirty="0" smtClean="0"/>
              <a:t>Added AC </a:t>
            </a:r>
            <a:r>
              <a:rPr lang="en-US" sz="3200" dirty="0" err="1" smtClean="0"/>
              <a:t>Pwr</a:t>
            </a:r>
            <a:r>
              <a:rPr lang="en-US" sz="3200" dirty="0" smtClean="0"/>
              <a:t> Loss and ON status/Input to Permit, from test done on 7/27/16</a:t>
            </a:r>
            <a:endParaRPr lang="en-US" sz="3200" dirty="0"/>
          </a:p>
        </p:txBody>
      </p:sp>
      <p:sp>
        <p:nvSpPr>
          <p:cNvPr id="8" name="TextBox 7"/>
          <p:cNvSpPr txBox="1"/>
          <p:nvPr/>
        </p:nvSpPr>
        <p:spPr>
          <a:xfrm>
            <a:off x="233917" y="5627172"/>
            <a:ext cx="3317358" cy="1015663"/>
          </a:xfrm>
          <a:prstGeom prst="rect">
            <a:avLst/>
          </a:prstGeom>
          <a:noFill/>
        </p:spPr>
        <p:txBody>
          <a:bodyPr wrap="square" rtlCol="0">
            <a:spAutoFit/>
          </a:bodyPr>
          <a:lstStyle/>
          <a:p>
            <a:r>
              <a:rPr lang="en-US" sz="2000" dirty="0" smtClean="0"/>
              <a:t>Note: with new node cards time from AC </a:t>
            </a:r>
            <a:r>
              <a:rPr lang="en-US" sz="2000" dirty="0" err="1" smtClean="0"/>
              <a:t>Pwr</a:t>
            </a:r>
            <a:r>
              <a:rPr lang="en-US" sz="2000" dirty="0" smtClean="0"/>
              <a:t> loss to ON status loss = 70ms</a:t>
            </a:r>
            <a:endParaRPr lang="en-US" sz="2000" dirty="0"/>
          </a:p>
        </p:txBody>
      </p:sp>
      <p:pic>
        <p:nvPicPr>
          <p:cNvPr id="10" name="Picture 9"/>
          <p:cNvPicPr>
            <a:picLocks noChangeAspect="1"/>
          </p:cNvPicPr>
          <p:nvPr/>
        </p:nvPicPr>
        <p:blipFill>
          <a:blip r:embed="rId2"/>
          <a:stretch>
            <a:fillRect/>
          </a:stretch>
        </p:blipFill>
        <p:spPr>
          <a:xfrm>
            <a:off x="3551275" y="82546"/>
            <a:ext cx="5379986" cy="6560289"/>
          </a:xfrm>
          <a:prstGeom prst="rect">
            <a:avLst/>
          </a:prstGeom>
        </p:spPr>
      </p:pic>
    </p:spTree>
    <p:extLst>
      <p:ext uri="{BB962C8B-B14F-4D97-AF65-F5344CB8AC3E}">
        <p14:creationId xmlns:p14="http://schemas.microsoft.com/office/powerpoint/2010/main" val="920193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028"/>
            <a:ext cx="7772400" cy="2612001"/>
          </a:xfrm>
        </p:spPr>
        <p:txBody>
          <a:bodyPr>
            <a:normAutofit fontScale="90000"/>
          </a:bodyPr>
          <a:lstStyle/>
          <a:p>
            <a:r>
              <a:rPr lang="en-US" sz="6667" dirty="0" smtClean="0"/>
              <a:t>How can we prevent it from happening again?</a:t>
            </a:r>
            <a:r>
              <a:rPr lang="en-US" dirty="0" smtClean="0"/>
              <a:t/>
            </a:r>
            <a:br>
              <a:rPr lang="en-US" dirty="0" smtClean="0"/>
            </a:br>
            <a:r>
              <a:rPr lang="en-US" dirty="0" smtClean="0"/>
              <a:t/>
            </a:r>
            <a:br>
              <a:rPr lang="en-US" dirty="0" smtClean="0"/>
            </a:br>
            <a:endParaRPr lang="en-US" sz="4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UPS Connections</a:t>
            </a:r>
            <a:endParaRPr lang="en-US" dirty="0"/>
          </a:p>
        </p:txBody>
      </p:sp>
      <p:pic>
        <p:nvPicPr>
          <p:cNvPr id="4" name="Picture 3"/>
          <p:cNvPicPr>
            <a:picLocks noChangeAspect="1"/>
          </p:cNvPicPr>
          <p:nvPr/>
        </p:nvPicPr>
        <p:blipFill>
          <a:blip r:embed="rId2"/>
          <a:stretch>
            <a:fillRect/>
          </a:stretch>
        </p:blipFill>
        <p:spPr>
          <a:xfrm>
            <a:off x="1540012" y="1970104"/>
            <a:ext cx="6232531" cy="4030646"/>
          </a:xfrm>
          <a:prstGeom prst="rect">
            <a:avLst/>
          </a:prstGeom>
        </p:spPr>
      </p:pic>
    </p:spTree>
    <p:extLst>
      <p:ext uri="{BB962C8B-B14F-4D97-AF65-F5344CB8AC3E}">
        <p14:creationId xmlns:p14="http://schemas.microsoft.com/office/powerpoint/2010/main" val="169778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Connections, No UPS</a:t>
            </a:r>
            <a:endParaRPr lang="en-US" dirty="0"/>
          </a:p>
        </p:txBody>
      </p:sp>
      <p:pic>
        <p:nvPicPr>
          <p:cNvPr id="4" name="Picture 3"/>
          <p:cNvPicPr>
            <a:picLocks noChangeAspect="1"/>
          </p:cNvPicPr>
          <p:nvPr/>
        </p:nvPicPr>
        <p:blipFill>
          <a:blip r:embed="rId2"/>
          <a:stretch>
            <a:fillRect/>
          </a:stretch>
        </p:blipFill>
        <p:spPr>
          <a:xfrm>
            <a:off x="1597914" y="1926146"/>
            <a:ext cx="6110621" cy="3802570"/>
          </a:xfrm>
          <a:prstGeom prst="rect">
            <a:avLst/>
          </a:prstGeom>
        </p:spPr>
      </p:pic>
    </p:spTree>
    <p:extLst>
      <p:ext uri="{BB962C8B-B14F-4D97-AF65-F5344CB8AC3E}">
        <p14:creationId xmlns:p14="http://schemas.microsoft.com/office/powerpoint/2010/main" val="78376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23"/>
            <a:ext cx="8229600" cy="324787"/>
          </a:xfrm>
        </p:spPr>
        <p:txBody>
          <a:bodyPr>
            <a:noAutofit/>
          </a:bodyPr>
          <a:lstStyle/>
          <a:p>
            <a:r>
              <a:rPr lang="en-US" sz="2800" dirty="0"/>
              <a:t>Corrector Permit System 1</a:t>
            </a:r>
          </a:p>
        </p:txBody>
      </p:sp>
      <p:sp>
        <p:nvSpPr>
          <p:cNvPr id="3" name="Content Placeholder 2"/>
          <p:cNvSpPr>
            <a:spLocks noGrp="1"/>
          </p:cNvSpPr>
          <p:nvPr>
            <p:ph idx="1"/>
          </p:nvPr>
        </p:nvSpPr>
        <p:spPr>
          <a:xfrm>
            <a:off x="1" y="384668"/>
            <a:ext cx="9144000" cy="6473332"/>
          </a:xfrm>
        </p:spPr>
        <p:txBody>
          <a:bodyPr>
            <a:noAutofit/>
          </a:bodyPr>
          <a:lstStyle/>
          <a:p>
            <a:r>
              <a:rPr lang="en-US" sz="2100" dirty="0" smtClean="0"/>
              <a:t>Hardware installed for many years. Never made operational. Concerns about nuisance trips.</a:t>
            </a:r>
          </a:p>
          <a:p>
            <a:r>
              <a:rPr lang="en-US" sz="2100" dirty="0" smtClean="0"/>
              <a:t>As is now it will trip Permit if </a:t>
            </a:r>
            <a:r>
              <a:rPr lang="en-US" sz="2100" dirty="0" err="1" smtClean="0"/>
              <a:t>ps</a:t>
            </a:r>
            <a:r>
              <a:rPr lang="en-US" sz="2100" dirty="0" smtClean="0"/>
              <a:t> trips to STBY-FLT only.</a:t>
            </a:r>
          </a:p>
          <a:p>
            <a:r>
              <a:rPr lang="en-US" sz="2100" dirty="0"/>
              <a:t>This system may not be fast enough in some cases to trip the permit if the scan time of the PLC is too long. Ran 10 tests. Tripped </a:t>
            </a:r>
            <a:r>
              <a:rPr lang="en-US" sz="2100" dirty="0" err="1"/>
              <a:t>ps</a:t>
            </a:r>
            <a:r>
              <a:rPr lang="en-US" sz="2100" dirty="0"/>
              <a:t> on Lead flow Interlock. Time from losing ON status to permit </a:t>
            </a:r>
            <a:r>
              <a:rPr lang="en-US" sz="2100" dirty="0" smtClean="0"/>
              <a:t>input trip 30ms</a:t>
            </a:r>
            <a:r>
              <a:rPr lang="en-US" sz="2100" dirty="0" smtClean="0"/>
              <a:t>-</a:t>
            </a:r>
            <a:r>
              <a:rPr lang="en-US" sz="2100" dirty="0" smtClean="0"/>
              <a:t>390ms</a:t>
            </a:r>
            <a:r>
              <a:rPr lang="en-US" sz="2100" dirty="0"/>
              <a:t>, Could be 1 </a:t>
            </a:r>
            <a:r>
              <a:rPr lang="en-US" sz="2100" dirty="0" smtClean="0"/>
              <a:t>sec</a:t>
            </a:r>
            <a:r>
              <a:rPr lang="en-US" sz="2100" dirty="0"/>
              <a:t>?</a:t>
            </a:r>
            <a:endParaRPr lang="en-US" sz="2100" dirty="0" smtClean="0"/>
          </a:p>
          <a:p>
            <a:r>
              <a:rPr lang="en-US" sz="2100" dirty="0" smtClean="0"/>
              <a:t>System as is does </a:t>
            </a:r>
            <a:r>
              <a:rPr lang="en-US" sz="2100" dirty="0" smtClean="0"/>
              <a:t>not trip permit if </a:t>
            </a:r>
            <a:r>
              <a:rPr lang="en-US" sz="2100" dirty="0" err="1" smtClean="0"/>
              <a:t>ps</a:t>
            </a:r>
            <a:r>
              <a:rPr lang="en-US" sz="2100" dirty="0" smtClean="0"/>
              <a:t> in OFF, STBY, Node </a:t>
            </a:r>
            <a:r>
              <a:rPr lang="en-US" sz="2100" dirty="0"/>
              <a:t>C</a:t>
            </a:r>
            <a:r>
              <a:rPr lang="en-US" sz="2100" dirty="0" smtClean="0"/>
              <a:t>ard loses ac </a:t>
            </a:r>
            <a:r>
              <a:rPr lang="en-US" sz="2100" dirty="0" smtClean="0"/>
              <a:t>power </a:t>
            </a:r>
            <a:r>
              <a:rPr lang="en-US" sz="2100" dirty="0"/>
              <a:t>(unless master</a:t>
            </a:r>
            <a:r>
              <a:rPr lang="en-US" sz="2100" dirty="0" smtClean="0"/>
              <a:t>) or if Low Res </a:t>
            </a:r>
            <a:r>
              <a:rPr lang="en-US" sz="2100" dirty="0" err="1" smtClean="0"/>
              <a:t>setpoint</a:t>
            </a:r>
            <a:r>
              <a:rPr lang="en-US" sz="2100" dirty="0" smtClean="0"/>
              <a:t> chassis loses ac power.</a:t>
            </a:r>
          </a:p>
          <a:p>
            <a:r>
              <a:rPr lang="en-US" sz="2100" dirty="0" smtClean="0"/>
              <a:t>Code can be re-written to cover OFF, and </a:t>
            </a:r>
            <a:r>
              <a:rPr lang="en-US" sz="2100" dirty="0" smtClean="0"/>
              <a:t>STBY. Not sure if </a:t>
            </a:r>
            <a:r>
              <a:rPr lang="en-US" sz="2100" dirty="0" smtClean="0"/>
              <a:t>node card loses AC power, unless master node card loses ac power. </a:t>
            </a:r>
            <a:r>
              <a:rPr lang="en-US" sz="2100" dirty="0" smtClean="0"/>
              <a:t>350ms from loss of ac </a:t>
            </a:r>
            <a:r>
              <a:rPr lang="en-US" sz="2100" dirty="0" err="1" smtClean="0"/>
              <a:t>pwr</a:t>
            </a:r>
            <a:r>
              <a:rPr lang="en-US" sz="2100" dirty="0" smtClean="0"/>
              <a:t> to loss of on status with old node cards. 70ms with new node cards.</a:t>
            </a:r>
          </a:p>
          <a:p>
            <a:r>
              <a:rPr lang="en-US" sz="2100" dirty="0" smtClean="0"/>
              <a:t>First Tested in 2006</a:t>
            </a:r>
          </a:p>
          <a:p>
            <a:pPr lvl="1"/>
            <a:r>
              <a:rPr lang="en-US" sz="2100" dirty="0" smtClean="0"/>
              <a:t>Tested </a:t>
            </a:r>
            <a:r>
              <a:rPr lang="en-US" sz="2100" dirty="0" err="1" smtClean="0"/>
              <a:t>ps</a:t>
            </a:r>
            <a:r>
              <a:rPr lang="en-US" sz="2100" dirty="0" smtClean="0"/>
              <a:t> with STBY-FLT trips permit</a:t>
            </a:r>
          </a:p>
          <a:p>
            <a:pPr lvl="1"/>
            <a:r>
              <a:rPr lang="en-US" sz="2100" dirty="0" smtClean="0"/>
              <a:t>Trip Count code not tested. PS masking code not written.</a:t>
            </a:r>
          </a:p>
          <a:p>
            <a:r>
              <a:rPr lang="en-US" sz="2100" dirty="0" smtClean="0"/>
              <a:t>Run 2016</a:t>
            </a:r>
          </a:p>
          <a:p>
            <a:pPr lvl="1"/>
            <a:r>
              <a:rPr lang="en-US" sz="2100" dirty="0" smtClean="0"/>
              <a:t>Tested Trip Count code worked. PS masking code written and tested.</a:t>
            </a:r>
          </a:p>
          <a:p>
            <a:pPr lvl="1"/>
            <a:r>
              <a:rPr lang="en-US" sz="2100" dirty="0" smtClean="0"/>
              <a:t>If enabled this system may have tripped the permit before beam pipe damage occurred since the Master Node Card lost AC </a:t>
            </a:r>
            <a:r>
              <a:rPr lang="en-US" sz="2100" dirty="0" smtClean="0"/>
              <a:t>power.</a:t>
            </a:r>
            <a:endParaRPr lang="en-US" sz="2100" dirty="0" smtClean="0"/>
          </a:p>
        </p:txBody>
      </p:sp>
    </p:spTree>
    <p:extLst>
      <p:ext uri="{BB962C8B-B14F-4D97-AF65-F5344CB8AC3E}">
        <p14:creationId xmlns:p14="http://schemas.microsoft.com/office/powerpoint/2010/main" val="393208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8313"/>
            <a:ext cx="7772400" cy="1797248"/>
          </a:xfrm>
        </p:spPr>
        <p:txBody>
          <a:bodyPr>
            <a:normAutofit fontScale="90000"/>
          </a:bodyPr>
          <a:lstStyle/>
          <a:p>
            <a:r>
              <a:rPr lang="en-US" sz="6667" dirty="0" smtClean="0"/>
              <a:t>What happened?</a:t>
            </a:r>
            <a:r>
              <a:rPr lang="en-US" dirty="0" smtClean="0"/>
              <a:t/>
            </a:r>
            <a:br>
              <a:rPr lang="en-US" dirty="0" smtClean="0"/>
            </a:br>
            <a:r>
              <a:rPr lang="en-US" dirty="0" smtClean="0"/>
              <a:t/>
            </a:r>
            <a:br>
              <a:rPr lang="en-US" dirty="0" smtClean="0"/>
            </a:br>
            <a:endParaRPr lang="en-US" sz="4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Corrector Permit System 2</a:t>
            </a:r>
            <a:endParaRPr lang="en-US" dirty="0"/>
          </a:p>
        </p:txBody>
      </p:sp>
      <p:pic>
        <p:nvPicPr>
          <p:cNvPr id="3" name="Picture 2"/>
          <p:cNvPicPr>
            <a:picLocks noChangeAspect="1"/>
          </p:cNvPicPr>
          <p:nvPr/>
        </p:nvPicPr>
        <p:blipFill>
          <a:blip r:embed="rId2"/>
          <a:stretch>
            <a:fillRect/>
          </a:stretch>
        </p:blipFill>
        <p:spPr>
          <a:xfrm>
            <a:off x="380945" y="1417638"/>
            <a:ext cx="8382110" cy="4462418"/>
          </a:xfrm>
          <a:prstGeom prst="rect">
            <a:avLst/>
          </a:prstGeom>
        </p:spPr>
      </p:pic>
    </p:spTree>
    <p:extLst>
      <p:ext uri="{BB962C8B-B14F-4D97-AF65-F5344CB8AC3E}">
        <p14:creationId xmlns:p14="http://schemas.microsoft.com/office/powerpoint/2010/main" val="3775129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23"/>
            <a:ext cx="8229600" cy="470429"/>
          </a:xfrm>
        </p:spPr>
        <p:txBody>
          <a:bodyPr>
            <a:normAutofit fontScale="90000"/>
          </a:bodyPr>
          <a:lstStyle/>
          <a:p>
            <a:r>
              <a:rPr lang="en-US" dirty="0"/>
              <a:t>Corrector Permit System </a:t>
            </a:r>
            <a:r>
              <a:rPr lang="en-US" dirty="0" smtClean="0"/>
              <a:t>2</a:t>
            </a:r>
            <a:endParaRPr lang="en-US" dirty="0"/>
          </a:p>
        </p:txBody>
      </p:sp>
      <p:sp>
        <p:nvSpPr>
          <p:cNvPr id="3" name="Content Placeholder 2"/>
          <p:cNvSpPr>
            <a:spLocks noGrp="1"/>
          </p:cNvSpPr>
          <p:nvPr>
            <p:ph idx="1"/>
          </p:nvPr>
        </p:nvSpPr>
        <p:spPr>
          <a:xfrm>
            <a:off x="118873" y="509852"/>
            <a:ext cx="9111754" cy="6497340"/>
          </a:xfrm>
        </p:spPr>
        <p:txBody>
          <a:bodyPr>
            <a:normAutofit fontScale="85000" lnSpcReduction="20000"/>
          </a:bodyPr>
          <a:lstStyle/>
          <a:p>
            <a:r>
              <a:rPr lang="en-US" dirty="0" smtClean="0"/>
              <a:t>Carl </a:t>
            </a:r>
            <a:r>
              <a:rPr lang="en-US" dirty="0" err="1" smtClean="0"/>
              <a:t>Schultheiss</a:t>
            </a:r>
            <a:r>
              <a:rPr lang="en-US" dirty="0" smtClean="0"/>
              <a:t> and Theo </a:t>
            </a:r>
            <a:r>
              <a:rPr lang="en-US" dirty="0" err="1" smtClean="0"/>
              <a:t>Samms</a:t>
            </a:r>
            <a:r>
              <a:rPr lang="en-US" dirty="0" smtClean="0"/>
              <a:t> are working on this</a:t>
            </a:r>
            <a:r>
              <a:rPr lang="en-US" dirty="0"/>
              <a:t> </a:t>
            </a:r>
            <a:r>
              <a:rPr lang="en-US" dirty="0" smtClean="0"/>
              <a:t>new FPGA board.</a:t>
            </a:r>
          </a:p>
          <a:p>
            <a:r>
              <a:rPr lang="en-US" dirty="0" smtClean="0"/>
              <a:t>Plan is to </a:t>
            </a:r>
            <a:r>
              <a:rPr lang="en-US" dirty="0" smtClean="0"/>
              <a:t>try and have </a:t>
            </a:r>
            <a:r>
              <a:rPr lang="en-US" dirty="0" smtClean="0"/>
              <a:t>this ready for </a:t>
            </a:r>
            <a:r>
              <a:rPr lang="en-US" dirty="0" smtClean="0"/>
              <a:t>run 2017</a:t>
            </a:r>
            <a:endParaRPr lang="en-US" dirty="0" smtClean="0"/>
          </a:p>
          <a:p>
            <a:r>
              <a:rPr lang="en-US" b="1" dirty="0" smtClean="0"/>
              <a:t>Bypasses node card and PLC</a:t>
            </a:r>
            <a:r>
              <a:rPr lang="en-US" dirty="0" smtClean="0"/>
              <a:t>. Looks at PS ON status directly from PS.</a:t>
            </a:r>
          </a:p>
          <a:p>
            <a:r>
              <a:rPr lang="en-US" dirty="0"/>
              <a:t>F</a:t>
            </a:r>
            <a:r>
              <a:rPr lang="en-US" dirty="0" smtClean="0"/>
              <a:t>aster response time than system 1</a:t>
            </a:r>
            <a:r>
              <a:rPr lang="en-US" dirty="0" smtClean="0"/>
              <a:t>. No PLC Scanning.</a:t>
            </a:r>
            <a:endParaRPr lang="en-US" dirty="0" smtClean="0"/>
          </a:p>
          <a:p>
            <a:r>
              <a:rPr lang="en-US" dirty="0" smtClean="0"/>
              <a:t>Trips </a:t>
            </a:r>
            <a:r>
              <a:rPr lang="en-US" dirty="0" smtClean="0"/>
              <a:t>input to permit </a:t>
            </a:r>
            <a:r>
              <a:rPr lang="en-US" dirty="0"/>
              <a:t>in less than 10ms after </a:t>
            </a:r>
            <a:r>
              <a:rPr lang="en-US" dirty="0" smtClean="0"/>
              <a:t>PS trips from ON.</a:t>
            </a:r>
          </a:p>
          <a:p>
            <a:r>
              <a:rPr lang="en-US" dirty="0" smtClean="0"/>
              <a:t>Will trip permit if </a:t>
            </a:r>
            <a:r>
              <a:rPr lang="en-US" dirty="0" err="1" smtClean="0"/>
              <a:t>ps</a:t>
            </a:r>
            <a:r>
              <a:rPr lang="en-US" dirty="0" smtClean="0"/>
              <a:t> in OFF, STBY, </a:t>
            </a:r>
            <a:r>
              <a:rPr lang="en-US" dirty="0" smtClean="0"/>
              <a:t>STBY-FLT, if </a:t>
            </a:r>
            <a:r>
              <a:rPr lang="en-US" dirty="0" smtClean="0"/>
              <a:t>Low Res </a:t>
            </a:r>
            <a:r>
              <a:rPr lang="en-US" dirty="0" err="1" smtClean="0"/>
              <a:t>setpoint</a:t>
            </a:r>
            <a:r>
              <a:rPr lang="en-US" dirty="0" smtClean="0"/>
              <a:t> chassis </a:t>
            </a:r>
            <a:r>
              <a:rPr lang="en-US" dirty="0" smtClean="0"/>
              <a:t>or node card loses </a:t>
            </a:r>
            <a:r>
              <a:rPr lang="en-US" dirty="0" smtClean="0"/>
              <a:t>ac power.</a:t>
            </a:r>
          </a:p>
          <a:p>
            <a:r>
              <a:rPr lang="en-US" dirty="0" smtClean="0"/>
              <a:t>A PC </a:t>
            </a:r>
            <a:r>
              <a:rPr lang="en-US" dirty="0" smtClean="0"/>
              <a:t>board needs to be built by controls to monitor DC voltages in Low Res Chassis. This gets fed into new corrector permit system 2 board</a:t>
            </a:r>
            <a:r>
              <a:rPr lang="en-US" dirty="0" smtClean="0"/>
              <a:t>.</a:t>
            </a:r>
            <a:endParaRPr lang="en-US" dirty="0" smtClean="0"/>
          </a:p>
          <a:p>
            <a:r>
              <a:rPr lang="en-US" dirty="0" smtClean="0"/>
              <a:t>Will have trip </a:t>
            </a:r>
            <a:r>
              <a:rPr lang="en-US" dirty="0"/>
              <a:t>c</a:t>
            </a:r>
            <a:r>
              <a:rPr lang="en-US" dirty="0" smtClean="0"/>
              <a:t>ount</a:t>
            </a:r>
          </a:p>
          <a:p>
            <a:r>
              <a:rPr lang="en-US" dirty="0" smtClean="0"/>
              <a:t>Will be able to mask PS’s.</a:t>
            </a:r>
          </a:p>
          <a:p>
            <a:r>
              <a:rPr lang="en-US" dirty="0" smtClean="0"/>
              <a:t>Will connect directly to Ethernet.</a:t>
            </a:r>
          </a:p>
          <a:p>
            <a:r>
              <a:rPr lang="en-US" dirty="0" smtClean="0"/>
              <a:t>System 2 will go to input 5. System 1 is on input 6.</a:t>
            </a:r>
          </a:p>
        </p:txBody>
      </p:sp>
    </p:spTree>
    <p:extLst>
      <p:ext uri="{BB962C8B-B14F-4D97-AF65-F5344CB8AC3E}">
        <p14:creationId xmlns:p14="http://schemas.microsoft.com/office/powerpoint/2010/main" val="7481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7624924"/>
              </p:ext>
            </p:extLst>
          </p:nvPr>
        </p:nvGraphicFramePr>
        <p:xfrm>
          <a:off x="512064" y="1329070"/>
          <a:ext cx="8165592" cy="4316918"/>
        </p:xfrm>
        <a:graphic>
          <a:graphicData uri="http://schemas.openxmlformats.org/drawingml/2006/table">
            <a:tbl>
              <a:tblPr firstRow="1" bandRow="1">
                <a:tableStyleId>{5C22544A-7EE6-4342-B048-85BDC9FD1C3A}</a:tableStyleId>
              </a:tblPr>
              <a:tblGrid>
                <a:gridCol w="3985508"/>
                <a:gridCol w="2966484"/>
                <a:gridCol w="1213600"/>
              </a:tblGrid>
              <a:tr h="851348">
                <a:tc>
                  <a:txBody>
                    <a:bodyPr/>
                    <a:lstStyle/>
                    <a:p>
                      <a:r>
                        <a:rPr lang="en-US" dirty="0" smtClean="0"/>
                        <a:t>States</a:t>
                      </a:r>
                      <a:endParaRPr lang="en-US" dirty="0"/>
                    </a:p>
                  </a:txBody>
                  <a:tcPr/>
                </a:tc>
                <a:tc>
                  <a:txBody>
                    <a:bodyPr/>
                    <a:lstStyle/>
                    <a:p>
                      <a:r>
                        <a:rPr lang="en-US" dirty="0" smtClean="0"/>
                        <a:t>System 1</a:t>
                      </a:r>
                    </a:p>
                    <a:p>
                      <a:r>
                        <a:rPr lang="en-US" dirty="0" smtClean="0"/>
                        <a:t>(re-written PLC code)</a:t>
                      </a:r>
                      <a:endParaRPr lang="en-US" dirty="0"/>
                    </a:p>
                  </a:txBody>
                  <a:tcPr/>
                </a:tc>
                <a:tc>
                  <a:txBody>
                    <a:bodyPr/>
                    <a:lstStyle/>
                    <a:p>
                      <a:r>
                        <a:rPr lang="en-US" dirty="0" smtClean="0"/>
                        <a:t>System</a:t>
                      </a:r>
                      <a:r>
                        <a:rPr lang="en-US" baseline="0" dirty="0" smtClean="0"/>
                        <a:t> 2</a:t>
                      </a:r>
                    </a:p>
                  </a:txBody>
                  <a:tcPr/>
                </a:tc>
              </a:tr>
              <a:tr h="565098">
                <a:tc>
                  <a:txBody>
                    <a:bodyPr/>
                    <a:lstStyle/>
                    <a:p>
                      <a:r>
                        <a:rPr lang="en-US" dirty="0" smtClean="0"/>
                        <a:t>OFF</a:t>
                      </a:r>
                      <a:endParaRPr lang="en-US" dirty="0"/>
                    </a:p>
                  </a:txBody>
                  <a:tcPr/>
                </a:tc>
                <a:tc>
                  <a:txBody>
                    <a:bodyPr/>
                    <a:lstStyle/>
                    <a:p>
                      <a:r>
                        <a:rPr lang="en-US" dirty="0" smtClean="0"/>
                        <a:t>Depends</a:t>
                      </a:r>
                      <a:r>
                        <a:rPr lang="en-US" baseline="0" dirty="0" smtClean="0"/>
                        <a:t> on PLC Scan time</a:t>
                      </a:r>
                      <a:endParaRPr lang="en-US" dirty="0"/>
                    </a:p>
                  </a:txBody>
                  <a:tcPr/>
                </a:tc>
                <a:tc>
                  <a:txBody>
                    <a:bodyPr/>
                    <a:lstStyle/>
                    <a:p>
                      <a:r>
                        <a:rPr lang="en-US" dirty="0" smtClean="0"/>
                        <a:t>Yes</a:t>
                      </a:r>
                      <a:endParaRPr lang="en-US" dirty="0"/>
                    </a:p>
                  </a:txBody>
                  <a:tcPr/>
                </a:tc>
              </a:tr>
              <a:tr h="565098">
                <a:tc>
                  <a:txBody>
                    <a:bodyPr/>
                    <a:lstStyle/>
                    <a:p>
                      <a:r>
                        <a:rPr lang="en-US" dirty="0" smtClean="0"/>
                        <a:t>STANDBY</a:t>
                      </a:r>
                      <a:endParaRPr lang="en-US" dirty="0"/>
                    </a:p>
                  </a:txBody>
                  <a:tcPr/>
                </a:tc>
                <a:tc>
                  <a:txBody>
                    <a:bodyPr/>
                    <a:lstStyle/>
                    <a:p>
                      <a:r>
                        <a:rPr lang="en-US" dirty="0" smtClean="0"/>
                        <a:t>Depends</a:t>
                      </a:r>
                      <a:r>
                        <a:rPr lang="en-US" baseline="0" dirty="0" smtClean="0"/>
                        <a:t> on PLC Scan time</a:t>
                      </a:r>
                      <a:endParaRPr lang="en-US" dirty="0"/>
                    </a:p>
                  </a:txBody>
                  <a:tcPr/>
                </a:tc>
                <a:tc>
                  <a:txBody>
                    <a:bodyPr/>
                    <a:lstStyle/>
                    <a:p>
                      <a:r>
                        <a:rPr lang="en-US" dirty="0" smtClean="0"/>
                        <a:t>Yes</a:t>
                      </a:r>
                      <a:endParaRPr lang="en-US" dirty="0"/>
                    </a:p>
                  </a:txBody>
                  <a:tcPr/>
                </a:tc>
              </a:tr>
              <a:tr h="565098">
                <a:tc>
                  <a:txBody>
                    <a:bodyPr/>
                    <a:lstStyle/>
                    <a:p>
                      <a:r>
                        <a:rPr lang="en-US" dirty="0" smtClean="0"/>
                        <a:t>STANDBY</a:t>
                      </a:r>
                      <a:r>
                        <a:rPr lang="en-US" baseline="0" dirty="0" smtClean="0"/>
                        <a:t> FAULT</a:t>
                      </a:r>
                      <a:endParaRPr lang="en-US" dirty="0"/>
                    </a:p>
                  </a:txBody>
                  <a:tcPr/>
                </a:tc>
                <a:tc>
                  <a:txBody>
                    <a:bodyPr/>
                    <a:lstStyle/>
                    <a:p>
                      <a:r>
                        <a:rPr lang="en-US" dirty="0" smtClean="0"/>
                        <a:t>Depends</a:t>
                      </a:r>
                      <a:r>
                        <a:rPr lang="en-US" baseline="0" dirty="0" smtClean="0"/>
                        <a:t> on PLC Scan time</a:t>
                      </a:r>
                      <a:endParaRPr lang="en-US" dirty="0"/>
                    </a:p>
                  </a:txBody>
                  <a:tcPr/>
                </a:tc>
                <a:tc>
                  <a:txBody>
                    <a:bodyPr/>
                    <a:lstStyle/>
                    <a:p>
                      <a:r>
                        <a:rPr lang="en-US" dirty="0" smtClean="0"/>
                        <a:t>Yes</a:t>
                      </a:r>
                      <a:endParaRPr lang="en-US" dirty="0"/>
                    </a:p>
                  </a:txBody>
                  <a:tcPr/>
                </a:tc>
              </a:tr>
              <a:tr h="576187">
                <a:tc>
                  <a:txBody>
                    <a:bodyPr/>
                    <a:lstStyle/>
                    <a:p>
                      <a:r>
                        <a:rPr lang="en-US" baseline="0" dirty="0" smtClean="0"/>
                        <a:t>Node Card Loses AC Power, other than Master. Master still has AC Power</a:t>
                      </a:r>
                      <a:endParaRPr lang="en-US" dirty="0"/>
                    </a:p>
                  </a:txBody>
                  <a:tcPr/>
                </a:tc>
                <a:tc>
                  <a:txBody>
                    <a:bodyPr/>
                    <a:lstStyle/>
                    <a:p>
                      <a:r>
                        <a:rPr lang="en-US" dirty="0" smtClean="0"/>
                        <a:t>No (?) To review</a:t>
                      </a:r>
                      <a:endParaRPr lang="en-US" dirty="0"/>
                    </a:p>
                  </a:txBody>
                  <a:tcPr/>
                </a:tc>
                <a:tc>
                  <a:txBody>
                    <a:bodyPr/>
                    <a:lstStyle/>
                    <a:p>
                      <a:r>
                        <a:rPr lang="en-US" dirty="0" smtClean="0"/>
                        <a:t>Yes</a:t>
                      </a:r>
                      <a:endParaRPr lang="en-US" dirty="0"/>
                    </a:p>
                  </a:txBody>
                  <a:tcPr/>
                </a:tc>
              </a:tr>
              <a:tr h="565098">
                <a:tc>
                  <a:txBody>
                    <a:bodyPr/>
                    <a:lstStyle/>
                    <a:p>
                      <a:r>
                        <a:rPr lang="en-US" dirty="0" smtClean="0"/>
                        <a:t>Master Node</a:t>
                      </a:r>
                      <a:r>
                        <a:rPr lang="en-US" baseline="0" dirty="0" smtClean="0"/>
                        <a:t> Card Loses AC PWR</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565098">
                <a:tc>
                  <a:txBody>
                    <a:bodyPr/>
                    <a:lstStyle/>
                    <a:p>
                      <a:r>
                        <a:rPr lang="en-US" dirty="0" smtClean="0"/>
                        <a:t>Low</a:t>
                      </a:r>
                      <a:r>
                        <a:rPr lang="en-US" baseline="0" dirty="0" smtClean="0"/>
                        <a:t> Res Chassis Loses AC PWR</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bl>
          </a:graphicData>
        </a:graphic>
      </p:graphicFrame>
      <p:sp>
        <p:nvSpPr>
          <p:cNvPr id="5" name="TextBox 4"/>
          <p:cNvSpPr txBox="1"/>
          <p:nvPr/>
        </p:nvSpPr>
        <p:spPr>
          <a:xfrm>
            <a:off x="512064" y="237744"/>
            <a:ext cx="8156448" cy="1077218"/>
          </a:xfrm>
          <a:prstGeom prst="rect">
            <a:avLst/>
          </a:prstGeom>
          <a:noFill/>
        </p:spPr>
        <p:txBody>
          <a:bodyPr wrap="square" rtlCol="0">
            <a:spAutoFit/>
          </a:bodyPr>
          <a:lstStyle/>
          <a:p>
            <a:pPr algn="ctr"/>
            <a:r>
              <a:rPr lang="en-US" sz="3200" b="1" dirty="0" smtClean="0"/>
              <a:t>Summary Table: Which States/Situations are protected by each System</a:t>
            </a:r>
            <a:endParaRPr lang="en-US" sz="3200" b="1" dirty="0"/>
          </a:p>
        </p:txBody>
      </p:sp>
      <p:sp>
        <p:nvSpPr>
          <p:cNvPr id="6" name="TextBox 5"/>
          <p:cNvSpPr txBox="1"/>
          <p:nvPr/>
        </p:nvSpPr>
        <p:spPr>
          <a:xfrm>
            <a:off x="180754" y="5765655"/>
            <a:ext cx="8623004" cy="954107"/>
          </a:xfrm>
          <a:prstGeom prst="rect">
            <a:avLst/>
          </a:prstGeom>
          <a:noFill/>
        </p:spPr>
        <p:txBody>
          <a:bodyPr wrap="square" rtlCol="0">
            <a:spAutoFit/>
          </a:bodyPr>
          <a:lstStyle/>
          <a:p>
            <a:pPr algn="ctr"/>
            <a:r>
              <a:rPr lang="en-US" sz="2800" b="1" dirty="0" smtClean="0"/>
              <a:t>Should do more tests. Trip to OFF, STBY, STBY-FLT monitor PS V, ON, Input to permit</a:t>
            </a:r>
            <a:endParaRPr lang="en-US" sz="2800" b="1" dirty="0"/>
          </a:p>
        </p:txBody>
      </p:sp>
    </p:spTree>
    <p:extLst>
      <p:ext uri="{BB962C8B-B14F-4D97-AF65-F5344CB8AC3E}">
        <p14:creationId xmlns:p14="http://schemas.microsoft.com/office/powerpoint/2010/main" val="153531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75" y="2216606"/>
            <a:ext cx="8229600" cy="1143000"/>
          </a:xfrm>
        </p:spPr>
        <p:txBody>
          <a:bodyPr>
            <a:normAutofit fontScale="90000"/>
          </a:bodyPr>
          <a:lstStyle/>
          <a:p>
            <a:r>
              <a:rPr lang="en-US" dirty="0" smtClean="0"/>
              <a:t>Questions?</a:t>
            </a:r>
            <a:br>
              <a:rPr lang="en-US" dirty="0" smtClean="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r>
              <a:rPr lang="en-US" dirty="0" smtClean="0"/>
              <a:t> slides</a:t>
            </a:r>
            <a:endParaRPr lang="en-US" dirty="0"/>
          </a:p>
        </p:txBody>
      </p:sp>
    </p:spTree>
    <p:extLst>
      <p:ext uri="{BB962C8B-B14F-4D97-AF65-F5344CB8AC3E}">
        <p14:creationId xmlns:p14="http://schemas.microsoft.com/office/powerpoint/2010/main" val="3261174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3557"/>
          </a:xfrm>
        </p:spPr>
        <p:txBody>
          <a:bodyPr>
            <a:normAutofit fontScale="90000"/>
          </a:bodyPr>
          <a:lstStyle/>
          <a:p>
            <a:r>
              <a:rPr lang="en-US" dirty="0" smtClean="0"/>
              <a:t>Test in Alcove 5C with System 1</a:t>
            </a:r>
            <a:endParaRPr lang="en-US" dirty="0"/>
          </a:p>
        </p:txBody>
      </p:sp>
      <p:pic>
        <p:nvPicPr>
          <p:cNvPr id="4" name="Picture 3"/>
          <p:cNvPicPr>
            <a:picLocks noChangeAspect="1"/>
          </p:cNvPicPr>
          <p:nvPr/>
        </p:nvPicPr>
        <p:blipFill>
          <a:blip r:embed="rId2"/>
          <a:stretch>
            <a:fillRect/>
          </a:stretch>
        </p:blipFill>
        <p:spPr>
          <a:xfrm>
            <a:off x="0" y="2320334"/>
            <a:ext cx="8743950" cy="1962150"/>
          </a:xfrm>
          <a:prstGeom prst="rect">
            <a:avLst/>
          </a:prstGeom>
        </p:spPr>
      </p:pic>
      <p:cxnSp>
        <p:nvCxnSpPr>
          <p:cNvPr id="6" name="Straight Arrow Connector 5"/>
          <p:cNvCxnSpPr/>
          <p:nvPr/>
        </p:nvCxnSpPr>
        <p:spPr>
          <a:xfrm flipV="1">
            <a:off x="4051005" y="4497573"/>
            <a:ext cx="1" cy="1020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253023" y="2094614"/>
            <a:ext cx="42530" cy="8718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272130" y="2402958"/>
            <a:ext cx="116958" cy="9569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347637" y="4282484"/>
            <a:ext cx="0" cy="11294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68502" y="1275907"/>
            <a:ext cx="2243470" cy="646331"/>
          </a:xfrm>
          <a:prstGeom prst="rect">
            <a:avLst/>
          </a:prstGeom>
          <a:noFill/>
        </p:spPr>
        <p:txBody>
          <a:bodyPr wrap="square" rtlCol="0">
            <a:spAutoFit/>
          </a:bodyPr>
          <a:lstStyle/>
          <a:p>
            <a:r>
              <a:rPr lang="en-US" dirty="0" smtClean="0"/>
              <a:t>Corrector Input to permit drops</a:t>
            </a:r>
            <a:endParaRPr lang="en-US" dirty="0"/>
          </a:p>
        </p:txBody>
      </p:sp>
      <p:sp>
        <p:nvSpPr>
          <p:cNvPr id="16" name="TextBox 15"/>
          <p:cNvSpPr txBox="1"/>
          <p:nvPr/>
        </p:nvSpPr>
        <p:spPr>
          <a:xfrm>
            <a:off x="7063562" y="1718788"/>
            <a:ext cx="1931582" cy="646331"/>
          </a:xfrm>
          <a:prstGeom prst="rect">
            <a:avLst/>
          </a:prstGeom>
          <a:noFill/>
        </p:spPr>
        <p:txBody>
          <a:bodyPr wrap="square" rtlCol="0">
            <a:spAutoFit/>
          </a:bodyPr>
          <a:lstStyle/>
          <a:p>
            <a:r>
              <a:rPr lang="en-US" dirty="0" smtClean="0"/>
              <a:t>Corrector Input to permit drops</a:t>
            </a:r>
            <a:endParaRPr lang="en-US" dirty="0"/>
          </a:p>
        </p:txBody>
      </p:sp>
      <p:sp>
        <p:nvSpPr>
          <p:cNvPr id="17" name="TextBox 16"/>
          <p:cNvSpPr txBox="1"/>
          <p:nvPr/>
        </p:nvSpPr>
        <p:spPr>
          <a:xfrm>
            <a:off x="2955852" y="5406030"/>
            <a:ext cx="2243470" cy="369332"/>
          </a:xfrm>
          <a:prstGeom prst="rect">
            <a:avLst/>
          </a:prstGeom>
          <a:noFill/>
        </p:spPr>
        <p:txBody>
          <a:bodyPr wrap="square" rtlCol="0">
            <a:spAutoFit/>
          </a:bodyPr>
          <a:lstStyle/>
          <a:p>
            <a:r>
              <a:rPr lang="en-US" dirty="0" smtClean="0"/>
              <a:t>PS ON to STBY-FAULT</a:t>
            </a:r>
            <a:endParaRPr lang="en-US" dirty="0"/>
          </a:p>
        </p:txBody>
      </p:sp>
      <p:sp>
        <p:nvSpPr>
          <p:cNvPr id="18" name="TextBox 17"/>
          <p:cNvSpPr txBox="1"/>
          <p:nvPr/>
        </p:nvSpPr>
        <p:spPr>
          <a:xfrm>
            <a:off x="5564372" y="5301457"/>
            <a:ext cx="2243470" cy="646331"/>
          </a:xfrm>
          <a:prstGeom prst="rect">
            <a:avLst/>
          </a:prstGeom>
          <a:noFill/>
        </p:spPr>
        <p:txBody>
          <a:bodyPr wrap="square" rtlCol="0">
            <a:spAutoFit/>
          </a:bodyPr>
          <a:lstStyle/>
          <a:p>
            <a:r>
              <a:rPr lang="en-US" dirty="0" smtClean="0"/>
              <a:t>AVG Time Corrector Input to Permit</a:t>
            </a:r>
            <a:endParaRPr lang="en-US" dirty="0"/>
          </a:p>
        </p:txBody>
      </p:sp>
    </p:spTree>
    <p:extLst>
      <p:ext uri="{BB962C8B-B14F-4D97-AF65-F5344CB8AC3E}">
        <p14:creationId xmlns:p14="http://schemas.microsoft.com/office/powerpoint/2010/main" val="3403476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0753"/>
            <a:ext cx="9048307" cy="707065"/>
          </a:xfrm>
        </p:spPr>
        <p:txBody>
          <a:bodyPr>
            <a:normAutofit fontScale="90000"/>
          </a:bodyPr>
          <a:lstStyle/>
          <a:p>
            <a:r>
              <a:rPr lang="en-US" dirty="0" smtClean="0"/>
              <a:t>Bench Test Loss of AC </a:t>
            </a:r>
            <a:r>
              <a:rPr lang="en-US" dirty="0" err="1" smtClean="0"/>
              <a:t>Pwr</a:t>
            </a:r>
            <a:r>
              <a:rPr lang="en-US" dirty="0" smtClean="0"/>
              <a:t> to Node Card</a:t>
            </a:r>
            <a:endParaRPr lang="en-US" dirty="0"/>
          </a:p>
        </p:txBody>
      </p:sp>
      <p:pic>
        <p:nvPicPr>
          <p:cNvPr id="4" name="Picture 3"/>
          <p:cNvPicPr>
            <a:picLocks noChangeAspect="1"/>
          </p:cNvPicPr>
          <p:nvPr/>
        </p:nvPicPr>
        <p:blipFill>
          <a:blip r:embed="rId2"/>
          <a:stretch>
            <a:fillRect/>
          </a:stretch>
        </p:blipFill>
        <p:spPr>
          <a:xfrm>
            <a:off x="340242" y="919162"/>
            <a:ext cx="8630535" cy="5019675"/>
          </a:xfrm>
          <a:prstGeom prst="rect">
            <a:avLst/>
          </a:prstGeom>
        </p:spPr>
      </p:pic>
    </p:spTree>
    <p:extLst>
      <p:ext uri="{BB962C8B-B14F-4D97-AF65-F5344CB8AC3E}">
        <p14:creationId xmlns:p14="http://schemas.microsoft.com/office/powerpoint/2010/main" val="114226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274637"/>
            <a:ext cx="2906830" cy="1814045"/>
          </a:xfrm>
        </p:spPr>
        <p:txBody>
          <a:bodyPr>
            <a:normAutofit fontScale="90000"/>
          </a:bodyPr>
          <a:lstStyle/>
          <a:p>
            <a:r>
              <a:rPr lang="en-US" dirty="0" smtClean="0"/>
              <a:t>Scope Picture of 7/27/16 test</a:t>
            </a:r>
            <a:endParaRPr lang="en-US" dirty="0"/>
          </a:p>
        </p:txBody>
      </p:sp>
      <p:pic>
        <p:nvPicPr>
          <p:cNvPr id="4" name="Picture 3"/>
          <p:cNvPicPr/>
          <p:nvPr/>
        </p:nvPicPr>
        <p:blipFill>
          <a:blip r:embed="rId2"/>
          <a:stretch>
            <a:fillRect/>
          </a:stretch>
        </p:blipFill>
        <p:spPr>
          <a:xfrm>
            <a:off x="3801645" y="384525"/>
            <a:ext cx="4813300" cy="6339205"/>
          </a:xfrm>
          <a:prstGeom prst="rect">
            <a:avLst/>
          </a:prstGeom>
        </p:spPr>
      </p:pic>
      <p:sp>
        <p:nvSpPr>
          <p:cNvPr id="5" name="TextBox 4"/>
          <p:cNvSpPr txBox="1"/>
          <p:nvPr/>
        </p:nvSpPr>
        <p:spPr>
          <a:xfrm>
            <a:off x="481263" y="2781700"/>
            <a:ext cx="2483319" cy="2308324"/>
          </a:xfrm>
          <a:prstGeom prst="rect">
            <a:avLst/>
          </a:prstGeom>
          <a:noFill/>
        </p:spPr>
        <p:txBody>
          <a:bodyPr wrap="square" rtlCol="0">
            <a:spAutoFit/>
          </a:bodyPr>
          <a:lstStyle/>
          <a:p>
            <a:r>
              <a:rPr lang="en-US" dirty="0" smtClean="0"/>
              <a:t>Yellow= AC power Loss to master node card</a:t>
            </a:r>
          </a:p>
          <a:p>
            <a:endParaRPr lang="en-US" dirty="0"/>
          </a:p>
          <a:p>
            <a:r>
              <a:rPr lang="en-US" dirty="0" smtClean="0"/>
              <a:t>Blue=PS ON status</a:t>
            </a:r>
          </a:p>
          <a:p>
            <a:endParaRPr lang="en-US" dirty="0"/>
          </a:p>
          <a:p>
            <a:r>
              <a:rPr lang="en-US" dirty="0" smtClean="0"/>
              <a:t>Green=Input to Permit</a:t>
            </a:r>
          </a:p>
          <a:p>
            <a:endParaRPr lang="en-US" dirty="0"/>
          </a:p>
          <a:p>
            <a:r>
              <a:rPr lang="en-US" dirty="0" smtClean="0"/>
              <a:t>Pink=PS Voltage</a:t>
            </a:r>
            <a:endParaRPr lang="en-US" dirty="0"/>
          </a:p>
        </p:txBody>
      </p:sp>
    </p:spTree>
    <p:extLst>
      <p:ext uri="{BB962C8B-B14F-4D97-AF65-F5344CB8AC3E}">
        <p14:creationId xmlns:p14="http://schemas.microsoft.com/office/powerpoint/2010/main" val="251711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986908"/>
            <a:ext cx="3104147" cy="1143000"/>
          </a:xfrm>
        </p:spPr>
        <p:txBody>
          <a:bodyPr>
            <a:normAutofit fontScale="90000"/>
          </a:bodyPr>
          <a:lstStyle/>
          <a:p>
            <a:r>
              <a:rPr lang="en-US" dirty="0" smtClean="0"/>
              <a:t>Zoomed in Scope Picture of 7/27/16 Test in Tunnel</a:t>
            </a:r>
            <a:endParaRPr lang="en-US" dirty="0"/>
          </a:p>
        </p:txBody>
      </p:sp>
      <p:pic>
        <p:nvPicPr>
          <p:cNvPr id="4" name="Picture 3"/>
          <p:cNvPicPr>
            <a:picLocks noChangeAspect="1"/>
          </p:cNvPicPr>
          <p:nvPr/>
        </p:nvPicPr>
        <p:blipFill>
          <a:blip r:embed="rId2"/>
          <a:stretch>
            <a:fillRect/>
          </a:stretch>
        </p:blipFill>
        <p:spPr>
          <a:xfrm>
            <a:off x="3272589" y="144378"/>
            <a:ext cx="5475372" cy="6436282"/>
          </a:xfrm>
          <a:prstGeom prst="rect">
            <a:avLst/>
          </a:prstGeom>
        </p:spPr>
      </p:pic>
    </p:spTree>
    <p:extLst>
      <p:ext uri="{BB962C8B-B14F-4D97-AF65-F5344CB8AC3E}">
        <p14:creationId xmlns:p14="http://schemas.microsoft.com/office/powerpoint/2010/main" val="163168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80" y="374904"/>
            <a:ext cx="7296912" cy="369332"/>
          </a:xfrm>
          <a:prstGeom prst="rect">
            <a:avLst/>
          </a:prstGeom>
          <a:noFill/>
        </p:spPr>
        <p:txBody>
          <a:bodyPr wrap="square" rtlCol="0">
            <a:spAutoFit/>
          </a:bodyPr>
          <a:lstStyle/>
          <a:p>
            <a:r>
              <a:rPr lang="en-US" dirty="0" smtClean="0"/>
              <a:t>Blown Up Plot of Voltage waveform from Trip 4/29/16 and test on 7/27/16</a:t>
            </a:r>
            <a:endParaRPr lang="en-US" dirty="0"/>
          </a:p>
        </p:txBody>
      </p:sp>
      <p:pic>
        <p:nvPicPr>
          <p:cNvPr id="6" name="Picture 5"/>
          <p:cNvPicPr>
            <a:picLocks noChangeAspect="1"/>
          </p:cNvPicPr>
          <p:nvPr/>
        </p:nvPicPr>
        <p:blipFill>
          <a:blip r:embed="rId2"/>
          <a:stretch>
            <a:fillRect/>
          </a:stretch>
        </p:blipFill>
        <p:spPr>
          <a:xfrm>
            <a:off x="250185" y="1097281"/>
            <a:ext cx="4151298" cy="3931920"/>
          </a:xfrm>
          <a:prstGeom prst="rect">
            <a:avLst/>
          </a:prstGeom>
        </p:spPr>
      </p:pic>
      <p:pic>
        <p:nvPicPr>
          <p:cNvPr id="8" name="Picture 7"/>
          <p:cNvPicPr/>
          <p:nvPr/>
        </p:nvPicPr>
        <p:blipFill>
          <a:blip r:embed="rId3"/>
          <a:stretch>
            <a:fillRect/>
          </a:stretch>
        </p:blipFill>
        <p:spPr>
          <a:xfrm>
            <a:off x="4928615" y="1097281"/>
            <a:ext cx="3320569" cy="5114386"/>
          </a:xfrm>
          <a:prstGeom prst="rect">
            <a:avLst/>
          </a:prstGeom>
        </p:spPr>
      </p:pic>
    </p:spTree>
    <p:extLst>
      <p:ext uri="{BB962C8B-B14F-4D97-AF65-F5344CB8AC3E}">
        <p14:creationId xmlns:p14="http://schemas.microsoft.com/office/powerpoint/2010/main" val="87035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7210" y="97604"/>
            <a:ext cx="4766967" cy="776726"/>
          </a:xfrm>
        </p:spPr>
        <p:txBody>
          <a:bodyPr/>
          <a:lstStyle/>
          <a:p>
            <a:pPr algn="r">
              <a:buNone/>
            </a:pPr>
            <a:r>
              <a:rPr lang="en-US" dirty="0" smtClean="0"/>
              <a:t>April 29, 2016   10:23am </a:t>
            </a:r>
            <a:endParaRPr lang="en-US" dirty="0"/>
          </a:p>
        </p:txBody>
      </p:sp>
      <p:pic>
        <p:nvPicPr>
          <p:cNvPr id="4" name="Picture 3"/>
          <p:cNvPicPr>
            <a:picLocks noChangeAspect="1"/>
          </p:cNvPicPr>
          <p:nvPr/>
        </p:nvPicPr>
        <p:blipFill>
          <a:blip r:embed="rId3"/>
          <a:stretch>
            <a:fillRect/>
          </a:stretch>
        </p:blipFill>
        <p:spPr>
          <a:xfrm>
            <a:off x="309243" y="1651056"/>
            <a:ext cx="4649519" cy="3735894"/>
          </a:xfrm>
          <a:prstGeom prst="rect">
            <a:avLst/>
          </a:prstGeom>
        </p:spPr>
      </p:pic>
      <p:sp>
        <p:nvSpPr>
          <p:cNvPr id="6" name="TextBox 5"/>
          <p:cNvSpPr txBox="1"/>
          <p:nvPr/>
        </p:nvSpPr>
        <p:spPr>
          <a:xfrm>
            <a:off x="457200" y="5726412"/>
            <a:ext cx="4113494" cy="646331"/>
          </a:xfrm>
          <a:prstGeom prst="rect">
            <a:avLst/>
          </a:prstGeom>
          <a:noFill/>
        </p:spPr>
        <p:txBody>
          <a:bodyPr wrap="square" rtlCol="0">
            <a:spAutoFit/>
          </a:bodyPr>
          <a:lstStyle/>
          <a:p>
            <a:r>
              <a:rPr lang="en-US" dirty="0" smtClean="0"/>
              <a:t>Beam abort 23 seconds into 111x111bunch ramp</a:t>
            </a:r>
            <a:endParaRPr lang="en-US" dirty="0"/>
          </a:p>
        </p:txBody>
      </p:sp>
      <p:sp>
        <p:nvSpPr>
          <p:cNvPr id="7" name="TextBox 6"/>
          <p:cNvSpPr txBox="1"/>
          <p:nvPr/>
        </p:nvSpPr>
        <p:spPr>
          <a:xfrm>
            <a:off x="5343376" y="5386950"/>
            <a:ext cx="3570984" cy="1200329"/>
          </a:xfrm>
          <a:prstGeom prst="rect">
            <a:avLst/>
          </a:prstGeom>
          <a:noFill/>
        </p:spPr>
        <p:txBody>
          <a:bodyPr wrap="square" rtlCol="0">
            <a:spAutoFit/>
          </a:bodyPr>
          <a:lstStyle/>
          <a:p>
            <a:r>
              <a:rPr lang="en-US" dirty="0" smtClean="0"/>
              <a:t>Loss of vacuum at yellow injection kicker in sector 5 – which eventually was determined to be due to holes in the beam pipe.</a:t>
            </a:r>
          </a:p>
        </p:txBody>
      </p:sp>
      <p:pic>
        <p:nvPicPr>
          <p:cNvPr id="10" name="Picture 9"/>
          <p:cNvPicPr>
            <a:picLocks noChangeAspect="1"/>
          </p:cNvPicPr>
          <p:nvPr/>
        </p:nvPicPr>
        <p:blipFill>
          <a:blip r:embed="rId4"/>
          <a:stretch>
            <a:fillRect/>
          </a:stretch>
        </p:blipFill>
        <p:spPr>
          <a:xfrm>
            <a:off x="5178466" y="1651056"/>
            <a:ext cx="3735894" cy="3735894"/>
          </a:xfrm>
          <a:prstGeom prst="rect">
            <a:avLst/>
          </a:prstGeom>
        </p:spPr>
      </p:pic>
      <p:sp>
        <p:nvSpPr>
          <p:cNvPr id="11" name="Title 1"/>
          <p:cNvSpPr txBox="1">
            <a:spLocks/>
          </p:cNvSpPr>
          <p:nvPr/>
        </p:nvSpPr>
        <p:spPr>
          <a:xfrm>
            <a:off x="376964" y="874330"/>
            <a:ext cx="8387460" cy="647949"/>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 happened?                    </a:t>
            </a:r>
            <a:r>
              <a:rPr lang="en-US" sz="4400" i="1" dirty="0" smtClean="0">
                <a:latin typeface="+mj-lt"/>
                <a:ea typeface="+mj-ea"/>
                <a:cs typeface="+mj-cs"/>
              </a:rPr>
              <a:t>     The basics</a:t>
            </a:r>
            <a:endParaRPr kumimoji="0" lang="en-US" sz="44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60" y="180754"/>
            <a:ext cx="8256306" cy="6569259"/>
          </a:xfrm>
          <a:prstGeom prst="rect">
            <a:avLst/>
          </a:prstGeom>
        </p:spPr>
      </p:pic>
    </p:spTree>
    <p:extLst>
      <p:ext uri="{BB962C8B-B14F-4D97-AF65-F5344CB8AC3E}">
        <p14:creationId xmlns:p14="http://schemas.microsoft.com/office/powerpoint/2010/main" val="1085525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9198" y="212652"/>
            <a:ext cx="8036342" cy="6359266"/>
          </a:xfrm>
          <a:prstGeom prst="rect">
            <a:avLst/>
          </a:prstGeom>
        </p:spPr>
      </p:pic>
    </p:spTree>
    <p:extLst>
      <p:ext uri="{BB962C8B-B14F-4D97-AF65-F5344CB8AC3E}">
        <p14:creationId xmlns:p14="http://schemas.microsoft.com/office/powerpoint/2010/main" val="3153906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590114" y="733648"/>
            <a:ext cx="6861208" cy="5392516"/>
          </a:xfrm>
          <a:prstGeom prst="rect">
            <a:avLst/>
          </a:prstGeom>
        </p:spPr>
      </p:pic>
    </p:spTree>
    <p:extLst>
      <p:ext uri="{BB962C8B-B14F-4D97-AF65-F5344CB8AC3E}">
        <p14:creationId xmlns:p14="http://schemas.microsoft.com/office/powerpoint/2010/main" val="374139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080081"/>
            <a:ext cx="3496315" cy="369332"/>
          </a:xfrm>
          <a:prstGeom prst="rect">
            <a:avLst/>
          </a:prstGeom>
          <a:noFill/>
        </p:spPr>
        <p:txBody>
          <a:bodyPr wrap="square" rtlCol="0">
            <a:spAutoFit/>
          </a:bodyPr>
          <a:lstStyle/>
          <a:p>
            <a:r>
              <a:rPr lang="en-US" dirty="0" smtClean="0"/>
              <a:t>g1-lmx-und pulled the permit</a:t>
            </a:r>
            <a:endParaRPr lang="en-US" dirty="0"/>
          </a:p>
        </p:txBody>
      </p:sp>
      <p:sp>
        <p:nvSpPr>
          <p:cNvPr id="7" name="TextBox 6"/>
          <p:cNvSpPr txBox="1"/>
          <p:nvPr/>
        </p:nvSpPr>
        <p:spPr>
          <a:xfrm>
            <a:off x="4480560" y="4921709"/>
            <a:ext cx="4572000" cy="646331"/>
          </a:xfrm>
          <a:prstGeom prst="rect">
            <a:avLst/>
          </a:prstGeom>
          <a:noFill/>
        </p:spPr>
        <p:txBody>
          <a:bodyPr wrap="square" rtlCol="0">
            <a:spAutoFit/>
          </a:bodyPr>
          <a:lstStyle/>
          <a:p>
            <a:pPr algn="ctr"/>
            <a:r>
              <a:rPr lang="en-US" dirty="0" smtClean="0"/>
              <a:t>Loss monitors in sector 5 saw losses much earlier – starting about 350ms before abort.</a:t>
            </a:r>
          </a:p>
        </p:txBody>
      </p:sp>
      <p:sp>
        <p:nvSpPr>
          <p:cNvPr id="11" name="Title 1"/>
          <p:cNvSpPr txBox="1">
            <a:spLocks/>
          </p:cNvSpPr>
          <p:nvPr/>
        </p:nvSpPr>
        <p:spPr>
          <a:xfrm>
            <a:off x="299340" y="274638"/>
            <a:ext cx="8387460" cy="647949"/>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 happened?                    </a:t>
            </a:r>
            <a:r>
              <a:rPr lang="en-US" sz="4400" i="1" dirty="0" smtClean="0">
                <a:latin typeface="+mj-lt"/>
                <a:ea typeface="+mj-ea"/>
                <a:cs typeface="+mj-cs"/>
              </a:rPr>
              <a:t>     Losses</a:t>
            </a:r>
            <a:endParaRPr kumimoji="0" lang="en-US" sz="4400" b="0"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TextBox 13"/>
          <p:cNvSpPr txBox="1"/>
          <p:nvPr/>
        </p:nvSpPr>
        <p:spPr>
          <a:xfrm>
            <a:off x="299339" y="5772578"/>
            <a:ext cx="8571121" cy="923330"/>
          </a:xfrm>
          <a:prstGeom prst="rect">
            <a:avLst/>
          </a:prstGeom>
          <a:noFill/>
        </p:spPr>
        <p:txBody>
          <a:bodyPr wrap="square" rtlCol="0">
            <a:spAutoFit/>
          </a:bodyPr>
          <a:lstStyle/>
          <a:p>
            <a:r>
              <a:rPr lang="en-US" i="1" dirty="0" smtClean="0"/>
              <a:t>Note that most loss monitors were masked at this stage of the ramp.  The masking strategy was reviewed after this event.  It’s not clear that a loss monitor permit pull would have saved the beam pipe.  </a:t>
            </a:r>
            <a:r>
              <a:rPr lang="en-US" i="1" dirty="0"/>
              <a:t>W</a:t>
            </a:r>
            <a:r>
              <a:rPr lang="en-US" i="1" dirty="0" smtClean="0"/>
              <a:t>e’re not focusing on the loss monitor system in this talk.</a:t>
            </a:r>
            <a:endParaRPr lang="en-US" i="1" dirty="0"/>
          </a:p>
        </p:txBody>
      </p:sp>
      <p:pic>
        <p:nvPicPr>
          <p:cNvPr id="15" name="Picture 14"/>
          <p:cNvPicPr>
            <a:picLocks noChangeAspect="1"/>
          </p:cNvPicPr>
          <p:nvPr/>
        </p:nvPicPr>
        <p:blipFill>
          <a:blip r:embed="rId2"/>
          <a:stretch>
            <a:fillRect/>
          </a:stretch>
        </p:blipFill>
        <p:spPr>
          <a:xfrm>
            <a:off x="299340" y="922587"/>
            <a:ext cx="3999121" cy="3999121"/>
          </a:xfrm>
          <a:prstGeom prst="rect">
            <a:avLst/>
          </a:prstGeom>
        </p:spPr>
      </p:pic>
      <p:pic>
        <p:nvPicPr>
          <p:cNvPr id="16" name="Picture 15"/>
          <p:cNvPicPr>
            <a:picLocks noChangeAspect="1"/>
          </p:cNvPicPr>
          <p:nvPr/>
        </p:nvPicPr>
        <p:blipFill>
          <a:blip r:embed="rId3"/>
          <a:stretch>
            <a:fillRect/>
          </a:stretch>
        </p:blipFill>
        <p:spPr>
          <a:xfrm>
            <a:off x="4744215" y="922587"/>
            <a:ext cx="4126246" cy="399912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4972387"/>
            <a:ext cx="3496315" cy="923330"/>
          </a:xfrm>
          <a:prstGeom prst="rect">
            <a:avLst/>
          </a:prstGeom>
          <a:noFill/>
        </p:spPr>
        <p:txBody>
          <a:bodyPr wrap="square" rtlCol="0">
            <a:spAutoFit/>
          </a:bodyPr>
          <a:lstStyle/>
          <a:p>
            <a:r>
              <a:rPr lang="en-US" dirty="0" smtClean="0"/>
              <a:t>720hz low res current </a:t>
            </a:r>
            <a:r>
              <a:rPr lang="en-US" dirty="0" err="1" smtClean="0"/>
              <a:t>xfmr</a:t>
            </a:r>
            <a:r>
              <a:rPr lang="en-US" dirty="0" smtClean="0"/>
              <a:t> data.  Yellow beam was all gone 30ms before the beam abort.</a:t>
            </a:r>
            <a:endParaRPr lang="en-US" dirty="0"/>
          </a:p>
        </p:txBody>
      </p:sp>
      <p:sp>
        <p:nvSpPr>
          <p:cNvPr id="7" name="TextBox 6"/>
          <p:cNvSpPr txBox="1"/>
          <p:nvPr/>
        </p:nvSpPr>
        <p:spPr>
          <a:xfrm>
            <a:off x="5030510" y="4972387"/>
            <a:ext cx="3570984" cy="923330"/>
          </a:xfrm>
          <a:prstGeom prst="rect">
            <a:avLst/>
          </a:prstGeom>
          <a:noFill/>
        </p:spPr>
        <p:txBody>
          <a:bodyPr wrap="square" rtlCol="0">
            <a:spAutoFit/>
          </a:bodyPr>
          <a:lstStyle/>
          <a:p>
            <a:r>
              <a:rPr lang="en-US" dirty="0" smtClean="0"/>
              <a:t>“Two-thirds of the yellow beam is lost in the last 10 ms” – </a:t>
            </a:r>
            <a:r>
              <a:rPr lang="en-US" dirty="0" err="1" smtClean="0"/>
              <a:t>vhs</a:t>
            </a:r>
            <a:r>
              <a:rPr lang="en-US" dirty="0" smtClean="0"/>
              <a:t> in RHIC </a:t>
            </a:r>
            <a:r>
              <a:rPr lang="en-US" dirty="0" err="1" smtClean="0"/>
              <a:t>elog</a:t>
            </a:r>
            <a:endParaRPr lang="en-US" dirty="0" smtClean="0"/>
          </a:p>
        </p:txBody>
      </p:sp>
      <p:pic>
        <p:nvPicPr>
          <p:cNvPr id="11" name="Picture 10"/>
          <p:cNvPicPr>
            <a:picLocks noChangeAspect="1"/>
          </p:cNvPicPr>
          <p:nvPr/>
        </p:nvPicPr>
        <p:blipFill>
          <a:blip r:embed="rId2"/>
          <a:stretch>
            <a:fillRect/>
          </a:stretch>
        </p:blipFill>
        <p:spPr>
          <a:xfrm>
            <a:off x="164905" y="1147828"/>
            <a:ext cx="4343651" cy="3490132"/>
          </a:xfrm>
          <a:prstGeom prst="rect">
            <a:avLst/>
          </a:prstGeom>
        </p:spPr>
      </p:pic>
      <p:pic>
        <p:nvPicPr>
          <p:cNvPr id="12" name="Picture 11"/>
          <p:cNvPicPr>
            <a:picLocks noChangeAspect="1"/>
          </p:cNvPicPr>
          <p:nvPr/>
        </p:nvPicPr>
        <p:blipFill>
          <a:blip r:embed="rId3"/>
          <a:stretch>
            <a:fillRect/>
          </a:stretch>
        </p:blipFill>
        <p:spPr>
          <a:xfrm>
            <a:off x="5099048" y="1147828"/>
            <a:ext cx="3502446" cy="3502446"/>
          </a:xfrm>
          <a:prstGeom prst="rect">
            <a:avLst/>
          </a:prstGeom>
        </p:spPr>
      </p:pic>
      <p:sp>
        <p:nvSpPr>
          <p:cNvPr id="13" name="Title 1"/>
          <p:cNvSpPr txBox="1">
            <a:spLocks/>
          </p:cNvSpPr>
          <p:nvPr/>
        </p:nvSpPr>
        <p:spPr>
          <a:xfrm>
            <a:off x="299340" y="274638"/>
            <a:ext cx="8387460" cy="647949"/>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 happened?                    </a:t>
            </a:r>
            <a:r>
              <a:rPr lang="en-US" sz="4400" i="1" dirty="0" smtClean="0">
                <a:latin typeface="+mj-lt"/>
                <a:ea typeface="+mj-ea"/>
                <a:cs typeface="+mj-cs"/>
              </a:rPr>
              <a:t>     </a:t>
            </a:r>
            <a:r>
              <a:rPr lang="en-US" sz="4400" i="1" dirty="0">
                <a:latin typeface="+mj-lt"/>
                <a:ea typeface="+mj-ea"/>
                <a:cs typeface="+mj-cs"/>
              </a:rPr>
              <a:t>T</a:t>
            </a:r>
            <a:r>
              <a:rPr kumimoji="0" lang="en-US" sz="4400" b="0" i="1" u="none" strike="noStrike" kern="1200" cap="none" spc="0" normalizeH="0" baseline="0" noProof="0" dirty="0" smtClean="0">
                <a:ln>
                  <a:noFill/>
                </a:ln>
                <a:solidFill>
                  <a:schemeClr val="tx1"/>
                </a:solidFill>
                <a:effectLst/>
                <a:uLnTx/>
                <a:uFillTx/>
                <a:latin typeface="+mj-lt"/>
                <a:ea typeface="+mj-ea"/>
                <a:cs typeface="+mj-cs"/>
              </a:rPr>
              <a:t>he</a:t>
            </a:r>
            <a:r>
              <a:rPr kumimoji="0" lang="en-US" sz="4400" b="0" i="1" u="none" strike="noStrike" kern="1200" cap="none" spc="0" normalizeH="0" noProof="0" dirty="0" smtClean="0">
                <a:ln>
                  <a:noFill/>
                </a:ln>
                <a:solidFill>
                  <a:schemeClr val="tx1"/>
                </a:solidFill>
                <a:effectLst/>
                <a:uLnTx/>
                <a:uFillTx/>
                <a:latin typeface="+mj-lt"/>
                <a:ea typeface="+mj-ea"/>
                <a:cs typeface="+mj-cs"/>
              </a:rPr>
              <a:t> beam</a:t>
            </a:r>
            <a:endParaRPr kumimoji="0" lang="en-US" sz="44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40" y="274638"/>
            <a:ext cx="8387460" cy="647949"/>
          </a:xfrm>
        </p:spPr>
        <p:txBody>
          <a:bodyPr>
            <a:normAutofit fontScale="90000"/>
          </a:bodyPr>
          <a:lstStyle/>
          <a:p>
            <a:pPr algn="l"/>
            <a:r>
              <a:rPr lang="en-US" sz="3600" dirty="0" smtClean="0"/>
              <a:t>What happened?                    </a:t>
            </a:r>
            <a:r>
              <a:rPr lang="en-US" i="1" dirty="0" smtClean="0"/>
              <a:t>Power supplies</a:t>
            </a:r>
            <a:endParaRPr lang="en-US" i="1" dirty="0"/>
          </a:p>
        </p:txBody>
      </p:sp>
      <p:sp>
        <p:nvSpPr>
          <p:cNvPr id="6" name="TextBox 5"/>
          <p:cNvSpPr txBox="1"/>
          <p:nvPr/>
        </p:nvSpPr>
        <p:spPr>
          <a:xfrm>
            <a:off x="457200" y="5495579"/>
            <a:ext cx="3496315" cy="1477328"/>
          </a:xfrm>
          <a:prstGeom prst="rect">
            <a:avLst/>
          </a:prstGeom>
          <a:noFill/>
        </p:spPr>
        <p:txBody>
          <a:bodyPr wrap="square" rtlCol="0">
            <a:spAutoFit/>
          </a:bodyPr>
          <a:lstStyle/>
          <a:p>
            <a:r>
              <a:rPr lang="en-US" dirty="0" smtClean="0"/>
              <a:t>Faults for every </a:t>
            </a:r>
            <a:r>
              <a:rPr lang="en-US" dirty="0" err="1" smtClean="0"/>
              <a:t>ps</a:t>
            </a:r>
            <a:r>
              <a:rPr lang="en-US" dirty="0" smtClean="0"/>
              <a:t> in alcove 5c.</a:t>
            </a:r>
          </a:p>
          <a:p>
            <a:r>
              <a:rPr lang="en-US" dirty="0" smtClean="0"/>
              <a:t>"Alcove 5C all Node Cards are down?” – </a:t>
            </a:r>
            <a:r>
              <a:rPr lang="en-US" dirty="0" err="1" smtClean="0"/>
              <a:t>greg</a:t>
            </a:r>
            <a:r>
              <a:rPr lang="en-US" dirty="0" smtClean="0"/>
              <a:t> </a:t>
            </a:r>
            <a:r>
              <a:rPr lang="en-US" dirty="0" err="1" smtClean="0"/>
              <a:t>heppner</a:t>
            </a:r>
            <a:r>
              <a:rPr lang="en-US" dirty="0" smtClean="0"/>
              <a:t> in RHIC </a:t>
            </a:r>
            <a:r>
              <a:rPr lang="en-US" dirty="0" err="1" smtClean="0"/>
              <a:t>elog</a:t>
            </a:r>
            <a:endParaRPr lang="en-US" dirty="0" smtClean="0"/>
          </a:p>
          <a:p>
            <a:endParaRPr lang="en-US" dirty="0"/>
          </a:p>
        </p:txBody>
      </p:sp>
      <p:sp>
        <p:nvSpPr>
          <p:cNvPr id="7" name="TextBox 6"/>
          <p:cNvSpPr txBox="1"/>
          <p:nvPr/>
        </p:nvSpPr>
        <p:spPr>
          <a:xfrm>
            <a:off x="4348866" y="5449413"/>
            <a:ext cx="4429133" cy="1200329"/>
          </a:xfrm>
          <a:prstGeom prst="rect">
            <a:avLst/>
          </a:prstGeom>
          <a:noFill/>
        </p:spPr>
        <p:txBody>
          <a:bodyPr wrap="square" rtlCol="0">
            <a:spAutoFit/>
          </a:bodyPr>
          <a:lstStyle/>
          <a:p>
            <a:r>
              <a:rPr lang="en-US" dirty="0" smtClean="0"/>
              <a:t>Behavior of a representative </a:t>
            </a:r>
            <a:r>
              <a:rPr lang="en-US" dirty="0" err="1" smtClean="0"/>
              <a:t>ps</a:t>
            </a:r>
            <a:r>
              <a:rPr lang="en-US" dirty="0" smtClean="0"/>
              <a:t> in 5c.  “behavior is consistent with all 50 PS being turned off simultaneously.” – al </a:t>
            </a:r>
            <a:r>
              <a:rPr lang="en-US" dirty="0" err="1" smtClean="0"/>
              <a:t>m</a:t>
            </a:r>
            <a:r>
              <a:rPr lang="en-US" dirty="0" smtClean="0"/>
              <a:t> in RHIC </a:t>
            </a:r>
            <a:r>
              <a:rPr lang="en-US" dirty="0" err="1" smtClean="0"/>
              <a:t>elog</a:t>
            </a:r>
            <a:endParaRPr lang="en-US" dirty="0" smtClean="0"/>
          </a:p>
        </p:txBody>
      </p:sp>
      <p:pic>
        <p:nvPicPr>
          <p:cNvPr id="9" name="Picture 8"/>
          <p:cNvPicPr>
            <a:picLocks noChangeAspect="1"/>
          </p:cNvPicPr>
          <p:nvPr/>
        </p:nvPicPr>
        <p:blipFill>
          <a:blip r:embed="rId2"/>
          <a:stretch>
            <a:fillRect/>
          </a:stretch>
        </p:blipFill>
        <p:spPr>
          <a:xfrm>
            <a:off x="299340" y="1078350"/>
            <a:ext cx="3654175" cy="4212998"/>
          </a:xfrm>
          <a:prstGeom prst="rect">
            <a:avLst/>
          </a:prstGeom>
        </p:spPr>
      </p:pic>
      <p:pic>
        <p:nvPicPr>
          <p:cNvPr id="14" name="Picture 13"/>
          <p:cNvPicPr>
            <a:picLocks noChangeAspect="1"/>
          </p:cNvPicPr>
          <p:nvPr/>
        </p:nvPicPr>
        <p:blipFill>
          <a:blip r:embed="rId3"/>
          <a:stretch>
            <a:fillRect/>
          </a:stretch>
        </p:blipFill>
        <p:spPr>
          <a:xfrm>
            <a:off x="4348866" y="1075428"/>
            <a:ext cx="4225468" cy="42254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40" y="274638"/>
            <a:ext cx="8387460" cy="647949"/>
          </a:xfrm>
        </p:spPr>
        <p:txBody>
          <a:bodyPr>
            <a:normAutofit fontScale="90000"/>
          </a:bodyPr>
          <a:lstStyle/>
          <a:p>
            <a:pPr algn="l"/>
            <a:r>
              <a:rPr lang="en-US" sz="3600" dirty="0" smtClean="0"/>
              <a:t>What happened?                 </a:t>
            </a:r>
            <a:r>
              <a:rPr lang="en-US" i="1" dirty="0" smtClean="0"/>
              <a:t>Power supplies (2)</a:t>
            </a:r>
            <a:endParaRPr lang="en-US" i="1" dirty="0"/>
          </a:p>
        </p:txBody>
      </p:sp>
      <p:sp>
        <p:nvSpPr>
          <p:cNvPr id="6" name="TextBox 5"/>
          <p:cNvSpPr txBox="1"/>
          <p:nvPr/>
        </p:nvSpPr>
        <p:spPr>
          <a:xfrm>
            <a:off x="457200" y="5495579"/>
            <a:ext cx="3496315" cy="1200329"/>
          </a:xfrm>
          <a:prstGeom prst="rect">
            <a:avLst/>
          </a:prstGeom>
          <a:noFill/>
        </p:spPr>
        <p:txBody>
          <a:bodyPr wrap="square" rtlCol="0">
            <a:spAutoFit/>
          </a:bodyPr>
          <a:lstStyle/>
          <a:p>
            <a:r>
              <a:rPr lang="en-US" dirty="0" smtClean="0"/>
              <a:t>There were 7 yellow horizontal dipole correctors in alcove 5c with a total current of 6amps at the time of this event.</a:t>
            </a:r>
          </a:p>
        </p:txBody>
      </p:sp>
      <p:sp>
        <p:nvSpPr>
          <p:cNvPr id="7" name="TextBox 6"/>
          <p:cNvSpPr txBox="1"/>
          <p:nvPr/>
        </p:nvSpPr>
        <p:spPr>
          <a:xfrm>
            <a:off x="4348866" y="5291348"/>
            <a:ext cx="4429133" cy="1477328"/>
          </a:xfrm>
          <a:prstGeom prst="rect">
            <a:avLst/>
          </a:prstGeom>
          <a:noFill/>
        </p:spPr>
        <p:txBody>
          <a:bodyPr wrap="square" rtlCol="0">
            <a:spAutoFit/>
          </a:bodyPr>
          <a:lstStyle/>
          <a:p>
            <a:r>
              <a:rPr lang="en-US" dirty="0" smtClean="0"/>
              <a:t>Other dipole correctors (6 </a:t>
            </a:r>
            <a:r>
              <a:rPr lang="en-US" dirty="0" err="1" smtClean="0"/>
              <a:t>bh</a:t>
            </a:r>
            <a:r>
              <a:rPr lang="en-US" dirty="0" smtClean="0"/>
              <a:t>, 6 </a:t>
            </a:r>
            <a:r>
              <a:rPr lang="en-US" dirty="0" err="1" smtClean="0"/>
              <a:t>yv</a:t>
            </a:r>
            <a:r>
              <a:rPr lang="en-US" dirty="0" smtClean="0"/>
              <a:t>, 7 </a:t>
            </a:r>
            <a:r>
              <a:rPr lang="en-US" dirty="0" err="1" smtClean="0"/>
              <a:t>bv</a:t>
            </a:r>
            <a:r>
              <a:rPr lang="en-US" dirty="0" smtClean="0"/>
              <a:t>) had much smaller corrections than </a:t>
            </a:r>
            <a:r>
              <a:rPr lang="en-US" dirty="0" err="1" smtClean="0"/>
              <a:t>yh</a:t>
            </a:r>
            <a:r>
              <a:rPr lang="en-US" dirty="0" smtClean="0"/>
              <a:t>.   There are also 30 nonlinear corrector power supplies in 5c.  We don’t believe these played a significant role in creating beam loss.</a:t>
            </a:r>
          </a:p>
        </p:txBody>
      </p:sp>
      <p:pic>
        <p:nvPicPr>
          <p:cNvPr id="8" name="Picture 7"/>
          <p:cNvPicPr>
            <a:picLocks noChangeAspect="1"/>
          </p:cNvPicPr>
          <p:nvPr/>
        </p:nvPicPr>
        <p:blipFill>
          <a:blip r:embed="rId2"/>
          <a:stretch>
            <a:fillRect/>
          </a:stretch>
        </p:blipFill>
        <p:spPr>
          <a:xfrm>
            <a:off x="0" y="1065880"/>
            <a:ext cx="4225468" cy="4225468"/>
          </a:xfrm>
          <a:prstGeom prst="rect">
            <a:avLst/>
          </a:prstGeom>
        </p:spPr>
      </p:pic>
      <p:sp>
        <p:nvSpPr>
          <p:cNvPr id="10" name="TextBox 9"/>
          <p:cNvSpPr txBox="1"/>
          <p:nvPr/>
        </p:nvSpPr>
        <p:spPr>
          <a:xfrm>
            <a:off x="5178466" y="2724707"/>
            <a:ext cx="3316685" cy="369332"/>
          </a:xfrm>
          <a:prstGeom prst="rect">
            <a:avLst/>
          </a:prstGeom>
          <a:noFill/>
        </p:spPr>
        <p:txBody>
          <a:bodyPr wrap="square" rtlCol="0">
            <a:spAutoFit/>
          </a:bodyPr>
          <a:lstStyle/>
          <a:p>
            <a:r>
              <a:rPr lang="en-US" dirty="0" smtClean="0"/>
              <a:t>Add picture here</a:t>
            </a:r>
            <a:endParaRPr lang="en-US" dirty="0"/>
          </a:p>
        </p:txBody>
      </p:sp>
      <p:pic>
        <p:nvPicPr>
          <p:cNvPr id="11" name="Picture 10"/>
          <p:cNvPicPr>
            <a:picLocks noChangeAspect="1"/>
          </p:cNvPicPr>
          <p:nvPr/>
        </p:nvPicPr>
        <p:blipFill>
          <a:blip r:embed="rId3"/>
          <a:stretch>
            <a:fillRect/>
          </a:stretch>
        </p:blipFill>
        <p:spPr>
          <a:xfrm>
            <a:off x="4348866" y="1257233"/>
            <a:ext cx="4572000" cy="367361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 y="4850489"/>
            <a:ext cx="8830831" cy="1880997"/>
          </a:xfrm>
        </p:spPr>
        <p:txBody>
          <a:bodyPr>
            <a:noAutofit/>
          </a:bodyPr>
          <a:lstStyle/>
          <a:p>
            <a:r>
              <a:rPr lang="en-US" sz="2400" dirty="0"/>
              <a:t>The picture above is the larger leak on the upstream end of the number 4 kicker.  What is seen is the epoxy stalactite that came through the leak into the vacuum.  The stalactite is lighting up from a flash light outside the beam pipe. </a:t>
            </a:r>
            <a:r>
              <a:rPr lang="en-US" sz="1800" dirty="0"/>
              <a:t>  </a:t>
            </a:r>
            <a:r>
              <a:rPr lang="en-US" sz="1800" dirty="0" smtClean="0"/>
              <a:t>-Joe Tuozzolo e-mail</a:t>
            </a:r>
            <a:endParaRPr lang="en-US" sz="1800" dirty="0"/>
          </a:p>
        </p:txBody>
      </p:sp>
      <p:pic>
        <p:nvPicPr>
          <p:cNvPr id="1026" name="Picture 2"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097" y="947580"/>
            <a:ext cx="5219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99340" y="143223"/>
            <a:ext cx="8387460" cy="647949"/>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 happened?                    </a:t>
            </a:r>
            <a:r>
              <a:rPr lang="en-US" sz="4400" i="1" dirty="0" smtClean="0">
                <a:latin typeface="+mj-lt"/>
                <a:ea typeface="+mj-ea"/>
                <a:cs typeface="+mj-cs"/>
              </a:rPr>
              <a:t>Beam pipe</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99340" y="1616149"/>
            <a:ext cx="2199311" cy="1938992"/>
          </a:xfrm>
          <a:prstGeom prst="rect">
            <a:avLst/>
          </a:prstGeom>
          <a:noFill/>
        </p:spPr>
        <p:txBody>
          <a:bodyPr wrap="square" rtlCol="0">
            <a:spAutoFit/>
          </a:bodyPr>
          <a:lstStyle/>
          <a:p>
            <a:r>
              <a:rPr lang="en-US" sz="2000" dirty="0" smtClean="0"/>
              <a:t>Hole in beam pipe consistent with yellow horizontal corrector strengths, towards inside of ring</a:t>
            </a:r>
            <a:endParaRPr lang="en-US" sz="2000" dirty="0"/>
          </a:p>
        </p:txBody>
      </p:sp>
    </p:spTree>
    <p:extLst>
      <p:ext uri="{BB962C8B-B14F-4D97-AF65-F5344CB8AC3E}">
        <p14:creationId xmlns:p14="http://schemas.microsoft.com/office/powerpoint/2010/main" val="140246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40" y="4297680"/>
            <a:ext cx="8366760" cy="2225358"/>
          </a:xfrm>
        </p:spPr>
        <p:txBody>
          <a:bodyPr>
            <a:normAutofit fontScale="90000"/>
          </a:bodyPr>
          <a:lstStyle/>
          <a:p>
            <a:r>
              <a:rPr lang="en-US" sz="2400" dirty="0"/>
              <a:t>In the picture above the upstream end of the number 4 kicker is in the picture on the right after it was reinstalled with the new beam tube.  On the left is the number 3 kicker (removed) ceramic beam tube going into the ceramic to metal transition.  The shiny material is the vacuum leak spray that was applied to the metal to ceramic transition where there was a strong leak indication. </a:t>
            </a:r>
            <a:r>
              <a:rPr lang="en-US" sz="2400" dirty="0" smtClean="0"/>
              <a:t>- Joe Tuozzolo e-mail</a:t>
            </a:r>
            <a:r>
              <a:rPr lang="en-US" sz="2400" dirty="0"/>
              <a:t/>
            </a:r>
            <a:br>
              <a:rPr lang="en-US" sz="2400" dirty="0"/>
            </a:br>
            <a:r>
              <a:rPr lang="en-US" sz="1000" dirty="0"/>
              <a:t/>
            </a:r>
            <a:br>
              <a:rPr lang="en-US" sz="1000" dirty="0"/>
            </a:br>
            <a:endParaRPr lang="en-US" sz="1000" dirty="0"/>
          </a:p>
        </p:txBody>
      </p:sp>
      <p:pic>
        <p:nvPicPr>
          <p:cNvPr id="2050" name="Picture 2"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220" y="1192530"/>
            <a:ext cx="54864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99340" y="274638"/>
            <a:ext cx="8387460" cy="647949"/>
          </a:xfrm>
          <a:prstGeom prst="rect">
            <a:avLst/>
          </a:prstGeom>
        </p:spPr>
        <p:txBody>
          <a:bodyPr vert="horz" lIns="91440" tIns="45720" rIns="91440" bIns="45720" rtlCol="0" anchor="ctr">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 happened?                    </a:t>
            </a:r>
            <a:r>
              <a:rPr lang="en-US" sz="4400" i="1" dirty="0" smtClean="0">
                <a:latin typeface="+mj-lt"/>
                <a:ea typeface="+mj-ea"/>
                <a:cs typeface="+mj-cs"/>
              </a:rPr>
              <a:t>Beam pipe (2)</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193253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3282</TotalTime>
  <Words>1283</Words>
  <Application>Microsoft Office PowerPoint</Application>
  <PresentationFormat>On-screen Show (4:3)</PresentationFormat>
  <Paragraphs>132</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Post Mortem of Injection Kicker Vacuum Failure  from single event upsets … to beam loss and vacuum failure</vt:lpstr>
      <vt:lpstr>What happened?  </vt:lpstr>
      <vt:lpstr>PowerPoint Presentation</vt:lpstr>
      <vt:lpstr>PowerPoint Presentation</vt:lpstr>
      <vt:lpstr>PowerPoint Presentation</vt:lpstr>
      <vt:lpstr>What happened?                    Power supplies</vt:lpstr>
      <vt:lpstr>What happened?                 Power supplies (2)</vt:lpstr>
      <vt:lpstr>The picture above is the larger leak on the upstream end of the number 4 kicker.  What is seen is the epoxy stalactite that came through the leak into the vacuum.  The stalactite is lighting up from a flash light outside the beam pipe.   -Joe Tuozzolo e-mail</vt:lpstr>
      <vt:lpstr>In the picture above the upstream end of the number 4 kicker is in the picture on the right after it was reinstalled with the new beam tube.  On the left is the number 3 kicker (removed) ceramic beam tube going into the ceramic to metal transition.  The shiny material is the vacuum leak spray that was applied to the metal to ceramic transition where there was a strong leak indication. - Joe Tuozzolo e-mail  </vt:lpstr>
      <vt:lpstr>How did it happen?  </vt:lpstr>
      <vt:lpstr>How did it happen?         Background</vt:lpstr>
      <vt:lpstr>Alcove Layout</vt:lpstr>
      <vt:lpstr>How did it happen?    Timeline</vt:lpstr>
      <vt:lpstr>Corrector Permit System 1</vt:lpstr>
      <vt:lpstr>PowerPoint Presentation</vt:lpstr>
      <vt:lpstr>How can we prevent it from happening again?  </vt:lpstr>
      <vt:lpstr>Original UPS Connections</vt:lpstr>
      <vt:lpstr>New Connections, No UPS</vt:lpstr>
      <vt:lpstr>Corrector Permit System 1</vt:lpstr>
      <vt:lpstr>Corrector Permit System 2</vt:lpstr>
      <vt:lpstr>Corrector Permit System 2</vt:lpstr>
      <vt:lpstr>PowerPoint Presentation</vt:lpstr>
      <vt:lpstr>Questions? </vt:lpstr>
      <vt:lpstr>Backup slides</vt:lpstr>
      <vt:lpstr>Test in Alcove 5C with System 1</vt:lpstr>
      <vt:lpstr>Bench Test Loss of AC Pwr to Node Card</vt:lpstr>
      <vt:lpstr>Scope Picture of 7/27/16 test</vt:lpstr>
      <vt:lpstr>Zoomed in Scope Picture of 7/27/16 Test in Tunnel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Mortem of Injection Kicker Vacuum Failure  from single event upsets … to beam loss and vacuum failure</dc:title>
  <dc:creator>John Morris</dc:creator>
  <cp:lastModifiedBy>Bruno, Donald</cp:lastModifiedBy>
  <cp:revision>115</cp:revision>
  <cp:lastPrinted>2016-07-28T12:34:19Z</cp:lastPrinted>
  <dcterms:created xsi:type="dcterms:W3CDTF">2016-07-27T10:58:31Z</dcterms:created>
  <dcterms:modified xsi:type="dcterms:W3CDTF">2016-07-28T22:25:36Z</dcterms:modified>
</cp:coreProperties>
</file>