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0"/>
  </p:notesMasterIdLst>
  <p:sldIdLst>
    <p:sldId id="260" r:id="rId2"/>
    <p:sldId id="257" r:id="rId3"/>
    <p:sldId id="259" r:id="rId4"/>
    <p:sldId id="267" r:id="rId5"/>
    <p:sldId id="269" r:id="rId6"/>
    <p:sldId id="270" r:id="rId7"/>
    <p:sldId id="271"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9D176A-50B7-1EB6-75E9-33C33832D59F}" v="65" dt="2023-11-21T02:09:51.340"/>
    <p1510:client id="{60B45F6A-1CCC-E11D-3E8D-D57E3F737A2F}" v="674" vWet="675" dt="2023-11-20T23:29:58.234"/>
    <p1510:client id="{67107909-8C71-55CB-CE20-2DEE8F133244}" v="2241" dt="2023-11-21T05:44:29.638"/>
    <p1510:client id="{9A3BE75B-5515-1043-B0A0-2A75888DDEBF}" v="1023" dt="2023-11-21T22:36:42.366"/>
    <p1510:client id="{E52701C0-D27A-ABF7-869B-BBA82E080E0F}" v="76" dt="2023-11-26T23:07:47.563"/>
    <p1510:client id="{E5E5468F-FB52-4666-DBC2-5E286458A396}" v="325" dt="2023-11-21T12:02:28.055"/>
    <p1510:client id="{F44E9838-B0C8-ACE6-EC00-8F39CF30BC7D}" v="6" dt="2023-12-03T16:56:38.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0AAB49-5B83-9643-828C-9806A9E6BECF}" type="doc">
      <dgm:prSet loTypeId="urn:microsoft.com/office/officeart/2005/8/layout/chevron1" loCatId="" qsTypeId="urn:microsoft.com/office/officeart/2005/8/quickstyle/simple1" qsCatId="simple" csTypeId="urn:microsoft.com/office/officeart/2005/8/colors/accent1_2" csCatId="accent1" phldr="1"/>
      <dgm:spPr/>
    </dgm:pt>
    <dgm:pt modelId="{6CAFB060-6848-6A41-9FEC-2F1314C29F97}">
      <dgm:prSet phldrT="[Text]"/>
      <dgm:spPr/>
      <dgm:t>
        <a:bodyPr/>
        <a:lstStyle/>
        <a:p>
          <a:r>
            <a:rPr lang="en-US"/>
            <a:t>FY 2025</a:t>
          </a:r>
        </a:p>
      </dgm:t>
    </dgm:pt>
    <dgm:pt modelId="{FA594763-136D-F148-888D-1F21DE16D4CF}" type="parTrans" cxnId="{7BFAEC59-9C01-C84C-A927-5C70A6D552B5}">
      <dgm:prSet/>
      <dgm:spPr/>
      <dgm:t>
        <a:bodyPr/>
        <a:lstStyle/>
        <a:p>
          <a:endParaRPr lang="en-US"/>
        </a:p>
      </dgm:t>
    </dgm:pt>
    <dgm:pt modelId="{02E8159C-53AA-D64D-9866-055DCBBA79BD}" type="sibTrans" cxnId="{7BFAEC59-9C01-C84C-A927-5C70A6D552B5}">
      <dgm:prSet/>
      <dgm:spPr/>
      <dgm:t>
        <a:bodyPr/>
        <a:lstStyle/>
        <a:p>
          <a:endParaRPr lang="en-US"/>
        </a:p>
      </dgm:t>
    </dgm:pt>
    <dgm:pt modelId="{8A5DD457-E358-BC40-AE15-CEFC61232AAD}">
      <dgm:prSet phldrT="[Text]"/>
      <dgm:spPr>
        <a:solidFill>
          <a:schemeClr val="accent3"/>
        </a:solidFill>
      </dgm:spPr>
      <dgm:t>
        <a:bodyPr/>
        <a:lstStyle/>
        <a:p>
          <a:r>
            <a:rPr lang="en-US"/>
            <a:t>FY 2026</a:t>
          </a:r>
        </a:p>
      </dgm:t>
    </dgm:pt>
    <dgm:pt modelId="{5FA20E8C-DD36-7E4B-87D3-B1C9CF25433E}" type="parTrans" cxnId="{AB3A29EA-EA3A-5341-A6AE-107DD48DEDEB}">
      <dgm:prSet/>
      <dgm:spPr/>
      <dgm:t>
        <a:bodyPr/>
        <a:lstStyle/>
        <a:p>
          <a:endParaRPr lang="en-US"/>
        </a:p>
      </dgm:t>
    </dgm:pt>
    <dgm:pt modelId="{8426E78B-F9C9-EE4F-8A35-26794B731CBE}" type="sibTrans" cxnId="{AB3A29EA-EA3A-5341-A6AE-107DD48DEDEB}">
      <dgm:prSet/>
      <dgm:spPr/>
      <dgm:t>
        <a:bodyPr/>
        <a:lstStyle/>
        <a:p>
          <a:endParaRPr lang="en-US"/>
        </a:p>
      </dgm:t>
    </dgm:pt>
    <dgm:pt modelId="{4CCE3535-F13B-764C-97BD-A57B6FDD602F}" type="pres">
      <dgm:prSet presAssocID="{B90AAB49-5B83-9643-828C-9806A9E6BECF}" presName="Name0" presStyleCnt="0">
        <dgm:presLayoutVars>
          <dgm:dir/>
          <dgm:animLvl val="lvl"/>
          <dgm:resizeHandles val="exact"/>
        </dgm:presLayoutVars>
      </dgm:prSet>
      <dgm:spPr/>
    </dgm:pt>
    <dgm:pt modelId="{951E3DB1-B79A-5B4E-8EBB-B639F2CD07C4}" type="pres">
      <dgm:prSet presAssocID="{6CAFB060-6848-6A41-9FEC-2F1314C29F97}" presName="parTxOnly" presStyleLbl="node1" presStyleIdx="0" presStyleCnt="2">
        <dgm:presLayoutVars>
          <dgm:chMax val="0"/>
          <dgm:chPref val="0"/>
          <dgm:bulletEnabled val="1"/>
        </dgm:presLayoutVars>
      </dgm:prSet>
      <dgm:spPr/>
    </dgm:pt>
    <dgm:pt modelId="{57CAF3D5-9684-F845-94A0-9B1569BF69DD}" type="pres">
      <dgm:prSet presAssocID="{02E8159C-53AA-D64D-9866-055DCBBA79BD}" presName="parTxOnlySpace" presStyleCnt="0"/>
      <dgm:spPr/>
    </dgm:pt>
    <dgm:pt modelId="{9E900FC8-6C0A-AC48-8606-F8572C0936B7}" type="pres">
      <dgm:prSet presAssocID="{8A5DD457-E358-BC40-AE15-CEFC61232AAD}" presName="parTxOnly" presStyleLbl="node1" presStyleIdx="1" presStyleCnt="2">
        <dgm:presLayoutVars>
          <dgm:chMax val="0"/>
          <dgm:chPref val="0"/>
          <dgm:bulletEnabled val="1"/>
        </dgm:presLayoutVars>
      </dgm:prSet>
      <dgm:spPr/>
    </dgm:pt>
  </dgm:ptLst>
  <dgm:cxnLst>
    <dgm:cxn modelId="{9D028731-1286-3441-93E5-9032F7D3FE85}" type="presOf" srcId="{6CAFB060-6848-6A41-9FEC-2F1314C29F97}" destId="{951E3DB1-B79A-5B4E-8EBB-B639F2CD07C4}" srcOrd="0" destOrd="0" presId="urn:microsoft.com/office/officeart/2005/8/layout/chevron1"/>
    <dgm:cxn modelId="{591D0D3F-E5D5-D548-8303-05D0539EB5DC}" type="presOf" srcId="{8A5DD457-E358-BC40-AE15-CEFC61232AAD}" destId="{9E900FC8-6C0A-AC48-8606-F8572C0936B7}" srcOrd="0" destOrd="0" presId="urn:microsoft.com/office/officeart/2005/8/layout/chevron1"/>
    <dgm:cxn modelId="{7BFAEC59-9C01-C84C-A927-5C70A6D552B5}" srcId="{B90AAB49-5B83-9643-828C-9806A9E6BECF}" destId="{6CAFB060-6848-6A41-9FEC-2F1314C29F97}" srcOrd="0" destOrd="0" parTransId="{FA594763-136D-F148-888D-1F21DE16D4CF}" sibTransId="{02E8159C-53AA-D64D-9866-055DCBBA79BD}"/>
    <dgm:cxn modelId="{A460EC8E-4E8A-4F45-A3A1-5491B0FB19D9}" type="presOf" srcId="{B90AAB49-5B83-9643-828C-9806A9E6BECF}" destId="{4CCE3535-F13B-764C-97BD-A57B6FDD602F}" srcOrd="0" destOrd="0" presId="urn:microsoft.com/office/officeart/2005/8/layout/chevron1"/>
    <dgm:cxn modelId="{AB3A29EA-EA3A-5341-A6AE-107DD48DEDEB}" srcId="{B90AAB49-5B83-9643-828C-9806A9E6BECF}" destId="{8A5DD457-E358-BC40-AE15-CEFC61232AAD}" srcOrd="1" destOrd="0" parTransId="{5FA20E8C-DD36-7E4B-87D3-B1C9CF25433E}" sibTransId="{8426E78B-F9C9-EE4F-8A35-26794B731CBE}"/>
    <dgm:cxn modelId="{C1DE7A6C-CA84-7E48-BB18-A4CB5A51EFCB}" type="presParOf" srcId="{4CCE3535-F13B-764C-97BD-A57B6FDD602F}" destId="{951E3DB1-B79A-5B4E-8EBB-B639F2CD07C4}" srcOrd="0" destOrd="0" presId="urn:microsoft.com/office/officeart/2005/8/layout/chevron1"/>
    <dgm:cxn modelId="{AAC81133-C0E4-B94B-9C10-97F767467036}" type="presParOf" srcId="{4CCE3535-F13B-764C-97BD-A57B6FDD602F}" destId="{57CAF3D5-9684-F845-94A0-9B1569BF69DD}" srcOrd="1" destOrd="0" presId="urn:microsoft.com/office/officeart/2005/8/layout/chevron1"/>
    <dgm:cxn modelId="{8EB2CBA3-7C95-2547-B30B-38E2BF85D5C8}" type="presParOf" srcId="{4CCE3535-F13B-764C-97BD-A57B6FDD602F}" destId="{9E900FC8-6C0A-AC48-8606-F8572C0936B7}"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E3DB1-B79A-5B4E-8EBB-B639F2CD07C4}">
      <dsp:nvSpPr>
        <dsp:cNvPr id="0" name=""/>
        <dsp:cNvSpPr/>
      </dsp:nvSpPr>
      <dsp:spPr>
        <a:xfrm>
          <a:off x="7283" y="0"/>
          <a:ext cx="4353780" cy="8487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027" tIns="70676" rIns="70676" bIns="70676" numCol="1" spcCol="1270" anchor="ctr" anchorCtr="0">
          <a:noAutofit/>
        </a:bodyPr>
        <a:lstStyle/>
        <a:p>
          <a:pPr marL="0" lvl="0" indent="0" algn="ctr" defTabSz="2355850">
            <a:lnSpc>
              <a:spcPct val="90000"/>
            </a:lnSpc>
            <a:spcBef>
              <a:spcPct val="0"/>
            </a:spcBef>
            <a:spcAft>
              <a:spcPct val="35000"/>
            </a:spcAft>
            <a:buNone/>
          </a:pPr>
          <a:r>
            <a:rPr lang="en-US" sz="5300" kern="1200"/>
            <a:t>FY 2025</a:t>
          </a:r>
        </a:p>
      </dsp:txBody>
      <dsp:txXfrm>
        <a:off x="431658" y="0"/>
        <a:ext cx="3505031" cy="848749"/>
      </dsp:txXfrm>
    </dsp:sp>
    <dsp:sp modelId="{9E900FC8-6C0A-AC48-8606-F8572C0936B7}">
      <dsp:nvSpPr>
        <dsp:cNvPr id="0" name=""/>
        <dsp:cNvSpPr/>
      </dsp:nvSpPr>
      <dsp:spPr>
        <a:xfrm>
          <a:off x="3925685" y="0"/>
          <a:ext cx="4353780" cy="848749"/>
        </a:xfrm>
        <a:prstGeom prst="chevron">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027" tIns="70676" rIns="70676" bIns="70676" numCol="1" spcCol="1270" anchor="ctr" anchorCtr="0">
          <a:noAutofit/>
        </a:bodyPr>
        <a:lstStyle/>
        <a:p>
          <a:pPr marL="0" lvl="0" indent="0" algn="ctr" defTabSz="2355850">
            <a:lnSpc>
              <a:spcPct val="90000"/>
            </a:lnSpc>
            <a:spcBef>
              <a:spcPct val="0"/>
            </a:spcBef>
            <a:spcAft>
              <a:spcPct val="35000"/>
            </a:spcAft>
            <a:buNone/>
          </a:pPr>
          <a:r>
            <a:rPr lang="en-US" sz="5300" kern="1200"/>
            <a:t>FY 2026</a:t>
          </a:r>
        </a:p>
      </dsp:txBody>
      <dsp:txXfrm>
        <a:off x="4350060" y="0"/>
        <a:ext cx="3505031" cy="84874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12/3/2023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F63D-F575-484A-BC46-59E485E57469}"/>
              </a:ext>
            </a:extLst>
          </p:cNvPr>
          <p:cNvSpPr>
            <a:spLocks noGrp="1"/>
          </p:cNvSpPr>
          <p:nvPr>
            <p:ph type="ctrTitle"/>
          </p:nvPr>
        </p:nvSpPr>
        <p:spPr>
          <a:xfrm>
            <a:off x="696514" y="3085192"/>
            <a:ext cx="7750969" cy="1552984"/>
          </a:xfrm>
        </p:spPr>
        <p:txBody>
          <a:bodyPr>
            <a:normAutofit/>
          </a:bodyPr>
          <a:lstStyle/>
          <a:p>
            <a:r>
              <a:rPr lang="en-US"/>
              <a:t>Uncovering New Laws of Nature at the EIC </a:t>
            </a:r>
          </a:p>
        </p:txBody>
      </p:sp>
      <p:sp>
        <p:nvSpPr>
          <p:cNvPr id="3" name="Subtitle 2">
            <a:extLst>
              <a:ext uri="{FF2B5EF4-FFF2-40B4-BE49-F238E27FC236}">
                <a16:creationId xmlns:a16="http://schemas.microsoft.com/office/drawing/2014/main" id="{7E5687CA-4DEE-1B47-B816-4C68BCCADAF6}"/>
              </a:ext>
            </a:extLst>
          </p:cNvPr>
          <p:cNvSpPr>
            <a:spLocks noGrp="1"/>
          </p:cNvSpPr>
          <p:nvPr>
            <p:ph type="subTitle" idx="1"/>
          </p:nvPr>
        </p:nvSpPr>
        <p:spPr/>
        <p:txBody>
          <a:bodyPr/>
          <a:lstStyle/>
          <a:p>
            <a:r>
              <a:rPr lang="en-US"/>
              <a:t>Date 12/5/2023</a:t>
            </a:r>
          </a:p>
        </p:txBody>
      </p:sp>
      <p:sp>
        <p:nvSpPr>
          <p:cNvPr id="4" name="Text Placeholder 3">
            <a:extLst>
              <a:ext uri="{FF2B5EF4-FFF2-40B4-BE49-F238E27FC236}">
                <a16:creationId xmlns:a16="http://schemas.microsoft.com/office/drawing/2014/main" id="{6C607F09-5764-A242-ABEB-396D1B9BF174}"/>
              </a:ext>
            </a:extLst>
          </p:cNvPr>
          <p:cNvSpPr>
            <a:spLocks noGrp="1"/>
          </p:cNvSpPr>
          <p:nvPr>
            <p:ph type="body" sz="quarter" idx="10"/>
          </p:nvPr>
        </p:nvSpPr>
        <p:spPr>
          <a:xfrm>
            <a:off x="696515" y="4884664"/>
            <a:ext cx="7750969" cy="642078"/>
          </a:xfrm>
        </p:spPr>
        <p:txBody>
          <a:bodyPr/>
          <a:lstStyle/>
          <a:p>
            <a:r>
              <a:rPr lang="en-US"/>
              <a:t>Principal Investigator(s) - Presenter(s)</a:t>
            </a:r>
            <a:br>
              <a:rPr lang="en-US"/>
            </a:br>
            <a:r>
              <a:rPr lang="en-US" b="1" i="0" u="none" strike="noStrike">
                <a:solidFill>
                  <a:srgbClr val="333333"/>
                </a:solidFill>
                <a:effectLst/>
                <a:latin typeface="Roboto" panose="02000000000000000000" pitchFamily="2" charset="0"/>
              </a:rPr>
              <a:t>Hooman Davoudiasl</a:t>
            </a:r>
          </a:p>
          <a:p>
            <a:endParaRPr lang="en-US"/>
          </a:p>
        </p:txBody>
      </p:sp>
      <p:sp>
        <p:nvSpPr>
          <p:cNvPr id="5" name="Title 1">
            <a:extLst>
              <a:ext uri="{FF2B5EF4-FFF2-40B4-BE49-F238E27FC236}">
                <a16:creationId xmlns:a16="http://schemas.microsoft.com/office/drawing/2014/main" id="{41728290-62C5-7751-2884-A69D7717BEE8}"/>
              </a:ext>
            </a:extLst>
          </p:cNvPr>
          <p:cNvSpPr txBox="1">
            <a:spLocks/>
          </p:cNvSpPr>
          <p:nvPr/>
        </p:nvSpPr>
        <p:spPr>
          <a:xfrm>
            <a:off x="696515" y="2145445"/>
            <a:ext cx="8286750" cy="939746"/>
          </a:xfrm>
          <a:prstGeom prst="rect">
            <a:avLst/>
          </a:prstGeom>
        </p:spPr>
        <p:txBody>
          <a:bodyPr vert="horz" lIns="91440" tIns="45720" rIns="91440" bIns="45720" rtlCol="0" anchor="t" anchorCtr="0">
            <a:normAutofit fontScale="97500"/>
          </a:bodyPr>
          <a:lstStyle>
            <a:lvl1pPr algn="l" defTabSz="685800" rtl="0" eaLnBrk="1" latinLnBrk="0" hangingPunct="1">
              <a:lnSpc>
                <a:spcPct val="90000"/>
              </a:lnSpc>
              <a:spcBef>
                <a:spcPct val="0"/>
              </a:spcBef>
              <a:buNone/>
              <a:defRPr sz="4800" b="1" i="0" kern="1200">
                <a:solidFill>
                  <a:schemeClr val="tx1"/>
                </a:solidFill>
                <a:latin typeface="+mn-lt"/>
                <a:ea typeface="+mj-ea"/>
                <a:cs typeface="Arial" panose="020B0604020202020204" pitchFamily="34" charset="0"/>
              </a:defRPr>
            </a:lvl1pPr>
          </a:lstStyle>
          <a:p>
            <a:r>
              <a:rPr lang="en-US" sz="3100"/>
              <a:t>FY2025 NPP LDRD Type B Pre-Proposal</a:t>
            </a:r>
            <a:r>
              <a:rPr lang="en-US"/>
              <a:t>	</a:t>
            </a:r>
          </a:p>
        </p:txBody>
      </p:sp>
    </p:spTree>
    <p:extLst>
      <p:ext uri="{BB962C8B-B14F-4D97-AF65-F5344CB8AC3E}">
        <p14:creationId xmlns:p14="http://schemas.microsoft.com/office/powerpoint/2010/main" val="242141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428625" y="365127"/>
            <a:ext cx="8286750" cy="589614"/>
          </a:xfrm>
        </p:spPr>
        <p:txBody>
          <a:bodyPr>
            <a:normAutofit fontScale="90000"/>
          </a:bodyPr>
          <a:lstStyle/>
          <a:p>
            <a:r>
              <a:rPr lang="en-US"/>
              <a:t>FY2025 NPP LDRD Type B Pre-Proposal	</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428625" y="1588656"/>
            <a:ext cx="8286750" cy="4444156"/>
          </a:xfrm>
        </p:spPr>
        <p:txBody>
          <a:bodyPr>
            <a:normAutofit/>
          </a:bodyPr>
          <a:lstStyle/>
          <a:p>
            <a:pPr marL="0" indent="0">
              <a:buNone/>
            </a:pPr>
            <a:r>
              <a:rPr lang="en-US" sz="1800">
                <a:solidFill>
                  <a:schemeClr val="accent1">
                    <a:lumMod val="50000"/>
                  </a:schemeClr>
                </a:solidFill>
              </a:rPr>
              <a:t>Proposal title: </a:t>
            </a:r>
            <a:r>
              <a:rPr lang="en-US" b="1"/>
              <a:t>Uncovering New Laws of Nature at the EIC </a:t>
            </a:r>
            <a:endParaRPr lang="en-US" b="1">
              <a:solidFill>
                <a:schemeClr val="accent1">
                  <a:lumMod val="50000"/>
                </a:schemeClr>
              </a:solidFill>
            </a:endParaRPr>
          </a:p>
          <a:p>
            <a:pPr marL="0" indent="0">
              <a:buNone/>
            </a:pPr>
            <a:endParaRPr lang="en-US" sz="1800">
              <a:solidFill>
                <a:schemeClr val="accent1">
                  <a:lumMod val="50000"/>
                </a:schemeClr>
              </a:solidFill>
            </a:endParaRPr>
          </a:p>
          <a:p>
            <a:pPr marL="0" indent="0"/>
            <a:r>
              <a:rPr lang="en-US" sz="1800">
                <a:solidFill>
                  <a:schemeClr val="accent1">
                    <a:lumMod val="50000"/>
                  </a:schemeClr>
                </a:solidFill>
              </a:rPr>
              <a:t>Primary Investigator: Hooman Davoudiasl</a:t>
            </a:r>
          </a:p>
          <a:p>
            <a:pPr marL="0" indent="0">
              <a:buNone/>
            </a:pPr>
            <a:endParaRPr lang="en-US" sz="1800">
              <a:solidFill>
                <a:schemeClr val="accent1">
                  <a:lumMod val="50000"/>
                </a:schemeClr>
              </a:solidFill>
            </a:endParaRPr>
          </a:p>
          <a:p>
            <a:pPr marL="0" indent="0">
              <a:buNone/>
            </a:pPr>
            <a:r>
              <a:rPr lang="en-US" sz="1800">
                <a:solidFill>
                  <a:schemeClr val="accent1">
                    <a:lumMod val="50000"/>
                  </a:schemeClr>
                </a:solidFill>
              </a:rPr>
              <a:t>Other Investigators: Sally Dawson, Robert Szafron</a:t>
            </a:r>
          </a:p>
          <a:p>
            <a:pPr marL="0" indent="0">
              <a:buNone/>
            </a:pPr>
            <a:endParaRPr lang="en-US" sz="1800">
              <a:solidFill>
                <a:schemeClr val="accent1">
                  <a:lumMod val="50000"/>
                </a:schemeClr>
              </a:solidFill>
            </a:endParaRPr>
          </a:p>
          <a:p>
            <a:pPr marL="0" indent="0">
              <a:buNone/>
            </a:pPr>
            <a:r>
              <a:rPr lang="en-US" sz="1800">
                <a:solidFill>
                  <a:schemeClr val="accent1">
                    <a:lumMod val="50000"/>
                  </a:schemeClr>
                </a:solidFill>
              </a:rPr>
              <a:t>Indicate if this is a cross-directorate proposal: 	Yes ___	No _X_</a:t>
            </a:r>
          </a:p>
          <a:p>
            <a:pPr marL="0" indent="0">
              <a:buNone/>
            </a:pPr>
            <a:endParaRPr lang="en-US" sz="1800">
              <a:solidFill>
                <a:schemeClr val="accent1">
                  <a:lumMod val="50000"/>
                </a:schemeClr>
              </a:solidFill>
            </a:endParaRPr>
          </a:p>
          <a:p>
            <a:pPr marL="0" indent="0">
              <a:buNone/>
            </a:pPr>
            <a:r>
              <a:rPr lang="en-US" sz="1800">
                <a:solidFill>
                  <a:schemeClr val="accent1">
                    <a:lumMod val="50000"/>
                  </a:schemeClr>
                </a:solidFill>
              </a:rPr>
              <a:t>If yes, identify other directorates/organizations:</a:t>
            </a:r>
          </a:p>
          <a:p>
            <a:pPr marL="0" indent="0">
              <a:buNone/>
            </a:pPr>
            <a:endParaRPr lang="en-US" sz="1800">
              <a:solidFill>
                <a:schemeClr val="accent1">
                  <a:lumMod val="50000"/>
                </a:schemeClr>
              </a:solidFill>
            </a:endParaRPr>
          </a:p>
          <a:p>
            <a:pPr marL="0" indent="0">
              <a:buNone/>
            </a:pPr>
            <a:r>
              <a:rPr lang="en-US" sz="1800">
                <a:solidFill>
                  <a:schemeClr val="accent1">
                    <a:lumMod val="50000"/>
                  </a:schemeClr>
                </a:solidFill>
              </a:rPr>
              <a:t>Proposal Term:  		From:       10/1/2024       	To:  9/30/2026</a:t>
            </a:r>
          </a:p>
          <a:p>
            <a:pPr marL="685800" lvl="2" indent="0"/>
            <a:endParaRPr lang="en-US"/>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a:t>
            </a:fld>
            <a:endParaRPr lang="en-US"/>
          </a:p>
        </p:txBody>
      </p:sp>
    </p:spTree>
    <p:extLst>
      <p:ext uri="{BB962C8B-B14F-4D97-AF65-F5344CB8AC3E}">
        <p14:creationId xmlns:p14="http://schemas.microsoft.com/office/powerpoint/2010/main" val="368136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a:xfrm>
            <a:off x="428626" y="0"/>
            <a:ext cx="8286750" cy="645459"/>
          </a:xfrm>
        </p:spPr>
        <p:txBody>
          <a:bodyPr>
            <a:normAutofit/>
          </a:bodyPr>
          <a:lstStyle/>
          <a:p>
            <a:r>
              <a:rPr lang="en-US" sz="3200"/>
              <a:t>FY2025 NPP LDRD Type B Pre-Proposal</a:t>
            </a:r>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3</a:t>
            </a:fld>
            <a:endParaRPr lang="en-US" sz="750"/>
          </a:p>
        </p:txBody>
      </p:sp>
      <p:sp>
        <p:nvSpPr>
          <p:cNvPr id="5" name="TextBox 4">
            <a:extLst>
              <a:ext uri="{FF2B5EF4-FFF2-40B4-BE49-F238E27FC236}">
                <a16:creationId xmlns:a16="http://schemas.microsoft.com/office/drawing/2014/main" id="{BAE8C22F-A5D6-4E1D-8CA4-C31170E4F5D6}"/>
              </a:ext>
            </a:extLst>
          </p:cNvPr>
          <p:cNvSpPr txBox="1"/>
          <p:nvPr/>
        </p:nvSpPr>
        <p:spPr>
          <a:xfrm>
            <a:off x="660893" y="645830"/>
            <a:ext cx="8481961" cy="6001643"/>
          </a:xfrm>
          <a:prstGeom prst="rect">
            <a:avLst/>
          </a:prstGeom>
          <a:noFill/>
        </p:spPr>
        <p:txBody>
          <a:bodyPr wrap="square" lIns="91440" tIns="45720" rIns="91440" bIns="45720" anchor="t">
            <a:spAutoFit/>
          </a:bodyPr>
          <a:lstStyle/>
          <a:p>
            <a:r>
              <a:rPr lang="en-US" dirty="0"/>
              <a:t>Title: </a:t>
            </a:r>
            <a:r>
              <a:rPr lang="en-US" b="1" dirty="0"/>
              <a:t>“Uncovering New Laws of Nature at the EIC”</a:t>
            </a:r>
          </a:p>
          <a:p>
            <a:endParaRPr lang="en-US" b="1"/>
          </a:p>
          <a:p>
            <a:r>
              <a:rPr lang="en-US" dirty="0"/>
              <a:t>Abstract: </a:t>
            </a:r>
          </a:p>
          <a:p>
            <a:endParaRPr lang="en-US">
              <a:cs typeface="Arial" panose="020B0604020202020204"/>
            </a:endParaRPr>
          </a:p>
          <a:p>
            <a:r>
              <a:rPr lang="en-US" sz="1400" dirty="0"/>
              <a:t>Open fundamental questions - such as the origin of ordinary matter, or the identity of the invisible substance that dominates galactic structures, i.e. dark matter - strongly motivate new particles and interactions. In this proposal, we point out that the Electron Ion Collider (EIC) can not only provide a powerful tool for studying the structure of atomic nuclei and their constituents, as originally envisioned,  but also great opportunities to probe and possibly discover new physics that goes beyond the standard paradigm, potentially leading to a revolution in our understanding of the laws that govern the Universe.</a:t>
            </a:r>
            <a:endParaRPr lang="en-US" sz="1400" dirty="0">
              <a:cs typeface="Arial"/>
            </a:endParaRPr>
          </a:p>
          <a:p>
            <a:endParaRPr lang="en-US"/>
          </a:p>
          <a:p>
            <a:r>
              <a:rPr lang="en-US" dirty="0"/>
              <a:t>Program: </a:t>
            </a:r>
            <a:r>
              <a:rPr lang="en-US" dirty="0">
                <a:solidFill>
                  <a:srgbClr val="FF0000"/>
                </a:solidFill>
              </a:rPr>
              <a:t>DOE HEP</a:t>
            </a:r>
            <a:endParaRPr lang="en-US" dirty="0"/>
          </a:p>
          <a:p>
            <a:endParaRPr lang="en-US"/>
          </a:p>
          <a:p>
            <a:r>
              <a:rPr lang="en-US" dirty="0"/>
              <a:t>Return on Investment: </a:t>
            </a:r>
            <a:r>
              <a:rPr lang="en-US" sz="1400" dirty="0"/>
              <a:t>Optimizing the substantial investment in the EIC by enlarging its overall impact in physics, which can significantly improve its cost-benefit analysis in terms of tax-payers support.  The larger impact can also attract additional scientific stakeholders in EIC’s future development.  </a:t>
            </a:r>
            <a:endParaRPr lang="en-US" sz="1400">
              <a:solidFill>
                <a:srgbClr val="FF0000"/>
              </a:solidFill>
            </a:endParaRPr>
          </a:p>
          <a:p>
            <a:endParaRPr lang="en-US">
              <a:solidFill>
                <a:srgbClr val="FF0000"/>
              </a:solidFill>
            </a:endParaRPr>
          </a:p>
          <a:p>
            <a:r>
              <a:rPr lang="en-US" dirty="0"/>
              <a:t>Broader impact on the activities at the laboratory: </a:t>
            </a:r>
            <a:r>
              <a:rPr lang="en-US" sz="1400" dirty="0">
                <a:solidFill>
                  <a:srgbClr val="FF0000"/>
                </a:solidFill>
              </a:rPr>
              <a:t>Enhanced collaboration between nuclear and high energy physics communities, establishing new research programs that can attract additional funding to BNL and expand the user community for the EIC.</a:t>
            </a:r>
            <a:endParaRPr lang="en-US" sz="1400" dirty="0">
              <a:solidFill>
                <a:srgbClr val="FF0000"/>
              </a:solidFill>
              <a:cs typeface="Arial"/>
            </a:endParaRPr>
          </a:p>
          <a:p>
            <a:endParaRPr lang="en-US">
              <a:solidFill>
                <a:srgbClr val="FF0000"/>
              </a:solidFill>
            </a:endParaRPr>
          </a:p>
          <a:p>
            <a:r>
              <a:rPr lang="en-US" dirty="0"/>
              <a:t>Total planned funding per year in FY25 and FY26: $250k</a:t>
            </a:r>
            <a:endParaRPr lang="en-US" dirty="0">
              <a:cs typeface="Arial"/>
            </a:endParaRPr>
          </a:p>
        </p:txBody>
      </p:sp>
    </p:spTree>
    <p:extLst>
      <p:ext uri="{BB962C8B-B14F-4D97-AF65-F5344CB8AC3E}">
        <p14:creationId xmlns:p14="http://schemas.microsoft.com/office/powerpoint/2010/main" val="168954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0C88-97C0-46E6-B34F-75F9D2333625}"/>
              </a:ext>
            </a:extLst>
          </p:cNvPr>
          <p:cNvSpPr>
            <a:spLocks noGrp="1"/>
          </p:cNvSpPr>
          <p:nvPr>
            <p:ph type="title"/>
          </p:nvPr>
        </p:nvSpPr>
        <p:spPr>
          <a:xfrm>
            <a:off x="536201" y="101982"/>
            <a:ext cx="8286750" cy="762338"/>
          </a:xfrm>
        </p:spPr>
        <p:txBody>
          <a:bodyPr>
            <a:normAutofit/>
          </a:bodyPr>
          <a:lstStyle/>
          <a:p>
            <a:pPr algn="ctr"/>
            <a:r>
              <a:rPr lang="en-US"/>
              <a:t>Description of the LDRD</a:t>
            </a:r>
          </a:p>
        </p:txBody>
      </p:sp>
      <p:sp>
        <p:nvSpPr>
          <p:cNvPr id="3" name="Content Placeholder 2">
            <a:extLst>
              <a:ext uri="{FF2B5EF4-FFF2-40B4-BE49-F238E27FC236}">
                <a16:creationId xmlns:a16="http://schemas.microsoft.com/office/drawing/2014/main" id="{6FA51532-ED4B-4C01-A927-92B712F25865}"/>
              </a:ext>
            </a:extLst>
          </p:cNvPr>
          <p:cNvSpPr>
            <a:spLocks noGrp="1"/>
          </p:cNvSpPr>
          <p:nvPr>
            <p:ph idx="1"/>
          </p:nvPr>
        </p:nvSpPr>
        <p:spPr>
          <a:xfrm>
            <a:off x="428625" y="1154003"/>
            <a:ext cx="8286750" cy="4884950"/>
          </a:xfrm>
        </p:spPr>
        <p:txBody>
          <a:bodyPr>
            <a:normAutofit/>
          </a:bodyPr>
          <a:lstStyle/>
          <a:p>
            <a:pPr marL="342900" indent="-342900">
              <a:buFont typeface="Arial" panose="020B0604020202020204" pitchFamily="34" charset="0"/>
              <a:buChar char="•"/>
            </a:pPr>
            <a:r>
              <a:rPr lang="en-US" sz="1800"/>
              <a:t>The EIC will be the premier nuclear physics facility studying the structure of protons and nuclei.</a:t>
            </a:r>
          </a:p>
          <a:p>
            <a:pPr marL="342900" indent="-342900">
              <a:buFont typeface="Arial" panose="020B0604020202020204" pitchFamily="34" charset="0"/>
              <a:buChar char="•"/>
            </a:pPr>
            <a:r>
              <a:rPr lang="en-US" sz="1800"/>
              <a:t>The current flagship high energy facility in the world, the Large Hadron Collider (LHC) at CERN, collides protons to probe laws of physics at the smallest (sub-nuclear) distance scales or, equivalently, the highest energies.  As such, detailed information on the internal structure of the proton, obtained at the EIC, would be critical to LHC’s ability to uncover new microscopic phenomena emerging from collisions. </a:t>
            </a:r>
          </a:p>
          <a:p>
            <a:pPr marL="342900" indent="-342900">
              <a:buFont typeface="Arial" panose="020B0604020202020204" pitchFamily="34" charset="0"/>
              <a:buChar char="•"/>
            </a:pPr>
            <a:r>
              <a:rPr lang="en-US" sz="1800"/>
              <a:t>The EIC beams energy, polarization, heavy ion option, and significant luminosity provide excellent opportunities for probing feebly interacting low energy physics, corresponding to nuclear distance scales, which may be part of a hidden sector that includes dark matter, among other states. We show how the EIC could be a venue, complementary to the LHC, for discovering new fundamental laws of Nature.  </a:t>
            </a:r>
          </a:p>
          <a:p>
            <a:pPr marL="342900" indent="-342900">
              <a:buFont typeface="Arial" panose="020B0604020202020204" pitchFamily="34" charset="0"/>
              <a:buChar char="•"/>
            </a:pPr>
            <a:r>
              <a:rPr lang="en-US" sz="1800"/>
              <a:t>The combined significant synergy and complementarity of our proposed EIC research with that at the LHC can make BNL an international hub, not only for nuclear physics but also, in parallel, for exciting investigations of particle physics in the coming decades.  </a:t>
            </a:r>
          </a:p>
        </p:txBody>
      </p:sp>
      <p:sp>
        <p:nvSpPr>
          <p:cNvPr id="4" name="Slide Number Placeholder 3">
            <a:extLst>
              <a:ext uri="{FF2B5EF4-FFF2-40B4-BE49-F238E27FC236}">
                <a16:creationId xmlns:a16="http://schemas.microsoft.com/office/drawing/2014/main" id="{9153297F-C5B2-4AF5-8468-8BFA4D4142F0}"/>
              </a:ext>
            </a:extLst>
          </p:cNvPr>
          <p:cNvSpPr>
            <a:spLocks noGrp="1"/>
          </p:cNvSpPr>
          <p:nvPr>
            <p:ph type="sldNum" sz="quarter" idx="4"/>
          </p:nvPr>
        </p:nvSpPr>
        <p:spPr/>
        <p:txBody>
          <a:bodyPr/>
          <a:lstStyle/>
          <a:p>
            <a:fld id="{933A556B-7C63-244D-9B7C-B0EA8042B330}" type="slidenum">
              <a:rPr lang="en-US" smtClean="0"/>
              <a:pPr/>
              <a:t>4</a:t>
            </a:fld>
            <a:endParaRPr lang="en-US" sz="750"/>
          </a:p>
        </p:txBody>
      </p:sp>
    </p:spTree>
    <p:extLst>
      <p:ext uri="{BB962C8B-B14F-4D97-AF65-F5344CB8AC3E}">
        <p14:creationId xmlns:p14="http://schemas.microsoft.com/office/powerpoint/2010/main" val="365830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0C88-97C0-46E6-B34F-75F9D2333625}"/>
              </a:ext>
            </a:extLst>
          </p:cNvPr>
          <p:cNvSpPr>
            <a:spLocks noGrp="1"/>
          </p:cNvSpPr>
          <p:nvPr>
            <p:ph type="title"/>
          </p:nvPr>
        </p:nvSpPr>
        <p:spPr>
          <a:xfrm>
            <a:off x="536201" y="101982"/>
            <a:ext cx="8286750" cy="762338"/>
          </a:xfrm>
        </p:spPr>
        <p:txBody>
          <a:bodyPr>
            <a:normAutofit fontScale="90000"/>
          </a:bodyPr>
          <a:lstStyle/>
          <a:p>
            <a:pPr algn="ctr"/>
            <a:r>
              <a:rPr lang="en-US" sz="3600" b="1"/>
              <a:t>Technical Description</a:t>
            </a:r>
            <a:br>
              <a:rPr lang="en-US" sz="3600" b="1"/>
            </a:br>
            <a:endParaRPr lang="en-US"/>
          </a:p>
        </p:txBody>
      </p:sp>
      <p:sp>
        <p:nvSpPr>
          <p:cNvPr id="3" name="Content Placeholder 2">
            <a:extLst>
              <a:ext uri="{FF2B5EF4-FFF2-40B4-BE49-F238E27FC236}">
                <a16:creationId xmlns:a16="http://schemas.microsoft.com/office/drawing/2014/main" id="{6FA51532-ED4B-4C01-A927-92B712F25865}"/>
              </a:ext>
            </a:extLst>
          </p:cNvPr>
          <p:cNvSpPr>
            <a:spLocks noGrp="1"/>
          </p:cNvSpPr>
          <p:nvPr>
            <p:ph idx="1"/>
          </p:nvPr>
        </p:nvSpPr>
        <p:spPr>
          <a:xfrm>
            <a:off x="428625" y="888949"/>
            <a:ext cx="8286750" cy="3040528"/>
          </a:xfrm>
        </p:spPr>
        <p:txBody>
          <a:bodyPr vert="horz" lIns="91440" tIns="45720" rIns="91440" bIns="45720" rtlCol="0" anchor="t">
            <a:normAutofit/>
          </a:bodyPr>
          <a:lstStyle/>
          <a:p>
            <a:pPr marL="0" indent="0"/>
            <a:r>
              <a:rPr lang="en-US" sz="1800" b="1" dirty="0">
                <a:solidFill>
                  <a:srgbClr val="FF0000"/>
                </a:solidFill>
              </a:rPr>
              <a:t>(A) High-Mass Physics</a:t>
            </a:r>
            <a:endParaRPr lang="en-US" dirty="0"/>
          </a:p>
          <a:p>
            <a:pPr marL="0" indent="0"/>
            <a:endParaRPr lang="en-US" sz="1800" b="1"/>
          </a:p>
          <a:p>
            <a:pPr marL="342900" indent="-342900">
              <a:buFont typeface="Arial" panose="020B0604020202020204" pitchFamily="34" charset="0"/>
              <a:buChar char="•"/>
            </a:pPr>
            <a:r>
              <a:rPr lang="en-US" sz="1600" dirty="0"/>
              <a:t>Proton’s “</a:t>
            </a:r>
            <a:r>
              <a:rPr lang="en-US" sz="1600" dirty="0" err="1"/>
              <a:t>parton</a:t>
            </a:r>
            <a:r>
              <a:rPr lang="en-US" sz="1600" dirty="0"/>
              <a:t> distribution functions (PDFs)” encode its composition in terms of </a:t>
            </a:r>
            <a:r>
              <a:rPr lang="en-US" sz="1600" i="1" dirty="0"/>
              <a:t>quarks</a:t>
            </a:r>
            <a:r>
              <a:rPr lang="en-US" sz="1600" dirty="0"/>
              <a:t> and the strong force carriers, </a:t>
            </a:r>
            <a:r>
              <a:rPr lang="en-US" sz="1600" i="1" dirty="0"/>
              <a:t>gluons </a:t>
            </a:r>
            <a:r>
              <a:rPr lang="en-US" sz="1600" dirty="0"/>
              <a:t>(strong force analogs of photons).</a:t>
            </a:r>
            <a:endParaRPr lang="en-US" sz="1600" dirty="0">
              <a:cs typeface="Arial"/>
            </a:endParaRPr>
          </a:p>
          <a:p>
            <a:pPr marL="342900" indent="-342900">
              <a:buFont typeface="Arial" panose="020B0604020202020204" pitchFamily="34" charset="0"/>
              <a:buChar char="•"/>
            </a:pPr>
            <a:r>
              <a:rPr lang="en-US" sz="1600" dirty="0"/>
              <a:t>New high-mass physics, at the shortest distance scales, appears as point interactions, which can perturb the Standard Model (SM) processes.  These perturbations can be systematically formulated using the SM effective field theory (SMEFT).</a:t>
            </a:r>
            <a:endParaRPr lang="en-US" sz="1600" dirty="0">
              <a:cs typeface="Arial"/>
            </a:endParaRPr>
          </a:p>
          <a:p>
            <a:pPr marL="342900" indent="-342900">
              <a:buFont typeface="Arial" panose="020B0604020202020204" pitchFamily="34" charset="0"/>
              <a:buChar char="•"/>
            </a:pPr>
            <a:r>
              <a:rPr lang="en-US" sz="1600" dirty="0"/>
              <a:t>We plan to study how the future EIC data, with the aid of</a:t>
            </a:r>
            <a:r>
              <a:rPr lang="en-US" sz="1600" dirty="0">
                <a:solidFill>
                  <a:schemeClr val="accent2">
                    <a:lumMod val="75000"/>
                  </a:schemeClr>
                </a:solidFill>
              </a:rPr>
              <a:t> </a:t>
            </a:r>
            <a:r>
              <a:rPr lang="en-US" sz="1600" b="1" i="1" dirty="0">
                <a:solidFill>
                  <a:schemeClr val="accent5">
                    <a:lumMod val="75000"/>
                  </a:schemeClr>
                </a:solidFill>
              </a:rPr>
              <a:t>machine learning </a:t>
            </a:r>
            <a:r>
              <a:rPr lang="en-US" sz="1600" dirty="0"/>
              <a:t>techniques, can be used to account for the SMEFT perturbations to the expected behavior of PDFs.  This would be key to extracting further inferences from the LHC data regarding a more fundamental understanding of short-distance physics.</a:t>
            </a:r>
            <a:endParaRPr lang="en-US" sz="1600" i="1" dirty="0"/>
          </a:p>
          <a:p>
            <a:endParaRPr lang="en-US"/>
          </a:p>
          <a:p>
            <a:endParaRPr lang="en-US"/>
          </a:p>
        </p:txBody>
      </p:sp>
      <p:sp>
        <p:nvSpPr>
          <p:cNvPr id="4" name="Slide Number Placeholder 3">
            <a:extLst>
              <a:ext uri="{FF2B5EF4-FFF2-40B4-BE49-F238E27FC236}">
                <a16:creationId xmlns:a16="http://schemas.microsoft.com/office/drawing/2014/main" id="{9153297F-C5B2-4AF5-8468-8BFA4D4142F0}"/>
              </a:ext>
            </a:extLst>
          </p:cNvPr>
          <p:cNvSpPr>
            <a:spLocks noGrp="1"/>
          </p:cNvSpPr>
          <p:nvPr>
            <p:ph type="sldNum" sz="quarter" idx="4"/>
          </p:nvPr>
        </p:nvSpPr>
        <p:spPr/>
        <p:txBody>
          <a:bodyPr/>
          <a:lstStyle/>
          <a:p>
            <a:fld id="{933A556B-7C63-244D-9B7C-B0EA8042B330}" type="slidenum">
              <a:rPr lang="en-US" smtClean="0"/>
              <a:pPr/>
              <a:t>5</a:t>
            </a:fld>
            <a:endParaRPr lang="en-US" sz="750"/>
          </a:p>
        </p:txBody>
      </p:sp>
      <p:pic>
        <p:nvPicPr>
          <p:cNvPr id="9" name="Picture 8">
            <a:extLst>
              <a:ext uri="{FF2B5EF4-FFF2-40B4-BE49-F238E27FC236}">
                <a16:creationId xmlns:a16="http://schemas.microsoft.com/office/drawing/2014/main" id="{FB8E295B-2242-778C-F9CE-A184A8F89B37}"/>
              </a:ext>
            </a:extLst>
          </p:cNvPr>
          <p:cNvPicPr>
            <a:picLocks noChangeAspect="1"/>
          </p:cNvPicPr>
          <p:nvPr/>
        </p:nvPicPr>
        <p:blipFill>
          <a:blip r:embed="rId2"/>
          <a:stretch>
            <a:fillRect/>
          </a:stretch>
        </p:blipFill>
        <p:spPr>
          <a:xfrm>
            <a:off x="1304508" y="4370121"/>
            <a:ext cx="4089400" cy="1587500"/>
          </a:xfrm>
          <a:prstGeom prst="rect">
            <a:avLst/>
          </a:prstGeom>
        </p:spPr>
      </p:pic>
      <p:pic>
        <p:nvPicPr>
          <p:cNvPr id="10" name="Picture 9">
            <a:extLst>
              <a:ext uri="{FF2B5EF4-FFF2-40B4-BE49-F238E27FC236}">
                <a16:creationId xmlns:a16="http://schemas.microsoft.com/office/drawing/2014/main" id="{322F0A98-9B82-19BC-8701-842022DCFEE9}"/>
              </a:ext>
            </a:extLst>
          </p:cNvPr>
          <p:cNvPicPr>
            <a:picLocks noChangeAspect="1"/>
          </p:cNvPicPr>
          <p:nvPr/>
        </p:nvPicPr>
        <p:blipFill>
          <a:blip r:embed="rId2"/>
          <a:stretch>
            <a:fillRect/>
          </a:stretch>
        </p:blipFill>
        <p:spPr>
          <a:xfrm>
            <a:off x="3349208" y="4370121"/>
            <a:ext cx="4089400" cy="1587500"/>
          </a:xfrm>
          <a:prstGeom prst="rect">
            <a:avLst/>
          </a:prstGeom>
        </p:spPr>
      </p:pic>
      <p:sp>
        <p:nvSpPr>
          <p:cNvPr id="11" name="Oval 10">
            <a:extLst>
              <a:ext uri="{FF2B5EF4-FFF2-40B4-BE49-F238E27FC236}">
                <a16:creationId xmlns:a16="http://schemas.microsoft.com/office/drawing/2014/main" id="{51161E43-B020-D105-4A20-53D95C91C89F}"/>
              </a:ext>
            </a:extLst>
          </p:cNvPr>
          <p:cNvSpPr/>
          <p:nvPr/>
        </p:nvSpPr>
        <p:spPr>
          <a:xfrm>
            <a:off x="4073656" y="4797939"/>
            <a:ext cx="215757" cy="1952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7123E80-877A-D225-1516-EE974C938FCC}"/>
              </a:ext>
            </a:extLst>
          </p:cNvPr>
          <p:cNvSpPr/>
          <p:nvPr/>
        </p:nvSpPr>
        <p:spPr>
          <a:xfrm>
            <a:off x="4018227" y="5598079"/>
            <a:ext cx="215757" cy="1952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FB209FB-1F78-F271-E87A-A9F6A6D5DB74}"/>
              </a:ext>
            </a:extLst>
          </p:cNvPr>
          <p:cNvSpPr/>
          <p:nvPr/>
        </p:nvSpPr>
        <p:spPr>
          <a:xfrm>
            <a:off x="6060342" y="5173132"/>
            <a:ext cx="215757" cy="1952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1425743E-60C3-CF25-D9A6-4EF43E063D7D}"/>
              </a:ext>
            </a:extLst>
          </p:cNvPr>
          <p:cNvCxnSpPr/>
          <p:nvPr/>
        </p:nvCxnSpPr>
        <p:spPr>
          <a:xfrm flipH="1">
            <a:off x="6490710" y="5258662"/>
            <a:ext cx="61659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DC242E5-8F1F-923D-165B-DBDA3CF852BB}"/>
              </a:ext>
            </a:extLst>
          </p:cNvPr>
          <p:cNvSpPr txBox="1"/>
          <p:nvPr/>
        </p:nvSpPr>
        <p:spPr>
          <a:xfrm>
            <a:off x="1304508" y="5936204"/>
            <a:ext cx="2297769" cy="307777"/>
          </a:xfrm>
          <a:prstGeom prst="rect">
            <a:avLst/>
          </a:prstGeom>
          <a:noFill/>
        </p:spPr>
        <p:txBody>
          <a:bodyPr wrap="square" rtlCol="0">
            <a:spAutoFit/>
          </a:bodyPr>
          <a:lstStyle/>
          <a:p>
            <a:r>
              <a:rPr lang="en-US" sz="1400">
                <a:solidFill>
                  <a:srgbClr val="FF0000"/>
                </a:solidFill>
              </a:rPr>
              <a:t>Standard Model</a:t>
            </a:r>
          </a:p>
        </p:txBody>
      </p:sp>
      <p:sp>
        <p:nvSpPr>
          <p:cNvPr id="23" name="TextBox 22">
            <a:extLst>
              <a:ext uri="{FF2B5EF4-FFF2-40B4-BE49-F238E27FC236}">
                <a16:creationId xmlns:a16="http://schemas.microsoft.com/office/drawing/2014/main" id="{64EBE2CE-B60E-40EF-756E-1B35368B5C1D}"/>
              </a:ext>
            </a:extLst>
          </p:cNvPr>
          <p:cNvSpPr txBox="1"/>
          <p:nvPr/>
        </p:nvSpPr>
        <p:spPr>
          <a:xfrm>
            <a:off x="7107303" y="5013304"/>
            <a:ext cx="2036698" cy="523220"/>
          </a:xfrm>
          <a:prstGeom prst="rect">
            <a:avLst/>
          </a:prstGeom>
          <a:noFill/>
        </p:spPr>
        <p:txBody>
          <a:bodyPr wrap="square" rtlCol="0">
            <a:spAutoFit/>
          </a:bodyPr>
          <a:lstStyle/>
          <a:p>
            <a:r>
              <a:rPr lang="en-US" sz="1400">
                <a:solidFill>
                  <a:srgbClr val="FF0000"/>
                </a:solidFill>
              </a:rPr>
              <a:t>New Physics (Anomalous couplings)</a:t>
            </a:r>
          </a:p>
        </p:txBody>
      </p:sp>
    </p:spTree>
    <p:extLst>
      <p:ext uri="{BB962C8B-B14F-4D97-AF65-F5344CB8AC3E}">
        <p14:creationId xmlns:p14="http://schemas.microsoft.com/office/powerpoint/2010/main" val="2916812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0C88-97C0-46E6-B34F-75F9D2333625}"/>
              </a:ext>
            </a:extLst>
          </p:cNvPr>
          <p:cNvSpPr>
            <a:spLocks noGrp="1"/>
          </p:cNvSpPr>
          <p:nvPr>
            <p:ph type="title"/>
          </p:nvPr>
        </p:nvSpPr>
        <p:spPr>
          <a:xfrm>
            <a:off x="536201" y="101982"/>
            <a:ext cx="8286750" cy="762338"/>
          </a:xfrm>
        </p:spPr>
        <p:txBody>
          <a:bodyPr>
            <a:normAutofit fontScale="90000"/>
          </a:bodyPr>
          <a:lstStyle/>
          <a:p>
            <a:pPr algn="ctr"/>
            <a:r>
              <a:rPr lang="en-US" sz="3600" b="1"/>
              <a:t>Technical Description</a:t>
            </a:r>
            <a:br>
              <a:rPr lang="en-US" sz="3600" b="1"/>
            </a:br>
            <a:endParaRPr lang="en-US"/>
          </a:p>
        </p:txBody>
      </p:sp>
      <p:sp>
        <p:nvSpPr>
          <p:cNvPr id="3" name="Content Placeholder 2">
            <a:extLst>
              <a:ext uri="{FF2B5EF4-FFF2-40B4-BE49-F238E27FC236}">
                <a16:creationId xmlns:a16="http://schemas.microsoft.com/office/drawing/2014/main" id="{6FA51532-ED4B-4C01-A927-92B712F25865}"/>
              </a:ext>
            </a:extLst>
          </p:cNvPr>
          <p:cNvSpPr>
            <a:spLocks noGrp="1"/>
          </p:cNvSpPr>
          <p:nvPr>
            <p:ph idx="1"/>
          </p:nvPr>
        </p:nvSpPr>
        <p:spPr>
          <a:xfrm>
            <a:off x="428625" y="692876"/>
            <a:ext cx="8577722" cy="3044238"/>
          </a:xfrm>
        </p:spPr>
        <p:txBody>
          <a:bodyPr vert="horz" lIns="91440" tIns="45720" rIns="91440" bIns="45720" rtlCol="0" anchor="t">
            <a:normAutofit fontScale="92500" lnSpcReduction="20000"/>
          </a:bodyPr>
          <a:lstStyle/>
          <a:p>
            <a:pPr marL="0" indent="0"/>
            <a:r>
              <a:rPr lang="en-US" sz="1800" b="1">
                <a:solidFill>
                  <a:srgbClr val="FF0000"/>
                </a:solidFill>
              </a:rPr>
              <a:t>(B) Low-Mass Physics</a:t>
            </a:r>
          </a:p>
          <a:p>
            <a:pPr marL="0" indent="0"/>
            <a:endParaRPr lang="en-US" sz="1800" b="1">
              <a:solidFill>
                <a:srgbClr val="FF0000"/>
              </a:solidFill>
            </a:endParaRPr>
          </a:p>
          <a:p>
            <a:pPr marL="342900" indent="-342900">
              <a:buFont typeface="Arial" panose="020B0604020202020204" pitchFamily="34" charset="0"/>
              <a:buChar char="•"/>
            </a:pPr>
            <a:r>
              <a:rPr lang="en-US" sz="1700"/>
              <a:t>New physics may be at low (GeV) scales but hard to produce and detect due to its feeble interactions (weakly interacting SM neutrinos are well-known examples).  Dark matter and its associated states can be of this kind: intense beams and suitable detectors may uncover such physics.</a:t>
            </a:r>
            <a:endParaRPr lang="en-US" sz="1700">
              <a:cs typeface="Arial"/>
            </a:endParaRPr>
          </a:p>
          <a:p>
            <a:pPr marL="342900" indent="-342900">
              <a:buFont typeface="Arial" panose="020B0604020202020204" pitchFamily="34" charset="0"/>
              <a:buChar char="•"/>
            </a:pPr>
            <a:r>
              <a:rPr lang="en-US" sz="1700"/>
              <a:t>Electron scattering from high </a:t>
            </a:r>
            <a:r>
              <a:rPr lang="en-US" sz="1700" i="1"/>
              <a:t>Z</a:t>
            </a:r>
            <a:r>
              <a:rPr lang="en-US" sz="1700"/>
              <a:t> ions (e.g., gold) at the EIC can provide the requisite effective intensity in specific regimes, leading to the possible emission of light new states.  Examples are certain scalar (spin-0) states whose emission can change an electron (from the beam) to a tau lepton (a much heavier version of the electron).  Another example is a weakly interacting vector (spin-1, “massive photon”) that could travel macroscopic distances in a detector before decaying.      </a:t>
            </a:r>
            <a:endParaRPr lang="en-US" sz="1700">
              <a:cs typeface="Arial"/>
            </a:endParaRPr>
          </a:p>
          <a:p>
            <a:pPr marL="342900" indent="-342900">
              <a:buFont typeface="Arial" panose="020B0604020202020204" pitchFamily="34" charset="0"/>
              <a:buChar char="•"/>
            </a:pPr>
            <a:r>
              <a:rPr lang="en-US" sz="1700"/>
              <a:t>Such new states can yield distinct signals, but it is important to know potential SM backgrounds well for reliable estimates of discovery prospects.</a:t>
            </a:r>
            <a:endParaRPr lang="en-US" sz="1700">
              <a:cs typeface="Arial"/>
            </a:endParaRPr>
          </a:p>
        </p:txBody>
      </p:sp>
      <p:sp>
        <p:nvSpPr>
          <p:cNvPr id="4" name="Slide Number Placeholder 3">
            <a:extLst>
              <a:ext uri="{FF2B5EF4-FFF2-40B4-BE49-F238E27FC236}">
                <a16:creationId xmlns:a16="http://schemas.microsoft.com/office/drawing/2014/main" id="{9153297F-C5B2-4AF5-8468-8BFA4D4142F0}"/>
              </a:ext>
            </a:extLst>
          </p:cNvPr>
          <p:cNvSpPr>
            <a:spLocks noGrp="1"/>
          </p:cNvSpPr>
          <p:nvPr>
            <p:ph type="sldNum" sz="quarter" idx="4"/>
          </p:nvPr>
        </p:nvSpPr>
        <p:spPr/>
        <p:txBody>
          <a:bodyPr/>
          <a:lstStyle/>
          <a:p>
            <a:fld id="{933A556B-7C63-244D-9B7C-B0EA8042B330}" type="slidenum">
              <a:rPr lang="en-US" smtClean="0"/>
              <a:pPr/>
              <a:t>6</a:t>
            </a:fld>
            <a:endParaRPr lang="en-US" sz="750"/>
          </a:p>
        </p:txBody>
      </p:sp>
      <p:pic>
        <p:nvPicPr>
          <p:cNvPr id="6" name="Picture 5">
            <a:extLst>
              <a:ext uri="{FF2B5EF4-FFF2-40B4-BE49-F238E27FC236}">
                <a16:creationId xmlns:a16="http://schemas.microsoft.com/office/drawing/2014/main" id="{95811CDC-D30F-92F8-6AA0-DA17AF935D58}"/>
              </a:ext>
            </a:extLst>
          </p:cNvPr>
          <p:cNvPicPr>
            <a:picLocks noChangeAspect="1"/>
          </p:cNvPicPr>
          <p:nvPr/>
        </p:nvPicPr>
        <p:blipFill>
          <a:blip r:embed="rId2"/>
          <a:stretch>
            <a:fillRect/>
          </a:stretch>
        </p:blipFill>
        <p:spPr>
          <a:xfrm>
            <a:off x="6252546" y="3721196"/>
            <a:ext cx="2719233" cy="2264060"/>
          </a:xfrm>
          <a:prstGeom prst="rect">
            <a:avLst/>
          </a:prstGeom>
        </p:spPr>
      </p:pic>
      <p:pic>
        <p:nvPicPr>
          <p:cNvPr id="8" name="Picture 7">
            <a:extLst>
              <a:ext uri="{FF2B5EF4-FFF2-40B4-BE49-F238E27FC236}">
                <a16:creationId xmlns:a16="http://schemas.microsoft.com/office/drawing/2014/main" id="{2DDEA427-A809-1795-7101-C83311EC3BB6}"/>
              </a:ext>
            </a:extLst>
          </p:cNvPr>
          <p:cNvPicPr>
            <a:picLocks noChangeAspect="1"/>
          </p:cNvPicPr>
          <p:nvPr/>
        </p:nvPicPr>
        <p:blipFill>
          <a:blip r:embed="rId3"/>
          <a:stretch>
            <a:fillRect/>
          </a:stretch>
        </p:blipFill>
        <p:spPr>
          <a:xfrm>
            <a:off x="2399071" y="3775551"/>
            <a:ext cx="3615235" cy="2814228"/>
          </a:xfrm>
          <a:prstGeom prst="rect">
            <a:avLst/>
          </a:prstGeom>
        </p:spPr>
      </p:pic>
      <p:sp>
        <p:nvSpPr>
          <p:cNvPr id="5" name="TextBox 4">
            <a:extLst>
              <a:ext uri="{FF2B5EF4-FFF2-40B4-BE49-F238E27FC236}">
                <a16:creationId xmlns:a16="http://schemas.microsoft.com/office/drawing/2014/main" id="{7F78AFC6-45B8-A383-E680-4DF5819C8C90}"/>
              </a:ext>
            </a:extLst>
          </p:cNvPr>
          <p:cNvSpPr txBox="1"/>
          <p:nvPr/>
        </p:nvSpPr>
        <p:spPr>
          <a:xfrm>
            <a:off x="239490" y="4231374"/>
            <a:ext cx="2346394" cy="1815882"/>
          </a:xfrm>
          <a:prstGeom prst="rect">
            <a:avLst/>
          </a:prstGeom>
          <a:noFill/>
        </p:spPr>
        <p:txBody>
          <a:bodyPr wrap="square" lIns="91440" tIns="45720" rIns="91440" bIns="45720" rtlCol="0" anchor="t">
            <a:spAutoFit/>
          </a:bodyPr>
          <a:lstStyle/>
          <a:p>
            <a:r>
              <a:rPr lang="en-US" sz="1400" i="1">
                <a:solidFill>
                  <a:srgbClr val="FF0000"/>
                </a:solidFill>
                <a:cs typeface="Arial"/>
              </a:rPr>
              <a:t>Constraints (shaded, solid)</a:t>
            </a:r>
            <a:endParaRPr lang="en-US" sz="1400">
              <a:cs typeface="Arial"/>
            </a:endParaRPr>
          </a:p>
          <a:p>
            <a:r>
              <a:rPr lang="en-US" sz="1400" i="1">
                <a:solidFill>
                  <a:srgbClr val="FF0000"/>
                </a:solidFill>
                <a:cs typeface="Arial"/>
              </a:rPr>
              <a:t>Projections (dashed), </a:t>
            </a:r>
          </a:p>
          <a:p>
            <a:r>
              <a:rPr lang="en-US" sz="1400" i="1">
                <a:solidFill>
                  <a:srgbClr val="FF0000"/>
                </a:solidFill>
                <a:cs typeface="Arial"/>
              </a:rPr>
              <a:t>Belle II 50 1/ab</a:t>
            </a:r>
            <a:endParaRPr lang="en-US"/>
          </a:p>
          <a:p>
            <a:r>
              <a:rPr lang="en-US" sz="1400" i="1">
                <a:solidFill>
                  <a:srgbClr val="FF0000"/>
                </a:solidFill>
                <a:cs typeface="Arial"/>
              </a:rPr>
              <a:t>Assuming suppressed flavor-preserving interactions; figures from H.D., Marcarelli, Neil, 2112.04513 (JHEP, 2023)</a:t>
            </a:r>
            <a:endParaRPr lang="en-US" sz="1100">
              <a:solidFill>
                <a:srgbClr val="0050B3"/>
              </a:solidFill>
              <a:cs typeface="Arial"/>
            </a:endParaRPr>
          </a:p>
        </p:txBody>
      </p:sp>
      <p:sp>
        <p:nvSpPr>
          <p:cNvPr id="7" name="TextBox 6">
            <a:extLst>
              <a:ext uri="{FF2B5EF4-FFF2-40B4-BE49-F238E27FC236}">
                <a16:creationId xmlns:a16="http://schemas.microsoft.com/office/drawing/2014/main" id="{6DF0CBF7-14B7-7319-A213-AEDDCC936C40}"/>
              </a:ext>
            </a:extLst>
          </p:cNvPr>
          <p:cNvSpPr txBox="1"/>
          <p:nvPr/>
        </p:nvSpPr>
        <p:spPr>
          <a:xfrm>
            <a:off x="6217980" y="5827161"/>
            <a:ext cx="2788367" cy="523220"/>
          </a:xfrm>
          <a:prstGeom prst="rect">
            <a:avLst/>
          </a:prstGeom>
          <a:noFill/>
        </p:spPr>
        <p:txBody>
          <a:bodyPr wrap="square" rtlCol="0">
            <a:spAutoFit/>
          </a:bodyPr>
          <a:lstStyle/>
          <a:p>
            <a:r>
              <a:rPr lang="en-US" sz="1400" i="1">
                <a:solidFill>
                  <a:srgbClr val="FF0000"/>
                </a:solidFill>
                <a:cs typeface="Arial"/>
              </a:rPr>
              <a:t>Scalar-mediated e-tau transition in e A scattering    </a:t>
            </a:r>
            <a:endParaRPr lang="en-US" sz="1400">
              <a:solidFill>
                <a:srgbClr val="FF0000"/>
              </a:solidFill>
              <a:cs typeface="Arial"/>
            </a:endParaRPr>
          </a:p>
        </p:txBody>
      </p:sp>
    </p:spTree>
    <p:extLst>
      <p:ext uri="{BB962C8B-B14F-4D97-AF65-F5344CB8AC3E}">
        <p14:creationId xmlns:p14="http://schemas.microsoft.com/office/powerpoint/2010/main" val="3789835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BEB8A-1A9D-F69A-E4D1-8325A84046ED}"/>
              </a:ext>
            </a:extLst>
          </p:cNvPr>
          <p:cNvSpPr>
            <a:spLocks noGrp="1"/>
          </p:cNvSpPr>
          <p:nvPr>
            <p:ph type="title"/>
          </p:nvPr>
        </p:nvSpPr>
        <p:spPr/>
        <p:txBody>
          <a:bodyPr/>
          <a:lstStyle/>
          <a:p>
            <a:pPr algn="ctr"/>
            <a:r>
              <a:rPr lang="en-US"/>
              <a:t>Milestones</a:t>
            </a:r>
          </a:p>
        </p:txBody>
      </p:sp>
      <p:graphicFrame>
        <p:nvGraphicFramePr>
          <p:cNvPr id="5" name="Content Placeholder 4">
            <a:extLst>
              <a:ext uri="{FF2B5EF4-FFF2-40B4-BE49-F238E27FC236}">
                <a16:creationId xmlns:a16="http://schemas.microsoft.com/office/drawing/2014/main" id="{D57E49F5-813B-851B-C441-846624EEC4E0}"/>
              </a:ext>
            </a:extLst>
          </p:cNvPr>
          <p:cNvGraphicFramePr>
            <a:graphicFrameLocks noGrp="1"/>
          </p:cNvGraphicFramePr>
          <p:nvPr>
            <p:ph idx="1"/>
            <p:extLst>
              <p:ext uri="{D42A27DB-BD31-4B8C-83A1-F6EECF244321}">
                <p14:modId xmlns:p14="http://schemas.microsoft.com/office/powerpoint/2010/main" val="477530602"/>
              </p:ext>
            </p:extLst>
          </p:nvPr>
        </p:nvGraphicFramePr>
        <p:xfrm>
          <a:off x="428625" y="1825625"/>
          <a:ext cx="8286750" cy="848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37C0F86-31C8-9EDC-CFFE-E76122892BFD}"/>
              </a:ext>
            </a:extLst>
          </p:cNvPr>
          <p:cNvSpPr>
            <a:spLocks noGrp="1"/>
          </p:cNvSpPr>
          <p:nvPr>
            <p:ph type="sldNum" sz="quarter" idx="4"/>
          </p:nvPr>
        </p:nvSpPr>
        <p:spPr/>
        <p:txBody>
          <a:bodyPr/>
          <a:lstStyle/>
          <a:p>
            <a:fld id="{933A556B-7C63-244D-9B7C-B0EA8042B330}" type="slidenum">
              <a:rPr lang="en-US" smtClean="0"/>
              <a:pPr/>
              <a:t>7</a:t>
            </a:fld>
            <a:endParaRPr lang="en-US" sz="750"/>
          </a:p>
        </p:txBody>
      </p:sp>
      <p:sp>
        <p:nvSpPr>
          <p:cNvPr id="6" name="TextBox 5">
            <a:extLst>
              <a:ext uri="{FF2B5EF4-FFF2-40B4-BE49-F238E27FC236}">
                <a16:creationId xmlns:a16="http://schemas.microsoft.com/office/drawing/2014/main" id="{6FD386E9-B278-7FC7-4A31-8118C52495D0}"/>
              </a:ext>
            </a:extLst>
          </p:cNvPr>
          <p:cNvSpPr txBox="1"/>
          <p:nvPr/>
        </p:nvSpPr>
        <p:spPr>
          <a:xfrm>
            <a:off x="757085" y="3038168"/>
            <a:ext cx="3569109" cy="2585323"/>
          </a:xfrm>
          <a:prstGeom prst="rect">
            <a:avLst/>
          </a:prstGeom>
          <a:noFill/>
        </p:spPr>
        <p:txBody>
          <a:bodyPr wrap="square" rtlCol="0">
            <a:spAutoFit/>
          </a:bodyPr>
          <a:lstStyle/>
          <a:p>
            <a:pPr marL="285750" indent="-285750">
              <a:buFont typeface="Arial" panose="020B0604020202020204" pitchFamily="34" charset="0"/>
              <a:buChar char="•"/>
            </a:pPr>
            <a:r>
              <a:rPr lang="en-US"/>
              <a:t>Set up a machine learning framework for realistic simulation for PDFs in the presence of New Physics</a:t>
            </a:r>
          </a:p>
          <a:p>
            <a:pPr marL="285750" indent="-285750">
              <a:buFont typeface="Arial" panose="020B0604020202020204" pitchFamily="34" charset="0"/>
              <a:buChar char="•"/>
            </a:pPr>
            <a:r>
              <a:rPr lang="en-US"/>
              <a:t>Explore new ideas and directions for weakly interacting particle studies</a:t>
            </a:r>
          </a:p>
          <a:p>
            <a:pPr marL="285750" indent="-285750">
              <a:buFont typeface="Arial" panose="020B0604020202020204" pitchFamily="34" charset="0"/>
              <a:buChar char="•"/>
            </a:pPr>
            <a:r>
              <a:rPr lang="en-US"/>
              <a:t>Organize a workshop on New Physics at EIC</a:t>
            </a:r>
          </a:p>
        </p:txBody>
      </p:sp>
      <p:sp>
        <p:nvSpPr>
          <p:cNvPr id="7" name="TextBox 6">
            <a:extLst>
              <a:ext uri="{FF2B5EF4-FFF2-40B4-BE49-F238E27FC236}">
                <a16:creationId xmlns:a16="http://schemas.microsoft.com/office/drawing/2014/main" id="{635940B1-B451-2E63-BD6D-24D37970E877}"/>
              </a:ext>
            </a:extLst>
          </p:cNvPr>
          <p:cNvSpPr txBox="1"/>
          <p:nvPr/>
        </p:nvSpPr>
        <p:spPr>
          <a:xfrm>
            <a:off x="4817808" y="3038168"/>
            <a:ext cx="3637935" cy="258532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Recruit a postdoc to perform computations and explore new theoretical directions enabled by the EIC</a:t>
            </a:r>
          </a:p>
          <a:p>
            <a:pPr marL="285750" indent="-285750">
              <a:buFont typeface="Arial" panose="020B0604020202020204" pitchFamily="34" charset="0"/>
              <a:buChar char="•"/>
            </a:pPr>
            <a:r>
              <a:rPr lang="en-US" dirty="0"/>
              <a:t>Present results in refereed journals and international conferences</a:t>
            </a:r>
            <a:endParaRPr lang="en-US" dirty="0">
              <a:cs typeface="Arial"/>
            </a:endParaRP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4087943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C65E-208F-418D-BE98-EBFCD02C86F4}"/>
              </a:ext>
            </a:extLst>
          </p:cNvPr>
          <p:cNvSpPr>
            <a:spLocks noGrp="1"/>
          </p:cNvSpPr>
          <p:nvPr>
            <p:ph type="title"/>
          </p:nvPr>
        </p:nvSpPr>
        <p:spPr/>
        <p:txBody>
          <a:bodyPr/>
          <a:lstStyle/>
          <a:p>
            <a:pPr algn="ctr"/>
            <a:r>
              <a:rPr lang="en-US"/>
              <a:t>Summary Slide</a:t>
            </a:r>
          </a:p>
        </p:txBody>
      </p:sp>
      <p:sp>
        <p:nvSpPr>
          <p:cNvPr id="4" name="Content Placeholder 3">
            <a:extLst>
              <a:ext uri="{FF2B5EF4-FFF2-40B4-BE49-F238E27FC236}">
                <a16:creationId xmlns:a16="http://schemas.microsoft.com/office/drawing/2014/main" id="{69913F6B-D6B6-03B4-2266-D6C9034674C4}"/>
              </a:ext>
            </a:extLst>
          </p:cNvPr>
          <p:cNvSpPr>
            <a:spLocks noGrp="1"/>
          </p:cNvSpPr>
          <p:nvPr>
            <p:ph idx="1"/>
          </p:nvPr>
        </p:nvSpPr>
        <p:spPr>
          <a:xfrm>
            <a:off x="266442" y="1776465"/>
            <a:ext cx="8124568" cy="4207185"/>
          </a:xfrm>
        </p:spPr>
        <p:txBody>
          <a:bodyPr vert="horz" lIns="91440" tIns="45720" rIns="91440" bIns="45720" rtlCol="0" anchor="t">
            <a:normAutofit/>
          </a:bodyPr>
          <a:lstStyle/>
          <a:p>
            <a:pPr marL="342900" indent="-342900">
              <a:buChar char="•"/>
            </a:pPr>
            <a:r>
              <a:rPr lang="en-US" sz="1800">
                <a:cs typeface="Arial" panose="020B0604020202020204"/>
              </a:rPr>
              <a:t>The capabilities of the EIC can be leveraged to search for new physics in the high mass (point-like interaction) and low mass (direct emission) regimes.</a:t>
            </a:r>
          </a:p>
          <a:p>
            <a:pPr marL="342900" indent="-342900">
              <a:buChar char="•"/>
            </a:pPr>
            <a:r>
              <a:rPr lang="en-US" sz="1800">
                <a:cs typeface="Arial" panose="020B0604020202020204"/>
              </a:rPr>
              <a:t>Our proposed research can be synergistic and complementary to the activities at CERN and enhance the physics impact of the EIC beyond its initially envisioned program.  </a:t>
            </a:r>
            <a:r>
              <a:rPr lang="en-US" sz="1800" b="1" i="1">
                <a:solidFill>
                  <a:srgbClr val="C00000"/>
                </a:solidFill>
                <a:cs typeface="Arial" panose="020B0604020202020204"/>
              </a:rPr>
              <a:t>Ignoring this possibility translates to a diminished return on the considerable DOE investment in the EIC</a:t>
            </a:r>
            <a:r>
              <a:rPr lang="en-US" sz="1800" i="1">
                <a:solidFill>
                  <a:srgbClr val="C00000"/>
                </a:solidFill>
                <a:cs typeface="Arial" panose="020B0604020202020204"/>
              </a:rPr>
              <a:t>.</a:t>
            </a:r>
          </a:p>
          <a:p>
            <a:pPr marL="342900" indent="-342900">
              <a:buChar char="•"/>
            </a:pPr>
            <a:r>
              <a:rPr lang="en-US" sz="1800">
                <a:cs typeface="Arial" panose="020B0604020202020204"/>
              </a:rPr>
              <a:t>A broader physics program at the EIC, as proposed here, would provide an opportunity for BNL to strengthen its position as one of the leading international centers of activity in particle physics.  This can create additional research funding justification and improved prospects for recruiting new talents.  Some of the methods employed in our study, especially machine learning techniques, can be of interest to the broader DOE mission and support national programmatic priorities. </a:t>
            </a:r>
          </a:p>
        </p:txBody>
      </p:sp>
      <p:sp>
        <p:nvSpPr>
          <p:cNvPr id="3" name="Slide Number Placeholder 2">
            <a:extLst>
              <a:ext uri="{FF2B5EF4-FFF2-40B4-BE49-F238E27FC236}">
                <a16:creationId xmlns:a16="http://schemas.microsoft.com/office/drawing/2014/main" id="{D569ADDA-D911-4B7F-8578-5ADD1E098B3F}"/>
              </a:ext>
            </a:extLst>
          </p:cNvPr>
          <p:cNvSpPr>
            <a:spLocks noGrp="1"/>
          </p:cNvSpPr>
          <p:nvPr>
            <p:ph type="sldNum" sz="quarter" idx="4"/>
          </p:nvPr>
        </p:nvSpPr>
        <p:spPr/>
        <p:txBody>
          <a:bodyPr/>
          <a:lstStyle/>
          <a:p>
            <a:fld id="{933A556B-7C63-244D-9B7C-B0EA8042B330}" type="slidenum">
              <a:rPr lang="en-US" smtClean="0"/>
              <a:pPr/>
              <a:t>8</a:t>
            </a:fld>
            <a:endParaRPr lang="en-US" sz="750"/>
          </a:p>
        </p:txBody>
      </p:sp>
    </p:spTree>
    <p:extLst>
      <p:ext uri="{BB962C8B-B14F-4D97-AF65-F5344CB8AC3E}">
        <p14:creationId xmlns:p14="http://schemas.microsoft.com/office/powerpoint/2010/main" val="348226403"/>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Template>
  <Application>Microsoft Office PowerPoint</Application>
  <PresentationFormat>On-screen Show (4:3)</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BNL</vt:lpstr>
      <vt:lpstr>Uncovering New Laws of Nature at the EIC </vt:lpstr>
      <vt:lpstr>FY2025 NPP LDRD Type B Pre-Proposal </vt:lpstr>
      <vt:lpstr>FY2025 NPP LDRD Type B Pre-Proposal</vt:lpstr>
      <vt:lpstr>Description of the LDRD</vt:lpstr>
      <vt:lpstr>Technical Description </vt:lpstr>
      <vt:lpstr>Technical Description </vt:lpstr>
      <vt:lpstr>Milestones</vt:lpstr>
      <vt:lpstr>Summary Slide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Capasso, Frances</dc:creator>
  <cp:keywords/>
  <dc:description/>
  <cp:revision>12</cp:revision>
  <dcterms:created xsi:type="dcterms:W3CDTF">2022-02-16T00:10:48Z</dcterms:created>
  <dcterms:modified xsi:type="dcterms:W3CDTF">2023-12-03T17:00:09Z</dcterms:modified>
  <cp:category/>
</cp:coreProperties>
</file>