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9"/>
  </p:notesMasterIdLst>
  <p:sldIdLst>
    <p:sldId id="260" r:id="rId2"/>
    <p:sldId id="257" r:id="rId3"/>
    <p:sldId id="259" r:id="rId4"/>
    <p:sldId id="268" r:id="rId5"/>
    <p:sldId id="269" r:id="rId6"/>
    <p:sldId id="270"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94"/>
  </p:normalViewPr>
  <p:slideViewPr>
    <p:cSldViewPr snapToGrid="0" snapToObjects="1">
      <p:cViewPr varScale="1">
        <p:scale>
          <a:sx n="128" d="100"/>
          <a:sy n="128" d="100"/>
        </p:scale>
        <p:origin x="1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12/6/23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2" Type="http://schemas.openxmlformats.org/officeDocument/2006/relationships/hyperlink" Target="https://arxiv.org/abs/2311.12208"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BF63D-F575-484A-BC46-59E485E57469}"/>
              </a:ext>
            </a:extLst>
          </p:cNvPr>
          <p:cNvSpPr>
            <a:spLocks noGrp="1"/>
          </p:cNvSpPr>
          <p:nvPr>
            <p:ph type="ctrTitle"/>
          </p:nvPr>
        </p:nvSpPr>
        <p:spPr>
          <a:xfrm>
            <a:off x="696514" y="3422157"/>
            <a:ext cx="7750969" cy="994770"/>
          </a:xfrm>
        </p:spPr>
        <p:txBody>
          <a:bodyPr>
            <a:noAutofit/>
          </a:bodyPr>
          <a:lstStyle/>
          <a:p>
            <a:r>
              <a:rPr lang="en-US" sz="3200" dirty="0"/>
              <a:t>Vector meson production in ultraperipheral collisions in ATLAS</a:t>
            </a:r>
          </a:p>
        </p:txBody>
      </p:sp>
      <p:sp>
        <p:nvSpPr>
          <p:cNvPr id="3" name="Subtitle 2">
            <a:extLst>
              <a:ext uri="{FF2B5EF4-FFF2-40B4-BE49-F238E27FC236}">
                <a16:creationId xmlns:a16="http://schemas.microsoft.com/office/drawing/2014/main" id="{7E5687CA-4DEE-1B47-B816-4C68BCCADAF6}"/>
              </a:ext>
            </a:extLst>
          </p:cNvPr>
          <p:cNvSpPr>
            <a:spLocks noGrp="1"/>
          </p:cNvSpPr>
          <p:nvPr>
            <p:ph type="subTitle" idx="1"/>
          </p:nvPr>
        </p:nvSpPr>
        <p:spPr/>
        <p:txBody>
          <a:bodyPr/>
          <a:lstStyle/>
          <a:p>
            <a:r>
              <a:rPr lang="en-US" dirty="0"/>
              <a:t>6 December 2023</a:t>
            </a:r>
          </a:p>
        </p:txBody>
      </p:sp>
      <p:sp>
        <p:nvSpPr>
          <p:cNvPr id="4" name="Text Placeholder 3">
            <a:extLst>
              <a:ext uri="{FF2B5EF4-FFF2-40B4-BE49-F238E27FC236}">
                <a16:creationId xmlns:a16="http://schemas.microsoft.com/office/drawing/2014/main" id="{6C607F09-5764-A242-ABEB-396D1B9BF174}"/>
              </a:ext>
            </a:extLst>
          </p:cNvPr>
          <p:cNvSpPr>
            <a:spLocks noGrp="1"/>
          </p:cNvSpPr>
          <p:nvPr>
            <p:ph type="body" sz="quarter" idx="10"/>
          </p:nvPr>
        </p:nvSpPr>
        <p:spPr>
          <a:xfrm>
            <a:off x="696515" y="4884664"/>
            <a:ext cx="7750969" cy="642078"/>
          </a:xfrm>
        </p:spPr>
        <p:txBody>
          <a:bodyPr/>
          <a:lstStyle/>
          <a:p>
            <a:r>
              <a:rPr lang="en-US" dirty="0"/>
              <a:t>Peter Steinberg, Kong Tu</a:t>
            </a:r>
          </a:p>
        </p:txBody>
      </p:sp>
      <p:sp>
        <p:nvSpPr>
          <p:cNvPr id="5" name="Title 1">
            <a:extLst>
              <a:ext uri="{FF2B5EF4-FFF2-40B4-BE49-F238E27FC236}">
                <a16:creationId xmlns:a16="http://schemas.microsoft.com/office/drawing/2014/main" id="{41728290-62C5-7751-2884-A69D7717BEE8}"/>
              </a:ext>
            </a:extLst>
          </p:cNvPr>
          <p:cNvSpPr txBox="1">
            <a:spLocks/>
          </p:cNvSpPr>
          <p:nvPr/>
        </p:nvSpPr>
        <p:spPr>
          <a:xfrm>
            <a:off x="696515" y="2145445"/>
            <a:ext cx="8286750" cy="939746"/>
          </a:xfrm>
          <a:prstGeom prst="rect">
            <a:avLst/>
          </a:prstGeom>
        </p:spPr>
        <p:txBody>
          <a:bodyPr vert="horz" lIns="91440" tIns="45720" rIns="91440" bIns="45720" rtlCol="0" anchor="t" anchorCtr="0">
            <a:normAutofit fontScale="97500"/>
          </a:bodyPr>
          <a:lstStyle>
            <a:lvl1pPr algn="l" defTabSz="685800" rtl="0" eaLnBrk="1" latinLnBrk="0" hangingPunct="1">
              <a:lnSpc>
                <a:spcPct val="90000"/>
              </a:lnSpc>
              <a:spcBef>
                <a:spcPct val="0"/>
              </a:spcBef>
              <a:buNone/>
              <a:defRPr sz="4800" b="1" i="0" kern="1200">
                <a:solidFill>
                  <a:schemeClr val="tx1"/>
                </a:solidFill>
                <a:latin typeface="+mn-lt"/>
                <a:ea typeface="+mj-ea"/>
                <a:cs typeface="Arial" panose="020B0604020202020204" pitchFamily="34" charset="0"/>
              </a:defRPr>
            </a:lvl1pPr>
          </a:lstStyle>
          <a:p>
            <a:r>
              <a:rPr lang="en-US" sz="3100" dirty="0"/>
              <a:t>FY2025 NPP LDRD Type B Pre-Proposal</a:t>
            </a:r>
            <a:r>
              <a:rPr lang="en-US" dirty="0"/>
              <a:t>	</a:t>
            </a:r>
          </a:p>
        </p:txBody>
      </p:sp>
    </p:spTree>
    <p:extLst>
      <p:ext uri="{BB962C8B-B14F-4D97-AF65-F5344CB8AC3E}">
        <p14:creationId xmlns:p14="http://schemas.microsoft.com/office/powerpoint/2010/main" val="2421414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a:xfrm>
            <a:off x="428625" y="365127"/>
            <a:ext cx="8286750" cy="589614"/>
          </a:xfrm>
        </p:spPr>
        <p:txBody>
          <a:bodyPr>
            <a:normAutofit fontScale="90000"/>
          </a:bodyPr>
          <a:lstStyle/>
          <a:p>
            <a:r>
              <a:rPr lang="en-US" dirty="0"/>
              <a:t>FY2025 NPP LDRD Type B Pre-Proposal	</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a:xfrm>
            <a:off x="428625" y="1588656"/>
            <a:ext cx="8286750" cy="4444156"/>
          </a:xfrm>
        </p:spPr>
        <p:txBody>
          <a:bodyPr/>
          <a:lstStyle/>
          <a:p>
            <a:pPr marL="0" indent="0">
              <a:buNone/>
            </a:pPr>
            <a:r>
              <a:rPr lang="en-US" sz="1800" dirty="0">
                <a:solidFill>
                  <a:schemeClr val="accent1">
                    <a:lumMod val="50000"/>
                  </a:schemeClr>
                </a:solidFill>
              </a:rPr>
              <a:t>Proposal title:</a:t>
            </a:r>
          </a:p>
          <a:p>
            <a:pPr marL="0" indent="0">
              <a:buNone/>
            </a:pPr>
            <a:r>
              <a:rPr lang="en-US" sz="1800" b="1" dirty="0">
                <a:solidFill>
                  <a:schemeClr val="accent1">
                    <a:lumMod val="50000"/>
                  </a:schemeClr>
                </a:solidFill>
              </a:rPr>
              <a:t>Vector meson production at the LHC (</a:t>
            </a:r>
            <a:r>
              <a:rPr lang="en-US" sz="1800" b="1" dirty="0" err="1">
                <a:solidFill>
                  <a:schemeClr val="accent1">
                    <a:lumMod val="50000"/>
                  </a:schemeClr>
                </a:solidFill>
              </a:rPr>
              <a:t>en</a:t>
            </a:r>
            <a:r>
              <a:rPr lang="en-US" sz="1800" b="1" dirty="0">
                <a:solidFill>
                  <a:schemeClr val="accent1">
                    <a:lumMod val="50000"/>
                  </a:schemeClr>
                </a:solidFill>
              </a:rPr>
              <a:t> route to the EIC)</a:t>
            </a:r>
          </a:p>
          <a:p>
            <a:pPr marL="0" indent="0">
              <a:buNone/>
            </a:pPr>
            <a:r>
              <a:rPr lang="en-US" sz="1800" dirty="0">
                <a:solidFill>
                  <a:schemeClr val="accent1">
                    <a:lumMod val="50000"/>
                  </a:schemeClr>
                </a:solidFill>
              </a:rPr>
              <a:t>Primary Investigator:</a:t>
            </a:r>
          </a:p>
          <a:p>
            <a:pPr marL="0" indent="0">
              <a:buNone/>
            </a:pPr>
            <a:r>
              <a:rPr lang="en-US" sz="1800" b="1" dirty="0">
                <a:solidFill>
                  <a:schemeClr val="accent1">
                    <a:lumMod val="50000"/>
                  </a:schemeClr>
                </a:solidFill>
              </a:rPr>
              <a:t>Peter Steinberg </a:t>
            </a:r>
            <a:r>
              <a:rPr lang="en-US" sz="1800" dirty="0">
                <a:solidFill>
                  <a:schemeClr val="accent1">
                    <a:lumMod val="50000"/>
                  </a:schemeClr>
                </a:solidFill>
              </a:rPr>
              <a:t>&amp; Kong Tu</a:t>
            </a:r>
          </a:p>
          <a:p>
            <a:pPr marL="0" indent="0">
              <a:buNone/>
            </a:pPr>
            <a:r>
              <a:rPr lang="en-US" sz="1800" dirty="0">
                <a:solidFill>
                  <a:schemeClr val="accent1">
                    <a:lumMod val="50000"/>
                  </a:schemeClr>
                </a:solidFill>
              </a:rPr>
              <a:t>Other Investigators:</a:t>
            </a:r>
          </a:p>
          <a:p>
            <a:pPr marL="0" indent="0">
              <a:buNone/>
            </a:pPr>
            <a:r>
              <a:rPr lang="en-US" sz="1800" dirty="0">
                <a:solidFill>
                  <a:schemeClr val="accent1">
                    <a:lumMod val="50000"/>
                  </a:schemeClr>
                </a:solidFill>
              </a:rPr>
              <a:t>D. </a:t>
            </a:r>
            <a:r>
              <a:rPr lang="en-US" sz="1800" dirty="0" err="1">
                <a:solidFill>
                  <a:schemeClr val="accent1">
                    <a:lumMod val="50000"/>
                  </a:schemeClr>
                </a:solidFill>
              </a:rPr>
              <a:t>Derendarz</a:t>
            </a:r>
            <a:r>
              <a:rPr lang="en-US" sz="1800" dirty="0">
                <a:solidFill>
                  <a:schemeClr val="accent1">
                    <a:lumMod val="50000"/>
                  </a:schemeClr>
                </a:solidFill>
              </a:rPr>
              <a:t> (IFJ PAN, Krakow), M. </a:t>
            </a:r>
            <a:r>
              <a:rPr lang="en-US" sz="1800" dirty="0" err="1">
                <a:solidFill>
                  <a:schemeClr val="accent1">
                    <a:lumMod val="50000"/>
                  </a:schemeClr>
                </a:solidFill>
              </a:rPr>
              <a:t>Dyndal</a:t>
            </a:r>
            <a:r>
              <a:rPr lang="en-US" sz="1800" dirty="0">
                <a:solidFill>
                  <a:schemeClr val="accent1">
                    <a:lumMod val="50000"/>
                  </a:schemeClr>
                </a:solidFill>
              </a:rPr>
              <a:t> (AGH UST, Krakow)</a:t>
            </a:r>
          </a:p>
          <a:p>
            <a:pPr marL="0" indent="0">
              <a:buNone/>
            </a:pPr>
            <a:r>
              <a:rPr lang="en-US" sz="1800" dirty="0">
                <a:solidFill>
                  <a:schemeClr val="accent1">
                    <a:lumMod val="50000"/>
                  </a:schemeClr>
                </a:solidFill>
              </a:rPr>
              <a:t>Indicate if this is a cross-directorate proposal: 	Yes ___	</a:t>
            </a:r>
            <a:r>
              <a:rPr lang="en-US" sz="1800" b="1" dirty="0" err="1">
                <a:solidFill>
                  <a:schemeClr val="accent1">
                    <a:lumMod val="50000"/>
                  </a:schemeClr>
                </a:solidFill>
              </a:rPr>
              <a:t>No_X</a:t>
            </a:r>
            <a:r>
              <a:rPr lang="en-US" sz="1800" b="1" dirty="0">
                <a:solidFill>
                  <a:schemeClr val="accent1">
                    <a:lumMod val="50000"/>
                  </a:schemeClr>
                </a:solidFill>
              </a:rPr>
              <a:t>__</a:t>
            </a: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If yes, identify other directorates/organizations:</a:t>
            </a: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Proposal Term:  </a:t>
            </a:r>
            <a:r>
              <a:rPr lang="en-US" sz="1800" b="1" dirty="0">
                <a:solidFill>
                  <a:schemeClr val="accent1">
                    <a:lumMod val="50000"/>
                  </a:schemeClr>
                </a:solidFill>
              </a:rPr>
              <a:t>2 years</a:t>
            </a:r>
            <a:r>
              <a:rPr lang="en-US" sz="1800" dirty="0">
                <a:solidFill>
                  <a:schemeClr val="accent1">
                    <a:lumMod val="50000"/>
                  </a:schemeClr>
                </a:solidFill>
              </a:rPr>
              <a:t>	From:   </a:t>
            </a:r>
            <a:r>
              <a:rPr lang="en-US" sz="1800" b="1" dirty="0">
                <a:solidFill>
                  <a:schemeClr val="accent1">
                    <a:lumMod val="50000"/>
                  </a:schemeClr>
                </a:solidFill>
              </a:rPr>
              <a:t>Oct 2024           </a:t>
            </a:r>
            <a:r>
              <a:rPr lang="en-US" sz="1800" dirty="0">
                <a:solidFill>
                  <a:schemeClr val="accent1">
                    <a:lumMod val="50000"/>
                  </a:schemeClr>
                </a:solidFill>
              </a:rPr>
              <a:t>	To: </a:t>
            </a:r>
            <a:r>
              <a:rPr lang="en-US" sz="1800" b="1" dirty="0">
                <a:solidFill>
                  <a:schemeClr val="accent1">
                    <a:lumMod val="50000"/>
                  </a:schemeClr>
                </a:solidFill>
              </a:rPr>
              <a:t>Oct 2026</a:t>
            </a:r>
          </a:p>
          <a:p>
            <a:pPr marL="685800" lvl="2" indent="0"/>
            <a:endParaRPr lang="en-US" dirty="0"/>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2</a:t>
            </a:fld>
            <a:endParaRPr lang="en-US" dirty="0"/>
          </a:p>
        </p:txBody>
      </p:sp>
    </p:spTree>
    <p:extLst>
      <p:ext uri="{BB962C8B-B14F-4D97-AF65-F5344CB8AC3E}">
        <p14:creationId xmlns:p14="http://schemas.microsoft.com/office/powerpoint/2010/main" val="368136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7D44-AB30-1348-91B6-81A4E6A65209}"/>
              </a:ext>
            </a:extLst>
          </p:cNvPr>
          <p:cNvSpPr>
            <a:spLocks noGrp="1"/>
          </p:cNvSpPr>
          <p:nvPr>
            <p:ph type="title"/>
          </p:nvPr>
        </p:nvSpPr>
        <p:spPr>
          <a:xfrm>
            <a:off x="428626" y="0"/>
            <a:ext cx="8286750" cy="645459"/>
          </a:xfrm>
        </p:spPr>
        <p:txBody>
          <a:bodyPr>
            <a:normAutofit/>
          </a:bodyPr>
          <a:lstStyle/>
          <a:p>
            <a:r>
              <a:rPr lang="en-US" sz="3200" dirty="0"/>
              <a:t>FY2025 NPP LDRD Type B Pre-Proposal</a:t>
            </a:r>
          </a:p>
        </p:txBody>
      </p:sp>
      <p:sp>
        <p:nvSpPr>
          <p:cNvPr id="3" name="Slide Number Placeholder 2">
            <a:extLst>
              <a:ext uri="{FF2B5EF4-FFF2-40B4-BE49-F238E27FC236}">
                <a16:creationId xmlns:a16="http://schemas.microsoft.com/office/drawing/2014/main" id="{13D17D59-0FDD-D644-96B9-C9F0AD7AB808}"/>
              </a:ext>
            </a:extLst>
          </p:cNvPr>
          <p:cNvSpPr>
            <a:spLocks noGrp="1"/>
          </p:cNvSpPr>
          <p:nvPr>
            <p:ph type="sldNum" sz="quarter" idx="4"/>
          </p:nvPr>
        </p:nvSpPr>
        <p:spPr/>
        <p:txBody>
          <a:bodyPr/>
          <a:lstStyle/>
          <a:p>
            <a:fld id="{933A556B-7C63-244D-9B7C-B0EA8042B330}" type="slidenum">
              <a:rPr lang="en-US" smtClean="0"/>
              <a:pPr/>
              <a:t>3</a:t>
            </a:fld>
            <a:endParaRPr lang="en-US" sz="750" dirty="0"/>
          </a:p>
        </p:txBody>
      </p:sp>
      <p:sp>
        <p:nvSpPr>
          <p:cNvPr id="5" name="TextBox 4">
            <a:extLst>
              <a:ext uri="{FF2B5EF4-FFF2-40B4-BE49-F238E27FC236}">
                <a16:creationId xmlns:a16="http://schemas.microsoft.com/office/drawing/2014/main" id="{BAE8C22F-A5D6-4E1D-8CA4-C31170E4F5D6}"/>
              </a:ext>
            </a:extLst>
          </p:cNvPr>
          <p:cNvSpPr txBox="1"/>
          <p:nvPr/>
        </p:nvSpPr>
        <p:spPr>
          <a:xfrm>
            <a:off x="428624" y="502414"/>
            <a:ext cx="8481961" cy="5955476"/>
          </a:xfrm>
          <a:prstGeom prst="rect">
            <a:avLst/>
          </a:prstGeom>
          <a:noFill/>
        </p:spPr>
        <p:txBody>
          <a:bodyPr wrap="square">
            <a:spAutoFit/>
          </a:bodyPr>
          <a:lstStyle/>
          <a:p>
            <a:r>
              <a:rPr lang="en-US" dirty="0"/>
              <a:t>Proposal title and brief abstract: </a:t>
            </a:r>
            <a:br>
              <a:rPr lang="en-US" dirty="0"/>
            </a:br>
            <a:r>
              <a:rPr lang="en-US" sz="1400" b="1" dirty="0">
                <a:solidFill>
                  <a:srgbClr val="C00000"/>
                </a:solidFill>
              </a:rPr>
              <a:t>“Vector meson production at the LHC (</a:t>
            </a:r>
            <a:r>
              <a:rPr lang="en-US" sz="1400" b="1" dirty="0" err="1">
                <a:solidFill>
                  <a:srgbClr val="C00000"/>
                </a:solidFill>
              </a:rPr>
              <a:t>en</a:t>
            </a:r>
            <a:r>
              <a:rPr lang="en-US" sz="1400" b="1" dirty="0">
                <a:solidFill>
                  <a:srgbClr val="C00000"/>
                </a:solidFill>
              </a:rPr>
              <a:t> route to the EIC)”</a:t>
            </a:r>
          </a:p>
          <a:p>
            <a:r>
              <a:rPr lang="en-US" sz="1050" dirty="0">
                <a:solidFill>
                  <a:srgbClr val="C00000"/>
                </a:solidFill>
                <a:effectLst/>
                <a:latin typeface="Helvetica Neue" panose="02000503000000020004" pitchFamily="2" charset="0"/>
              </a:rPr>
              <a:t>One of the key scientific topics of the upcoming Electron-Ion Collider (EIC) at BNL is the exclusive production of coherent vector mesons off of nuclei, which are sensitive to both the nuclear gluon momentum and spatial distributions.  To advance this physics before the EIC era, it is proposed to study vector meson (particularly J/psi) production at the LHC using ultraperipheral data from the ATLAS experiment taken during the Run 3 heavy ion periods.  As of 2023, a first dataset has now been acquired with a newly commissioned low-multiplicity trigger, and data and MC studies are underway.  First discussions have already begun on how to optimize the program for a longer </a:t>
            </a:r>
            <a:r>
              <a:rPr lang="en-US" sz="1050" dirty="0" err="1">
                <a:solidFill>
                  <a:srgbClr val="C00000"/>
                </a:solidFill>
                <a:effectLst/>
                <a:latin typeface="Helvetica Neue" panose="02000503000000020004" pitchFamily="2" charset="0"/>
              </a:rPr>
              <a:t>Pb+Pb</a:t>
            </a:r>
            <a:r>
              <a:rPr lang="en-US" sz="1050" dirty="0">
                <a:solidFill>
                  <a:srgbClr val="C00000"/>
                </a:solidFill>
                <a:effectLst/>
                <a:latin typeface="Helvetica Neue" panose="02000503000000020004" pitchFamily="2" charset="0"/>
              </a:rPr>
              <a:t> run, which may occur in 2025 (or even late 2024).  A postdoc dedicated to this dataset (and also working part time on </a:t>
            </a:r>
            <a:r>
              <a:rPr lang="en-US" sz="1050" dirty="0" err="1">
                <a:solidFill>
                  <a:srgbClr val="C00000"/>
                </a:solidFill>
                <a:effectLst/>
                <a:latin typeface="Helvetica Neue" panose="02000503000000020004" pitchFamily="2" charset="0"/>
              </a:rPr>
              <a:t>ePIC</a:t>
            </a:r>
            <a:r>
              <a:rPr lang="en-US" sz="1050" dirty="0">
                <a:solidFill>
                  <a:srgbClr val="C00000"/>
                </a:solidFill>
                <a:effectLst/>
                <a:latin typeface="Helvetica Neue" panose="02000503000000020004" pitchFamily="2" charset="0"/>
              </a:rPr>
              <a:t>) would significantly advance the data analysis, and make a major contribution to first ATLAS results on this topic.  They could also contribute to the design of the trigger and analysis strategy for the next long ion run.  Results from this analysis would seed further phenomenology pertinent to EIC physics and more generally improve our understanding of how vector mesons can be used to elucidate </a:t>
            </a:r>
            <a:r>
              <a:rPr lang="en-US" sz="1050" dirty="0" err="1">
                <a:solidFill>
                  <a:srgbClr val="C00000"/>
                </a:solidFill>
                <a:effectLst/>
                <a:latin typeface="Helvetica Neue" panose="02000503000000020004" pitchFamily="2" charset="0"/>
              </a:rPr>
              <a:t>nPDF</a:t>
            </a:r>
            <a:r>
              <a:rPr lang="en-US" sz="1050" dirty="0">
                <a:solidFill>
                  <a:srgbClr val="C00000"/>
                </a:solidFill>
                <a:effectLst/>
                <a:latin typeface="Helvetica Neue" panose="02000503000000020004" pitchFamily="2" charset="0"/>
              </a:rPr>
              <a:t> and saturation physics.</a:t>
            </a:r>
          </a:p>
          <a:p>
            <a:endParaRPr lang="en-US" dirty="0"/>
          </a:p>
          <a:p>
            <a:r>
              <a:rPr lang="en-US" dirty="0"/>
              <a:t>Program: </a:t>
            </a:r>
            <a:r>
              <a:rPr lang="en-US" dirty="0">
                <a:solidFill>
                  <a:srgbClr val="C00000"/>
                </a:solidFill>
              </a:rPr>
              <a:t>NP</a:t>
            </a:r>
          </a:p>
          <a:p>
            <a:endParaRPr lang="en-US" dirty="0"/>
          </a:p>
          <a:p>
            <a:r>
              <a:rPr lang="en-US" sz="1600" dirty="0"/>
              <a:t>Return on Investment: </a:t>
            </a:r>
          </a:p>
          <a:p>
            <a:pPr marL="285750" indent="-285750">
              <a:buFont typeface="Arial" panose="020B0604020202020204" pitchFamily="34" charset="0"/>
              <a:buChar char="•"/>
            </a:pPr>
            <a:r>
              <a:rPr lang="en-US" sz="1600" dirty="0">
                <a:solidFill>
                  <a:srgbClr val="C00000"/>
                </a:solidFill>
              </a:rPr>
              <a:t>DOE ECA NP heavy ion for PI Tu. </a:t>
            </a:r>
          </a:p>
          <a:p>
            <a:pPr marL="285750" indent="-285750">
              <a:buFont typeface="Arial" panose="020B0604020202020204" pitchFamily="34" charset="0"/>
              <a:buChar char="•"/>
            </a:pPr>
            <a:r>
              <a:rPr lang="en-US" sz="1600" dirty="0">
                <a:solidFill>
                  <a:srgbClr val="C00000"/>
                </a:solidFill>
              </a:rPr>
              <a:t>Consolidation of BNL as a center of expertise for J/psi physics over energy ranges including and beyond the EIC</a:t>
            </a:r>
          </a:p>
          <a:p>
            <a:endParaRPr lang="en-US" sz="1600" dirty="0">
              <a:solidFill>
                <a:srgbClr val="FF0000"/>
              </a:solidFill>
            </a:endParaRPr>
          </a:p>
          <a:p>
            <a:r>
              <a:rPr lang="en-US" sz="1600" dirty="0"/>
              <a:t>Broader impact on the activities at the laboratory: </a:t>
            </a:r>
          </a:p>
          <a:p>
            <a:pPr marL="285750" indent="-285750">
              <a:buFont typeface="Arial" panose="020B0604020202020204" pitchFamily="34" charset="0"/>
              <a:buChar char="•"/>
            </a:pPr>
            <a:r>
              <a:rPr lang="en-US" sz="1600" dirty="0">
                <a:solidFill>
                  <a:srgbClr val="C00000"/>
                </a:solidFill>
              </a:rPr>
              <a:t>Provides useful experience for younger generation on exciting research on active experiments, in advance of the EIC experimental program</a:t>
            </a:r>
          </a:p>
          <a:p>
            <a:pPr marL="285750" indent="-285750">
              <a:buFont typeface="Arial" panose="020B0604020202020204" pitchFamily="34" charset="0"/>
              <a:buChar char="•"/>
            </a:pPr>
            <a:r>
              <a:rPr lang="en-US" sz="1600" dirty="0">
                <a:solidFill>
                  <a:srgbClr val="C00000"/>
                </a:solidFill>
              </a:rPr>
              <a:t>Attract LHC community to the EIC with common physics interests.</a:t>
            </a:r>
          </a:p>
          <a:p>
            <a:endParaRPr lang="en-US" sz="1600" dirty="0">
              <a:solidFill>
                <a:srgbClr val="FF0000"/>
              </a:solidFill>
            </a:endParaRPr>
          </a:p>
          <a:p>
            <a:r>
              <a:rPr lang="en-US" sz="1600" dirty="0"/>
              <a:t>Total planned funding per year in FY25 and FY26: </a:t>
            </a:r>
            <a:r>
              <a:rPr lang="en-US" sz="1600" dirty="0">
                <a:solidFill>
                  <a:srgbClr val="C00000"/>
                </a:solidFill>
              </a:rPr>
              <a:t>$200 </a:t>
            </a:r>
            <a:r>
              <a:rPr lang="en-US" sz="1400" i="1" dirty="0">
                <a:solidFill>
                  <a:srgbClr val="C00000"/>
                </a:solidFill>
              </a:rPr>
              <a:t>(each year $170k (RA1 salary &amp; overhead) and $15k travel.  One time purchase of lab laptop if needed, $3500.  Travel support for PIs)</a:t>
            </a:r>
            <a:endParaRPr lang="en-US" sz="1600" i="1" dirty="0">
              <a:solidFill>
                <a:srgbClr val="C00000"/>
              </a:solidFill>
            </a:endParaRPr>
          </a:p>
        </p:txBody>
      </p:sp>
    </p:spTree>
    <p:extLst>
      <p:ext uri="{BB962C8B-B14F-4D97-AF65-F5344CB8AC3E}">
        <p14:creationId xmlns:p14="http://schemas.microsoft.com/office/powerpoint/2010/main" val="1689545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0C88-97C0-46E6-B34F-75F9D2333625}"/>
              </a:ext>
            </a:extLst>
          </p:cNvPr>
          <p:cNvSpPr>
            <a:spLocks noGrp="1"/>
          </p:cNvSpPr>
          <p:nvPr>
            <p:ph type="title"/>
          </p:nvPr>
        </p:nvSpPr>
        <p:spPr>
          <a:xfrm>
            <a:off x="536201" y="101982"/>
            <a:ext cx="8286750" cy="762338"/>
          </a:xfrm>
        </p:spPr>
        <p:txBody>
          <a:bodyPr>
            <a:normAutofit/>
          </a:bodyPr>
          <a:lstStyle/>
          <a:p>
            <a:pPr algn="ctr"/>
            <a:r>
              <a:rPr lang="en-US" dirty="0"/>
              <a:t>Scientific concept</a:t>
            </a:r>
          </a:p>
        </p:txBody>
      </p:sp>
      <p:sp>
        <p:nvSpPr>
          <p:cNvPr id="3" name="Content Placeholder 2">
            <a:extLst>
              <a:ext uri="{FF2B5EF4-FFF2-40B4-BE49-F238E27FC236}">
                <a16:creationId xmlns:a16="http://schemas.microsoft.com/office/drawing/2014/main" id="{6FA51532-ED4B-4C01-A927-92B712F25865}"/>
              </a:ext>
            </a:extLst>
          </p:cNvPr>
          <p:cNvSpPr>
            <a:spLocks noGrp="1"/>
          </p:cNvSpPr>
          <p:nvPr>
            <p:ph idx="1"/>
          </p:nvPr>
        </p:nvSpPr>
        <p:spPr>
          <a:xfrm>
            <a:off x="428624" y="996750"/>
            <a:ext cx="6011933" cy="5085998"/>
          </a:xfrm>
        </p:spPr>
        <p:txBody>
          <a:bodyPr>
            <a:normAutofit lnSpcReduction="10000"/>
          </a:bodyPr>
          <a:lstStyle/>
          <a:p>
            <a:pPr marL="342900" indent="-342900">
              <a:lnSpc>
                <a:spcPct val="120000"/>
              </a:lnSpc>
              <a:buFont typeface="Arial" panose="020B0604020202020204" pitchFamily="34" charset="0"/>
              <a:buChar char="•"/>
            </a:pPr>
            <a:r>
              <a:rPr lang="en-US" sz="1200" dirty="0"/>
              <a:t>Heavy ion program most famous for QGP, but ultraperipheral (UPC) physics programs (𝛄𝛄, 𝛄A) gaining in prominence</a:t>
            </a:r>
          </a:p>
          <a:p>
            <a:pPr marL="685800" lvl="1" indent="-342900">
              <a:lnSpc>
                <a:spcPct val="120000"/>
              </a:lnSpc>
            </a:pPr>
            <a:r>
              <a:rPr lang="en-US" sz="1100" dirty="0"/>
              <a:t>At LHC, UPC addresses physics pertinent to NP and HEP (SM&amp;BSM), with large groups of non-HI people joining effort</a:t>
            </a:r>
          </a:p>
          <a:p>
            <a:pPr marL="685800" lvl="1" indent="-342900">
              <a:lnSpc>
                <a:spcPct val="120000"/>
              </a:lnSpc>
            </a:pPr>
            <a:r>
              <a:rPr lang="en-US" sz="1100" dirty="0"/>
              <a:t>Many physics topics of clear relevance to EIC program: saturation, </a:t>
            </a:r>
            <a:r>
              <a:rPr lang="en-US" sz="1100" dirty="0" err="1"/>
              <a:t>nPDFs</a:t>
            </a:r>
            <a:r>
              <a:rPr lang="en-US" sz="1100" dirty="0"/>
              <a:t>, GPDs</a:t>
            </a:r>
          </a:p>
          <a:p>
            <a:pPr marL="685800" lvl="1" indent="-342900">
              <a:lnSpc>
                <a:spcPct val="120000"/>
              </a:lnSpc>
            </a:pPr>
            <a:r>
              <a:rPr lang="en-US" sz="1100" dirty="0"/>
              <a:t>Many of these issues are receiving renewed interest as they pertain to a 2</a:t>
            </a:r>
            <a:r>
              <a:rPr lang="en-US" sz="1100" baseline="30000" dirty="0"/>
              <a:t>nd</a:t>
            </a:r>
            <a:r>
              <a:rPr lang="en-US" sz="1100" dirty="0"/>
              <a:t> detector</a:t>
            </a:r>
          </a:p>
          <a:p>
            <a:pPr marL="342900" indent="-342900">
              <a:lnSpc>
                <a:spcPct val="120000"/>
              </a:lnSpc>
              <a:buFont typeface="Arial" panose="020B0604020202020204" pitchFamily="34" charset="0"/>
              <a:buChar char="•"/>
            </a:pPr>
            <a:r>
              <a:rPr lang="en-US" sz="1200" dirty="0"/>
              <a:t>BNL has made major contributions to ATLAS UPC program</a:t>
            </a:r>
          </a:p>
          <a:p>
            <a:pPr marL="685800" lvl="1" indent="-342900">
              <a:lnSpc>
                <a:spcPct val="120000"/>
              </a:lnSpc>
            </a:pPr>
            <a:r>
              <a:rPr lang="en-US" sz="1100" dirty="0"/>
              <a:t>first µµ measurement</a:t>
            </a:r>
          </a:p>
          <a:p>
            <a:pPr marL="685800" lvl="1" indent="-342900">
              <a:lnSpc>
                <a:spcPct val="120000"/>
              </a:lnSpc>
            </a:pPr>
            <a:r>
              <a:rPr lang="en-US" sz="1100" dirty="0"/>
              <a:t>ATLAS ZDC detector built here and PAS is co-project leader</a:t>
            </a:r>
          </a:p>
          <a:p>
            <a:pPr marL="685800" lvl="1" indent="-342900">
              <a:lnSpc>
                <a:spcPct val="120000"/>
              </a:lnSpc>
            </a:pPr>
            <a:r>
              <a:rPr lang="en-US" sz="1100" dirty="0"/>
              <a:t>Ongoing work on trigger design, UPC operations, subgroup coordination</a:t>
            </a:r>
            <a:endParaRPr lang="en-US" sz="1200" dirty="0"/>
          </a:p>
          <a:p>
            <a:pPr marL="342900" indent="-342900">
              <a:lnSpc>
                <a:spcPct val="120000"/>
              </a:lnSpc>
              <a:buFont typeface="Arial" panose="020B0604020202020204" pitchFamily="34" charset="0"/>
              <a:buChar char="•"/>
            </a:pPr>
            <a:r>
              <a:rPr lang="en-US" sz="1200" dirty="0"/>
              <a:t>In 2023, ATLAS implemented a trigger which can select low-multiplicity events at L1 </a:t>
            </a:r>
            <a:r>
              <a:rPr lang="en-US" sz="1200" dirty="0">
                <a:sym typeface="Wingdings" pitchFamily="2" charset="2"/>
              </a:rPr>
              <a:t> </a:t>
            </a:r>
            <a:r>
              <a:rPr lang="en-US" sz="1200" dirty="0"/>
              <a:t>new physics capabilities based on ATLAS transition radiation tracker (TRT)</a:t>
            </a:r>
          </a:p>
          <a:p>
            <a:pPr marL="685800" lvl="1" indent="-342900">
              <a:lnSpc>
                <a:spcPct val="120000"/>
              </a:lnSpc>
            </a:pPr>
            <a:r>
              <a:rPr lang="en-US" sz="1100" dirty="0"/>
              <a:t>In particular, we took a large (50k+ J/</a:t>
            </a:r>
            <a:r>
              <a:rPr lang="en-US" sz="1100" dirty="0" err="1"/>
              <a:t>ψ</a:t>
            </a:r>
            <a:r>
              <a:rPr lang="en-US" sz="1100" dirty="0"/>
              <a:t>) sample of 2 track events which are enriched in vector meson production (also includes </a:t>
            </a:r>
            <a:r>
              <a:rPr lang="en-US" sz="1100" dirty="0" err="1"/>
              <a:t>ρ</a:t>
            </a:r>
            <a:r>
              <a:rPr lang="en-US" sz="1100" dirty="0"/>
              <a:t>)	</a:t>
            </a:r>
            <a:endParaRPr lang="en-US" sz="1200" dirty="0"/>
          </a:p>
          <a:p>
            <a:pPr marL="342900" indent="-342900">
              <a:lnSpc>
                <a:spcPct val="120000"/>
              </a:lnSpc>
              <a:buFont typeface="Arial" panose="020B0604020202020204" pitchFamily="34" charset="0"/>
              <a:buChar char="•"/>
            </a:pPr>
            <a:r>
              <a:rPr lang="en-US" sz="1200" dirty="0"/>
              <a:t>For the first time, a large sample of J/psi in ATLAS</a:t>
            </a:r>
          </a:p>
          <a:p>
            <a:pPr marL="685800" lvl="1" indent="-342900">
              <a:lnSpc>
                <a:spcPct val="120000"/>
              </a:lnSpc>
            </a:pPr>
            <a:r>
              <a:rPr lang="en-US" sz="1100" dirty="0"/>
              <a:t>Large kinematic coverage |y|&lt;2.5</a:t>
            </a:r>
          </a:p>
          <a:p>
            <a:pPr marL="685800" lvl="1" indent="-342900">
              <a:lnSpc>
                <a:spcPct val="120000"/>
              </a:lnSpc>
            </a:pPr>
            <a:r>
              <a:rPr lang="en-US" sz="1100" dirty="0"/>
              <a:t>Fills regions uncovered by CMS &amp; ALICE</a:t>
            </a:r>
          </a:p>
          <a:p>
            <a:pPr marL="685800" lvl="1" indent="-342900">
              <a:lnSpc>
                <a:spcPct val="120000"/>
              </a:lnSpc>
            </a:pPr>
            <a:r>
              <a:rPr lang="en-US" sz="1100" dirty="0"/>
              <a:t>Covers wide range in W𝛄A 40-450 GeV</a:t>
            </a:r>
          </a:p>
          <a:p>
            <a:pPr marL="1028700" lvl="2" indent="-342900">
              <a:lnSpc>
                <a:spcPct val="120000"/>
              </a:lnSpc>
            </a:pPr>
            <a:r>
              <a:rPr lang="en-US" sz="1000" dirty="0"/>
              <a:t>beyond STAR and even exceeding HERA</a:t>
            </a:r>
          </a:p>
          <a:p>
            <a:pPr marL="685800" lvl="1" indent="-342900">
              <a:lnSpc>
                <a:spcPct val="120000"/>
              </a:lnSpc>
            </a:pPr>
            <a:r>
              <a:rPr lang="en-US" sz="1100" dirty="0"/>
              <a:t>Well performing ZDCs to tag event classes	</a:t>
            </a:r>
          </a:p>
        </p:txBody>
      </p:sp>
      <p:sp>
        <p:nvSpPr>
          <p:cNvPr id="4" name="Slide Number Placeholder 3">
            <a:extLst>
              <a:ext uri="{FF2B5EF4-FFF2-40B4-BE49-F238E27FC236}">
                <a16:creationId xmlns:a16="http://schemas.microsoft.com/office/drawing/2014/main" id="{9153297F-C5B2-4AF5-8468-8BFA4D4142F0}"/>
              </a:ext>
            </a:extLst>
          </p:cNvPr>
          <p:cNvSpPr>
            <a:spLocks noGrp="1"/>
          </p:cNvSpPr>
          <p:nvPr>
            <p:ph type="sldNum" sz="quarter" idx="4"/>
          </p:nvPr>
        </p:nvSpPr>
        <p:spPr/>
        <p:txBody>
          <a:bodyPr/>
          <a:lstStyle/>
          <a:p>
            <a:fld id="{933A556B-7C63-244D-9B7C-B0EA8042B330}" type="slidenum">
              <a:rPr lang="en-US" smtClean="0"/>
              <a:pPr/>
              <a:t>4</a:t>
            </a:fld>
            <a:endParaRPr lang="en-US" sz="750" dirty="0"/>
          </a:p>
        </p:txBody>
      </p:sp>
      <p:pic>
        <p:nvPicPr>
          <p:cNvPr id="5" name="Picture 4">
            <a:extLst>
              <a:ext uri="{FF2B5EF4-FFF2-40B4-BE49-F238E27FC236}">
                <a16:creationId xmlns:a16="http://schemas.microsoft.com/office/drawing/2014/main" id="{5B49FD7A-16DF-9A7E-5486-BB05A1408EBE}"/>
              </a:ext>
            </a:extLst>
          </p:cNvPr>
          <p:cNvPicPr>
            <a:picLocks noChangeAspect="1"/>
          </p:cNvPicPr>
          <p:nvPr/>
        </p:nvPicPr>
        <p:blipFill>
          <a:blip r:embed="rId2"/>
          <a:stretch>
            <a:fillRect/>
          </a:stretch>
        </p:blipFill>
        <p:spPr>
          <a:xfrm>
            <a:off x="6318169" y="4401860"/>
            <a:ext cx="2768600" cy="1854200"/>
          </a:xfrm>
          <a:prstGeom prst="rect">
            <a:avLst/>
          </a:prstGeom>
        </p:spPr>
      </p:pic>
      <p:pic>
        <p:nvPicPr>
          <p:cNvPr id="9" name="Picture 8" descr="A graph of a graph with black dots&#10;&#10;Description automatically generated with medium confidence">
            <a:extLst>
              <a:ext uri="{FF2B5EF4-FFF2-40B4-BE49-F238E27FC236}">
                <a16:creationId xmlns:a16="http://schemas.microsoft.com/office/drawing/2014/main" id="{11C20CA0-B38E-A23C-7303-88075955A2CA}"/>
              </a:ext>
            </a:extLst>
          </p:cNvPr>
          <p:cNvPicPr>
            <a:picLocks noChangeAspect="1"/>
          </p:cNvPicPr>
          <p:nvPr/>
        </p:nvPicPr>
        <p:blipFill>
          <a:blip r:embed="rId3"/>
          <a:stretch>
            <a:fillRect/>
          </a:stretch>
        </p:blipFill>
        <p:spPr>
          <a:xfrm>
            <a:off x="6356323" y="2440563"/>
            <a:ext cx="2730446" cy="1854200"/>
          </a:xfrm>
          <a:prstGeom prst="rect">
            <a:avLst/>
          </a:prstGeom>
        </p:spPr>
      </p:pic>
      <p:pic>
        <p:nvPicPr>
          <p:cNvPr id="10" name="Picture 9">
            <a:extLst>
              <a:ext uri="{FF2B5EF4-FFF2-40B4-BE49-F238E27FC236}">
                <a16:creationId xmlns:a16="http://schemas.microsoft.com/office/drawing/2014/main" id="{FB072F16-9BB2-15EE-C266-A590AFC2DFE8}"/>
              </a:ext>
            </a:extLst>
          </p:cNvPr>
          <p:cNvPicPr>
            <a:picLocks noChangeAspect="1"/>
          </p:cNvPicPr>
          <p:nvPr/>
        </p:nvPicPr>
        <p:blipFill>
          <a:blip r:embed="rId4"/>
          <a:stretch>
            <a:fillRect/>
          </a:stretch>
        </p:blipFill>
        <p:spPr>
          <a:xfrm>
            <a:off x="6660749" y="770493"/>
            <a:ext cx="2054626" cy="1670070"/>
          </a:xfrm>
          <a:prstGeom prst="rect">
            <a:avLst/>
          </a:prstGeom>
        </p:spPr>
      </p:pic>
      <p:sp>
        <p:nvSpPr>
          <p:cNvPr id="11" name="TextBox 10">
            <a:extLst>
              <a:ext uri="{FF2B5EF4-FFF2-40B4-BE49-F238E27FC236}">
                <a16:creationId xmlns:a16="http://schemas.microsoft.com/office/drawing/2014/main" id="{83465441-0C2B-BFB0-513A-50C985690D08}"/>
              </a:ext>
            </a:extLst>
          </p:cNvPr>
          <p:cNvSpPr txBox="1"/>
          <p:nvPr/>
        </p:nvSpPr>
        <p:spPr>
          <a:xfrm>
            <a:off x="8288536" y="1377982"/>
            <a:ext cx="529312" cy="369332"/>
          </a:xfrm>
          <a:prstGeom prst="rect">
            <a:avLst/>
          </a:prstGeom>
          <a:noFill/>
        </p:spPr>
        <p:txBody>
          <a:bodyPr wrap="none" rtlCol="0">
            <a:spAutoFit/>
          </a:bodyPr>
          <a:lstStyle/>
          <a:p>
            <a:r>
              <a:rPr lang="en-US" dirty="0"/>
              <a:t>J/</a:t>
            </a:r>
            <a:r>
              <a:rPr lang="en-US" dirty="0" err="1"/>
              <a:t>ψ</a:t>
            </a:r>
            <a:endParaRPr lang="en-US" dirty="0"/>
          </a:p>
        </p:txBody>
      </p:sp>
      <p:sp>
        <p:nvSpPr>
          <p:cNvPr id="12" name="TextBox 11">
            <a:extLst>
              <a:ext uri="{FF2B5EF4-FFF2-40B4-BE49-F238E27FC236}">
                <a16:creationId xmlns:a16="http://schemas.microsoft.com/office/drawing/2014/main" id="{591FE13F-2B33-D10C-1E53-F6EFA2D5BFCE}"/>
              </a:ext>
            </a:extLst>
          </p:cNvPr>
          <p:cNvSpPr txBox="1"/>
          <p:nvPr/>
        </p:nvSpPr>
        <p:spPr>
          <a:xfrm>
            <a:off x="7572176" y="1724607"/>
            <a:ext cx="344966" cy="369332"/>
          </a:xfrm>
          <a:prstGeom prst="rect">
            <a:avLst/>
          </a:prstGeom>
          <a:noFill/>
        </p:spPr>
        <p:txBody>
          <a:bodyPr wrap="none" rtlCol="0">
            <a:spAutoFit/>
          </a:bodyPr>
          <a:lstStyle/>
          <a:p>
            <a:r>
              <a:rPr lang="en-US" dirty="0" err="1"/>
              <a:t>ℙ</a:t>
            </a:r>
            <a:endParaRPr lang="en-US" dirty="0"/>
          </a:p>
        </p:txBody>
      </p:sp>
      <p:sp>
        <p:nvSpPr>
          <p:cNvPr id="13" name="TextBox 12">
            <a:extLst>
              <a:ext uri="{FF2B5EF4-FFF2-40B4-BE49-F238E27FC236}">
                <a16:creationId xmlns:a16="http://schemas.microsoft.com/office/drawing/2014/main" id="{41F9B240-29E2-7241-A475-27395C8ABE16}"/>
              </a:ext>
            </a:extLst>
          </p:cNvPr>
          <p:cNvSpPr txBox="1"/>
          <p:nvPr/>
        </p:nvSpPr>
        <p:spPr>
          <a:xfrm>
            <a:off x="7366935" y="1098443"/>
            <a:ext cx="314510" cy="369332"/>
          </a:xfrm>
          <a:prstGeom prst="rect">
            <a:avLst/>
          </a:prstGeom>
          <a:noFill/>
        </p:spPr>
        <p:txBody>
          <a:bodyPr wrap="none" rtlCol="0">
            <a:spAutoFit/>
          </a:bodyPr>
          <a:lstStyle/>
          <a:p>
            <a:r>
              <a:rPr lang="en-US" dirty="0"/>
              <a:t>𝛄</a:t>
            </a:r>
          </a:p>
        </p:txBody>
      </p:sp>
      <p:sp>
        <p:nvSpPr>
          <p:cNvPr id="6" name="Rectangle 5">
            <a:extLst>
              <a:ext uri="{FF2B5EF4-FFF2-40B4-BE49-F238E27FC236}">
                <a16:creationId xmlns:a16="http://schemas.microsoft.com/office/drawing/2014/main" id="{DB3FE018-221F-51DD-D3F3-EA3103C32741}"/>
              </a:ext>
            </a:extLst>
          </p:cNvPr>
          <p:cNvSpPr/>
          <p:nvPr/>
        </p:nvSpPr>
        <p:spPr>
          <a:xfrm>
            <a:off x="7704425" y="5018775"/>
            <a:ext cx="1293658" cy="247420"/>
          </a:xfrm>
          <a:prstGeom prst="rect">
            <a:avLst/>
          </a:prstGeom>
          <a:solidFill>
            <a:srgbClr val="00B0F0">
              <a:alpha val="1425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2372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0C88-97C0-46E6-B34F-75F9D2333625}"/>
              </a:ext>
            </a:extLst>
          </p:cNvPr>
          <p:cNvSpPr>
            <a:spLocks noGrp="1"/>
          </p:cNvSpPr>
          <p:nvPr>
            <p:ph type="title"/>
          </p:nvPr>
        </p:nvSpPr>
        <p:spPr>
          <a:xfrm>
            <a:off x="536201" y="101982"/>
            <a:ext cx="8286750" cy="762338"/>
          </a:xfrm>
        </p:spPr>
        <p:txBody>
          <a:bodyPr>
            <a:normAutofit/>
          </a:bodyPr>
          <a:lstStyle/>
          <a:p>
            <a:pPr algn="ctr"/>
            <a:r>
              <a:rPr lang="en-US" dirty="0"/>
              <a:t>LDRD proposal &amp; deliverables</a:t>
            </a:r>
          </a:p>
        </p:txBody>
      </p:sp>
      <p:sp>
        <p:nvSpPr>
          <p:cNvPr id="3" name="Content Placeholder 2">
            <a:extLst>
              <a:ext uri="{FF2B5EF4-FFF2-40B4-BE49-F238E27FC236}">
                <a16:creationId xmlns:a16="http://schemas.microsoft.com/office/drawing/2014/main" id="{6FA51532-ED4B-4C01-A927-92B712F25865}"/>
              </a:ext>
            </a:extLst>
          </p:cNvPr>
          <p:cNvSpPr>
            <a:spLocks noGrp="1"/>
          </p:cNvSpPr>
          <p:nvPr>
            <p:ph idx="1"/>
          </p:nvPr>
        </p:nvSpPr>
        <p:spPr>
          <a:xfrm>
            <a:off x="536201" y="864320"/>
            <a:ext cx="8286750" cy="5238306"/>
          </a:xfrm>
        </p:spPr>
        <p:txBody>
          <a:bodyPr>
            <a:normAutofit lnSpcReduction="10000"/>
          </a:bodyPr>
          <a:lstStyle/>
          <a:p>
            <a:pPr marL="342900" indent="-342900">
              <a:buFont typeface="Arial" panose="020B0604020202020204" pitchFamily="34" charset="0"/>
              <a:buChar char="•"/>
            </a:pPr>
            <a:r>
              <a:rPr lang="en-US" sz="1400" dirty="0"/>
              <a:t>BNL staff share interest in exclusive J/psi production</a:t>
            </a:r>
          </a:p>
          <a:p>
            <a:pPr marL="685800" lvl="1" indent="-342900"/>
            <a:r>
              <a:rPr lang="en-US" sz="1200" dirty="0"/>
              <a:t>Steinberg, Ullrich, Tu - contributed studies to ECCE and ATHENA proposals, and now </a:t>
            </a:r>
            <a:r>
              <a:rPr lang="en-US" sz="1200" dirty="0" err="1"/>
              <a:t>ePIC</a:t>
            </a:r>
            <a:endParaRPr lang="en-US" sz="1200" dirty="0"/>
          </a:p>
          <a:p>
            <a:pPr marL="685800" lvl="1" indent="-342900"/>
            <a:r>
              <a:rPr lang="en-US" sz="1200" dirty="0"/>
              <a:t>PI Tu will be submitting ECA proposing to combine work on J/psi and jet production in ATLAS (new paper detailed this measurement (</a:t>
            </a:r>
            <a:r>
              <a:rPr lang="en-US" sz="1200" dirty="0">
                <a:hlinkClick r:id="rId2"/>
              </a:rPr>
              <a:t>https://arxiv.org/abs/2311.12208</a:t>
            </a:r>
            <a:r>
              <a:rPr lang="en-US" sz="1200" dirty="0"/>
              <a:t>)</a:t>
            </a:r>
          </a:p>
          <a:p>
            <a:pPr marL="342900" indent="-342900">
              <a:buFont typeface="Arial" panose="020B0604020202020204" pitchFamily="34" charset="0"/>
              <a:buChar char="•"/>
            </a:pPr>
            <a:r>
              <a:rPr lang="en-US" sz="1400" dirty="0"/>
              <a:t>10+ years until start of EIC program and we need to keep making contributions to this physics</a:t>
            </a:r>
          </a:p>
          <a:p>
            <a:pPr marL="685800" lvl="1" indent="-342900"/>
            <a:r>
              <a:rPr lang="en-US" sz="1200" dirty="0"/>
              <a:t>UPC offers many opportunities</a:t>
            </a:r>
          </a:p>
          <a:p>
            <a:pPr marL="342900" indent="-342900">
              <a:buFont typeface="Arial" panose="020B0604020202020204" pitchFamily="34" charset="0"/>
              <a:buChar char="•"/>
            </a:pPr>
            <a:r>
              <a:rPr lang="en-US" sz="1400" dirty="0"/>
              <a:t>A new postdoc would substantially increase our capabilities to explore this physics</a:t>
            </a:r>
          </a:p>
          <a:p>
            <a:pPr marL="685800" lvl="1" indent="-342900"/>
            <a:r>
              <a:rPr lang="en-US" sz="1200" dirty="0"/>
              <a:t>Ongoing preparations for MC samples, trigger and detector performance, data analysis, extraction of physics quantities</a:t>
            </a:r>
          </a:p>
          <a:p>
            <a:pPr marL="685800" lvl="1" indent="-342900"/>
            <a:r>
              <a:rPr lang="en-US" sz="1200" dirty="0"/>
              <a:t>Contributing to scientific output of photonuclear program</a:t>
            </a:r>
          </a:p>
          <a:p>
            <a:pPr marL="685800" lvl="1" indent="-342900"/>
            <a:r>
              <a:rPr lang="en-US" sz="1200" dirty="0"/>
              <a:t>This will also advance theory efforts, which are currently quite varied in approach, each of which faces difficulties</a:t>
            </a:r>
          </a:p>
          <a:p>
            <a:pPr marL="342900" indent="-342900">
              <a:buFont typeface="Arial" panose="020B0604020202020204" pitchFamily="34" charset="0"/>
              <a:buChar char="•"/>
            </a:pPr>
            <a:r>
              <a:rPr lang="en-US" sz="1400" dirty="0"/>
              <a:t>Postdoc would lead the physics analysis and contribute to ATLAS preparations for follow-up data in Run 3</a:t>
            </a:r>
          </a:p>
          <a:p>
            <a:pPr marL="685800" lvl="1" indent="-342900"/>
            <a:r>
              <a:rPr lang="en-US" sz="1200" dirty="0"/>
              <a:t>Would become an expert on photoproduction, vector meson reconstruction, data analysis</a:t>
            </a:r>
          </a:p>
          <a:p>
            <a:pPr marL="685800" lvl="1" indent="-342900"/>
            <a:r>
              <a:rPr lang="en-US" sz="1200" dirty="0"/>
              <a:t>Possible contributions via ATLAS service tasks (ZDC, luminosity, trigger, tracking, particle ID, etc.)</a:t>
            </a:r>
          </a:p>
          <a:p>
            <a:pPr marL="685800" lvl="1" indent="-342900"/>
            <a:r>
              <a:rPr lang="en-US" sz="1200" dirty="0"/>
              <a:t>Major goal is to optimize trigger strategy to use available beamtime more effectively </a:t>
            </a:r>
          </a:p>
          <a:p>
            <a:pPr marL="342900" indent="-342900">
              <a:buFont typeface="Arial" panose="020B0604020202020204" pitchFamily="34" charset="0"/>
              <a:buChar char="•"/>
            </a:pPr>
            <a:r>
              <a:rPr lang="en-US" sz="1400" dirty="0"/>
              <a:t>Would make contributions to the EIC at the same time (e.g. </a:t>
            </a:r>
            <a:r>
              <a:rPr lang="en-US" sz="1400" dirty="0" err="1"/>
              <a:t>pfRICH</a:t>
            </a:r>
            <a:r>
              <a:rPr lang="en-US" sz="1400" dirty="0"/>
              <a:t>, calorimetry, software, exclusive/diffractive physics, 2</a:t>
            </a:r>
            <a:r>
              <a:rPr lang="en-US" sz="1400" baseline="30000" dirty="0"/>
              <a:t>nd</a:t>
            </a:r>
            <a:r>
              <a:rPr lang="en-US" sz="1400" dirty="0"/>
              <a:t> detector)</a:t>
            </a:r>
          </a:p>
          <a:p>
            <a:pPr marL="685800" lvl="1" indent="-342900"/>
            <a:r>
              <a:rPr lang="en-US" sz="1200" dirty="0"/>
              <a:t>Progress in UPC science should lead directly to advances that could inform </a:t>
            </a:r>
            <a:r>
              <a:rPr lang="en-US" sz="1200" dirty="0" err="1"/>
              <a:t>ePIC</a:t>
            </a:r>
            <a:r>
              <a:rPr lang="en-US" sz="1200" dirty="0"/>
              <a:t> program and provide motivation for 2</a:t>
            </a:r>
            <a:r>
              <a:rPr lang="en-US" sz="1200" baseline="30000" dirty="0"/>
              <a:t>nd</a:t>
            </a:r>
            <a:r>
              <a:rPr lang="en-US" sz="1200" dirty="0"/>
              <a:t> detector (e.g. specific studies of incoherent processes, strategies to measure GPDs, perhaps even ideas for µ PID)</a:t>
            </a:r>
            <a:endParaRPr lang="en-US" sz="1100" dirty="0"/>
          </a:p>
          <a:p>
            <a:pPr marL="342900" indent="-342900">
              <a:buFont typeface="Arial" panose="020B0604020202020204" pitchFamily="34" charset="0"/>
              <a:buChar char="•"/>
            </a:pPr>
            <a:r>
              <a:rPr lang="en-US" sz="1400" dirty="0"/>
              <a:t>Deliverables: publication on J/psi and potentially related issues (e.g. dileptons, polarization, phenomenology, etc.)</a:t>
            </a:r>
          </a:p>
        </p:txBody>
      </p:sp>
      <p:sp>
        <p:nvSpPr>
          <p:cNvPr id="4" name="Slide Number Placeholder 3">
            <a:extLst>
              <a:ext uri="{FF2B5EF4-FFF2-40B4-BE49-F238E27FC236}">
                <a16:creationId xmlns:a16="http://schemas.microsoft.com/office/drawing/2014/main" id="{9153297F-C5B2-4AF5-8468-8BFA4D4142F0}"/>
              </a:ext>
            </a:extLst>
          </p:cNvPr>
          <p:cNvSpPr>
            <a:spLocks noGrp="1"/>
          </p:cNvSpPr>
          <p:nvPr>
            <p:ph type="sldNum" sz="quarter" idx="4"/>
          </p:nvPr>
        </p:nvSpPr>
        <p:spPr/>
        <p:txBody>
          <a:bodyPr/>
          <a:lstStyle/>
          <a:p>
            <a:fld id="{933A556B-7C63-244D-9B7C-B0EA8042B330}" type="slidenum">
              <a:rPr lang="en-US" smtClean="0"/>
              <a:pPr/>
              <a:t>5</a:t>
            </a:fld>
            <a:endParaRPr lang="en-US" sz="750" dirty="0"/>
          </a:p>
        </p:txBody>
      </p:sp>
    </p:spTree>
    <p:extLst>
      <p:ext uri="{BB962C8B-B14F-4D97-AF65-F5344CB8AC3E}">
        <p14:creationId xmlns:p14="http://schemas.microsoft.com/office/powerpoint/2010/main" val="2555414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0C88-97C0-46E6-B34F-75F9D2333625}"/>
              </a:ext>
            </a:extLst>
          </p:cNvPr>
          <p:cNvSpPr>
            <a:spLocks noGrp="1"/>
          </p:cNvSpPr>
          <p:nvPr>
            <p:ph type="title"/>
          </p:nvPr>
        </p:nvSpPr>
        <p:spPr>
          <a:xfrm>
            <a:off x="536201" y="101982"/>
            <a:ext cx="8286750" cy="762338"/>
          </a:xfrm>
        </p:spPr>
        <p:txBody>
          <a:bodyPr>
            <a:normAutofit/>
          </a:bodyPr>
          <a:lstStyle/>
          <a:p>
            <a:pPr algn="ctr"/>
            <a:r>
              <a:rPr lang="en-US" dirty="0"/>
              <a:t>Detailed plan</a:t>
            </a:r>
          </a:p>
        </p:txBody>
      </p:sp>
      <p:sp>
        <p:nvSpPr>
          <p:cNvPr id="3" name="Content Placeholder 2">
            <a:extLst>
              <a:ext uri="{FF2B5EF4-FFF2-40B4-BE49-F238E27FC236}">
                <a16:creationId xmlns:a16="http://schemas.microsoft.com/office/drawing/2014/main" id="{6FA51532-ED4B-4C01-A927-92B712F25865}"/>
              </a:ext>
            </a:extLst>
          </p:cNvPr>
          <p:cNvSpPr>
            <a:spLocks noGrp="1"/>
          </p:cNvSpPr>
          <p:nvPr>
            <p:ph idx="1"/>
          </p:nvPr>
        </p:nvSpPr>
        <p:spPr>
          <a:xfrm>
            <a:off x="536201" y="864320"/>
            <a:ext cx="8286750" cy="5238306"/>
          </a:xfrm>
        </p:spPr>
        <p:txBody>
          <a:bodyPr>
            <a:normAutofit fontScale="92500" lnSpcReduction="10000"/>
          </a:bodyPr>
          <a:lstStyle/>
          <a:p>
            <a:pPr marL="342900" indent="-342900">
              <a:buFont typeface="Arial" panose="020B0604020202020204" pitchFamily="34" charset="0"/>
              <a:buChar char="•"/>
            </a:pPr>
            <a:r>
              <a:rPr lang="en-US" sz="1600" dirty="0"/>
              <a:t>Postdoc would start on October 1, 2024</a:t>
            </a:r>
          </a:p>
          <a:p>
            <a:pPr marL="342900" indent="-342900">
              <a:buFont typeface="Arial" panose="020B0604020202020204" pitchFamily="34" charset="0"/>
              <a:buChar char="•"/>
            </a:pPr>
            <a:r>
              <a:rPr lang="en-US" sz="1600" dirty="0"/>
              <a:t>Travel to CERN would be required up to 3x year</a:t>
            </a:r>
          </a:p>
          <a:p>
            <a:pPr marL="685800" lvl="1" indent="-342900"/>
            <a:r>
              <a:rPr lang="en-US" sz="1200" dirty="0"/>
              <a:t>Participation in software development for run and possibly ATLAS qualification (technical work over 1 year)</a:t>
            </a:r>
          </a:p>
          <a:p>
            <a:pPr marL="685800" lvl="1" indent="-342900"/>
            <a:r>
              <a:rPr lang="en-US" sz="1200" dirty="0"/>
              <a:t>Monte Carlo generator tuning &amp; validation</a:t>
            </a:r>
          </a:p>
          <a:p>
            <a:pPr marL="685800" lvl="1" indent="-342900"/>
            <a:r>
              <a:rPr lang="en-US" sz="1200" dirty="0"/>
              <a:t>Physics performance work (e.g. ML-based particle ID)</a:t>
            </a:r>
          </a:p>
          <a:p>
            <a:pPr marL="685800" lvl="1" indent="-342900"/>
            <a:r>
              <a:rPr lang="en-US" sz="1200" dirty="0"/>
              <a:t>Trigger development work during 24/25 (e.g. improvement of TRT trigger)</a:t>
            </a:r>
          </a:p>
          <a:p>
            <a:pPr marL="685800" lvl="1" indent="-342900"/>
            <a:r>
              <a:rPr lang="en-US" sz="1200" dirty="0"/>
              <a:t>Participation in ATLAS ZDC operations, monitoring, analysis</a:t>
            </a:r>
          </a:p>
          <a:p>
            <a:pPr marL="685800" lvl="1" indent="-342900"/>
            <a:r>
              <a:rPr lang="en-US" sz="1200" dirty="0"/>
              <a:t>ATLAS </a:t>
            </a:r>
            <a:r>
              <a:rPr lang="en-US" sz="1200" dirty="0" err="1"/>
              <a:t>Pb+Pb</a:t>
            </a:r>
            <a:r>
              <a:rPr lang="en-US" sz="1200" dirty="0"/>
              <a:t> operations during heavy ion running in late 2024 &amp; 2025 (latest from CERN RB)</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Physics analysis</a:t>
            </a:r>
          </a:p>
          <a:p>
            <a:pPr marL="685800" lvl="1" indent="-342900"/>
            <a:r>
              <a:rPr lang="en-US" sz="1400" dirty="0"/>
              <a:t>Studies of trigger and lepton efficiencies</a:t>
            </a:r>
          </a:p>
          <a:p>
            <a:pPr marL="685800" lvl="1" indent="-342900"/>
            <a:r>
              <a:rPr lang="en-US" sz="1400" dirty="0"/>
              <a:t>Unfolding to Born cross sections</a:t>
            </a:r>
          </a:p>
          <a:p>
            <a:pPr marL="685800" lvl="1" indent="-342900"/>
            <a:r>
              <a:rPr lang="en-US" sz="1400" dirty="0"/>
              <a:t>Multi-component fits incorporating best knowledge </a:t>
            </a:r>
            <a:br>
              <a:rPr lang="en-US" sz="1400" dirty="0"/>
            </a:br>
            <a:r>
              <a:rPr lang="en-US" sz="1400" dirty="0"/>
              <a:t>of vector meson and dilepton production</a:t>
            </a:r>
          </a:p>
          <a:p>
            <a:pPr marL="685800" lvl="1" indent="-342900"/>
            <a:r>
              <a:rPr lang="en-US" sz="1400" dirty="0"/>
              <a:t>Detailed assessment of backgrounds</a:t>
            </a:r>
          </a:p>
          <a:p>
            <a:pPr marL="685800" lvl="1" indent="-342900"/>
            <a:r>
              <a:rPr lang="en-US" sz="1400" dirty="0"/>
              <a:t>Fits to extract photonuclear cross section vs. </a:t>
            </a:r>
            <a:br>
              <a:rPr lang="en-US" sz="1400" dirty="0"/>
            </a:br>
            <a:r>
              <a:rPr lang="en-US" sz="1400" dirty="0"/>
              <a:t>W or </a:t>
            </a:r>
            <a:r>
              <a:rPr lang="en-US" sz="1400" dirty="0" err="1"/>
              <a:t>xBJ</a:t>
            </a:r>
            <a:r>
              <a:rPr lang="en-US" sz="1400" dirty="0"/>
              <a:t>, extending CMS/ALICE work on this topic</a:t>
            </a:r>
            <a:br>
              <a:rPr lang="en-US" sz="1400" dirty="0"/>
            </a:br>
            <a:r>
              <a:rPr lang="en-US" sz="1400" dirty="0"/>
              <a:t>utilizing excellent ATLAS ZDCs</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Publications</a:t>
            </a:r>
          </a:p>
          <a:p>
            <a:pPr marL="685800" lvl="1" indent="-342900"/>
            <a:r>
              <a:rPr lang="en-US" sz="1400" dirty="0"/>
              <a:t>J/psi yields over large, continuous rapidity region, using full Run 3 dataset</a:t>
            </a:r>
          </a:p>
          <a:p>
            <a:pPr marL="685800" lvl="1" indent="-342900"/>
            <a:r>
              <a:rPr lang="en-US" sz="1400" dirty="0"/>
              <a:t>Work toward UPC upsilons (challenging due to small signal/background)</a:t>
            </a:r>
          </a:p>
          <a:p>
            <a:pPr marL="685800" lvl="1" indent="-342900"/>
            <a:r>
              <a:rPr lang="en-US" sz="1400" dirty="0"/>
              <a:t>Combinations with jet cross sections (</a:t>
            </a:r>
            <a:r>
              <a:rPr lang="en-US" sz="1400" dirty="0" err="1"/>
              <a:t>e.g</a:t>
            </a:r>
            <a:r>
              <a:rPr lang="en-US" sz="1400" dirty="0"/>
              <a:t> Kong Tu’s ECA)</a:t>
            </a:r>
          </a:p>
          <a:p>
            <a:pPr marL="685800" lvl="1" indent="-342900"/>
            <a:r>
              <a:rPr lang="en-US" sz="1400" dirty="0"/>
              <a:t>Phenomenology of J/psi including connections to </a:t>
            </a:r>
            <a:r>
              <a:rPr lang="en-US" sz="1400" dirty="0" err="1"/>
              <a:t>nPDF</a:t>
            </a:r>
            <a:r>
              <a:rPr lang="en-US" sz="1400" dirty="0"/>
              <a:t>, GPD, saturation physics</a:t>
            </a:r>
          </a:p>
          <a:p>
            <a:pPr marL="685800" lvl="1" indent="-342900"/>
            <a:endParaRPr lang="en-US" sz="1400" dirty="0"/>
          </a:p>
        </p:txBody>
      </p:sp>
      <p:sp>
        <p:nvSpPr>
          <p:cNvPr id="4" name="Slide Number Placeholder 3">
            <a:extLst>
              <a:ext uri="{FF2B5EF4-FFF2-40B4-BE49-F238E27FC236}">
                <a16:creationId xmlns:a16="http://schemas.microsoft.com/office/drawing/2014/main" id="{9153297F-C5B2-4AF5-8468-8BFA4D4142F0}"/>
              </a:ext>
            </a:extLst>
          </p:cNvPr>
          <p:cNvSpPr>
            <a:spLocks noGrp="1"/>
          </p:cNvSpPr>
          <p:nvPr>
            <p:ph type="sldNum" sz="quarter" idx="4"/>
          </p:nvPr>
        </p:nvSpPr>
        <p:spPr/>
        <p:txBody>
          <a:bodyPr/>
          <a:lstStyle/>
          <a:p>
            <a:fld id="{933A556B-7C63-244D-9B7C-B0EA8042B330}" type="slidenum">
              <a:rPr lang="en-US" smtClean="0"/>
              <a:pPr/>
              <a:t>6</a:t>
            </a:fld>
            <a:endParaRPr lang="en-US" sz="750" dirty="0"/>
          </a:p>
        </p:txBody>
      </p:sp>
      <p:pic>
        <p:nvPicPr>
          <p:cNvPr id="5" name="Picture 4">
            <a:extLst>
              <a:ext uri="{FF2B5EF4-FFF2-40B4-BE49-F238E27FC236}">
                <a16:creationId xmlns:a16="http://schemas.microsoft.com/office/drawing/2014/main" id="{EAFFF897-704C-B18E-76D2-2AEF5FB3188B}"/>
              </a:ext>
            </a:extLst>
          </p:cNvPr>
          <p:cNvPicPr>
            <a:picLocks noChangeAspect="1"/>
          </p:cNvPicPr>
          <p:nvPr/>
        </p:nvPicPr>
        <p:blipFill>
          <a:blip r:embed="rId2"/>
          <a:stretch>
            <a:fillRect/>
          </a:stretch>
        </p:blipFill>
        <p:spPr>
          <a:xfrm>
            <a:off x="5193411" y="2507488"/>
            <a:ext cx="3521964" cy="2558243"/>
          </a:xfrm>
          <a:prstGeom prst="rect">
            <a:avLst/>
          </a:prstGeom>
        </p:spPr>
      </p:pic>
      <p:sp>
        <p:nvSpPr>
          <p:cNvPr id="6" name="Rectangle 5">
            <a:extLst>
              <a:ext uri="{FF2B5EF4-FFF2-40B4-BE49-F238E27FC236}">
                <a16:creationId xmlns:a16="http://schemas.microsoft.com/office/drawing/2014/main" id="{83CED232-8CD4-AEC3-3C09-6C7D1B34E35D}"/>
              </a:ext>
            </a:extLst>
          </p:cNvPr>
          <p:cNvSpPr/>
          <p:nvPr/>
        </p:nvSpPr>
        <p:spPr>
          <a:xfrm>
            <a:off x="6402399" y="4233584"/>
            <a:ext cx="1707932" cy="247420"/>
          </a:xfrm>
          <a:prstGeom prst="rect">
            <a:avLst/>
          </a:prstGeom>
          <a:solidFill>
            <a:srgbClr val="00B0F0">
              <a:alpha val="1425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8934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5C65E-208F-418D-BE98-EBFCD02C86F4}"/>
              </a:ext>
            </a:extLst>
          </p:cNvPr>
          <p:cNvSpPr>
            <a:spLocks noGrp="1"/>
          </p:cNvSpPr>
          <p:nvPr>
            <p:ph type="title"/>
          </p:nvPr>
        </p:nvSpPr>
        <p:spPr>
          <a:xfrm>
            <a:off x="517402" y="195177"/>
            <a:ext cx="8286750" cy="611648"/>
          </a:xfrm>
        </p:spPr>
        <p:txBody>
          <a:bodyPr/>
          <a:lstStyle/>
          <a:p>
            <a:pPr algn="ctr"/>
            <a:r>
              <a:rPr lang="en-US" dirty="0"/>
              <a:t>Summary Slide</a:t>
            </a:r>
          </a:p>
        </p:txBody>
      </p:sp>
      <p:sp>
        <p:nvSpPr>
          <p:cNvPr id="3" name="Slide Number Placeholder 2">
            <a:extLst>
              <a:ext uri="{FF2B5EF4-FFF2-40B4-BE49-F238E27FC236}">
                <a16:creationId xmlns:a16="http://schemas.microsoft.com/office/drawing/2014/main" id="{D569ADDA-D911-4B7F-8578-5ADD1E098B3F}"/>
              </a:ext>
            </a:extLst>
          </p:cNvPr>
          <p:cNvSpPr>
            <a:spLocks noGrp="1"/>
          </p:cNvSpPr>
          <p:nvPr>
            <p:ph type="sldNum" sz="quarter" idx="4"/>
          </p:nvPr>
        </p:nvSpPr>
        <p:spPr/>
        <p:txBody>
          <a:bodyPr/>
          <a:lstStyle/>
          <a:p>
            <a:fld id="{933A556B-7C63-244D-9B7C-B0EA8042B330}" type="slidenum">
              <a:rPr lang="en-US" smtClean="0"/>
              <a:pPr/>
              <a:t>7</a:t>
            </a:fld>
            <a:endParaRPr lang="en-US" sz="750" dirty="0"/>
          </a:p>
        </p:txBody>
      </p:sp>
      <p:sp>
        <p:nvSpPr>
          <p:cNvPr id="8" name="TextBox 7">
            <a:extLst>
              <a:ext uri="{FF2B5EF4-FFF2-40B4-BE49-F238E27FC236}">
                <a16:creationId xmlns:a16="http://schemas.microsoft.com/office/drawing/2014/main" id="{BC190DD3-5106-2808-196D-1E3DBC131B66}"/>
              </a:ext>
            </a:extLst>
          </p:cNvPr>
          <p:cNvSpPr txBox="1"/>
          <p:nvPr/>
        </p:nvSpPr>
        <p:spPr>
          <a:xfrm>
            <a:off x="517402" y="788372"/>
            <a:ext cx="8109196" cy="4634923"/>
          </a:xfrm>
          <a:prstGeom prst="rect">
            <a:avLst/>
          </a:prstGeom>
          <a:noFill/>
        </p:spPr>
        <p:txBody>
          <a:bodyPr wrap="square">
            <a:spAutoFit/>
          </a:bodyPr>
          <a:lstStyle/>
          <a:p>
            <a:pPr marL="342900" indent="-342900">
              <a:lnSpc>
                <a:spcPct val="120000"/>
              </a:lnSpc>
              <a:buFont typeface="Arial" panose="020B0604020202020204" pitchFamily="34" charset="0"/>
              <a:buChar char="•"/>
            </a:pPr>
            <a:r>
              <a:rPr lang="en-US" sz="2000" dirty="0"/>
              <a:t>Photoproduction of vector mesons is a major topic of interest for EIC, particularly at BNL</a:t>
            </a:r>
          </a:p>
          <a:p>
            <a:pPr marL="800100" lvl="1" indent="-342900">
              <a:lnSpc>
                <a:spcPct val="120000"/>
              </a:lnSpc>
              <a:buFont typeface="Arial" panose="020B0604020202020204" pitchFamily="34" charset="0"/>
              <a:buChar char="•"/>
            </a:pPr>
            <a:r>
              <a:rPr lang="en-US" dirty="0"/>
              <a:t>BNL can be a center for vector meson physics across wide range of energy and systems (RHIC, LHC, EIC)</a:t>
            </a:r>
          </a:p>
          <a:p>
            <a:pPr marL="800100" lvl="1" indent="-342900">
              <a:lnSpc>
                <a:spcPct val="120000"/>
              </a:lnSpc>
              <a:buFont typeface="Arial" panose="020B0604020202020204" pitchFamily="34" charset="0"/>
              <a:buChar char="•"/>
            </a:pPr>
            <a:r>
              <a:rPr lang="en-US" dirty="0"/>
              <a:t>Would attract LHC-focused people to BNL to work on the EIC</a:t>
            </a:r>
          </a:p>
          <a:p>
            <a:pPr marL="342900" indent="-342900">
              <a:lnSpc>
                <a:spcPct val="120000"/>
              </a:lnSpc>
              <a:buFont typeface="Arial" panose="020B0604020202020204" pitchFamily="34" charset="0"/>
              <a:buChar char="•"/>
            </a:pPr>
            <a:r>
              <a:rPr lang="en-US" sz="2000" dirty="0"/>
              <a:t>ATLAS has revived a trigger that is capable of taking large sample of low-multiplicity events, including J/psi</a:t>
            </a:r>
          </a:p>
          <a:p>
            <a:pPr marL="342900" indent="-342900">
              <a:lnSpc>
                <a:spcPct val="120000"/>
              </a:lnSpc>
              <a:buFont typeface="Arial" panose="020B0604020202020204" pitchFamily="34" charset="0"/>
              <a:buChar char="•"/>
            </a:pPr>
            <a:r>
              <a:rPr lang="en-US" sz="2000" dirty="0"/>
              <a:t>New postdoc arriving in 2024 could make substantial contribution to this effort, particularly for preparing for large dataset in late 2025 (or 2024 if plans change)</a:t>
            </a:r>
          </a:p>
          <a:p>
            <a:pPr marL="342900" indent="-342900">
              <a:lnSpc>
                <a:spcPct val="120000"/>
              </a:lnSpc>
              <a:buFont typeface="Arial" panose="020B0604020202020204" pitchFamily="34" charset="0"/>
              <a:buChar char="•"/>
            </a:pPr>
            <a:r>
              <a:rPr lang="en-US" sz="2000" dirty="0"/>
              <a:t>Costs fit within LDRD B envelope: $170k salary/year, $15k travel to CERN &amp; conferences</a:t>
            </a:r>
          </a:p>
          <a:p>
            <a:pPr>
              <a:lnSpc>
                <a:spcPct val="120000"/>
              </a:lnSpc>
            </a:pPr>
            <a:r>
              <a:rPr lang="en-US" sz="1100" dirty="0"/>
              <a:t>	</a:t>
            </a:r>
          </a:p>
        </p:txBody>
      </p:sp>
    </p:spTree>
    <p:extLst>
      <p:ext uri="{BB962C8B-B14F-4D97-AF65-F5344CB8AC3E}">
        <p14:creationId xmlns:p14="http://schemas.microsoft.com/office/powerpoint/2010/main" val="348226403"/>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bnl_ppt_template_2021_standard_compressed</Template>
  <TotalTime>1258</TotalTime>
  <Words>1362</Words>
  <Application>Microsoft Macintosh PowerPoint</Application>
  <PresentationFormat>On-screen Show (4:3)</PresentationFormat>
  <Paragraphs>104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Helvetica Neue</vt:lpstr>
      <vt:lpstr>BNL</vt:lpstr>
      <vt:lpstr>Vector meson production in ultraperipheral collisions in ATLAS</vt:lpstr>
      <vt:lpstr>FY2025 NPP LDRD Type B Pre-Proposal </vt:lpstr>
      <vt:lpstr>FY2025 NPP LDRD Type B Pre-Proposal</vt:lpstr>
      <vt:lpstr>Scientific concept</vt:lpstr>
      <vt:lpstr>LDRD proposal &amp; deliverables</vt:lpstr>
      <vt:lpstr>Detailed plan</vt:lpstr>
      <vt:lpstr>Summary Slide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Capasso, Frances</dc:creator>
  <cp:keywords/>
  <dc:description/>
  <cp:lastModifiedBy>Steinberg, Peter</cp:lastModifiedBy>
  <cp:revision>22</cp:revision>
  <dcterms:created xsi:type="dcterms:W3CDTF">2022-02-16T00:10:48Z</dcterms:created>
  <dcterms:modified xsi:type="dcterms:W3CDTF">2023-12-06T14:20:17Z</dcterms:modified>
  <cp:category/>
</cp:coreProperties>
</file>