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8"/>
  </p:notesMasterIdLst>
  <p:sldIdLst>
    <p:sldId id="260" r:id="rId2"/>
    <p:sldId id="257" r:id="rId3"/>
    <p:sldId id="259" r:id="rId4"/>
    <p:sldId id="267" r:id="rId5"/>
    <p:sldId id="268" r:id="rId6"/>
    <p:sldId id="263" r:id="rId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94"/>
  </p:normalViewPr>
  <p:slideViewPr>
    <p:cSldViewPr snapToGrid="0" snapToObjects="1">
      <p:cViewPr varScale="1">
        <p:scale>
          <a:sx n="123" d="100"/>
          <a:sy n="123" d="100"/>
        </p:scale>
        <p:origin x="94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E36F475-F7F5-6C41-B37C-656C49194CAF}" type="datetimeFigureOut">
              <a:rPr lang="en-US" smtClean="0"/>
              <a:t>12/6/2023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6664" y="5761051"/>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6" name="Picture 5">
            <a:extLst>
              <a:ext uri="{FF2B5EF4-FFF2-40B4-BE49-F238E27FC236}">
                <a16:creationId xmlns:a16="http://schemas.microsoft.com/office/drawing/2014/main" id="{C11DD1EC-00E2-0247-ADB6-287150A1627B}"/>
              </a:ext>
            </a:extLst>
          </p:cNvPr>
          <p:cNvPicPr>
            <a:picLocks noChangeAspect="1"/>
          </p:cNvPicPr>
          <p:nvPr userDrawn="1"/>
        </p:nvPicPr>
        <p:blipFill>
          <a:blip r:embed="rId3"/>
          <a:stretch>
            <a:fillRect/>
          </a:stretch>
        </p:blipFill>
        <p:spPr>
          <a:xfrm>
            <a:off x="5436664" y="5761050"/>
            <a:ext cx="3238500" cy="419100"/>
          </a:xfrm>
          <a:prstGeom prst="rect">
            <a:avLst/>
          </a:prstGeom>
        </p:spPr>
      </p:pic>
    </p:spTree>
    <p:extLst>
      <p:ext uri="{BB962C8B-B14F-4D97-AF65-F5344CB8AC3E}">
        <p14:creationId xmlns:p14="http://schemas.microsoft.com/office/powerpoint/2010/main" val="485114529"/>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219681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2862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5720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428625"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428626"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428626"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457200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45720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28625" y="365126"/>
            <a:ext cx="828675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28625" y="1825626"/>
            <a:ext cx="828675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BF63D-F575-484A-BC46-59E485E57469}"/>
              </a:ext>
            </a:extLst>
          </p:cNvPr>
          <p:cNvSpPr>
            <a:spLocks noGrp="1"/>
          </p:cNvSpPr>
          <p:nvPr>
            <p:ph type="ctrTitle"/>
          </p:nvPr>
        </p:nvSpPr>
        <p:spPr>
          <a:xfrm>
            <a:off x="696514" y="3422157"/>
            <a:ext cx="7750969" cy="994770"/>
          </a:xfrm>
        </p:spPr>
        <p:txBody>
          <a:bodyPr>
            <a:noAutofit/>
          </a:bodyPr>
          <a:lstStyle/>
          <a:p>
            <a:r>
              <a:rPr lang="en-US" sz="2400" b="0" dirty="0">
                <a:effectLst/>
                <a:latin typeface="Calibri" panose="020F0502020204030204" pitchFamily="34" charset="0"/>
                <a:ea typeface="Calibri" panose="020F0502020204030204" pitchFamily="34" charset="0"/>
                <a:cs typeface="Times New Roman" panose="02020603050405020304" pitchFamily="18" charset="0"/>
              </a:rPr>
              <a:t>A study comparing the accuracy of FEA sub-modeling methods against physical testing for the mechanical analysis of a CCT magnet </a:t>
            </a:r>
            <a:endParaRPr lang="en-US" sz="2400" b="0" dirty="0"/>
          </a:p>
        </p:txBody>
      </p:sp>
      <p:sp>
        <p:nvSpPr>
          <p:cNvPr id="3" name="Subtitle 2">
            <a:extLst>
              <a:ext uri="{FF2B5EF4-FFF2-40B4-BE49-F238E27FC236}">
                <a16:creationId xmlns:a16="http://schemas.microsoft.com/office/drawing/2014/main" id="{7E5687CA-4DEE-1B47-B816-4C68BCCADAF6}"/>
              </a:ext>
            </a:extLst>
          </p:cNvPr>
          <p:cNvSpPr>
            <a:spLocks noGrp="1"/>
          </p:cNvSpPr>
          <p:nvPr>
            <p:ph type="subTitle" idx="1"/>
          </p:nvPr>
        </p:nvSpPr>
        <p:spPr/>
        <p:txBody>
          <a:bodyPr/>
          <a:lstStyle/>
          <a:p>
            <a:r>
              <a:rPr lang="en-US" dirty="0"/>
              <a:t>December 6, 2023</a:t>
            </a:r>
          </a:p>
        </p:txBody>
      </p:sp>
      <p:sp>
        <p:nvSpPr>
          <p:cNvPr id="4" name="Text Placeholder 3">
            <a:extLst>
              <a:ext uri="{FF2B5EF4-FFF2-40B4-BE49-F238E27FC236}">
                <a16:creationId xmlns:a16="http://schemas.microsoft.com/office/drawing/2014/main" id="{6C607F09-5764-A242-ABEB-396D1B9BF174}"/>
              </a:ext>
            </a:extLst>
          </p:cNvPr>
          <p:cNvSpPr>
            <a:spLocks noGrp="1"/>
          </p:cNvSpPr>
          <p:nvPr>
            <p:ph type="body" sz="quarter" idx="10"/>
          </p:nvPr>
        </p:nvSpPr>
        <p:spPr>
          <a:xfrm>
            <a:off x="696515" y="4884664"/>
            <a:ext cx="7750969" cy="642078"/>
          </a:xfrm>
        </p:spPr>
        <p:txBody>
          <a:bodyPr/>
          <a:lstStyle/>
          <a:p>
            <a:r>
              <a:rPr lang="en-US" dirty="0"/>
              <a:t>Sara Notaro</a:t>
            </a:r>
          </a:p>
        </p:txBody>
      </p:sp>
      <p:sp>
        <p:nvSpPr>
          <p:cNvPr id="5" name="Title 1">
            <a:extLst>
              <a:ext uri="{FF2B5EF4-FFF2-40B4-BE49-F238E27FC236}">
                <a16:creationId xmlns:a16="http://schemas.microsoft.com/office/drawing/2014/main" id="{41728290-62C5-7751-2884-A69D7717BEE8}"/>
              </a:ext>
            </a:extLst>
          </p:cNvPr>
          <p:cNvSpPr txBox="1">
            <a:spLocks/>
          </p:cNvSpPr>
          <p:nvPr/>
        </p:nvSpPr>
        <p:spPr>
          <a:xfrm>
            <a:off x="696515" y="2145445"/>
            <a:ext cx="8286750" cy="939746"/>
          </a:xfrm>
          <a:prstGeom prst="rect">
            <a:avLst/>
          </a:prstGeom>
        </p:spPr>
        <p:txBody>
          <a:bodyPr vert="horz" lIns="91440" tIns="45720" rIns="91440" bIns="45720" rtlCol="0" anchor="t" anchorCtr="0">
            <a:normAutofit fontScale="97500"/>
          </a:bodyPr>
          <a:lstStyle>
            <a:lvl1pPr algn="l" defTabSz="685800" rtl="0" eaLnBrk="1" latinLnBrk="0" hangingPunct="1">
              <a:lnSpc>
                <a:spcPct val="90000"/>
              </a:lnSpc>
              <a:spcBef>
                <a:spcPct val="0"/>
              </a:spcBef>
              <a:buNone/>
              <a:defRPr sz="4800" b="1" i="0" kern="1200">
                <a:solidFill>
                  <a:schemeClr val="tx1"/>
                </a:solidFill>
                <a:latin typeface="+mn-lt"/>
                <a:ea typeface="+mj-ea"/>
                <a:cs typeface="Arial" panose="020B0604020202020204" pitchFamily="34" charset="0"/>
              </a:defRPr>
            </a:lvl1pPr>
          </a:lstStyle>
          <a:p>
            <a:r>
              <a:rPr lang="en-US" sz="3100" dirty="0"/>
              <a:t>FY2025 NPP LDRD Type B Pre-Proposal</a:t>
            </a:r>
            <a:r>
              <a:rPr lang="en-US" dirty="0"/>
              <a:t>	</a:t>
            </a:r>
          </a:p>
        </p:txBody>
      </p:sp>
    </p:spTree>
    <p:extLst>
      <p:ext uri="{BB962C8B-B14F-4D97-AF65-F5344CB8AC3E}">
        <p14:creationId xmlns:p14="http://schemas.microsoft.com/office/powerpoint/2010/main" val="2421414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a:xfrm>
            <a:off x="428625" y="365127"/>
            <a:ext cx="8286750" cy="589614"/>
          </a:xfrm>
        </p:spPr>
        <p:txBody>
          <a:bodyPr>
            <a:normAutofit fontScale="90000"/>
          </a:bodyPr>
          <a:lstStyle/>
          <a:p>
            <a:r>
              <a:rPr lang="en-US" dirty="0"/>
              <a:t>FY2025 NPP LDRD Type B Pre-Proposal	</a:t>
            </a:r>
          </a:p>
        </p:txBody>
      </p:sp>
      <p:sp>
        <p:nvSpPr>
          <p:cNvPr id="7" name="Content Placeholder 6">
            <a:extLst>
              <a:ext uri="{FF2B5EF4-FFF2-40B4-BE49-F238E27FC236}">
                <a16:creationId xmlns:a16="http://schemas.microsoft.com/office/drawing/2014/main" id="{84BED499-6ED4-F54A-8BC4-75AB617CA064}"/>
              </a:ext>
            </a:extLst>
          </p:cNvPr>
          <p:cNvSpPr>
            <a:spLocks noGrp="1"/>
          </p:cNvSpPr>
          <p:nvPr>
            <p:ph idx="1"/>
          </p:nvPr>
        </p:nvSpPr>
        <p:spPr>
          <a:xfrm>
            <a:off x="428625" y="1588656"/>
            <a:ext cx="8286750" cy="4444156"/>
          </a:xfrm>
        </p:spPr>
        <p:txBody>
          <a:bodyPr>
            <a:normAutofit fontScale="77500" lnSpcReduction="20000"/>
          </a:bodyPr>
          <a:lstStyle/>
          <a:p>
            <a:pPr marL="0" indent="0">
              <a:buNone/>
            </a:pPr>
            <a:r>
              <a:rPr lang="en-US" sz="1800" dirty="0">
                <a:solidFill>
                  <a:schemeClr val="accent1">
                    <a:lumMod val="50000"/>
                  </a:schemeClr>
                </a:solidFill>
              </a:rPr>
              <a:t>Proposal title: </a:t>
            </a:r>
            <a:r>
              <a:rPr lang="en-US" sz="1800" dirty="0">
                <a:effectLst/>
                <a:latin typeface="Calibri" panose="020F0502020204030204" pitchFamily="34" charset="0"/>
                <a:ea typeface="Calibri" panose="020F0502020204030204" pitchFamily="34" charset="0"/>
                <a:cs typeface="Times New Roman" panose="02020603050405020304" pitchFamily="18" charset="0"/>
              </a:rPr>
              <a:t>A study comparing the accuracy of FEA sub-modeling methods against physical testing for the mechanical analysis of a CCT magnet </a:t>
            </a:r>
          </a:p>
          <a:p>
            <a:pPr marL="0" indent="0">
              <a:lnSpc>
                <a:spcPct val="120000"/>
              </a:lnSpc>
            </a:pPr>
            <a:r>
              <a:rPr lang="en-US" sz="1800" b="1" dirty="0">
                <a:effectLst/>
                <a:latin typeface="Calibri" panose="020F0502020204030204" pitchFamily="34" charset="0"/>
                <a:ea typeface="Times New Roman" panose="02020603050405020304" pitchFamily="18" charset="0"/>
              </a:rPr>
              <a:t>Finite element analysis (FEA) software packages such as COMSOL and ANSYS are used to study the mechanical behavior of a magnet due to magnetic forces. While FEA allows engineers to analyze structures that would otherwise be too complex for classical methods, large scale models require assumptions and simplifications. The Canted Cosine Theta (CCT) magnet for EIC is a challenge for detailed structural analysis due to the size and geometric complexity of the design, and therefore it is necessary to simplify the model by using techniques such as sub-modeling, geometry de-featuring, and material modeling. To study the accuracy of these methods, a simple physical structure is built, tested, and  then modeled using FEA software. The simulation results for sub-modeling methods are compared to data obtained through testing of the physical structure. </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sz="1800" dirty="0">
              <a:solidFill>
                <a:schemeClr val="accent1">
                  <a:lumMod val="50000"/>
                </a:schemeClr>
              </a:solidFill>
            </a:endParaRPr>
          </a:p>
          <a:p>
            <a:pPr marL="0" indent="0">
              <a:buNone/>
            </a:pPr>
            <a:r>
              <a:rPr lang="en-US" sz="1800" dirty="0">
                <a:solidFill>
                  <a:schemeClr val="accent1">
                    <a:lumMod val="50000"/>
                  </a:schemeClr>
                </a:solidFill>
              </a:rPr>
              <a:t>Primary Investigator: Sara Notaro</a:t>
            </a:r>
          </a:p>
          <a:p>
            <a:pPr marL="0" indent="0">
              <a:buNone/>
            </a:pPr>
            <a:endParaRPr lang="en-US" sz="1800" dirty="0">
              <a:solidFill>
                <a:schemeClr val="accent1">
                  <a:lumMod val="50000"/>
                </a:schemeClr>
              </a:solidFill>
            </a:endParaRPr>
          </a:p>
          <a:p>
            <a:pPr marL="0" indent="0">
              <a:buNone/>
            </a:pPr>
            <a:r>
              <a:rPr lang="en-US" sz="1800" dirty="0">
                <a:solidFill>
                  <a:schemeClr val="accent1">
                    <a:lumMod val="50000"/>
                  </a:schemeClr>
                </a:solidFill>
              </a:rPr>
              <a:t>Indicate if this is a cross-directorate proposal: 	Yes  </a:t>
            </a:r>
            <a:r>
              <a:rPr lang="en-US" sz="1800" u="sng" dirty="0">
                <a:solidFill>
                  <a:schemeClr val="accent1">
                    <a:lumMod val="50000"/>
                  </a:schemeClr>
                </a:solidFill>
              </a:rPr>
              <a:t> X </a:t>
            </a:r>
            <a:r>
              <a:rPr lang="en-US" sz="1800" dirty="0">
                <a:solidFill>
                  <a:schemeClr val="accent1">
                    <a:lumMod val="50000"/>
                  </a:schemeClr>
                </a:solidFill>
              </a:rPr>
              <a:t> 	No___</a:t>
            </a:r>
          </a:p>
          <a:p>
            <a:pPr marL="0" indent="0">
              <a:buNone/>
            </a:pPr>
            <a:endParaRPr lang="en-US" sz="1800" dirty="0">
              <a:solidFill>
                <a:schemeClr val="accent1">
                  <a:lumMod val="50000"/>
                </a:schemeClr>
              </a:solidFill>
            </a:endParaRPr>
          </a:p>
          <a:p>
            <a:pPr marL="0" indent="0">
              <a:buNone/>
            </a:pPr>
            <a:r>
              <a:rPr lang="en-US" sz="1800" dirty="0">
                <a:solidFill>
                  <a:schemeClr val="accent1">
                    <a:lumMod val="50000"/>
                  </a:schemeClr>
                </a:solidFill>
              </a:rPr>
              <a:t>If yes, identify other directorates/organizations: C-AD and EIC</a:t>
            </a:r>
          </a:p>
          <a:p>
            <a:pPr marL="0" indent="0">
              <a:buNone/>
            </a:pPr>
            <a:endParaRPr lang="en-US" sz="1800" dirty="0">
              <a:solidFill>
                <a:schemeClr val="accent1">
                  <a:lumMod val="50000"/>
                </a:schemeClr>
              </a:solidFill>
            </a:endParaRPr>
          </a:p>
          <a:p>
            <a:pPr marL="0" indent="0">
              <a:buNone/>
            </a:pPr>
            <a:r>
              <a:rPr lang="en-US" sz="1800" dirty="0">
                <a:solidFill>
                  <a:schemeClr val="accent1">
                    <a:lumMod val="50000"/>
                  </a:schemeClr>
                </a:solidFill>
              </a:rPr>
              <a:t>Proposal Term:  		From:      10/2024         	To: 9/2025</a:t>
            </a:r>
          </a:p>
          <a:p>
            <a:pPr marL="685800" lvl="2" indent="0"/>
            <a:endParaRPr lang="en-US" dirty="0"/>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2</a:t>
            </a:fld>
            <a:endParaRPr lang="en-US" dirty="0"/>
          </a:p>
        </p:txBody>
      </p:sp>
    </p:spTree>
    <p:extLst>
      <p:ext uri="{BB962C8B-B14F-4D97-AF65-F5344CB8AC3E}">
        <p14:creationId xmlns:p14="http://schemas.microsoft.com/office/powerpoint/2010/main" val="3681362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C7D44-AB30-1348-91B6-81A4E6A65209}"/>
              </a:ext>
            </a:extLst>
          </p:cNvPr>
          <p:cNvSpPr>
            <a:spLocks noGrp="1"/>
          </p:cNvSpPr>
          <p:nvPr>
            <p:ph type="title"/>
          </p:nvPr>
        </p:nvSpPr>
        <p:spPr>
          <a:xfrm>
            <a:off x="428626" y="0"/>
            <a:ext cx="8286750" cy="645459"/>
          </a:xfrm>
        </p:spPr>
        <p:txBody>
          <a:bodyPr>
            <a:normAutofit/>
          </a:bodyPr>
          <a:lstStyle/>
          <a:p>
            <a:r>
              <a:rPr lang="en-US" sz="3200" dirty="0"/>
              <a:t>FY2025 NPP LDRD Type B Pre-Proposal</a:t>
            </a:r>
          </a:p>
        </p:txBody>
      </p:sp>
      <p:sp>
        <p:nvSpPr>
          <p:cNvPr id="3" name="Slide Number Placeholder 2">
            <a:extLst>
              <a:ext uri="{FF2B5EF4-FFF2-40B4-BE49-F238E27FC236}">
                <a16:creationId xmlns:a16="http://schemas.microsoft.com/office/drawing/2014/main" id="{13D17D59-0FDD-D644-96B9-C9F0AD7AB808}"/>
              </a:ext>
            </a:extLst>
          </p:cNvPr>
          <p:cNvSpPr>
            <a:spLocks noGrp="1"/>
          </p:cNvSpPr>
          <p:nvPr>
            <p:ph type="sldNum" sz="quarter" idx="4"/>
          </p:nvPr>
        </p:nvSpPr>
        <p:spPr/>
        <p:txBody>
          <a:bodyPr/>
          <a:lstStyle/>
          <a:p>
            <a:fld id="{933A556B-7C63-244D-9B7C-B0EA8042B330}" type="slidenum">
              <a:rPr lang="en-US" smtClean="0"/>
              <a:pPr/>
              <a:t>3</a:t>
            </a:fld>
            <a:endParaRPr lang="en-US" sz="750" dirty="0"/>
          </a:p>
        </p:txBody>
      </p:sp>
      <p:sp>
        <p:nvSpPr>
          <p:cNvPr id="5" name="TextBox 4">
            <a:extLst>
              <a:ext uri="{FF2B5EF4-FFF2-40B4-BE49-F238E27FC236}">
                <a16:creationId xmlns:a16="http://schemas.microsoft.com/office/drawing/2014/main" id="{BAE8C22F-A5D6-4E1D-8CA4-C31170E4F5D6}"/>
              </a:ext>
            </a:extLst>
          </p:cNvPr>
          <p:cNvSpPr txBox="1"/>
          <p:nvPr/>
        </p:nvSpPr>
        <p:spPr>
          <a:xfrm>
            <a:off x="428624" y="617818"/>
            <a:ext cx="8481961" cy="5632311"/>
          </a:xfrm>
          <a:prstGeom prst="rect">
            <a:avLst/>
          </a:prstGeom>
          <a:noFill/>
        </p:spPr>
        <p:txBody>
          <a:bodyPr wrap="square">
            <a:spAutoFit/>
          </a:bodyPr>
          <a:lstStyle/>
          <a:p>
            <a:r>
              <a:rPr lang="en-US" dirty="0"/>
              <a:t>Proposal title and brief abstract: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A study comparing the accuracy of FEA sub-modeling methods against physical testing for the mechanical analysis of a CCT magnet </a:t>
            </a:r>
          </a:p>
          <a:p>
            <a:endParaRPr lang="en-US" dirty="0">
              <a:latin typeface="Calibri" panose="020F0502020204030204" pitchFamily="34" charset="0"/>
              <a:cs typeface="Times New Roman" panose="02020603050405020304" pitchFamily="18" charset="0"/>
            </a:endParaRPr>
          </a:p>
          <a:p>
            <a:endParaRPr lang="en-US" dirty="0"/>
          </a:p>
          <a:p>
            <a:r>
              <a:rPr lang="en-US" dirty="0"/>
              <a:t>Program: </a:t>
            </a:r>
            <a:r>
              <a:rPr lang="en-US" dirty="0">
                <a:solidFill>
                  <a:srgbClr val="FF0000"/>
                </a:solidFill>
              </a:rPr>
              <a:t>NP</a:t>
            </a:r>
          </a:p>
          <a:p>
            <a:endParaRPr lang="en-US" dirty="0"/>
          </a:p>
          <a:p>
            <a:r>
              <a:rPr lang="en-US" dirty="0"/>
              <a:t>Return on Investment: </a:t>
            </a:r>
            <a:r>
              <a:rPr lang="en-US" dirty="0">
                <a:solidFill>
                  <a:srgbClr val="FF0000"/>
                </a:solidFill>
              </a:rPr>
              <a:t>Test data and related models will provide a framework for how to approach the CCT magnet structural analysis</a:t>
            </a:r>
          </a:p>
          <a:p>
            <a:endParaRPr lang="en-US" dirty="0">
              <a:solidFill>
                <a:srgbClr val="FF0000"/>
              </a:solidFill>
            </a:endParaRPr>
          </a:p>
          <a:p>
            <a:r>
              <a:rPr lang="en-US" dirty="0"/>
              <a:t>Broader impact on the activities at the laboratory: </a:t>
            </a:r>
            <a:r>
              <a:rPr lang="en-US" dirty="0">
                <a:solidFill>
                  <a:srgbClr val="FF0000"/>
                </a:solidFill>
              </a:rPr>
              <a:t>A deeper and quantifiable understanding of the way that different methods of model simplifications will benefit engineers and scientists working on designs that require these strategies. The findings will be documented in reports and archived models that can be used by other engineers and scientists working on similar projects.</a:t>
            </a:r>
          </a:p>
          <a:p>
            <a:r>
              <a:rPr lang="en-US" dirty="0">
                <a:solidFill>
                  <a:srgbClr val="FF0000"/>
                </a:solidFill>
              </a:rPr>
              <a:t> </a:t>
            </a:r>
          </a:p>
          <a:p>
            <a:endParaRPr lang="en-US" dirty="0">
              <a:solidFill>
                <a:srgbClr val="FF0000"/>
              </a:solidFill>
            </a:endParaRPr>
          </a:p>
          <a:p>
            <a:r>
              <a:rPr lang="en-US" dirty="0"/>
              <a:t>Total planned funding per year in FY25 and FY26</a:t>
            </a:r>
          </a:p>
          <a:p>
            <a:r>
              <a:rPr lang="en-US" dirty="0"/>
              <a:t>Engineering 0.25 FTE</a:t>
            </a:r>
          </a:p>
          <a:p>
            <a:r>
              <a:rPr lang="en-US" dirty="0"/>
              <a:t>Scientific 0.1 FTE</a:t>
            </a:r>
          </a:p>
          <a:p>
            <a:r>
              <a:rPr lang="en-US" dirty="0"/>
              <a:t>Technician 0.25 FTE</a:t>
            </a:r>
          </a:p>
        </p:txBody>
      </p:sp>
    </p:spTree>
    <p:extLst>
      <p:ext uri="{BB962C8B-B14F-4D97-AF65-F5344CB8AC3E}">
        <p14:creationId xmlns:p14="http://schemas.microsoft.com/office/powerpoint/2010/main" val="1689545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0C88-97C0-46E6-B34F-75F9D2333625}"/>
              </a:ext>
            </a:extLst>
          </p:cNvPr>
          <p:cNvSpPr>
            <a:spLocks noGrp="1"/>
          </p:cNvSpPr>
          <p:nvPr>
            <p:ph type="title"/>
          </p:nvPr>
        </p:nvSpPr>
        <p:spPr>
          <a:xfrm>
            <a:off x="536201" y="101982"/>
            <a:ext cx="8286750" cy="762338"/>
          </a:xfrm>
        </p:spPr>
        <p:txBody>
          <a:bodyPr>
            <a:normAutofit/>
          </a:bodyPr>
          <a:lstStyle/>
          <a:p>
            <a:pPr algn="ctr"/>
            <a:r>
              <a:rPr lang="en-US" dirty="0"/>
              <a:t>Description of the LDRD</a:t>
            </a:r>
          </a:p>
        </p:txBody>
      </p:sp>
      <p:sp>
        <p:nvSpPr>
          <p:cNvPr id="3" name="Content Placeholder 2">
            <a:extLst>
              <a:ext uri="{FF2B5EF4-FFF2-40B4-BE49-F238E27FC236}">
                <a16:creationId xmlns:a16="http://schemas.microsoft.com/office/drawing/2014/main" id="{6FA51532-ED4B-4C01-A927-92B712F25865}"/>
              </a:ext>
            </a:extLst>
          </p:cNvPr>
          <p:cNvSpPr>
            <a:spLocks noGrp="1"/>
          </p:cNvSpPr>
          <p:nvPr>
            <p:ph idx="1"/>
          </p:nvPr>
        </p:nvSpPr>
        <p:spPr>
          <a:xfrm>
            <a:off x="536201" y="995580"/>
            <a:ext cx="8286750" cy="4207185"/>
          </a:xfrm>
        </p:spPr>
        <p:txBody>
          <a:bodyPr>
            <a:normAutofit fontScale="92500"/>
          </a:bodyPr>
          <a:lstStyle/>
          <a:p>
            <a:pPr marL="342900" indent="-342900">
              <a:buFont typeface="Arial" panose="020B0604020202020204" pitchFamily="34" charset="0"/>
              <a:buChar char="•"/>
            </a:pPr>
            <a:r>
              <a:rPr lang="en-US" dirty="0"/>
              <a:t>New Canted Cosine Theta (CCT) magnet design is a technology for modern colliders, and for the EIC Interaction Region – small diameter wire wound close together over a long length with a tapered cylindrical winding and fill</a:t>
            </a:r>
          </a:p>
          <a:p>
            <a:pPr marL="342900" indent="-342900">
              <a:buFont typeface="Arial" panose="020B0604020202020204" pitchFamily="34" charset="0"/>
              <a:buChar char="•"/>
            </a:pPr>
            <a:r>
              <a:rPr lang="en-US" dirty="0"/>
              <a:t>Small features over a long length are difficult to mesh, difficult to solve as a full 3D solid model without using  simplifications to the model</a:t>
            </a:r>
          </a:p>
          <a:p>
            <a:pPr marL="342900" indent="-342900">
              <a:buFont typeface="Arial" panose="020B0604020202020204" pitchFamily="34" charset="0"/>
              <a:buChar char="•"/>
            </a:pPr>
            <a:r>
              <a:rPr lang="en-US" dirty="0"/>
              <a:t>Simplification strategies: </a:t>
            </a:r>
          </a:p>
          <a:p>
            <a:pPr marL="685800" lvl="1" indent="-342900"/>
            <a:r>
              <a:rPr lang="en-US" dirty="0"/>
              <a:t>Geometry defeaturing: removing small details in the geometry, usually holes or fillets reduces the need to use smaller mesh sizes</a:t>
            </a:r>
          </a:p>
          <a:p>
            <a:pPr marL="685800" lvl="1" indent="-342900"/>
            <a:r>
              <a:rPr lang="en-US" dirty="0"/>
              <a:t>Taking advantage of symmetry</a:t>
            </a:r>
          </a:p>
          <a:p>
            <a:pPr marL="685800" lvl="1" indent="-342900"/>
            <a:r>
              <a:rPr lang="en-US" dirty="0" err="1"/>
              <a:t>Submodeling</a:t>
            </a:r>
            <a:r>
              <a:rPr lang="en-US" dirty="0"/>
              <a:t>: using initial full model results to apply to smaller subsections which allows more detailed analysis</a:t>
            </a:r>
          </a:p>
        </p:txBody>
      </p:sp>
      <p:sp>
        <p:nvSpPr>
          <p:cNvPr id="4" name="Slide Number Placeholder 3">
            <a:extLst>
              <a:ext uri="{FF2B5EF4-FFF2-40B4-BE49-F238E27FC236}">
                <a16:creationId xmlns:a16="http://schemas.microsoft.com/office/drawing/2014/main" id="{9153297F-C5B2-4AF5-8468-8BFA4D4142F0}"/>
              </a:ext>
            </a:extLst>
          </p:cNvPr>
          <p:cNvSpPr>
            <a:spLocks noGrp="1"/>
          </p:cNvSpPr>
          <p:nvPr>
            <p:ph type="sldNum" sz="quarter" idx="4"/>
          </p:nvPr>
        </p:nvSpPr>
        <p:spPr/>
        <p:txBody>
          <a:bodyPr/>
          <a:lstStyle/>
          <a:p>
            <a:fld id="{933A556B-7C63-244D-9B7C-B0EA8042B330}" type="slidenum">
              <a:rPr lang="en-US" smtClean="0"/>
              <a:pPr/>
              <a:t>4</a:t>
            </a:fld>
            <a:endParaRPr lang="en-US" sz="750" dirty="0"/>
          </a:p>
        </p:txBody>
      </p:sp>
      <p:pic>
        <p:nvPicPr>
          <p:cNvPr id="8" name="Picture 7" descr="A close up of a tube&#10;&#10;Description automatically generated">
            <a:extLst>
              <a:ext uri="{FF2B5EF4-FFF2-40B4-BE49-F238E27FC236}">
                <a16:creationId xmlns:a16="http://schemas.microsoft.com/office/drawing/2014/main" id="{494AA798-13B6-F888-0458-2DD41A5F276F}"/>
              </a:ext>
            </a:extLst>
          </p:cNvPr>
          <p:cNvPicPr>
            <a:picLocks noChangeAspect="1"/>
          </p:cNvPicPr>
          <p:nvPr/>
        </p:nvPicPr>
        <p:blipFill>
          <a:blip r:embed="rId2"/>
          <a:stretch>
            <a:fillRect/>
          </a:stretch>
        </p:blipFill>
        <p:spPr>
          <a:xfrm>
            <a:off x="4445920" y="5120690"/>
            <a:ext cx="2749751" cy="1561029"/>
          </a:xfrm>
          <a:prstGeom prst="rect">
            <a:avLst/>
          </a:prstGeom>
        </p:spPr>
      </p:pic>
      <p:pic>
        <p:nvPicPr>
          <p:cNvPr id="10" name="Picture 9" descr="A circular object with dots&#10;&#10;Description automatically generated">
            <a:extLst>
              <a:ext uri="{FF2B5EF4-FFF2-40B4-BE49-F238E27FC236}">
                <a16:creationId xmlns:a16="http://schemas.microsoft.com/office/drawing/2014/main" id="{D60A38DF-DE98-A1C3-596D-52440C658115}"/>
              </a:ext>
            </a:extLst>
          </p:cNvPr>
          <p:cNvPicPr>
            <a:picLocks noChangeAspect="1"/>
          </p:cNvPicPr>
          <p:nvPr/>
        </p:nvPicPr>
        <p:blipFill>
          <a:blip r:embed="rId3"/>
          <a:stretch>
            <a:fillRect/>
          </a:stretch>
        </p:blipFill>
        <p:spPr>
          <a:xfrm>
            <a:off x="2487770" y="5049767"/>
            <a:ext cx="1629640" cy="1631953"/>
          </a:xfrm>
          <a:prstGeom prst="rect">
            <a:avLst/>
          </a:prstGeom>
        </p:spPr>
      </p:pic>
    </p:spTree>
    <p:extLst>
      <p:ext uri="{BB962C8B-B14F-4D97-AF65-F5344CB8AC3E}">
        <p14:creationId xmlns:p14="http://schemas.microsoft.com/office/powerpoint/2010/main" val="3658300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0C88-97C0-46E6-B34F-75F9D2333625}"/>
              </a:ext>
            </a:extLst>
          </p:cNvPr>
          <p:cNvSpPr>
            <a:spLocks noGrp="1"/>
          </p:cNvSpPr>
          <p:nvPr>
            <p:ph type="title"/>
          </p:nvPr>
        </p:nvSpPr>
        <p:spPr>
          <a:xfrm>
            <a:off x="536201" y="101982"/>
            <a:ext cx="8286750" cy="762338"/>
          </a:xfrm>
        </p:spPr>
        <p:txBody>
          <a:bodyPr>
            <a:normAutofit/>
          </a:bodyPr>
          <a:lstStyle/>
          <a:p>
            <a:pPr algn="ctr"/>
            <a:r>
              <a:rPr lang="en-US" dirty="0"/>
              <a:t>Description of the LDRD</a:t>
            </a:r>
          </a:p>
        </p:txBody>
      </p:sp>
      <p:sp>
        <p:nvSpPr>
          <p:cNvPr id="3" name="Content Placeholder 2">
            <a:extLst>
              <a:ext uri="{FF2B5EF4-FFF2-40B4-BE49-F238E27FC236}">
                <a16:creationId xmlns:a16="http://schemas.microsoft.com/office/drawing/2014/main" id="{6FA51532-ED4B-4C01-A927-92B712F25865}"/>
              </a:ext>
            </a:extLst>
          </p:cNvPr>
          <p:cNvSpPr>
            <a:spLocks noGrp="1"/>
          </p:cNvSpPr>
          <p:nvPr>
            <p:ph idx="1"/>
          </p:nvPr>
        </p:nvSpPr>
        <p:spPr>
          <a:xfrm>
            <a:off x="428625" y="1533463"/>
            <a:ext cx="8286750" cy="4207185"/>
          </a:xfrm>
        </p:spPr>
        <p:txBody>
          <a:bodyPr>
            <a:normAutofit fontScale="92500" lnSpcReduction="20000"/>
          </a:bodyPr>
          <a:lstStyle/>
          <a:p>
            <a:r>
              <a:rPr lang="en-US" dirty="0"/>
              <a:t>CCT mechanical analysis challenges</a:t>
            </a:r>
          </a:p>
          <a:p>
            <a:pPr lvl="1"/>
            <a:r>
              <a:rPr lang="en-US" dirty="0"/>
              <a:t>Inherently small features cannot be defeatured without significant assumptions</a:t>
            </a:r>
          </a:p>
          <a:p>
            <a:pPr lvl="1"/>
            <a:r>
              <a:rPr lang="en-US" dirty="0"/>
              <a:t>Magnet is asymmetrical </a:t>
            </a:r>
          </a:p>
          <a:p>
            <a:pPr lvl="1"/>
            <a:r>
              <a:rPr lang="en-US" dirty="0"/>
              <a:t>Magnet end effects require a full 3D analysis – 2D can only capture behavior at the midplane or at a slice along the length of the magnet</a:t>
            </a:r>
          </a:p>
          <a:p>
            <a:pPr lvl="1"/>
            <a:endParaRPr lang="en-US" dirty="0"/>
          </a:p>
          <a:p>
            <a:r>
              <a:rPr lang="en-US" dirty="0"/>
              <a:t>Proposed work</a:t>
            </a:r>
          </a:p>
          <a:p>
            <a:pPr lvl="1"/>
            <a:r>
              <a:rPr lang="en-US" dirty="0"/>
              <a:t>Use physical representative test cases that are mechanically tested and simultaneously simulated using FEA software using various strategies</a:t>
            </a:r>
          </a:p>
          <a:p>
            <a:pPr lvl="1"/>
            <a:r>
              <a:rPr lang="en-US" dirty="0"/>
              <a:t>Study the results of the tests and compare to the results of the simulations to understand how the simplifications and assumptions are interpreted by the FEA software</a:t>
            </a:r>
          </a:p>
          <a:p>
            <a:pPr lvl="1"/>
            <a:r>
              <a:rPr lang="en-US" dirty="0"/>
              <a:t>The collected data will be used to validate or challenge assumptions</a:t>
            </a:r>
          </a:p>
          <a:p>
            <a:pPr lvl="1"/>
            <a:r>
              <a:rPr lang="en-US" dirty="0"/>
              <a:t>Data to be reviewed by internal SMEs</a:t>
            </a:r>
          </a:p>
          <a:p>
            <a:pPr lvl="1"/>
            <a:r>
              <a:rPr lang="en-US" dirty="0"/>
              <a:t>These studies will enhance our confidence in our modelling</a:t>
            </a:r>
          </a:p>
          <a:p>
            <a:pPr marL="342900" lvl="1" indent="0">
              <a:buNone/>
            </a:pPr>
            <a:endParaRPr lang="en-US" dirty="0"/>
          </a:p>
          <a:p>
            <a:pPr marL="0" indent="0"/>
            <a:endParaRPr lang="en-US" dirty="0"/>
          </a:p>
        </p:txBody>
      </p:sp>
      <p:sp>
        <p:nvSpPr>
          <p:cNvPr id="4" name="Slide Number Placeholder 3">
            <a:extLst>
              <a:ext uri="{FF2B5EF4-FFF2-40B4-BE49-F238E27FC236}">
                <a16:creationId xmlns:a16="http://schemas.microsoft.com/office/drawing/2014/main" id="{9153297F-C5B2-4AF5-8468-8BFA4D4142F0}"/>
              </a:ext>
            </a:extLst>
          </p:cNvPr>
          <p:cNvSpPr>
            <a:spLocks noGrp="1"/>
          </p:cNvSpPr>
          <p:nvPr>
            <p:ph type="sldNum" sz="quarter" idx="4"/>
          </p:nvPr>
        </p:nvSpPr>
        <p:spPr/>
        <p:txBody>
          <a:bodyPr/>
          <a:lstStyle/>
          <a:p>
            <a:fld id="{933A556B-7C63-244D-9B7C-B0EA8042B330}" type="slidenum">
              <a:rPr lang="en-US" smtClean="0"/>
              <a:pPr/>
              <a:t>5</a:t>
            </a:fld>
            <a:endParaRPr lang="en-US" sz="750" dirty="0"/>
          </a:p>
        </p:txBody>
      </p:sp>
    </p:spTree>
    <p:extLst>
      <p:ext uri="{BB962C8B-B14F-4D97-AF65-F5344CB8AC3E}">
        <p14:creationId xmlns:p14="http://schemas.microsoft.com/office/powerpoint/2010/main" val="3958647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5C65E-208F-418D-BE98-EBFCD02C86F4}"/>
              </a:ext>
            </a:extLst>
          </p:cNvPr>
          <p:cNvSpPr>
            <a:spLocks noGrp="1"/>
          </p:cNvSpPr>
          <p:nvPr>
            <p:ph type="title"/>
          </p:nvPr>
        </p:nvSpPr>
        <p:spPr>
          <a:xfrm>
            <a:off x="517402" y="195177"/>
            <a:ext cx="8286750" cy="611648"/>
          </a:xfrm>
        </p:spPr>
        <p:txBody>
          <a:bodyPr/>
          <a:lstStyle/>
          <a:p>
            <a:pPr algn="ctr"/>
            <a:r>
              <a:rPr lang="en-US" dirty="0"/>
              <a:t>Summary Slide</a:t>
            </a:r>
          </a:p>
        </p:txBody>
      </p:sp>
      <p:sp>
        <p:nvSpPr>
          <p:cNvPr id="3" name="Slide Number Placeholder 2">
            <a:extLst>
              <a:ext uri="{FF2B5EF4-FFF2-40B4-BE49-F238E27FC236}">
                <a16:creationId xmlns:a16="http://schemas.microsoft.com/office/drawing/2014/main" id="{D569ADDA-D911-4B7F-8578-5ADD1E098B3F}"/>
              </a:ext>
            </a:extLst>
          </p:cNvPr>
          <p:cNvSpPr>
            <a:spLocks noGrp="1"/>
          </p:cNvSpPr>
          <p:nvPr>
            <p:ph type="sldNum" sz="quarter" idx="4"/>
          </p:nvPr>
        </p:nvSpPr>
        <p:spPr/>
        <p:txBody>
          <a:bodyPr/>
          <a:lstStyle/>
          <a:p>
            <a:fld id="{933A556B-7C63-244D-9B7C-B0EA8042B330}" type="slidenum">
              <a:rPr lang="en-US" smtClean="0"/>
              <a:pPr/>
              <a:t>6</a:t>
            </a:fld>
            <a:endParaRPr lang="en-US" sz="750" dirty="0"/>
          </a:p>
        </p:txBody>
      </p:sp>
      <p:sp>
        <p:nvSpPr>
          <p:cNvPr id="5" name="TextBox 4">
            <a:extLst>
              <a:ext uri="{FF2B5EF4-FFF2-40B4-BE49-F238E27FC236}">
                <a16:creationId xmlns:a16="http://schemas.microsoft.com/office/drawing/2014/main" id="{6C412D2F-4854-423A-E3A6-CE758EB65AFC}"/>
              </a:ext>
            </a:extLst>
          </p:cNvPr>
          <p:cNvSpPr txBox="1"/>
          <p:nvPr/>
        </p:nvSpPr>
        <p:spPr>
          <a:xfrm>
            <a:off x="1258047" y="1468468"/>
            <a:ext cx="6858000" cy="1754326"/>
          </a:xfrm>
          <a:prstGeom prst="rect">
            <a:avLst/>
          </a:prstGeom>
          <a:noFill/>
        </p:spPr>
        <p:txBody>
          <a:bodyPr wrap="square">
            <a:spAutoFit/>
          </a:bodyPr>
          <a:lstStyle/>
          <a:p>
            <a:r>
              <a:rPr lang="en-US" dirty="0"/>
              <a:t>The mechanical analysis of the CCT magnet is challenging due to the complicated geometry. Simplification assumptions will be tested using a representative model, and the resulting data will be studied. What we learn from these studies will be used to analyze a full CCT magnet. These results can also be used by other engineers and scientists facing similar modelling challenges.</a:t>
            </a:r>
          </a:p>
        </p:txBody>
      </p:sp>
    </p:spTree>
    <p:extLst>
      <p:ext uri="{BB962C8B-B14F-4D97-AF65-F5344CB8AC3E}">
        <p14:creationId xmlns:p14="http://schemas.microsoft.com/office/powerpoint/2010/main" val="348226403"/>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Standard_Compressed_060121" id="{81931DB4-BE11-AC4C-8733-C612231D0574}" vid="{9DFA2559-1B1D-A844-9731-917E9F0BD7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bnl_ppt_template_2021_standard_compressed</Template>
  <TotalTime>3057</TotalTime>
  <Words>697</Words>
  <Application>Microsoft Office PowerPoint</Application>
  <PresentationFormat>On-screen Show (4:3)</PresentationFormat>
  <Paragraphs>56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Times New Roman</vt:lpstr>
      <vt:lpstr>BNL</vt:lpstr>
      <vt:lpstr>A study comparing the accuracy of FEA sub-modeling methods against physical testing for the mechanical analysis of a CCT magnet </vt:lpstr>
      <vt:lpstr>FY2025 NPP LDRD Type B Pre-Proposal </vt:lpstr>
      <vt:lpstr>FY2025 NPP LDRD Type B Pre-Proposal</vt:lpstr>
      <vt:lpstr>Description of the LDRD</vt:lpstr>
      <vt:lpstr>Description of the LDRD</vt:lpstr>
      <vt:lpstr>Summary Slide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Capasso, Frances</dc:creator>
  <cp:keywords/>
  <dc:description/>
  <cp:lastModifiedBy>Notaro, Sara</cp:lastModifiedBy>
  <cp:revision>18</cp:revision>
  <cp:lastPrinted>2023-12-05T15:11:10Z</cp:lastPrinted>
  <dcterms:created xsi:type="dcterms:W3CDTF">2022-02-16T00:10:48Z</dcterms:created>
  <dcterms:modified xsi:type="dcterms:W3CDTF">2023-12-06T16:30:00Z</dcterms:modified>
  <cp:category/>
</cp:coreProperties>
</file>