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11"/>
  </p:notesMasterIdLst>
  <p:sldIdLst>
    <p:sldId id="260" r:id="rId2"/>
    <p:sldId id="266" r:id="rId3"/>
    <p:sldId id="257" r:id="rId4"/>
    <p:sldId id="259" r:id="rId5"/>
    <p:sldId id="263" r:id="rId6"/>
    <p:sldId id="264" r:id="rId7"/>
    <p:sldId id="268" r:id="rId8"/>
    <p:sldId id="269" r:id="rId9"/>
    <p:sldId id="271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213"/>
    <p:restoredTop sz="94694"/>
  </p:normalViewPr>
  <p:slideViewPr>
    <p:cSldViewPr snapToGrid="0" snapToObjects="1">
      <p:cViewPr varScale="1">
        <p:scale>
          <a:sx n="120" d="100"/>
          <a:sy n="120" d="100"/>
        </p:scale>
        <p:origin x="75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36F475-F7F5-6C41-B37C-656C49194CAF}" type="datetimeFigureOut">
              <a:rPr lang="en-US" smtClean="0"/>
              <a:t>7/8/24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5839EF-EF2D-A244-8B03-02564FD38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280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5839EF-EF2D-A244-8B03-02564FD3872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2484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175" y="5773229"/>
            <a:ext cx="10334625" cy="74618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1CCAF04-6C30-614D-8071-3CC683E9765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6083" y="5755088"/>
            <a:ext cx="3238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6553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 userDrawn="1">
          <p15:clr>
            <a:srgbClr val="FBAE40"/>
          </p15:clr>
        </p15:guide>
        <p15:guide id="8" pos="3840" userDrawn="1">
          <p15:clr>
            <a:srgbClr val="FBAE40"/>
          </p15:clr>
        </p15:guide>
        <p15:guide id="9" orient="horz" pos="3888" userDrawn="1">
          <p15:clr>
            <a:srgbClr val="FBAE40"/>
          </p15:clr>
        </p15:guide>
        <p15:guide id="10" pos="360" userDrawn="1">
          <p15:clr>
            <a:srgbClr val="FBAE40"/>
          </p15:clr>
        </p15:guide>
        <p15:guide id="11" pos="7320" userDrawn="1">
          <p15:clr>
            <a:srgbClr val="FBAE40"/>
          </p15:clr>
        </p15:guide>
        <p15:guide id="12" orient="horz" pos="398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84E83-FA30-AE49-A809-D1503D6A5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97B18-F1D3-C845-98E1-FCEEFD596F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0677A6-B440-D244-B039-82AFE3A152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ACFED41-9DB8-3441-9E99-88FCE31DC2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0F6D73-EB2C-F8F9-9DD3-4F28276743D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Cheuk-Ping Wong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0339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999BF-B963-A049-A11E-595313950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A4A0F9-2FD7-DE46-AE52-AD7C0C073A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9413AE-9723-9D45-B482-FF92ED073F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0BC717A-FCD7-0D46-A097-931C022815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4D1CA7-D0B6-6696-3C32-2870761CD71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Cheuk-Ping Wong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19199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0FA0D-AA3C-664A-87D2-78DEA605D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05DD7F-359B-0241-A0E1-CB41463949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94FE3B0-EE83-EE47-9729-1EF195304D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E4BE94-217F-BD0F-6AFD-C903A1B6A58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Cheuk-Ping Wong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16605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7785AC-BC0C-8F4E-B552-D8A6AD40EE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59A820-91F6-F544-8B07-61605B067C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1FAE437-C75F-3A40-9104-1FFF2D5E79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9ED366B-108A-537B-EDED-3EA461EA8E8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Cheuk-Ping Wong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6097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_Print-friend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175" y="5773229"/>
            <a:ext cx="10334625" cy="74618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64EB6B9-C6AF-7F40-9A3F-E71E87EB2D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86083" y="5742910"/>
            <a:ext cx="3238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6542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 userDrawn="1">
          <p15:clr>
            <a:srgbClr val="FBAE40"/>
          </p15:clr>
        </p15:guide>
        <p15:guide id="8" pos="3840" userDrawn="1">
          <p15:clr>
            <a:srgbClr val="FBAE40"/>
          </p15:clr>
        </p15:guide>
        <p15:guide id="9" orient="horz" pos="3888" userDrawn="1">
          <p15:clr>
            <a:srgbClr val="FBAE40"/>
          </p15:clr>
        </p15:guide>
        <p15:guide id="10" pos="360" userDrawn="1">
          <p15:clr>
            <a:srgbClr val="FBAE40"/>
          </p15:clr>
        </p15:guide>
        <p15:guide id="11" pos="7320" userDrawn="1">
          <p15:clr>
            <a:srgbClr val="FBAE40"/>
          </p15:clr>
        </p15:guide>
        <p15:guide id="12" orient="horz" pos="3984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F96C7-1801-CD4F-9F28-C99CEA00A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1FB783-2389-2044-9FEC-A01C09265E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4785F67-179E-4145-8BCB-4A0C61A894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8B1610B-AC3F-4534-488E-B7B6A71C75A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Cheuk-Ping Wong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4568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4E73FD-DB7D-6846-A2AE-E73A31844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110BA2-9B68-CC4C-A636-3277ABFA5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CBF15F-CA7F-7641-B9E3-4E9C3E92F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3687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Header_Print-friend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4E73FD-DB7D-6846-A2AE-E73A31844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110BA2-9B68-CC4C-A636-3277ABFA5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CBF15F-CA7F-7641-B9E3-4E9C3E92F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4543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B965E-00C4-6F4C-8817-84A69C14D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8926A3-B154-C14C-BFED-E141D3C8B7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1500" y="974035"/>
            <a:ext cx="5181600" cy="52029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40C922-34CF-D846-A402-06F51B1894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974035"/>
            <a:ext cx="5181600" cy="52029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1868AE-308B-D548-82A1-318656FC55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991229-ED47-2AB4-220E-F5EA7A3822D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Cheuk-Ping Wong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614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BFB46D-01D9-1D44-ABED-AC6282C16B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0" y="945668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8F9F48-3F7F-A545-9387-0732A54B5B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1500" y="1769580"/>
            <a:ext cx="5157787" cy="44200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0C0DC1-B7CB-B343-8B4E-8D57625AEA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6000" y="945668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2689F1-F4A7-6440-A9D9-1BF6E3E127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96000" y="1769580"/>
            <a:ext cx="5183188" cy="44200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4E88283-FA1D-D040-8AFC-1D07DFC302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FE06024-881A-A4D4-311B-F55498E663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176280"/>
            <a:ext cx="11049000" cy="64891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4D7D4AD-4EBC-C715-B282-99583D26B7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Cheuk-Ping Wong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3931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B70F5-09AC-CD48-85DB-1752A5E86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D6FDB5-5C90-C844-8D34-266A469CEC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0A02A4F-1E7D-9329-B205-49D56BDDC0F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Cheuk-Ping Wong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3593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7D20343-9337-0E42-A01C-2815CA8E05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B80F759-8C6B-1D92-69B7-2DD445444A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418F006-02AF-30BE-9B66-27651FD6B71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Cheuk-Ping Wong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1252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7DAAA2-8718-2247-8539-9A0DC22C0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176280"/>
            <a:ext cx="11049000" cy="648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3056FE-C136-A54B-9DE3-EACD8E08FE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0" y="964097"/>
            <a:ext cx="11049000" cy="50289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25833E0-DD3D-DF4F-9316-F67B7A80E3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73ABE5-93C8-527F-0A3E-4E902882A4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Cheuk-Ping Wong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4521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62" r:id="rId3"/>
    <p:sldLayoutId id="2147483663" r:id="rId4"/>
    <p:sldLayoutId id="214748367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7" orient="horz" pos="2160" userDrawn="1">
          <p15:clr>
            <a:srgbClr val="F26B43"/>
          </p15:clr>
        </p15:guide>
        <p15:guide id="8" pos="3840" userDrawn="1">
          <p15:clr>
            <a:srgbClr val="F26B43"/>
          </p15:clr>
        </p15:guide>
        <p15:guide id="9" pos="360" userDrawn="1">
          <p15:clr>
            <a:srgbClr val="F26B43"/>
          </p15:clr>
        </p15:guide>
        <p15:guide id="10" orient="horz" pos="3888" userDrawn="1">
          <p15:clr>
            <a:srgbClr val="F26B43"/>
          </p15:clr>
        </p15:guide>
        <p15:guide id="11" pos="7320" userDrawn="1">
          <p15:clr>
            <a:srgbClr val="F26B43"/>
          </p15:clr>
        </p15:guide>
        <p15:guide id="12" orient="horz" pos="412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hyperlink" Target="https://github.com/key4hep/k4geo/blob/main/FCCee/IDEA/compact/IDEA_o1_v03/DriftChamber_o1_v02.xml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Relationship Id="rId6" Type="http://schemas.openxmlformats.org/officeDocument/2006/relationships/hyperlink" Target="https://github.com/AIDASoft/DD4hep/blob/master/DDRec/include/DDRec/DCH_info.h" TargetMode="External"/><Relationship Id="rId5" Type="http://schemas.openxmlformats.org/officeDocument/2006/relationships/hyperlink" Target="https://github.com/key4hep/k4geo/blob/main/detector/tracker/DriftChamber_o1_v02.cpp" TargetMode="Externa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eic/D2EIC/blob/492c30d2122b0c60b9192185141fdd5925a9da2a/src/DriftChamber.cpp#L260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Relationship Id="rId5" Type="http://schemas.openxmlformats.org/officeDocument/2006/relationships/hyperlink" Target="https://github.com/eic/D2EIC/tree/19-implementation-of-a-drift-chamber" TargetMode="External"/><Relationship Id="rId4" Type="http://schemas.openxmlformats.org/officeDocument/2006/relationships/hyperlink" Target="https://github.com/eic/D2EIC/blob/492c30d2122b0c60b9192185141fdd5925a9da2a/src/DriftChamber.cpp#L467C8-L467C42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eic/D2EIC/blob/492c30d2122b0c60b9192185141fdd5925a9da2a/compact/tracking/definitions_dch.xml#L111" TargetMode="External"/><Relationship Id="rId2" Type="http://schemas.openxmlformats.org/officeDocument/2006/relationships/hyperlink" Target="https://github.com/eic/D2EIC/blob/19-implementation-of-a-drift-chamber/compact/definitions.xml" TargetMode="External"/><Relationship Id="rId1" Type="http://schemas.openxmlformats.org/officeDocument/2006/relationships/slideLayout" Target="../slideLayouts/slideLayout9.xml"/><Relationship Id="rId4" Type="http://schemas.openxmlformats.org/officeDocument/2006/relationships/hyperlink" Target="https://github.com/eic/D2EIC/blob/492c30d2122b0c60b9192185141fdd5925a9da2a/compact/tracking/dch.xml#L83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999CCF-B6E4-F848-8AF7-A07BBCF6EF9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Implementation of </a:t>
            </a:r>
            <a:br>
              <a:rPr lang="en-US" dirty="0"/>
            </a:br>
            <a:r>
              <a:rPr lang="en-US" dirty="0"/>
              <a:t>a Drift Chamber in DD4hep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2CC9913-1CFD-E849-8BC3-3DEFEC5294B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07-05-2024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622B2E-4C7F-5E4F-B80E-F0D418C0DFA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Cheuk-Ping Wong</a:t>
            </a:r>
          </a:p>
        </p:txBody>
      </p:sp>
    </p:spTree>
    <p:extLst>
      <p:ext uri="{BB962C8B-B14F-4D97-AF65-F5344CB8AC3E}">
        <p14:creationId xmlns:p14="http://schemas.microsoft.com/office/powerpoint/2010/main" val="4911219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D153C9-B6EC-5440-87A3-9DCF9B76E7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E5A50FB-44F3-6846-8C26-F8681D4BFF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IDEA Drift Chamber Implementation in DD4hep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03F1549-288B-20C1-C8C1-DC0B409B8E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Cheuk-Ping Wong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9C9C821-E004-96BA-B584-54D7EA8B9310}"/>
              </a:ext>
            </a:extLst>
          </p:cNvPr>
          <p:cNvSpPr txBox="1"/>
          <p:nvPr/>
        </p:nvSpPr>
        <p:spPr>
          <a:xfrm>
            <a:off x="4590097" y="1880751"/>
            <a:ext cx="5584309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 fixed major overlapping issue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Figured out how to draw each </a:t>
            </a:r>
            <a:br>
              <a:rPr lang="en-US" dirty="0"/>
            </a:br>
            <a:r>
              <a:rPr lang="en-US" dirty="0"/>
              <a:t>wires in event display</a:t>
            </a:r>
            <a:br>
              <a:rPr lang="en-US" dirty="0"/>
            </a:b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drift chamber include </a:t>
            </a:r>
            <a:br>
              <a:rPr lang="en-US" dirty="0"/>
            </a:br>
            <a:r>
              <a:rPr lang="en-US" dirty="0"/>
              <a:t>a cylinder vessel (carbon fiber) </a:t>
            </a:r>
            <a:br>
              <a:rPr lang="en-US" dirty="0"/>
            </a:br>
            <a:r>
              <a:rPr lang="en-US" dirty="0"/>
              <a:t>and endcaps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Inside the vessel, the detector </a:t>
            </a:r>
            <a:br>
              <a:rPr lang="en-US" dirty="0"/>
            </a:br>
            <a:r>
              <a:rPr lang="en-US" dirty="0"/>
              <a:t>is separated by 112 layers of gas </a:t>
            </a:r>
            <a:br>
              <a:rPr lang="en-US" dirty="0"/>
            </a:br>
            <a:r>
              <a:rPr lang="en-US" sz="1400" dirty="0">
                <a:solidFill>
                  <a:srgbClr val="2EAEBB"/>
                </a:solidFill>
                <a:effectLst/>
                <a:latin typeface="Menlo" panose="020B0609030804020204" pitchFamily="49" charset="0"/>
              </a:rPr>
              <a:t>&lt;fraction </a:t>
            </a:r>
            <a:r>
              <a:rPr lang="en-US" sz="1400" dirty="0">
                <a:solidFill>
                  <a:srgbClr val="2FB41D"/>
                </a:solidFill>
                <a:effectLst/>
                <a:latin typeface="Menlo" panose="020B0609030804020204" pitchFamily="49" charset="0"/>
              </a:rPr>
              <a:t>n</a:t>
            </a:r>
            <a:r>
              <a:rPr lang="en-US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=</a:t>
            </a:r>
            <a:r>
              <a:rPr lang="en-US" sz="1400" dirty="0">
                <a:solidFill>
                  <a:srgbClr val="B42419"/>
                </a:solidFill>
                <a:effectLst/>
                <a:latin typeface="Menlo" panose="020B0609030804020204" pitchFamily="49" charset="0"/>
              </a:rPr>
              <a:t>"0.382635100446205"</a:t>
            </a:r>
            <a:r>
              <a:rPr lang="en-US" sz="1400" dirty="0">
                <a:solidFill>
                  <a:srgbClr val="2EAEBB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US" sz="1400" dirty="0">
                <a:solidFill>
                  <a:srgbClr val="2FB41D"/>
                </a:solidFill>
                <a:effectLst/>
                <a:latin typeface="Menlo" panose="020B0609030804020204" pitchFamily="49" charset="0"/>
              </a:rPr>
              <a:t>ref</a:t>
            </a:r>
            <a:r>
              <a:rPr lang="en-US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=</a:t>
            </a:r>
            <a:r>
              <a:rPr lang="en-US" sz="1400" dirty="0">
                <a:solidFill>
                  <a:srgbClr val="B42419"/>
                </a:solidFill>
                <a:effectLst/>
                <a:latin typeface="Menlo" panose="020B0609030804020204" pitchFamily="49" charset="0"/>
              </a:rPr>
              <a:t>"He"</a:t>
            </a:r>
            <a:r>
              <a:rPr lang="en-US" sz="1400" dirty="0">
                <a:solidFill>
                  <a:srgbClr val="2EAEBB"/>
                </a:solidFill>
                <a:effectLst/>
                <a:latin typeface="Menlo" panose="020B0609030804020204" pitchFamily="49" charset="0"/>
              </a:rPr>
              <a:t>/&gt;</a:t>
            </a:r>
            <a:br>
              <a:rPr lang="en-US" sz="1400" dirty="0">
                <a:solidFill>
                  <a:srgbClr val="B42419"/>
                </a:solidFill>
                <a:latin typeface="Menlo" panose="020B0609030804020204" pitchFamily="49" charset="0"/>
              </a:rPr>
            </a:br>
            <a:r>
              <a:rPr lang="en-US" sz="1400" dirty="0">
                <a:solidFill>
                  <a:srgbClr val="2EAEBB"/>
                </a:solidFill>
                <a:effectLst/>
                <a:latin typeface="Menlo" panose="020B0609030804020204" pitchFamily="49" charset="0"/>
              </a:rPr>
              <a:t>&lt;fraction </a:t>
            </a:r>
            <a:r>
              <a:rPr lang="en-US" sz="1400" dirty="0">
                <a:solidFill>
                  <a:srgbClr val="2FB41D"/>
                </a:solidFill>
                <a:effectLst/>
                <a:latin typeface="Menlo" panose="020B0609030804020204" pitchFamily="49" charset="0"/>
              </a:rPr>
              <a:t>n</a:t>
            </a:r>
            <a:r>
              <a:rPr lang="en-US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=</a:t>
            </a:r>
            <a:r>
              <a:rPr lang="en-US" sz="1400" dirty="0">
                <a:solidFill>
                  <a:srgbClr val="B42419"/>
                </a:solidFill>
                <a:effectLst/>
                <a:latin typeface="Menlo" panose="020B0609030804020204" pitchFamily="49" charset="0"/>
              </a:rPr>
              <a:t>"0.107061807167701"</a:t>
            </a:r>
            <a:r>
              <a:rPr lang="en-US" sz="1400" dirty="0">
                <a:solidFill>
                  <a:srgbClr val="2EAEBB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US" sz="1400" dirty="0">
                <a:solidFill>
                  <a:srgbClr val="2FB41D"/>
                </a:solidFill>
                <a:effectLst/>
                <a:latin typeface="Menlo" panose="020B0609030804020204" pitchFamily="49" charset="0"/>
              </a:rPr>
              <a:t>ref</a:t>
            </a:r>
            <a:r>
              <a:rPr lang="en-US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=</a:t>
            </a:r>
            <a:r>
              <a:rPr lang="en-US" sz="1400" dirty="0">
                <a:solidFill>
                  <a:srgbClr val="B42419"/>
                </a:solidFill>
                <a:effectLst/>
                <a:latin typeface="Menlo" panose="020B0609030804020204" pitchFamily="49" charset="0"/>
              </a:rPr>
              <a:t>"H"</a:t>
            </a:r>
            <a:r>
              <a:rPr lang="en-US" sz="1400" dirty="0">
                <a:solidFill>
                  <a:srgbClr val="2EAEBB"/>
                </a:solidFill>
                <a:effectLst/>
                <a:latin typeface="Menlo" panose="020B0609030804020204" pitchFamily="49" charset="0"/>
              </a:rPr>
              <a:t>/&gt;</a:t>
            </a:r>
            <a:br>
              <a:rPr lang="en-US" sz="1400" dirty="0">
                <a:solidFill>
                  <a:srgbClr val="B42419"/>
                </a:solidFill>
                <a:latin typeface="Menlo" panose="020B0609030804020204" pitchFamily="49" charset="0"/>
              </a:rPr>
            </a:br>
            <a:r>
              <a:rPr lang="en-US" sz="1400" dirty="0">
                <a:solidFill>
                  <a:srgbClr val="2EAEBB"/>
                </a:solidFill>
                <a:effectLst/>
                <a:latin typeface="Menlo" panose="020B0609030804020204" pitchFamily="49" charset="0"/>
              </a:rPr>
              <a:t>&lt;fraction </a:t>
            </a:r>
            <a:r>
              <a:rPr lang="en-US" sz="1400" dirty="0">
                <a:solidFill>
                  <a:srgbClr val="2FB41D"/>
                </a:solidFill>
                <a:effectLst/>
                <a:latin typeface="Menlo" panose="020B0609030804020204" pitchFamily="49" charset="0"/>
              </a:rPr>
              <a:t>n</a:t>
            </a:r>
            <a:r>
              <a:rPr lang="en-US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=</a:t>
            </a:r>
            <a:r>
              <a:rPr lang="en-US" sz="1400" dirty="0">
                <a:solidFill>
                  <a:srgbClr val="B42419"/>
                </a:solidFill>
                <a:effectLst/>
                <a:latin typeface="Menlo" panose="020B0609030804020204" pitchFamily="49" charset="0"/>
              </a:rPr>
              <a:t>"0.510303092386095"</a:t>
            </a:r>
            <a:r>
              <a:rPr lang="en-US" sz="1400" dirty="0">
                <a:solidFill>
                  <a:srgbClr val="2EAEBB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US" sz="1400" dirty="0">
                <a:solidFill>
                  <a:srgbClr val="2FB41D"/>
                </a:solidFill>
                <a:effectLst/>
                <a:latin typeface="Menlo" panose="020B0609030804020204" pitchFamily="49" charset="0"/>
              </a:rPr>
              <a:t>ref</a:t>
            </a:r>
            <a:r>
              <a:rPr lang="en-US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=</a:t>
            </a:r>
            <a:r>
              <a:rPr lang="en-US" sz="1400" dirty="0">
                <a:solidFill>
                  <a:srgbClr val="B42419"/>
                </a:solidFill>
                <a:effectLst/>
                <a:latin typeface="Menlo" panose="020B0609030804020204" pitchFamily="49" charset="0"/>
              </a:rPr>
              <a:t>"C"</a:t>
            </a:r>
            <a:r>
              <a:rPr lang="en-US" sz="1400" dirty="0">
                <a:solidFill>
                  <a:srgbClr val="2EAEBB"/>
                </a:solidFill>
                <a:effectLst/>
                <a:latin typeface="Menlo" panose="020B0609030804020204" pitchFamily="49" charset="0"/>
              </a:rPr>
              <a:t>/&gt;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FEE7DAD-44FC-C46D-62EB-67DCEEC150BB}"/>
              </a:ext>
            </a:extLst>
          </p:cNvPr>
          <p:cNvSpPr txBox="1"/>
          <p:nvPr/>
        </p:nvSpPr>
        <p:spPr>
          <a:xfrm>
            <a:off x="5179284" y="5195542"/>
            <a:ext cx="665989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Within a layer of gas are the wires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Sense wires: d=20.3 um, tungsten coated by gold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Field wires: d=40.3 um / 50.3 um, aluminum coated by gold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1C58F6C-0E5B-6F25-8121-5FB812487772}"/>
              </a:ext>
            </a:extLst>
          </p:cNvPr>
          <p:cNvGrpSpPr/>
          <p:nvPr/>
        </p:nvGrpSpPr>
        <p:grpSpPr>
          <a:xfrm>
            <a:off x="321640" y="1906893"/>
            <a:ext cx="4687933" cy="4253513"/>
            <a:chOff x="571500" y="1224512"/>
            <a:chExt cx="4793037" cy="4348876"/>
          </a:xfrm>
        </p:grpSpPr>
        <p:pic>
          <p:nvPicPr>
            <p:cNvPr id="18" name="Picture 17" descr="A green and red circular object&#10;&#10;Description automatically generated">
              <a:extLst>
                <a:ext uri="{FF2B5EF4-FFF2-40B4-BE49-F238E27FC236}">
                  <a16:creationId xmlns:a16="http://schemas.microsoft.com/office/drawing/2014/main" id="{3B4AF5CD-3D8E-9D1E-C452-AB99B8FD701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5648" t="1215"/>
            <a:stretch/>
          </p:blipFill>
          <p:spPr>
            <a:xfrm>
              <a:off x="571500" y="1224512"/>
              <a:ext cx="4326396" cy="3817257"/>
            </a:xfrm>
            <a:prstGeom prst="rect">
              <a:avLst/>
            </a:prstGeom>
          </p:spPr>
        </p:pic>
        <p:pic>
          <p:nvPicPr>
            <p:cNvPr id="19" name="Picture 18" descr="A close-up of a pattern&#10;&#10;Description automatically generated">
              <a:extLst>
                <a:ext uri="{FF2B5EF4-FFF2-40B4-BE49-F238E27FC236}">
                  <a16:creationId xmlns:a16="http://schemas.microsoft.com/office/drawing/2014/main" id="{0B3C50DD-7EC6-940F-612C-2D496A2BD42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64454" y="4519255"/>
              <a:ext cx="1368746" cy="1054133"/>
            </a:xfrm>
            <a:prstGeom prst="rect">
              <a:avLst/>
            </a:prstGeom>
            <a:ln w="38100">
              <a:solidFill>
                <a:schemeClr val="accent2"/>
              </a:solidFill>
            </a:ln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2B6E4FF3-664B-C3FA-E61B-C3B623AE5559}"/>
                </a:ext>
              </a:extLst>
            </p:cNvPr>
            <p:cNvSpPr/>
            <p:nvPr/>
          </p:nvSpPr>
          <p:spPr>
            <a:xfrm>
              <a:off x="3747951" y="2287516"/>
              <a:ext cx="433005" cy="333477"/>
            </a:xfrm>
            <a:prstGeom prst="rect">
              <a:avLst/>
            </a:prstGeom>
            <a:noFill/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8E228CFA-0EAE-5E91-F1F2-6F26C0E1C7A2}"/>
                </a:ext>
              </a:extLst>
            </p:cNvPr>
            <p:cNvCxnSpPr>
              <a:cxnSpLocks/>
            </p:cNvCxnSpPr>
            <p:nvPr/>
          </p:nvCxnSpPr>
          <p:spPr>
            <a:xfrm>
              <a:off x="3747951" y="2620993"/>
              <a:ext cx="216503" cy="2952395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69C572F3-A8DA-2505-3B89-6272937BFEB7}"/>
                </a:ext>
              </a:extLst>
            </p:cNvPr>
            <p:cNvCxnSpPr>
              <a:cxnSpLocks/>
            </p:cNvCxnSpPr>
            <p:nvPr/>
          </p:nvCxnSpPr>
          <p:spPr>
            <a:xfrm>
              <a:off x="4180956" y="2287516"/>
              <a:ext cx="1183581" cy="2251503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58A0AFF1-D037-008D-61D6-93BFF70D4BBE}"/>
              </a:ext>
            </a:extLst>
          </p:cNvPr>
          <p:cNvGrpSpPr/>
          <p:nvPr/>
        </p:nvGrpSpPr>
        <p:grpSpPr>
          <a:xfrm>
            <a:off x="7540010" y="994644"/>
            <a:ext cx="4459458" cy="3009581"/>
            <a:chOff x="651855" y="825190"/>
            <a:chExt cx="8035471" cy="5422946"/>
          </a:xfrm>
        </p:grpSpPr>
        <p:pic>
          <p:nvPicPr>
            <p:cNvPr id="24" name="Picture 23" descr="A close-up of a cylinder&#10;&#10;Description automatically generated">
              <a:extLst>
                <a:ext uri="{FF2B5EF4-FFF2-40B4-BE49-F238E27FC236}">
                  <a16:creationId xmlns:a16="http://schemas.microsoft.com/office/drawing/2014/main" id="{C35909A5-33A3-C774-74FC-0E54D6CA82E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745207" y="825190"/>
              <a:ext cx="6942119" cy="5422946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D343E1EA-8637-5066-080C-B7FD08656085}"/>
                </a:ext>
              </a:extLst>
            </p:cNvPr>
            <p:cNvSpPr txBox="1"/>
            <p:nvPr/>
          </p:nvSpPr>
          <p:spPr>
            <a:xfrm>
              <a:off x="651855" y="1548546"/>
              <a:ext cx="1337901" cy="6654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r=2m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4177025-D1AC-110E-DF3E-7707EABF9303}"/>
                </a:ext>
              </a:extLst>
            </p:cNvPr>
            <p:cNvSpPr txBox="1"/>
            <p:nvPr/>
          </p:nvSpPr>
          <p:spPr>
            <a:xfrm>
              <a:off x="5602472" y="5696231"/>
              <a:ext cx="6976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4.5m</a:t>
              </a:r>
            </a:p>
          </p:txBody>
        </p: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68973337-D3CD-D8D3-ADB2-D31E2640336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989756" y="1105786"/>
              <a:ext cx="0" cy="2430877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1CF1EEDB-24B9-6CBF-67AB-3F2FE32BA86C}"/>
                </a:ext>
              </a:extLst>
            </p:cNvPr>
            <p:cNvCxnSpPr/>
            <p:nvPr/>
          </p:nvCxnSpPr>
          <p:spPr>
            <a:xfrm flipV="1">
              <a:off x="4038600" y="5390707"/>
              <a:ext cx="3127744" cy="72687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BBB268E0-F7D6-7E0C-DAE1-6715B4FF7CE4}"/>
              </a:ext>
            </a:extLst>
          </p:cNvPr>
          <p:cNvSpPr txBox="1"/>
          <p:nvPr/>
        </p:nvSpPr>
        <p:spPr>
          <a:xfrm>
            <a:off x="571500" y="5750603"/>
            <a:ext cx="2146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Two layers of wires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7CDCAED-4540-75C7-83B2-E3B0A6DE6166}"/>
              </a:ext>
            </a:extLst>
          </p:cNvPr>
          <p:cNvSpPr txBox="1"/>
          <p:nvPr/>
        </p:nvSpPr>
        <p:spPr>
          <a:xfrm>
            <a:off x="624240" y="771857"/>
            <a:ext cx="668335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Source codes: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000" dirty="0">
                <a:hlinkClick r:id="rId5"/>
              </a:rPr>
              <a:t>https://github.com/key4hep/k4geo/blob/main/detector/tracker/DriftChamber_o1_v02.cpp</a:t>
            </a:r>
            <a:endParaRPr lang="en-US" sz="10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000" dirty="0">
                <a:hlinkClick r:id="rId6"/>
              </a:rPr>
              <a:t>https://github.com/AIDASoft/DD4hep/blob/master/DDRec/include/DDRec/DCH_info.h</a:t>
            </a:r>
            <a:endParaRPr lang="en-US" sz="1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XML: </a:t>
            </a:r>
            <a:r>
              <a:rPr lang="en-US" sz="1000" dirty="0">
                <a:hlinkClick r:id="rId7"/>
              </a:rPr>
              <a:t>https://github.com/key4hep/k4geo/blob/main/FCCee/IDEA/compact/IDEA_o1_v03/DriftChamber_o1_v02.xml</a:t>
            </a:r>
            <a:endParaRPr lang="en-US" sz="1000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A71BADB-12A2-6D50-6ADE-A5D3C59514BA}"/>
              </a:ext>
            </a:extLst>
          </p:cNvPr>
          <p:cNvSpPr txBox="1"/>
          <p:nvPr/>
        </p:nvSpPr>
        <p:spPr>
          <a:xfrm>
            <a:off x="9579575" y="780313"/>
            <a:ext cx="1415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Hyperboloid</a:t>
            </a:r>
          </a:p>
        </p:txBody>
      </p:sp>
    </p:spTree>
    <p:extLst>
      <p:ext uri="{BB962C8B-B14F-4D97-AF65-F5344CB8AC3E}">
        <p14:creationId xmlns:p14="http://schemas.microsoft.com/office/powerpoint/2010/main" val="3640909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D153C9-B6EC-5440-87A3-9DCF9B76E7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E5A50FB-44F3-6846-8C26-F8681D4BFF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Drawing of a Single Layer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03F1549-288B-20C1-C8C1-DC0B409B8E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Cheuk-Ping Wong</a:t>
            </a:r>
            <a:endParaRPr lang="en-US" dirty="0"/>
          </a:p>
        </p:txBody>
      </p: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6AA89DEE-BB1F-0249-2E65-385059430FF6}"/>
              </a:ext>
            </a:extLst>
          </p:cNvPr>
          <p:cNvGrpSpPr/>
          <p:nvPr/>
        </p:nvGrpSpPr>
        <p:grpSpPr>
          <a:xfrm>
            <a:off x="144146" y="1954137"/>
            <a:ext cx="7576374" cy="1525905"/>
            <a:chOff x="2272888" y="2115971"/>
            <a:chExt cx="7576374" cy="1525905"/>
          </a:xfrm>
        </p:grpSpPr>
        <p:grpSp>
          <p:nvGrpSpPr>
            <p:cNvPr id="96" name="Group 95">
              <a:extLst>
                <a:ext uri="{FF2B5EF4-FFF2-40B4-BE49-F238E27FC236}">
                  <a16:creationId xmlns:a16="http://schemas.microsoft.com/office/drawing/2014/main" id="{311421C5-4C22-41D2-DF4A-29326E2E05A9}"/>
                </a:ext>
              </a:extLst>
            </p:cNvPr>
            <p:cNvGrpSpPr/>
            <p:nvPr/>
          </p:nvGrpSpPr>
          <p:grpSpPr>
            <a:xfrm>
              <a:off x="2272888" y="2115971"/>
              <a:ext cx="7576374" cy="1525905"/>
              <a:chOff x="2272888" y="2115971"/>
              <a:chExt cx="7576374" cy="1525905"/>
            </a:xfrm>
          </p:grpSpPr>
          <p:pic>
            <p:nvPicPr>
              <p:cNvPr id="12" name="Picture 11" descr="A blue circle with black background&#10;&#10;Description automatically generated">
                <a:extLst>
                  <a:ext uri="{FF2B5EF4-FFF2-40B4-BE49-F238E27FC236}">
                    <a16:creationId xmlns:a16="http://schemas.microsoft.com/office/drawing/2014/main" id="{DDBC5C42-EBE8-906E-4A05-9CFFF310304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clrChange>
                  <a:clrFrom>
                    <a:srgbClr val="FFFFFF">
                      <a:alpha val="0"/>
                    </a:srgbClr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b="79808"/>
              <a:stretch/>
            </p:blipFill>
            <p:spPr>
              <a:xfrm>
                <a:off x="2272888" y="2115971"/>
                <a:ext cx="7576374" cy="1525905"/>
              </a:xfrm>
              <a:prstGeom prst="rect">
                <a:avLst/>
              </a:prstGeom>
            </p:spPr>
          </p:pic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5ACAB096-F988-F4C1-39A5-85CC2E77F97D}"/>
                  </a:ext>
                </a:extLst>
              </p:cNvPr>
              <p:cNvGrpSpPr/>
              <p:nvPr/>
            </p:nvGrpSpPr>
            <p:grpSpPr>
              <a:xfrm>
                <a:off x="5901031" y="2214882"/>
                <a:ext cx="325096" cy="559756"/>
                <a:chOff x="6599531" y="1189357"/>
                <a:chExt cx="325096" cy="559756"/>
              </a:xfrm>
            </p:grpSpPr>
            <p:sp>
              <p:nvSpPr>
                <p:cNvPr id="17" name="Oval 16">
                  <a:extLst>
                    <a:ext uri="{FF2B5EF4-FFF2-40B4-BE49-F238E27FC236}">
                      <a16:creationId xmlns:a16="http://schemas.microsoft.com/office/drawing/2014/main" id="{15393745-688A-7EBF-0BEE-445696F9A3FA}"/>
                    </a:ext>
                  </a:extLst>
                </p:cNvPr>
                <p:cNvSpPr/>
                <p:nvPr/>
              </p:nvSpPr>
              <p:spPr>
                <a:xfrm>
                  <a:off x="6599531" y="1189357"/>
                  <a:ext cx="77470" cy="7747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Oval 17">
                  <a:extLst>
                    <a:ext uri="{FF2B5EF4-FFF2-40B4-BE49-F238E27FC236}">
                      <a16:creationId xmlns:a16="http://schemas.microsoft.com/office/drawing/2014/main" id="{A00A6B26-FD70-9BFF-BA1F-83B919A6373C}"/>
                    </a:ext>
                  </a:extLst>
                </p:cNvPr>
                <p:cNvSpPr/>
                <p:nvPr/>
              </p:nvSpPr>
              <p:spPr>
                <a:xfrm>
                  <a:off x="6843982" y="1189357"/>
                  <a:ext cx="77470" cy="7747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Oval 18">
                  <a:extLst>
                    <a:ext uri="{FF2B5EF4-FFF2-40B4-BE49-F238E27FC236}">
                      <a16:creationId xmlns:a16="http://schemas.microsoft.com/office/drawing/2014/main" id="{0FD19AF3-4791-0B98-55A6-F3F1217D8697}"/>
                    </a:ext>
                  </a:extLst>
                </p:cNvPr>
                <p:cNvSpPr/>
                <p:nvPr/>
              </p:nvSpPr>
              <p:spPr>
                <a:xfrm>
                  <a:off x="6843982" y="1430500"/>
                  <a:ext cx="77470" cy="7747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" name="Oval 19">
                  <a:extLst>
                    <a:ext uri="{FF2B5EF4-FFF2-40B4-BE49-F238E27FC236}">
                      <a16:creationId xmlns:a16="http://schemas.microsoft.com/office/drawing/2014/main" id="{79613FDB-3933-8C67-D2F2-70380BC12938}"/>
                    </a:ext>
                  </a:extLst>
                </p:cNvPr>
                <p:cNvSpPr/>
                <p:nvPr/>
              </p:nvSpPr>
              <p:spPr>
                <a:xfrm>
                  <a:off x="6847157" y="1665293"/>
                  <a:ext cx="77470" cy="7747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" name="Oval 20">
                  <a:extLst>
                    <a:ext uri="{FF2B5EF4-FFF2-40B4-BE49-F238E27FC236}">
                      <a16:creationId xmlns:a16="http://schemas.microsoft.com/office/drawing/2014/main" id="{7296C833-A5B8-79DD-5F07-E6588FB253DE}"/>
                    </a:ext>
                  </a:extLst>
                </p:cNvPr>
                <p:cNvSpPr/>
                <p:nvPr/>
              </p:nvSpPr>
              <p:spPr>
                <a:xfrm>
                  <a:off x="6602706" y="1671643"/>
                  <a:ext cx="77470" cy="7747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" name="Oval 23">
                  <a:extLst>
                    <a:ext uri="{FF2B5EF4-FFF2-40B4-BE49-F238E27FC236}">
                      <a16:creationId xmlns:a16="http://schemas.microsoft.com/office/drawing/2014/main" id="{33715190-30FD-3163-1011-371D46869AB6}"/>
                    </a:ext>
                  </a:extLst>
                </p:cNvPr>
                <p:cNvSpPr/>
                <p:nvPr/>
              </p:nvSpPr>
              <p:spPr>
                <a:xfrm>
                  <a:off x="6601118" y="1430500"/>
                  <a:ext cx="77470" cy="7747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6" name="Group 25">
                <a:extLst>
                  <a:ext uri="{FF2B5EF4-FFF2-40B4-BE49-F238E27FC236}">
                    <a16:creationId xmlns:a16="http://schemas.microsoft.com/office/drawing/2014/main" id="{67E21FCF-F8D8-E613-193D-0C823E005867}"/>
                  </a:ext>
                </a:extLst>
              </p:cNvPr>
              <p:cNvGrpSpPr/>
              <p:nvPr/>
            </p:nvGrpSpPr>
            <p:grpSpPr>
              <a:xfrm rot="454560">
                <a:off x="6370565" y="2233869"/>
                <a:ext cx="325096" cy="559756"/>
                <a:chOff x="6599531" y="1189357"/>
                <a:chExt cx="325096" cy="559756"/>
              </a:xfrm>
            </p:grpSpPr>
            <p:sp>
              <p:nvSpPr>
                <p:cNvPr id="27" name="Oval 26">
                  <a:extLst>
                    <a:ext uri="{FF2B5EF4-FFF2-40B4-BE49-F238E27FC236}">
                      <a16:creationId xmlns:a16="http://schemas.microsoft.com/office/drawing/2014/main" id="{A6A817C3-E37F-DA78-9BB1-B15A9B62DD25}"/>
                    </a:ext>
                  </a:extLst>
                </p:cNvPr>
                <p:cNvSpPr/>
                <p:nvPr/>
              </p:nvSpPr>
              <p:spPr>
                <a:xfrm>
                  <a:off x="6599531" y="1189357"/>
                  <a:ext cx="77470" cy="7747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" name="Oval 27">
                  <a:extLst>
                    <a:ext uri="{FF2B5EF4-FFF2-40B4-BE49-F238E27FC236}">
                      <a16:creationId xmlns:a16="http://schemas.microsoft.com/office/drawing/2014/main" id="{882E7A45-418E-695C-D1CE-EAAC00A80357}"/>
                    </a:ext>
                  </a:extLst>
                </p:cNvPr>
                <p:cNvSpPr/>
                <p:nvPr/>
              </p:nvSpPr>
              <p:spPr>
                <a:xfrm>
                  <a:off x="6843982" y="1189357"/>
                  <a:ext cx="77470" cy="7747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" name="Oval 28">
                  <a:extLst>
                    <a:ext uri="{FF2B5EF4-FFF2-40B4-BE49-F238E27FC236}">
                      <a16:creationId xmlns:a16="http://schemas.microsoft.com/office/drawing/2014/main" id="{76707C31-C5ED-FE4B-0923-9C408BEA6D36}"/>
                    </a:ext>
                  </a:extLst>
                </p:cNvPr>
                <p:cNvSpPr/>
                <p:nvPr/>
              </p:nvSpPr>
              <p:spPr>
                <a:xfrm>
                  <a:off x="6843982" y="1430500"/>
                  <a:ext cx="77470" cy="7747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" name="Oval 29">
                  <a:extLst>
                    <a:ext uri="{FF2B5EF4-FFF2-40B4-BE49-F238E27FC236}">
                      <a16:creationId xmlns:a16="http://schemas.microsoft.com/office/drawing/2014/main" id="{FFD7BE3D-9E6D-ACDE-2F15-6EBF258189EF}"/>
                    </a:ext>
                  </a:extLst>
                </p:cNvPr>
                <p:cNvSpPr/>
                <p:nvPr/>
              </p:nvSpPr>
              <p:spPr>
                <a:xfrm>
                  <a:off x="6847157" y="1665293"/>
                  <a:ext cx="77470" cy="7747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" name="Oval 30">
                  <a:extLst>
                    <a:ext uri="{FF2B5EF4-FFF2-40B4-BE49-F238E27FC236}">
                      <a16:creationId xmlns:a16="http://schemas.microsoft.com/office/drawing/2014/main" id="{7687588B-D811-11EB-4A09-3989D08444F6}"/>
                    </a:ext>
                  </a:extLst>
                </p:cNvPr>
                <p:cNvSpPr/>
                <p:nvPr/>
              </p:nvSpPr>
              <p:spPr>
                <a:xfrm>
                  <a:off x="6602706" y="1671643"/>
                  <a:ext cx="77470" cy="7747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" name="Oval 31">
                  <a:extLst>
                    <a:ext uri="{FF2B5EF4-FFF2-40B4-BE49-F238E27FC236}">
                      <a16:creationId xmlns:a16="http://schemas.microsoft.com/office/drawing/2014/main" id="{10F4AB45-2F04-C43F-5717-D1F5802612E4}"/>
                    </a:ext>
                  </a:extLst>
                </p:cNvPr>
                <p:cNvSpPr/>
                <p:nvPr/>
              </p:nvSpPr>
              <p:spPr>
                <a:xfrm>
                  <a:off x="6601118" y="1430500"/>
                  <a:ext cx="77470" cy="7747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3" name="Group 32">
                <a:extLst>
                  <a:ext uri="{FF2B5EF4-FFF2-40B4-BE49-F238E27FC236}">
                    <a16:creationId xmlns:a16="http://schemas.microsoft.com/office/drawing/2014/main" id="{BDD5DCCC-7F0B-A8ED-2D59-301E1984DD86}"/>
                  </a:ext>
                </a:extLst>
              </p:cNvPr>
              <p:cNvGrpSpPr/>
              <p:nvPr/>
            </p:nvGrpSpPr>
            <p:grpSpPr>
              <a:xfrm rot="975220">
                <a:off x="6853632" y="2336198"/>
                <a:ext cx="325096" cy="559756"/>
                <a:chOff x="6599531" y="1189357"/>
                <a:chExt cx="325096" cy="559756"/>
              </a:xfrm>
            </p:grpSpPr>
            <p:sp>
              <p:nvSpPr>
                <p:cNvPr id="34" name="Oval 33">
                  <a:extLst>
                    <a:ext uri="{FF2B5EF4-FFF2-40B4-BE49-F238E27FC236}">
                      <a16:creationId xmlns:a16="http://schemas.microsoft.com/office/drawing/2014/main" id="{BF7BF0B7-5351-82E0-9C11-63ABBC09755D}"/>
                    </a:ext>
                  </a:extLst>
                </p:cNvPr>
                <p:cNvSpPr/>
                <p:nvPr/>
              </p:nvSpPr>
              <p:spPr>
                <a:xfrm>
                  <a:off x="6599531" y="1189357"/>
                  <a:ext cx="77470" cy="7747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" name="Oval 34">
                  <a:extLst>
                    <a:ext uri="{FF2B5EF4-FFF2-40B4-BE49-F238E27FC236}">
                      <a16:creationId xmlns:a16="http://schemas.microsoft.com/office/drawing/2014/main" id="{3BB4F3B5-6D73-048A-0EE8-F1950089BEDD}"/>
                    </a:ext>
                  </a:extLst>
                </p:cNvPr>
                <p:cNvSpPr/>
                <p:nvPr/>
              </p:nvSpPr>
              <p:spPr>
                <a:xfrm>
                  <a:off x="6843982" y="1189357"/>
                  <a:ext cx="77470" cy="7747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" name="Oval 35">
                  <a:extLst>
                    <a:ext uri="{FF2B5EF4-FFF2-40B4-BE49-F238E27FC236}">
                      <a16:creationId xmlns:a16="http://schemas.microsoft.com/office/drawing/2014/main" id="{127BE735-DA9E-F574-F645-6BC70A5CB8ED}"/>
                    </a:ext>
                  </a:extLst>
                </p:cNvPr>
                <p:cNvSpPr/>
                <p:nvPr/>
              </p:nvSpPr>
              <p:spPr>
                <a:xfrm>
                  <a:off x="6843982" y="1430500"/>
                  <a:ext cx="77470" cy="7747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7" name="Oval 36">
                  <a:extLst>
                    <a:ext uri="{FF2B5EF4-FFF2-40B4-BE49-F238E27FC236}">
                      <a16:creationId xmlns:a16="http://schemas.microsoft.com/office/drawing/2014/main" id="{B74965AF-1B39-44FE-C348-CF17166820D1}"/>
                    </a:ext>
                  </a:extLst>
                </p:cNvPr>
                <p:cNvSpPr/>
                <p:nvPr/>
              </p:nvSpPr>
              <p:spPr>
                <a:xfrm>
                  <a:off x="6847157" y="1665293"/>
                  <a:ext cx="77470" cy="7747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" name="Oval 37">
                  <a:extLst>
                    <a:ext uri="{FF2B5EF4-FFF2-40B4-BE49-F238E27FC236}">
                      <a16:creationId xmlns:a16="http://schemas.microsoft.com/office/drawing/2014/main" id="{3B4C1B01-BC1B-0D3C-5BF4-832A2CCC8F7D}"/>
                    </a:ext>
                  </a:extLst>
                </p:cNvPr>
                <p:cNvSpPr/>
                <p:nvPr/>
              </p:nvSpPr>
              <p:spPr>
                <a:xfrm>
                  <a:off x="6602706" y="1671643"/>
                  <a:ext cx="77470" cy="7747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" name="Oval 38">
                  <a:extLst>
                    <a:ext uri="{FF2B5EF4-FFF2-40B4-BE49-F238E27FC236}">
                      <a16:creationId xmlns:a16="http://schemas.microsoft.com/office/drawing/2014/main" id="{D4FF50C8-C7A0-261B-DCDD-B5E4AD375D63}"/>
                    </a:ext>
                  </a:extLst>
                </p:cNvPr>
                <p:cNvSpPr/>
                <p:nvPr/>
              </p:nvSpPr>
              <p:spPr>
                <a:xfrm>
                  <a:off x="6601118" y="1430500"/>
                  <a:ext cx="77470" cy="7747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0" name="Group 39">
                <a:extLst>
                  <a:ext uri="{FF2B5EF4-FFF2-40B4-BE49-F238E27FC236}">
                    <a16:creationId xmlns:a16="http://schemas.microsoft.com/office/drawing/2014/main" id="{5097B7F5-C59B-1169-DD95-6EDC4FE6E6F1}"/>
                  </a:ext>
                </a:extLst>
              </p:cNvPr>
              <p:cNvGrpSpPr/>
              <p:nvPr/>
            </p:nvGrpSpPr>
            <p:grpSpPr>
              <a:xfrm rot="1516641">
                <a:off x="7301540" y="2499601"/>
                <a:ext cx="325096" cy="559756"/>
                <a:chOff x="6599531" y="1189357"/>
                <a:chExt cx="325096" cy="559756"/>
              </a:xfrm>
            </p:grpSpPr>
            <p:sp>
              <p:nvSpPr>
                <p:cNvPr id="41" name="Oval 40">
                  <a:extLst>
                    <a:ext uri="{FF2B5EF4-FFF2-40B4-BE49-F238E27FC236}">
                      <a16:creationId xmlns:a16="http://schemas.microsoft.com/office/drawing/2014/main" id="{895AACE3-D581-5CC8-929E-6366F4B253F4}"/>
                    </a:ext>
                  </a:extLst>
                </p:cNvPr>
                <p:cNvSpPr/>
                <p:nvPr/>
              </p:nvSpPr>
              <p:spPr>
                <a:xfrm>
                  <a:off x="6599531" y="1189357"/>
                  <a:ext cx="77470" cy="7747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" name="Oval 41">
                  <a:extLst>
                    <a:ext uri="{FF2B5EF4-FFF2-40B4-BE49-F238E27FC236}">
                      <a16:creationId xmlns:a16="http://schemas.microsoft.com/office/drawing/2014/main" id="{ACFD1CAE-50CB-CBC8-0BB9-37FC5E244D7F}"/>
                    </a:ext>
                  </a:extLst>
                </p:cNvPr>
                <p:cNvSpPr/>
                <p:nvPr/>
              </p:nvSpPr>
              <p:spPr>
                <a:xfrm>
                  <a:off x="6843982" y="1189357"/>
                  <a:ext cx="77470" cy="7747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" name="Oval 42">
                  <a:extLst>
                    <a:ext uri="{FF2B5EF4-FFF2-40B4-BE49-F238E27FC236}">
                      <a16:creationId xmlns:a16="http://schemas.microsoft.com/office/drawing/2014/main" id="{5E4A6E0A-DBC7-E40E-92D6-659FD5490BA3}"/>
                    </a:ext>
                  </a:extLst>
                </p:cNvPr>
                <p:cNvSpPr/>
                <p:nvPr/>
              </p:nvSpPr>
              <p:spPr>
                <a:xfrm>
                  <a:off x="6843982" y="1430500"/>
                  <a:ext cx="77470" cy="7747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4" name="Oval 43">
                  <a:extLst>
                    <a:ext uri="{FF2B5EF4-FFF2-40B4-BE49-F238E27FC236}">
                      <a16:creationId xmlns:a16="http://schemas.microsoft.com/office/drawing/2014/main" id="{8823D252-EB4F-9796-779F-B0C5F851C5B4}"/>
                    </a:ext>
                  </a:extLst>
                </p:cNvPr>
                <p:cNvSpPr/>
                <p:nvPr/>
              </p:nvSpPr>
              <p:spPr>
                <a:xfrm>
                  <a:off x="6847157" y="1665293"/>
                  <a:ext cx="77470" cy="7747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" name="Oval 44">
                  <a:extLst>
                    <a:ext uri="{FF2B5EF4-FFF2-40B4-BE49-F238E27FC236}">
                      <a16:creationId xmlns:a16="http://schemas.microsoft.com/office/drawing/2014/main" id="{9A484509-4D4C-51AE-01D5-300D8C02DD4D}"/>
                    </a:ext>
                  </a:extLst>
                </p:cNvPr>
                <p:cNvSpPr/>
                <p:nvPr/>
              </p:nvSpPr>
              <p:spPr>
                <a:xfrm>
                  <a:off x="6602706" y="1671643"/>
                  <a:ext cx="77470" cy="7747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" name="Oval 45">
                  <a:extLst>
                    <a:ext uri="{FF2B5EF4-FFF2-40B4-BE49-F238E27FC236}">
                      <a16:creationId xmlns:a16="http://schemas.microsoft.com/office/drawing/2014/main" id="{4CB3A67C-6D4A-AA22-6485-0B77679392F0}"/>
                    </a:ext>
                  </a:extLst>
                </p:cNvPr>
                <p:cNvSpPr/>
                <p:nvPr/>
              </p:nvSpPr>
              <p:spPr>
                <a:xfrm>
                  <a:off x="6601118" y="1430500"/>
                  <a:ext cx="77470" cy="7747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7" name="Group 46">
                <a:extLst>
                  <a:ext uri="{FF2B5EF4-FFF2-40B4-BE49-F238E27FC236}">
                    <a16:creationId xmlns:a16="http://schemas.microsoft.com/office/drawing/2014/main" id="{6509731C-549F-8B60-7E8E-7985AE571889}"/>
                  </a:ext>
                </a:extLst>
              </p:cNvPr>
              <p:cNvGrpSpPr/>
              <p:nvPr/>
            </p:nvGrpSpPr>
            <p:grpSpPr>
              <a:xfrm rot="1899068">
                <a:off x="7701478" y="2720222"/>
                <a:ext cx="325096" cy="559756"/>
                <a:chOff x="6599531" y="1189357"/>
                <a:chExt cx="325096" cy="559756"/>
              </a:xfrm>
            </p:grpSpPr>
            <p:sp>
              <p:nvSpPr>
                <p:cNvPr id="48" name="Oval 47">
                  <a:extLst>
                    <a:ext uri="{FF2B5EF4-FFF2-40B4-BE49-F238E27FC236}">
                      <a16:creationId xmlns:a16="http://schemas.microsoft.com/office/drawing/2014/main" id="{623117F4-1CB8-26FC-F611-792EDB1F0BEC}"/>
                    </a:ext>
                  </a:extLst>
                </p:cNvPr>
                <p:cNvSpPr/>
                <p:nvPr/>
              </p:nvSpPr>
              <p:spPr>
                <a:xfrm>
                  <a:off x="6599531" y="1189357"/>
                  <a:ext cx="77470" cy="7747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" name="Oval 48">
                  <a:extLst>
                    <a:ext uri="{FF2B5EF4-FFF2-40B4-BE49-F238E27FC236}">
                      <a16:creationId xmlns:a16="http://schemas.microsoft.com/office/drawing/2014/main" id="{B69B6D54-B8D9-B95D-F7F8-8AD259AF7149}"/>
                    </a:ext>
                  </a:extLst>
                </p:cNvPr>
                <p:cNvSpPr/>
                <p:nvPr/>
              </p:nvSpPr>
              <p:spPr>
                <a:xfrm>
                  <a:off x="6843982" y="1189357"/>
                  <a:ext cx="77470" cy="7747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" name="Oval 49">
                  <a:extLst>
                    <a:ext uri="{FF2B5EF4-FFF2-40B4-BE49-F238E27FC236}">
                      <a16:creationId xmlns:a16="http://schemas.microsoft.com/office/drawing/2014/main" id="{2F4080F1-9650-4336-DE6D-218B04FB8A4F}"/>
                    </a:ext>
                  </a:extLst>
                </p:cNvPr>
                <p:cNvSpPr/>
                <p:nvPr/>
              </p:nvSpPr>
              <p:spPr>
                <a:xfrm>
                  <a:off x="6843982" y="1430500"/>
                  <a:ext cx="77470" cy="7747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1" name="Oval 50">
                  <a:extLst>
                    <a:ext uri="{FF2B5EF4-FFF2-40B4-BE49-F238E27FC236}">
                      <a16:creationId xmlns:a16="http://schemas.microsoft.com/office/drawing/2014/main" id="{FBC80A5E-42C3-F490-6855-6B8E71ED98D0}"/>
                    </a:ext>
                  </a:extLst>
                </p:cNvPr>
                <p:cNvSpPr/>
                <p:nvPr/>
              </p:nvSpPr>
              <p:spPr>
                <a:xfrm>
                  <a:off x="6847157" y="1665293"/>
                  <a:ext cx="77470" cy="7747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2" name="Oval 51">
                  <a:extLst>
                    <a:ext uri="{FF2B5EF4-FFF2-40B4-BE49-F238E27FC236}">
                      <a16:creationId xmlns:a16="http://schemas.microsoft.com/office/drawing/2014/main" id="{EEE0A606-0F5B-2408-FA59-6D36936A9DD8}"/>
                    </a:ext>
                  </a:extLst>
                </p:cNvPr>
                <p:cNvSpPr/>
                <p:nvPr/>
              </p:nvSpPr>
              <p:spPr>
                <a:xfrm>
                  <a:off x="6602706" y="1671643"/>
                  <a:ext cx="77470" cy="7747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3" name="Oval 52">
                  <a:extLst>
                    <a:ext uri="{FF2B5EF4-FFF2-40B4-BE49-F238E27FC236}">
                      <a16:creationId xmlns:a16="http://schemas.microsoft.com/office/drawing/2014/main" id="{10349BCD-7497-C617-C93E-AB73778DCAC3}"/>
                    </a:ext>
                  </a:extLst>
                </p:cNvPr>
                <p:cNvSpPr/>
                <p:nvPr/>
              </p:nvSpPr>
              <p:spPr>
                <a:xfrm>
                  <a:off x="6601118" y="1430500"/>
                  <a:ext cx="77470" cy="7747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4" name="Group 53">
                <a:extLst>
                  <a:ext uri="{FF2B5EF4-FFF2-40B4-BE49-F238E27FC236}">
                    <a16:creationId xmlns:a16="http://schemas.microsoft.com/office/drawing/2014/main" id="{46E9C5F0-FF53-454A-7746-1D616EABFEF4}"/>
                  </a:ext>
                </a:extLst>
              </p:cNvPr>
              <p:cNvGrpSpPr/>
              <p:nvPr/>
            </p:nvGrpSpPr>
            <p:grpSpPr>
              <a:xfrm rot="2547295">
                <a:off x="8098253" y="2992110"/>
                <a:ext cx="325096" cy="559756"/>
                <a:chOff x="6599531" y="1189357"/>
                <a:chExt cx="325096" cy="559756"/>
              </a:xfrm>
            </p:grpSpPr>
            <p:sp>
              <p:nvSpPr>
                <p:cNvPr id="55" name="Oval 54">
                  <a:extLst>
                    <a:ext uri="{FF2B5EF4-FFF2-40B4-BE49-F238E27FC236}">
                      <a16:creationId xmlns:a16="http://schemas.microsoft.com/office/drawing/2014/main" id="{26AAD9AC-4DEA-2E71-ED8B-A637397B0B0C}"/>
                    </a:ext>
                  </a:extLst>
                </p:cNvPr>
                <p:cNvSpPr/>
                <p:nvPr/>
              </p:nvSpPr>
              <p:spPr>
                <a:xfrm>
                  <a:off x="6599531" y="1189357"/>
                  <a:ext cx="77470" cy="7747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6" name="Oval 55">
                  <a:extLst>
                    <a:ext uri="{FF2B5EF4-FFF2-40B4-BE49-F238E27FC236}">
                      <a16:creationId xmlns:a16="http://schemas.microsoft.com/office/drawing/2014/main" id="{6B4A6876-83E5-C655-FACC-F5428F15F675}"/>
                    </a:ext>
                  </a:extLst>
                </p:cNvPr>
                <p:cNvSpPr/>
                <p:nvPr/>
              </p:nvSpPr>
              <p:spPr>
                <a:xfrm>
                  <a:off x="6843982" y="1189357"/>
                  <a:ext cx="77470" cy="7747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7" name="Oval 56">
                  <a:extLst>
                    <a:ext uri="{FF2B5EF4-FFF2-40B4-BE49-F238E27FC236}">
                      <a16:creationId xmlns:a16="http://schemas.microsoft.com/office/drawing/2014/main" id="{8A237BEA-CEC5-A4D3-CE80-9C8A1C58DA92}"/>
                    </a:ext>
                  </a:extLst>
                </p:cNvPr>
                <p:cNvSpPr/>
                <p:nvPr/>
              </p:nvSpPr>
              <p:spPr>
                <a:xfrm>
                  <a:off x="6843982" y="1430500"/>
                  <a:ext cx="77470" cy="7747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8" name="Oval 57">
                  <a:extLst>
                    <a:ext uri="{FF2B5EF4-FFF2-40B4-BE49-F238E27FC236}">
                      <a16:creationId xmlns:a16="http://schemas.microsoft.com/office/drawing/2014/main" id="{621E617A-602E-A95C-5CBB-7846891772B5}"/>
                    </a:ext>
                  </a:extLst>
                </p:cNvPr>
                <p:cNvSpPr/>
                <p:nvPr/>
              </p:nvSpPr>
              <p:spPr>
                <a:xfrm>
                  <a:off x="6847157" y="1665293"/>
                  <a:ext cx="77470" cy="7747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9" name="Oval 58">
                  <a:extLst>
                    <a:ext uri="{FF2B5EF4-FFF2-40B4-BE49-F238E27FC236}">
                      <a16:creationId xmlns:a16="http://schemas.microsoft.com/office/drawing/2014/main" id="{49C88A31-E717-AAF5-D9DB-0CD22C56D27A}"/>
                    </a:ext>
                  </a:extLst>
                </p:cNvPr>
                <p:cNvSpPr/>
                <p:nvPr/>
              </p:nvSpPr>
              <p:spPr>
                <a:xfrm>
                  <a:off x="6602706" y="1671643"/>
                  <a:ext cx="77470" cy="7747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0" name="Oval 59">
                  <a:extLst>
                    <a:ext uri="{FF2B5EF4-FFF2-40B4-BE49-F238E27FC236}">
                      <a16:creationId xmlns:a16="http://schemas.microsoft.com/office/drawing/2014/main" id="{752EB897-25BB-BB63-E8C7-8A017E564CA0}"/>
                    </a:ext>
                  </a:extLst>
                </p:cNvPr>
                <p:cNvSpPr/>
                <p:nvPr/>
              </p:nvSpPr>
              <p:spPr>
                <a:xfrm>
                  <a:off x="6601118" y="1430500"/>
                  <a:ext cx="77470" cy="7747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61" name="Group 60">
                <a:extLst>
                  <a:ext uri="{FF2B5EF4-FFF2-40B4-BE49-F238E27FC236}">
                    <a16:creationId xmlns:a16="http://schemas.microsoft.com/office/drawing/2014/main" id="{2AF2DEB0-8B31-4C8E-29E4-93D0B928B22D}"/>
                  </a:ext>
                </a:extLst>
              </p:cNvPr>
              <p:cNvGrpSpPr/>
              <p:nvPr/>
            </p:nvGrpSpPr>
            <p:grpSpPr>
              <a:xfrm rot="21088726">
                <a:off x="5453262" y="2249784"/>
                <a:ext cx="325096" cy="559756"/>
                <a:chOff x="6599531" y="1189357"/>
                <a:chExt cx="325096" cy="559756"/>
              </a:xfrm>
            </p:grpSpPr>
            <p:sp>
              <p:nvSpPr>
                <p:cNvPr id="62" name="Oval 61">
                  <a:extLst>
                    <a:ext uri="{FF2B5EF4-FFF2-40B4-BE49-F238E27FC236}">
                      <a16:creationId xmlns:a16="http://schemas.microsoft.com/office/drawing/2014/main" id="{9320EBA2-FDBA-9A99-5313-2B8C11ACB6C9}"/>
                    </a:ext>
                  </a:extLst>
                </p:cNvPr>
                <p:cNvSpPr/>
                <p:nvPr/>
              </p:nvSpPr>
              <p:spPr>
                <a:xfrm>
                  <a:off x="6599531" y="1189357"/>
                  <a:ext cx="77470" cy="7747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3" name="Oval 62">
                  <a:extLst>
                    <a:ext uri="{FF2B5EF4-FFF2-40B4-BE49-F238E27FC236}">
                      <a16:creationId xmlns:a16="http://schemas.microsoft.com/office/drawing/2014/main" id="{E1867960-39D2-0240-3C43-63A89FFE42FD}"/>
                    </a:ext>
                  </a:extLst>
                </p:cNvPr>
                <p:cNvSpPr/>
                <p:nvPr/>
              </p:nvSpPr>
              <p:spPr>
                <a:xfrm>
                  <a:off x="6843982" y="1189357"/>
                  <a:ext cx="77470" cy="7747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4" name="Oval 63">
                  <a:extLst>
                    <a:ext uri="{FF2B5EF4-FFF2-40B4-BE49-F238E27FC236}">
                      <a16:creationId xmlns:a16="http://schemas.microsoft.com/office/drawing/2014/main" id="{F5B90EF9-F257-F6AE-0D48-8470A666DAB8}"/>
                    </a:ext>
                  </a:extLst>
                </p:cNvPr>
                <p:cNvSpPr/>
                <p:nvPr/>
              </p:nvSpPr>
              <p:spPr>
                <a:xfrm>
                  <a:off x="6843982" y="1430500"/>
                  <a:ext cx="77470" cy="7747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5" name="Oval 64">
                  <a:extLst>
                    <a:ext uri="{FF2B5EF4-FFF2-40B4-BE49-F238E27FC236}">
                      <a16:creationId xmlns:a16="http://schemas.microsoft.com/office/drawing/2014/main" id="{6519ADBA-0041-EFA7-48FF-B8687930B234}"/>
                    </a:ext>
                  </a:extLst>
                </p:cNvPr>
                <p:cNvSpPr/>
                <p:nvPr/>
              </p:nvSpPr>
              <p:spPr>
                <a:xfrm>
                  <a:off x="6847157" y="1665293"/>
                  <a:ext cx="77470" cy="7747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6" name="Oval 65">
                  <a:extLst>
                    <a:ext uri="{FF2B5EF4-FFF2-40B4-BE49-F238E27FC236}">
                      <a16:creationId xmlns:a16="http://schemas.microsoft.com/office/drawing/2014/main" id="{46D7DBD1-DC8B-1928-7B14-636750FBA60A}"/>
                    </a:ext>
                  </a:extLst>
                </p:cNvPr>
                <p:cNvSpPr/>
                <p:nvPr/>
              </p:nvSpPr>
              <p:spPr>
                <a:xfrm>
                  <a:off x="6602706" y="1671643"/>
                  <a:ext cx="77470" cy="7747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7" name="Oval 66">
                  <a:extLst>
                    <a:ext uri="{FF2B5EF4-FFF2-40B4-BE49-F238E27FC236}">
                      <a16:creationId xmlns:a16="http://schemas.microsoft.com/office/drawing/2014/main" id="{7E3DC776-4B74-89E1-724D-805E0A3EE675}"/>
                    </a:ext>
                  </a:extLst>
                </p:cNvPr>
                <p:cNvSpPr/>
                <p:nvPr/>
              </p:nvSpPr>
              <p:spPr>
                <a:xfrm>
                  <a:off x="6601118" y="1430500"/>
                  <a:ext cx="77470" cy="7747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68" name="Group 67">
                <a:extLst>
                  <a:ext uri="{FF2B5EF4-FFF2-40B4-BE49-F238E27FC236}">
                    <a16:creationId xmlns:a16="http://schemas.microsoft.com/office/drawing/2014/main" id="{AC616C60-5071-BD93-B040-3D55D8955FE2}"/>
                  </a:ext>
                </a:extLst>
              </p:cNvPr>
              <p:cNvGrpSpPr/>
              <p:nvPr/>
            </p:nvGrpSpPr>
            <p:grpSpPr>
              <a:xfrm rot="20746092">
                <a:off x="5009302" y="2339225"/>
                <a:ext cx="325096" cy="559756"/>
                <a:chOff x="6599531" y="1189357"/>
                <a:chExt cx="325096" cy="559756"/>
              </a:xfrm>
            </p:grpSpPr>
            <p:sp>
              <p:nvSpPr>
                <p:cNvPr id="69" name="Oval 68">
                  <a:extLst>
                    <a:ext uri="{FF2B5EF4-FFF2-40B4-BE49-F238E27FC236}">
                      <a16:creationId xmlns:a16="http://schemas.microsoft.com/office/drawing/2014/main" id="{4A3D77D3-48BC-BC4D-10BF-83227DD77B78}"/>
                    </a:ext>
                  </a:extLst>
                </p:cNvPr>
                <p:cNvSpPr/>
                <p:nvPr/>
              </p:nvSpPr>
              <p:spPr>
                <a:xfrm>
                  <a:off x="6599531" y="1189357"/>
                  <a:ext cx="77470" cy="7747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0" name="Oval 69">
                  <a:extLst>
                    <a:ext uri="{FF2B5EF4-FFF2-40B4-BE49-F238E27FC236}">
                      <a16:creationId xmlns:a16="http://schemas.microsoft.com/office/drawing/2014/main" id="{5FF26C90-6AEA-980B-95A0-CCFF45493AEB}"/>
                    </a:ext>
                  </a:extLst>
                </p:cNvPr>
                <p:cNvSpPr/>
                <p:nvPr/>
              </p:nvSpPr>
              <p:spPr>
                <a:xfrm>
                  <a:off x="6843982" y="1189357"/>
                  <a:ext cx="77470" cy="7747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1" name="Oval 70">
                  <a:extLst>
                    <a:ext uri="{FF2B5EF4-FFF2-40B4-BE49-F238E27FC236}">
                      <a16:creationId xmlns:a16="http://schemas.microsoft.com/office/drawing/2014/main" id="{7CCFC190-B813-C1B3-78C3-6260F7EA2811}"/>
                    </a:ext>
                  </a:extLst>
                </p:cNvPr>
                <p:cNvSpPr/>
                <p:nvPr/>
              </p:nvSpPr>
              <p:spPr>
                <a:xfrm>
                  <a:off x="6843982" y="1430500"/>
                  <a:ext cx="77470" cy="7747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2" name="Oval 71">
                  <a:extLst>
                    <a:ext uri="{FF2B5EF4-FFF2-40B4-BE49-F238E27FC236}">
                      <a16:creationId xmlns:a16="http://schemas.microsoft.com/office/drawing/2014/main" id="{3D7EBFB3-F3E7-FBA9-D7D6-633A110CFB9A}"/>
                    </a:ext>
                  </a:extLst>
                </p:cNvPr>
                <p:cNvSpPr/>
                <p:nvPr/>
              </p:nvSpPr>
              <p:spPr>
                <a:xfrm>
                  <a:off x="6847157" y="1665293"/>
                  <a:ext cx="77470" cy="7747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3" name="Oval 72">
                  <a:extLst>
                    <a:ext uri="{FF2B5EF4-FFF2-40B4-BE49-F238E27FC236}">
                      <a16:creationId xmlns:a16="http://schemas.microsoft.com/office/drawing/2014/main" id="{BA034D3A-B9CF-756F-3B0C-3124108BAB8A}"/>
                    </a:ext>
                  </a:extLst>
                </p:cNvPr>
                <p:cNvSpPr/>
                <p:nvPr/>
              </p:nvSpPr>
              <p:spPr>
                <a:xfrm>
                  <a:off x="6602706" y="1671643"/>
                  <a:ext cx="77470" cy="7747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4" name="Oval 73">
                  <a:extLst>
                    <a:ext uri="{FF2B5EF4-FFF2-40B4-BE49-F238E27FC236}">
                      <a16:creationId xmlns:a16="http://schemas.microsoft.com/office/drawing/2014/main" id="{6C60585B-BBD9-229A-4E52-D1A20609FDE6}"/>
                    </a:ext>
                  </a:extLst>
                </p:cNvPr>
                <p:cNvSpPr/>
                <p:nvPr/>
              </p:nvSpPr>
              <p:spPr>
                <a:xfrm>
                  <a:off x="6601118" y="1430500"/>
                  <a:ext cx="77470" cy="7747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5" name="Group 74">
                <a:extLst>
                  <a:ext uri="{FF2B5EF4-FFF2-40B4-BE49-F238E27FC236}">
                    <a16:creationId xmlns:a16="http://schemas.microsoft.com/office/drawing/2014/main" id="{5FFB8F79-3294-2CDB-3B82-B5ACB38BAE05}"/>
                  </a:ext>
                </a:extLst>
              </p:cNvPr>
              <p:cNvGrpSpPr/>
              <p:nvPr/>
            </p:nvGrpSpPr>
            <p:grpSpPr>
              <a:xfrm rot="20186239">
                <a:off x="4545030" y="2503189"/>
                <a:ext cx="325096" cy="559756"/>
                <a:chOff x="6599531" y="1189357"/>
                <a:chExt cx="325096" cy="559756"/>
              </a:xfrm>
            </p:grpSpPr>
            <p:sp>
              <p:nvSpPr>
                <p:cNvPr id="76" name="Oval 75">
                  <a:extLst>
                    <a:ext uri="{FF2B5EF4-FFF2-40B4-BE49-F238E27FC236}">
                      <a16:creationId xmlns:a16="http://schemas.microsoft.com/office/drawing/2014/main" id="{1A4F91A7-E977-6ED8-839D-3A01A0ACAE48}"/>
                    </a:ext>
                  </a:extLst>
                </p:cNvPr>
                <p:cNvSpPr/>
                <p:nvPr/>
              </p:nvSpPr>
              <p:spPr>
                <a:xfrm>
                  <a:off x="6599531" y="1189357"/>
                  <a:ext cx="77470" cy="7747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7" name="Oval 76">
                  <a:extLst>
                    <a:ext uri="{FF2B5EF4-FFF2-40B4-BE49-F238E27FC236}">
                      <a16:creationId xmlns:a16="http://schemas.microsoft.com/office/drawing/2014/main" id="{5D45BED6-E6BC-8C13-B7AD-36ACE9AF2158}"/>
                    </a:ext>
                  </a:extLst>
                </p:cNvPr>
                <p:cNvSpPr/>
                <p:nvPr/>
              </p:nvSpPr>
              <p:spPr>
                <a:xfrm>
                  <a:off x="6843982" y="1189357"/>
                  <a:ext cx="77470" cy="7747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8" name="Oval 77">
                  <a:extLst>
                    <a:ext uri="{FF2B5EF4-FFF2-40B4-BE49-F238E27FC236}">
                      <a16:creationId xmlns:a16="http://schemas.microsoft.com/office/drawing/2014/main" id="{9608C77E-CB24-E917-1E7D-D0DEA1B6694A}"/>
                    </a:ext>
                  </a:extLst>
                </p:cNvPr>
                <p:cNvSpPr/>
                <p:nvPr/>
              </p:nvSpPr>
              <p:spPr>
                <a:xfrm>
                  <a:off x="6843982" y="1430500"/>
                  <a:ext cx="77470" cy="7747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9" name="Oval 78">
                  <a:extLst>
                    <a:ext uri="{FF2B5EF4-FFF2-40B4-BE49-F238E27FC236}">
                      <a16:creationId xmlns:a16="http://schemas.microsoft.com/office/drawing/2014/main" id="{7D907F73-4BE2-BDD3-D83E-535C1BF16816}"/>
                    </a:ext>
                  </a:extLst>
                </p:cNvPr>
                <p:cNvSpPr/>
                <p:nvPr/>
              </p:nvSpPr>
              <p:spPr>
                <a:xfrm>
                  <a:off x="6847157" y="1665293"/>
                  <a:ext cx="77470" cy="7747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Oval 79">
                  <a:extLst>
                    <a:ext uri="{FF2B5EF4-FFF2-40B4-BE49-F238E27FC236}">
                      <a16:creationId xmlns:a16="http://schemas.microsoft.com/office/drawing/2014/main" id="{70FC0C25-1B80-EEFC-8D35-4B2A49192C20}"/>
                    </a:ext>
                  </a:extLst>
                </p:cNvPr>
                <p:cNvSpPr/>
                <p:nvPr/>
              </p:nvSpPr>
              <p:spPr>
                <a:xfrm>
                  <a:off x="6602706" y="1671643"/>
                  <a:ext cx="77470" cy="7747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Oval 80">
                  <a:extLst>
                    <a:ext uri="{FF2B5EF4-FFF2-40B4-BE49-F238E27FC236}">
                      <a16:creationId xmlns:a16="http://schemas.microsoft.com/office/drawing/2014/main" id="{BA77FD31-7255-66DC-A67F-6807FB512C6B}"/>
                    </a:ext>
                  </a:extLst>
                </p:cNvPr>
                <p:cNvSpPr/>
                <p:nvPr/>
              </p:nvSpPr>
              <p:spPr>
                <a:xfrm>
                  <a:off x="6601118" y="1430500"/>
                  <a:ext cx="77470" cy="7747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2" name="Group 81">
                <a:extLst>
                  <a:ext uri="{FF2B5EF4-FFF2-40B4-BE49-F238E27FC236}">
                    <a16:creationId xmlns:a16="http://schemas.microsoft.com/office/drawing/2014/main" id="{846BDD8D-4F6F-E178-1643-7588A2FC8E37}"/>
                  </a:ext>
                </a:extLst>
              </p:cNvPr>
              <p:cNvGrpSpPr/>
              <p:nvPr/>
            </p:nvGrpSpPr>
            <p:grpSpPr>
              <a:xfrm rot="19733333">
                <a:off x="4148357" y="2712350"/>
                <a:ext cx="325096" cy="559756"/>
                <a:chOff x="6599531" y="1189357"/>
                <a:chExt cx="325096" cy="559756"/>
              </a:xfrm>
            </p:grpSpPr>
            <p:sp>
              <p:nvSpPr>
                <p:cNvPr id="83" name="Oval 82">
                  <a:extLst>
                    <a:ext uri="{FF2B5EF4-FFF2-40B4-BE49-F238E27FC236}">
                      <a16:creationId xmlns:a16="http://schemas.microsoft.com/office/drawing/2014/main" id="{AFA3D36D-81C9-4A78-105E-0531D1949586}"/>
                    </a:ext>
                  </a:extLst>
                </p:cNvPr>
                <p:cNvSpPr/>
                <p:nvPr/>
              </p:nvSpPr>
              <p:spPr>
                <a:xfrm>
                  <a:off x="6599531" y="1189357"/>
                  <a:ext cx="77470" cy="7747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4" name="Oval 83">
                  <a:extLst>
                    <a:ext uri="{FF2B5EF4-FFF2-40B4-BE49-F238E27FC236}">
                      <a16:creationId xmlns:a16="http://schemas.microsoft.com/office/drawing/2014/main" id="{291FB0B0-FD0E-6901-ED1D-D137B49968D2}"/>
                    </a:ext>
                  </a:extLst>
                </p:cNvPr>
                <p:cNvSpPr/>
                <p:nvPr/>
              </p:nvSpPr>
              <p:spPr>
                <a:xfrm>
                  <a:off x="6843982" y="1189357"/>
                  <a:ext cx="77470" cy="7747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Oval 84">
                  <a:extLst>
                    <a:ext uri="{FF2B5EF4-FFF2-40B4-BE49-F238E27FC236}">
                      <a16:creationId xmlns:a16="http://schemas.microsoft.com/office/drawing/2014/main" id="{80174128-0A2F-7DF0-2C55-84B232BB51BF}"/>
                    </a:ext>
                  </a:extLst>
                </p:cNvPr>
                <p:cNvSpPr/>
                <p:nvPr/>
              </p:nvSpPr>
              <p:spPr>
                <a:xfrm>
                  <a:off x="6843982" y="1430500"/>
                  <a:ext cx="77470" cy="7747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Oval 85">
                  <a:extLst>
                    <a:ext uri="{FF2B5EF4-FFF2-40B4-BE49-F238E27FC236}">
                      <a16:creationId xmlns:a16="http://schemas.microsoft.com/office/drawing/2014/main" id="{C9D35145-11B9-7190-F5F1-0068449BF8A2}"/>
                    </a:ext>
                  </a:extLst>
                </p:cNvPr>
                <p:cNvSpPr/>
                <p:nvPr/>
              </p:nvSpPr>
              <p:spPr>
                <a:xfrm>
                  <a:off x="6847157" y="1665293"/>
                  <a:ext cx="77470" cy="7747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7" name="Oval 86">
                  <a:extLst>
                    <a:ext uri="{FF2B5EF4-FFF2-40B4-BE49-F238E27FC236}">
                      <a16:creationId xmlns:a16="http://schemas.microsoft.com/office/drawing/2014/main" id="{BDC3E1B1-7FB0-FE7D-8D9F-E428DB3910E8}"/>
                    </a:ext>
                  </a:extLst>
                </p:cNvPr>
                <p:cNvSpPr/>
                <p:nvPr/>
              </p:nvSpPr>
              <p:spPr>
                <a:xfrm>
                  <a:off x="6602706" y="1671643"/>
                  <a:ext cx="77470" cy="7747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Oval 87">
                  <a:extLst>
                    <a:ext uri="{FF2B5EF4-FFF2-40B4-BE49-F238E27FC236}">
                      <a16:creationId xmlns:a16="http://schemas.microsoft.com/office/drawing/2014/main" id="{D31DE56C-6B5A-1E0D-387A-77673A2415CF}"/>
                    </a:ext>
                  </a:extLst>
                </p:cNvPr>
                <p:cNvSpPr/>
                <p:nvPr/>
              </p:nvSpPr>
              <p:spPr>
                <a:xfrm>
                  <a:off x="6601118" y="1430500"/>
                  <a:ext cx="77470" cy="7747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9" name="Group 88">
                <a:extLst>
                  <a:ext uri="{FF2B5EF4-FFF2-40B4-BE49-F238E27FC236}">
                    <a16:creationId xmlns:a16="http://schemas.microsoft.com/office/drawing/2014/main" id="{EE934624-F6C1-E511-54C5-950116828775}"/>
                  </a:ext>
                </a:extLst>
              </p:cNvPr>
              <p:cNvGrpSpPr/>
              <p:nvPr/>
            </p:nvGrpSpPr>
            <p:grpSpPr>
              <a:xfrm rot="19396496">
                <a:off x="3761631" y="2977609"/>
                <a:ext cx="325096" cy="559756"/>
                <a:chOff x="6599531" y="1189357"/>
                <a:chExt cx="325096" cy="559756"/>
              </a:xfrm>
            </p:grpSpPr>
            <p:sp>
              <p:nvSpPr>
                <p:cNvPr id="90" name="Oval 89">
                  <a:extLst>
                    <a:ext uri="{FF2B5EF4-FFF2-40B4-BE49-F238E27FC236}">
                      <a16:creationId xmlns:a16="http://schemas.microsoft.com/office/drawing/2014/main" id="{0B417A8B-8FD1-0AF6-5116-7003FC037314}"/>
                    </a:ext>
                  </a:extLst>
                </p:cNvPr>
                <p:cNvSpPr/>
                <p:nvPr/>
              </p:nvSpPr>
              <p:spPr>
                <a:xfrm>
                  <a:off x="6599531" y="1189357"/>
                  <a:ext cx="77470" cy="7747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1" name="Oval 90">
                  <a:extLst>
                    <a:ext uri="{FF2B5EF4-FFF2-40B4-BE49-F238E27FC236}">
                      <a16:creationId xmlns:a16="http://schemas.microsoft.com/office/drawing/2014/main" id="{2CA34574-D6C1-65C2-62F1-D869BEC1F20A}"/>
                    </a:ext>
                  </a:extLst>
                </p:cNvPr>
                <p:cNvSpPr/>
                <p:nvPr/>
              </p:nvSpPr>
              <p:spPr>
                <a:xfrm>
                  <a:off x="6843982" y="1189357"/>
                  <a:ext cx="77470" cy="7747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2" name="Oval 91">
                  <a:extLst>
                    <a:ext uri="{FF2B5EF4-FFF2-40B4-BE49-F238E27FC236}">
                      <a16:creationId xmlns:a16="http://schemas.microsoft.com/office/drawing/2014/main" id="{A915864F-BCF6-1044-1D25-450B933F447D}"/>
                    </a:ext>
                  </a:extLst>
                </p:cNvPr>
                <p:cNvSpPr/>
                <p:nvPr/>
              </p:nvSpPr>
              <p:spPr>
                <a:xfrm>
                  <a:off x="6843982" y="1430500"/>
                  <a:ext cx="77470" cy="7747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93" name="Oval 92">
                  <a:extLst>
                    <a:ext uri="{FF2B5EF4-FFF2-40B4-BE49-F238E27FC236}">
                      <a16:creationId xmlns:a16="http://schemas.microsoft.com/office/drawing/2014/main" id="{E923C4A0-504E-AA7B-C7CA-281D740A849D}"/>
                    </a:ext>
                  </a:extLst>
                </p:cNvPr>
                <p:cNvSpPr/>
                <p:nvPr/>
              </p:nvSpPr>
              <p:spPr>
                <a:xfrm>
                  <a:off x="6847157" y="1665293"/>
                  <a:ext cx="77470" cy="7747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4" name="Oval 93">
                  <a:extLst>
                    <a:ext uri="{FF2B5EF4-FFF2-40B4-BE49-F238E27FC236}">
                      <a16:creationId xmlns:a16="http://schemas.microsoft.com/office/drawing/2014/main" id="{F8D0E3EA-9A8C-93A8-2241-F3FAECCD7C4C}"/>
                    </a:ext>
                  </a:extLst>
                </p:cNvPr>
                <p:cNvSpPr/>
                <p:nvPr/>
              </p:nvSpPr>
              <p:spPr>
                <a:xfrm>
                  <a:off x="6602706" y="1671643"/>
                  <a:ext cx="77470" cy="7747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5" name="Oval 94">
                  <a:extLst>
                    <a:ext uri="{FF2B5EF4-FFF2-40B4-BE49-F238E27FC236}">
                      <a16:creationId xmlns:a16="http://schemas.microsoft.com/office/drawing/2014/main" id="{69D79993-7998-884E-83B2-9D718148EFEA}"/>
                    </a:ext>
                  </a:extLst>
                </p:cNvPr>
                <p:cNvSpPr/>
                <p:nvPr/>
              </p:nvSpPr>
              <p:spPr>
                <a:xfrm>
                  <a:off x="6601118" y="1430500"/>
                  <a:ext cx="77470" cy="7747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100" name="Freeform 99">
              <a:extLst>
                <a:ext uri="{FF2B5EF4-FFF2-40B4-BE49-F238E27FC236}">
                  <a16:creationId xmlns:a16="http://schemas.microsoft.com/office/drawing/2014/main" id="{7285A5B8-37E5-4283-DDC6-27A792B963A9}"/>
                </a:ext>
              </a:extLst>
            </p:cNvPr>
            <p:cNvSpPr/>
            <p:nvPr/>
          </p:nvSpPr>
          <p:spPr>
            <a:xfrm>
              <a:off x="3866073" y="2481025"/>
              <a:ext cx="4359275" cy="836371"/>
            </a:xfrm>
            <a:custGeom>
              <a:avLst/>
              <a:gdLst>
                <a:gd name="connsiteX0" fmla="*/ 0 w 4359275"/>
                <a:gd name="connsiteY0" fmla="*/ 836371 h 836371"/>
                <a:gd name="connsiteX1" fmla="*/ 377825 w 4359275"/>
                <a:gd name="connsiteY1" fmla="*/ 572846 h 836371"/>
                <a:gd name="connsiteX2" fmla="*/ 787400 w 4359275"/>
                <a:gd name="connsiteY2" fmla="*/ 344246 h 836371"/>
                <a:gd name="connsiteX3" fmla="*/ 1244600 w 4359275"/>
                <a:gd name="connsiteY3" fmla="*/ 163271 h 836371"/>
                <a:gd name="connsiteX4" fmla="*/ 1682750 w 4359275"/>
                <a:gd name="connsiteY4" fmla="*/ 61671 h 836371"/>
                <a:gd name="connsiteX5" fmla="*/ 2127250 w 4359275"/>
                <a:gd name="connsiteY5" fmla="*/ 4521 h 836371"/>
                <a:gd name="connsiteX6" fmla="*/ 2597150 w 4359275"/>
                <a:gd name="connsiteY6" fmla="*/ 14046 h 836371"/>
                <a:gd name="connsiteX7" fmla="*/ 3079750 w 4359275"/>
                <a:gd name="connsiteY7" fmla="*/ 96596 h 836371"/>
                <a:gd name="connsiteX8" fmla="*/ 3540125 w 4359275"/>
                <a:gd name="connsiteY8" fmla="*/ 242646 h 836371"/>
                <a:gd name="connsiteX9" fmla="*/ 3940175 w 4359275"/>
                <a:gd name="connsiteY9" fmla="*/ 452196 h 836371"/>
                <a:gd name="connsiteX10" fmla="*/ 4359275 w 4359275"/>
                <a:gd name="connsiteY10" fmla="*/ 718896 h 836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359275" h="836371">
                  <a:moveTo>
                    <a:pt x="0" y="836371"/>
                  </a:moveTo>
                  <a:cubicBezTo>
                    <a:pt x="123296" y="745619"/>
                    <a:pt x="246592" y="654867"/>
                    <a:pt x="377825" y="572846"/>
                  </a:cubicBezTo>
                  <a:cubicBezTo>
                    <a:pt x="509058" y="490825"/>
                    <a:pt x="642938" y="412508"/>
                    <a:pt x="787400" y="344246"/>
                  </a:cubicBezTo>
                  <a:cubicBezTo>
                    <a:pt x="931862" y="275984"/>
                    <a:pt x="1095375" y="210367"/>
                    <a:pt x="1244600" y="163271"/>
                  </a:cubicBezTo>
                  <a:cubicBezTo>
                    <a:pt x="1393825" y="116175"/>
                    <a:pt x="1535642" y="88129"/>
                    <a:pt x="1682750" y="61671"/>
                  </a:cubicBezTo>
                  <a:cubicBezTo>
                    <a:pt x="1829858" y="35213"/>
                    <a:pt x="1974850" y="12458"/>
                    <a:pt x="2127250" y="4521"/>
                  </a:cubicBezTo>
                  <a:cubicBezTo>
                    <a:pt x="2279650" y="-3417"/>
                    <a:pt x="2438400" y="-1300"/>
                    <a:pt x="2597150" y="14046"/>
                  </a:cubicBezTo>
                  <a:cubicBezTo>
                    <a:pt x="2755900" y="29392"/>
                    <a:pt x="2922588" y="58496"/>
                    <a:pt x="3079750" y="96596"/>
                  </a:cubicBezTo>
                  <a:cubicBezTo>
                    <a:pt x="3236912" y="134696"/>
                    <a:pt x="3396721" y="183379"/>
                    <a:pt x="3540125" y="242646"/>
                  </a:cubicBezTo>
                  <a:cubicBezTo>
                    <a:pt x="3683529" y="301913"/>
                    <a:pt x="3803650" y="372821"/>
                    <a:pt x="3940175" y="452196"/>
                  </a:cubicBezTo>
                  <a:cubicBezTo>
                    <a:pt x="4076700" y="531571"/>
                    <a:pt x="4217987" y="625233"/>
                    <a:pt x="4359275" y="718896"/>
                  </a:cubicBezTo>
                </a:path>
              </a:pathLst>
            </a:custGeom>
            <a:noFill/>
            <a:ln w="28575">
              <a:solidFill>
                <a:srgbClr val="FFC000"/>
              </a:solidFill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F37E9041-2573-9179-E0A7-4B9FD4992474}"/>
              </a:ext>
            </a:extLst>
          </p:cNvPr>
          <p:cNvGrpSpPr/>
          <p:nvPr/>
        </p:nvGrpSpPr>
        <p:grpSpPr>
          <a:xfrm>
            <a:off x="8153400" y="1735892"/>
            <a:ext cx="2754609" cy="1625179"/>
            <a:chOff x="8123476" y="1186645"/>
            <a:chExt cx="2754609" cy="1625179"/>
          </a:xfrm>
        </p:grpSpPr>
        <p:grpSp>
          <p:nvGrpSpPr>
            <p:cNvPr id="107" name="Group 106">
              <a:extLst>
                <a:ext uri="{FF2B5EF4-FFF2-40B4-BE49-F238E27FC236}">
                  <a16:creationId xmlns:a16="http://schemas.microsoft.com/office/drawing/2014/main" id="{B3B80218-E15D-389D-538A-65F4822E3CB3}"/>
                </a:ext>
              </a:extLst>
            </p:cNvPr>
            <p:cNvGrpSpPr/>
            <p:nvPr/>
          </p:nvGrpSpPr>
          <p:grpSpPr>
            <a:xfrm>
              <a:off x="8190646" y="1186645"/>
              <a:ext cx="2687439" cy="923330"/>
              <a:chOff x="7914200" y="1557421"/>
              <a:chExt cx="2687439" cy="923330"/>
            </a:xfrm>
          </p:grpSpPr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0B7C2588-B179-6BFA-234B-D451E446ADB4}"/>
                  </a:ext>
                </a:extLst>
              </p:cNvPr>
              <p:cNvSpPr txBox="1"/>
              <p:nvPr/>
            </p:nvSpPr>
            <p:spPr>
              <a:xfrm>
                <a:off x="8159945" y="1557421"/>
                <a:ext cx="2441694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Gas (sensitive)</a:t>
                </a:r>
              </a:p>
              <a:p>
                <a:r>
                  <a:rPr lang="en-US" dirty="0"/>
                  <a:t>Sense wires (passive)</a:t>
                </a:r>
              </a:p>
              <a:p>
                <a:r>
                  <a:rPr lang="en-US" dirty="0"/>
                  <a:t>Field wires (passive)</a:t>
                </a:r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7E001980-E0BE-4C47-0F04-1C9B6B6546A8}"/>
                  </a:ext>
                </a:extLst>
              </p:cNvPr>
              <p:cNvSpPr/>
              <p:nvPr/>
            </p:nvSpPr>
            <p:spPr>
              <a:xfrm>
                <a:off x="7914200" y="1669444"/>
                <a:ext cx="194310" cy="156031"/>
              </a:xfrm>
              <a:prstGeom prst="rect">
                <a:avLst/>
              </a:prstGeom>
              <a:solidFill>
                <a:schemeClr val="accent2">
                  <a:alpha val="74462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Oval 104">
                <a:extLst>
                  <a:ext uri="{FF2B5EF4-FFF2-40B4-BE49-F238E27FC236}">
                    <a16:creationId xmlns:a16="http://schemas.microsoft.com/office/drawing/2014/main" id="{FCCA1410-26FE-BDC5-3CA0-8D51FE5D5329}"/>
                  </a:ext>
                </a:extLst>
              </p:cNvPr>
              <p:cNvSpPr/>
              <p:nvPr/>
            </p:nvSpPr>
            <p:spPr>
              <a:xfrm rot="1899068">
                <a:off x="7970961" y="1980352"/>
                <a:ext cx="77470" cy="7747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Oval 105">
                <a:extLst>
                  <a:ext uri="{FF2B5EF4-FFF2-40B4-BE49-F238E27FC236}">
                    <a16:creationId xmlns:a16="http://schemas.microsoft.com/office/drawing/2014/main" id="{9CBFBB87-05E6-1090-F598-8E21A52D7C3A}"/>
                  </a:ext>
                </a:extLst>
              </p:cNvPr>
              <p:cNvSpPr/>
              <p:nvPr/>
            </p:nvSpPr>
            <p:spPr>
              <a:xfrm rot="2547295">
                <a:off x="7974349" y="2255895"/>
                <a:ext cx="77470" cy="7747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11" name="Group 110">
              <a:extLst>
                <a:ext uri="{FF2B5EF4-FFF2-40B4-BE49-F238E27FC236}">
                  <a16:creationId xmlns:a16="http://schemas.microsoft.com/office/drawing/2014/main" id="{B2BF1C75-507C-E47C-D679-DD196DC730FE}"/>
                </a:ext>
              </a:extLst>
            </p:cNvPr>
            <p:cNvGrpSpPr/>
            <p:nvPr/>
          </p:nvGrpSpPr>
          <p:grpSpPr>
            <a:xfrm>
              <a:off x="8123476" y="2165493"/>
              <a:ext cx="2087793" cy="646331"/>
              <a:chOff x="7857256" y="2864397"/>
              <a:chExt cx="2087793" cy="646331"/>
            </a:xfrm>
          </p:grpSpPr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902CB38C-1B79-ACCE-C9A9-FB4A51A5BD8A}"/>
                  </a:ext>
                </a:extLst>
              </p:cNvPr>
              <p:cNvSpPr txBox="1"/>
              <p:nvPr/>
            </p:nvSpPr>
            <p:spPr>
              <a:xfrm>
                <a:off x="8208676" y="2864397"/>
                <a:ext cx="1736373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accent1"/>
                    </a:solidFill>
                  </a:rPr>
                  <a:t>Approach</a:t>
                </a:r>
              </a:p>
              <a:p>
                <a:r>
                  <a:rPr lang="en-US" dirty="0">
                    <a:solidFill>
                      <a:schemeClr val="accent4"/>
                    </a:solidFill>
                  </a:rPr>
                  <a:t>Representative</a:t>
                </a:r>
              </a:p>
            </p:txBody>
          </p:sp>
          <p:cxnSp>
            <p:nvCxnSpPr>
              <p:cNvPr id="109" name="Straight Connector 108">
                <a:extLst>
                  <a:ext uri="{FF2B5EF4-FFF2-40B4-BE49-F238E27FC236}">
                    <a16:creationId xmlns:a16="http://schemas.microsoft.com/office/drawing/2014/main" id="{E7BF5BFB-0065-A91E-1FF2-FE0D317ED0D9}"/>
                  </a:ext>
                </a:extLst>
              </p:cNvPr>
              <p:cNvCxnSpPr/>
              <p:nvPr/>
            </p:nvCxnSpPr>
            <p:spPr>
              <a:xfrm>
                <a:off x="7857256" y="3049728"/>
                <a:ext cx="332586" cy="0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Connector 109">
                <a:extLst>
                  <a:ext uri="{FF2B5EF4-FFF2-40B4-BE49-F238E27FC236}">
                    <a16:creationId xmlns:a16="http://schemas.microsoft.com/office/drawing/2014/main" id="{81B29820-7FEF-1A5D-632F-BFE6DDEB54D0}"/>
                  </a:ext>
                </a:extLst>
              </p:cNvPr>
              <p:cNvCxnSpPr/>
              <p:nvPr/>
            </p:nvCxnSpPr>
            <p:spPr>
              <a:xfrm>
                <a:off x="7857256" y="3327563"/>
                <a:ext cx="332586" cy="0"/>
              </a:xfrm>
              <a:prstGeom prst="line">
                <a:avLst/>
              </a:prstGeom>
              <a:ln w="3810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EBB5C0A2-9C9F-75D3-3CC4-86913F298BB9}"/>
              </a:ext>
            </a:extLst>
          </p:cNvPr>
          <p:cNvSpPr txBox="1"/>
          <p:nvPr/>
        </p:nvSpPr>
        <p:spPr>
          <a:xfrm>
            <a:off x="571500" y="4673700"/>
            <a:ext cx="1094677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/>
              <a:t>Source code (</a:t>
            </a:r>
            <a:r>
              <a:rPr lang="en-US" u="sng" dirty="0" err="1"/>
              <a:t>DriftChamber.cpp</a:t>
            </a:r>
            <a:r>
              <a:rPr lang="en-US" u="sng" dirty="0"/>
              <a:t>)</a:t>
            </a:r>
          </a:p>
          <a:p>
            <a:r>
              <a:rPr lang="en-US" dirty="0"/>
              <a:t>Gas layer: </a:t>
            </a:r>
            <a:r>
              <a:rPr lang="en-US" sz="1200" dirty="0">
                <a:hlinkClick r:id="rId3"/>
              </a:rPr>
              <a:t>https://github.com/eic/D2EIC/blob/492c30d2122b0c60b9192185141fdd5925a9da2a/src/DriftChamber.cpp#L260</a:t>
            </a:r>
            <a:endParaRPr lang="en-US" sz="1200" dirty="0"/>
          </a:p>
          <a:p>
            <a:r>
              <a:rPr lang="en-US" dirty="0"/>
              <a:t>Sense and field wires: </a:t>
            </a:r>
            <a:r>
              <a:rPr lang="en-US" sz="1200" dirty="0">
                <a:hlinkClick r:id="rId4"/>
              </a:rPr>
              <a:t>https://</a:t>
            </a:r>
            <a:r>
              <a:rPr lang="en-US" sz="1200" dirty="0" err="1">
                <a:hlinkClick r:id="rId4"/>
              </a:rPr>
              <a:t>github.com</a:t>
            </a:r>
            <a:r>
              <a:rPr lang="en-US" sz="1200" dirty="0">
                <a:hlinkClick r:id="rId4"/>
              </a:rPr>
              <a:t>/</a:t>
            </a:r>
            <a:r>
              <a:rPr lang="en-US" sz="1200" dirty="0" err="1">
                <a:hlinkClick r:id="rId4"/>
              </a:rPr>
              <a:t>eic</a:t>
            </a:r>
            <a:r>
              <a:rPr lang="en-US" sz="1200" dirty="0">
                <a:hlinkClick r:id="rId4"/>
              </a:rPr>
              <a:t>/D2EIC/blob/492c30d2122b0c60b9192185141fdd5925a9da2a/</a:t>
            </a:r>
            <a:r>
              <a:rPr lang="en-US" sz="1200" dirty="0" err="1">
                <a:hlinkClick r:id="rId4"/>
              </a:rPr>
              <a:t>src</a:t>
            </a:r>
            <a:r>
              <a:rPr lang="en-US" sz="1200" dirty="0">
                <a:hlinkClick r:id="rId4"/>
              </a:rPr>
              <a:t>/DriftChamber.cpp#L467C8-L467C42</a:t>
            </a:r>
            <a:endParaRPr lang="en-US" sz="12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BF1DCB5-B3A7-5F49-E788-14EA6AABC4EA}"/>
              </a:ext>
            </a:extLst>
          </p:cNvPr>
          <p:cNvSpPr txBox="1"/>
          <p:nvPr/>
        </p:nvSpPr>
        <p:spPr>
          <a:xfrm>
            <a:off x="1351659" y="1159367"/>
            <a:ext cx="86271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Trying to set each layer as approach, and set the sense wires to be representative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0880397-E354-E5AB-F14B-6542A4BBCE22}"/>
              </a:ext>
            </a:extLst>
          </p:cNvPr>
          <p:cNvSpPr txBox="1"/>
          <p:nvPr/>
        </p:nvSpPr>
        <p:spPr>
          <a:xfrm>
            <a:off x="559835" y="4126041"/>
            <a:ext cx="86485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My branch: </a:t>
            </a:r>
            <a:r>
              <a:rPr lang="en-US" dirty="0">
                <a:hlinkClick r:id="rId5"/>
              </a:rPr>
              <a:t>https://</a:t>
            </a:r>
            <a:r>
              <a:rPr lang="en-US" dirty="0" err="1">
                <a:hlinkClick r:id="rId5"/>
              </a:rPr>
              <a:t>github.com</a:t>
            </a:r>
            <a:r>
              <a:rPr lang="en-US" dirty="0">
                <a:hlinkClick r:id="rId5"/>
              </a:rPr>
              <a:t>/</a:t>
            </a:r>
            <a:r>
              <a:rPr lang="en-US" dirty="0" err="1">
                <a:hlinkClick r:id="rId5"/>
              </a:rPr>
              <a:t>eic</a:t>
            </a:r>
            <a:r>
              <a:rPr lang="en-US" dirty="0">
                <a:hlinkClick r:id="rId5"/>
              </a:rPr>
              <a:t>/D2EIC/tree/19-implementation-of-a-drift-chamber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13628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A0D2EBA-591D-0D41-9C46-2E17C49223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4</a:t>
            </a:fld>
            <a:endParaRPr lang="en-US" sz="10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3B2AE46-B3D2-054A-9F92-273948CEEE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Related files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82F45CB-AE65-FD60-D7C3-473E1035AE3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Cheuk-Ping Wong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F7E886E-A45E-C6C6-B823-1CA59ECC79E6}"/>
              </a:ext>
            </a:extLst>
          </p:cNvPr>
          <p:cNvSpPr txBox="1"/>
          <p:nvPr/>
        </p:nvSpPr>
        <p:spPr>
          <a:xfrm>
            <a:off x="571500" y="861995"/>
            <a:ext cx="93618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compact/</a:t>
            </a:r>
            <a:r>
              <a:rPr lang="en-US" dirty="0" err="1"/>
              <a:t>definitions.xml</a:t>
            </a:r>
            <a:r>
              <a:rPr lang="en-US" dirty="0"/>
              <a:t> (</a:t>
            </a:r>
            <a:r>
              <a:rPr lang="en-US" sz="1200" dirty="0">
                <a:hlinkClick r:id="rId2"/>
              </a:rPr>
              <a:t>https://github.com/eic/D2EIC/blob/19-implementation-of-a-drift-chamber/compact/definitions.xml</a:t>
            </a:r>
            <a:r>
              <a:rPr lang="en-US" sz="1200" dirty="0"/>
              <a:t>)</a:t>
            </a:r>
          </a:p>
          <a:p>
            <a:r>
              <a:rPr lang="en-US" dirty="0"/>
              <a:t>&lt;constant name="DCH_0_ID"                     value="87"/&gt;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574D63C-427E-37D9-C397-F3EA205F82C8}"/>
              </a:ext>
            </a:extLst>
          </p:cNvPr>
          <p:cNvSpPr txBox="1"/>
          <p:nvPr/>
        </p:nvSpPr>
        <p:spPr>
          <a:xfrm>
            <a:off x="571500" y="1636325"/>
            <a:ext cx="8954311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compact/tracking/</a:t>
            </a:r>
            <a:r>
              <a:rPr lang="en-US" dirty="0" err="1"/>
              <a:t>definitions_dch.xml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(</a:t>
            </a:r>
            <a:r>
              <a:rPr lang="en-US" sz="1200" dirty="0">
                <a:hlinkClick r:id="rId3"/>
              </a:rPr>
              <a:t>https://github.com/eic/D2EIC/blob/492c30d2122b0c60b9192185141fdd5925a9da2a/compact/tracking/definitions_dch.xml#L111</a:t>
            </a:r>
            <a:r>
              <a:rPr lang="en-US" dirty="0"/>
              <a:t>)</a:t>
            </a:r>
          </a:p>
          <a:p>
            <a:r>
              <a:rPr lang="en-US" dirty="0"/>
              <a:t>&lt;detectors&gt;</a:t>
            </a:r>
          </a:p>
          <a:p>
            <a:r>
              <a:rPr lang="en-US" dirty="0"/>
              <a:t>     &lt;detector id="DCH_0_ID"</a:t>
            </a:r>
          </a:p>
          <a:p>
            <a:r>
              <a:rPr lang="en-US" dirty="0"/>
              <a:t>      name="</a:t>
            </a:r>
            <a:r>
              <a:rPr lang="en-US" dirty="0" err="1"/>
              <a:t>DCHTrackerSubAssembly</a:t>
            </a:r>
            <a:r>
              <a:rPr lang="en-US" dirty="0"/>
              <a:t>"</a:t>
            </a:r>
          </a:p>
          <a:p>
            <a:r>
              <a:rPr lang="en-US" dirty="0"/>
              <a:t>      type="DD4hep_SubdetectorAssembly"</a:t>
            </a:r>
          </a:p>
          <a:p>
            <a:r>
              <a:rPr lang="en-US" dirty="0"/>
              <a:t>      vis="</a:t>
            </a:r>
            <a:r>
              <a:rPr lang="en-US" dirty="0" err="1"/>
              <a:t>TrackerSubAssemblyVis</a:t>
            </a:r>
            <a:r>
              <a:rPr lang="en-US" dirty="0"/>
              <a:t>"&gt;</a:t>
            </a:r>
          </a:p>
          <a:p>
            <a:r>
              <a:rPr lang="en-US" dirty="0"/>
              <a:t>      &lt;composite name="DCH"/&gt;</a:t>
            </a:r>
          </a:p>
          <a:p>
            <a:r>
              <a:rPr lang="en-US" dirty="0"/>
              <a:t>     &lt;/detector&gt;</a:t>
            </a:r>
          </a:p>
          <a:p>
            <a:r>
              <a:rPr lang="en-US" dirty="0"/>
              <a:t>  &lt;/detectors&gt;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5E36FD7-1E33-9F87-D346-604490160691}"/>
              </a:ext>
            </a:extLst>
          </p:cNvPr>
          <p:cNvSpPr txBox="1"/>
          <p:nvPr/>
        </p:nvSpPr>
        <p:spPr>
          <a:xfrm>
            <a:off x="571500" y="4636113"/>
            <a:ext cx="111668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compact/tracking/</a:t>
            </a:r>
            <a:r>
              <a:rPr lang="en-US" dirty="0" err="1"/>
              <a:t>dch.xml</a:t>
            </a:r>
            <a:r>
              <a:rPr lang="en-US" dirty="0"/>
              <a:t> (</a:t>
            </a:r>
            <a:r>
              <a:rPr lang="en-US" sz="1200" dirty="0">
                <a:hlinkClick r:id="rId4"/>
              </a:rPr>
              <a:t>https://github.com/eic/D2EIC/blob/492c30d2122b0c60b9192185141fdd5925a9da2a/compact/tracking/dch.xml#L83</a:t>
            </a:r>
            <a:r>
              <a:rPr lang="en-US" dirty="0"/>
              <a:t>)</a:t>
            </a:r>
          </a:p>
          <a:p>
            <a:r>
              <a:rPr lang="en-US" dirty="0"/>
              <a:t>*   Reduce number of layers by changing “</a:t>
            </a:r>
            <a:r>
              <a:rPr lang="en-US" dirty="0" err="1"/>
              <a:t>DCH_nsuperlayers</a:t>
            </a:r>
            <a:r>
              <a:rPr lang="en-US" dirty="0"/>
              <a:t>” and "</a:t>
            </a:r>
            <a:r>
              <a:rPr lang="en-US" dirty="0" err="1"/>
              <a:t>DCH_nlayersPerSuperlayer</a:t>
            </a:r>
            <a:r>
              <a:rPr lang="en-US" dirty="0"/>
              <a:t>"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6944B6E-BD1F-EFFB-FD5F-A466F1504801}"/>
              </a:ext>
            </a:extLst>
          </p:cNvPr>
          <p:cNvSpPr txBox="1"/>
          <p:nvPr/>
        </p:nvSpPr>
        <p:spPr>
          <a:xfrm>
            <a:off x="571500" y="5433020"/>
            <a:ext cx="306577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D2EIC/D2EIC_dch_only.xml</a:t>
            </a:r>
          </a:p>
          <a:p>
            <a:r>
              <a:rPr lang="en-US" dirty="0"/>
              <a:t>Beam pipe + drift chamber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79880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D529852-2A4D-E7A4-D67B-1DF6B6B18A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5</a:t>
            </a:fld>
            <a:endParaRPr lang="en-US" sz="10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9D44211-15C4-77C4-8E19-E9C6DB9FA4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Integrated Tracking Design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FFE042-3B35-4809-D38E-2E2CF7743C1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Cheuk-Ping Wong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6AED1FB7-7255-027F-F8F9-DC4177DC95FC}"/>
              </a:ext>
            </a:extLst>
          </p:cNvPr>
          <p:cNvGrpSpPr/>
          <p:nvPr/>
        </p:nvGrpSpPr>
        <p:grpSpPr>
          <a:xfrm>
            <a:off x="302874" y="1675258"/>
            <a:ext cx="11243165" cy="3438952"/>
            <a:chOff x="311464" y="4267200"/>
            <a:chExt cx="7156704" cy="2189024"/>
          </a:xfrm>
        </p:grpSpPr>
        <p:pic>
          <p:nvPicPr>
            <p:cNvPr id="11" name="Picture 10" descr="A close-up of a machine&#10;&#10;Description automatically generated">
              <a:extLst>
                <a:ext uri="{FF2B5EF4-FFF2-40B4-BE49-F238E27FC236}">
                  <a16:creationId xmlns:a16="http://schemas.microsoft.com/office/drawing/2014/main" id="{A65480CE-328A-9EFE-0B43-FBEDE963A88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29986" y="4267200"/>
              <a:ext cx="7014347" cy="1973369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CDE5F1D-434D-30F5-DEC6-F111ED28C39C}"/>
                </a:ext>
              </a:extLst>
            </p:cNvPr>
            <p:cNvSpPr txBox="1"/>
            <p:nvPr/>
          </p:nvSpPr>
          <p:spPr>
            <a:xfrm>
              <a:off x="1038687" y="4317422"/>
              <a:ext cx="5674951" cy="338554"/>
            </a:xfrm>
            <a:prstGeom prst="rect">
              <a:avLst/>
            </a:prstGeom>
            <a:noFill/>
            <a:scene3d>
              <a:camera prst="perspectiveContrastingRightFacing" fov="300000">
                <a:rot lat="0" lon="21540000" rev="60000"/>
              </a:camera>
              <a:lightRig rig="threePt" dir="t"/>
            </a:scene3d>
          </p:spPr>
          <p:txBody>
            <a:bodyPr wrap="none" rtlCol="0">
              <a:spAutoFit/>
              <a:scene3d>
                <a:camera prst="isometricOffAxis1Right">
                  <a:rot lat="1080000" lon="21000000" rev="0"/>
                </a:camera>
                <a:lightRig rig="threePt" dir="t"/>
              </a:scene3d>
            </a:bodyPr>
            <a:lstStyle/>
            <a:p>
              <a:r>
                <a:rPr lang="en-US" sz="1600" dirty="0"/>
                <a:t>10 sensitive layers of drift chamber (other layers not shown) 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BFAC8FF-E87D-E14D-7DF5-5536D50239A4}"/>
                </a:ext>
              </a:extLst>
            </p:cNvPr>
            <p:cNvSpPr txBox="1"/>
            <p:nvPr/>
          </p:nvSpPr>
          <p:spPr>
            <a:xfrm>
              <a:off x="6304067" y="6117670"/>
              <a:ext cx="116410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Beam pipe</a:t>
              </a:r>
            </a:p>
          </p:txBody>
        </p:sp>
        <p:sp>
          <p:nvSpPr>
            <p:cNvPr id="14" name="Left Brace 13">
              <a:extLst>
                <a:ext uri="{FF2B5EF4-FFF2-40B4-BE49-F238E27FC236}">
                  <a16:creationId xmlns:a16="http://schemas.microsoft.com/office/drawing/2014/main" id="{AA89A2AA-65AE-0C01-7FB2-2CC38431D8D3}"/>
                </a:ext>
              </a:extLst>
            </p:cNvPr>
            <p:cNvSpPr/>
            <p:nvPr/>
          </p:nvSpPr>
          <p:spPr>
            <a:xfrm>
              <a:off x="674703" y="4615543"/>
              <a:ext cx="169303" cy="275771"/>
            </a:xfrm>
            <a:prstGeom prst="leftBrace">
              <a:avLst/>
            </a:prstGeom>
            <a:noFill/>
            <a:ln w="381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38062925-045E-05B8-598E-F058F1059589}"/>
                </a:ext>
              </a:extLst>
            </p:cNvPr>
            <p:cNvSpPr/>
            <p:nvPr/>
          </p:nvSpPr>
          <p:spPr>
            <a:xfrm>
              <a:off x="311464" y="4491537"/>
              <a:ext cx="727223" cy="258820"/>
            </a:xfrm>
            <a:custGeom>
              <a:avLst/>
              <a:gdLst>
                <a:gd name="connsiteX0" fmla="*/ 215444 w 517285"/>
                <a:gd name="connsiteY0" fmla="*/ 284086 h 284086"/>
                <a:gd name="connsiteX1" fmla="*/ 11257 w 517285"/>
                <a:gd name="connsiteY1" fmla="*/ 71022 h 284086"/>
                <a:gd name="connsiteX2" fmla="*/ 517285 w 517285"/>
                <a:gd name="connsiteY2" fmla="*/ 0 h 284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17285" h="284086">
                  <a:moveTo>
                    <a:pt x="215444" y="284086"/>
                  </a:moveTo>
                  <a:cubicBezTo>
                    <a:pt x="88197" y="201228"/>
                    <a:pt x="-39050" y="118370"/>
                    <a:pt x="11257" y="71022"/>
                  </a:cubicBezTo>
                  <a:cubicBezTo>
                    <a:pt x="61564" y="23674"/>
                    <a:pt x="289424" y="11837"/>
                    <a:pt x="517285" y="0"/>
                  </a:cubicBezTo>
                </a:path>
              </a:pathLst>
            </a:custGeom>
            <a:noFill/>
            <a:ln w="28575">
              <a:solidFill>
                <a:schemeClr val="accent2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39AB9BE-62CB-E909-4235-C52286B635A5}"/>
                </a:ext>
              </a:extLst>
            </p:cNvPr>
            <p:cNvSpPr txBox="1"/>
            <p:nvPr/>
          </p:nvSpPr>
          <p:spPr>
            <a:xfrm>
              <a:off x="3325151" y="6055903"/>
              <a:ext cx="1471878" cy="338554"/>
            </a:xfrm>
            <a:prstGeom prst="rect">
              <a:avLst/>
            </a:prstGeom>
            <a:noFill/>
            <a:scene3d>
              <a:camera prst="perspectiveContrastingRightFacing" fov="300000">
                <a:rot lat="0" lon="21540000" rev="180000"/>
              </a:camera>
              <a:lightRig rig="threePt" dir="t"/>
            </a:scene3d>
          </p:spPr>
          <p:txBody>
            <a:bodyPr wrap="none" rtlCol="0">
              <a:spAutoFit/>
              <a:scene3d>
                <a:camera prst="isometricOffAxis1Right">
                  <a:rot lat="1080000" lon="21000000" rev="0"/>
                </a:camera>
                <a:lightRig rig="threePt" dir="t"/>
              </a:scene3d>
            </a:bodyPr>
            <a:lstStyle/>
            <a:p>
              <a:r>
                <a:rPr lang="en-US" sz="1600" dirty="0"/>
                <a:t>Silicon tracker</a:t>
              </a:r>
            </a:p>
          </p:txBody>
        </p:sp>
        <p:sp>
          <p:nvSpPr>
            <p:cNvPr id="17" name="Left Brace 16">
              <a:extLst>
                <a:ext uri="{FF2B5EF4-FFF2-40B4-BE49-F238E27FC236}">
                  <a16:creationId xmlns:a16="http://schemas.microsoft.com/office/drawing/2014/main" id="{78FF24D7-4A5A-86F1-AD46-E1564A1B696B}"/>
                </a:ext>
              </a:extLst>
            </p:cNvPr>
            <p:cNvSpPr/>
            <p:nvPr/>
          </p:nvSpPr>
          <p:spPr>
            <a:xfrm rot="16026101">
              <a:off x="3729538" y="3662481"/>
              <a:ext cx="640713" cy="4298914"/>
            </a:xfrm>
            <a:prstGeom prst="leftBrace">
              <a:avLst>
                <a:gd name="adj1" fmla="val 10042"/>
                <a:gd name="adj2" fmla="val 50363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5D64B2A2-56CA-38CE-44CB-0AD724817CD5}"/>
                </a:ext>
              </a:extLst>
            </p:cNvPr>
            <p:cNvSpPr/>
            <p:nvPr/>
          </p:nvSpPr>
          <p:spPr>
            <a:xfrm>
              <a:off x="6507332" y="5140171"/>
              <a:ext cx="661771" cy="1012054"/>
            </a:xfrm>
            <a:custGeom>
              <a:avLst/>
              <a:gdLst>
                <a:gd name="connsiteX0" fmla="*/ 0 w 661771"/>
                <a:gd name="connsiteY0" fmla="*/ 0 h 1012054"/>
                <a:gd name="connsiteX1" fmla="*/ 603682 w 661771"/>
                <a:gd name="connsiteY1" fmla="*/ 585926 h 1012054"/>
                <a:gd name="connsiteX2" fmla="*/ 603682 w 661771"/>
                <a:gd name="connsiteY2" fmla="*/ 1012054 h 1012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61771" h="1012054">
                  <a:moveTo>
                    <a:pt x="0" y="0"/>
                  </a:moveTo>
                  <a:cubicBezTo>
                    <a:pt x="251534" y="208625"/>
                    <a:pt x="503068" y="417250"/>
                    <a:pt x="603682" y="585926"/>
                  </a:cubicBezTo>
                  <a:cubicBezTo>
                    <a:pt x="704296" y="754602"/>
                    <a:pt x="653989" y="883328"/>
                    <a:pt x="603682" y="1012054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8F650B74-F821-1190-226C-33334ECDCB9C}"/>
              </a:ext>
            </a:extLst>
          </p:cNvPr>
          <p:cNvSpPr txBox="1"/>
          <p:nvPr/>
        </p:nvSpPr>
        <p:spPr>
          <a:xfrm>
            <a:off x="1002383" y="2813927"/>
            <a:ext cx="10396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~35cm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19FCD004-DEDB-E8FA-8BCD-C1C5CEE321FA}"/>
              </a:ext>
            </a:extLst>
          </p:cNvPr>
          <p:cNvCxnSpPr>
            <a:cxnSpLocks/>
          </p:cNvCxnSpPr>
          <p:nvPr/>
        </p:nvCxnSpPr>
        <p:spPr>
          <a:xfrm>
            <a:off x="1006509" y="2655740"/>
            <a:ext cx="0" cy="817263"/>
          </a:xfrm>
          <a:prstGeom prst="straightConnector1">
            <a:avLst/>
          </a:prstGeom>
          <a:ln w="38100"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DADE1590-2252-1D88-4FA7-845C7D83974E}"/>
              </a:ext>
            </a:extLst>
          </p:cNvPr>
          <p:cNvSpPr txBox="1"/>
          <p:nvPr/>
        </p:nvSpPr>
        <p:spPr>
          <a:xfrm>
            <a:off x="2668788" y="5221425"/>
            <a:ext cx="64684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maximum radius of the silicon tracker is reduced to 30cm</a:t>
            </a:r>
          </a:p>
        </p:txBody>
      </p:sp>
    </p:spTree>
    <p:extLst>
      <p:ext uri="{BB962C8B-B14F-4D97-AF65-F5344CB8AC3E}">
        <p14:creationId xmlns:p14="http://schemas.microsoft.com/office/powerpoint/2010/main" val="13141973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50B493E-A144-9924-C15C-1758DF07CB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6</a:t>
            </a:fld>
            <a:endParaRPr lang="en-US" sz="10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BF550BB-3D64-D827-313C-C5A7F66532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Generating Material Map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C394D2-7F2C-A064-DC21-7C5558E5AC2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Cheuk-Ping Wong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46204DB-421A-3EAB-06E8-AB3AA45F735D}"/>
              </a:ext>
            </a:extLst>
          </p:cNvPr>
          <p:cNvSpPr txBox="1"/>
          <p:nvPr/>
        </p:nvSpPr>
        <p:spPr>
          <a:xfrm>
            <a:off x="571500" y="825190"/>
            <a:ext cx="11443291" cy="53860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jug_xl</a:t>
            </a:r>
            <a:r>
              <a:rPr lang="en-US" sz="8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&gt; </a:t>
            </a:r>
            <a:r>
              <a:rPr lang="en-US" sz="800" b="1" dirty="0">
                <a:solidFill>
                  <a:srgbClr val="2FB41D"/>
                </a:solidFill>
                <a:effectLst/>
                <a:latin typeface="Menlo" panose="020B0609030804020204" pitchFamily="49" charset="0"/>
              </a:rPr>
              <a:t>cwong1@eic0105</a:t>
            </a:r>
            <a:r>
              <a:rPr lang="en-US" sz="8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:</a:t>
            </a:r>
            <a:r>
              <a:rPr lang="en-US" sz="800" b="1" dirty="0">
                <a:solidFill>
                  <a:srgbClr val="400BD9"/>
                </a:solidFill>
                <a:effectLst/>
                <a:latin typeface="Menlo" panose="020B0609030804020204" pitchFamily="49" charset="0"/>
              </a:rPr>
              <a:t>/</a:t>
            </a:r>
            <a:r>
              <a:rPr lang="en-US" sz="800" b="1" dirty="0" err="1">
                <a:solidFill>
                  <a:srgbClr val="400BD9"/>
                </a:solidFill>
                <a:effectLst/>
                <a:latin typeface="Menlo" panose="020B0609030804020204" pitchFamily="49" charset="0"/>
              </a:rPr>
              <a:t>gpfs</a:t>
            </a:r>
            <a:r>
              <a:rPr lang="en-US" sz="800" b="1" dirty="0">
                <a:solidFill>
                  <a:srgbClr val="400BD9"/>
                </a:solidFill>
                <a:effectLst/>
                <a:latin typeface="Menlo" panose="020B0609030804020204" pitchFamily="49" charset="0"/>
              </a:rPr>
              <a:t>/</a:t>
            </a:r>
            <a:r>
              <a:rPr lang="en-US" sz="800" b="1" dirty="0" err="1">
                <a:solidFill>
                  <a:srgbClr val="400BD9"/>
                </a:solidFill>
                <a:effectLst/>
                <a:latin typeface="Menlo" panose="020B0609030804020204" pitchFamily="49" charset="0"/>
              </a:rPr>
              <a:t>mnt</a:t>
            </a:r>
            <a:r>
              <a:rPr lang="en-US" sz="800" b="1" dirty="0">
                <a:solidFill>
                  <a:srgbClr val="400BD9"/>
                </a:solidFill>
                <a:effectLst/>
                <a:latin typeface="Menlo" panose="020B0609030804020204" pitchFamily="49" charset="0"/>
              </a:rPr>
              <a:t>/gpfs02/</a:t>
            </a:r>
            <a:r>
              <a:rPr lang="en-US" sz="800" b="1" dirty="0" err="1">
                <a:solidFill>
                  <a:srgbClr val="400BD9"/>
                </a:solidFill>
                <a:effectLst/>
                <a:latin typeface="Menlo" panose="020B0609030804020204" pitchFamily="49" charset="0"/>
              </a:rPr>
              <a:t>eic</a:t>
            </a:r>
            <a:r>
              <a:rPr lang="en-US" sz="800" b="1" dirty="0">
                <a:solidFill>
                  <a:srgbClr val="400BD9"/>
                </a:solidFill>
                <a:effectLst/>
                <a:latin typeface="Menlo" panose="020B0609030804020204" pitchFamily="49" charset="0"/>
              </a:rPr>
              <a:t>/</a:t>
            </a:r>
            <a:r>
              <a:rPr lang="en-US" sz="800" b="1" dirty="0" err="1">
                <a:solidFill>
                  <a:srgbClr val="400BD9"/>
                </a:solidFill>
                <a:effectLst/>
                <a:latin typeface="Menlo" panose="020B0609030804020204" pitchFamily="49" charset="0"/>
              </a:rPr>
              <a:t>pingwong</a:t>
            </a:r>
            <a:r>
              <a:rPr lang="en-US" sz="800" b="1" dirty="0">
                <a:solidFill>
                  <a:srgbClr val="400BD9"/>
                </a:solidFill>
                <a:effectLst/>
                <a:latin typeface="Menlo" panose="020B0609030804020204" pitchFamily="49" charset="0"/>
              </a:rPr>
              <a:t>/DD4hep/</a:t>
            </a:r>
            <a:r>
              <a:rPr lang="en-US" sz="800" b="1" dirty="0" err="1">
                <a:solidFill>
                  <a:srgbClr val="400BD9"/>
                </a:solidFill>
                <a:effectLst/>
                <a:latin typeface="Menlo" panose="020B0609030804020204" pitchFamily="49" charset="0"/>
              </a:rPr>
              <a:t>detectorXML</a:t>
            </a:r>
            <a:r>
              <a:rPr lang="en-US" sz="800" b="1" dirty="0">
                <a:solidFill>
                  <a:srgbClr val="400BD9"/>
                </a:solidFill>
                <a:effectLst/>
                <a:latin typeface="Menlo" panose="020B0609030804020204" pitchFamily="49" charset="0"/>
              </a:rPr>
              <a:t>/D2EIC/install/share/D2EIC/</a:t>
            </a:r>
            <a:r>
              <a:rPr lang="en-US" sz="800" b="1" dirty="0" err="1">
                <a:solidFill>
                  <a:srgbClr val="400BD9"/>
                </a:solidFill>
                <a:effectLst/>
                <a:latin typeface="Menlo" panose="020B0609030804020204" pitchFamily="49" charset="0"/>
              </a:rPr>
              <a:t>myMaterialMap</a:t>
            </a:r>
            <a:r>
              <a:rPr lang="en-US" sz="8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$ ../../../../../</a:t>
            </a:r>
            <a:r>
              <a:rPr lang="en-US" sz="8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material_maps_new</a:t>
            </a:r>
            <a:r>
              <a:rPr lang="en-US" sz="8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/</a:t>
            </a:r>
            <a:r>
              <a:rPr lang="en-US" sz="8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run_matmap_py.sh</a:t>
            </a:r>
            <a:r>
              <a:rPr lang="en-US" sz="8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1 | tee log</a:t>
            </a:r>
            <a:endParaRPr lang="en-US" sz="800" dirty="0">
              <a:solidFill>
                <a:srgbClr val="400BD9"/>
              </a:solidFill>
              <a:effectLst/>
              <a:latin typeface="Menlo" panose="020B0609030804020204" pitchFamily="49" charset="0"/>
            </a:endParaRPr>
          </a:p>
          <a:p>
            <a:br>
              <a:rPr lang="en-US" sz="8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</a:br>
            <a:r>
              <a:rPr lang="en-US" sz="8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……</a:t>
            </a:r>
          </a:p>
          <a:p>
            <a:br>
              <a:rPr lang="en-US" sz="8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</a:br>
            <a:r>
              <a:rPr lang="en-US" sz="8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---------------------</a:t>
            </a:r>
          </a:p>
          <a:p>
            <a:r>
              <a:rPr lang="en-US" sz="8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mat: </a:t>
            </a:r>
          </a:p>
          <a:p>
            <a:r>
              <a:rPr lang="en-US" sz="8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---------------------</a:t>
            </a:r>
          </a:p>
          <a:p>
            <a:r>
              <a:rPr lang="en-US" sz="8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{'layer': 1, 'value': {'bounds': {'type': '</a:t>
            </a:r>
            <a:r>
              <a:rPr lang="en-US" sz="8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CylinderBounds</a:t>
            </a:r>
            <a:r>
              <a:rPr lang="en-US" sz="8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', 'values': [13.500349999999997, 736.0, 3.141592653589793, 0.0, 0.0, 0.0]}, '</a:t>
            </a:r>
            <a:r>
              <a:rPr lang="en-US" sz="8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geo_id</a:t>
            </a:r>
            <a:r>
              <a:rPr lang="en-US" sz="8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': 72057662757404672, 'material': {'</a:t>
            </a:r>
            <a:r>
              <a:rPr lang="en-US" sz="8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binUtility</a:t>
            </a:r>
            <a:r>
              <a:rPr lang="en-US" sz="8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': {'</a:t>
            </a:r>
            <a:r>
              <a:rPr lang="en-US" sz="8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binningdata</a:t>
            </a:r>
            <a:r>
              <a:rPr lang="en-US" sz="8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': [{'bins': 1, 'max': 3.1415927410125732, 'min': -3.1415927410125732, 'option': 'closed', 'type': 'equidistant', 'value': '</a:t>
            </a:r>
            <a:r>
              <a:rPr lang="en-US" sz="8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binPhi</a:t>
            </a:r>
            <a:r>
              <a:rPr lang="en-US" sz="8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'}, {'bins': 1, 'max': 736.0, 'min': -736.0, 'option': 'open', 'type': 'equidistant', 'value': '</a:t>
            </a:r>
            <a:r>
              <a:rPr lang="en-US" sz="8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binZ</a:t>
            </a:r>
            <a:r>
              <a:rPr lang="en-US" sz="8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'}]}, '</a:t>
            </a:r>
            <a:r>
              <a:rPr lang="en-US" sz="8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mapMaterial</a:t>
            </a:r>
            <a:r>
              <a:rPr lang="en-US" sz="8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': False, '</a:t>
            </a:r>
            <a:r>
              <a:rPr lang="en-US" sz="8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mappingType</a:t>
            </a:r>
            <a:r>
              <a:rPr lang="en-US" sz="8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': 'Default', 'type': 'proto'}, 'transform': {'rotation': None, 'translation': None}, 'type': '</a:t>
            </a:r>
            <a:r>
              <a:rPr lang="en-US" sz="8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CylinderSurface</a:t>
            </a:r>
            <a:r>
              <a:rPr lang="en-US" sz="8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'}, 'volume': 1}</a:t>
            </a:r>
          </a:p>
          <a:p>
            <a:r>
              <a:rPr lang="en-US" sz="8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---------------------</a:t>
            </a:r>
          </a:p>
          <a:p>
            <a:r>
              <a:rPr lang="en-US" sz="8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---------------------</a:t>
            </a:r>
          </a:p>
          <a:p>
            <a:r>
              <a:rPr lang="en-US" sz="8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mat: </a:t>
            </a:r>
          </a:p>
          <a:p>
            <a:r>
              <a:rPr lang="en-US" sz="8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---------------------</a:t>
            </a:r>
          </a:p>
          <a:p>
            <a:r>
              <a:rPr lang="en-US" sz="8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{'boundary': 1, 'value': {'bounds': {'type': '</a:t>
            </a:r>
            <a:r>
              <a:rPr lang="en-US" sz="8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RadialBounds</a:t>
            </a:r>
            <a:r>
              <a:rPr lang="en-US" sz="8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', 'values': [0.0, 30.500699999999995, 3.141592653589793, 0.0]}, '</a:t>
            </a:r>
            <a:r>
              <a:rPr lang="en-US" sz="8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geo_id</a:t>
            </a:r>
            <a:r>
              <a:rPr lang="en-US" sz="8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': 72339069014638592, 'material': {'</a:t>
            </a:r>
            <a:r>
              <a:rPr lang="en-US" sz="8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binUtility</a:t>
            </a:r>
            <a:r>
              <a:rPr lang="en-US" sz="8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': {'</a:t>
            </a:r>
            <a:r>
              <a:rPr lang="en-US" sz="8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binningdata</a:t>
            </a:r>
            <a:r>
              <a:rPr lang="en-US" sz="8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': [{'bins': 1, 'max': 3.1415927410125732, 'min': -3.1415927410125732, 'option': 'closed', 'type': 'equidistant', 'value': '</a:t>
            </a:r>
            <a:r>
              <a:rPr lang="en-US" sz="8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binPhi</a:t>
            </a:r>
            <a:r>
              <a:rPr lang="en-US" sz="8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'}, {'bins': 1, 'max': 30.500699996948242, 'min': 0.0, 'option': 'open', 'type': 'equidistant', 'value': '</a:t>
            </a:r>
            <a:r>
              <a:rPr lang="en-US" sz="8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binR</a:t>
            </a:r>
            <a:r>
              <a:rPr lang="en-US" sz="8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'}]}, '</a:t>
            </a:r>
            <a:r>
              <a:rPr lang="en-US" sz="8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mapMaterial</a:t>
            </a:r>
            <a:r>
              <a:rPr lang="en-US" sz="8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': False, '</a:t>
            </a:r>
            <a:r>
              <a:rPr lang="en-US" sz="8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mappingType</a:t>
            </a:r>
            <a:r>
              <a:rPr lang="en-US" sz="8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': 'Default', 'type': 'proto'}, 'transform': {'rotation': None, 'translation': [0.0, 0.0, -737.0]}, 'type': '</a:t>
            </a:r>
            <a:r>
              <a:rPr lang="en-US" sz="8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DiscSurface</a:t>
            </a:r>
            <a:r>
              <a:rPr lang="en-US" sz="8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'}, 'volume': 1}</a:t>
            </a:r>
          </a:p>
          <a:p>
            <a:r>
              <a:rPr lang="en-US" sz="8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---------------------</a:t>
            </a:r>
          </a:p>
          <a:p>
            <a:r>
              <a:rPr lang="en-US" sz="8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---------------------</a:t>
            </a:r>
          </a:p>
          <a:p>
            <a:r>
              <a:rPr lang="en-US" sz="8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mat: </a:t>
            </a:r>
          </a:p>
          <a:p>
            <a:r>
              <a:rPr lang="en-US" sz="8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---------------------</a:t>
            </a:r>
          </a:p>
          <a:p>
            <a:r>
              <a:rPr lang="en-US" sz="8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{'boundary': 2, 'value': {'bounds': {'type': '</a:t>
            </a:r>
            <a:r>
              <a:rPr lang="en-US" sz="8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RadialBounds</a:t>
            </a:r>
            <a:r>
              <a:rPr lang="en-US" sz="8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', 'values': [0.0, 30.500699999999995, 3.141592653589793, 0.0]}, '</a:t>
            </a:r>
            <a:r>
              <a:rPr lang="en-US" sz="8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geo_id</a:t>
            </a:r>
            <a:r>
              <a:rPr lang="en-US" sz="8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': 72620543991349248, 'material': {'</a:t>
            </a:r>
            <a:r>
              <a:rPr lang="en-US" sz="8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binUtility</a:t>
            </a:r>
            <a:r>
              <a:rPr lang="en-US" sz="8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': {'</a:t>
            </a:r>
            <a:r>
              <a:rPr lang="en-US" sz="8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binningdata</a:t>
            </a:r>
            <a:r>
              <a:rPr lang="en-US" sz="8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': [{'bins': 1, 'max': 3.1415927410125732, 'min': -3.1415927410125732, 'option': 'closed', 'type': 'equidistant', 'value': '</a:t>
            </a:r>
            <a:r>
              <a:rPr lang="en-US" sz="8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binPhi</a:t>
            </a:r>
            <a:r>
              <a:rPr lang="en-US" sz="8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'}, {'bins': 1, 'max': 30.500699996948242, 'min': 0.0, 'option': 'open', 'type': 'equidistant', 'value': '</a:t>
            </a:r>
            <a:r>
              <a:rPr lang="en-US" sz="8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binR</a:t>
            </a:r>
            <a:r>
              <a:rPr lang="en-US" sz="8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'}]}, '</a:t>
            </a:r>
            <a:r>
              <a:rPr lang="en-US" sz="8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mapMaterial</a:t>
            </a:r>
            <a:r>
              <a:rPr lang="en-US" sz="8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': False, '</a:t>
            </a:r>
            <a:r>
              <a:rPr lang="en-US" sz="8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mappingType</a:t>
            </a:r>
            <a:r>
              <a:rPr lang="en-US" sz="8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': 'Default', 'type': 'proto'}, 'transform': {'rotation': None, 'translation': [0.0, 0.0, 737.0]}, 'type': '</a:t>
            </a:r>
            <a:r>
              <a:rPr lang="en-US" sz="8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DiscSurface</a:t>
            </a:r>
            <a:r>
              <a:rPr lang="en-US" sz="8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'}, 'volume': 1}</a:t>
            </a:r>
          </a:p>
          <a:p>
            <a:r>
              <a:rPr lang="en-US" sz="8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---------------------</a:t>
            </a:r>
          </a:p>
          <a:p>
            <a:r>
              <a:rPr lang="en-US" sz="8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---------------------</a:t>
            </a:r>
          </a:p>
          <a:p>
            <a:r>
              <a:rPr lang="en-US" sz="8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mat: </a:t>
            </a:r>
          </a:p>
          <a:p>
            <a:r>
              <a:rPr lang="en-US" sz="8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---------------------</a:t>
            </a:r>
          </a:p>
          <a:p>
            <a:r>
              <a:rPr lang="en-US" sz="8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{'boundary': 3, 'value': {'bounds': {'type': '</a:t>
            </a:r>
            <a:r>
              <a:rPr lang="en-US" sz="8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CylinderBounds</a:t>
            </a:r>
            <a:r>
              <a:rPr lang="en-US" sz="8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', 'values': [30.500699999999995, 737.0, 3.141592653589793, 0.0, 0.0, 0.0]}, '</a:t>
            </a:r>
            <a:r>
              <a:rPr lang="en-US" sz="8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geo_id</a:t>
            </a:r>
            <a:r>
              <a:rPr lang="en-US" sz="8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': 72902018968059904, 'material': {'</a:t>
            </a:r>
            <a:r>
              <a:rPr lang="en-US" sz="8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binUtility</a:t>
            </a:r>
            <a:r>
              <a:rPr lang="en-US" sz="8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': {'</a:t>
            </a:r>
            <a:r>
              <a:rPr lang="en-US" sz="8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binningdata</a:t>
            </a:r>
            <a:r>
              <a:rPr lang="en-US" sz="8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': [{'bins': 1, 'max': 3.1415927410125732, 'min': -3.1415927410125732, 'option': 'closed', 'type': 'equidistant', 'value': '</a:t>
            </a:r>
            <a:r>
              <a:rPr lang="en-US" sz="8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binPhi</a:t>
            </a:r>
            <a:r>
              <a:rPr lang="en-US" sz="8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'}, {'bins': 1, 'max': 737.0, 'min': -737.0, 'option': 'open', 'type': 'equidistant', 'value': '</a:t>
            </a:r>
            <a:r>
              <a:rPr lang="en-US" sz="8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binZ</a:t>
            </a:r>
            <a:r>
              <a:rPr lang="en-US" sz="8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'}]}, '</a:t>
            </a:r>
            <a:r>
              <a:rPr lang="en-US" sz="8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mapMaterial</a:t>
            </a:r>
            <a:r>
              <a:rPr lang="en-US" sz="8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': False, '</a:t>
            </a:r>
            <a:r>
              <a:rPr lang="en-US" sz="8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mappingType</a:t>
            </a:r>
            <a:r>
              <a:rPr lang="en-US" sz="8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': 'Default', 'type': 'proto'}, 'transform': {'rotation': None, 'translation': None}, 'type': '</a:t>
            </a:r>
            <a:r>
              <a:rPr lang="en-US" sz="8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CylinderSurface</a:t>
            </a:r>
            <a:r>
              <a:rPr lang="en-US" sz="8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'}, 'volume': 1}</a:t>
            </a:r>
          </a:p>
          <a:p>
            <a:r>
              <a:rPr lang="en-US" sz="8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---------------------</a:t>
            </a:r>
          </a:p>
          <a:p>
            <a:br>
              <a:rPr lang="en-US" sz="8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</a:br>
            <a:endParaRPr lang="en-US" sz="8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US" sz="8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Namespace(</a:t>
            </a:r>
            <a:r>
              <a:rPr lang="en-US" sz="8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inputFile</a:t>
            </a:r>
            <a:r>
              <a:rPr lang="en-US" sz="8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='config-</a:t>
            </a:r>
            <a:r>
              <a:rPr lang="en-US" sz="8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map.json</a:t>
            </a:r>
            <a:r>
              <a:rPr lang="en-US" sz="8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', </a:t>
            </a:r>
            <a:r>
              <a:rPr lang="en-US" sz="8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outputFile</a:t>
            </a:r>
            <a:r>
              <a:rPr lang="en-US" sz="8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='config-</a:t>
            </a:r>
            <a:r>
              <a:rPr lang="en-US" sz="8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map_new.json</a:t>
            </a:r>
            <a:r>
              <a:rPr lang="en-US" sz="8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')</a:t>
            </a:r>
          </a:p>
          <a:p>
            <a:r>
              <a:rPr lang="en-US" sz="8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Volume ID        Name       Approaches</a:t>
            </a:r>
          </a:p>
          <a:p>
            <a:r>
              <a:rPr lang="en-US" sz="8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Menlo" panose="020B0609030804020204" pitchFamily="49" charset="0"/>
              </a:rPr>
              <a:t>1 </a:t>
            </a:r>
            <a:r>
              <a:rPr lang="en-US" sz="80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Menlo" panose="020B0609030804020204" pitchFamily="49" charset="0"/>
              </a:rPr>
              <a:t>acts_beampipe_central</a:t>
            </a:r>
            <a:r>
              <a:rPr lang="en-US" sz="8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Menlo" panose="020B0609030804020204" pitchFamily="49" charset="0"/>
              </a:rPr>
              <a:t>::Barrel 1, 2</a:t>
            </a:r>
          </a:p>
          <a:p>
            <a:r>
              <a:rPr lang="en-US" sz="8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Menlo" panose="020B0609030804020204" pitchFamily="49" charset="0"/>
              </a:rPr>
              <a:t>1 </a:t>
            </a:r>
            <a:r>
              <a:rPr lang="en-US" sz="80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Menlo" panose="020B0609030804020204" pitchFamily="49" charset="0"/>
              </a:rPr>
              <a:t>acts_beampipe_central</a:t>
            </a:r>
            <a:r>
              <a:rPr lang="en-US" sz="8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Menlo" panose="020B0609030804020204" pitchFamily="49" charset="0"/>
              </a:rPr>
              <a:t>::Barrel X</a:t>
            </a:r>
          </a:p>
          <a:p>
            <a:r>
              <a:rPr lang="en-US" sz="8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Done! Updated config file at config-</a:t>
            </a:r>
            <a:r>
              <a:rPr lang="en-US" sz="8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map_new.json</a:t>
            </a:r>
            <a:endParaRPr lang="en-US" sz="8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724BF68-AE8A-A819-3747-A3777CF6B328}"/>
              </a:ext>
            </a:extLst>
          </p:cNvPr>
          <p:cNvSpPr txBox="1"/>
          <p:nvPr/>
        </p:nvSpPr>
        <p:spPr>
          <a:xfrm>
            <a:off x="4325259" y="5729817"/>
            <a:ext cx="3262432" cy="369332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drift chamber doesn’t show up</a:t>
            </a:r>
          </a:p>
        </p:txBody>
      </p:sp>
    </p:spTree>
    <p:extLst>
      <p:ext uri="{BB962C8B-B14F-4D97-AF65-F5344CB8AC3E}">
        <p14:creationId xmlns:p14="http://schemas.microsoft.com/office/powerpoint/2010/main" val="36270670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40D58C-60B3-B18C-F285-5354D1A015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72BACA-BFBB-3002-B782-0EA2C1C73A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Finished initial drift chamber implementation in DD4hep</a:t>
            </a:r>
          </a:p>
          <a:p>
            <a:pPr marL="914400" lvl="1" indent="-457200"/>
            <a:r>
              <a:rPr lang="en-US" dirty="0"/>
              <a:t>Fixed overlapping issue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To-do: add the drift chamber in ACTS for track reconstruction</a:t>
            </a:r>
            <a:br>
              <a:rPr lang="en-US" dirty="0"/>
            </a:br>
            <a:r>
              <a:rPr lang="en-US" dirty="0"/>
              <a:t>Message </a:t>
            </a:r>
            <a:r>
              <a:rPr lang="en-US" dirty="0" err="1"/>
              <a:t>Shujie</a:t>
            </a:r>
            <a:r>
              <a:rPr lang="en-US" dirty="0"/>
              <a:t> for help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4231A7-2430-25FD-559F-D3DBD93B2B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7</a:t>
            </a:fld>
            <a:endParaRPr lang="en-US" sz="10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5DB470-56FE-B739-EEF3-AE835F06DA1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Cheuk-Ping Wong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83111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16DAB0-31E1-4E3E-DFBA-6D5EE237A9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LDT Silicon Disk Dimensions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D88ECF0E-3307-6E27-1FA4-FBC38665BDA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02530982"/>
              </p:ext>
            </p:extLst>
          </p:nvPr>
        </p:nvGraphicFramePr>
        <p:xfrm>
          <a:off x="571500" y="963613"/>
          <a:ext cx="11048996" cy="2595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78428">
                  <a:extLst>
                    <a:ext uri="{9D8B030D-6E8A-4147-A177-3AD203B41FA5}">
                      <a16:colId xmlns:a16="http://schemas.microsoft.com/office/drawing/2014/main" val="3133628330"/>
                    </a:ext>
                  </a:extLst>
                </a:gridCol>
                <a:gridCol w="1578428">
                  <a:extLst>
                    <a:ext uri="{9D8B030D-6E8A-4147-A177-3AD203B41FA5}">
                      <a16:colId xmlns:a16="http://schemas.microsoft.com/office/drawing/2014/main" val="301816785"/>
                    </a:ext>
                  </a:extLst>
                </a:gridCol>
                <a:gridCol w="1578428">
                  <a:extLst>
                    <a:ext uri="{9D8B030D-6E8A-4147-A177-3AD203B41FA5}">
                      <a16:colId xmlns:a16="http://schemas.microsoft.com/office/drawing/2014/main" val="2429871194"/>
                    </a:ext>
                  </a:extLst>
                </a:gridCol>
                <a:gridCol w="1578428">
                  <a:extLst>
                    <a:ext uri="{9D8B030D-6E8A-4147-A177-3AD203B41FA5}">
                      <a16:colId xmlns:a16="http://schemas.microsoft.com/office/drawing/2014/main" val="3780289238"/>
                    </a:ext>
                  </a:extLst>
                </a:gridCol>
                <a:gridCol w="1578428">
                  <a:extLst>
                    <a:ext uri="{9D8B030D-6E8A-4147-A177-3AD203B41FA5}">
                      <a16:colId xmlns:a16="http://schemas.microsoft.com/office/drawing/2014/main" val="1192774642"/>
                    </a:ext>
                  </a:extLst>
                </a:gridCol>
                <a:gridCol w="1578428">
                  <a:extLst>
                    <a:ext uri="{9D8B030D-6E8A-4147-A177-3AD203B41FA5}">
                      <a16:colId xmlns:a16="http://schemas.microsoft.com/office/drawing/2014/main" val="183252712"/>
                    </a:ext>
                  </a:extLst>
                </a:gridCol>
                <a:gridCol w="1578428">
                  <a:extLst>
                    <a:ext uri="{9D8B030D-6E8A-4147-A177-3AD203B41FA5}">
                      <a16:colId xmlns:a16="http://schemas.microsoft.com/office/drawing/2014/main" val="222529785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Z (mm)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Inner r (mm)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Outer r (mm)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61748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Disk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DD4hep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LTD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DD4hep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LTD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DD4hep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LTD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33457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249.8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250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36.8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36.7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240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240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324344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449.8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450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36.8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36.7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415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415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268867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699.8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700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38.8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36.7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421.4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421.4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711067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999.8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1000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40.1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40.1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421.4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421.4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318189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1349.8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1350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46.4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46.4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421.4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421.4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84530655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D5E5BA-4FD4-CE05-4BA2-A7DDD6A67C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8</a:t>
            </a:fld>
            <a:endParaRPr lang="en-US" sz="10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4CA9C9-BD35-E60C-1888-C388303B1B6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Cheuk-Ping Wong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24D2E73-C626-B28F-FC07-13EF6D4F9B4C}"/>
              </a:ext>
            </a:extLst>
          </p:cNvPr>
          <p:cNvSpPr txBox="1"/>
          <p:nvPr/>
        </p:nvSpPr>
        <p:spPr>
          <a:xfrm>
            <a:off x="1811107" y="3988425"/>
            <a:ext cx="41148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&lt;0.1% difference in z position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Cannot explain the resolution discrepancy in the backward region</a:t>
            </a:r>
          </a:p>
        </p:txBody>
      </p:sp>
      <p:sp>
        <p:nvSpPr>
          <p:cNvPr id="8" name="Left Brace 7">
            <a:extLst>
              <a:ext uri="{FF2B5EF4-FFF2-40B4-BE49-F238E27FC236}">
                <a16:creationId xmlns:a16="http://schemas.microsoft.com/office/drawing/2014/main" id="{04399E70-E698-4F52-9E1A-D70D5A8F8660}"/>
              </a:ext>
            </a:extLst>
          </p:cNvPr>
          <p:cNvSpPr/>
          <p:nvPr/>
        </p:nvSpPr>
        <p:spPr>
          <a:xfrm rot="16200000">
            <a:off x="3555827" y="2781790"/>
            <a:ext cx="279541" cy="2071784"/>
          </a:xfrm>
          <a:prstGeom prst="lef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2EC25D9-6C9D-6001-8801-49B7406A877C}"/>
              </a:ext>
            </a:extLst>
          </p:cNvPr>
          <p:cNvGrpSpPr/>
          <p:nvPr/>
        </p:nvGrpSpPr>
        <p:grpSpPr>
          <a:xfrm>
            <a:off x="6326371" y="3742727"/>
            <a:ext cx="5348593" cy="2573868"/>
            <a:chOff x="6326371" y="3742727"/>
            <a:chExt cx="5348593" cy="2573868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5D6288C3-5590-8D41-63A8-793B0C02471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b="76033"/>
            <a:stretch/>
          </p:blipFill>
          <p:spPr>
            <a:xfrm rot="5400000">
              <a:off x="6354331" y="3714768"/>
              <a:ext cx="2573867" cy="2629787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B74B113F-4976-3F66-4E97-6012CEB163C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b="76413"/>
            <a:stretch/>
          </p:blipFill>
          <p:spPr>
            <a:xfrm rot="5400000">
              <a:off x="9093959" y="3735589"/>
              <a:ext cx="2573867" cy="2588143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E8F2207B-07AF-C36B-25E5-14D97276C92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3500" t="84637" r="79466" b="5989"/>
            <a:stretch/>
          </p:blipFill>
          <p:spPr>
            <a:xfrm rot="5400000">
              <a:off x="7401015" y="3505931"/>
              <a:ext cx="239546" cy="1360969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51D8789D-DB3C-2C6B-AC27-7CBF47F62B7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6473" t="84637" r="69052" b="5989"/>
            <a:stretch/>
          </p:blipFill>
          <p:spPr>
            <a:xfrm rot="5400000">
              <a:off x="7444589" y="3665460"/>
              <a:ext cx="152398" cy="136096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663452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16DAB0-31E1-4E3E-DFBA-6D5EE237A9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LDT Silicon Barrel Layer Dimensions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D88ECF0E-3307-6E27-1FA4-FBC38665BDA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80173569"/>
              </p:ext>
            </p:extLst>
          </p:nvPr>
        </p:nvGraphicFramePr>
        <p:xfrm>
          <a:off x="571500" y="963613"/>
          <a:ext cx="11048996" cy="2595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78428">
                  <a:extLst>
                    <a:ext uri="{9D8B030D-6E8A-4147-A177-3AD203B41FA5}">
                      <a16:colId xmlns:a16="http://schemas.microsoft.com/office/drawing/2014/main" val="3133628330"/>
                    </a:ext>
                  </a:extLst>
                </a:gridCol>
                <a:gridCol w="1578428">
                  <a:extLst>
                    <a:ext uri="{9D8B030D-6E8A-4147-A177-3AD203B41FA5}">
                      <a16:colId xmlns:a16="http://schemas.microsoft.com/office/drawing/2014/main" val="301816785"/>
                    </a:ext>
                  </a:extLst>
                </a:gridCol>
                <a:gridCol w="1578428">
                  <a:extLst>
                    <a:ext uri="{9D8B030D-6E8A-4147-A177-3AD203B41FA5}">
                      <a16:colId xmlns:a16="http://schemas.microsoft.com/office/drawing/2014/main" val="2429871194"/>
                    </a:ext>
                  </a:extLst>
                </a:gridCol>
                <a:gridCol w="1578428">
                  <a:extLst>
                    <a:ext uri="{9D8B030D-6E8A-4147-A177-3AD203B41FA5}">
                      <a16:colId xmlns:a16="http://schemas.microsoft.com/office/drawing/2014/main" val="3780289238"/>
                    </a:ext>
                  </a:extLst>
                </a:gridCol>
                <a:gridCol w="1578428">
                  <a:extLst>
                    <a:ext uri="{9D8B030D-6E8A-4147-A177-3AD203B41FA5}">
                      <a16:colId xmlns:a16="http://schemas.microsoft.com/office/drawing/2014/main" val="1192774642"/>
                    </a:ext>
                  </a:extLst>
                </a:gridCol>
                <a:gridCol w="1578428">
                  <a:extLst>
                    <a:ext uri="{9D8B030D-6E8A-4147-A177-3AD203B41FA5}">
                      <a16:colId xmlns:a16="http://schemas.microsoft.com/office/drawing/2014/main" val="183252712"/>
                    </a:ext>
                  </a:extLst>
                </a:gridCol>
                <a:gridCol w="1578428">
                  <a:extLst>
                    <a:ext uri="{9D8B030D-6E8A-4147-A177-3AD203B41FA5}">
                      <a16:colId xmlns:a16="http://schemas.microsoft.com/office/drawing/2014/main" val="222529785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Half length (mm)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Inner r (mm)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Outer r (mm)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61748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Barrel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DD4hep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LTD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DD4hep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LTD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DD4hep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LTD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33457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135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135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35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35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37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n/a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324344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135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135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47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47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49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n/a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268867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135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135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119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119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n/a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711067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261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260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270.5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271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301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n/a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318189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420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420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429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430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460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n/a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84530655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D5E5BA-4FD4-CE05-4BA2-A7DDD6A67C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9</a:t>
            </a:fld>
            <a:endParaRPr lang="en-US" sz="10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4CA9C9-BD35-E60C-1888-C388303B1B6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Cheuk-Ping Wong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9473410"/>
      </p:ext>
    </p:extLst>
  </p:cSld>
  <p:clrMapOvr>
    <a:masterClrMapping/>
  </p:clrMapOvr>
</p:sld>
</file>

<file path=ppt/theme/theme1.xml><?xml version="1.0" encoding="utf-8"?>
<a:theme xmlns:a="http://schemas.openxmlformats.org/drawingml/2006/main" name="BNL">
  <a:themeElements>
    <a:clrScheme name="BNL Color Palett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05C78"/>
      </a:accent1>
      <a:accent2>
        <a:srgbClr val="00ADDC"/>
      </a:accent2>
      <a:accent3>
        <a:srgbClr val="B2D33B"/>
      </a:accent3>
      <a:accent4>
        <a:srgbClr val="F68B1F"/>
      </a:accent4>
      <a:accent5>
        <a:srgbClr val="B72467"/>
      </a:accent5>
      <a:accent6>
        <a:srgbClr val="FFCD34"/>
      </a:accent6>
      <a:hlink>
        <a:srgbClr val="4881C3"/>
      </a:hlink>
      <a:folHlink>
        <a:srgbClr val="51499E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7E98DC8D-659B-FE49-9D6B-BAB6B6844564}" vid="{52BE7C50-BB3C-E940-BC8F-6CDB9FB8EA8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BNL</Template>
  <TotalTime>269</TotalTime>
  <Words>1401</Words>
  <Application>Microsoft Macintosh PowerPoint</Application>
  <PresentationFormat>Widescreen</PresentationFormat>
  <Paragraphs>197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Menlo</vt:lpstr>
      <vt:lpstr>BNL</vt:lpstr>
      <vt:lpstr>Implementation of  a Drift Chamber in DD4hep</vt:lpstr>
      <vt:lpstr>IDEA Drift Chamber Implementation in DD4hep</vt:lpstr>
      <vt:lpstr>Drawing of a Single Layer</vt:lpstr>
      <vt:lpstr>Related files</vt:lpstr>
      <vt:lpstr>Integrated Tracking Design</vt:lpstr>
      <vt:lpstr>Generating Material Map</vt:lpstr>
      <vt:lpstr>Summary</vt:lpstr>
      <vt:lpstr>LDT Silicon Disk Dimensions</vt:lpstr>
      <vt:lpstr>LDT Silicon Barrel Layer Dimensions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Cheuk Ping Wong</dc:creator>
  <cp:keywords/>
  <dc:description/>
  <cp:lastModifiedBy>Cheuk Ping Wong</cp:lastModifiedBy>
  <cp:revision>9</cp:revision>
  <dcterms:created xsi:type="dcterms:W3CDTF">2024-07-03T19:19:47Z</dcterms:created>
  <dcterms:modified xsi:type="dcterms:W3CDTF">2024-07-08T15:15:18Z</dcterms:modified>
  <cp:category/>
</cp:coreProperties>
</file>