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7"/>
  </p:notesMasterIdLst>
  <p:sldIdLst>
    <p:sldId id="256" r:id="rId2"/>
    <p:sldId id="551" r:id="rId3"/>
    <p:sldId id="1109" r:id="rId4"/>
    <p:sldId id="275" r:id="rId5"/>
    <p:sldId id="277" r:id="rId6"/>
    <p:sldId id="279" r:id="rId7"/>
    <p:sldId id="659" r:id="rId8"/>
    <p:sldId id="919" r:id="rId9"/>
    <p:sldId id="880" r:id="rId10"/>
    <p:sldId id="906" r:id="rId11"/>
    <p:sldId id="907" r:id="rId12"/>
    <p:sldId id="361" r:id="rId13"/>
    <p:sldId id="362" r:id="rId14"/>
    <p:sldId id="353" r:id="rId15"/>
    <p:sldId id="1126" r:id="rId16"/>
    <p:sldId id="1130" r:id="rId17"/>
    <p:sldId id="552" r:id="rId18"/>
    <p:sldId id="792" r:id="rId19"/>
    <p:sldId id="881" r:id="rId20"/>
    <p:sldId id="882" r:id="rId21"/>
    <p:sldId id="1122" r:id="rId22"/>
    <p:sldId id="861" r:id="rId23"/>
    <p:sldId id="468" r:id="rId24"/>
    <p:sldId id="914" r:id="rId25"/>
    <p:sldId id="11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710"/>
    <a:srgbClr val="404040"/>
    <a:srgbClr val="FFFFFF"/>
    <a:srgbClr val="CE13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64"/>
    <p:restoredTop sz="96966"/>
  </p:normalViewPr>
  <p:slideViewPr>
    <p:cSldViewPr snapToGrid="0" snapToObjects="1">
      <p:cViewPr varScale="1">
        <p:scale>
          <a:sx n="157" d="100"/>
          <a:sy n="157" d="100"/>
        </p:scale>
        <p:origin x="976" y="21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6F756-6A70-4671-B9CE-9256D68F60B9}" type="doc">
      <dgm:prSet loTypeId="urn:microsoft.com/office/officeart/2005/8/layout/hierarchy2" loCatId="hierarchy" qsTypeId="urn:microsoft.com/office/officeart/2005/8/quickstyle/3d9" qsCatId="3D" csTypeId="urn:microsoft.com/office/officeart/2005/8/colors/accent1_2" csCatId="accent1" phldr="1"/>
      <dgm:spPr/>
      <dgm:t>
        <a:bodyPr/>
        <a:lstStyle/>
        <a:p>
          <a:endParaRPr lang="en-US"/>
        </a:p>
      </dgm:t>
    </dgm:pt>
    <dgm:pt modelId="{9E3B638A-80CB-40E0-AD67-868FB0D0B91E}">
      <dgm:prSet phldrT="[Text]"/>
      <dgm:spPr/>
      <dgm:t>
        <a:bodyPr/>
        <a:lstStyle/>
        <a:p>
          <a:r>
            <a:rPr lang="en-US" dirty="0"/>
            <a:t>Matching Hypotheses</a:t>
          </a:r>
        </a:p>
      </dgm:t>
    </dgm:pt>
    <dgm:pt modelId="{DD506134-400F-479B-AC12-1EA398CF0637}" type="parTrans" cxnId="{F92A4689-D52C-48B9-8140-0E153F3BC614}">
      <dgm:prSet/>
      <dgm:spPr/>
      <dgm:t>
        <a:bodyPr/>
        <a:lstStyle/>
        <a:p>
          <a:endParaRPr lang="en-US"/>
        </a:p>
      </dgm:t>
    </dgm:pt>
    <dgm:pt modelId="{B3DB331F-030A-482C-95A5-53C276A696A0}" type="sibTrans" cxnId="{F92A4689-D52C-48B9-8140-0E153F3BC614}">
      <dgm:prSet/>
      <dgm:spPr/>
      <dgm:t>
        <a:bodyPr/>
        <a:lstStyle/>
        <a:p>
          <a:endParaRPr lang="en-US"/>
        </a:p>
      </dgm:t>
    </dgm:pt>
    <dgm:pt modelId="{BE8AE3C7-8865-494B-9EAC-803025B1FDCC}">
      <dgm:prSet phldrT="[Text]"/>
      <dgm:spPr/>
      <dgm:t>
        <a:bodyPr/>
        <a:lstStyle/>
        <a:p>
          <a:r>
            <a:rPr lang="en-US" dirty="0"/>
            <a:t>Clustering</a:t>
          </a:r>
        </a:p>
      </dgm:t>
    </dgm:pt>
    <dgm:pt modelId="{9BA416D3-0F52-4C57-8D0A-2BD69597543E}" type="parTrans" cxnId="{6591527D-A07B-432A-BA6D-1385B71751C3}">
      <dgm:prSet/>
      <dgm:spPr/>
      <dgm:t>
        <a:bodyPr/>
        <a:lstStyle/>
        <a:p>
          <a:endParaRPr lang="en-US"/>
        </a:p>
      </dgm:t>
    </dgm:pt>
    <dgm:pt modelId="{9AE87E4C-5C3F-4860-91D7-4643591489B3}" type="sibTrans" cxnId="{6591527D-A07B-432A-BA6D-1385B71751C3}">
      <dgm:prSet/>
      <dgm:spPr/>
      <dgm:t>
        <a:bodyPr/>
        <a:lstStyle/>
        <a:p>
          <a:endParaRPr lang="en-US"/>
        </a:p>
      </dgm:t>
    </dgm:pt>
    <dgm:pt modelId="{860FDB4C-F731-4D4C-8E44-36ACAF1685BF}">
      <dgm:prSet phldrT="[Text]"/>
      <dgm:spPr/>
      <dgm:t>
        <a:bodyPr/>
        <a:lstStyle/>
        <a:p>
          <a:r>
            <a:rPr lang="en-US" dirty="0"/>
            <a:t>3D Image</a:t>
          </a:r>
        </a:p>
      </dgm:t>
    </dgm:pt>
    <dgm:pt modelId="{300E16BE-9A06-473D-9EEB-13A273E7F41A}" type="parTrans" cxnId="{CDCFEA70-E4CA-4B92-B28B-849084ECDAC6}">
      <dgm:prSet/>
      <dgm:spPr/>
      <dgm:t>
        <a:bodyPr/>
        <a:lstStyle/>
        <a:p>
          <a:endParaRPr lang="en-US"/>
        </a:p>
      </dgm:t>
    </dgm:pt>
    <dgm:pt modelId="{95132941-CF61-4212-9FCD-E8592AAE4DAF}" type="sibTrans" cxnId="{CDCFEA70-E4CA-4B92-B28B-849084ECDAC6}">
      <dgm:prSet/>
      <dgm:spPr/>
      <dgm:t>
        <a:bodyPr/>
        <a:lstStyle/>
        <a:p>
          <a:endParaRPr lang="en-US"/>
        </a:p>
      </dgm:t>
    </dgm:pt>
    <dgm:pt modelId="{7E4D8E7C-2A7E-4BCF-A9ED-361FE56ADCFC}">
      <dgm:prSet phldrT="[Text]"/>
      <dgm:spPr/>
      <dgm:t>
        <a:bodyPr/>
        <a:lstStyle/>
        <a:p>
          <a:r>
            <a:rPr lang="en-US" dirty="0"/>
            <a:t>Light Reconstruction</a:t>
          </a:r>
        </a:p>
      </dgm:t>
    </dgm:pt>
    <dgm:pt modelId="{BB9C2E97-6876-4CC5-8D19-E26C530E519D}" type="parTrans" cxnId="{2EEF7D68-C8F0-4F3C-B071-9439E330EEA3}">
      <dgm:prSet/>
      <dgm:spPr/>
      <dgm:t>
        <a:bodyPr/>
        <a:lstStyle/>
        <a:p>
          <a:endParaRPr lang="en-US"/>
        </a:p>
      </dgm:t>
    </dgm:pt>
    <dgm:pt modelId="{FA182F80-E26F-4778-BF63-EB9DDF00650C}" type="sibTrans" cxnId="{2EEF7D68-C8F0-4F3C-B071-9439E330EEA3}">
      <dgm:prSet/>
      <dgm:spPr/>
      <dgm:t>
        <a:bodyPr/>
        <a:lstStyle/>
        <a:p>
          <a:endParaRPr lang="en-US"/>
        </a:p>
      </dgm:t>
    </dgm:pt>
    <dgm:pt modelId="{5A84559E-2FCD-4FED-9B6F-8EC95EACBFA6}">
      <dgm:prSet phldrT="[Text]"/>
      <dgm:spPr/>
      <dgm:t>
        <a:bodyPr/>
        <a:lstStyle/>
        <a:p>
          <a:r>
            <a:rPr lang="en-US" dirty="0"/>
            <a:t>Hypotheses Selection</a:t>
          </a:r>
        </a:p>
      </dgm:t>
    </dgm:pt>
    <dgm:pt modelId="{463C0705-34D0-4556-8760-88541AFE56FD}" type="parTrans" cxnId="{2441D06B-F97A-423F-87A5-C9CA9DA5E1C8}">
      <dgm:prSet/>
      <dgm:spPr/>
      <dgm:t>
        <a:bodyPr/>
        <a:lstStyle/>
        <a:p>
          <a:endParaRPr lang="en-US"/>
        </a:p>
      </dgm:t>
    </dgm:pt>
    <dgm:pt modelId="{34A3B3A3-D9BA-48BE-AC91-A3438AEB3D63}" type="sibTrans" cxnId="{2441D06B-F97A-423F-87A5-C9CA9DA5E1C8}">
      <dgm:prSet/>
      <dgm:spPr/>
      <dgm:t>
        <a:bodyPr/>
        <a:lstStyle/>
        <a:p>
          <a:endParaRPr lang="en-US"/>
        </a:p>
      </dgm:t>
    </dgm:pt>
    <dgm:pt modelId="{59BD6441-6989-4E53-96AA-88A13987ACAE}" type="pres">
      <dgm:prSet presAssocID="{E666F756-6A70-4671-B9CE-9256D68F60B9}" presName="diagram" presStyleCnt="0">
        <dgm:presLayoutVars>
          <dgm:chPref val="1"/>
          <dgm:dir/>
          <dgm:animOne val="branch"/>
          <dgm:animLvl val="lvl"/>
          <dgm:resizeHandles val="exact"/>
        </dgm:presLayoutVars>
      </dgm:prSet>
      <dgm:spPr/>
    </dgm:pt>
    <dgm:pt modelId="{CEEAC651-B985-4E76-AFD0-614A57A9AE85}" type="pres">
      <dgm:prSet presAssocID="{5A84559E-2FCD-4FED-9B6F-8EC95EACBFA6}" presName="root1" presStyleCnt="0"/>
      <dgm:spPr/>
    </dgm:pt>
    <dgm:pt modelId="{C4978EE1-0501-4BFA-A4E2-6588BDF5C5A3}" type="pres">
      <dgm:prSet presAssocID="{5A84559E-2FCD-4FED-9B6F-8EC95EACBFA6}" presName="LevelOneTextNode" presStyleLbl="node0" presStyleIdx="0" presStyleCnt="1" custLinFactNeighborX="3449" custLinFactNeighborY="-91318">
        <dgm:presLayoutVars>
          <dgm:chPref val="3"/>
        </dgm:presLayoutVars>
      </dgm:prSet>
      <dgm:spPr/>
    </dgm:pt>
    <dgm:pt modelId="{A1C076EB-BC4C-4AAC-B9E6-DA25CD534F67}" type="pres">
      <dgm:prSet presAssocID="{5A84559E-2FCD-4FED-9B6F-8EC95EACBFA6}" presName="level2hierChild" presStyleCnt="0"/>
      <dgm:spPr/>
    </dgm:pt>
    <dgm:pt modelId="{DBCE04EA-C20C-41CC-8C42-039A9C9C29B7}" type="pres">
      <dgm:prSet presAssocID="{DD506134-400F-479B-AC12-1EA398CF0637}" presName="conn2-1" presStyleLbl="parChTrans1D2" presStyleIdx="0" presStyleCnt="1"/>
      <dgm:spPr/>
    </dgm:pt>
    <dgm:pt modelId="{7E2ED0C5-FBAF-49D7-9710-C29C7C46C766}" type="pres">
      <dgm:prSet presAssocID="{DD506134-400F-479B-AC12-1EA398CF0637}" presName="connTx" presStyleLbl="parChTrans1D2" presStyleIdx="0" presStyleCnt="1"/>
      <dgm:spPr/>
    </dgm:pt>
    <dgm:pt modelId="{7B5741F2-3125-444D-89ED-5EB4B3F3BA7B}" type="pres">
      <dgm:prSet presAssocID="{9E3B638A-80CB-40E0-AD67-868FB0D0B91E}" presName="root2" presStyleCnt="0"/>
      <dgm:spPr/>
    </dgm:pt>
    <dgm:pt modelId="{4C386EAE-7F4A-44CE-83F6-CBFC5C5F5266}" type="pres">
      <dgm:prSet presAssocID="{9E3B638A-80CB-40E0-AD67-868FB0D0B91E}" presName="LevelTwoTextNode" presStyleLbl="node2" presStyleIdx="0" presStyleCnt="1" custLinFactNeighborX="336" custLinFactNeighborY="-80768">
        <dgm:presLayoutVars>
          <dgm:chPref val="3"/>
        </dgm:presLayoutVars>
      </dgm:prSet>
      <dgm:spPr/>
    </dgm:pt>
    <dgm:pt modelId="{293EF7F0-80E0-4804-B036-FEFD03456702}" type="pres">
      <dgm:prSet presAssocID="{9E3B638A-80CB-40E0-AD67-868FB0D0B91E}" presName="level3hierChild" presStyleCnt="0"/>
      <dgm:spPr/>
    </dgm:pt>
    <dgm:pt modelId="{160C5199-EF50-442D-8F76-A1234358132D}" type="pres">
      <dgm:prSet presAssocID="{9BA416D3-0F52-4C57-8D0A-2BD69597543E}" presName="conn2-1" presStyleLbl="parChTrans1D3" presStyleIdx="0" presStyleCnt="2"/>
      <dgm:spPr/>
    </dgm:pt>
    <dgm:pt modelId="{1B584CE9-E88F-4C11-9793-790DEAD7281D}" type="pres">
      <dgm:prSet presAssocID="{9BA416D3-0F52-4C57-8D0A-2BD69597543E}" presName="connTx" presStyleLbl="parChTrans1D3" presStyleIdx="0" presStyleCnt="2"/>
      <dgm:spPr/>
    </dgm:pt>
    <dgm:pt modelId="{2202FE91-CC9C-4C40-9B8D-78D7A6753B52}" type="pres">
      <dgm:prSet presAssocID="{BE8AE3C7-8865-494B-9EAC-803025B1FDCC}" presName="root2" presStyleCnt="0"/>
      <dgm:spPr/>
    </dgm:pt>
    <dgm:pt modelId="{6C09817F-DA66-4D4B-BB19-98A3E13DA1BB}" type="pres">
      <dgm:prSet presAssocID="{BE8AE3C7-8865-494B-9EAC-803025B1FDCC}" presName="LevelTwoTextNode" presStyleLbl="node3" presStyleIdx="0" presStyleCnt="2" custLinFactNeighborX="493" custLinFactNeighborY="-49090">
        <dgm:presLayoutVars>
          <dgm:chPref val="3"/>
        </dgm:presLayoutVars>
      </dgm:prSet>
      <dgm:spPr/>
    </dgm:pt>
    <dgm:pt modelId="{3F110998-C12C-4ABD-AAAD-E7F24F61BD3C}" type="pres">
      <dgm:prSet presAssocID="{BE8AE3C7-8865-494B-9EAC-803025B1FDCC}" presName="level3hierChild" presStyleCnt="0"/>
      <dgm:spPr/>
    </dgm:pt>
    <dgm:pt modelId="{8D3FBF47-4C98-42A1-8388-D506C2FA5FA2}" type="pres">
      <dgm:prSet presAssocID="{300E16BE-9A06-473D-9EEB-13A273E7F41A}" presName="conn2-1" presStyleLbl="parChTrans1D4" presStyleIdx="0" presStyleCnt="1"/>
      <dgm:spPr/>
    </dgm:pt>
    <dgm:pt modelId="{430BC6B1-2905-4932-8DC0-F247426BA8DC}" type="pres">
      <dgm:prSet presAssocID="{300E16BE-9A06-473D-9EEB-13A273E7F41A}" presName="connTx" presStyleLbl="parChTrans1D4" presStyleIdx="0" presStyleCnt="1"/>
      <dgm:spPr/>
    </dgm:pt>
    <dgm:pt modelId="{0979457D-1C01-448F-9185-B724552D89A4}" type="pres">
      <dgm:prSet presAssocID="{860FDB4C-F731-4D4C-8E44-36ACAF1685BF}" presName="root2" presStyleCnt="0"/>
      <dgm:spPr/>
    </dgm:pt>
    <dgm:pt modelId="{4F199534-EF70-4193-BAAA-89CF0A3BAACC}" type="pres">
      <dgm:prSet presAssocID="{860FDB4C-F731-4D4C-8E44-36ACAF1685BF}" presName="LevelTwoTextNode" presStyleLbl="node4" presStyleIdx="0" presStyleCnt="1" custLinFactNeighborX="-2796" custLinFactNeighborY="-49090">
        <dgm:presLayoutVars>
          <dgm:chPref val="3"/>
        </dgm:presLayoutVars>
      </dgm:prSet>
      <dgm:spPr/>
    </dgm:pt>
    <dgm:pt modelId="{4EAAA056-5456-4F22-91E4-B6FEF0ED1898}" type="pres">
      <dgm:prSet presAssocID="{860FDB4C-F731-4D4C-8E44-36ACAF1685BF}" presName="level3hierChild" presStyleCnt="0"/>
      <dgm:spPr/>
    </dgm:pt>
    <dgm:pt modelId="{DD35E163-EB54-41BD-8228-431C4568D867}" type="pres">
      <dgm:prSet presAssocID="{BB9C2E97-6876-4CC5-8D19-E26C530E519D}" presName="conn2-1" presStyleLbl="parChTrans1D3" presStyleIdx="1" presStyleCnt="2"/>
      <dgm:spPr/>
    </dgm:pt>
    <dgm:pt modelId="{8422E1E0-14D0-413B-AEA3-5B8199590550}" type="pres">
      <dgm:prSet presAssocID="{BB9C2E97-6876-4CC5-8D19-E26C530E519D}" presName="connTx" presStyleLbl="parChTrans1D3" presStyleIdx="1" presStyleCnt="2"/>
      <dgm:spPr/>
    </dgm:pt>
    <dgm:pt modelId="{EF32223C-EEAD-4210-A26D-ED7A944A3511}" type="pres">
      <dgm:prSet presAssocID="{7E4D8E7C-2A7E-4BCF-A9ED-361FE56ADCFC}" presName="root2" presStyleCnt="0"/>
      <dgm:spPr/>
    </dgm:pt>
    <dgm:pt modelId="{38173E0E-7B0E-4CFF-A59D-7299F4A3E3F0}" type="pres">
      <dgm:prSet presAssocID="{7E4D8E7C-2A7E-4BCF-A9ED-361FE56ADCFC}" presName="LevelTwoTextNode" presStyleLbl="node3" presStyleIdx="1" presStyleCnt="2" custLinFactNeighborX="51753" custLinFactNeighborY="-39924">
        <dgm:presLayoutVars>
          <dgm:chPref val="3"/>
        </dgm:presLayoutVars>
      </dgm:prSet>
      <dgm:spPr/>
    </dgm:pt>
    <dgm:pt modelId="{C2B43B97-4EC4-4676-AD39-E6E7C9C875BF}" type="pres">
      <dgm:prSet presAssocID="{7E4D8E7C-2A7E-4BCF-A9ED-361FE56ADCFC}" presName="level3hierChild" presStyleCnt="0"/>
      <dgm:spPr/>
    </dgm:pt>
  </dgm:ptLst>
  <dgm:cxnLst>
    <dgm:cxn modelId="{3E373F0C-A3FE-4759-9ACB-916D628EBB6C}" type="presOf" srcId="{BE8AE3C7-8865-494B-9EAC-803025B1FDCC}" destId="{6C09817F-DA66-4D4B-BB19-98A3E13DA1BB}" srcOrd="0" destOrd="0" presId="urn:microsoft.com/office/officeart/2005/8/layout/hierarchy2"/>
    <dgm:cxn modelId="{FC147F12-55A2-41FC-A656-7CDEA3605991}" type="presOf" srcId="{E666F756-6A70-4671-B9CE-9256D68F60B9}" destId="{59BD6441-6989-4E53-96AA-88A13987ACAE}" srcOrd="0" destOrd="0" presId="urn:microsoft.com/office/officeart/2005/8/layout/hierarchy2"/>
    <dgm:cxn modelId="{2E517438-ED46-4BA6-A860-4ABD4FE3B26B}" type="presOf" srcId="{BB9C2E97-6876-4CC5-8D19-E26C530E519D}" destId="{8422E1E0-14D0-413B-AEA3-5B8199590550}" srcOrd="1" destOrd="0" presId="urn:microsoft.com/office/officeart/2005/8/layout/hierarchy2"/>
    <dgm:cxn modelId="{B9988A4B-3DB0-4C19-91ED-C0AE0D011523}" type="presOf" srcId="{5A84559E-2FCD-4FED-9B6F-8EC95EACBFA6}" destId="{C4978EE1-0501-4BFA-A4E2-6588BDF5C5A3}" srcOrd="0" destOrd="0" presId="urn:microsoft.com/office/officeart/2005/8/layout/hierarchy2"/>
    <dgm:cxn modelId="{A8080C4C-ED08-4B05-8131-35A84ADE6103}" type="presOf" srcId="{7E4D8E7C-2A7E-4BCF-A9ED-361FE56ADCFC}" destId="{38173E0E-7B0E-4CFF-A59D-7299F4A3E3F0}" srcOrd="0" destOrd="0" presId="urn:microsoft.com/office/officeart/2005/8/layout/hierarchy2"/>
    <dgm:cxn modelId="{1EBBDE59-B20E-4C52-933C-6A430D468237}" type="presOf" srcId="{300E16BE-9A06-473D-9EEB-13A273E7F41A}" destId="{8D3FBF47-4C98-42A1-8388-D506C2FA5FA2}" srcOrd="0" destOrd="0" presId="urn:microsoft.com/office/officeart/2005/8/layout/hierarchy2"/>
    <dgm:cxn modelId="{2EEF7D68-C8F0-4F3C-B071-9439E330EEA3}" srcId="{9E3B638A-80CB-40E0-AD67-868FB0D0B91E}" destId="{7E4D8E7C-2A7E-4BCF-A9ED-361FE56ADCFC}" srcOrd="1" destOrd="0" parTransId="{BB9C2E97-6876-4CC5-8D19-E26C530E519D}" sibTransId="{FA182F80-E26F-4778-BF63-EB9DDF00650C}"/>
    <dgm:cxn modelId="{0998C268-5B08-4D0A-9749-2DBC019D965E}" type="presOf" srcId="{300E16BE-9A06-473D-9EEB-13A273E7F41A}" destId="{430BC6B1-2905-4932-8DC0-F247426BA8DC}" srcOrd="1" destOrd="0" presId="urn:microsoft.com/office/officeart/2005/8/layout/hierarchy2"/>
    <dgm:cxn modelId="{5A12646B-FE8F-4ED3-ADD6-656DB3B27A14}" type="presOf" srcId="{9E3B638A-80CB-40E0-AD67-868FB0D0B91E}" destId="{4C386EAE-7F4A-44CE-83F6-CBFC5C5F5266}" srcOrd="0" destOrd="0" presId="urn:microsoft.com/office/officeart/2005/8/layout/hierarchy2"/>
    <dgm:cxn modelId="{2441D06B-F97A-423F-87A5-C9CA9DA5E1C8}" srcId="{E666F756-6A70-4671-B9CE-9256D68F60B9}" destId="{5A84559E-2FCD-4FED-9B6F-8EC95EACBFA6}" srcOrd="0" destOrd="0" parTransId="{463C0705-34D0-4556-8760-88541AFE56FD}" sibTransId="{34A3B3A3-D9BA-48BE-AC91-A3438AEB3D63}"/>
    <dgm:cxn modelId="{CDCFEA70-E4CA-4B92-B28B-849084ECDAC6}" srcId="{BE8AE3C7-8865-494B-9EAC-803025B1FDCC}" destId="{860FDB4C-F731-4D4C-8E44-36ACAF1685BF}" srcOrd="0" destOrd="0" parTransId="{300E16BE-9A06-473D-9EEB-13A273E7F41A}" sibTransId="{95132941-CF61-4212-9FCD-E8592AAE4DAF}"/>
    <dgm:cxn modelId="{376B9273-A44D-4A67-956A-045CE394C32B}" type="presOf" srcId="{860FDB4C-F731-4D4C-8E44-36ACAF1685BF}" destId="{4F199534-EF70-4193-BAAA-89CF0A3BAACC}" srcOrd="0" destOrd="0" presId="urn:microsoft.com/office/officeart/2005/8/layout/hierarchy2"/>
    <dgm:cxn modelId="{16AF9475-8929-44BD-94D6-5FC9E56D0FFD}" type="presOf" srcId="{DD506134-400F-479B-AC12-1EA398CF0637}" destId="{DBCE04EA-C20C-41CC-8C42-039A9C9C29B7}" srcOrd="0" destOrd="0" presId="urn:microsoft.com/office/officeart/2005/8/layout/hierarchy2"/>
    <dgm:cxn modelId="{6591527D-A07B-432A-BA6D-1385B71751C3}" srcId="{9E3B638A-80CB-40E0-AD67-868FB0D0B91E}" destId="{BE8AE3C7-8865-494B-9EAC-803025B1FDCC}" srcOrd="0" destOrd="0" parTransId="{9BA416D3-0F52-4C57-8D0A-2BD69597543E}" sibTransId="{9AE87E4C-5C3F-4860-91D7-4643591489B3}"/>
    <dgm:cxn modelId="{FFA37A84-F618-4F9E-8F25-2B4B46694C9C}" type="presOf" srcId="{BB9C2E97-6876-4CC5-8D19-E26C530E519D}" destId="{DD35E163-EB54-41BD-8228-431C4568D867}" srcOrd="0" destOrd="0" presId="urn:microsoft.com/office/officeart/2005/8/layout/hierarchy2"/>
    <dgm:cxn modelId="{F92A4689-D52C-48B9-8140-0E153F3BC614}" srcId="{5A84559E-2FCD-4FED-9B6F-8EC95EACBFA6}" destId="{9E3B638A-80CB-40E0-AD67-868FB0D0B91E}" srcOrd="0" destOrd="0" parTransId="{DD506134-400F-479B-AC12-1EA398CF0637}" sibTransId="{B3DB331F-030A-482C-95A5-53C276A696A0}"/>
    <dgm:cxn modelId="{47EF02A0-0B12-4886-90D4-5AD3EB626BCA}" type="presOf" srcId="{9BA416D3-0F52-4C57-8D0A-2BD69597543E}" destId="{1B584CE9-E88F-4C11-9793-790DEAD7281D}" srcOrd="1" destOrd="0" presId="urn:microsoft.com/office/officeart/2005/8/layout/hierarchy2"/>
    <dgm:cxn modelId="{71E9EBCF-2CF7-46F7-BB53-7BF21E63C119}" type="presOf" srcId="{DD506134-400F-479B-AC12-1EA398CF0637}" destId="{7E2ED0C5-FBAF-49D7-9710-C29C7C46C766}" srcOrd="1" destOrd="0" presId="urn:microsoft.com/office/officeart/2005/8/layout/hierarchy2"/>
    <dgm:cxn modelId="{929D6BD5-88C4-4408-BE07-28E5AA6CB4E2}" type="presOf" srcId="{9BA416D3-0F52-4C57-8D0A-2BD69597543E}" destId="{160C5199-EF50-442D-8F76-A1234358132D}" srcOrd="0" destOrd="0" presId="urn:microsoft.com/office/officeart/2005/8/layout/hierarchy2"/>
    <dgm:cxn modelId="{56473696-54E3-4B80-BFE2-6D3E0107DA7B}" type="presParOf" srcId="{59BD6441-6989-4E53-96AA-88A13987ACAE}" destId="{CEEAC651-B985-4E76-AFD0-614A57A9AE85}" srcOrd="0" destOrd="0" presId="urn:microsoft.com/office/officeart/2005/8/layout/hierarchy2"/>
    <dgm:cxn modelId="{AE2306FA-B303-44A5-9D50-6BA352BDEF46}" type="presParOf" srcId="{CEEAC651-B985-4E76-AFD0-614A57A9AE85}" destId="{C4978EE1-0501-4BFA-A4E2-6588BDF5C5A3}" srcOrd="0" destOrd="0" presId="urn:microsoft.com/office/officeart/2005/8/layout/hierarchy2"/>
    <dgm:cxn modelId="{D07957B4-6424-43D0-AF26-7EA3393DD843}" type="presParOf" srcId="{CEEAC651-B985-4E76-AFD0-614A57A9AE85}" destId="{A1C076EB-BC4C-4AAC-B9E6-DA25CD534F67}" srcOrd="1" destOrd="0" presId="urn:microsoft.com/office/officeart/2005/8/layout/hierarchy2"/>
    <dgm:cxn modelId="{5659CF7F-AFC8-44B1-A782-48C625909720}" type="presParOf" srcId="{A1C076EB-BC4C-4AAC-B9E6-DA25CD534F67}" destId="{DBCE04EA-C20C-41CC-8C42-039A9C9C29B7}" srcOrd="0" destOrd="0" presId="urn:microsoft.com/office/officeart/2005/8/layout/hierarchy2"/>
    <dgm:cxn modelId="{D647DEC0-F9EB-4FEC-A369-F9E5A4A622C2}" type="presParOf" srcId="{DBCE04EA-C20C-41CC-8C42-039A9C9C29B7}" destId="{7E2ED0C5-FBAF-49D7-9710-C29C7C46C766}" srcOrd="0" destOrd="0" presId="urn:microsoft.com/office/officeart/2005/8/layout/hierarchy2"/>
    <dgm:cxn modelId="{F7520B29-5DAE-490C-8BBF-13C0DB499103}" type="presParOf" srcId="{A1C076EB-BC4C-4AAC-B9E6-DA25CD534F67}" destId="{7B5741F2-3125-444D-89ED-5EB4B3F3BA7B}" srcOrd="1" destOrd="0" presId="urn:microsoft.com/office/officeart/2005/8/layout/hierarchy2"/>
    <dgm:cxn modelId="{8465B767-3C1C-4E06-A838-28844965DCEE}" type="presParOf" srcId="{7B5741F2-3125-444D-89ED-5EB4B3F3BA7B}" destId="{4C386EAE-7F4A-44CE-83F6-CBFC5C5F5266}" srcOrd="0" destOrd="0" presId="urn:microsoft.com/office/officeart/2005/8/layout/hierarchy2"/>
    <dgm:cxn modelId="{D1BD77A6-93F1-4F59-B623-3AD88B176BC2}" type="presParOf" srcId="{7B5741F2-3125-444D-89ED-5EB4B3F3BA7B}" destId="{293EF7F0-80E0-4804-B036-FEFD03456702}" srcOrd="1" destOrd="0" presId="urn:microsoft.com/office/officeart/2005/8/layout/hierarchy2"/>
    <dgm:cxn modelId="{8E67D9BB-8A5F-4B79-948D-EFBA84CE3E57}" type="presParOf" srcId="{293EF7F0-80E0-4804-B036-FEFD03456702}" destId="{160C5199-EF50-442D-8F76-A1234358132D}" srcOrd="0" destOrd="0" presId="urn:microsoft.com/office/officeart/2005/8/layout/hierarchy2"/>
    <dgm:cxn modelId="{3105A3BE-34E8-4717-B385-A465378643CB}" type="presParOf" srcId="{160C5199-EF50-442D-8F76-A1234358132D}" destId="{1B584CE9-E88F-4C11-9793-790DEAD7281D}" srcOrd="0" destOrd="0" presId="urn:microsoft.com/office/officeart/2005/8/layout/hierarchy2"/>
    <dgm:cxn modelId="{D7A353A0-EABF-4BEB-8651-B4BC6CE7B2D4}" type="presParOf" srcId="{293EF7F0-80E0-4804-B036-FEFD03456702}" destId="{2202FE91-CC9C-4C40-9B8D-78D7A6753B52}" srcOrd="1" destOrd="0" presId="urn:microsoft.com/office/officeart/2005/8/layout/hierarchy2"/>
    <dgm:cxn modelId="{2B400928-873E-46EB-8C7F-5A17A24D8C4C}" type="presParOf" srcId="{2202FE91-CC9C-4C40-9B8D-78D7A6753B52}" destId="{6C09817F-DA66-4D4B-BB19-98A3E13DA1BB}" srcOrd="0" destOrd="0" presId="urn:microsoft.com/office/officeart/2005/8/layout/hierarchy2"/>
    <dgm:cxn modelId="{5BAB483F-21CB-4A7E-942A-1D6CE5826EA7}" type="presParOf" srcId="{2202FE91-CC9C-4C40-9B8D-78D7A6753B52}" destId="{3F110998-C12C-4ABD-AAAD-E7F24F61BD3C}" srcOrd="1" destOrd="0" presId="urn:microsoft.com/office/officeart/2005/8/layout/hierarchy2"/>
    <dgm:cxn modelId="{7D74EF04-54D9-452D-AF4A-46C5CF9C0811}" type="presParOf" srcId="{3F110998-C12C-4ABD-AAAD-E7F24F61BD3C}" destId="{8D3FBF47-4C98-42A1-8388-D506C2FA5FA2}" srcOrd="0" destOrd="0" presId="urn:microsoft.com/office/officeart/2005/8/layout/hierarchy2"/>
    <dgm:cxn modelId="{1B42D728-89DE-4C2F-A6FF-D8811E13A080}" type="presParOf" srcId="{8D3FBF47-4C98-42A1-8388-D506C2FA5FA2}" destId="{430BC6B1-2905-4932-8DC0-F247426BA8DC}" srcOrd="0" destOrd="0" presId="urn:microsoft.com/office/officeart/2005/8/layout/hierarchy2"/>
    <dgm:cxn modelId="{6E2C9532-DA74-46DD-AB7B-469B0C46AFB4}" type="presParOf" srcId="{3F110998-C12C-4ABD-AAAD-E7F24F61BD3C}" destId="{0979457D-1C01-448F-9185-B724552D89A4}" srcOrd="1" destOrd="0" presId="urn:microsoft.com/office/officeart/2005/8/layout/hierarchy2"/>
    <dgm:cxn modelId="{06048847-6D2E-48C3-B256-A5560A59034C}" type="presParOf" srcId="{0979457D-1C01-448F-9185-B724552D89A4}" destId="{4F199534-EF70-4193-BAAA-89CF0A3BAACC}" srcOrd="0" destOrd="0" presId="urn:microsoft.com/office/officeart/2005/8/layout/hierarchy2"/>
    <dgm:cxn modelId="{29B7A082-F7BB-4A46-B7BB-44F026903D2B}" type="presParOf" srcId="{0979457D-1C01-448F-9185-B724552D89A4}" destId="{4EAAA056-5456-4F22-91E4-B6FEF0ED1898}" srcOrd="1" destOrd="0" presId="urn:microsoft.com/office/officeart/2005/8/layout/hierarchy2"/>
    <dgm:cxn modelId="{E43A4026-6774-4101-92A6-5B4CE104C726}" type="presParOf" srcId="{293EF7F0-80E0-4804-B036-FEFD03456702}" destId="{DD35E163-EB54-41BD-8228-431C4568D867}" srcOrd="2" destOrd="0" presId="urn:microsoft.com/office/officeart/2005/8/layout/hierarchy2"/>
    <dgm:cxn modelId="{4961468F-9234-4A1F-BD70-3233B7516F59}" type="presParOf" srcId="{DD35E163-EB54-41BD-8228-431C4568D867}" destId="{8422E1E0-14D0-413B-AEA3-5B8199590550}" srcOrd="0" destOrd="0" presId="urn:microsoft.com/office/officeart/2005/8/layout/hierarchy2"/>
    <dgm:cxn modelId="{994C88EF-EDFD-422F-A31F-7529D5162575}" type="presParOf" srcId="{293EF7F0-80E0-4804-B036-FEFD03456702}" destId="{EF32223C-EEAD-4210-A26D-ED7A944A3511}" srcOrd="3" destOrd="0" presId="urn:microsoft.com/office/officeart/2005/8/layout/hierarchy2"/>
    <dgm:cxn modelId="{77E4DE1F-C5AB-4A71-A51A-EC3B41A5DE95}" type="presParOf" srcId="{EF32223C-EEAD-4210-A26D-ED7A944A3511}" destId="{38173E0E-7B0E-4CFF-A59D-7299F4A3E3F0}" srcOrd="0" destOrd="0" presId="urn:microsoft.com/office/officeart/2005/8/layout/hierarchy2"/>
    <dgm:cxn modelId="{024F86E3-3044-4601-BB8F-D0E737324EA8}" type="presParOf" srcId="{EF32223C-EEAD-4210-A26D-ED7A944A3511}" destId="{C2B43B97-4EC4-4676-AD39-E6E7C9C875BF}"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78EE1-0501-4BFA-A4E2-6588BDF5C5A3}">
      <dsp:nvSpPr>
        <dsp:cNvPr id="0" name=""/>
        <dsp:cNvSpPr/>
      </dsp:nvSpPr>
      <dsp:spPr>
        <a:xfrm>
          <a:off x="79160" y="960990"/>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Hypotheses Selection</a:t>
          </a:r>
        </a:p>
      </dsp:txBody>
      <dsp:txXfrm>
        <a:off x="111324" y="993154"/>
        <a:ext cx="2132000" cy="1033836"/>
      </dsp:txXfrm>
    </dsp:sp>
    <dsp:sp modelId="{DBCE04EA-C20C-41CC-8C42-039A9C9C29B7}">
      <dsp:nvSpPr>
        <dsp:cNvPr id="0" name=""/>
        <dsp:cNvSpPr/>
      </dsp:nvSpPr>
      <dsp:spPr>
        <a:xfrm rot="488302">
          <a:off x="2271367" y="1548335"/>
          <a:ext cx="818401" cy="39331"/>
        </a:xfrm>
        <a:custGeom>
          <a:avLst/>
          <a:gdLst/>
          <a:ahLst/>
          <a:cxnLst/>
          <a:rect l="0" t="0" r="0" b="0"/>
          <a:pathLst>
            <a:path>
              <a:moveTo>
                <a:pt x="0" y="19665"/>
              </a:moveTo>
              <a:lnTo>
                <a:pt x="818401" y="19665"/>
              </a:lnTo>
            </a:path>
          </a:pathLst>
        </a:custGeom>
        <a:noFill/>
        <a:ln w="12700" cap="flat" cmpd="sng" algn="ctr">
          <a:solidFill>
            <a:schemeClr val="accent1">
              <a:shade val="60000"/>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0108" y="1547540"/>
        <a:ext cx="40920" cy="40920"/>
      </dsp:txXfrm>
    </dsp:sp>
    <dsp:sp modelId="{4C386EAE-7F4A-44CE-83F6-CBFC5C5F5266}">
      <dsp:nvSpPr>
        <dsp:cNvPr id="0" name=""/>
        <dsp:cNvSpPr/>
      </dsp:nvSpPr>
      <dsp:spPr>
        <a:xfrm>
          <a:off x="3085648" y="1076846"/>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Matching Hypotheses</a:t>
          </a:r>
        </a:p>
      </dsp:txBody>
      <dsp:txXfrm>
        <a:off x="3117812" y="1109010"/>
        <a:ext cx="2132000" cy="1033836"/>
      </dsp:txXfrm>
    </dsp:sp>
    <dsp:sp modelId="{160C5199-EF50-442D-8F76-A1234358132D}">
      <dsp:nvSpPr>
        <dsp:cNvPr id="0" name=""/>
        <dsp:cNvSpPr/>
      </dsp:nvSpPr>
      <dsp:spPr>
        <a:xfrm rot="20530603">
          <a:off x="5259744" y="1464479"/>
          <a:ext cx="926444" cy="39331"/>
        </a:xfrm>
        <a:custGeom>
          <a:avLst/>
          <a:gdLst/>
          <a:ahLst/>
          <a:cxnLst/>
          <a:rect l="0" t="0" r="0" b="0"/>
          <a:pathLst>
            <a:path>
              <a:moveTo>
                <a:pt x="0" y="19665"/>
              </a:moveTo>
              <a:lnTo>
                <a:pt x="926444" y="19665"/>
              </a:lnTo>
            </a:path>
          </a:pathLst>
        </a:custGeom>
        <a:noFill/>
        <a:ln w="12700" cap="flat" cmpd="sng" algn="ctr">
          <a:solidFill>
            <a:schemeClr val="accent1">
              <a:shade val="80000"/>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9805" y="1460983"/>
        <a:ext cx="46322" cy="46322"/>
      </dsp:txXfrm>
    </dsp:sp>
    <dsp:sp modelId="{6C09817F-DA66-4D4B-BB19-98A3E13DA1BB}">
      <dsp:nvSpPr>
        <dsp:cNvPr id="0" name=""/>
        <dsp:cNvSpPr/>
      </dsp:nvSpPr>
      <dsp:spPr>
        <a:xfrm>
          <a:off x="6163956" y="793278"/>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Clustering</a:t>
          </a:r>
        </a:p>
      </dsp:txBody>
      <dsp:txXfrm>
        <a:off x="6196120" y="825442"/>
        <a:ext cx="2132000" cy="1033836"/>
      </dsp:txXfrm>
    </dsp:sp>
    <dsp:sp modelId="{8D3FBF47-4C98-42A1-8388-D506C2FA5FA2}">
      <dsp:nvSpPr>
        <dsp:cNvPr id="0" name=""/>
        <dsp:cNvSpPr/>
      </dsp:nvSpPr>
      <dsp:spPr>
        <a:xfrm>
          <a:off x="8360284" y="1322695"/>
          <a:ext cx="806294" cy="39331"/>
        </a:xfrm>
        <a:custGeom>
          <a:avLst/>
          <a:gdLst/>
          <a:ahLst/>
          <a:cxnLst/>
          <a:rect l="0" t="0" r="0" b="0"/>
          <a:pathLst>
            <a:path>
              <a:moveTo>
                <a:pt x="0" y="19665"/>
              </a:moveTo>
              <a:lnTo>
                <a:pt x="806294" y="19665"/>
              </a:lnTo>
            </a:path>
          </a:pathLst>
        </a:custGeom>
        <a:noFill/>
        <a:ln w="12700" cap="flat" cmpd="sng" algn="ctr">
          <a:solidFill>
            <a:schemeClr val="accent1">
              <a:shade val="80000"/>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43273" y="1322203"/>
        <a:ext cx="40314" cy="40314"/>
      </dsp:txXfrm>
    </dsp:sp>
    <dsp:sp modelId="{4F199534-EF70-4193-BAAA-89CF0A3BAACC}">
      <dsp:nvSpPr>
        <dsp:cNvPr id="0" name=""/>
        <dsp:cNvSpPr/>
      </dsp:nvSpPr>
      <dsp:spPr>
        <a:xfrm>
          <a:off x="9166578" y="793278"/>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3D Image</a:t>
          </a:r>
        </a:p>
      </dsp:txBody>
      <dsp:txXfrm>
        <a:off x="9198742" y="825442"/>
        <a:ext cx="2132000" cy="1033836"/>
      </dsp:txXfrm>
    </dsp:sp>
    <dsp:sp modelId="{DD35E163-EB54-41BD-8228-431C4568D867}">
      <dsp:nvSpPr>
        <dsp:cNvPr id="0" name=""/>
        <dsp:cNvSpPr/>
      </dsp:nvSpPr>
      <dsp:spPr>
        <a:xfrm rot="1696513">
          <a:off x="5145963" y="2146252"/>
          <a:ext cx="2279843" cy="39331"/>
        </a:xfrm>
        <a:custGeom>
          <a:avLst/>
          <a:gdLst/>
          <a:ahLst/>
          <a:cxnLst/>
          <a:rect l="0" t="0" r="0" b="0"/>
          <a:pathLst>
            <a:path>
              <a:moveTo>
                <a:pt x="0" y="19665"/>
              </a:moveTo>
              <a:lnTo>
                <a:pt x="2279843" y="19665"/>
              </a:lnTo>
            </a:path>
          </a:pathLst>
        </a:custGeom>
        <a:noFill/>
        <a:ln w="12700" cap="flat" cmpd="sng" algn="ctr">
          <a:solidFill>
            <a:schemeClr val="accent1">
              <a:shade val="80000"/>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228889" y="2108921"/>
        <a:ext cx="113992" cy="113992"/>
      </dsp:txXfrm>
    </dsp:sp>
    <dsp:sp modelId="{38173E0E-7B0E-4CFF-A59D-7299F4A3E3F0}">
      <dsp:nvSpPr>
        <dsp:cNvPr id="0" name=""/>
        <dsp:cNvSpPr/>
      </dsp:nvSpPr>
      <dsp:spPr>
        <a:xfrm>
          <a:off x="7289793" y="2156825"/>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Light Reconstruction</a:t>
          </a:r>
        </a:p>
      </dsp:txBody>
      <dsp:txXfrm>
        <a:off x="7321957" y="2188989"/>
        <a:ext cx="2132000" cy="10338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4/12/24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Haiwang Yu. Currently working at BNL. Thanks a lot for </a:t>
            </a:r>
            <a:r>
              <a:rPr lang="en-US" dirty="0" err="1"/>
              <a:t>Jingbo’s</a:t>
            </a:r>
            <a:r>
              <a:rPr lang="en-US" dirty="0"/>
              <a:t> invitation and organization of this Colloquium.</a:t>
            </a:r>
          </a:p>
          <a:p>
            <a:r>
              <a:rPr lang="en-US" dirty="0"/>
              <a:t>As </a:t>
            </a:r>
            <a:r>
              <a:rPr lang="en-US" dirty="0" err="1"/>
              <a:t>Jingbo</a:t>
            </a:r>
            <a:r>
              <a:rPr lang="en-US" dirty="0"/>
              <a:t> introduced, I have a background in nuclear physics and consider my self a newbie in the neutrino field.</a:t>
            </a:r>
          </a:p>
          <a:p>
            <a:r>
              <a:rPr lang="en-US" dirty="0"/>
              <a:t>Meanwhile, my personal interests are in algorithm and software developments, which can be universal in some sense.</a:t>
            </a:r>
          </a:p>
          <a:p>
            <a:r>
              <a:rPr lang="en-US" dirty="0"/>
              <a:t>So, I will try my best to summarize the experience from the BNL wire-cell team for the past 7 years.</a:t>
            </a:r>
          </a:p>
          <a:p>
            <a:r>
              <a:rPr lang="en-US" dirty="0"/>
              <a:t>And bring you today’s topic “LArTPC Reconstruction for Neutrino Experiments.”</a:t>
            </a:r>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787999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largest background is the random-coincident cosmic-ray muon stopped inside the detector. The topology of this kind of background is very similar to the case where you have a neutrino interaction, and the muon exiting the detector. </a:t>
            </a:r>
          </a:p>
          <a:p>
            <a:endParaRPr lang="en-US" dirty="0"/>
          </a:p>
          <a:p>
            <a:r>
              <a:rPr lang="en-US" dirty="0"/>
              <a:t>This kind of background can be rejected by identifying the direction of the track:</a:t>
            </a:r>
          </a:p>
          <a:p>
            <a:r>
              <a:rPr lang="en-US" dirty="0"/>
              <a:t>tracks from neutrino activities start from inside and end outside</a:t>
            </a:r>
          </a:p>
          <a:p>
            <a:r>
              <a:rPr lang="en-US" dirty="0"/>
              <a:t>while the bkg. stopping muons start from outside and end inside.</a:t>
            </a:r>
          </a:p>
          <a:p>
            <a:endParaRPr lang="en-US" dirty="0"/>
          </a:p>
          <a:p>
            <a:r>
              <a:rPr lang="en-US" dirty="0"/>
              <a:t>The direction of the track, can be determined by searching for the Bragg peak near the stopping point. At the same time, the charge per unit distance: dQ/dx vs. the residual range is also important to perform particle identification for tracks. </a:t>
            </a:r>
          </a:p>
          <a:p>
            <a:r>
              <a:rPr lang="en-US" dirty="0"/>
              <a:t>To achieve this, Wire-Cell invented a new algorithm to fit the track trajectory as well as the dQ/dx.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545303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principle of the fit. First, we need to come up with a 3D track hypothesis, which includes the 3D trajectory and their associated dQ/dx. </a:t>
            </a:r>
          </a:p>
          <a:p>
            <a:endParaRPr lang="en-US" dirty="0"/>
          </a:p>
          <a:p>
            <a:r>
              <a:rPr lang="en-US" dirty="0"/>
              <a:t>Then, we can predict the deconvolved signal on each of the projection view. The minimization of the difference between the observation and prediction would help us to find the best 3D track hypothesis. </a:t>
            </a:r>
          </a:p>
        </p:txBody>
      </p:sp>
      <p:sp>
        <p:nvSpPr>
          <p:cNvPr id="4" name="Slide Number Placeholder 3"/>
          <p:cNvSpPr>
            <a:spLocks noGrp="1"/>
          </p:cNvSpPr>
          <p:nvPr>
            <p:ph type="sldNum" sz="quarter" idx="5"/>
          </p:nvPr>
        </p:nvSpPr>
        <p:spPr/>
        <p:txBody>
          <a:bodyPr/>
          <a:lstStyle/>
          <a:p>
            <a:fld id="{AC0B1D7C-4947-4807-91F4-A235FDFFC350}" type="slidenum">
              <a:rPr lang="en-US" smtClean="0"/>
              <a:t>12</a:t>
            </a:fld>
            <a:endParaRPr lang="en-US"/>
          </a:p>
        </p:txBody>
      </p:sp>
    </p:spTree>
    <p:extLst>
      <p:ext uri="{BB962C8B-B14F-4D97-AF65-F5344CB8AC3E}">
        <p14:creationId xmlns:p14="http://schemas.microsoft.com/office/powerpoint/2010/main" val="39242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of this technique is to be able to make prediction of the deconvolved signal based on each track hypothesis. This is challenging, given the long chain in TPC signal simulation and signal processing. </a:t>
            </a:r>
          </a:p>
          <a:p>
            <a:endParaRPr lang="en-US" dirty="0"/>
          </a:p>
          <a:p>
            <a:r>
              <a:rPr lang="en-US" dirty="0"/>
              <a:t>Since we spent a long time studying the signal formation/processing, we come up with a simplified model based on smearing, which allows us to quickly and accurately model the deconvolved signal. </a:t>
            </a:r>
          </a:p>
        </p:txBody>
      </p:sp>
      <p:sp>
        <p:nvSpPr>
          <p:cNvPr id="4" name="Slide Number Placeholder 3"/>
          <p:cNvSpPr>
            <a:spLocks noGrp="1"/>
          </p:cNvSpPr>
          <p:nvPr>
            <p:ph type="sldNum" sz="quarter" idx="5"/>
          </p:nvPr>
        </p:nvSpPr>
        <p:spPr/>
        <p:txBody>
          <a:bodyPr/>
          <a:lstStyle/>
          <a:p>
            <a:fld id="{AC0B1D7C-4947-4807-91F4-A235FDFFC350}" type="slidenum">
              <a:rPr lang="en-US" smtClean="0"/>
              <a:t>13</a:t>
            </a:fld>
            <a:endParaRPr lang="en-US"/>
          </a:p>
        </p:txBody>
      </p:sp>
    </p:spTree>
    <p:extLst>
      <p:ext uri="{BB962C8B-B14F-4D97-AF65-F5344CB8AC3E}">
        <p14:creationId xmlns:p14="http://schemas.microsoft.com/office/powerpoint/2010/main" val="3043821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minimization is achieved through a two-step process. The first step focuses on the 3D track trajectory positions, and the second step focuses on the dQ/dx extraction.</a:t>
            </a:r>
          </a:p>
          <a:p>
            <a:endParaRPr lang="en-US" dirty="0"/>
          </a:p>
          <a:p>
            <a:r>
              <a:rPr lang="en-US" dirty="0"/>
              <a:t>With this technique, we reliably reconstruct the track trajectory and </a:t>
            </a:r>
            <a:r>
              <a:rPr lang="en-US" dirty="0" err="1"/>
              <a:t>dQ</a:t>
            </a:r>
            <a:r>
              <a:rPr lang="en-US" dirty="0"/>
              <a:t>/dx, which allow us to identify Bragg peak. After rejecting the stopping muons and some additional background, we achieved a signal to background ratio of 5:1.</a:t>
            </a:r>
          </a:p>
        </p:txBody>
      </p:sp>
      <p:sp>
        <p:nvSpPr>
          <p:cNvPr id="4" name="Slide Number Placeholder 3"/>
          <p:cNvSpPr>
            <a:spLocks noGrp="1"/>
          </p:cNvSpPr>
          <p:nvPr>
            <p:ph type="sldNum" sz="quarter" idx="5"/>
          </p:nvPr>
        </p:nvSpPr>
        <p:spPr/>
        <p:txBody>
          <a:bodyPr/>
          <a:lstStyle/>
          <a:p>
            <a:fld id="{63958C53-51D0-43CB-BFBB-E9A2C78F9EB4}" type="slidenum">
              <a:rPr lang="en-US" smtClean="0"/>
              <a:t>14</a:t>
            </a:fld>
            <a:endParaRPr lang="en-US"/>
          </a:p>
        </p:txBody>
      </p:sp>
    </p:spTree>
    <p:extLst>
      <p:ext uri="{BB962C8B-B14F-4D97-AF65-F5344CB8AC3E}">
        <p14:creationId xmlns:p14="http://schemas.microsoft.com/office/powerpoint/2010/main" val="255176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neutrino vertex ID can be phrased as to identify a special voxel from this 3D image.</a:t>
            </a:r>
          </a:p>
          <a:p>
            <a:r>
              <a:rPr lang="en-US" dirty="0"/>
              <a:t>Our current strategy is to do 3D segmentation using a U-Net.</a:t>
            </a:r>
          </a:p>
          <a:p>
            <a:r>
              <a:rPr lang="en-US" dirty="0"/>
              <a:t>The geometry-based convolution operations could efficiently use the geometry information, which is critical in this task.</a:t>
            </a:r>
          </a:p>
          <a:p>
            <a:r>
              <a:rPr lang="en-US" dirty="0"/>
              <a:t>In addition, we used </a:t>
            </a:r>
            <a:r>
              <a:rPr lang="en-US" dirty="0" err="1"/>
              <a:t>regressinal</a:t>
            </a:r>
            <a:r>
              <a:rPr lang="en-US" dirty="0"/>
              <a:t> loss and sparse implementation which will be detailed in next two slides.</a:t>
            </a:r>
          </a:p>
        </p:txBody>
      </p:sp>
      <p:sp>
        <p:nvSpPr>
          <p:cNvPr id="4" name="Slide Number Placeholder 3"/>
          <p:cNvSpPr>
            <a:spLocks noGrp="1"/>
          </p:cNvSpPr>
          <p:nvPr>
            <p:ph type="sldNum" sz="quarter" idx="10"/>
          </p:nvPr>
        </p:nvSpPr>
        <p:spPr/>
        <p:txBody>
          <a:bodyPr/>
          <a:lstStyle/>
          <a:p>
            <a:fld id="{8CE82712-F37C-48E3-A18B-FC3932CA790C}" type="slidenum">
              <a:rPr lang="en-US" smtClean="0"/>
              <a:t>17</a:t>
            </a:fld>
            <a:endParaRPr lang="en-US"/>
          </a:p>
        </p:txBody>
      </p:sp>
    </p:spTree>
    <p:extLst>
      <p:ext uri="{BB962C8B-B14F-4D97-AF65-F5344CB8AC3E}">
        <p14:creationId xmlns:p14="http://schemas.microsoft.com/office/powerpoint/2010/main" val="1953197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3D image has about 1k voxels in two categories, only 1 is neutrino vertex and others are not. </a:t>
            </a:r>
          </a:p>
          <a:p>
            <a:r>
              <a:rPr lang="en-US" dirty="0"/>
              <a:t>This means the data is highly imbalanced.</a:t>
            </a:r>
          </a:p>
          <a:p>
            <a:r>
              <a:rPr lang="en-US" dirty="0"/>
              <a:t>Which means reduced training efficiency if we use traditional cross entropy loss for categorization.</a:t>
            </a:r>
          </a:p>
          <a:p>
            <a:r>
              <a:rPr lang="en-US" dirty="0"/>
              <a:t>So instead predict yes or no for a voxel, we predict a conf. value which is related to the distance to the vertex.</a:t>
            </a:r>
          </a:p>
          <a:p>
            <a:r>
              <a:rPr lang="en-US" dirty="0"/>
              <a:t>Now, predict A or B as vertex makes some difference in the loss function.</a:t>
            </a:r>
          </a:p>
          <a:p>
            <a:r>
              <a:rPr lang="en-US" dirty="0"/>
              <a:t>So that the training efficiency is boosted.</a:t>
            </a:r>
          </a:p>
          <a:p>
            <a:r>
              <a:rPr lang="en-US" dirty="0"/>
              <a:t>The same idea was used in this </a:t>
            </a:r>
            <a:r>
              <a:rPr lang="en-US" dirty="0" err="1"/>
              <a:t>OpenPose</a:t>
            </a:r>
            <a:r>
              <a:rPr lang="en-US" dirty="0"/>
              <a:t> paper.</a:t>
            </a:r>
          </a:p>
        </p:txBody>
      </p:sp>
      <p:sp>
        <p:nvSpPr>
          <p:cNvPr id="4" name="Slide Number Placeholder 3"/>
          <p:cNvSpPr>
            <a:spLocks noGrp="1"/>
          </p:cNvSpPr>
          <p:nvPr>
            <p:ph type="sldNum" sz="quarter" idx="5"/>
          </p:nvPr>
        </p:nvSpPr>
        <p:spPr/>
        <p:txBody>
          <a:bodyPr/>
          <a:lstStyle/>
          <a:p>
            <a:fld id="{515839EF-EF2D-A244-8B03-02564FD38722}" type="slidenum">
              <a:rPr lang="en-US" smtClean="0"/>
              <a:t>18</a:t>
            </a:fld>
            <a:endParaRPr lang="en-US"/>
          </a:p>
        </p:txBody>
      </p:sp>
    </p:spTree>
    <p:extLst>
      <p:ext uri="{BB962C8B-B14F-4D97-AF65-F5344CB8AC3E}">
        <p14:creationId xmlns:p14="http://schemas.microsoft.com/office/powerpoint/2010/main" val="3942156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trick for the implementation is To make use of the sparse feature of our 3D images.</a:t>
            </a:r>
          </a:p>
          <a:p>
            <a:r>
              <a:rPr lang="en-US" dirty="0"/>
              <a:t>We built a sparse </a:t>
            </a:r>
            <a:r>
              <a:rPr lang="en-US" i="1" dirty="0"/>
              <a:t>implementation based on </a:t>
            </a:r>
            <a:r>
              <a:rPr lang="en-US" dirty="0"/>
              <a:t>the </a:t>
            </a:r>
            <a:r>
              <a:rPr lang="en-US" i="1" dirty="0"/>
              <a:t>SparseConvNet lib.</a:t>
            </a:r>
          </a:p>
          <a:p>
            <a:r>
              <a:rPr lang="en-US" i="1" dirty="0"/>
              <a:t>The basic idea is to only do convolutions around non-zero voxels.</a:t>
            </a:r>
          </a:p>
          <a:p>
            <a:r>
              <a:rPr lang="en-US" i="1" dirty="0"/>
              <a:t>Basically, instead of a dense 3D array, the input is </a:t>
            </a:r>
            <a:r>
              <a:rPr lang="en-US" i="1" dirty="0" err="1"/>
              <a:t>sparsified</a:t>
            </a:r>
            <a:r>
              <a:rPr lang="en-US" i="1" dirty="0"/>
              <a:t> as a list of non-zero voxels with an input feature vector and a label vector attached to each voxel.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 </a:t>
            </a:r>
            <a:r>
              <a:rPr lang="en-US" dirty="0"/>
              <a:t>Sparse U-Net extracts an output feature vector for each voxel and then summarizes it by the Fully connected + sigmoid layers to predict the conf. value for each voxel.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the input/label projected to 2D.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i="1" dirty="0"/>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1230317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neutrino vertex ID is a critical step for the full 3D PatRec. Here is an example that an incorrectly </a:t>
            </a:r>
            <a:r>
              <a:rPr lang="en-US" dirty="0" err="1"/>
              <a:t>reco’ed</a:t>
            </a:r>
            <a:r>
              <a:rPr lang="en-US" dirty="0"/>
              <a:t> nu vertex can lead to failure of the 3D PatRec.</a:t>
            </a:r>
          </a:p>
          <a:p>
            <a:endParaRPr lang="en-US" dirty="0"/>
          </a:p>
          <a:p>
            <a:r>
              <a:rPr lang="en-US" dirty="0"/>
              <a:t>Prior to the DNN vertexing, we had a traditional alg. based on particle directions and topologies plus human learning.</a:t>
            </a:r>
          </a:p>
          <a:p>
            <a:endParaRPr lang="en-US" dirty="0"/>
          </a:p>
          <a:p>
            <a:r>
              <a:rPr lang="en-US" dirty="0"/>
              <a:t>The DNN one improved the efficiency by rel. 30% at 1cm cut.</a:t>
            </a:r>
          </a:p>
          <a:p>
            <a:endParaRPr lang="en-US" dirty="0"/>
          </a:p>
          <a:p>
            <a:endParaRPr lang="en-US" dirty="0"/>
          </a:p>
        </p:txBody>
      </p:sp>
      <p:sp>
        <p:nvSpPr>
          <p:cNvPr id="4" name="Slide Number Placeholder 3"/>
          <p:cNvSpPr>
            <a:spLocks noGrp="1"/>
          </p:cNvSpPr>
          <p:nvPr>
            <p:ph type="sldNum" sz="quarter" idx="10"/>
          </p:nvPr>
        </p:nvSpPr>
        <p:spPr/>
        <p:txBody>
          <a:bodyPr/>
          <a:lstStyle/>
          <a:p>
            <a:fld id="{8CE82712-F37C-48E3-A18B-FC3932CA790C}" type="slidenum">
              <a:rPr lang="en-US" smtClean="0"/>
              <a:t>20</a:t>
            </a:fld>
            <a:endParaRPr lang="en-US"/>
          </a:p>
        </p:txBody>
      </p:sp>
    </p:spTree>
    <p:extLst>
      <p:ext uri="{BB962C8B-B14F-4D97-AF65-F5344CB8AC3E}">
        <p14:creationId xmlns:p14="http://schemas.microsoft.com/office/powerpoint/2010/main" val="3859010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3D PatRec, we are at the final stage, neutrino flavor tagging.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Originally, we used human learning plus cut-based selection with hundreds of variables engineered based on ~1000 event hand scans.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the results are not ideal as you may guess.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decided to move to the BDT method, which sequentially combines weak learners in a way that each new learner fits to the residuals from the previous step.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be more specific, we used the </a:t>
            </a:r>
            <a:r>
              <a:rPr lang="en-US" dirty="0" err="1"/>
              <a:t>xgboost</a:t>
            </a:r>
            <a:r>
              <a:rPr lang="en-US" dirty="0"/>
              <a:t> package.</a:t>
            </a:r>
          </a:p>
        </p:txBody>
      </p:sp>
      <p:sp>
        <p:nvSpPr>
          <p:cNvPr id="4" name="Slide Number Placeholder 3"/>
          <p:cNvSpPr>
            <a:spLocks noGrp="1"/>
          </p:cNvSpPr>
          <p:nvPr>
            <p:ph type="sldNum" sz="quarter" idx="5"/>
          </p:nvPr>
        </p:nvSpPr>
        <p:spPr/>
        <p:txBody>
          <a:bodyPr/>
          <a:lstStyle/>
          <a:p>
            <a:fld id="{0E81CD9A-1769-4774-8499-73E34E27A5B0}" type="slidenum">
              <a:rPr lang="en-US" smtClean="0"/>
              <a:t>22</a:t>
            </a:fld>
            <a:endParaRPr lang="en-US"/>
          </a:p>
        </p:txBody>
      </p:sp>
    </p:spTree>
    <p:extLst>
      <p:ext uri="{BB962C8B-B14F-4D97-AF65-F5344CB8AC3E}">
        <p14:creationId xmlns:p14="http://schemas.microsoft.com/office/powerpoint/2010/main" val="1091585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adapt the variable length of the particle-level variables, we used a nested BDT structure or Hierarchical BDT.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red BDTs works on particle level, while the final BDT works on event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plot shows significant improvement of the </a:t>
            </a:r>
            <a:r>
              <a:rPr lang="en-US" dirty="0" err="1"/>
              <a:t>nueCC</a:t>
            </a:r>
            <a:r>
              <a:rPr lang="en-US" dirty="0"/>
              <a:t> selection performance from box-cut to TMVA and then to </a:t>
            </a:r>
            <a:r>
              <a:rPr lang="en-US" dirty="0" err="1"/>
              <a:t>xgboost</a:t>
            </a:r>
            <a:r>
              <a:rPr lang="en-US" dirty="0"/>
              <a:t>.</a:t>
            </a:r>
          </a:p>
          <a:p>
            <a:pPr rtl="0"/>
            <a:r>
              <a:rPr lang="en-US" dirty="0"/>
              <a:t>The application of the </a:t>
            </a:r>
            <a:r>
              <a:rPr lang="en-US" dirty="0" err="1"/>
              <a:t>XGBoost</a:t>
            </a:r>
            <a:r>
              <a:rPr lang="en-US" dirty="0"/>
              <a:t> leads to a factor of 30 improvement in rejecting background of </a:t>
            </a:r>
            <a:r>
              <a:rPr lang="en-US" dirty="0" err="1"/>
              <a:t>nueCC</a:t>
            </a:r>
            <a:r>
              <a:rPr lang="en-US" dirty="0"/>
              <a:t> events.</a:t>
            </a:r>
          </a:p>
        </p:txBody>
      </p:sp>
      <p:sp>
        <p:nvSpPr>
          <p:cNvPr id="4" name="Slide Number Placeholder 3"/>
          <p:cNvSpPr>
            <a:spLocks noGrp="1"/>
          </p:cNvSpPr>
          <p:nvPr>
            <p:ph type="sldNum" sz="quarter" idx="10"/>
          </p:nvPr>
        </p:nvSpPr>
        <p:spPr/>
        <p:txBody>
          <a:bodyPr/>
          <a:lstStyle/>
          <a:p>
            <a:fld id="{8CE82712-F37C-48E3-A18B-FC3932CA790C}" type="slidenum">
              <a:rPr lang="en-US" smtClean="0"/>
              <a:t>23</a:t>
            </a:fld>
            <a:endParaRPr lang="en-US"/>
          </a:p>
        </p:txBody>
      </p:sp>
    </p:spTree>
    <p:extLst>
      <p:ext uri="{BB962C8B-B14F-4D97-AF65-F5344CB8AC3E}">
        <p14:creationId xmlns:p14="http://schemas.microsoft.com/office/powerpoint/2010/main" val="272058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4F3205-93B6-4DA3-AC2D-3344C679E5D1}" type="slidenum">
              <a:rPr lang="en-US" smtClean="0"/>
              <a:t>2</a:t>
            </a:fld>
            <a:endParaRPr lang="en-US"/>
          </a:p>
        </p:txBody>
      </p:sp>
    </p:spTree>
    <p:extLst>
      <p:ext uri="{BB962C8B-B14F-4D97-AF65-F5344CB8AC3E}">
        <p14:creationId xmlns:p14="http://schemas.microsoft.com/office/powerpoint/2010/main" val="3420529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summarize, the Wire-Cell team has developed a fully automated reconstruction chain for LArTPC and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Its good performance was demonstrated in MicroBooNE.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learned that some tasks in the chain fit better for conventional alg. while some others fit better for ML ones.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my over simplified picture of reconstruction tasks, there are two dimensions: # of patterns and the complexity of each pattern.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think conventional alg. fit better for tasks with fewer but more complicated patterns, while ML ones fit better for tasks with more but simpler patterns.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also consider combining both would give us the best performance with limited data and computing resources for the LArTPC reco.</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And this will be an important direction we will pursue in the future.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 the end of my talk and thanks for staying with me.</a:t>
            </a:r>
          </a:p>
        </p:txBody>
      </p:sp>
      <p:sp>
        <p:nvSpPr>
          <p:cNvPr id="4" name="Slide Number Placeholder 3"/>
          <p:cNvSpPr>
            <a:spLocks noGrp="1"/>
          </p:cNvSpPr>
          <p:nvPr>
            <p:ph type="sldNum" sz="quarter" idx="5"/>
          </p:nvPr>
        </p:nvSpPr>
        <p:spPr/>
        <p:txBody>
          <a:bodyPr/>
          <a:lstStyle/>
          <a:p>
            <a:fld id="{515839EF-EF2D-A244-8B03-02564FD38722}" type="slidenum">
              <a:rPr lang="en-US" smtClean="0"/>
              <a:t>24</a:t>
            </a:fld>
            <a:endParaRPr lang="en-US"/>
          </a:p>
        </p:txBody>
      </p:sp>
    </p:spTree>
    <p:extLst>
      <p:ext uri="{BB962C8B-B14F-4D97-AF65-F5344CB8AC3E}">
        <p14:creationId xmlns:p14="http://schemas.microsoft.com/office/powerpoint/2010/main" val="242734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wire-cell 3D imaging is topology-agnostic, meaning no pattern recognition is needed for this step.</a:t>
            </a:r>
          </a:p>
          <a:p>
            <a:endParaRPr lang="en-US" dirty="0"/>
          </a:p>
          <a:p>
            <a:r>
              <a:rPr lang="en-US" dirty="0"/>
              <a:t>The principle is similar as computer aided tomography.</a:t>
            </a:r>
          </a:p>
          <a:p>
            <a:r>
              <a:rPr lang="en-US" dirty="0"/>
              <a:t>Here, axial slicing is replaced by time slicing. Filtered back propagation is replaced by tiling and solving.</a:t>
            </a:r>
          </a:p>
          <a:p>
            <a:endParaRPr lang="en-US" dirty="0"/>
          </a:p>
          <a:p>
            <a:r>
              <a:rPr lang="en-US" dirty="0"/>
              <a:t>Original tiling builds triangle shaped cells like this by requiring coincidence of multiple active layers. That is where “wire-cell” got its name.</a:t>
            </a:r>
          </a:p>
          <a:p>
            <a:r>
              <a:rPr lang="en-US" dirty="0"/>
              <a:t>Neighboring cells are merged into larger polygons or “blobs” in the initial version.</a:t>
            </a:r>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137714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major improvements we made during this porting campaign is the tiling and merging ad achieved in one step of tiling.</a:t>
            </a: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69787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CT machines, LArTPC only has limited number of views, which creates additional challenges. Let’s look at a 2-view example.</a:t>
            </a:r>
          </a:p>
          <a:p>
            <a:r>
              <a:rPr lang="en-US" dirty="0"/>
              <a:t>Let’s assume we have three true hits, which fire five wires. By looking at the crossing point, we have six hit candidates with three being true and the others being false.</a:t>
            </a:r>
          </a:p>
          <a:p>
            <a:endParaRPr lang="en-US" dirty="0"/>
          </a:p>
          <a:p>
            <a:r>
              <a:rPr lang="en-US" dirty="0"/>
              <a:t>With geometry, we can form a linear equation connecting the unknown charge at each hit location to the measured charge on each wire.</a:t>
            </a:r>
          </a:p>
          <a:p>
            <a:r>
              <a:rPr lang="en-US" dirty="0"/>
              <a:t>In principle, we can invert this matrix and solve the charge at each hit location.</a:t>
            </a:r>
          </a:p>
          <a:p>
            <a:r>
              <a:rPr lang="en-US" dirty="0"/>
              <a:t>But the problem is that this matrix cannot be inverted, given we have five constraints and six unknowns.</a:t>
            </a:r>
          </a:p>
          <a:p>
            <a:r>
              <a:rPr lang="en-US" dirty="0"/>
              <a:t>Meaning this is an underdetermined system.</a:t>
            </a:r>
          </a:p>
          <a:p>
            <a:endParaRPr lang="en-US" dirty="0"/>
          </a:p>
          <a:p>
            <a:r>
              <a:rPr lang="en-US" dirty="0"/>
              <a:t>To solve this problem, one has to utilize sparsity, positivity, and connectivity information in addition to the charge information through a technique called compressed sensing.</a:t>
            </a:r>
          </a:p>
          <a:p>
            <a:r>
              <a:rPr lang="en-US" dirty="0"/>
              <a:t>Here, sparsity means that not all hits can be true hits.</a:t>
            </a:r>
          </a:p>
          <a:p>
            <a:r>
              <a:rPr lang="en-US" dirty="0"/>
              <a:t>positivity means that the charge at each hit location cannot be negative.</a:t>
            </a:r>
          </a:p>
          <a:p>
            <a:r>
              <a:rPr lang="en-US" dirty="0"/>
              <a:t>And connectivity means that the charge deposited in true hits tends to be connected with other true hits.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4278030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In real life, detectors are usually not perfect, uboone for example, has about 10% </a:t>
            </a:r>
            <a:r>
              <a:rPr lang="en-US" sz="1200" dirty="0"/>
              <a:t>non-functional channels.</a:t>
            </a:r>
            <a:endParaRPr lang="en-US" dirty="0"/>
          </a:p>
          <a:p>
            <a:r>
              <a:rPr lang="en-US" dirty="0"/>
              <a:t>Which created a big challenge in the later event reconstruction, since it represents 30% dead volume if we only consider regions with all 3 planes active.</a:t>
            </a:r>
          </a:p>
          <a:p>
            <a:r>
              <a:rPr lang="en-US" dirty="0"/>
              <a:t>This impact was reduced from 30% to about only 3% by reducing the requirement to 2 out of 3.</a:t>
            </a:r>
          </a:p>
          <a:p>
            <a:endParaRPr lang="en-US" dirty="0"/>
          </a:p>
          <a:p>
            <a:r>
              <a:rPr lang="en-US" dirty="0"/>
              <a:t>The downside of this approach is a lot of fake 3D activities or ghosts are generated.</a:t>
            </a:r>
          </a:p>
          <a:p>
            <a:endParaRPr lang="en-US" dirty="0"/>
          </a:p>
          <a:p>
            <a:r>
              <a:rPr lang="en-US" dirty="0"/>
              <a:t>This challenge was overcome by developing dedicated algorithms in de-ghosting, clustering, and charge solving.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344687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399162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how this algorithm works. We have 20-30 TPC charge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same time, we have 40-50 PMT light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perform a charge clustering algorithm to group all reconstructed 3D charge into separate clusters, each cluster represents a possible particle or physics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all possible hypotheses of charge-light matching pairs are calculated in </a:t>
            </a:r>
            <a:r>
              <a:rPr lang="en-US" dirty="0" err="1"/>
              <a:t>P_ijk</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3 extra constrains are added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each TPC cluster can be only used once;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some light may won't match due to e.g., TPC activities outside the active volume;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3, L1 regularization for compressed sensing.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animation shows one charge-light matching result by showing individual TPC clusters, the predicted PMT pattern in green and the measured PMT pattern in 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the matched charge-light pair, if we cut on the light signal in coincidence with the beam, we can select the neutrino interaction candidate.</a:t>
            </a:r>
            <a:endParaRPr lang="en-US" b="0" dirty="0">
              <a:effectLst/>
            </a:endParaRPr>
          </a:p>
        </p:txBody>
      </p:sp>
      <p:sp>
        <p:nvSpPr>
          <p:cNvPr id="4" name="Slide Number Placeholder 3"/>
          <p:cNvSpPr>
            <a:spLocks noGrp="1"/>
          </p:cNvSpPr>
          <p:nvPr>
            <p:ph type="sldNum" sz="quarter" idx="10"/>
          </p:nvPr>
        </p:nvSpPr>
        <p:spPr/>
        <p:txBody>
          <a:bodyPr/>
          <a:lstStyle/>
          <a:p>
            <a:fld id="{8CE82712-F37C-48E3-A18B-FC3932CA790C}" type="slidenum">
              <a:rPr lang="en-US" smtClean="0"/>
              <a:t>9</a:t>
            </a:fld>
            <a:endParaRPr lang="en-US"/>
          </a:p>
        </p:txBody>
      </p:sp>
    </p:spTree>
    <p:extLst>
      <p:ext uri="{BB962C8B-B14F-4D97-AF65-F5344CB8AC3E}">
        <p14:creationId xmlns:p14="http://schemas.microsoft.com/office/powerpoint/2010/main" val="64839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With the charge-light matching, the main background is the cosmic muon in random coincidence with the beam spill.</a:t>
            </a:r>
          </a:p>
          <a:p>
            <a:pPr rtl="0"/>
            <a:r>
              <a:rPr lang="en-US" b="0" dirty="0">
                <a:effectLst/>
              </a:rPr>
              <a:t>Within which, The dominated one is the through-going muons that cross through the active TPC volume. </a:t>
            </a:r>
          </a:p>
          <a:p>
            <a:pPr rtl="0"/>
            <a:endParaRPr lang="en-US" b="0" dirty="0">
              <a:effectLst/>
            </a:endParaRPr>
          </a:p>
          <a:p>
            <a:pPr rtl="0"/>
            <a:r>
              <a:rPr lang="en-US" b="0" dirty="0">
                <a:effectLst/>
              </a:rPr>
              <a:t>This kind of background can be identified by examining if the two end points of the TPC clusters are outside the effective detector boundary. </a:t>
            </a:r>
          </a:p>
          <a:p>
            <a:pPr rtl="0"/>
            <a:r>
              <a:rPr lang="en-US" b="0" dirty="0">
                <a:effectLst/>
              </a:rPr>
              <a:t>After rejecting this kind of through-going muon background, we improve the neutrino signal to noise ration from 1:6.4 to about 1:1.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3758501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216243" y="6490574"/>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3/30/22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16243" y="6492875"/>
            <a:ext cx="432486" cy="365125"/>
          </a:xfrm>
        </p:spPr>
        <p:txBody>
          <a:bodyPr/>
          <a:lstStyle/>
          <a:p>
            <a:fld id="{A44217CB-AC7C-4D8B-B0E6-B47C63A7B243}" type="slidenum">
              <a:rPr lang="en-US" smtClean="0"/>
              <a:t>‹#›</a:t>
            </a:fld>
            <a:endParaRPr lang="en-US"/>
          </a:p>
        </p:txBody>
      </p:sp>
    </p:spTree>
    <p:extLst>
      <p:ext uri="{BB962C8B-B14F-4D97-AF65-F5344CB8AC3E}">
        <p14:creationId xmlns:p14="http://schemas.microsoft.com/office/powerpoint/2010/main" val="285880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a:xfrm>
            <a:off x="571500" y="15637"/>
            <a:ext cx="11049000" cy="502253"/>
          </a:xfrm>
        </p:spPr>
        <p:txBody>
          <a:bodyPr>
            <a:noAutofit/>
          </a:bodyPr>
          <a:lstStyle>
            <a:lvl1pPr>
              <a:defRPr sz="3200"/>
            </a:lvl1pPr>
          </a:lstStyle>
          <a:p>
            <a:r>
              <a:rPr lang="en-US" dirty="0"/>
              <a:t>Click to edit Master title style</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216243" y="648554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216243" y="6480737"/>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216243" y="6482482"/>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216243" y="6506758"/>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bnl.gov/wirecellsummit/" TargetMode="External"/><Relationship Id="rId5" Type="http://schemas.openxmlformats.org/officeDocument/2006/relationships/image" Target="../media/image11.png"/><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hyperlink" Target="https://journals.aps.org/prapplied/abstract/10.1103/PhysRevApplied.15.064071" TargetMode="External"/><Relationship Id="rId3" Type="http://schemas.openxmlformats.org/officeDocument/2006/relationships/oleObject" Target="../embeddings/oleObject2.bin"/><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1.wmf"/><Relationship Id="rId5" Type="http://schemas.openxmlformats.org/officeDocument/2006/relationships/oleObject" Target="../embeddings/oleObject3.bin"/><Relationship Id="rId4" Type="http://schemas.openxmlformats.org/officeDocument/2006/relationships/image" Target="../media/image50.wmf"/></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hyperlink" Target="https://iopscience.iop.org/article/10.1088/1748-0221/17/01/P0103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hyperlink" Target="https://arxiv.org/pdf/1812.08008.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facebookresearch/SparseConvNet"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9.gif"/><Relationship Id="rId5" Type="http://schemas.openxmlformats.org/officeDocument/2006/relationships/image" Target="../media/image68.png"/><Relationship Id="rId4" Type="http://schemas.openxmlformats.org/officeDocument/2006/relationships/hyperlink" Target="https://github.com/HaiwangYu/uboone-dl-vtx"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iopscience.iop.org/article/10.1088/1748-0221/17/01/P01037"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png"/><Relationship Id="rId11" Type="http://schemas.openxmlformats.org/officeDocument/2006/relationships/hyperlink" Target="https://iopscience.iop.org/article/10.1088/1748-0221/16/06/P06043" TargetMode="External"/><Relationship Id="rId5" Type="http://schemas.openxmlformats.org/officeDocument/2006/relationships/image" Target="../media/image14.png"/><Relationship Id="rId10" Type="http://schemas.openxmlformats.org/officeDocument/2006/relationships/hyperlink" Target="https://iopscience.iop.org/article/10.1088/1748-0221/13/05/P05032" TargetMode="External"/><Relationship Id="rId4" Type="http://schemas.openxmlformats.org/officeDocument/2006/relationships/image" Target="../media/image13.png"/><Relationship Id="rId9" Type="http://schemas.openxmlformats.org/officeDocument/2006/relationships/hyperlink" Target="https://arxiv.org/abs/2007.12743" TargetMode="External"/><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iopscience.iop.org/article/10.1088/1748-0221/17/01/P01037" TargetMode="External"/><Relationship Id="rId5" Type="http://schemas.openxmlformats.org/officeDocument/2006/relationships/image" Target="../media/image71.png"/><Relationship Id="rId4" Type="http://schemas.openxmlformats.org/officeDocument/2006/relationships/image" Target="../media/image1070.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hyperlink" Target="https://towardsdatascience.com/https-medium-com-vishalmorde-xgboost-algorithm-long-she-may-rein-edd9f99be63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17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3.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iopscience.iop.org/article/10.1088/1748-0221/13/05/P05032"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iopscience.iop.org/article/10.1088/1748-0221/13/05/P05032"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1.bin"/><Relationship Id="rId7" Type="http://schemas.openxmlformats.org/officeDocument/2006/relationships/image" Target="../media/image27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wmf"/></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iopscience.iop.org/article/10.1088/1748-0221/16/06/P06043" TargetMode="External"/><Relationship Id="rId5" Type="http://schemas.openxmlformats.org/officeDocument/2006/relationships/image" Target="../media/image29.emf"/><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K-d_tree"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phy.bnl.gov/twister/bee/set/b2dbddbe-e11a-4d7c-a1d2-a00d929ac7f4/event/6501/" TargetMode="Externa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37.png"/><Relationship Id="rId3" Type="http://schemas.openxmlformats.org/officeDocument/2006/relationships/slideLayout" Target="../slideLayouts/slideLayout14.xml"/><Relationship Id="rId7" Type="http://schemas.openxmlformats.org/officeDocument/2006/relationships/image" Target="../media/image36.png"/><Relationship Id="rId12" Type="http://schemas.microsoft.com/office/2007/relationships/diagramDrawing" Target="../diagrams/drawing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5.png"/><Relationship Id="rId11" Type="http://schemas.openxmlformats.org/officeDocument/2006/relationships/diagramColors" Target="../diagrams/colors1.xml"/><Relationship Id="rId5" Type="http://schemas.openxmlformats.org/officeDocument/2006/relationships/image" Target="../media/image34.png"/><Relationship Id="rId15" Type="http://schemas.openxmlformats.org/officeDocument/2006/relationships/hyperlink" Target="https://iopscience.iop.org/article/10.1088/1748-0221/16/06/P06043" TargetMode="External"/><Relationship Id="rId10" Type="http://schemas.openxmlformats.org/officeDocument/2006/relationships/diagramQuickStyle" Target="../diagrams/quickStyle1.xml"/><Relationship Id="rId4" Type="http://schemas.openxmlformats.org/officeDocument/2006/relationships/notesSlide" Target="../notesSlides/notesSlide8.xml"/><Relationship Id="rId9" Type="http://schemas.openxmlformats.org/officeDocument/2006/relationships/diagramLayout" Target="../diagrams/layout1.xml"/><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353870" y="1444525"/>
            <a:ext cx="9481505" cy="3968950"/>
          </a:xfrm>
        </p:spPr>
        <p:txBody>
          <a:bodyPr>
            <a:normAutofit/>
          </a:bodyPr>
          <a:lstStyle/>
          <a:p>
            <a:r>
              <a:rPr lang="en-US" dirty="0"/>
              <a:t>Wire-Cell Pattern Recognition and AI/ML</a:t>
            </a:r>
          </a:p>
        </p:txBody>
      </p:sp>
      <p:pic>
        <p:nvPicPr>
          <p:cNvPr id="5" name="Graphic 4">
            <a:extLst>
              <a:ext uri="{FF2B5EF4-FFF2-40B4-BE49-F238E27FC236}">
                <a16:creationId xmlns:a16="http://schemas.microsoft.com/office/drawing/2014/main" id="{201401FB-6B3A-B447-BBE5-A2E15E4B53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6746" y="4434592"/>
            <a:ext cx="1284779" cy="1284779"/>
          </a:xfrm>
          <a:prstGeom prst="rect">
            <a:avLst/>
          </a:prstGeom>
        </p:spPr>
      </p:pic>
      <p:sp>
        <p:nvSpPr>
          <p:cNvPr id="7" name="Text Placeholder 3">
            <a:extLst>
              <a:ext uri="{FF2B5EF4-FFF2-40B4-BE49-F238E27FC236}">
                <a16:creationId xmlns:a16="http://schemas.microsoft.com/office/drawing/2014/main" id="{E2FE1D7C-4786-6575-7F84-0DF94383DC56}"/>
              </a:ext>
            </a:extLst>
          </p:cNvPr>
          <p:cNvSpPr>
            <a:spLocks noGrp="1"/>
          </p:cNvSpPr>
          <p:nvPr>
            <p:ph type="body" sz="quarter" idx="10"/>
          </p:nvPr>
        </p:nvSpPr>
        <p:spPr>
          <a:xfrm>
            <a:off x="623087" y="3917380"/>
            <a:ext cx="8414442" cy="1759123"/>
          </a:xfrm>
        </p:spPr>
        <p:txBody>
          <a:bodyPr/>
          <a:lstStyle/>
          <a:p>
            <a:pPr algn="r"/>
            <a:r>
              <a:rPr lang="en-US" dirty="0"/>
              <a:t>Haiwang Yu (BNL)</a:t>
            </a:r>
          </a:p>
        </p:txBody>
      </p:sp>
      <p:pic>
        <p:nvPicPr>
          <p:cNvPr id="8" name="Picture 7" descr="A close up of a text&#10;&#10;Description automatically generated">
            <a:extLst>
              <a:ext uri="{FF2B5EF4-FFF2-40B4-BE49-F238E27FC236}">
                <a16:creationId xmlns:a16="http://schemas.microsoft.com/office/drawing/2014/main" id="{075F6FD7-F35B-340A-7583-E4AAEDE66934}"/>
              </a:ext>
            </a:extLst>
          </p:cNvPr>
          <p:cNvPicPr>
            <a:picLocks noChangeAspect="1"/>
          </p:cNvPicPr>
          <p:nvPr/>
        </p:nvPicPr>
        <p:blipFill>
          <a:blip r:embed="rId5"/>
          <a:stretch>
            <a:fillRect/>
          </a:stretch>
        </p:blipFill>
        <p:spPr>
          <a:xfrm>
            <a:off x="1265129" y="4376434"/>
            <a:ext cx="7772400" cy="1401096"/>
          </a:xfrm>
          <a:prstGeom prst="rect">
            <a:avLst/>
          </a:prstGeom>
        </p:spPr>
      </p:pic>
      <p:sp>
        <p:nvSpPr>
          <p:cNvPr id="9" name="TextBox 8">
            <a:extLst>
              <a:ext uri="{FF2B5EF4-FFF2-40B4-BE49-F238E27FC236}">
                <a16:creationId xmlns:a16="http://schemas.microsoft.com/office/drawing/2014/main" id="{736CC32D-A06C-51D3-A7BA-23EC14859C60}"/>
              </a:ext>
            </a:extLst>
          </p:cNvPr>
          <p:cNvSpPr txBox="1"/>
          <p:nvPr/>
        </p:nvSpPr>
        <p:spPr>
          <a:xfrm>
            <a:off x="1265129" y="5408198"/>
            <a:ext cx="3813929" cy="369332"/>
          </a:xfrm>
          <a:prstGeom prst="rect">
            <a:avLst/>
          </a:prstGeom>
          <a:noFill/>
        </p:spPr>
        <p:txBody>
          <a:bodyPr wrap="none" rtlCol="0">
            <a:spAutoFit/>
          </a:bodyPr>
          <a:lstStyle/>
          <a:p>
            <a:r>
              <a:rPr lang="en-US" dirty="0">
                <a:hlinkClick r:id="rId6"/>
              </a:rPr>
              <a:t>https://www.bnl.gov/wirecellsummit/</a:t>
            </a:r>
            <a:endParaRPr lang="en-US" dirty="0"/>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6ADB-BE8B-1B48-AFBF-304628B4EC1D}"/>
              </a:ext>
            </a:extLst>
          </p:cNvPr>
          <p:cNvSpPr>
            <a:spLocks noGrp="1"/>
          </p:cNvSpPr>
          <p:nvPr>
            <p:ph type="title"/>
          </p:nvPr>
        </p:nvSpPr>
        <p:spPr/>
        <p:txBody>
          <a:bodyPr/>
          <a:lstStyle/>
          <a:p>
            <a:r>
              <a:rPr lang="en-US" dirty="0"/>
              <a:t>Rejecting Through-Going Muons (TGM)</a:t>
            </a:r>
          </a:p>
        </p:txBody>
      </p:sp>
      <p:sp>
        <p:nvSpPr>
          <p:cNvPr id="3" name="Slide Number Placeholder 2">
            <a:extLst>
              <a:ext uri="{FF2B5EF4-FFF2-40B4-BE49-F238E27FC236}">
                <a16:creationId xmlns:a16="http://schemas.microsoft.com/office/drawing/2014/main" id="{12059596-55E3-9E44-8A71-01784F282DA7}"/>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
        <p:nvSpPr>
          <p:cNvPr id="5" name="TextBox 4">
            <a:extLst>
              <a:ext uri="{FF2B5EF4-FFF2-40B4-BE49-F238E27FC236}">
                <a16:creationId xmlns:a16="http://schemas.microsoft.com/office/drawing/2014/main" id="{B9E737B9-2782-1744-A869-51CF137FCE45}"/>
              </a:ext>
            </a:extLst>
          </p:cNvPr>
          <p:cNvSpPr txBox="1"/>
          <p:nvPr/>
        </p:nvSpPr>
        <p:spPr>
          <a:xfrm>
            <a:off x="386861" y="1335485"/>
            <a:ext cx="11280531" cy="400110"/>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US" sz="2000" dirty="0"/>
              <a:t>Only event with flash(light) time matching the neutrino beam spill window is a neutrino candidate</a:t>
            </a:r>
          </a:p>
        </p:txBody>
      </p:sp>
      <p:grpSp>
        <p:nvGrpSpPr>
          <p:cNvPr id="6" name="Group 5">
            <a:extLst>
              <a:ext uri="{FF2B5EF4-FFF2-40B4-BE49-F238E27FC236}">
                <a16:creationId xmlns:a16="http://schemas.microsoft.com/office/drawing/2014/main" id="{58211E77-5979-3C4B-821E-DAF9AAC8A2E6}"/>
              </a:ext>
            </a:extLst>
          </p:cNvPr>
          <p:cNvGrpSpPr/>
          <p:nvPr/>
        </p:nvGrpSpPr>
        <p:grpSpPr>
          <a:xfrm>
            <a:off x="672613" y="1859840"/>
            <a:ext cx="5423387" cy="2436440"/>
            <a:chOff x="998033" y="3672042"/>
            <a:chExt cx="5423387" cy="2436440"/>
          </a:xfrm>
        </p:grpSpPr>
        <p:pic>
          <p:nvPicPr>
            <p:cNvPr id="7" name="Picture 6">
              <a:extLst>
                <a:ext uri="{FF2B5EF4-FFF2-40B4-BE49-F238E27FC236}">
                  <a16:creationId xmlns:a16="http://schemas.microsoft.com/office/drawing/2014/main" id="{C4AD80C9-44CB-3441-8308-0CB813277AAD}"/>
                </a:ext>
              </a:extLst>
            </p:cNvPr>
            <p:cNvPicPr>
              <a:picLocks noChangeAspect="1"/>
            </p:cNvPicPr>
            <p:nvPr/>
          </p:nvPicPr>
          <p:blipFill>
            <a:blip r:embed="rId3"/>
            <a:stretch>
              <a:fillRect/>
            </a:stretch>
          </p:blipFill>
          <p:spPr>
            <a:xfrm>
              <a:off x="1268281" y="3672042"/>
              <a:ext cx="5153139" cy="2436440"/>
            </a:xfrm>
            <a:prstGeom prst="rect">
              <a:avLst/>
            </a:prstGeom>
          </p:spPr>
        </p:pic>
        <p:cxnSp>
          <p:nvCxnSpPr>
            <p:cNvPr id="8" name="Straight Arrow Connector 7">
              <a:extLst>
                <a:ext uri="{FF2B5EF4-FFF2-40B4-BE49-F238E27FC236}">
                  <a16:creationId xmlns:a16="http://schemas.microsoft.com/office/drawing/2014/main" id="{2D00BE1F-F4E5-AB46-96B5-6BAE8647123C}"/>
                </a:ext>
              </a:extLst>
            </p:cNvPr>
            <p:cNvCxnSpPr/>
            <p:nvPr/>
          </p:nvCxnSpPr>
          <p:spPr>
            <a:xfrm flipV="1">
              <a:off x="1175219" y="4191079"/>
              <a:ext cx="0" cy="10965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7FFB756-5407-B34C-BDBF-BCFA97B168DD}"/>
                </a:ext>
              </a:extLst>
            </p:cNvPr>
            <p:cNvCxnSpPr/>
            <p:nvPr/>
          </p:nvCxnSpPr>
          <p:spPr>
            <a:xfrm>
              <a:off x="1175219" y="5287660"/>
              <a:ext cx="1474868"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B75698F-7256-E643-AA18-D9EDE36D5FC3}"/>
                </a:ext>
              </a:extLst>
            </p:cNvPr>
            <p:cNvSpPr txBox="1"/>
            <p:nvPr/>
          </p:nvSpPr>
          <p:spPr>
            <a:xfrm>
              <a:off x="2593329" y="5124510"/>
              <a:ext cx="2150792" cy="338554"/>
            </a:xfrm>
            <a:prstGeom prst="rect">
              <a:avLst/>
            </a:prstGeom>
            <a:noFill/>
          </p:spPr>
          <p:txBody>
            <a:bodyPr wrap="square" rtlCol="0">
              <a:spAutoFit/>
            </a:bodyPr>
            <a:lstStyle/>
            <a:p>
              <a:r>
                <a:rPr lang="en-US" sz="1600" dirty="0"/>
                <a:t>Z (beam direction)</a:t>
              </a:r>
            </a:p>
          </p:txBody>
        </p:sp>
        <p:sp>
          <p:nvSpPr>
            <p:cNvPr id="11" name="TextBox 10">
              <a:extLst>
                <a:ext uri="{FF2B5EF4-FFF2-40B4-BE49-F238E27FC236}">
                  <a16:creationId xmlns:a16="http://schemas.microsoft.com/office/drawing/2014/main" id="{C418FBE4-C9CB-BE41-B4AF-B52F8677E296}"/>
                </a:ext>
              </a:extLst>
            </p:cNvPr>
            <p:cNvSpPr txBox="1"/>
            <p:nvPr/>
          </p:nvSpPr>
          <p:spPr>
            <a:xfrm>
              <a:off x="998033" y="3844162"/>
              <a:ext cx="354372" cy="338554"/>
            </a:xfrm>
            <a:prstGeom prst="rect">
              <a:avLst/>
            </a:prstGeom>
            <a:noFill/>
          </p:spPr>
          <p:txBody>
            <a:bodyPr wrap="square" rtlCol="0">
              <a:spAutoFit/>
            </a:bodyPr>
            <a:lstStyle/>
            <a:p>
              <a:r>
                <a:rPr lang="en-US" sz="1600" dirty="0"/>
                <a:t>Y</a:t>
              </a:r>
            </a:p>
          </p:txBody>
        </p:sp>
      </p:grpSp>
      <p:sp>
        <p:nvSpPr>
          <p:cNvPr id="12" name="TextBox 11">
            <a:extLst>
              <a:ext uri="{FF2B5EF4-FFF2-40B4-BE49-F238E27FC236}">
                <a16:creationId xmlns:a16="http://schemas.microsoft.com/office/drawing/2014/main" id="{80DB50FD-B601-984A-8DED-533F4C7E249E}"/>
              </a:ext>
            </a:extLst>
          </p:cNvPr>
          <p:cNvSpPr txBox="1"/>
          <p:nvPr/>
        </p:nvSpPr>
        <p:spPr>
          <a:xfrm>
            <a:off x="6795206" y="2333304"/>
            <a:ext cx="4583302"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t>TGM: cosmic-ray muons go all way through the active TPC volume</a:t>
            </a:r>
            <a:endParaRPr lang="en-US" sz="2000" dirty="0"/>
          </a:p>
        </p:txBody>
      </p:sp>
      <p:sp>
        <p:nvSpPr>
          <p:cNvPr id="13" name="TextBox 12">
            <a:extLst>
              <a:ext uri="{FF2B5EF4-FFF2-40B4-BE49-F238E27FC236}">
                <a16:creationId xmlns:a16="http://schemas.microsoft.com/office/drawing/2014/main" id="{490F68DE-5F16-7C48-B0D8-7FF8DFA3A2A3}"/>
              </a:ext>
            </a:extLst>
          </p:cNvPr>
          <p:cNvSpPr txBox="1"/>
          <p:nvPr/>
        </p:nvSpPr>
        <p:spPr>
          <a:xfrm>
            <a:off x="6795206" y="3227534"/>
            <a:ext cx="4841329" cy="1015663"/>
          </a:xfrm>
          <a:prstGeom prst="rect">
            <a:avLst/>
          </a:prstGeom>
          <a:noFill/>
          <a:ln>
            <a:solidFill>
              <a:schemeClr val="accent1"/>
            </a:solidFill>
          </a:ln>
        </p:spPr>
        <p:txBody>
          <a:bodyPr wrap="square" rtlCol="0">
            <a:spAutoFit/>
          </a:bodyPr>
          <a:lstStyle/>
          <a:p>
            <a:pPr marL="342900" indent="-342900">
              <a:buFont typeface="Arial" panose="020B0604020202020204" pitchFamily="34" charset="0"/>
              <a:buChar char="•"/>
            </a:pPr>
            <a:r>
              <a:rPr lang="en-US" sz="2000" dirty="0"/>
              <a:t>Identification: the </a:t>
            </a:r>
            <a:r>
              <a:rPr lang="en-US" altLang="zh-CN" sz="2000" dirty="0"/>
              <a:t>two </a:t>
            </a:r>
            <a:r>
              <a:rPr lang="en-US" sz="2000" dirty="0"/>
              <a:t>endpoints of TPC cluster at/outside the effective detector boundary</a:t>
            </a:r>
          </a:p>
        </p:txBody>
      </p:sp>
      <p:sp>
        <p:nvSpPr>
          <p:cNvPr id="14" name="TextBox 13">
            <a:extLst>
              <a:ext uri="{FF2B5EF4-FFF2-40B4-BE49-F238E27FC236}">
                <a16:creationId xmlns:a16="http://schemas.microsoft.com/office/drawing/2014/main" id="{A4B78A6E-48E3-E14A-8EBD-D84CFF7CBEC4}"/>
              </a:ext>
            </a:extLst>
          </p:cNvPr>
          <p:cNvSpPr txBox="1"/>
          <p:nvPr/>
        </p:nvSpPr>
        <p:spPr>
          <a:xfrm>
            <a:off x="6876409" y="4780115"/>
            <a:ext cx="1705708" cy="707886"/>
          </a:xfrm>
          <a:prstGeom prst="rect">
            <a:avLst/>
          </a:prstGeom>
          <a:noFill/>
        </p:spPr>
        <p:txBody>
          <a:bodyPr wrap="square" rtlCol="0">
            <a:spAutoFit/>
          </a:bodyPr>
          <a:lstStyle/>
          <a:p>
            <a:pPr algn="ctr"/>
            <a:r>
              <a:rPr lang="en-US" sz="2000" dirty="0"/>
              <a:t>Charge-light matching</a:t>
            </a:r>
          </a:p>
        </p:txBody>
      </p:sp>
      <p:sp>
        <p:nvSpPr>
          <p:cNvPr id="15" name="TextBox 14">
            <a:extLst>
              <a:ext uri="{FF2B5EF4-FFF2-40B4-BE49-F238E27FC236}">
                <a16:creationId xmlns:a16="http://schemas.microsoft.com/office/drawing/2014/main" id="{0541D858-445E-4C4A-88AB-FBFE133FBEDE}"/>
              </a:ext>
            </a:extLst>
          </p:cNvPr>
          <p:cNvSpPr txBox="1"/>
          <p:nvPr/>
        </p:nvSpPr>
        <p:spPr>
          <a:xfrm>
            <a:off x="6872186" y="5562266"/>
            <a:ext cx="1785139" cy="400110"/>
          </a:xfrm>
          <a:prstGeom prst="rect">
            <a:avLst/>
          </a:prstGeom>
          <a:noFill/>
        </p:spPr>
        <p:txBody>
          <a:bodyPr wrap="square" rtlCol="0">
            <a:spAutoFit/>
          </a:bodyPr>
          <a:lstStyle/>
          <a:p>
            <a:pPr algn="ctr"/>
            <a:r>
              <a:rPr lang="en-US" sz="2000" dirty="0">
                <a:solidFill>
                  <a:srgbClr val="0000FF"/>
                </a:solidFill>
              </a:rPr>
              <a:t>TGM rejection</a:t>
            </a:r>
          </a:p>
        </p:txBody>
      </p:sp>
      <p:sp>
        <p:nvSpPr>
          <p:cNvPr id="16" name="Rectangle 15">
            <a:extLst>
              <a:ext uri="{FF2B5EF4-FFF2-40B4-BE49-F238E27FC236}">
                <a16:creationId xmlns:a16="http://schemas.microsoft.com/office/drawing/2014/main" id="{868C430F-DE56-6643-A887-5D3418018E69}"/>
              </a:ext>
            </a:extLst>
          </p:cNvPr>
          <p:cNvSpPr/>
          <p:nvPr/>
        </p:nvSpPr>
        <p:spPr>
          <a:xfrm>
            <a:off x="8413183" y="4451901"/>
            <a:ext cx="2521844" cy="400110"/>
          </a:xfrm>
          <a:prstGeom prst="rect">
            <a:avLst/>
          </a:prstGeom>
        </p:spPr>
        <p:txBody>
          <a:bodyPr wrap="none">
            <a:spAutoFit/>
          </a:bodyPr>
          <a:lstStyle/>
          <a:p>
            <a:r>
              <a:rPr lang="en-US" sz="2000" dirty="0" err="1"/>
              <a:t>Neutrino:Cosmic-ray</a:t>
            </a:r>
            <a:endParaRPr lang="en-US" sz="2000" dirty="0"/>
          </a:p>
        </p:txBody>
      </p:sp>
      <p:sp>
        <p:nvSpPr>
          <p:cNvPr id="17" name="Rectangle 16">
            <a:extLst>
              <a:ext uri="{FF2B5EF4-FFF2-40B4-BE49-F238E27FC236}">
                <a16:creationId xmlns:a16="http://schemas.microsoft.com/office/drawing/2014/main" id="{6735F234-7B0C-AD4A-B391-E26E59094EB4}"/>
              </a:ext>
            </a:extLst>
          </p:cNvPr>
          <p:cNvSpPr/>
          <p:nvPr/>
        </p:nvSpPr>
        <p:spPr>
          <a:xfrm>
            <a:off x="8855323" y="4873700"/>
            <a:ext cx="894797" cy="400110"/>
          </a:xfrm>
          <a:prstGeom prst="rect">
            <a:avLst/>
          </a:prstGeom>
        </p:spPr>
        <p:txBody>
          <a:bodyPr wrap="none">
            <a:spAutoFit/>
          </a:bodyPr>
          <a:lstStyle/>
          <a:p>
            <a:pPr algn="ctr"/>
            <a:r>
              <a:rPr lang="en-US" sz="2000" dirty="0"/>
              <a:t>1 : 6.4</a:t>
            </a:r>
          </a:p>
        </p:txBody>
      </p:sp>
      <p:sp>
        <p:nvSpPr>
          <p:cNvPr id="18" name="Rectangle 17">
            <a:extLst>
              <a:ext uri="{FF2B5EF4-FFF2-40B4-BE49-F238E27FC236}">
                <a16:creationId xmlns:a16="http://schemas.microsoft.com/office/drawing/2014/main" id="{C0A9F4D2-5156-A445-A6AC-914D0144C9DF}"/>
              </a:ext>
            </a:extLst>
          </p:cNvPr>
          <p:cNvSpPr/>
          <p:nvPr/>
        </p:nvSpPr>
        <p:spPr>
          <a:xfrm>
            <a:off x="8855323" y="5562266"/>
            <a:ext cx="894797" cy="400110"/>
          </a:xfrm>
          <a:prstGeom prst="rect">
            <a:avLst/>
          </a:prstGeom>
        </p:spPr>
        <p:txBody>
          <a:bodyPr wrap="none">
            <a:spAutoFit/>
          </a:bodyPr>
          <a:lstStyle/>
          <a:p>
            <a:pPr algn="ctr"/>
            <a:r>
              <a:rPr lang="en-US" sz="2000" dirty="0">
                <a:solidFill>
                  <a:srgbClr val="0000FF"/>
                </a:solidFill>
              </a:rPr>
              <a:t>1 : 0.9</a:t>
            </a:r>
          </a:p>
        </p:txBody>
      </p:sp>
      <p:sp>
        <p:nvSpPr>
          <p:cNvPr id="19" name="TextBox 18">
            <a:extLst>
              <a:ext uri="{FF2B5EF4-FFF2-40B4-BE49-F238E27FC236}">
                <a16:creationId xmlns:a16="http://schemas.microsoft.com/office/drawing/2014/main" id="{C4833CE8-5B8D-8D43-BCF6-67DF552157E7}"/>
              </a:ext>
            </a:extLst>
          </p:cNvPr>
          <p:cNvSpPr txBox="1"/>
          <p:nvPr/>
        </p:nvSpPr>
        <p:spPr>
          <a:xfrm>
            <a:off x="10007292" y="5381193"/>
            <a:ext cx="1613208" cy="707886"/>
          </a:xfrm>
          <a:prstGeom prst="rect">
            <a:avLst/>
          </a:prstGeom>
          <a:noFill/>
        </p:spPr>
        <p:txBody>
          <a:bodyPr wrap="square" rtlCol="0">
            <a:spAutoFit/>
          </a:bodyPr>
          <a:lstStyle/>
          <a:p>
            <a:pPr algn="ctr"/>
            <a:r>
              <a:rPr lang="en-US" sz="2000" dirty="0">
                <a:solidFill>
                  <a:srgbClr val="0000FF"/>
                </a:solidFill>
              </a:rPr>
              <a:t>Improved by factor of 6</a:t>
            </a:r>
          </a:p>
        </p:txBody>
      </p:sp>
      <p:sp>
        <p:nvSpPr>
          <p:cNvPr id="20" name="Rectangle 19">
            <a:extLst>
              <a:ext uri="{FF2B5EF4-FFF2-40B4-BE49-F238E27FC236}">
                <a16:creationId xmlns:a16="http://schemas.microsoft.com/office/drawing/2014/main" id="{6DAFF491-21FD-7545-B244-9337A50E81E3}"/>
              </a:ext>
            </a:extLst>
          </p:cNvPr>
          <p:cNvSpPr/>
          <p:nvPr/>
        </p:nvSpPr>
        <p:spPr>
          <a:xfrm>
            <a:off x="6795205" y="2221124"/>
            <a:ext cx="4841329" cy="87560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82C02E-25EE-3A45-9E07-30A8A138B0E3}"/>
              </a:ext>
            </a:extLst>
          </p:cNvPr>
          <p:cNvSpPr/>
          <p:nvPr/>
        </p:nvSpPr>
        <p:spPr>
          <a:xfrm>
            <a:off x="6795205" y="4358450"/>
            <a:ext cx="4841329" cy="16743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820A44C-39C6-D043-95BF-E9385EAAD0D4}"/>
              </a:ext>
            </a:extLst>
          </p:cNvPr>
          <p:cNvPicPr>
            <a:picLocks noChangeAspect="1"/>
          </p:cNvPicPr>
          <p:nvPr/>
        </p:nvPicPr>
        <p:blipFill>
          <a:blip r:embed="rId4"/>
          <a:stretch>
            <a:fillRect/>
          </a:stretch>
        </p:blipFill>
        <p:spPr>
          <a:xfrm>
            <a:off x="3040451" y="3811032"/>
            <a:ext cx="2987584" cy="2305313"/>
          </a:xfrm>
          <a:prstGeom prst="rect">
            <a:avLst/>
          </a:prstGeom>
        </p:spPr>
      </p:pic>
      <p:sp>
        <p:nvSpPr>
          <p:cNvPr id="23" name="TextBox 22">
            <a:extLst>
              <a:ext uri="{FF2B5EF4-FFF2-40B4-BE49-F238E27FC236}">
                <a16:creationId xmlns:a16="http://schemas.microsoft.com/office/drawing/2014/main" id="{048970DA-3268-DC41-AC30-29E64AE190C1}"/>
              </a:ext>
            </a:extLst>
          </p:cNvPr>
          <p:cNvSpPr txBox="1"/>
          <p:nvPr/>
        </p:nvSpPr>
        <p:spPr>
          <a:xfrm>
            <a:off x="886998" y="5145381"/>
            <a:ext cx="3694802" cy="646331"/>
          </a:xfrm>
          <a:prstGeom prst="rect">
            <a:avLst/>
          </a:prstGeom>
          <a:noFill/>
        </p:spPr>
        <p:txBody>
          <a:bodyPr wrap="square" rtlCol="0">
            <a:spAutoFit/>
          </a:bodyPr>
          <a:lstStyle/>
          <a:p>
            <a:r>
              <a:rPr lang="en-US" i="1" dirty="0">
                <a:solidFill>
                  <a:srgbClr val="0000FF"/>
                </a:solidFill>
              </a:rPr>
              <a:t>Fiducial volume used in analysis: 3 cm inside the effective boundary</a:t>
            </a:r>
          </a:p>
        </p:txBody>
      </p:sp>
      <p:sp>
        <p:nvSpPr>
          <p:cNvPr id="24" name="Rectangle 23">
            <a:extLst>
              <a:ext uri="{FF2B5EF4-FFF2-40B4-BE49-F238E27FC236}">
                <a16:creationId xmlns:a16="http://schemas.microsoft.com/office/drawing/2014/main" id="{DE76F5B8-4F8A-D844-ABC1-49904660CA63}"/>
              </a:ext>
            </a:extLst>
          </p:cNvPr>
          <p:cNvSpPr/>
          <p:nvPr/>
        </p:nvSpPr>
        <p:spPr>
          <a:xfrm>
            <a:off x="3040450" y="4780115"/>
            <a:ext cx="2142552" cy="29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7833427-1F12-D341-AC1C-28C900D6F675}"/>
              </a:ext>
            </a:extLst>
          </p:cNvPr>
          <p:cNvSpPr txBox="1"/>
          <p:nvPr/>
        </p:nvSpPr>
        <p:spPr>
          <a:xfrm>
            <a:off x="1766212" y="4504034"/>
            <a:ext cx="3576481" cy="646331"/>
          </a:xfrm>
          <a:prstGeom prst="rect">
            <a:avLst/>
          </a:prstGeom>
          <a:noFill/>
        </p:spPr>
        <p:txBody>
          <a:bodyPr wrap="square" rtlCol="0">
            <a:spAutoFit/>
          </a:bodyPr>
          <a:lstStyle/>
          <a:p>
            <a:r>
              <a:rPr lang="en-US" dirty="0">
                <a:solidFill>
                  <a:srgbClr val="FF0000"/>
                </a:solidFill>
              </a:rPr>
              <a:t>Effective detector boundary because of space charge effect</a:t>
            </a:r>
          </a:p>
        </p:txBody>
      </p:sp>
    </p:spTree>
    <p:extLst>
      <p:ext uri="{BB962C8B-B14F-4D97-AF65-F5344CB8AC3E}">
        <p14:creationId xmlns:p14="http://schemas.microsoft.com/office/powerpoint/2010/main" val="422181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6ADB-BE8B-1B48-AFBF-304628B4EC1D}"/>
              </a:ext>
            </a:extLst>
          </p:cNvPr>
          <p:cNvSpPr>
            <a:spLocks noGrp="1"/>
          </p:cNvSpPr>
          <p:nvPr>
            <p:ph type="title"/>
          </p:nvPr>
        </p:nvSpPr>
        <p:spPr/>
        <p:txBody>
          <a:bodyPr/>
          <a:lstStyle/>
          <a:p>
            <a:r>
              <a:rPr lang="en-US" dirty="0"/>
              <a:t>Rejecting Stopping Muons</a:t>
            </a:r>
          </a:p>
        </p:txBody>
      </p:sp>
      <p:sp>
        <p:nvSpPr>
          <p:cNvPr id="3" name="Slide Number Placeholder 2">
            <a:extLst>
              <a:ext uri="{FF2B5EF4-FFF2-40B4-BE49-F238E27FC236}">
                <a16:creationId xmlns:a16="http://schemas.microsoft.com/office/drawing/2014/main" id="{12059596-55E3-9E44-8A71-01784F282DA7}"/>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cxnSp>
        <p:nvCxnSpPr>
          <p:cNvPr id="5" name="Straight Arrow Connector 4">
            <a:extLst>
              <a:ext uri="{FF2B5EF4-FFF2-40B4-BE49-F238E27FC236}">
                <a16:creationId xmlns:a16="http://schemas.microsoft.com/office/drawing/2014/main" id="{F62FBA90-EC0F-824A-BC4D-D2EA803495CB}"/>
              </a:ext>
            </a:extLst>
          </p:cNvPr>
          <p:cNvCxnSpPr/>
          <p:nvPr/>
        </p:nvCxnSpPr>
        <p:spPr>
          <a:xfrm flipV="1">
            <a:off x="2233328" y="2005137"/>
            <a:ext cx="0" cy="10965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C93D18C-42C1-B74C-A39A-12E4AAF7A097}"/>
              </a:ext>
            </a:extLst>
          </p:cNvPr>
          <p:cNvGrpSpPr/>
          <p:nvPr/>
        </p:nvGrpSpPr>
        <p:grpSpPr>
          <a:xfrm>
            <a:off x="2052125" y="1590032"/>
            <a:ext cx="2037848" cy="1871756"/>
            <a:chOff x="9967686" y="4035342"/>
            <a:chExt cx="2037848" cy="1871756"/>
          </a:xfrm>
        </p:grpSpPr>
        <p:pic>
          <p:nvPicPr>
            <p:cNvPr id="7" name="Picture 6">
              <a:extLst>
                <a:ext uri="{FF2B5EF4-FFF2-40B4-BE49-F238E27FC236}">
                  <a16:creationId xmlns:a16="http://schemas.microsoft.com/office/drawing/2014/main" id="{23D9E0CB-732F-3C4D-82F6-21D29389818C}"/>
                </a:ext>
              </a:extLst>
            </p:cNvPr>
            <p:cNvPicPr>
              <a:picLocks noChangeAspect="1"/>
            </p:cNvPicPr>
            <p:nvPr/>
          </p:nvPicPr>
          <p:blipFill>
            <a:blip r:embed="rId3"/>
            <a:stretch>
              <a:fillRect/>
            </a:stretch>
          </p:blipFill>
          <p:spPr>
            <a:xfrm>
              <a:off x="10247222" y="4035342"/>
              <a:ext cx="1473716" cy="1485746"/>
            </a:xfrm>
            <a:prstGeom prst="rect">
              <a:avLst/>
            </a:prstGeom>
          </p:spPr>
        </p:pic>
        <p:cxnSp>
          <p:nvCxnSpPr>
            <p:cNvPr id="8" name="Straight Arrow Connector 7">
              <a:extLst>
                <a:ext uri="{FF2B5EF4-FFF2-40B4-BE49-F238E27FC236}">
                  <a16:creationId xmlns:a16="http://schemas.microsoft.com/office/drawing/2014/main" id="{5A5AD12F-96EF-F547-A0D5-BD4B80A90BB0}"/>
                </a:ext>
              </a:extLst>
            </p:cNvPr>
            <p:cNvCxnSpPr/>
            <p:nvPr/>
          </p:nvCxnSpPr>
          <p:spPr>
            <a:xfrm>
              <a:off x="10148889" y="5547028"/>
              <a:ext cx="1474868"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C7DAF6-BC56-2F44-B3CD-487A2D2EE24A}"/>
                </a:ext>
              </a:extLst>
            </p:cNvPr>
            <p:cNvSpPr txBox="1"/>
            <p:nvPr/>
          </p:nvSpPr>
          <p:spPr>
            <a:xfrm>
              <a:off x="9967686" y="4076858"/>
              <a:ext cx="354372" cy="338554"/>
            </a:xfrm>
            <a:prstGeom prst="rect">
              <a:avLst/>
            </a:prstGeom>
            <a:noFill/>
          </p:spPr>
          <p:txBody>
            <a:bodyPr wrap="square" rtlCol="0">
              <a:spAutoFit/>
            </a:bodyPr>
            <a:lstStyle/>
            <a:p>
              <a:r>
                <a:rPr lang="en-US" sz="1600" dirty="0"/>
                <a:t>Y</a:t>
              </a:r>
            </a:p>
          </p:txBody>
        </p:sp>
        <p:sp>
          <p:nvSpPr>
            <p:cNvPr id="10" name="TextBox 9">
              <a:extLst>
                <a:ext uri="{FF2B5EF4-FFF2-40B4-BE49-F238E27FC236}">
                  <a16:creationId xmlns:a16="http://schemas.microsoft.com/office/drawing/2014/main" id="{8226461A-A13C-7745-AED9-FA3589BDA507}"/>
                </a:ext>
              </a:extLst>
            </p:cNvPr>
            <p:cNvSpPr txBox="1"/>
            <p:nvPr/>
          </p:nvSpPr>
          <p:spPr>
            <a:xfrm>
              <a:off x="10177261" y="5568544"/>
              <a:ext cx="1828273" cy="338554"/>
            </a:xfrm>
            <a:prstGeom prst="rect">
              <a:avLst/>
            </a:prstGeom>
            <a:noFill/>
          </p:spPr>
          <p:txBody>
            <a:bodyPr wrap="square" rtlCol="0">
              <a:spAutoFit/>
            </a:bodyPr>
            <a:lstStyle/>
            <a:p>
              <a:r>
                <a:rPr lang="en-US" sz="1600" dirty="0"/>
                <a:t>X (drift direction)</a:t>
              </a:r>
            </a:p>
          </p:txBody>
        </p:sp>
      </p:grpSp>
      <p:sp>
        <p:nvSpPr>
          <p:cNvPr id="11" name="TextBox 10">
            <a:extLst>
              <a:ext uri="{FF2B5EF4-FFF2-40B4-BE49-F238E27FC236}">
                <a16:creationId xmlns:a16="http://schemas.microsoft.com/office/drawing/2014/main" id="{B02E22ED-1C65-E04E-B02E-040034DB4B94}"/>
              </a:ext>
            </a:extLst>
          </p:cNvPr>
          <p:cNvSpPr txBox="1"/>
          <p:nvPr/>
        </p:nvSpPr>
        <p:spPr>
          <a:xfrm>
            <a:off x="5743700" y="1491226"/>
            <a:ext cx="4642028"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STM: </a:t>
            </a:r>
            <a:r>
              <a:rPr lang="en-US" altLang="zh-CN" sz="2000" dirty="0"/>
              <a:t>cosmic-ray muons enter and stop inside the active volume</a:t>
            </a:r>
            <a:endParaRPr lang="en-US" sz="2000" dirty="0"/>
          </a:p>
        </p:txBody>
      </p:sp>
      <p:sp>
        <p:nvSpPr>
          <p:cNvPr id="12" name="TextBox 11">
            <a:extLst>
              <a:ext uri="{FF2B5EF4-FFF2-40B4-BE49-F238E27FC236}">
                <a16:creationId xmlns:a16="http://schemas.microsoft.com/office/drawing/2014/main" id="{0A67DC7F-B59A-0F4C-855D-EF2429EB1743}"/>
              </a:ext>
            </a:extLst>
          </p:cNvPr>
          <p:cNvSpPr txBox="1"/>
          <p:nvPr/>
        </p:nvSpPr>
        <p:spPr>
          <a:xfrm>
            <a:off x="5734770" y="2490876"/>
            <a:ext cx="6014778"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Identified by </a:t>
            </a:r>
            <a:r>
              <a:rPr lang="en-US" altLang="zh-CN" sz="2000" dirty="0"/>
              <a:t>directionality: from outside to inside</a:t>
            </a:r>
          </a:p>
          <a:p>
            <a:pPr marL="800100" lvl="1" indent="-342900">
              <a:buFont typeface="Arial" panose="020B0604020202020204" pitchFamily="34" charset="0"/>
              <a:buChar char="•"/>
            </a:pPr>
            <a:r>
              <a:rPr lang="en-US" altLang="zh-CN" sz="2000" dirty="0">
                <a:solidFill>
                  <a:srgbClr val="0070C0"/>
                </a:solidFill>
              </a:rPr>
              <a:t>Tracks from neutrino activities will go out of detector from inside</a:t>
            </a:r>
          </a:p>
          <a:p>
            <a:pPr marL="800100" lvl="1" indent="-342900">
              <a:buFont typeface="Arial" panose="020B0604020202020204" pitchFamily="34" charset="0"/>
              <a:buChar char="•"/>
            </a:pPr>
            <a:r>
              <a:rPr lang="en-US" altLang="zh-CN" sz="2000" dirty="0">
                <a:solidFill>
                  <a:srgbClr val="C00000"/>
                </a:solidFill>
              </a:rPr>
              <a:t>Tracks from background will enter the detector from outside</a:t>
            </a:r>
          </a:p>
          <a:p>
            <a:pPr marL="800100" lvl="1" indent="-342900">
              <a:buFont typeface="Arial" panose="020B0604020202020204" pitchFamily="34" charset="0"/>
              <a:buChar char="•"/>
            </a:pPr>
            <a:endParaRPr lang="en-US" altLang="zh-CN" sz="2000" dirty="0"/>
          </a:p>
        </p:txBody>
      </p:sp>
      <p:sp>
        <p:nvSpPr>
          <p:cNvPr id="13" name="TextBox 12">
            <a:extLst>
              <a:ext uri="{FF2B5EF4-FFF2-40B4-BE49-F238E27FC236}">
                <a16:creationId xmlns:a16="http://schemas.microsoft.com/office/drawing/2014/main" id="{D7137CAD-2ADF-9340-91BB-03CC034F2480}"/>
              </a:ext>
            </a:extLst>
          </p:cNvPr>
          <p:cNvSpPr txBox="1"/>
          <p:nvPr/>
        </p:nvSpPr>
        <p:spPr>
          <a:xfrm>
            <a:off x="5758308" y="4094667"/>
            <a:ext cx="5560343" cy="163121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t>Trajectory and dQ/dx fitting </a:t>
            </a:r>
            <a:r>
              <a:rPr lang="en-US" altLang="zh-CN" sz="2000" dirty="0">
                <a:sym typeface="Wingdings" panose="05000000000000000000" pitchFamily="2" charset="2"/>
              </a:rPr>
              <a:t> Bragg peak  </a:t>
            </a:r>
            <a:r>
              <a:rPr lang="en-US" altLang="zh-CN" sz="2000" dirty="0"/>
              <a:t>directionality</a:t>
            </a:r>
          </a:p>
          <a:p>
            <a:pPr marL="800100" lvl="1"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err="1">
                <a:solidFill>
                  <a:srgbClr val="7030A0"/>
                </a:solidFill>
              </a:rPr>
              <a:t>dQ</a:t>
            </a:r>
            <a:r>
              <a:rPr lang="en-US" altLang="zh-CN" sz="2000" dirty="0">
                <a:solidFill>
                  <a:srgbClr val="7030A0"/>
                </a:solidFill>
              </a:rPr>
              <a:t>/dx vs. residual range is also important for the particle identification for tracks</a:t>
            </a:r>
          </a:p>
        </p:txBody>
      </p:sp>
      <p:sp>
        <p:nvSpPr>
          <p:cNvPr id="14" name="Rectangle 13">
            <a:extLst>
              <a:ext uri="{FF2B5EF4-FFF2-40B4-BE49-F238E27FC236}">
                <a16:creationId xmlns:a16="http://schemas.microsoft.com/office/drawing/2014/main" id="{0BE73796-6A9D-FD4A-BFB5-D97BCFC58CB6}"/>
              </a:ext>
            </a:extLst>
          </p:cNvPr>
          <p:cNvSpPr/>
          <p:nvPr/>
        </p:nvSpPr>
        <p:spPr>
          <a:xfrm>
            <a:off x="5717052" y="1454221"/>
            <a:ext cx="5931877" cy="76798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3801F4-F089-1B46-8998-08FB3D930BF9}"/>
              </a:ext>
            </a:extLst>
          </p:cNvPr>
          <p:cNvSpPr/>
          <p:nvPr/>
        </p:nvSpPr>
        <p:spPr>
          <a:xfrm>
            <a:off x="5743700" y="2470697"/>
            <a:ext cx="5931877" cy="339067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3">
            <a:extLst>
              <a:ext uri="{FF2B5EF4-FFF2-40B4-BE49-F238E27FC236}">
                <a16:creationId xmlns:a16="http://schemas.microsoft.com/office/drawing/2014/main" id="{59EAA645-1E7F-184E-A1FC-B896553023C8}"/>
              </a:ext>
            </a:extLst>
          </p:cNvPr>
          <p:cNvPicPr>
            <a:picLocks noChangeAspect="1"/>
          </p:cNvPicPr>
          <p:nvPr/>
        </p:nvPicPr>
        <p:blipFill>
          <a:blip r:embed="rId4"/>
          <a:stretch>
            <a:fillRect/>
          </a:stretch>
        </p:blipFill>
        <p:spPr>
          <a:xfrm>
            <a:off x="733266" y="3698760"/>
            <a:ext cx="4286068" cy="2987734"/>
          </a:xfrm>
          <a:prstGeom prst="rect">
            <a:avLst/>
          </a:prstGeom>
        </p:spPr>
      </p:pic>
    </p:spTree>
    <p:extLst>
      <p:ext uri="{BB962C8B-B14F-4D97-AF65-F5344CB8AC3E}">
        <p14:creationId xmlns:p14="http://schemas.microsoft.com/office/powerpoint/2010/main" val="406408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A03FCF-FE08-405F-8E7D-D2FE77DAB3B1}"/>
              </a:ext>
            </a:extLst>
          </p:cNvPr>
          <p:cNvPicPr>
            <a:picLocks noChangeAspect="1"/>
          </p:cNvPicPr>
          <p:nvPr/>
        </p:nvPicPr>
        <p:blipFill>
          <a:blip r:embed="rId3"/>
          <a:stretch>
            <a:fillRect/>
          </a:stretch>
        </p:blipFill>
        <p:spPr>
          <a:xfrm>
            <a:off x="9515996" y="91536"/>
            <a:ext cx="1963342" cy="1919495"/>
          </a:xfrm>
          <a:prstGeom prst="rect">
            <a:avLst/>
          </a:prstGeom>
        </p:spPr>
      </p:pic>
      <p:pic>
        <p:nvPicPr>
          <p:cNvPr id="11" name="Picture 10">
            <a:extLst>
              <a:ext uri="{FF2B5EF4-FFF2-40B4-BE49-F238E27FC236}">
                <a16:creationId xmlns:a16="http://schemas.microsoft.com/office/drawing/2014/main" id="{79277DA4-1A40-48D7-A136-AFCEAED0FCFF}"/>
              </a:ext>
            </a:extLst>
          </p:cNvPr>
          <p:cNvPicPr>
            <a:picLocks noChangeAspect="1"/>
          </p:cNvPicPr>
          <p:nvPr/>
        </p:nvPicPr>
        <p:blipFill>
          <a:blip r:embed="rId4"/>
          <a:stretch>
            <a:fillRect/>
          </a:stretch>
        </p:blipFill>
        <p:spPr>
          <a:xfrm>
            <a:off x="8935542" y="2017214"/>
            <a:ext cx="3225617" cy="1640563"/>
          </a:xfrm>
          <a:prstGeom prst="rect">
            <a:avLst/>
          </a:prstGeom>
        </p:spPr>
      </p:pic>
      <p:sp>
        <p:nvSpPr>
          <p:cNvPr id="2" name="Title 1">
            <a:extLst>
              <a:ext uri="{FF2B5EF4-FFF2-40B4-BE49-F238E27FC236}">
                <a16:creationId xmlns:a16="http://schemas.microsoft.com/office/drawing/2014/main" id="{EB79B0DC-C627-4BB4-9F56-185560611486}"/>
              </a:ext>
            </a:extLst>
          </p:cNvPr>
          <p:cNvSpPr>
            <a:spLocks noGrp="1"/>
          </p:cNvSpPr>
          <p:nvPr>
            <p:ph type="title"/>
          </p:nvPr>
        </p:nvSpPr>
        <p:spPr>
          <a:xfrm>
            <a:off x="506538" y="-244841"/>
            <a:ext cx="10972800" cy="1143000"/>
          </a:xfrm>
        </p:spPr>
        <p:txBody>
          <a:bodyPr>
            <a:normAutofit/>
          </a:bodyPr>
          <a:lstStyle/>
          <a:p>
            <a:r>
              <a:rPr lang="en-US" sz="3200" dirty="0"/>
              <a:t>Principle of the Fit</a:t>
            </a:r>
          </a:p>
        </p:txBody>
      </p:sp>
      <p:sp>
        <p:nvSpPr>
          <p:cNvPr id="3" name="Content Placeholder 2">
            <a:extLst>
              <a:ext uri="{FF2B5EF4-FFF2-40B4-BE49-F238E27FC236}">
                <a16:creationId xmlns:a16="http://schemas.microsoft.com/office/drawing/2014/main" id="{207EC6BB-B52E-418A-9C91-89A974026D79}"/>
              </a:ext>
            </a:extLst>
          </p:cNvPr>
          <p:cNvSpPr>
            <a:spLocks noGrp="1"/>
          </p:cNvSpPr>
          <p:nvPr>
            <p:ph idx="1"/>
          </p:nvPr>
        </p:nvSpPr>
        <p:spPr>
          <a:xfrm>
            <a:off x="473302" y="744936"/>
            <a:ext cx="8065138" cy="2750823"/>
          </a:xfrm>
        </p:spPr>
        <p:txBody>
          <a:bodyPr>
            <a:normAutofit/>
          </a:bodyPr>
          <a:lstStyle/>
          <a:p>
            <a:r>
              <a:rPr lang="en-US" sz="2000" dirty="0"/>
              <a:t>Come up with a 3D track hypothesis (3D trajectory points and </a:t>
            </a:r>
            <a:r>
              <a:rPr lang="en-US" sz="2000" dirty="0" err="1"/>
              <a:t>dQ</a:t>
            </a:r>
            <a:r>
              <a:rPr lang="en-US" sz="2000" dirty="0"/>
              <a:t>/dx)</a:t>
            </a:r>
          </a:p>
          <a:p>
            <a:pPr lvl="1"/>
            <a:r>
              <a:rPr lang="en-US" sz="1600" dirty="0"/>
              <a:t>Seed from </a:t>
            </a:r>
            <a:r>
              <a:rPr lang="en-US" sz="1600" dirty="0">
                <a:solidFill>
                  <a:schemeClr val="accent2"/>
                </a:solidFill>
              </a:rPr>
              <a:t>Steiner tree </a:t>
            </a:r>
            <a:r>
              <a:rPr lang="en-US" sz="1600" dirty="0"/>
              <a:t>(Graph theory): find shortest path through point of interests</a:t>
            </a:r>
            <a:endParaRPr lang="en-US" sz="2000" dirty="0"/>
          </a:p>
          <a:p>
            <a:r>
              <a:rPr lang="en-US" sz="2000" dirty="0"/>
              <a:t>Predict the deconvolved signals on all projection views</a:t>
            </a:r>
          </a:p>
          <a:p>
            <a:pPr lvl="1"/>
            <a:r>
              <a:rPr lang="en-US" sz="1600" dirty="0"/>
              <a:t>Fast prediction with simplified model</a:t>
            </a:r>
            <a:endParaRPr lang="en-US" sz="2000" dirty="0"/>
          </a:p>
          <a:p>
            <a:r>
              <a:rPr lang="en-US" sz="2000" dirty="0"/>
              <a:t>Minimize the difference between the observation and prediction</a:t>
            </a:r>
          </a:p>
          <a:p>
            <a:pPr lvl="1"/>
            <a:r>
              <a:rPr lang="en-US" sz="1600" dirty="0"/>
              <a:t>Minimization: biconjugate gradient stabilized method (</a:t>
            </a:r>
            <a:r>
              <a:rPr lang="en-US" sz="1600" dirty="0" err="1">
                <a:solidFill>
                  <a:schemeClr val="accent2"/>
                </a:solidFill>
              </a:rPr>
              <a:t>BiCGSTAB</a:t>
            </a:r>
            <a:r>
              <a:rPr lang="en-US" sz="1600" dirty="0"/>
              <a:t>)</a:t>
            </a:r>
          </a:p>
        </p:txBody>
      </p:sp>
      <p:sp>
        <p:nvSpPr>
          <p:cNvPr id="5" name="Slide Number Placeholder 4">
            <a:extLst>
              <a:ext uri="{FF2B5EF4-FFF2-40B4-BE49-F238E27FC236}">
                <a16:creationId xmlns:a16="http://schemas.microsoft.com/office/drawing/2014/main" id="{ACBD0C7E-6918-44C3-AEFA-F7EB73A182C2}"/>
              </a:ext>
            </a:extLst>
          </p:cNvPr>
          <p:cNvSpPr>
            <a:spLocks noGrp="1"/>
          </p:cNvSpPr>
          <p:nvPr>
            <p:ph type="sldNum" sz="quarter" idx="12"/>
          </p:nvPr>
        </p:nvSpPr>
        <p:spPr/>
        <p:txBody>
          <a:bodyPr/>
          <a:lstStyle/>
          <a:p>
            <a:fld id="{CB2A1F21-251F-4FD8-9B44-30D3F147CFE2}" type="slidenum">
              <a:rPr lang="en-US" smtClean="0"/>
              <a:t>12</a:t>
            </a:fld>
            <a:endParaRPr lang="en-US"/>
          </a:p>
        </p:txBody>
      </p:sp>
      <p:pic>
        <p:nvPicPr>
          <p:cNvPr id="6" name="Picture 5">
            <a:extLst>
              <a:ext uri="{FF2B5EF4-FFF2-40B4-BE49-F238E27FC236}">
                <a16:creationId xmlns:a16="http://schemas.microsoft.com/office/drawing/2014/main" id="{605B4347-0268-4448-93B2-6570FD7BDBBC}"/>
              </a:ext>
            </a:extLst>
          </p:cNvPr>
          <p:cNvPicPr>
            <a:picLocks noChangeAspect="1"/>
          </p:cNvPicPr>
          <p:nvPr/>
        </p:nvPicPr>
        <p:blipFill>
          <a:blip r:embed="rId5"/>
          <a:stretch>
            <a:fillRect/>
          </a:stretch>
        </p:blipFill>
        <p:spPr>
          <a:xfrm>
            <a:off x="9011738" y="3626026"/>
            <a:ext cx="3218360" cy="1694840"/>
          </a:xfrm>
          <a:prstGeom prst="rect">
            <a:avLst/>
          </a:prstGeom>
        </p:spPr>
      </p:pic>
      <p:sp>
        <p:nvSpPr>
          <p:cNvPr id="7" name="TextBox 6">
            <a:extLst>
              <a:ext uri="{FF2B5EF4-FFF2-40B4-BE49-F238E27FC236}">
                <a16:creationId xmlns:a16="http://schemas.microsoft.com/office/drawing/2014/main" id="{DDFA3266-3844-4E82-B0CD-D97BA238EAC5}"/>
              </a:ext>
            </a:extLst>
          </p:cNvPr>
          <p:cNvSpPr txBox="1"/>
          <p:nvPr/>
        </p:nvSpPr>
        <p:spPr>
          <a:xfrm>
            <a:off x="10883626" y="4228365"/>
            <a:ext cx="1709057" cy="369332"/>
          </a:xfrm>
          <a:prstGeom prst="rect">
            <a:avLst/>
          </a:prstGeom>
          <a:noFill/>
        </p:spPr>
        <p:txBody>
          <a:bodyPr wrap="square" rtlCol="0">
            <a:spAutoFit/>
          </a:bodyPr>
          <a:lstStyle/>
          <a:p>
            <a:r>
              <a:rPr lang="en-US" dirty="0"/>
              <a:t>V view</a:t>
            </a:r>
          </a:p>
        </p:txBody>
      </p:sp>
      <p:sp>
        <p:nvSpPr>
          <p:cNvPr id="8" name="TextBox 7">
            <a:extLst>
              <a:ext uri="{FF2B5EF4-FFF2-40B4-BE49-F238E27FC236}">
                <a16:creationId xmlns:a16="http://schemas.microsoft.com/office/drawing/2014/main" id="{201EE46D-1E45-480D-A7CA-ED0C2E6892EA}"/>
              </a:ext>
            </a:extLst>
          </p:cNvPr>
          <p:cNvSpPr txBox="1"/>
          <p:nvPr/>
        </p:nvSpPr>
        <p:spPr>
          <a:xfrm>
            <a:off x="10727870" y="2405873"/>
            <a:ext cx="1709057" cy="369332"/>
          </a:xfrm>
          <a:prstGeom prst="rect">
            <a:avLst/>
          </a:prstGeom>
          <a:noFill/>
        </p:spPr>
        <p:txBody>
          <a:bodyPr wrap="square" rtlCol="0">
            <a:spAutoFit/>
          </a:bodyPr>
          <a:lstStyle/>
          <a:p>
            <a:r>
              <a:rPr lang="en-US" dirty="0"/>
              <a:t>U view</a:t>
            </a:r>
          </a:p>
        </p:txBody>
      </p:sp>
      <p:pic>
        <p:nvPicPr>
          <p:cNvPr id="9" name="Picture 8">
            <a:extLst>
              <a:ext uri="{FF2B5EF4-FFF2-40B4-BE49-F238E27FC236}">
                <a16:creationId xmlns:a16="http://schemas.microsoft.com/office/drawing/2014/main" id="{26D5FC8F-32B8-4EF9-BF13-F78AD3870203}"/>
              </a:ext>
            </a:extLst>
          </p:cNvPr>
          <p:cNvPicPr>
            <a:picLocks noChangeAspect="1"/>
          </p:cNvPicPr>
          <p:nvPr/>
        </p:nvPicPr>
        <p:blipFill>
          <a:blip r:embed="rId6"/>
          <a:stretch>
            <a:fillRect/>
          </a:stretch>
        </p:blipFill>
        <p:spPr>
          <a:xfrm>
            <a:off x="9039113" y="5217437"/>
            <a:ext cx="3190985" cy="1640563"/>
          </a:xfrm>
          <a:prstGeom prst="rect">
            <a:avLst/>
          </a:prstGeom>
        </p:spPr>
      </p:pic>
      <p:sp>
        <p:nvSpPr>
          <p:cNvPr id="10" name="TextBox 9">
            <a:extLst>
              <a:ext uri="{FF2B5EF4-FFF2-40B4-BE49-F238E27FC236}">
                <a16:creationId xmlns:a16="http://schemas.microsoft.com/office/drawing/2014/main" id="{012C30F8-11B5-4E58-A5F4-4F41B22D55A0}"/>
              </a:ext>
            </a:extLst>
          </p:cNvPr>
          <p:cNvSpPr txBox="1"/>
          <p:nvPr/>
        </p:nvSpPr>
        <p:spPr>
          <a:xfrm>
            <a:off x="10727871" y="5610886"/>
            <a:ext cx="1709057" cy="369332"/>
          </a:xfrm>
          <a:prstGeom prst="rect">
            <a:avLst/>
          </a:prstGeom>
          <a:noFill/>
        </p:spPr>
        <p:txBody>
          <a:bodyPr wrap="square" rtlCol="0">
            <a:spAutoFit/>
          </a:bodyPr>
          <a:lstStyle/>
          <a:p>
            <a:r>
              <a:rPr lang="en-US" dirty="0"/>
              <a:t>W view</a:t>
            </a:r>
          </a:p>
        </p:txBody>
      </p:sp>
      <p:pic>
        <p:nvPicPr>
          <p:cNvPr id="4" name="Picture 3">
            <a:extLst>
              <a:ext uri="{FF2B5EF4-FFF2-40B4-BE49-F238E27FC236}">
                <a16:creationId xmlns:a16="http://schemas.microsoft.com/office/drawing/2014/main" id="{7AFF423D-A708-5044-7C5C-AF69B68D11F2}"/>
              </a:ext>
            </a:extLst>
          </p:cNvPr>
          <p:cNvPicPr>
            <a:picLocks noChangeAspect="1"/>
          </p:cNvPicPr>
          <p:nvPr/>
        </p:nvPicPr>
        <p:blipFill>
          <a:blip r:embed="rId7"/>
          <a:stretch>
            <a:fillRect/>
          </a:stretch>
        </p:blipFill>
        <p:spPr>
          <a:xfrm>
            <a:off x="2164820" y="3495759"/>
            <a:ext cx="2300567" cy="2120926"/>
          </a:xfrm>
          <a:prstGeom prst="rect">
            <a:avLst/>
          </a:prstGeom>
        </p:spPr>
      </p:pic>
      <p:sp>
        <p:nvSpPr>
          <p:cNvPr id="13" name="TextBox 12">
            <a:extLst>
              <a:ext uri="{FF2B5EF4-FFF2-40B4-BE49-F238E27FC236}">
                <a16:creationId xmlns:a16="http://schemas.microsoft.com/office/drawing/2014/main" id="{71ACE089-F688-C5E9-5F98-BF6C0CEE2EFE}"/>
              </a:ext>
            </a:extLst>
          </p:cNvPr>
          <p:cNvSpPr txBox="1"/>
          <p:nvPr/>
        </p:nvSpPr>
        <p:spPr>
          <a:xfrm>
            <a:off x="1931090" y="5600443"/>
            <a:ext cx="5186035" cy="646331"/>
          </a:xfrm>
          <a:prstGeom prst="rect">
            <a:avLst/>
          </a:prstGeom>
          <a:noFill/>
        </p:spPr>
        <p:txBody>
          <a:bodyPr wrap="none" rtlCol="0">
            <a:spAutoFit/>
          </a:bodyPr>
          <a:lstStyle/>
          <a:p>
            <a:r>
              <a:rPr lang="en-US" dirty="0">
                <a:solidFill>
                  <a:srgbClr val="00B050"/>
                </a:solidFill>
              </a:rPr>
              <a:t>Green</a:t>
            </a:r>
            <a:r>
              <a:rPr lang="en-US" dirty="0"/>
              <a:t>: original 3D points from imaging/clustering</a:t>
            </a:r>
          </a:p>
          <a:p>
            <a:r>
              <a:rPr lang="en-US" dirty="0">
                <a:solidFill>
                  <a:srgbClr val="FF0000"/>
                </a:solidFill>
              </a:rPr>
              <a:t>Red</a:t>
            </a:r>
            <a:r>
              <a:rPr lang="en-US" dirty="0"/>
              <a:t>: trajectory seed found with Steiner Tree</a:t>
            </a:r>
          </a:p>
        </p:txBody>
      </p:sp>
      <p:pic>
        <p:nvPicPr>
          <p:cNvPr id="14" name="Picture 13">
            <a:extLst>
              <a:ext uri="{FF2B5EF4-FFF2-40B4-BE49-F238E27FC236}">
                <a16:creationId xmlns:a16="http://schemas.microsoft.com/office/drawing/2014/main" id="{9193B35D-9542-A146-C7F8-BD45C46CAAE6}"/>
              </a:ext>
            </a:extLst>
          </p:cNvPr>
          <p:cNvPicPr>
            <a:picLocks noChangeAspect="1"/>
          </p:cNvPicPr>
          <p:nvPr/>
        </p:nvPicPr>
        <p:blipFill>
          <a:blip r:embed="rId8"/>
          <a:stretch>
            <a:fillRect/>
          </a:stretch>
        </p:blipFill>
        <p:spPr>
          <a:xfrm>
            <a:off x="4573533" y="3560765"/>
            <a:ext cx="2321362" cy="1995937"/>
          </a:xfrm>
          <a:prstGeom prst="rect">
            <a:avLst/>
          </a:prstGeom>
        </p:spPr>
      </p:pic>
    </p:spTree>
    <p:extLst>
      <p:ext uri="{BB962C8B-B14F-4D97-AF65-F5344CB8AC3E}">
        <p14:creationId xmlns:p14="http://schemas.microsoft.com/office/powerpoint/2010/main" val="1457809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sz="3200" dirty="0"/>
              <a:t>Simplified Prediction of the Deconvolved Signal</a:t>
            </a:r>
          </a:p>
        </p:txBody>
      </p:sp>
      <p:sp>
        <p:nvSpPr>
          <p:cNvPr id="4" name="Slide Number Placeholder 3"/>
          <p:cNvSpPr>
            <a:spLocks noGrp="1"/>
          </p:cNvSpPr>
          <p:nvPr>
            <p:ph type="sldNum" sz="quarter" idx="12"/>
          </p:nvPr>
        </p:nvSpPr>
        <p:spPr/>
        <p:txBody>
          <a:bodyPr/>
          <a:lstStyle/>
          <a:p>
            <a:fld id="{D1F45073-5C33-449A-9779-9CEDA18EA666}" type="slidenum">
              <a:rPr lang="en-US" smtClean="0"/>
              <a:t>13</a:t>
            </a:fld>
            <a:endParaRPr lang="en-US"/>
          </a:p>
        </p:txBody>
      </p:sp>
      <p:grpSp>
        <p:nvGrpSpPr>
          <p:cNvPr id="5" name="Group 4"/>
          <p:cNvGrpSpPr/>
          <p:nvPr/>
        </p:nvGrpSpPr>
        <p:grpSpPr>
          <a:xfrm>
            <a:off x="4374596" y="1234685"/>
            <a:ext cx="7682537" cy="3209153"/>
            <a:chOff x="736375" y="1615986"/>
            <a:chExt cx="7682537" cy="3209153"/>
          </a:xfrm>
        </p:grpSpPr>
        <p:sp>
          <p:nvSpPr>
            <p:cNvPr id="6" name="TextBox 5"/>
            <p:cNvSpPr txBox="1"/>
            <p:nvPr/>
          </p:nvSpPr>
          <p:spPr>
            <a:xfrm>
              <a:off x="736375" y="1844984"/>
              <a:ext cx="1302818" cy="646331"/>
            </a:xfrm>
            <a:prstGeom prst="rect">
              <a:avLst/>
            </a:prstGeom>
            <a:solidFill>
              <a:schemeClr val="bg1"/>
            </a:solidFill>
            <a:ln w="31750">
              <a:solidFill>
                <a:schemeClr val="tx1"/>
              </a:solidFill>
            </a:ln>
          </p:spPr>
          <p:txBody>
            <a:bodyPr wrap="square" rtlCol="0">
              <a:spAutoFit/>
            </a:bodyPr>
            <a:lstStyle/>
            <a:p>
              <a:r>
                <a:rPr lang="en-US" dirty="0" err="1"/>
                <a:t>dQ</a:t>
              </a:r>
              <a:r>
                <a:rPr lang="en-US" dirty="0"/>
                <a:t>/dx at generation</a:t>
              </a:r>
            </a:p>
          </p:txBody>
        </p:sp>
        <p:cxnSp>
          <p:nvCxnSpPr>
            <p:cNvPr id="7" name="Straight Arrow Connector 6"/>
            <p:cNvCxnSpPr>
              <a:stCxn id="6" idx="3"/>
            </p:cNvCxnSpPr>
            <p:nvPr/>
          </p:nvCxnSpPr>
          <p:spPr>
            <a:xfrm flipV="1">
              <a:off x="2039193" y="2168149"/>
              <a:ext cx="1216755" cy="1"/>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65968" y="1753298"/>
              <a:ext cx="1176043" cy="369332"/>
            </a:xfrm>
            <a:prstGeom prst="rect">
              <a:avLst/>
            </a:prstGeom>
            <a:noFill/>
          </p:spPr>
          <p:txBody>
            <a:bodyPr wrap="square" rtlCol="0">
              <a:spAutoFit/>
            </a:bodyPr>
            <a:lstStyle/>
            <a:p>
              <a:r>
                <a:rPr lang="en-US" dirty="0"/>
                <a:t>diffusion</a:t>
              </a:r>
            </a:p>
          </p:txBody>
        </p:sp>
        <p:sp>
          <p:nvSpPr>
            <p:cNvPr id="9" name="TextBox 8"/>
            <p:cNvSpPr txBox="1"/>
            <p:nvPr/>
          </p:nvSpPr>
          <p:spPr>
            <a:xfrm>
              <a:off x="3255947" y="1844984"/>
              <a:ext cx="1452785" cy="646331"/>
            </a:xfrm>
            <a:prstGeom prst="rect">
              <a:avLst/>
            </a:prstGeom>
            <a:solidFill>
              <a:schemeClr val="bg1"/>
            </a:solidFill>
            <a:ln w="31750">
              <a:solidFill>
                <a:schemeClr val="tx1"/>
              </a:solidFill>
            </a:ln>
          </p:spPr>
          <p:txBody>
            <a:bodyPr wrap="square" rtlCol="0">
              <a:spAutoFit/>
            </a:bodyPr>
            <a:lstStyle/>
            <a:p>
              <a:r>
                <a:rPr lang="en-US" dirty="0"/>
                <a:t>Electron at anode plane</a:t>
              </a:r>
            </a:p>
          </p:txBody>
        </p:sp>
        <p:sp>
          <p:nvSpPr>
            <p:cNvPr id="10" name="TextBox 9"/>
            <p:cNvSpPr txBox="1"/>
            <p:nvPr/>
          </p:nvSpPr>
          <p:spPr>
            <a:xfrm>
              <a:off x="6494197" y="1844983"/>
              <a:ext cx="1820861" cy="646331"/>
            </a:xfrm>
            <a:prstGeom prst="rect">
              <a:avLst/>
            </a:prstGeom>
            <a:solidFill>
              <a:schemeClr val="bg1"/>
            </a:solidFill>
            <a:ln w="31750">
              <a:solidFill>
                <a:schemeClr val="tx1"/>
              </a:solidFill>
            </a:ln>
          </p:spPr>
          <p:txBody>
            <a:bodyPr wrap="square" rtlCol="0">
              <a:spAutoFit/>
            </a:bodyPr>
            <a:lstStyle/>
            <a:p>
              <a:r>
                <a:rPr lang="en-US" dirty="0"/>
                <a:t>Induced current on wires</a:t>
              </a:r>
            </a:p>
          </p:txBody>
        </p:sp>
        <p:cxnSp>
          <p:nvCxnSpPr>
            <p:cNvPr id="11" name="Straight Arrow Connector 10"/>
            <p:cNvCxnSpPr>
              <a:endCxn id="10" idx="1"/>
            </p:cNvCxnSpPr>
            <p:nvPr/>
          </p:nvCxnSpPr>
          <p:spPr>
            <a:xfrm>
              <a:off x="4708732" y="2156335"/>
              <a:ext cx="1785465" cy="1181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53706" y="1615986"/>
              <a:ext cx="1452785" cy="584775"/>
            </a:xfrm>
            <a:prstGeom prst="rect">
              <a:avLst/>
            </a:prstGeom>
            <a:noFill/>
          </p:spPr>
          <p:txBody>
            <a:bodyPr wrap="square" rtlCol="0">
              <a:spAutoFit/>
            </a:bodyPr>
            <a:lstStyle/>
            <a:p>
              <a:r>
                <a:rPr lang="en-US" sz="1600" dirty="0"/>
                <a:t>Convolve with field res.</a:t>
              </a:r>
            </a:p>
          </p:txBody>
        </p:sp>
        <p:cxnSp>
          <p:nvCxnSpPr>
            <p:cNvPr id="13" name="Straight Arrow Connector 12"/>
            <p:cNvCxnSpPr>
              <a:stCxn id="10" idx="2"/>
              <a:endCxn id="14" idx="3"/>
            </p:cNvCxnSpPr>
            <p:nvPr/>
          </p:nvCxnSpPr>
          <p:spPr>
            <a:xfrm flipH="1">
              <a:off x="7404626" y="2491314"/>
              <a:ext cx="2" cy="167912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5400000">
              <a:off x="6656869" y="3099520"/>
              <a:ext cx="1495515" cy="646331"/>
            </a:xfrm>
            <a:prstGeom prst="rect">
              <a:avLst/>
            </a:prstGeom>
            <a:noFill/>
          </p:spPr>
          <p:txBody>
            <a:bodyPr wrap="square" rtlCol="0">
              <a:spAutoFit/>
            </a:bodyPr>
            <a:lstStyle/>
            <a:p>
              <a:r>
                <a:rPr lang="en-US" dirty="0"/>
                <a:t>Convolve with </a:t>
              </a:r>
              <a:r>
                <a:rPr lang="en-US" dirty="0" err="1"/>
                <a:t>elec</a:t>
              </a:r>
              <a:r>
                <a:rPr lang="en-US" dirty="0"/>
                <a:t> res.</a:t>
              </a:r>
            </a:p>
          </p:txBody>
        </p:sp>
        <p:sp>
          <p:nvSpPr>
            <p:cNvPr id="15" name="TextBox 14"/>
            <p:cNvSpPr txBox="1"/>
            <p:nvPr/>
          </p:nvSpPr>
          <p:spPr>
            <a:xfrm>
              <a:off x="6494197" y="4178808"/>
              <a:ext cx="1924715" cy="646331"/>
            </a:xfrm>
            <a:prstGeom prst="rect">
              <a:avLst/>
            </a:prstGeom>
            <a:solidFill>
              <a:schemeClr val="bg1"/>
            </a:solidFill>
            <a:ln w="31750">
              <a:solidFill>
                <a:schemeClr val="tx1"/>
              </a:solidFill>
            </a:ln>
          </p:spPr>
          <p:txBody>
            <a:bodyPr wrap="square" rtlCol="0">
              <a:spAutoFit/>
            </a:bodyPr>
            <a:lstStyle/>
            <a:p>
              <a:r>
                <a:rPr lang="en-US" dirty="0"/>
                <a:t>Digitized amplified current</a:t>
              </a:r>
            </a:p>
          </p:txBody>
        </p:sp>
        <p:cxnSp>
          <p:nvCxnSpPr>
            <p:cNvPr id="16" name="Straight Arrow Connector 15"/>
            <p:cNvCxnSpPr>
              <a:cxnSpLocks/>
              <a:stCxn id="15" idx="1"/>
            </p:cNvCxnSpPr>
            <p:nvPr/>
          </p:nvCxnSpPr>
          <p:spPr>
            <a:xfrm flipH="1">
              <a:off x="4708733" y="4501974"/>
              <a:ext cx="1785464" cy="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08732" y="4178808"/>
              <a:ext cx="2006687" cy="523220"/>
            </a:xfrm>
            <a:prstGeom prst="rect">
              <a:avLst/>
            </a:prstGeom>
            <a:noFill/>
          </p:spPr>
          <p:txBody>
            <a:bodyPr wrap="square" rtlCol="0">
              <a:spAutoFit/>
            </a:bodyPr>
            <a:lstStyle/>
            <a:p>
              <a:r>
                <a:rPr lang="en-US" sz="1400" dirty="0"/>
                <a:t>Signal Processing Chain </a:t>
              </a:r>
            </a:p>
          </p:txBody>
        </p:sp>
        <p:sp>
          <p:nvSpPr>
            <p:cNvPr id="18" name="TextBox 17"/>
            <p:cNvSpPr txBox="1"/>
            <p:nvPr/>
          </p:nvSpPr>
          <p:spPr>
            <a:xfrm>
              <a:off x="2887871" y="4178808"/>
              <a:ext cx="1820861" cy="646331"/>
            </a:xfrm>
            <a:prstGeom prst="rect">
              <a:avLst/>
            </a:prstGeom>
            <a:solidFill>
              <a:schemeClr val="bg1"/>
            </a:solidFill>
            <a:ln w="31750">
              <a:solidFill>
                <a:schemeClr val="tx1"/>
              </a:solidFill>
            </a:ln>
          </p:spPr>
          <p:txBody>
            <a:bodyPr wrap="square" rtlCol="0">
              <a:spAutoFit/>
            </a:bodyPr>
            <a:lstStyle/>
            <a:p>
              <a:r>
                <a:rPr lang="en-US" dirty="0" err="1"/>
                <a:t>Deconvolved</a:t>
              </a:r>
              <a:r>
                <a:rPr lang="en-US" dirty="0"/>
                <a:t>  signal</a:t>
              </a:r>
            </a:p>
          </p:txBody>
        </p:sp>
        <p:sp>
          <p:nvSpPr>
            <p:cNvPr id="19" name="TextBox 18"/>
            <p:cNvSpPr txBox="1"/>
            <p:nvPr/>
          </p:nvSpPr>
          <p:spPr>
            <a:xfrm>
              <a:off x="2165968" y="2583000"/>
              <a:ext cx="4549451" cy="1323439"/>
            </a:xfrm>
            <a:prstGeom prst="rect">
              <a:avLst/>
            </a:prstGeom>
            <a:noFill/>
          </p:spPr>
          <p:txBody>
            <a:bodyPr wrap="square" rtlCol="0">
              <a:spAutoFit/>
            </a:bodyPr>
            <a:lstStyle/>
            <a:p>
              <a:r>
                <a:rPr lang="en-US" sz="1600" dirty="0"/>
                <a:t>At signal processing stage, we have two additional effects:</a:t>
              </a:r>
            </a:p>
            <a:p>
              <a:pPr marL="285750" indent="-285750">
                <a:buFont typeface="Arial" panose="020B0604020202020204" pitchFamily="34" charset="0"/>
                <a:buChar char="•"/>
              </a:pPr>
              <a:r>
                <a:rPr lang="en-US" sz="1600" dirty="0"/>
                <a:t>Software filters (time and wire dimension)</a:t>
              </a:r>
            </a:p>
            <a:p>
              <a:pPr marL="285750" indent="-285750">
                <a:buFont typeface="Arial" panose="020B0604020202020204" pitchFamily="34" charset="0"/>
                <a:buChar char="•"/>
              </a:pPr>
              <a:r>
                <a:rPr lang="en-US" sz="1600" dirty="0"/>
                <a:t>Usage of position-averaged overall response function</a:t>
              </a:r>
            </a:p>
          </p:txBody>
        </p:sp>
      </p:grpSp>
      <p:cxnSp>
        <p:nvCxnSpPr>
          <p:cNvPr id="21" name="Straight Connector 20"/>
          <p:cNvCxnSpPr>
            <a:stCxn id="6" idx="2"/>
          </p:cNvCxnSpPr>
          <p:nvPr/>
        </p:nvCxnSpPr>
        <p:spPr>
          <a:xfrm>
            <a:off x="5026005" y="2110014"/>
            <a:ext cx="0" cy="2010658"/>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8" idx="1"/>
          </p:cNvCxnSpPr>
          <p:nvPr/>
        </p:nvCxnSpPr>
        <p:spPr>
          <a:xfrm>
            <a:off x="5026005" y="4120672"/>
            <a:ext cx="1500087" cy="1"/>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564339" y="2401047"/>
            <a:ext cx="461665" cy="1918973"/>
          </a:xfrm>
          <a:prstGeom prst="rect">
            <a:avLst/>
          </a:prstGeom>
          <a:noFill/>
        </p:spPr>
        <p:txBody>
          <a:bodyPr vert="eaVert" wrap="square" rtlCol="0">
            <a:spAutoFit/>
          </a:bodyPr>
          <a:lstStyle/>
          <a:p>
            <a:r>
              <a:rPr lang="en-US" b="1" dirty="0">
                <a:solidFill>
                  <a:srgbClr val="0070C0"/>
                </a:solidFill>
              </a:rPr>
              <a:t>Simplified model</a:t>
            </a:r>
          </a:p>
        </p:txBody>
      </p:sp>
      <p:grpSp>
        <p:nvGrpSpPr>
          <p:cNvPr id="33" name="Group 32"/>
          <p:cNvGrpSpPr/>
          <p:nvPr/>
        </p:nvGrpSpPr>
        <p:grpSpPr>
          <a:xfrm>
            <a:off x="147935" y="1475231"/>
            <a:ext cx="3880129" cy="2777405"/>
            <a:chOff x="209987" y="1213241"/>
            <a:chExt cx="3880129" cy="2777405"/>
          </a:xfrm>
        </p:grpSpPr>
        <p:pic>
          <p:nvPicPr>
            <p:cNvPr id="29" name="Picture 28"/>
            <p:cNvPicPr>
              <a:picLocks noChangeAspect="1"/>
            </p:cNvPicPr>
            <p:nvPr/>
          </p:nvPicPr>
          <p:blipFill>
            <a:blip r:embed="rId3"/>
            <a:stretch>
              <a:fillRect/>
            </a:stretch>
          </p:blipFill>
          <p:spPr>
            <a:xfrm>
              <a:off x="541576" y="1213241"/>
              <a:ext cx="3548540" cy="2379758"/>
            </a:xfrm>
            <a:prstGeom prst="rect">
              <a:avLst/>
            </a:prstGeom>
          </p:spPr>
        </p:pic>
        <p:sp>
          <p:nvSpPr>
            <p:cNvPr id="30" name="TextBox 29"/>
            <p:cNvSpPr txBox="1"/>
            <p:nvPr/>
          </p:nvSpPr>
          <p:spPr>
            <a:xfrm>
              <a:off x="1196922" y="3621314"/>
              <a:ext cx="2685256" cy="369332"/>
            </a:xfrm>
            <a:prstGeom prst="rect">
              <a:avLst/>
            </a:prstGeom>
            <a:noFill/>
          </p:spPr>
          <p:txBody>
            <a:bodyPr wrap="square" rtlCol="0">
              <a:spAutoFit/>
            </a:bodyPr>
            <a:lstStyle/>
            <a:p>
              <a:r>
                <a:rPr lang="en-US" dirty="0"/>
                <a:t>Pixel # in 2D Projections </a:t>
              </a:r>
            </a:p>
          </p:txBody>
        </p:sp>
        <p:sp>
          <p:nvSpPr>
            <p:cNvPr id="32" name="TextBox 31"/>
            <p:cNvSpPr txBox="1"/>
            <p:nvPr/>
          </p:nvSpPr>
          <p:spPr>
            <a:xfrm>
              <a:off x="209987" y="1532745"/>
              <a:ext cx="461665" cy="1382941"/>
            </a:xfrm>
            <a:prstGeom prst="rect">
              <a:avLst/>
            </a:prstGeom>
            <a:noFill/>
          </p:spPr>
          <p:txBody>
            <a:bodyPr vert="eaVert" wrap="square" rtlCol="0">
              <a:spAutoFit/>
            </a:bodyPr>
            <a:lstStyle/>
            <a:p>
              <a:r>
                <a:rPr lang="en-US" dirty="0"/>
                <a:t>Charge</a:t>
              </a:r>
            </a:p>
          </p:txBody>
        </p:sp>
      </p:grpSp>
      <p:sp>
        <p:nvSpPr>
          <p:cNvPr id="22" name="Content Placeholder 21">
            <a:extLst>
              <a:ext uri="{FF2B5EF4-FFF2-40B4-BE49-F238E27FC236}">
                <a16:creationId xmlns:a16="http://schemas.microsoft.com/office/drawing/2014/main" id="{C9E93ECD-1E25-407D-B10D-C5A44F17D4A4}"/>
              </a:ext>
            </a:extLst>
          </p:cNvPr>
          <p:cNvSpPr>
            <a:spLocks noGrp="1"/>
          </p:cNvSpPr>
          <p:nvPr>
            <p:ph idx="1"/>
          </p:nvPr>
        </p:nvSpPr>
        <p:spPr>
          <a:xfrm>
            <a:off x="333974" y="4850429"/>
            <a:ext cx="11648469" cy="1143000"/>
          </a:xfrm>
        </p:spPr>
        <p:txBody>
          <a:bodyPr>
            <a:normAutofit/>
          </a:bodyPr>
          <a:lstStyle/>
          <a:p>
            <a:r>
              <a:rPr lang="en-US" sz="2000" dirty="0"/>
              <a:t>Full process of signal formation and signal processing is complex </a:t>
            </a:r>
            <a:r>
              <a:rPr lang="en-US" sz="2000" dirty="0">
                <a:sym typeface="Wingdings" panose="05000000000000000000" pitchFamily="2" charset="2"/>
              </a:rPr>
              <a:t> significant burden in computation</a:t>
            </a:r>
          </a:p>
          <a:p>
            <a:r>
              <a:rPr lang="en-US" sz="2000" dirty="0">
                <a:sym typeface="Wingdings" panose="05000000000000000000" pitchFamily="2" charset="2"/>
              </a:rPr>
              <a:t>A simplified model was developed </a:t>
            </a:r>
            <a:endParaRPr lang="en-US" sz="2000" dirty="0"/>
          </a:p>
        </p:txBody>
      </p:sp>
    </p:spTree>
    <p:extLst>
      <p:ext uri="{BB962C8B-B14F-4D97-AF65-F5344CB8AC3E}">
        <p14:creationId xmlns:p14="http://schemas.microsoft.com/office/powerpoint/2010/main" val="3832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22495-C437-4B7C-A8BE-799123CCBE0F}"/>
              </a:ext>
            </a:extLst>
          </p:cNvPr>
          <p:cNvSpPr>
            <a:spLocks noGrp="1"/>
          </p:cNvSpPr>
          <p:nvPr>
            <p:ph type="title"/>
          </p:nvPr>
        </p:nvSpPr>
        <p:spPr>
          <a:xfrm>
            <a:off x="390366" y="-219488"/>
            <a:ext cx="6809362" cy="1143000"/>
          </a:xfrm>
        </p:spPr>
        <p:txBody>
          <a:bodyPr>
            <a:normAutofit/>
          </a:bodyPr>
          <a:lstStyle/>
          <a:p>
            <a:r>
              <a:rPr lang="en-US" sz="3200" dirty="0"/>
              <a:t>Trajectory and </a:t>
            </a:r>
            <a:r>
              <a:rPr lang="en-US" sz="3200" dirty="0" err="1"/>
              <a:t>dQ</a:t>
            </a:r>
            <a:r>
              <a:rPr lang="en-US" sz="3200" dirty="0"/>
              <a:t>/dx Fitting</a:t>
            </a:r>
          </a:p>
        </p:txBody>
      </p:sp>
      <p:sp>
        <p:nvSpPr>
          <p:cNvPr id="4" name="Slide Number Placeholder 3"/>
          <p:cNvSpPr>
            <a:spLocks noGrp="1"/>
          </p:cNvSpPr>
          <p:nvPr>
            <p:ph type="sldNum" sz="quarter" idx="12"/>
          </p:nvPr>
        </p:nvSpPr>
        <p:spPr/>
        <p:txBody>
          <a:bodyPr/>
          <a:lstStyle/>
          <a:p>
            <a:fld id="{A01F8FE0-3854-4128-BD4B-84AA4F5C6642}" type="slidenum">
              <a:rPr lang="en-US" smtClean="0"/>
              <a:t>14</a:t>
            </a:fld>
            <a:endParaRPr lang="en-US"/>
          </a:p>
        </p:txBody>
      </p:sp>
      <p:graphicFrame>
        <p:nvGraphicFramePr>
          <p:cNvPr id="5" name="Object 4"/>
          <p:cNvGraphicFramePr>
            <a:graphicFrameLocks noChangeAspect="1"/>
          </p:cNvGraphicFramePr>
          <p:nvPr/>
        </p:nvGraphicFramePr>
        <p:xfrm>
          <a:off x="536735" y="1006881"/>
          <a:ext cx="7124700" cy="2978150"/>
        </p:xfrm>
        <a:graphic>
          <a:graphicData uri="http://schemas.openxmlformats.org/presentationml/2006/ole">
            <mc:AlternateContent xmlns:mc="http://schemas.openxmlformats.org/markup-compatibility/2006">
              <mc:Choice xmlns:v="urn:schemas-microsoft-com:vml" Requires="v">
                <p:oleObj name="Equation" r:id="rId3" imgW="4254480" imgH="1777680" progId="Equation.DSMT4">
                  <p:embed/>
                </p:oleObj>
              </mc:Choice>
              <mc:Fallback>
                <p:oleObj name="Equation" r:id="rId3" imgW="4254480" imgH="1777680" progId="Equation.DSMT4">
                  <p:embed/>
                  <p:pic>
                    <p:nvPicPr>
                      <p:cNvPr id="5" name="Object 4"/>
                      <p:cNvPicPr/>
                      <p:nvPr/>
                    </p:nvPicPr>
                    <p:blipFill>
                      <a:blip r:embed="rId4"/>
                      <a:stretch>
                        <a:fillRect/>
                      </a:stretch>
                    </p:blipFill>
                    <p:spPr>
                      <a:xfrm>
                        <a:off x="536735" y="1006881"/>
                        <a:ext cx="7124700" cy="2978150"/>
                      </a:xfrm>
                      <a:prstGeom prst="rect">
                        <a:avLst/>
                      </a:prstGeom>
                      <a:ln w="31750">
                        <a:solidFill>
                          <a:schemeClr val="tx1"/>
                        </a:solidFill>
                      </a:ln>
                    </p:spPr>
                  </p:pic>
                </p:oleObj>
              </mc:Fallback>
            </mc:AlternateContent>
          </a:graphicData>
        </a:graphic>
      </p:graphicFrame>
      <p:sp>
        <p:nvSpPr>
          <p:cNvPr id="2" name="TextBox 1"/>
          <p:cNvSpPr txBox="1"/>
          <p:nvPr/>
        </p:nvSpPr>
        <p:spPr>
          <a:xfrm>
            <a:off x="4612972" y="1836098"/>
            <a:ext cx="2459421" cy="707886"/>
          </a:xfrm>
          <a:prstGeom prst="rect">
            <a:avLst/>
          </a:prstGeom>
          <a:noFill/>
        </p:spPr>
        <p:txBody>
          <a:bodyPr wrap="square" rtlCol="0">
            <a:spAutoFit/>
          </a:bodyPr>
          <a:lstStyle/>
          <a:p>
            <a:r>
              <a:rPr lang="en-US" sz="2000" b="1" dirty="0">
                <a:solidFill>
                  <a:srgbClr val="FF0000"/>
                </a:solidFill>
              </a:rPr>
              <a:t>Unknowns</a:t>
            </a:r>
          </a:p>
          <a:p>
            <a:r>
              <a:rPr lang="en-US" sz="2000" b="1" dirty="0">
                <a:solidFill>
                  <a:srgbClr val="0070C0"/>
                </a:solidFill>
              </a:rPr>
              <a:t>Measurements</a:t>
            </a:r>
          </a:p>
        </p:txBody>
      </p:sp>
      <p:graphicFrame>
        <p:nvGraphicFramePr>
          <p:cNvPr id="12" name="Object 11">
            <a:extLst>
              <a:ext uri="{FF2B5EF4-FFF2-40B4-BE49-F238E27FC236}">
                <a16:creationId xmlns:a16="http://schemas.microsoft.com/office/drawing/2014/main" id="{3A939A16-1A7D-40FE-AC85-B35699C4A55F}"/>
              </a:ext>
            </a:extLst>
          </p:cNvPr>
          <p:cNvGraphicFramePr>
            <a:graphicFrameLocks noChangeAspect="1"/>
          </p:cNvGraphicFramePr>
          <p:nvPr/>
        </p:nvGraphicFramePr>
        <p:xfrm>
          <a:off x="8250477" y="1516187"/>
          <a:ext cx="3429000" cy="2300287"/>
        </p:xfrm>
        <a:graphic>
          <a:graphicData uri="http://schemas.openxmlformats.org/presentationml/2006/ole">
            <mc:AlternateContent xmlns:mc="http://schemas.openxmlformats.org/markup-compatibility/2006">
              <mc:Choice xmlns:v="urn:schemas-microsoft-com:vml" Requires="v">
                <p:oleObj name="Equation" r:id="rId5" imgW="2234880" imgH="1498320" progId="Equation.DSMT4">
                  <p:embed/>
                </p:oleObj>
              </mc:Choice>
              <mc:Fallback>
                <p:oleObj name="Equation" r:id="rId5" imgW="2234880" imgH="1498320" progId="Equation.DSMT4">
                  <p:embed/>
                  <p:pic>
                    <p:nvPicPr>
                      <p:cNvPr id="12" name="Object 11">
                        <a:extLst>
                          <a:ext uri="{FF2B5EF4-FFF2-40B4-BE49-F238E27FC236}">
                            <a16:creationId xmlns:a16="http://schemas.microsoft.com/office/drawing/2014/main" id="{3A939A16-1A7D-40FE-AC85-B35699C4A55F}"/>
                          </a:ext>
                        </a:extLst>
                      </p:cNvPr>
                      <p:cNvPicPr/>
                      <p:nvPr/>
                    </p:nvPicPr>
                    <p:blipFill>
                      <a:blip r:embed="rId6"/>
                      <a:stretch>
                        <a:fillRect/>
                      </a:stretch>
                    </p:blipFill>
                    <p:spPr>
                      <a:xfrm>
                        <a:off x="8250477" y="1516187"/>
                        <a:ext cx="3429000" cy="2300287"/>
                      </a:xfrm>
                      <a:prstGeom prst="rect">
                        <a:avLst/>
                      </a:prstGeom>
                      <a:ln w="31750">
                        <a:solidFill>
                          <a:schemeClr val="tx1"/>
                        </a:solidFill>
                      </a:ln>
                    </p:spPr>
                  </p:pic>
                </p:oleObj>
              </mc:Fallback>
            </mc:AlternateContent>
          </a:graphicData>
        </a:graphic>
      </p:graphicFrame>
      <p:sp>
        <p:nvSpPr>
          <p:cNvPr id="13" name="TextBox 12">
            <a:extLst>
              <a:ext uri="{FF2B5EF4-FFF2-40B4-BE49-F238E27FC236}">
                <a16:creationId xmlns:a16="http://schemas.microsoft.com/office/drawing/2014/main" id="{7070B2B9-FD7A-40FB-8D54-CD9959959E3D}"/>
              </a:ext>
            </a:extLst>
          </p:cNvPr>
          <p:cNvSpPr txBox="1"/>
          <p:nvPr/>
        </p:nvSpPr>
        <p:spPr>
          <a:xfrm>
            <a:off x="6256437" y="4828739"/>
            <a:ext cx="1790430" cy="707886"/>
          </a:xfrm>
          <a:prstGeom prst="rect">
            <a:avLst/>
          </a:prstGeom>
          <a:noFill/>
        </p:spPr>
        <p:txBody>
          <a:bodyPr wrap="square" rtlCol="0">
            <a:spAutoFit/>
          </a:bodyPr>
          <a:lstStyle/>
          <a:p>
            <a:pPr algn="ctr"/>
            <a:r>
              <a:rPr lang="en-US" sz="2000" dirty="0"/>
              <a:t>Charge-light matching</a:t>
            </a:r>
          </a:p>
        </p:txBody>
      </p:sp>
      <p:sp>
        <p:nvSpPr>
          <p:cNvPr id="16" name="TextBox 15">
            <a:extLst>
              <a:ext uri="{FF2B5EF4-FFF2-40B4-BE49-F238E27FC236}">
                <a16:creationId xmlns:a16="http://schemas.microsoft.com/office/drawing/2014/main" id="{7DC1B79A-3279-4E4C-93D4-347A7BA0677E}"/>
              </a:ext>
            </a:extLst>
          </p:cNvPr>
          <p:cNvSpPr txBox="1"/>
          <p:nvPr/>
        </p:nvSpPr>
        <p:spPr>
          <a:xfrm>
            <a:off x="6256436" y="5490923"/>
            <a:ext cx="1886587" cy="400110"/>
          </a:xfrm>
          <a:prstGeom prst="rect">
            <a:avLst/>
          </a:prstGeom>
          <a:noFill/>
        </p:spPr>
        <p:txBody>
          <a:bodyPr wrap="square" rtlCol="0">
            <a:spAutoFit/>
          </a:bodyPr>
          <a:lstStyle/>
          <a:p>
            <a:pPr algn="ctr"/>
            <a:r>
              <a:rPr lang="en-US" sz="2000" dirty="0">
                <a:solidFill>
                  <a:srgbClr val="0000FF"/>
                </a:solidFill>
              </a:rPr>
              <a:t>TGM rejection</a:t>
            </a:r>
          </a:p>
        </p:txBody>
      </p:sp>
      <p:sp>
        <p:nvSpPr>
          <p:cNvPr id="17" name="Rectangle 16">
            <a:extLst>
              <a:ext uri="{FF2B5EF4-FFF2-40B4-BE49-F238E27FC236}">
                <a16:creationId xmlns:a16="http://schemas.microsoft.com/office/drawing/2014/main" id="{57765D5A-6B38-4134-8417-FD263787F32F}"/>
              </a:ext>
            </a:extLst>
          </p:cNvPr>
          <p:cNvSpPr/>
          <p:nvPr/>
        </p:nvSpPr>
        <p:spPr>
          <a:xfrm>
            <a:off x="7986360" y="4511141"/>
            <a:ext cx="2521844" cy="400110"/>
          </a:xfrm>
          <a:prstGeom prst="rect">
            <a:avLst/>
          </a:prstGeom>
        </p:spPr>
        <p:txBody>
          <a:bodyPr wrap="none">
            <a:spAutoFit/>
          </a:bodyPr>
          <a:lstStyle/>
          <a:p>
            <a:r>
              <a:rPr lang="en-US" sz="2000" dirty="0" err="1"/>
              <a:t>Neutrino:Cosmic-ray</a:t>
            </a:r>
            <a:endParaRPr lang="en-US" sz="2000" dirty="0"/>
          </a:p>
        </p:txBody>
      </p:sp>
      <p:sp>
        <p:nvSpPr>
          <p:cNvPr id="18" name="Rectangle 17">
            <a:extLst>
              <a:ext uri="{FF2B5EF4-FFF2-40B4-BE49-F238E27FC236}">
                <a16:creationId xmlns:a16="http://schemas.microsoft.com/office/drawing/2014/main" id="{A8B6010D-E482-4286-89E0-DE8D06B289C7}"/>
              </a:ext>
            </a:extLst>
          </p:cNvPr>
          <p:cNvSpPr/>
          <p:nvPr/>
        </p:nvSpPr>
        <p:spPr>
          <a:xfrm>
            <a:off x="8327135" y="4963532"/>
            <a:ext cx="894797" cy="400110"/>
          </a:xfrm>
          <a:prstGeom prst="rect">
            <a:avLst/>
          </a:prstGeom>
        </p:spPr>
        <p:txBody>
          <a:bodyPr wrap="none">
            <a:spAutoFit/>
          </a:bodyPr>
          <a:lstStyle/>
          <a:p>
            <a:r>
              <a:rPr lang="en-US" sz="2000" dirty="0"/>
              <a:t>1 : 6.4</a:t>
            </a:r>
          </a:p>
        </p:txBody>
      </p:sp>
      <p:sp>
        <p:nvSpPr>
          <p:cNvPr id="19" name="Rectangle 18">
            <a:extLst>
              <a:ext uri="{FF2B5EF4-FFF2-40B4-BE49-F238E27FC236}">
                <a16:creationId xmlns:a16="http://schemas.microsoft.com/office/drawing/2014/main" id="{95B22718-4AED-4A70-B16C-DDB35449D0CE}"/>
              </a:ext>
            </a:extLst>
          </p:cNvPr>
          <p:cNvSpPr/>
          <p:nvPr/>
        </p:nvSpPr>
        <p:spPr>
          <a:xfrm>
            <a:off x="8336228" y="5471178"/>
            <a:ext cx="1037463" cy="400110"/>
          </a:xfrm>
          <a:prstGeom prst="rect">
            <a:avLst/>
          </a:prstGeom>
        </p:spPr>
        <p:txBody>
          <a:bodyPr wrap="none">
            <a:spAutoFit/>
          </a:bodyPr>
          <a:lstStyle/>
          <a:p>
            <a:r>
              <a:rPr lang="en-US" sz="2000" dirty="0">
                <a:solidFill>
                  <a:srgbClr val="0000FF"/>
                </a:solidFill>
              </a:rPr>
              <a:t>1 : 0.91</a:t>
            </a:r>
          </a:p>
        </p:txBody>
      </p:sp>
      <p:sp>
        <p:nvSpPr>
          <p:cNvPr id="20" name="TextBox 19">
            <a:extLst>
              <a:ext uri="{FF2B5EF4-FFF2-40B4-BE49-F238E27FC236}">
                <a16:creationId xmlns:a16="http://schemas.microsoft.com/office/drawing/2014/main" id="{3B1C7599-39BA-42A7-AF3F-F2D4EE4F10E1}"/>
              </a:ext>
            </a:extLst>
          </p:cNvPr>
          <p:cNvSpPr txBox="1"/>
          <p:nvPr/>
        </p:nvSpPr>
        <p:spPr>
          <a:xfrm>
            <a:off x="6304513" y="5860255"/>
            <a:ext cx="1790431" cy="400110"/>
          </a:xfrm>
          <a:prstGeom prst="rect">
            <a:avLst/>
          </a:prstGeom>
          <a:noFill/>
        </p:spPr>
        <p:txBody>
          <a:bodyPr wrap="square" rtlCol="0">
            <a:spAutoFit/>
          </a:bodyPr>
          <a:lstStyle/>
          <a:p>
            <a:pPr algn="ctr"/>
            <a:r>
              <a:rPr lang="en-US" sz="2000" dirty="0">
                <a:solidFill>
                  <a:srgbClr val="00B050"/>
                </a:solidFill>
              </a:rPr>
              <a:t>STM rejection</a:t>
            </a:r>
          </a:p>
        </p:txBody>
      </p:sp>
      <p:sp>
        <p:nvSpPr>
          <p:cNvPr id="21" name="Rectangle 20">
            <a:extLst>
              <a:ext uri="{FF2B5EF4-FFF2-40B4-BE49-F238E27FC236}">
                <a16:creationId xmlns:a16="http://schemas.microsoft.com/office/drawing/2014/main" id="{4E25A589-5A96-4190-BA3B-DE4562D0A337}"/>
              </a:ext>
            </a:extLst>
          </p:cNvPr>
          <p:cNvSpPr/>
          <p:nvPr/>
        </p:nvSpPr>
        <p:spPr>
          <a:xfrm>
            <a:off x="8327135" y="5841654"/>
            <a:ext cx="1037463" cy="400110"/>
          </a:xfrm>
          <a:prstGeom prst="rect">
            <a:avLst/>
          </a:prstGeom>
        </p:spPr>
        <p:txBody>
          <a:bodyPr wrap="none">
            <a:spAutoFit/>
          </a:bodyPr>
          <a:lstStyle/>
          <a:p>
            <a:r>
              <a:rPr lang="en-US" sz="2000" dirty="0">
                <a:solidFill>
                  <a:srgbClr val="00B050"/>
                </a:solidFill>
              </a:rPr>
              <a:t>1 : 0.36</a:t>
            </a:r>
          </a:p>
        </p:txBody>
      </p:sp>
      <p:sp>
        <p:nvSpPr>
          <p:cNvPr id="23" name="TextBox 22">
            <a:extLst>
              <a:ext uri="{FF2B5EF4-FFF2-40B4-BE49-F238E27FC236}">
                <a16:creationId xmlns:a16="http://schemas.microsoft.com/office/drawing/2014/main" id="{BD3D647D-A838-4968-A8EC-ADD4CF2E8F1E}"/>
              </a:ext>
            </a:extLst>
          </p:cNvPr>
          <p:cNvSpPr txBox="1"/>
          <p:nvPr/>
        </p:nvSpPr>
        <p:spPr>
          <a:xfrm>
            <a:off x="9301200" y="5893800"/>
            <a:ext cx="2455959" cy="338554"/>
          </a:xfrm>
          <a:prstGeom prst="rect">
            <a:avLst/>
          </a:prstGeom>
          <a:noFill/>
        </p:spPr>
        <p:txBody>
          <a:bodyPr wrap="square" rtlCol="0">
            <a:spAutoFit/>
          </a:bodyPr>
          <a:lstStyle/>
          <a:p>
            <a:pPr algn="ctr"/>
            <a:r>
              <a:rPr lang="en-US" sz="1600" dirty="0">
                <a:solidFill>
                  <a:srgbClr val="00B050"/>
                </a:solidFill>
              </a:rPr>
              <a:t>Improved by factor of ~3</a:t>
            </a:r>
          </a:p>
        </p:txBody>
      </p:sp>
      <p:sp>
        <p:nvSpPr>
          <p:cNvPr id="24" name="TextBox 23">
            <a:extLst>
              <a:ext uri="{FF2B5EF4-FFF2-40B4-BE49-F238E27FC236}">
                <a16:creationId xmlns:a16="http://schemas.microsoft.com/office/drawing/2014/main" id="{0D712C6B-45FE-4FFB-A60F-D68F182FA30D}"/>
              </a:ext>
            </a:extLst>
          </p:cNvPr>
          <p:cNvSpPr txBox="1"/>
          <p:nvPr/>
        </p:nvSpPr>
        <p:spPr>
          <a:xfrm>
            <a:off x="9221932" y="5512385"/>
            <a:ext cx="2516808" cy="338554"/>
          </a:xfrm>
          <a:prstGeom prst="rect">
            <a:avLst/>
          </a:prstGeom>
          <a:noFill/>
        </p:spPr>
        <p:txBody>
          <a:bodyPr wrap="square" rtlCol="0">
            <a:spAutoFit/>
          </a:bodyPr>
          <a:lstStyle/>
          <a:p>
            <a:pPr algn="ctr"/>
            <a:r>
              <a:rPr lang="en-US" sz="1600" dirty="0">
                <a:solidFill>
                  <a:srgbClr val="0000FF"/>
                </a:solidFill>
              </a:rPr>
              <a:t>Improved by factor of &gt;6</a:t>
            </a:r>
          </a:p>
        </p:txBody>
      </p:sp>
      <p:sp>
        <p:nvSpPr>
          <p:cNvPr id="25" name="TextBox 24">
            <a:extLst>
              <a:ext uri="{FF2B5EF4-FFF2-40B4-BE49-F238E27FC236}">
                <a16:creationId xmlns:a16="http://schemas.microsoft.com/office/drawing/2014/main" id="{71106B4D-7F6C-4A2D-A158-D6C5FE6AC31E}"/>
              </a:ext>
            </a:extLst>
          </p:cNvPr>
          <p:cNvSpPr txBox="1"/>
          <p:nvPr/>
        </p:nvSpPr>
        <p:spPr>
          <a:xfrm>
            <a:off x="6235488" y="6247259"/>
            <a:ext cx="1928480" cy="400110"/>
          </a:xfrm>
          <a:prstGeom prst="rect">
            <a:avLst/>
          </a:prstGeom>
          <a:noFill/>
        </p:spPr>
        <p:txBody>
          <a:bodyPr wrap="square" rtlCol="0">
            <a:spAutoFit/>
          </a:bodyPr>
          <a:lstStyle/>
          <a:p>
            <a:pPr algn="ctr"/>
            <a:r>
              <a:rPr lang="en-US" sz="2000" dirty="0"/>
              <a:t>Additional Cuts</a:t>
            </a:r>
          </a:p>
        </p:txBody>
      </p:sp>
      <p:sp>
        <p:nvSpPr>
          <p:cNvPr id="26" name="Rectangle 25">
            <a:extLst>
              <a:ext uri="{FF2B5EF4-FFF2-40B4-BE49-F238E27FC236}">
                <a16:creationId xmlns:a16="http://schemas.microsoft.com/office/drawing/2014/main" id="{497CA5D1-CF5B-49C0-BEEE-FD333E740F12}"/>
              </a:ext>
            </a:extLst>
          </p:cNvPr>
          <p:cNvSpPr/>
          <p:nvPr/>
        </p:nvSpPr>
        <p:spPr>
          <a:xfrm>
            <a:off x="8327135" y="6225232"/>
            <a:ext cx="1037463" cy="400110"/>
          </a:xfrm>
          <a:prstGeom prst="rect">
            <a:avLst/>
          </a:prstGeom>
        </p:spPr>
        <p:txBody>
          <a:bodyPr wrap="none">
            <a:spAutoFit/>
          </a:bodyPr>
          <a:lstStyle/>
          <a:p>
            <a:r>
              <a:rPr lang="en-US" sz="2000" dirty="0"/>
              <a:t>1 : 0.20</a:t>
            </a:r>
          </a:p>
        </p:txBody>
      </p:sp>
      <p:pic>
        <p:nvPicPr>
          <p:cNvPr id="27" name="Picture 26">
            <a:extLst>
              <a:ext uri="{FF2B5EF4-FFF2-40B4-BE49-F238E27FC236}">
                <a16:creationId xmlns:a16="http://schemas.microsoft.com/office/drawing/2014/main" id="{79BEDCF1-591D-417B-A158-C9B3A9A8C68E}"/>
              </a:ext>
            </a:extLst>
          </p:cNvPr>
          <p:cNvPicPr>
            <a:picLocks noChangeAspect="1"/>
          </p:cNvPicPr>
          <p:nvPr/>
        </p:nvPicPr>
        <p:blipFill>
          <a:blip r:embed="rId7"/>
          <a:stretch>
            <a:fillRect/>
          </a:stretch>
        </p:blipFill>
        <p:spPr>
          <a:xfrm>
            <a:off x="707743" y="4244992"/>
            <a:ext cx="4779587" cy="2491861"/>
          </a:xfrm>
          <a:prstGeom prst="rect">
            <a:avLst/>
          </a:prstGeom>
        </p:spPr>
      </p:pic>
      <p:sp>
        <p:nvSpPr>
          <p:cNvPr id="28" name="Rectangle 27">
            <a:extLst>
              <a:ext uri="{FF2B5EF4-FFF2-40B4-BE49-F238E27FC236}">
                <a16:creationId xmlns:a16="http://schemas.microsoft.com/office/drawing/2014/main" id="{D301B74E-E0F9-41F3-8987-5D4532C11D77}"/>
              </a:ext>
            </a:extLst>
          </p:cNvPr>
          <p:cNvSpPr/>
          <p:nvPr/>
        </p:nvSpPr>
        <p:spPr>
          <a:xfrm>
            <a:off x="5743699" y="4486995"/>
            <a:ext cx="5931877" cy="22293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A2D8F12-BFC4-60C1-72F4-83E810888F4D}"/>
              </a:ext>
            </a:extLst>
          </p:cNvPr>
          <p:cNvSpPr txBox="1"/>
          <p:nvPr/>
        </p:nvSpPr>
        <p:spPr>
          <a:xfrm>
            <a:off x="5842682" y="207702"/>
            <a:ext cx="3199138" cy="292388"/>
          </a:xfrm>
          <a:prstGeom prst="rect">
            <a:avLst/>
          </a:prstGeom>
          <a:noFill/>
        </p:spPr>
        <p:txBody>
          <a:bodyPr wrap="square" rtlCol="0">
            <a:spAutoFit/>
          </a:bodyPr>
          <a:lstStyle/>
          <a:p>
            <a:r>
              <a:rPr lang="en-US" sz="1300" i="1" dirty="0">
                <a:hlinkClick r:id="rId8"/>
              </a:rPr>
              <a:t>Phys. Rev. Applied 15, 064071 (2021)</a:t>
            </a:r>
            <a:endParaRPr lang="en-US" sz="1300" i="1" dirty="0"/>
          </a:p>
        </p:txBody>
      </p:sp>
    </p:spTree>
    <p:extLst>
      <p:ext uri="{BB962C8B-B14F-4D97-AF65-F5344CB8AC3E}">
        <p14:creationId xmlns:p14="http://schemas.microsoft.com/office/powerpoint/2010/main" val="41560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P spid="17" grpId="0"/>
      <p:bldP spid="18" grpId="0"/>
      <p:bldP spid="19" grpId="0"/>
      <p:bldP spid="20" grpId="0"/>
      <p:bldP spid="21" grpId="0"/>
      <p:bldP spid="23" grpId="0"/>
      <p:bldP spid="24" grpId="0"/>
      <p:bldP spid="25" grpId="0"/>
      <p:bldP spid="26" grpId="0"/>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6503-FF53-7A2E-46A8-5C8C9B8A5BFA}"/>
              </a:ext>
            </a:extLst>
          </p:cNvPr>
          <p:cNvSpPr>
            <a:spLocks noGrp="1"/>
          </p:cNvSpPr>
          <p:nvPr>
            <p:ph type="title"/>
          </p:nvPr>
        </p:nvSpPr>
        <p:spPr/>
        <p:txBody>
          <a:bodyPr/>
          <a:lstStyle/>
          <a:p>
            <a:r>
              <a:rPr lang="en-US" sz="3200" dirty="0"/>
              <a:t>3D Pattern Recognition</a:t>
            </a:r>
            <a:endParaRPr lang="en-US" dirty="0"/>
          </a:p>
        </p:txBody>
      </p:sp>
      <p:sp>
        <p:nvSpPr>
          <p:cNvPr id="3" name="Slide Number Placeholder 2">
            <a:extLst>
              <a:ext uri="{FF2B5EF4-FFF2-40B4-BE49-F238E27FC236}">
                <a16:creationId xmlns:a16="http://schemas.microsoft.com/office/drawing/2014/main" id="{1E23BFAB-C694-98B7-D7A6-F24189AD67EC}"/>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4" name="Picture 3">
            <a:extLst>
              <a:ext uri="{FF2B5EF4-FFF2-40B4-BE49-F238E27FC236}">
                <a16:creationId xmlns:a16="http://schemas.microsoft.com/office/drawing/2014/main" id="{94F5F2B9-5607-4C0F-A39E-00E01E111B8E}"/>
              </a:ext>
            </a:extLst>
          </p:cNvPr>
          <p:cNvPicPr>
            <a:picLocks noChangeAspect="1"/>
          </p:cNvPicPr>
          <p:nvPr/>
        </p:nvPicPr>
        <p:blipFill>
          <a:blip r:embed="rId2"/>
          <a:stretch>
            <a:fillRect/>
          </a:stretch>
        </p:blipFill>
        <p:spPr>
          <a:xfrm>
            <a:off x="576921" y="603452"/>
            <a:ext cx="1949008" cy="3130428"/>
          </a:xfrm>
          <a:prstGeom prst="rect">
            <a:avLst/>
          </a:prstGeom>
        </p:spPr>
      </p:pic>
      <p:pic>
        <p:nvPicPr>
          <p:cNvPr id="5" name="Picture 4">
            <a:extLst>
              <a:ext uri="{FF2B5EF4-FFF2-40B4-BE49-F238E27FC236}">
                <a16:creationId xmlns:a16="http://schemas.microsoft.com/office/drawing/2014/main" id="{4B4C0A4A-E021-A392-88E9-B1C4EEEF65AC}"/>
              </a:ext>
            </a:extLst>
          </p:cNvPr>
          <p:cNvPicPr>
            <a:picLocks noChangeAspect="1"/>
          </p:cNvPicPr>
          <p:nvPr/>
        </p:nvPicPr>
        <p:blipFill>
          <a:blip r:embed="rId3"/>
          <a:stretch>
            <a:fillRect/>
          </a:stretch>
        </p:blipFill>
        <p:spPr>
          <a:xfrm>
            <a:off x="2868781" y="627264"/>
            <a:ext cx="1678322" cy="3106249"/>
          </a:xfrm>
          <a:prstGeom prst="rect">
            <a:avLst/>
          </a:prstGeom>
        </p:spPr>
      </p:pic>
      <p:pic>
        <p:nvPicPr>
          <p:cNvPr id="6" name="Picture 5">
            <a:extLst>
              <a:ext uri="{FF2B5EF4-FFF2-40B4-BE49-F238E27FC236}">
                <a16:creationId xmlns:a16="http://schemas.microsoft.com/office/drawing/2014/main" id="{9B8DFD89-68D9-7865-F85C-5A3F763CE133}"/>
              </a:ext>
            </a:extLst>
          </p:cNvPr>
          <p:cNvPicPr>
            <a:picLocks noChangeAspect="1"/>
          </p:cNvPicPr>
          <p:nvPr/>
        </p:nvPicPr>
        <p:blipFill>
          <a:blip r:embed="rId4"/>
          <a:stretch>
            <a:fillRect/>
          </a:stretch>
        </p:blipFill>
        <p:spPr>
          <a:xfrm>
            <a:off x="4845995" y="627264"/>
            <a:ext cx="1605997" cy="3106249"/>
          </a:xfrm>
          <a:prstGeom prst="rect">
            <a:avLst/>
          </a:prstGeom>
        </p:spPr>
      </p:pic>
      <p:pic>
        <p:nvPicPr>
          <p:cNvPr id="7" name="Picture 6">
            <a:extLst>
              <a:ext uri="{FF2B5EF4-FFF2-40B4-BE49-F238E27FC236}">
                <a16:creationId xmlns:a16="http://schemas.microsoft.com/office/drawing/2014/main" id="{34832710-3B9C-49A3-1688-D39652372D8D}"/>
              </a:ext>
            </a:extLst>
          </p:cNvPr>
          <p:cNvPicPr>
            <a:picLocks noChangeAspect="1"/>
          </p:cNvPicPr>
          <p:nvPr/>
        </p:nvPicPr>
        <p:blipFill>
          <a:blip r:embed="rId5"/>
          <a:stretch>
            <a:fillRect/>
          </a:stretch>
        </p:blipFill>
        <p:spPr>
          <a:xfrm>
            <a:off x="6838804" y="603451"/>
            <a:ext cx="1375701" cy="3130685"/>
          </a:xfrm>
          <a:prstGeom prst="rect">
            <a:avLst/>
          </a:prstGeom>
        </p:spPr>
      </p:pic>
      <p:pic>
        <p:nvPicPr>
          <p:cNvPr id="8" name="Picture 7">
            <a:extLst>
              <a:ext uri="{FF2B5EF4-FFF2-40B4-BE49-F238E27FC236}">
                <a16:creationId xmlns:a16="http://schemas.microsoft.com/office/drawing/2014/main" id="{FF16E3E6-FE67-977D-72EB-1BC4921BF3DA}"/>
              </a:ext>
            </a:extLst>
          </p:cNvPr>
          <p:cNvPicPr>
            <a:picLocks noChangeAspect="1"/>
          </p:cNvPicPr>
          <p:nvPr/>
        </p:nvPicPr>
        <p:blipFill>
          <a:blip r:embed="rId6"/>
          <a:stretch>
            <a:fillRect/>
          </a:stretch>
        </p:blipFill>
        <p:spPr>
          <a:xfrm>
            <a:off x="8480096" y="596621"/>
            <a:ext cx="3523892" cy="3169497"/>
          </a:xfrm>
          <a:prstGeom prst="rect">
            <a:avLst/>
          </a:prstGeom>
        </p:spPr>
      </p:pic>
      <p:pic>
        <p:nvPicPr>
          <p:cNvPr id="9" name="Picture 8">
            <a:extLst>
              <a:ext uri="{FF2B5EF4-FFF2-40B4-BE49-F238E27FC236}">
                <a16:creationId xmlns:a16="http://schemas.microsoft.com/office/drawing/2014/main" id="{9FE59AF2-7F4E-5660-8712-84D159AFD253}"/>
              </a:ext>
            </a:extLst>
          </p:cNvPr>
          <p:cNvPicPr>
            <a:picLocks noChangeAspect="1"/>
          </p:cNvPicPr>
          <p:nvPr/>
        </p:nvPicPr>
        <p:blipFill>
          <a:blip r:embed="rId7"/>
          <a:stretch>
            <a:fillRect/>
          </a:stretch>
        </p:blipFill>
        <p:spPr>
          <a:xfrm>
            <a:off x="6573213" y="2814345"/>
            <a:ext cx="959827" cy="329352"/>
          </a:xfrm>
          <a:prstGeom prst="rect">
            <a:avLst/>
          </a:prstGeom>
        </p:spPr>
      </p:pic>
      <p:sp>
        <p:nvSpPr>
          <p:cNvPr id="10" name="TextBox 9">
            <a:extLst>
              <a:ext uri="{FF2B5EF4-FFF2-40B4-BE49-F238E27FC236}">
                <a16:creationId xmlns:a16="http://schemas.microsoft.com/office/drawing/2014/main" id="{AD722386-A69D-2803-323F-5F18E0F4C2D7}"/>
              </a:ext>
            </a:extLst>
          </p:cNvPr>
          <p:cNvSpPr txBox="1"/>
          <p:nvPr/>
        </p:nvSpPr>
        <p:spPr>
          <a:xfrm>
            <a:off x="450897" y="3364237"/>
            <a:ext cx="460131" cy="501162"/>
          </a:xfrm>
          <a:prstGeom prst="rect">
            <a:avLst/>
          </a:prstGeom>
          <a:solidFill>
            <a:schemeClr val="bg1"/>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5964F661-6FBF-06F3-FD1A-B432AF27921B}"/>
              </a:ext>
            </a:extLst>
          </p:cNvPr>
          <p:cNvPicPr>
            <a:picLocks noChangeAspect="1"/>
          </p:cNvPicPr>
          <p:nvPr/>
        </p:nvPicPr>
        <p:blipFill>
          <a:blip r:embed="rId8"/>
          <a:stretch>
            <a:fillRect/>
          </a:stretch>
        </p:blipFill>
        <p:spPr>
          <a:xfrm>
            <a:off x="2622650" y="3766118"/>
            <a:ext cx="7095520" cy="2843449"/>
          </a:xfrm>
          <a:prstGeom prst="rect">
            <a:avLst/>
          </a:prstGeom>
        </p:spPr>
      </p:pic>
      <p:sp>
        <p:nvSpPr>
          <p:cNvPr id="12" name="TextBox 11">
            <a:extLst>
              <a:ext uri="{FF2B5EF4-FFF2-40B4-BE49-F238E27FC236}">
                <a16:creationId xmlns:a16="http://schemas.microsoft.com/office/drawing/2014/main" id="{CC0E2951-8615-68E4-9B03-EE38226670D2}"/>
              </a:ext>
            </a:extLst>
          </p:cNvPr>
          <p:cNvSpPr txBox="1"/>
          <p:nvPr/>
        </p:nvSpPr>
        <p:spPr>
          <a:xfrm>
            <a:off x="4674361" y="6539143"/>
            <a:ext cx="3079468" cy="369332"/>
          </a:xfrm>
          <a:prstGeom prst="rect">
            <a:avLst/>
          </a:prstGeom>
          <a:noFill/>
        </p:spPr>
        <p:txBody>
          <a:bodyPr wrap="square" rtlCol="0">
            <a:spAutoFit/>
          </a:bodyPr>
          <a:lstStyle/>
          <a:p>
            <a:r>
              <a:rPr lang="en-US" dirty="0">
                <a:hlinkClick r:id="rId9"/>
              </a:rPr>
              <a:t>JINST 17 P01037 (2022)</a:t>
            </a:r>
            <a:r>
              <a:rPr lang="en-US" dirty="0"/>
              <a:t> </a:t>
            </a:r>
          </a:p>
        </p:txBody>
      </p:sp>
    </p:spTree>
    <p:extLst>
      <p:ext uri="{BB962C8B-B14F-4D97-AF65-F5344CB8AC3E}">
        <p14:creationId xmlns:p14="http://schemas.microsoft.com/office/powerpoint/2010/main" val="36147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BCB6-3BBD-E445-910F-E1105174BE44}"/>
              </a:ext>
            </a:extLst>
          </p:cNvPr>
          <p:cNvSpPr>
            <a:spLocks noGrp="1"/>
          </p:cNvSpPr>
          <p:nvPr>
            <p:ph type="title"/>
          </p:nvPr>
        </p:nvSpPr>
        <p:spPr/>
        <p:txBody>
          <a:bodyPr/>
          <a:lstStyle/>
          <a:p>
            <a:r>
              <a:rPr lang="en-US" dirty="0"/>
              <a:t>3D vertex fitting</a:t>
            </a:r>
          </a:p>
        </p:txBody>
      </p:sp>
      <p:sp>
        <p:nvSpPr>
          <p:cNvPr id="3" name="Date Placeholder 2">
            <a:extLst>
              <a:ext uri="{FF2B5EF4-FFF2-40B4-BE49-F238E27FC236}">
                <a16:creationId xmlns:a16="http://schemas.microsoft.com/office/drawing/2014/main" id="{9A9B8811-A24B-C04A-8F27-A13CC3BF8A76}"/>
              </a:ext>
            </a:extLst>
          </p:cNvPr>
          <p:cNvSpPr>
            <a:spLocks noGrp="1"/>
          </p:cNvSpPr>
          <p:nvPr>
            <p:ph type="dt" sz="half" idx="10"/>
          </p:nvPr>
        </p:nvSpPr>
        <p:spPr>
          <a:xfrm>
            <a:off x="838200" y="6684022"/>
            <a:ext cx="2743200" cy="174907"/>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4/26/2021</a:t>
            </a:r>
          </a:p>
        </p:txBody>
      </p:sp>
      <p:sp>
        <p:nvSpPr>
          <p:cNvPr id="4" name="Footer Placeholder 3">
            <a:extLst>
              <a:ext uri="{FF2B5EF4-FFF2-40B4-BE49-F238E27FC236}">
                <a16:creationId xmlns:a16="http://schemas.microsoft.com/office/drawing/2014/main" id="{81AA97B7-3162-A248-A6A9-A2A894E7F366}"/>
              </a:ext>
            </a:extLst>
          </p:cNvPr>
          <p:cNvSpPr>
            <a:spLocks noGrp="1"/>
          </p:cNvSpPr>
          <p:nvPr>
            <p:ph type="ftr" sz="quarter" idx="11"/>
          </p:nvPr>
        </p:nvSpPr>
        <p:spPr>
          <a:xfrm>
            <a:off x="4038600" y="6684022"/>
            <a:ext cx="4114800" cy="174907"/>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Haiwang Yu, MicroBooNE Collaboration Meeting</a:t>
            </a:r>
          </a:p>
        </p:txBody>
      </p:sp>
      <p:sp>
        <p:nvSpPr>
          <p:cNvPr id="5" name="Slide Number Placeholder 4">
            <a:extLst>
              <a:ext uri="{FF2B5EF4-FFF2-40B4-BE49-F238E27FC236}">
                <a16:creationId xmlns:a16="http://schemas.microsoft.com/office/drawing/2014/main" id="{41450775-3035-9C42-A284-30E959ABC153}"/>
              </a:ext>
            </a:extLst>
          </p:cNvPr>
          <p:cNvSpPr>
            <a:spLocks noGrp="1"/>
          </p:cNvSpPr>
          <p:nvPr>
            <p:ph type="sldNum" sz="quarter" idx="12"/>
          </p:nvPr>
        </p:nvSpPr>
        <p:spPr>
          <a:xfrm>
            <a:off x="8610600" y="6684022"/>
            <a:ext cx="2743200" cy="174907"/>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1E4478-1F02-C748-A0BD-5BE0EECC434C}" type="slidenum">
              <a:rPr lang="en-US" smtClean="0"/>
              <a:pPr/>
              <a:t>16</a:t>
            </a:fld>
            <a:endParaRPr lang="en-US"/>
          </a:p>
        </p:txBody>
      </p:sp>
      <p:pic>
        <p:nvPicPr>
          <p:cNvPr id="12" name="Picture 11">
            <a:extLst>
              <a:ext uri="{FF2B5EF4-FFF2-40B4-BE49-F238E27FC236}">
                <a16:creationId xmlns:a16="http://schemas.microsoft.com/office/drawing/2014/main" id="{DED1D88C-F0A7-F049-A00F-75BBB6025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768" y="685800"/>
            <a:ext cx="5999967" cy="2743200"/>
          </a:xfrm>
          <a:prstGeom prst="rect">
            <a:avLst/>
          </a:prstGeom>
        </p:spPr>
      </p:pic>
      <p:pic>
        <p:nvPicPr>
          <p:cNvPr id="14" name="Picture 13">
            <a:extLst>
              <a:ext uri="{FF2B5EF4-FFF2-40B4-BE49-F238E27FC236}">
                <a16:creationId xmlns:a16="http://schemas.microsoft.com/office/drawing/2014/main" id="{539BA78D-4C53-A14C-BF25-17AC73E62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767" y="3594098"/>
            <a:ext cx="5999967" cy="2743200"/>
          </a:xfrm>
          <a:prstGeom prst="rect">
            <a:avLst/>
          </a:prstGeom>
        </p:spPr>
      </p:pic>
      <p:sp>
        <p:nvSpPr>
          <p:cNvPr id="10" name="Rectangle 9">
            <a:extLst>
              <a:ext uri="{FF2B5EF4-FFF2-40B4-BE49-F238E27FC236}">
                <a16:creationId xmlns:a16="http://schemas.microsoft.com/office/drawing/2014/main" id="{546D2632-7406-AE43-8690-7C7E96ABE4D7}"/>
              </a:ext>
            </a:extLst>
          </p:cNvPr>
          <p:cNvSpPr/>
          <p:nvPr/>
        </p:nvSpPr>
        <p:spPr>
          <a:xfrm>
            <a:off x="8149442" y="1664043"/>
            <a:ext cx="978373" cy="73316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A37419-25A5-A24B-9884-6EB31727945D}"/>
              </a:ext>
            </a:extLst>
          </p:cNvPr>
          <p:cNvSpPr/>
          <p:nvPr/>
        </p:nvSpPr>
        <p:spPr>
          <a:xfrm>
            <a:off x="8144712" y="4599115"/>
            <a:ext cx="983103" cy="73316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D68BD7C-1266-EE49-AEF3-ADF0CE33C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90" y="3452247"/>
            <a:ext cx="5486400" cy="582209"/>
          </a:xfrm>
          <a:prstGeom prst="rect">
            <a:avLst/>
          </a:prstGeom>
        </p:spPr>
      </p:pic>
      <p:sp>
        <p:nvSpPr>
          <p:cNvPr id="19" name="Rectangle 18">
            <a:extLst>
              <a:ext uri="{FF2B5EF4-FFF2-40B4-BE49-F238E27FC236}">
                <a16:creationId xmlns:a16="http://schemas.microsoft.com/office/drawing/2014/main" id="{5D033CAE-9E3C-C84E-BBA7-2A4FF2E7CAC6}"/>
              </a:ext>
            </a:extLst>
          </p:cNvPr>
          <p:cNvSpPr/>
          <p:nvPr/>
        </p:nvSpPr>
        <p:spPr>
          <a:xfrm rot="2555465">
            <a:off x="2379602" y="4897574"/>
            <a:ext cx="2678723" cy="8694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7A8E3C34-B63F-6647-A03B-BC72A2D46965}"/>
              </a:ext>
            </a:extLst>
          </p:cNvPr>
          <p:cNvSpPr/>
          <p:nvPr/>
        </p:nvSpPr>
        <p:spPr>
          <a:xfrm rot="19742389">
            <a:off x="757739" y="5122443"/>
            <a:ext cx="3206368" cy="4184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0BCC83-0731-CA48-964F-E03AAF42CCEF}"/>
              </a:ext>
            </a:extLst>
          </p:cNvPr>
          <p:cNvSpPr/>
          <p:nvPr/>
        </p:nvSpPr>
        <p:spPr>
          <a:xfrm>
            <a:off x="3194111" y="4674120"/>
            <a:ext cx="174906" cy="174906"/>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6AEFF1D-3A7D-E347-A773-E8C204F30177}"/>
              </a:ext>
            </a:extLst>
          </p:cNvPr>
          <p:cNvSpPr/>
          <p:nvPr/>
        </p:nvSpPr>
        <p:spPr>
          <a:xfrm>
            <a:off x="3299522" y="4500913"/>
            <a:ext cx="174906" cy="174906"/>
          </a:xfrm>
          <a:prstGeom prst="ellipse">
            <a:avLst/>
          </a:prstGeom>
          <a:noFill/>
          <a:ln>
            <a:prstDash val="sysDo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9E8CEC8-6BEA-E046-936A-4BC613CE98FE}"/>
              </a:ext>
            </a:extLst>
          </p:cNvPr>
          <p:cNvSpPr/>
          <p:nvPr/>
        </p:nvSpPr>
        <p:spPr>
          <a:xfrm>
            <a:off x="334496" y="877192"/>
            <a:ext cx="5092538" cy="923330"/>
          </a:xfrm>
          <a:prstGeom prst="rect">
            <a:avLst/>
          </a:prstGeom>
        </p:spPr>
        <p:txBody>
          <a:bodyPr wrap="square">
            <a:spAutoFit/>
          </a:bodyPr>
          <a:lstStyle/>
          <a:p>
            <a:r>
              <a:rPr lang="en-US" dirty="0"/>
              <a:t>3D vertex fitting: further improvement on proto-vertices (track-segment joints) and near-by track trajectory</a:t>
            </a:r>
          </a:p>
        </p:txBody>
      </p:sp>
      <p:sp>
        <p:nvSpPr>
          <p:cNvPr id="27" name="TextBox 26">
            <a:extLst>
              <a:ext uri="{FF2B5EF4-FFF2-40B4-BE49-F238E27FC236}">
                <a16:creationId xmlns:a16="http://schemas.microsoft.com/office/drawing/2014/main" id="{8C9EFB7A-26B2-0047-91BD-1A950B5FADC7}"/>
              </a:ext>
            </a:extLst>
          </p:cNvPr>
          <p:cNvSpPr txBox="1"/>
          <p:nvPr/>
        </p:nvSpPr>
        <p:spPr>
          <a:xfrm>
            <a:off x="343558" y="1984043"/>
            <a:ext cx="5358264" cy="1477328"/>
          </a:xfrm>
          <a:prstGeom prst="rect">
            <a:avLst/>
          </a:prstGeom>
          <a:noFill/>
        </p:spPr>
        <p:txBody>
          <a:bodyPr wrap="square" rtlCol="0">
            <a:spAutoFit/>
          </a:bodyPr>
          <a:lstStyle/>
          <a:p>
            <a:r>
              <a:rPr lang="en-US" dirty="0"/>
              <a:t>Loss:</a:t>
            </a:r>
          </a:p>
          <a:p>
            <a:pPr marL="285750" indent="-285750">
              <a:buFont typeface="Arial" panose="020B0604020202020204" pitchFamily="34" charset="0"/>
              <a:buChar char="•"/>
            </a:pPr>
            <a:r>
              <a:rPr lang="en-US" dirty="0"/>
              <a:t>vertex ~ cluster-center distance projected to cluster non-primary PCA axes weighted by PCA eigen values</a:t>
            </a:r>
          </a:p>
          <a:p>
            <a:pPr marL="285750" indent="-285750">
              <a:buFont typeface="Arial" panose="020B0604020202020204" pitchFamily="34" charset="0"/>
              <a:buChar char="•"/>
            </a:pPr>
            <a:r>
              <a:rPr lang="en-US" dirty="0"/>
              <a:t>regularization</a:t>
            </a:r>
          </a:p>
        </p:txBody>
      </p:sp>
    </p:spTree>
    <p:extLst>
      <p:ext uri="{BB962C8B-B14F-4D97-AF65-F5344CB8AC3E}">
        <p14:creationId xmlns:p14="http://schemas.microsoft.com/office/powerpoint/2010/main" val="563925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CBE1-0D21-484F-AEB5-BEB4815A00CC}"/>
              </a:ext>
            </a:extLst>
          </p:cNvPr>
          <p:cNvSpPr>
            <a:spLocks noGrp="1"/>
          </p:cNvSpPr>
          <p:nvPr>
            <p:ph type="title"/>
          </p:nvPr>
        </p:nvSpPr>
        <p:spPr>
          <a:xfrm>
            <a:off x="558636" y="-342052"/>
            <a:ext cx="11879691" cy="1325563"/>
          </a:xfrm>
        </p:spPr>
        <p:txBody>
          <a:bodyPr>
            <a:normAutofit/>
          </a:bodyPr>
          <a:lstStyle/>
          <a:p>
            <a:r>
              <a:rPr lang="en-US" sz="3200" dirty="0"/>
              <a:t>Deep Learning based Neutrino Interaction Vertex Finding</a:t>
            </a:r>
          </a:p>
        </p:txBody>
      </p:sp>
      <p:pic>
        <p:nvPicPr>
          <p:cNvPr id="34" name="Picture 33">
            <a:extLst>
              <a:ext uri="{FF2B5EF4-FFF2-40B4-BE49-F238E27FC236}">
                <a16:creationId xmlns:a16="http://schemas.microsoft.com/office/drawing/2014/main" id="{584C522B-0036-414E-AAF0-C4AF4B918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555" y="3200400"/>
            <a:ext cx="3291419" cy="3657600"/>
          </a:xfrm>
          <a:prstGeom prst="rect">
            <a:avLst/>
          </a:prstGeom>
        </p:spPr>
      </p:pic>
      <p:sp>
        <p:nvSpPr>
          <p:cNvPr id="35" name="TextBox 34">
            <a:extLst>
              <a:ext uri="{FF2B5EF4-FFF2-40B4-BE49-F238E27FC236}">
                <a16:creationId xmlns:a16="http://schemas.microsoft.com/office/drawing/2014/main" id="{48DD88CA-8F18-9442-B3A4-EA63362FFC66}"/>
              </a:ext>
            </a:extLst>
          </p:cNvPr>
          <p:cNvSpPr txBox="1"/>
          <p:nvPr/>
        </p:nvSpPr>
        <p:spPr>
          <a:xfrm>
            <a:off x="958777" y="653526"/>
            <a:ext cx="10604185" cy="2031325"/>
          </a:xfrm>
          <a:prstGeom prst="rect">
            <a:avLst/>
          </a:prstGeom>
          <a:noFill/>
        </p:spPr>
        <p:txBody>
          <a:bodyPr wrap="none" rtlCol="0">
            <a:spAutoFit/>
          </a:bodyPr>
          <a:lstStyle/>
          <a:p>
            <a:r>
              <a:rPr lang="en-US" b="1" dirty="0"/>
              <a:t>Regressional segmentation with a sparse U-Net</a:t>
            </a:r>
          </a:p>
          <a:p>
            <a:pPr marL="285750" indent="-285750">
              <a:buFont typeface="Arial" panose="020B0604020202020204" pitchFamily="34" charset="0"/>
              <a:buChar char="•"/>
            </a:pPr>
            <a:r>
              <a:rPr lang="en-US" dirty="0"/>
              <a:t>U-Net: efficiently use geometry info which is critical</a:t>
            </a:r>
          </a:p>
          <a:p>
            <a:pPr marL="742950" lvl="1" indent="-285750">
              <a:buFont typeface="Arial" panose="020B0604020202020204" pitchFamily="34" charset="0"/>
              <a:buChar char="•"/>
            </a:pPr>
            <a:r>
              <a:rPr lang="en-US" dirty="0"/>
              <a:t>compared to graph networks</a:t>
            </a:r>
          </a:p>
          <a:p>
            <a:pPr marL="285750" indent="-285750">
              <a:buFont typeface="Arial" panose="020B0604020202020204" pitchFamily="34" charset="0"/>
              <a:buChar char="•"/>
            </a:pPr>
            <a:r>
              <a:rPr lang="en-US" dirty="0"/>
              <a:t>Regressional loss on distance based “confidence map” to use a region of points instead of only one</a:t>
            </a:r>
          </a:p>
          <a:p>
            <a:pPr marL="742950" lvl="1" indent="-285750">
              <a:buFont typeface="Arial" panose="020B0604020202020204" pitchFamily="34" charset="0"/>
              <a:buChar char="•"/>
            </a:pPr>
            <a:r>
              <a:rPr lang="en-US" dirty="0"/>
              <a:t>otherwise, data is highly imbalanced (Z. Cao </a:t>
            </a:r>
            <a:r>
              <a:rPr lang="en-US" dirty="0" err="1"/>
              <a:t>etc</a:t>
            </a:r>
            <a:r>
              <a:rPr lang="en-US" dirty="0"/>
              <a:t>, arXiv:1812.08008)</a:t>
            </a:r>
          </a:p>
          <a:p>
            <a:pPr marL="285750" indent="-285750">
              <a:buFont typeface="Arial" panose="020B0604020202020204" pitchFamily="34" charset="0"/>
              <a:buChar char="•"/>
            </a:pPr>
            <a:r>
              <a:rPr lang="en-US" dirty="0"/>
              <a:t>Sparse: boosted computing efficiency with our sparse 3D data</a:t>
            </a:r>
          </a:p>
          <a:p>
            <a:pPr marL="742950" lvl="1" indent="-285750">
              <a:buFont typeface="Arial" panose="020B0604020202020204" pitchFamily="34" charset="0"/>
              <a:buChar char="•"/>
            </a:pPr>
            <a:r>
              <a:rPr lang="en-US" dirty="0"/>
              <a:t>Submanifold Sparse Convolutional Networks (B. Graham </a:t>
            </a:r>
            <a:r>
              <a:rPr lang="en-US" dirty="0" err="1"/>
              <a:t>etc</a:t>
            </a:r>
            <a:r>
              <a:rPr lang="en-US" dirty="0"/>
              <a:t>, arXiv:1706.01307)</a:t>
            </a:r>
          </a:p>
        </p:txBody>
      </p:sp>
      <p:sp>
        <p:nvSpPr>
          <p:cNvPr id="36" name="TextBox 35">
            <a:extLst>
              <a:ext uri="{FF2B5EF4-FFF2-40B4-BE49-F238E27FC236}">
                <a16:creationId xmlns:a16="http://schemas.microsoft.com/office/drawing/2014/main" id="{09D4AAC7-D7DE-E342-A5E0-F3BBFB0DE34A}"/>
              </a:ext>
            </a:extLst>
          </p:cNvPr>
          <p:cNvSpPr txBox="1"/>
          <p:nvPr/>
        </p:nvSpPr>
        <p:spPr>
          <a:xfrm>
            <a:off x="7895587" y="3396270"/>
            <a:ext cx="944426" cy="369332"/>
          </a:xfrm>
          <a:prstGeom prst="rect">
            <a:avLst/>
          </a:prstGeom>
          <a:noFill/>
        </p:spPr>
        <p:txBody>
          <a:bodyPr wrap="none" rtlCol="0">
            <a:spAutoFit/>
          </a:bodyPr>
          <a:lstStyle/>
          <a:p>
            <a:r>
              <a:rPr lang="en-US" dirty="0"/>
              <a:t>Zoom in</a:t>
            </a:r>
          </a:p>
        </p:txBody>
      </p:sp>
      <p:pic>
        <p:nvPicPr>
          <p:cNvPr id="37" name="Picture 36">
            <a:extLst>
              <a:ext uri="{FF2B5EF4-FFF2-40B4-BE49-F238E27FC236}">
                <a16:creationId xmlns:a16="http://schemas.microsoft.com/office/drawing/2014/main" id="{64AC9BDA-B843-184F-A9F7-1C20022CD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122" y="3200400"/>
            <a:ext cx="6111433" cy="3657600"/>
          </a:xfrm>
          <a:prstGeom prst="rect">
            <a:avLst/>
          </a:prstGeom>
        </p:spPr>
      </p:pic>
      <p:sp>
        <p:nvSpPr>
          <p:cNvPr id="38" name="TextBox 37">
            <a:extLst>
              <a:ext uri="{FF2B5EF4-FFF2-40B4-BE49-F238E27FC236}">
                <a16:creationId xmlns:a16="http://schemas.microsoft.com/office/drawing/2014/main" id="{1F560F62-3558-484E-82FF-5A929A329705}"/>
              </a:ext>
            </a:extLst>
          </p:cNvPr>
          <p:cNvSpPr txBox="1"/>
          <p:nvPr/>
        </p:nvSpPr>
        <p:spPr>
          <a:xfrm>
            <a:off x="1224201" y="3246566"/>
            <a:ext cx="2504981" cy="369332"/>
          </a:xfrm>
          <a:prstGeom prst="rect">
            <a:avLst/>
          </a:prstGeom>
          <a:noFill/>
        </p:spPr>
        <p:txBody>
          <a:bodyPr wrap="none" rtlCol="0">
            <a:spAutoFit/>
          </a:bodyPr>
          <a:lstStyle/>
          <a:p>
            <a:r>
              <a:rPr lang="en-US" dirty="0"/>
              <a:t>3D points from Wire-Cell</a:t>
            </a:r>
          </a:p>
        </p:txBody>
      </p:sp>
      <p:sp>
        <p:nvSpPr>
          <p:cNvPr id="39" name="TextBox 38">
            <a:extLst>
              <a:ext uri="{FF2B5EF4-FFF2-40B4-BE49-F238E27FC236}">
                <a16:creationId xmlns:a16="http://schemas.microsoft.com/office/drawing/2014/main" id="{AFA99E88-19DD-DC46-9430-B3DFB3E5486E}"/>
              </a:ext>
            </a:extLst>
          </p:cNvPr>
          <p:cNvSpPr txBox="1"/>
          <p:nvPr/>
        </p:nvSpPr>
        <p:spPr>
          <a:xfrm>
            <a:off x="4650556" y="3494504"/>
            <a:ext cx="1458541" cy="369332"/>
          </a:xfrm>
          <a:prstGeom prst="rect">
            <a:avLst/>
          </a:prstGeom>
          <a:noFill/>
        </p:spPr>
        <p:txBody>
          <a:bodyPr wrap="none" rtlCol="0">
            <a:spAutoFit/>
          </a:bodyPr>
          <a:lstStyle/>
          <a:p>
            <a:r>
              <a:rPr lang="en-US" dirty="0"/>
              <a:t>2D projection</a:t>
            </a:r>
          </a:p>
        </p:txBody>
      </p:sp>
      <p:pic>
        <p:nvPicPr>
          <p:cNvPr id="40" name="Picture 39">
            <a:extLst>
              <a:ext uri="{FF2B5EF4-FFF2-40B4-BE49-F238E27FC236}">
                <a16:creationId xmlns:a16="http://schemas.microsoft.com/office/drawing/2014/main" id="{E295C3A5-B099-BF41-BADF-C1D36ED08DDF}"/>
              </a:ext>
            </a:extLst>
          </p:cNvPr>
          <p:cNvPicPr>
            <a:picLocks noChangeAspect="1"/>
          </p:cNvPicPr>
          <p:nvPr/>
        </p:nvPicPr>
        <p:blipFill rotWithShape="1">
          <a:blip r:embed="rId5">
            <a:extLst>
              <a:ext uri="{28A0092B-C50C-407E-A947-70E740481C1C}">
                <a14:useLocalDpi xmlns:a14="http://schemas.microsoft.com/office/drawing/2010/main" val="0"/>
              </a:ext>
            </a:extLst>
          </a:blip>
          <a:srcRect b="50973"/>
          <a:stretch/>
        </p:blipFill>
        <p:spPr>
          <a:xfrm>
            <a:off x="5767339" y="5558055"/>
            <a:ext cx="1350920" cy="475428"/>
          </a:xfrm>
          <a:prstGeom prst="rect">
            <a:avLst/>
          </a:prstGeom>
        </p:spPr>
      </p:pic>
      <p:pic>
        <p:nvPicPr>
          <p:cNvPr id="41" name="Picture 40">
            <a:extLst>
              <a:ext uri="{FF2B5EF4-FFF2-40B4-BE49-F238E27FC236}">
                <a16:creationId xmlns:a16="http://schemas.microsoft.com/office/drawing/2014/main" id="{D55C8E5B-5A27-8240-9562-20E239284C68}"/>
              </a:ext>
            </a:extLst>
          </p:cNvPr>
          <p:cNvPicPr>
            <a:picLocks noChangeAspect="1"/>
          </p:cNvPicPr>
          <p:nvPr/>
        </p:nvPicPr>
        <p:blipFill rotWithShape="1">
          <a:blip r:embed="rId5">
            <a:extLst>
              <a:ext uri="{28A0092B-C50C-407E-A947-70E740481C1C}">
                <a14:useLocalDpi xmlns:a14="http://schemas.microsoft.com/office/drawing/2010/main" val="0"/>
              </a:ext>
            </a:extLst>
          </a:blip>
          <a:srcRect t="77758"/>
          <a:stretch/>
        </p:blipFill>
        <p:spPr>
          <a:xfrm>
            <a:off x="5767339" y="6039802"/>
            <a:ext cx="1350920" cy="215682"/>
          </a:xfrm>
          <a:prstGeom prst="rect">
            <a:avLst/>
          </a:prstGeom>
        </p:spPr>
      </p:pic>
      <p:sp>
        <p:nvSpPr>
          <p:cNvPr id="4" name="Slide Number Placeholder 3">
            <a:extLst>
              <a:ext uri="{FF2B5EF4-FFF2-40B4-BE49-F238E27FC236}">
                <a16:creationId xmlns:a16="http://schemas.microsoft.com/office/drawing/2014/main" id="{DFE503B3-E8FB-D841-BE42-E7511DA1CA04}"/>
              </a:ext>
            </a:extLst>
          </p:cNvPr>
          <p:cNvSpPr>
            <a:spLocks noGrp="1"/>
          </p:cNvSpPr>
          <p:nvPr>
            <p:ph type="sldNum" sz="quarter" idx="12"/>
          </p:nvPr>
        </p:nvSpPr>
        <p:spPr/>
        <p:txBody>
          <a:bodyPr/>
          <a:lstStyle/>
          <a:p>
            <a:fld id="{A44217CB-AC7C-4D8B-B0E6-B47C63A7B243}" type="slidenum">
              <a:rPr lang="en-US" smtClean="0"/>
              <a:t>17</a:t>
            </a:fld>
            <a:endParaRPr lang="en-US"/>
          </a:p>
        </p:txBody>
      </p:sp>
    </p:spTree>
    <p:extLst>
      <p:ext uri="{BB962C8B-B14F-4D97-AF65-F5344CB8AC3E}">
        <p14:creationId xmlns:p14="http://schemas.microsoft.com/office/powerpoint/2010/main" val="74730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136C-C1FE-2743-B297-833200B23ADF}"/>
              </a:ext>
            </a:extLst>
          </p:cNvPr>
          <p:cNvSpPr>
            <a:spLocks noGrp="1"/>
          </p:cNvSpPr>
          <p:nvPr>
            <p:ph type="title"/>
          </p:nvPr>
        </p:nvSpPr>
        <p:spPr/>
        <p:txBody>
          <a:bodyPr/>
          <a:lstStyle/>
          <a:p>
            <a:r>
              <a:rPr lang="en-US" dirty="0"/>
              <a:t>Regressional segmentation</a:t>
            </a:r>
          </a:p>
        </p:txBody>
      </p:sp>
      <p:sp>
        <p:nvSpPr>
          <p:cNvPr id="5" name="Slide Number Placeholder 4">
            <a:extLst>
              <a:ext uri="{FF2B5EF4-FFF2-40B4-BE49-F238E27FC236}">
                <a16:creationId xmlns:a16="http://schemas.microsoft.com/office/drawing/2014/main" id="{1FF38A01-3D40-4B47-AEC9-F7E4A871F823}"/>
              </a:ext>
            </a:extLst>
          </p:cNvPr>
          <p:cNvSpPr>
            <a:spLocks noGrp="1"/>
          </p:cNvSpPr>
          <p:nvPr>
            <p:ph type="sldNum" sz="quarter" idx="12"/>
          </p:nvPr>
        </p:nvSpPr>
        <p:spPr>
          <a:xfrm>
            <a:off x="8610600" y="6684022"/>
            <a:ext cx="2743200" cy="174907"/>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1E4478-1F02-C748-A0BD-5BE0EECC434C}" type="slidenum">
              <a:rPr lang="en-US" smtClean="0"/>
              <a:pPr/>
              <a:t>18</a:t>
            </a:fld>
            <a:endParaRPr lang="en-US"/>
          </a:p>
        </p:txBody>
      </p:sp>
      <p:sp>
        <p:nvSpPr>
          <p:cNvPr id="8" name="TextBox 7">
            <a:extLst>
              <a:ext uri="{FF2B5EF4-FFF2-40B4-BE49-F238E27FC236}">
                <a16:creationId xmlns:a16="http://schemas.microsoft.com/office/drawing/2014/main" id="{F19E6FBF-7A6B-C14E-9A19-216F3D9F5EF7}"/>
              </a:ext>
            </a:extLst>
          </p:cNvPr>
          <p:cNvSpPr txBox="1"/>
          <p:nvPr/>
        </p:nvSpPr>
        <p:spPr>
          <a:xfrm>
            <a:off x="571500" y="634811"/>
            <a:ext cx="7229222" cy="2862322"/>
          </a:xfrm>
          <a:prstGeom prst="rect">
            <a:avLst/>
          </a:prstGeom>
          <a:noFill/>
        </p:spPr>
        <p:txBody>
          <a:bodyPr wrap="square" rtlCol="0">
            <a:spAutoFit/>
          </a:bodyPr>
          <a:lstStyle/>
          <a:p>
            <a:r>
              <a:rPr lang="en-US" dirty="0"/>
              <a:t>Initially we used Cross Entropy loss</a:t>
            </a:r>
          </a:p>
          <a:p>
            <a:pPr marL="285750" indent="-285750">
              <a:buFont typeface="Arial" panose="020B0604020202020204" pitchFamily="34" charset="0"/>
              <a:buChar char="•"/>
            </a:pPr>
            <a:r>
              <a:rPr lang="en-US" dirty="0"/>
              <a:t>effectively only use the vertex information for one space point</a:t>
            </a:r>
          </a:p>
          <a:p>
            <a:pPr marL="285750" indent="-285750">
              <a:buFont typeface="Arial" panose="020B0604020202020204" pitchFamily="34" charset="0"/>
              <a:buChar char="•"/>
            </a:pPr>
            <a:r>
              <a:rPr lang="en-US" dirty="0"/>
              <a:t>doesn’t care about the distance between the prediction and the target.</a:t>
            </a:r>
          </a:p>
          <a:p>
            <a:pPr marL="742950" lvl="1" indent="-285750">
              <a:buFont typeface="Arial" panose="020B0604020202020204" pitchFamily="34" charset="0"/>
              <a:buChar char="•"/>
            </a:pPr>
            <a:r>
              <a:rPr lang="en-US" dirty="0"/>
              <a:t>while our main metric is this distance.</a:t>
            </a:r>
          </a:p>
          <a:p>
            <a:endParaRPr lang="en-US" dirty="0"/>
          </a:p>
          <a:p>
            <a:r>
              <a:rPr lang="en-US" dirty="0"/>
              <a:t>⟶ encode the distance information for a region of points</a:t>
            </a:r>
          </a:p>
          <a:p>
            <a:pPr marL="285750" indent="-285750">
              <a:buFont typeface="Arial" panose="020B0604020202020204" pitchFamily="34" charset="0"/>
              <a:buChar char="•"/>
            </a:pPr>
            <a:r>
              <a:rPr lang="en-US" dirty="0"/>
              <a:t>predicting the full “confidence map” instead of only one point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current mapping:</a:t>
            </a:r>
          </a:p>
        </p:txBody>
      </p:sp>
      <p:sp>
        <p:nvSpPr>
          <p:cNvPr id="11" name="Down Arrow 10">
            <a:extLst>
              <a:ext uri="{FF2B5EF4-FFF2-40B4-BE49-F238E27FC236}">
                <a16:creationId xmlns:a16="http://schemas.microsoft.com/office/drawing/2014/main" id="{8B56691B-EB4F-4C4B-892C-0436914772D6}"/>
              </a:ext>
            </a:extLst>
          </p:cNvPr>
          <p:cNvSpPr/>
          <p:nvPr/>
        </p:nvSpPr>
        <p:spPr>
          <a:xfrm rot="16200000">
            <a:off x="3569446" y="4786640"/>
            <a:ext cx="234669" cy="412693"/>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C19EA60C-43D1-BF4B-AAE1-645A6DBEA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2182" y="4315224"/>
            <a:ext cx="2571145" cy="2023651"/>
          </a:xfrm>
          <a:prstGeom prst="rect">
            <a:avLst/>
          </a:prstGeom>
        </p:spPr>
      </p:pic>
      <p:sp>
        <p:nvSpPr>
          <p:cNvPr id="15" name="TextBox 14">
            <a:extLst>
              <a:ext uri="{FF2B5EF4-FFF2-40B4-BE49-F238E27FC236}">
                <a16:creationId xmlns:a16="http://schemas.microsoft.com/office/drawing/2014/main" id="{11B67E43-BCB7-AE4E-9730-102AD4D99CD4}"/>
              </a:ext>
            </a:extLst>
          </p:cNvPr>
          <p:cNvSpPr txBox="1"/>
          <p:nvPr/>
        </p:nvSpPr>
        <p:spPr>
          <a:xfrm>
            <a:off x="7397233" y="3678193"/>
            <a:ext cx="4769224" cy="646331"/>
          </a:xfrm>
          <a:prstGeom prst="rect">
            <a:avLst/>
          </a:prstGeom>
          <a:noFill/>
        </p:spPr>
        <p:txBody>
          <a:bodyPr wrap="square" rtlCol="0">
            <a:spAutoFit/>
          </a:bodyPr>
          <a:lstStyle/>
          <a:p>
            <a:r>
              <a:rPr lang="en-US" dirty="0" err="1"/>
              <a:t>OpenPose</a:t>
            </a:r>
            <a:r>
              <a:rPr lang="en-US" dirty="0"/>
              <a:t>: </a:t>
            </a:r>
            <a:r>
              <a:rPr lang="en-US" dirty="0">
                <a:hlinkClick r:id="rId4"/>
              </a:rPr>
              <a:t>https://arxiv.org/pdf/1812.08008.pdf</a:t>
            </a:r>
            <a:endParaRPr lang="en-US" dirty="0"/>
          </a:p>
        </p:txBody>
      </p:sp>
      <p:graphicFrame>
        <p:nvGraphicFramePr>
          <p:cNvPr id="16" name="Table 15">
            <a:extLst>
              <a:ext uri="{FF2B5EF4-FFF2-40B4-BE49-F238E27FC236}">
                <a16:creationId xmlns:a16="http://schemas.microsoft.com/office/drawing/2014/main" id="{5A4119D5-D0CB-B940-9F8E-4AF300D25DDB}"/>
              </a:ext>
            </a:extLst>
          </p:cNvPr>
          <p:cNvGraphicFramePr>
            <a:graphicFrameLocks noGrp="1"/>
          </p:cNvGraphicFramePr>
          <p:nvPr/>
        </p:nvGraphicFramePr>
        <p:xfrm>
          <a:off x="838200" y="3849987"/>
          <a:ext cx="2286000" cy="2286000"/>
        </p:xfrm>
        <a:graphic>
          <a:graphicData uri="http://schemas.openxmlformats.org/drawingml/2006/table">
            <a:tbl>
              <a:tblPr firstRow="1" bandRow="1">
                <a:tableStyleId>{2D5ABB26-0587-4C30-8999-92F81FD0307C}</a:tableStyleId>
              </a:tblPr>
              <a:tblGrid>
                <a:gridCol w="457200">
                  <a:extLst>
                    <a:ext uri="{9D8B030D-6E8A-4147-A177-3AD203B41FA5}">
                      <a16:colId xmlns:a16="http://schemas.microsoft.com/office/drawing/2014/main" val="931837809"/>
                    </a:ext>
                  </a:extLst>
                </a:gridCol>
                <a:gridCol w="457200">
                  <a:extLst>
                    <a:ext uri="{9D8B030D-6E8A-4147-A177-3AD203B41FA5}">
                      <a16:colId xmlns:a16="http://schemas.microsoft.com/office/drawing/2014/main" val="1134040413"/>
                    </a:ext>
                  </a:extLst>
                </a:gridCol>
                <a:gridCol w="457200">
                  <a:extLst>
                    <a:ext uri="{9D8B030D-6E8A-4147-A177-3AD203B41FA5}">
                      <a16:colId xmlns:a16="http://schemas.microsoft.com/office/drawing/2014/main" val="2133209236"/>
                    </a:ext>
                  </a:extLst>
                </a:gridCol>
                <a:gridCol w="457200">
                  <a:extLst>
                    <a:ext uri="{9D8B030D-6E8A-4147-A177-3AD203B41FA5}">
                      <a16:colId xmlns:a16="http://schemas.microsoft.com/office/drawing/2014/main" val="195025352"/>
                    </a:ext>
                  </a:extLst>
                </a:gridCol>
                <a:gridCol w="457200">
                  <a:extLst>
                    <a:ext uri="{9D8B030D-6E8A-4147-A177-3AD203B41FA5}">
                      <a16:colId xmlns:a16="http://schemas.microsoft.com/office/drawing/2014/main" val="2243269801"/>
                    </a:ext>
                  </a:extLst>
                </a:gridCol>
              </a:tblGrid>
              <a:tr h="457200">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t>P=B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6527832"/>
                  </a:ext>
                </a:extLst>
              </a:tr>
              <a:tr h="457200">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249146"/>
                  </a:ext>
                </a:extLst>
              </a:tr>
              <a:tr h="457200">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1354925"/>
                  </a:ext>
                </a:extLst>
              </a:tr>
              <a:tr h="457200">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sz="1100" dirty="0"/>
                        <a:t>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US" sz="1100"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511675"/>
                  </a:ext>
                </a:extLst>
              </a:tr>
              <a:tr h="457200">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595485"/>
                  </a:ext>
                </a:extLst>
              </a:tr>
            </a:tbl>
          </a:graphicData>
        </a:graphic>
      </p:graphicFrame>
      <p:graphicFrame>
        <p:nvGraphicFramePr>
          <p:cNvPr id="17" name="Table 16">
            <a:extLst>
              <a:ext uri="{FF2B5EF4-FFF2-40B4-BE49-F238E27FC236}">
                <a16:creationId xmlns:a16="http://schemas.microsoft.com/office/drawing/2014/main" id="{1AC45790-5338-BD49-ADDB-77FB14673505}"/>
              </a:ext>
            </a:extLst>
          </p:cNvPr>
          <p:cNvGraphicFramePr>
            <a:graphicFrameLocks noGrp="1"/>
          </p:cNvGraphicFramePr>
          <p:nvPr/>
        </p:nvGraphicFramePr>
        <p:xfrm>
          <a:off x="4513128" y="3849987"/>
          <a:ext cx="2286000" cy="2286000"/>
        </p:xfrm>
        <a:graphic>
          <a:graphicData uri="http://schemas.openxmlformats.org/drawingml/2006/table">
            <a:tbl>
              <a:tblPr firstRow="1" bandRow="1">
                <a:tableStyleId>{2D5ABB26-0587-4C30-8999-92F81FD0307C}</a:tableStyleId>
              </a:tblPr>
              <a:tblGrid>
                <a:gridCol w="457200">
                  <a:extLst>
                    <a:ext uri="{9D8B030D-6E8A-4147-A177-3AD203B41FA5}">
                      <a16:colId xmlns:a16="http://schemas.microsoft.com/office/drawing/2014/main" val="931837809"/>
                    </a:ext>
                  </a:extLst>
                </a:gridCol>
                <a:gridCol w="457200">
                  <a:extLst>
                    <a:ext uri="{9D8B030D-6E8A-4147-A177-3AD203B41FA5}">
                      <a16:colId xmlns:a16="http://schemas.microsoft.com/office/drawing/2014/main" val="1134040413"/>
                    </a:ext>
                  </a:extLst>
                </a:gridCol>
                <a:gridCol w="457200">
                  <a:extLst>
                    <a:ext uri="{9D8B030D-6E8A-4147-A177-3AD203B41FA5}">
                      <a16:colId xmlns:a16="http://schemas.microsoft.com/office/drawing/2014/main" val="2133209236"/>
                    </a:ext>
                  </a:extLst>
                </a:gridCol>
                <a:gridCol w="457200">
                  <a:extLst>
                    <a:ext uri="{9D8B030D-6E8A-4147-A177-3AD203B41FA5}">
                      <a16:colId xmlns:a16="http://schemas.microsoft.com/office/drawing/2014/main" val="195025352"/>
                    </a:ext>
                  </a:extLst>
                </a:gridCol>
                <a:gridCol w="457200">
                  <a:extLst>
                    <a:ext uri="{9D8B030D-6E8A-4147-A177-3AD203B41FA5}">
                      <a16:colId xmlns:a16="http://schemas.microsoft.com/office/drawing/2014/main" val="2243269801"/>
                    </a:ext>
                  </a:extLst>
                </a:gridCol>
              </a:tblGrid>
              <a:tr h="457200">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t>P=B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6527832"/>
                  </a:ext>
                </a:extLst>
              </a:tr>
              <a:tr h="457200">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249146"/>
                  </a:ext>
                </a:extLst>
              </a:tr>
              <a:tr h="457200">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1354925"/>
                  </a:ext>
                </a:extLst>
              </a:tr>
              <a:tr h="457200">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1100" dirty="0"/>
                        <a:t>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100"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511675"/>
                  </a:ext>
                </a:extLst>
              </a:tr>
              <a:tr h="457200">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3595485"/>
                  </a:ext>
                </a:extLst>
              </a:tr>
            </a:tbl>
          </a:graphicData>
        </a:graphic>
      </p:graphicFrame>
      <p:pic>
        <p:nvPicPr>
          <p:cNvPr id="7" name="Picture 6">
            <a:extLst>
              <a:ext uri="{FF2B5EF4-FFF2-40B4-BE49-F238E27FC236}">
                <a16:creationId xmlns:a16="http://schemas.microsoft.com/office/drawing/2014/main" id="{E46CCFF2-3C7A-E24F-A076-782691FFCD73}"/>
              </a:ext>
            </a:extLst>
          </p:cNvPr>
          <p:cNvPicPr>
            <a:picLocks noChangeAspect="1"/>
          </p:cNvPicPr>
          <p:nvPr/>
        </p:nvPicPr>
        <p:blipFill>
          <a:blip r:embed="rId5"/>
          <a:stretch>
            <a:fillRect/>
          </a:stretch>
        </p:blipFill>
        <p:spPr>
          <a:xfrm>
            <a:off x="2856194" y="2975268"/>
            <a:ext cx="3048223" cy="663889"/>
          </a:xfrm>
          <a:prstGeom prst="rect">
            <a:avLst/>
          </a:prstGeom>
        </p:spPr>
      </p:pic>
    </p:spTree>
    <p:extLst>
      <p:ext uri="{BB962C8B-B14F-4D97-AF65-F5344CB8AC3E}">
        <p14:creationId xmlns:p14="http://schemas.microsoft.com/office/powerpoint/2010/main" val="727459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710B-51D1-0E43-95F3-5ADB1846259C}"/>
              </a:ext>
            </a:extLst>
          </p:cNvPr>
          <p:cNvSpPr>
            <a:spLocks noGrp="1"/>
          </p:cNvSpPr>
          <p:nvPr>
            <p:ph type="title"/>
          </p:nvPr>
        </p:nvSpPr>
        <p:spPr/>
        <p:txBody>
          <a:bodyPr/>
          <a:lstStyle/>
          <a:p>
            <a:r>
              <a:rPr lang="en-US" dirty="0"/>
              <a:t>Network structure and data format</a:t>
            </a:r>
          </a:p>
        </p:txBody>
      </p:sp>
      <p:sp>
        <p:nvSpPr>
          <p:cNvPr id="3" name="Slide Number Placeholder 2">
            <a:extLst>
              <a:ext uri="{FF2B5EF4-FFF2-40B4-BE49-F238E27FC236}">
                <a16:creationId xmlns:a16="http://schemas.microsoft.com/office/drawing/2014/main" id="{B091EFB2-362C-3C45-9D83-98EFB9189ABA}"/>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10" name="Rectangle 9">
            <a:extLst>
              <a:ext uri="{FF2B5EF4-FFF2-40B4-BE49-F238E27FC236}">
                <a16:creationId xmlns:a16="http://schemas.microsoft.com/office/drawing/2014/main" id="{64DC100D-B7C8-A341-A36D-62818DFFF6F6}"/>
              </a:ext>
            </a:extLst>
          </p:cNvPr>
          <p:cNvSpPr/>
          <p:nvPr/>
        </p:nvSpPr>
        <p:spPr>
          <a:xfrm>
            <a:off x="596727" y="2499514"/>
            <a:ext cx="1611179" cy="911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3D charge </a:t>
            </a:r>
            <a:r>
              <a:rPr lang="en-US" dirty="0" err="1"/>
              <a:t>reco’ed</a:t>
            </a:r>
            <a:r>
              <a:rPr lang="en-US" dirty="0"/>
              <a:t> from Wire-Cell</a:t>
            </a:r>
          </a:p>
        </p:txBody>
      </p:sp>
      <p:sp>
        <p:nvSpPr>
          <p:cNvPr id="11" name="Rectangle 10">
            <a:extLst>
              <a:ext uri="{FF2B5EF4-FFF2-40B4-BE49-F238E27FC236}">
                <a16:creationId xmlns:a16="http://schemas.microsoft.com/office/drawing/2014/main" id="{8BBEA237-B81D-2A46-98DF-9040A26280F7}"/>
              </a:ext>
            </a:extLst>
          </p:cNvPr>
          <p:cNvSpPr/>
          <p:nvPr/>
        </p:nvSpPr>
        <p:spPr>
          <a:xfrm>
            <a:off x="2411034" y="2499514"/>
            <a:ext cx="1004096" cy="911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Sparse U-Net</a:t>
            </a:r>
          </a:p>
        </p:txBody>
      </p:sp>
      <p:sp>
        <p:nvSpPr>
          <p:cNvPr id="12" name="Rectangle 11">
            <a:extLst>
              <a:ext uri="{FF2B5EF4-FFF2-40B4-BE49-F238E27FC236}">
                <a16:creationId xmlns:a16="http://schemas.microsoft.com/office/drawing/2014/main" id="{30A763C8-5BAE-354E-BDD0-AE73C4C943C3}"/>
              </a:ext>
            </a:extLst>
          </p:cNvPr>
          <p:cNvSpPr/>
          <p:nvPr/>
        </p:nvSpPr>
        <p:spPr>
          <a:xfrm>
            <a:off x="3690546" y="2499514"/>
            <a:ext cx="1284939" cy="911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Fully connected + sigmoid</a:t>
            </a:r>
          </a:p>
        </p:txBody>
      </p:sp>
      <p:cxnSp>
        <p:nvCxnSpPr>
          <p:cNvPr id="13" name="Straight Arrow Connector 12">
            <a:extLst>
              <a:ext uri="{FF2B5EF4-FFF2-40B4-BE49-F238E27FC236}">
                <a16:creationId xmlns:a16="http://schemas.microsoft.com/office/drawing/2014/main" id="{46CB6838-F571-B44C-8654-0DA0F9618B03}"/>
              </a:ext>
            </a:extLst>
          </p:cNvPr>
          <p:cNvCxnSpPr>
            <a:cxnSpLocks/>
            <a:stCxn id="10" idx="3"/>
            <a:endCxn id="11" idx="1"/>
          </p:cNvCxnSpPr>
          <p:nvPr/>
        </p:nvCxnSpPr>
        <p:spPr>
          <a:xfrm>
            <a:off x="2207906" y="2955112"/>
            <a:ext cx="2031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BD9DC317-676C-2E49-801E-071ECDF09598}"/>
              </a:ext>
            </a:extLst>
          </p:cNvPr>
          <p:cNvCxnSpPr>
            <a:cxnSpLocks/>
            <a:stCxn id="11" idx="3"/>
            <a:endCxn id="12" idx="1"/>
          </p:cNvCxnSpPr>
          <p:nvPr/>
        </p:nvCxnSpPr>
        <p:spPr>
          <a:xfrm>
            <a:off x="3415130" y="2955112"/>
            <a:ext cx="2754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31D1FEBD-81D7-8C4D-BC56-76405CB15CCB}"/>
              </a:ext>
            </a:extLst>
          </p:cNvPr>
          <p:cNvSpPr/>
          <p:nvPr/>
        </p:nvSpPr>
        <p:spPr>
          <a:xfrm>
            <a:off x="5202447" y="2499514"/>
            <a:ext cx="1482527" cy="9111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confidence value for each voxel</a:t>
            </a:r>
          </a:p>
        </p:txBody>
      </p:sp>
      <p:cxnSp>
        <p:nvCxnSpPr>
          <p:cNvPr id="16" name="Straight Arrow Connector 15">
            <a:extLst>
              <a:ext uri="{FF2B5EF4-FFF2-40B4-BE49-F238E27FC236}">
                <a16:creationId xmlns:a16="http://schemas.microsoft.com/office/drawing/2014/main" id="{7F470A05-665F-2946-9401-FEA54601BFEC}"/>
              </a:ext>
            </a:extLst>
          </p:cNvPr>
          <p:cNvCxnSpPr>
            <a:cxnSpLocks/>
            <a:stCxn id="12" idx="3"/>
            <a:endCxn id="15" idx="1"/>
          </p:cNvCxnSpPr>
          <p:nvPr/>
        </p:nvCxnSpPr>
        <p:spPr>
          <a:xfrm>
            <a:off x="4975485" y="2955112"/>
            <a:ext cx="22696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A7917818-FEE7-9340-87EA-7662AD0489A9}"/>
              </a:ext>
            </a:extLst>
          </p:cNvPr>
          <p:cNvSpPr txBox="1"/>
          <p:nvPr/>
        </p:nvSpPr>
        <p:spPr>
          <a:xfrm>
            <a:off x="658050" y="752798"/>
            <a:ext cx="5822941" cy="1200329"/>
          </a:xfrm>
          <a:prstGeom prst="rect">
            <a:avLst/>
          </a:prstGeom>
          <a:noFill/>
        </p:spPr>
        <p:txBody>
          <a:bodyPr wrap="none" rtlCol="0">
            <a:spAutoFit/>
          </a:bodyPr>
          <a:lstStyle/>
          <a:p>
            <a:r>
              <a:rPr lang="en-US" dirty="0"/>
              <a:t>Used </a:t>
            </a:r>
            <a:r>
              <a:rPr lang="en-US" i="1" dirty="0"/>
              <a:t>SparseConvNet</a:t>
            </a:r>
            <a:r>
              <a:rPr lang="en-US" dirty="0"/>
              <a:t> to realized 3D sparse conv. DNN</a:t>
            </a:r>
          </a:p>
          <a:p>
            <a:r>
              <a:rPr lang="en-US" dirty="0">
                <a:hlinkClick r:id="rId3"/>
              </a:rPr>
              <a:t>https://github.com/facebookresearch/SparseConvNet</a:t>
            </a:r>
            <a:endParaRPr lang="en-US" dirty="0"/>
          </a:p>
          <a:p>
            <a:endParaRPr lang="en-US" dirty="0"/>
          </a:p>
          <a:p>
            <a:r>
              <a:rPr lang="en-US" dirty="0"/>
              <a:t>This work: </a:t>
            </a:r>
            <a:r>
              <a:rPr lang="en-US" dirty="0">
                <a:hlinkClick r:id="rId4"/>
              </a:rPr>
              <a:t>https://github.com/HaiwangYu/uboone-dl-vtx</a:t>
            </a:r>
            <a:endParaRPr lang="en-US" dirty="0"/>
          </a:p>
        </p:txBody>
      </p:sp>
      <p:graphicFrame>
        <p:nvGraphicFramePr>
          <p:cNvPr id="18" name="Table 17">
            <a:extLst>
              <a:ext uri="{FF2B5EF4-FFF2-40B4-BE49-F238E27FC236}">
                <a16:creationId xmlns:a16="http://schemas.microsoft.com/office/drawing/2014/main" id="{C3F348DE-0E91-D54F-B0A9-8AEAA00E1517}"/>
              </a:ext>
            </a:extLst>
          </p:cNvPr>
          <p:cNvGraphicFramePr>
            <a:graphicFrameLocks noGrp="1"/>
          </p:cNvGraphicFramePr>
          <p:nvPr/>
        </p:nvGraphicFramePr>
        <p:xfrm>
          <a:off x="1288383" y="3763535"/>
          <a:ext cx="4449030" cy="2225040"/>
        </p:xfrm>
        <a:graphic>
          <a:graphicData uri="http://schemas.openxmlformats.org/drawingml/2006/table">
            <a:tbl>
              <a:tblPr firstRow="1" bandRow="1">
                <a:tableStyleId>{2D5ABB26-0587-4C30-8999-92F81FD0307C}</a:tableStyleId>
              </a:tblPr>
              <a:tblGrid>
                <a:gridCol w="741505">
                  <a:extLst>
                    <a:ext uri="{9D8B030D-6E8A-4147-A177-3AD203B41FA5}">
                      <a16:colId xmlns:a16="http://schemas.microsoft.com/office/drawing/2014/main" val="3092261542"/>
                    </a:ext>
                  </a:extLst>
                </a:gridCol>
                <a:gridCol w="741505">
                  <a:extLst>
                    <a:ext uri="{9D8B030D-6E8A-4147-A177-3AD203B41FA5}">
                      <a16:colId xmlns:a16="http://schemas.microsoft.com/office/drawing/2014/main" val="3095806673"/>
                    </a:ext>
                  </a:extLst>
                </a:gridCol>
                <a:gridCol w="741505">
                  <a:extLst>
                    <a:ext uri="{9D8B030D-6E8A-4147-A177-3AD203B41FA5}">
                      <a16:colId xmlns:a16="http://schemas.microsoft.com/office/drawing/2014/main" val="1114722417"/>
                    </a:ext>
                  </a:extLst>
                </a:gridCol>
                <a:gridCol w="741505">
                  <a:extLst>
                    <a:ext uri="{9D8B030D-6E8A-4147-A177-3AD203B41FA5}">
                      <a16:colId xmlns:a16="http://schemas.microsoft.com/office/drawing/2014/main" val="1200221419"/>
                    </a:ext>
                  </a:extLst>
                </a:gridCol>
                <a:gridCol w="741505">
                  <a:extLst>
                    <a:ext uri="{9D8B030D-6E8A-4147-A177-3AD203B41FA5}">
                      <a16:colId xmlns:a16="http://schemas.microsoft.com/office/drawing/2014/main" val="3483743420"/>
                    </a:ext>
                  </a:extLst>
                </a:gridCol>
                <a:gridCol w="741505">
                  <a:extLst>
                    <a:ext uri="{9D8B030D-6E8A-4147-A177-3AD203B41FA5}">
                      <a16:colId xmlns:a16="http://schemas.microsoft.com/office/drawing/2014/main" val="3892664225"/>
                    </a:ext>
                  </a:extLst>
                </a:gridCol>
              </a:tblGrid>
              <a:tr h="370840">
                <a:tc gridSpan="3">
                  <a:txBody>
                    <a:bodyPr/>
                    <a:lstStyle/>
                    <a:p>
                      <a:pPr algn="ctr"/>
                      <a:r>
                        <a:rPr lang="en-US" dirty="0"/>
                        <a:t>coordinates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label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788037"/>
                  </a:ext>
                </a:extLst>
              </a:tr>
              <a:tr h="370840">
                <a:tc>
                  <a:txBody>
                    <a:bodyPr/>
                    <a:lstStyle/>
                    <a:p>
                      <a:pPr algn="ctr"/>
                      <a:r>
                        <a:rPr lang="en-US" dirty="0"/>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conf.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050480"/>
                  </a:ext>
                </a:extLst>
              </a:tr>
              <a:tr h="370840">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float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float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6973337"/>
                  </a:ext>
                </a:extLst>
              </a:tr>
              <a:tr h="370840">
                <a:tc>
                  <a:txBody>
                    <a:bodyPr/>
                    <a:lstStyle/>
                    <a:p>
                      <a:pPr algn="ct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float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float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2570901"/>
                  </a:ext>
                </a:extLst>
              </a:tr>
              <a:tr h="370840">
                <a:tc>
                  <a:txBody>
                    <a:bodyPr/>
                    <a:lstStyle/>
                    <a:p>
                      <a:pPr algn="ct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float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float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0055103"/>
                  </a:ext>
                </a:extLst>
              </a:tr>
              <a:tr h="370840">
                <a:tc>
                  <a:txBody>
                    <a:bodyPr/>
                    <a:lstStyle/>
                    <a:p>
                      <a:pPr algn="ct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mn-lt"/>
                          <a:ea typeface="+mn-ea"/>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5356423"/>
                  </a:ext>
                </a:extLst>
              </a:tr>
            </a:tbl>
          </a:graphicData>
        </a:graphic>
      </p:graphicFrame>
      <p:pic>
        <p:nvPicPr>
          <p:cNvPr id="5" name="Picture 4">
            <a:extLst>
              <a:ext uri="{FF2B5EF4-FFF2-40B4-BE49-F238E27FC236}">
                <a16:creationId xmlns:a16="http://schemas.microsoft.com/office/drawing/2014/main" id="{54A54BEB-D255-0F46-A6F8-933536C546F9}"/>
              </a:ext>
            </a:extLst>
          </p:cNvPr>
          <p:cNvPicPr>
            <a:picLocks noChangeAspect="1"/>
          </p:cNvPicPr>
          <p:nvPr/>
        </p:nvPicPr>
        <p:blipFill>
          <a:blip r:embed="rId5"/>
          <a:stretch>
            <a:fillRect/>
          </a:stretch>
        </p:blipFill>
        <p:spPr>
          <a:xfrm>
            <a:off x="6454588" y="4051637"/>
            <a:ext cx="5607421" cy="2806363"/>
          </a:xfrm>
          <a:prstGeom prst="rect">
            <a:avLst/>
          </a:prstGeom>
        </p:spPr>
      </p:pic>
      <p:sp>
        <p:nvSpPr>
          <p:cNvPr id="23" name="TextBox 22">
            <a:extLst>
              <a:ext uri="{FF2B5EF4-FFF2-40B4-BE49-F238E27FC236}">
                <a16:creationId xmlns:a16="http://schemas.microsoft.com/office/drawing/2014/main" id="{CB732234-F2BB-884E-8BBF-447D73740C46}"/>
              </a:ext>
            </a:extLst>
          </p:cNvPr>
          <p:cNvSpPr txBox="1"/>
          <p:nvPr/>
        </p:nvSpPr>
        <p:spPr>
          <a:xfrm>
            <a:off x="9791055" y="3463264"/>
            <a:ext cx="2056973" cy="646331"/>
          </a:xfrm>
          <a:prstGeom prst="rect">
            <a:avLst/>
          </a:prstGeom>
          <a:noFill/>
        </p:spPr>
        <p:txBody>
          <a:bodyPr wrap="none" rtlCol="0">
            <a:spAutoFit/>
          </a:bodyPr>
          <a:lstStyle/>
          <a:p>
            <a:r>
              <a:rPr lang="en-US" dirty="0"/>
              <a:t>label: color is truth</a:t>
            </a:r>
          </a:p>
          <a:p>
            <a:r>
              <a:rPr lang="en-US" dirty="0"/>
              <a:t>confidence map</a:t>
            </a:r>
          </a:p>
        </p:txBody>
      </p:sp>
      <p:sp>
        <p:nvSpPr>
          <p:cNvPr id="25" name="TextBox 24">
            <a:extLst>
              <a:ext uri="{FF2B5EF4-FFF2-40B4-BE49-F238E27FC236}">
                <a16:creationId xmlns:a16="http://schemas.microsoft.com/office/drawing/2014/main" id="{E4DD4E78-56C9-1D4B-8402-FC1F47595945}"/>
              </a:ext>
            </a:extLst>
          </p:cNvPr>
          <p:cNvSpPr txBox="1"/>
          <p:nvPr/>
        </p:nvSpPr>
        <p:spPr>
          <a:xfrm>
            <a:off x="7104043" y="3463264"/>
            <a:ext cx="1544012" cy="646331"/>
          </a:xfrm>
          <a:prstGeom prst="rect">
            <a:avLst/>
          </a:prstGeom>
          <a:noFill/>
        </p:spPr>
        <p:txBody>
          <a:bodyPr wrap="none" rtlCol="0">
            <a:spAutoFit/>
          </a:bodyPr>
          <a:lstStyle/>
          <a:p>
            <a:r>
              <a:rPr lang="en-US" dirty="0"/>
              <a:t>input: color is</a:t>
            </a:r>
          </a:p>
          <a:p>
            <a:r>
              <a:rPr lang="en-US" dirty="0"/>
              <a:t>charge</a:t>
            </a:r>
          </a:p>
        </p:txBody>
      </p:sp>
      <p:pic>
        <p:nvPicPr>
          <p:cNvPr id="6" name="Picture 5">
            <a:extLst>
              <a:ext uri="{FF2B5EF4-FFF2-40B4-BE49-F238E27FC236}">
                <a16:creationId xmlns:a16="http://schemas.microsoft.com/office/drawing/2014/main" id="{488798AB-65C5-5541-B37D-FB389D0FE13E}"/>
              </a:ext>
            </a:extLst>
          </p:cNvPr>
          <p:cNvPicPr>
            <a:picLocks noChangeAspect="1"/>
          </p:cNvPicPr>
          <p:nvPr/>
        </p:nvPicPr>
        <p:blipFill>
          <a:blip r:embed="rId6"/>
          <a:stretch>
            <a:fillRect/>
          </a:stretch>
        </p:blipFill>
        <p:spPr>
          <a:xfrm>
            <a:off x="8740380" y="968062"/>
            <a:ext cx="2583194" cy="2045029"/>
          </a:xfrm>
          <a:prstGeom prst="rect">
            <a:avLst/>
          </a:prstGeom>
        </p:spPr>
      </p:pic>
      <p:sp>
        <p:nvSpPr>
          <p:cNvPr id="7" name="TextBox 6">
            <a:extLst>
              <a:ext uri="{FF2B5EF4-FFF2-40B4-BE49-F238E27FC236}">
                <a16:creationId xmlns:a16="http://schemas.microsoft.com/office/drawing/2014/main" id="{7ECDE880-B930-4344-B179-9A15E45B222A}"/>
              </a:ext>
            </a:extLst>
          </p:cNvPr>
          <p:cNvSpPr txBox="1"/>
          <p:nvPr/>
        </p:nvSpPr>
        <p:spPr>
          <a:xfrm>
            <a:off x="9125318" y="546948"/>
            <a:ext cx="1813317" cy="369332"/>
          </a:xfrm>
          <a:prstGeom prst="rect">
            <a:avLst/>
          </a:prstGeom>
          <a:noFill/>
        </p:spPr>
        <p:txBody>
          <a:bodyPr wrap="none" rtlCol="0">
            <a:spAutoFit/>
          </a:bodyPr>
          <a:lstStyle/>
          <a:p>
            <a:r>
              <a:rPr lang="en-US" dirty="0">
                <a:hlinkClick r:id="rId3"/>
              </a:rPr>
              <a:t>SparseConvNet</a:t>
            </a:r>
            <a:endParaRPr lang="en-US" dirty="0"/>
          </a:p>
        </p:txBody>
      </p:sp>
    </p:spTree>
    <p:extLst>
      <p:ext uri="{BB962C8B-B14F-4D97-AF65-F5344CB8AC3E}">
        <p14:creationId xmlns:p14="http://schemas.microsoft.com/office/powerpoint/2010/main" val="420641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Image" descr="Image"/>
          <p:cNvPicPr>
            <a:picLocks noChangeAspect="1"/>
          </p:cNvPicPr>
          <p:nvPr/>
        </p:nvPicPr>
        <p:blipFill>
          <a:blip r:embed="rId3"/>
          <a:stretch>
            <a:fillRect/>
          </a:stretch>
        </p:blipFill>
        <p:spPr>
          <a:xfrm>
            <a:off x="40708" y="2941527"/>
            <a:ext cx="2557354" cy="2216829"/>
          </a:xfrm>
          <a:prstGeom prst="rect">
            <a:avLst/>
          </a:prstGeom>
          <a:ln w="12700" cap="flat">
            <a:noFill/>
            <a:miter lim="400000"/>
          </a:ln>
          <a:effectLst/>
        </p:spPr>
      </p:pic>
      <p:pic>
        <p:nvPicPr>
          <p:cNvPr id="269" name="Image" descr="Image"/>
          <p:cNvPicPr>
            <a:picLocks noChangeAspect="1"/>
          </p:cNvPicPr>
          <p:nvPr/>
        </p:nvPicPr>
        <p:blipFill>
          <a:blip r:embed="rId4"/>
          <a:stretch>
            <a:fillRect/>
          </a:stretch>
        </p:blipFill>
        <p:spPr>
          <a:xfrm>
            <a:off x="2952932" y="2821573"/>
            <a:ext cx="1921179" cy="1321913"/>
          </a:xfrm>
          <a:prstGeom prst="rect">
            <a:avLst/>
          </a:prstGeom>
          <a:ln w="12700" cap="flat">
            <a:noFill/>
            <a:miter lim="400000"/>
          </a:ln>
          <a:effectLst/>
        </p:spPr>
      </p:pic>
      <p:pic>
        <p:nvPicPr>
          <p:cNvPr id="270" name="Image" descr="Image"/>
          <p:cNvPicPr>
            <a:picLocks noChangeAspect="1"/>
          </p:cNvPicPr>
          <p:nvPr/>
        </p:nvPicPr>
        <p:blipFill>
          <a:blip r:embed="rId5"/>
          <a:srcRect b="28042"/>
          <a:stretch>
            <a:fillRect/>
          </a:stretch>
        </p:blipFill>
        <p:spPr>
          <a:xfrm>
            <a:off x="5373643" y="4200249"/>
            <a:ext cx="2133021" cy="1375987"/>
          </a:xfrm>
          <a:prstGeom prst="rect">
            <a:avLst/>
          </a:prstGeom>
          <a:ln w="12700" cap="flat">
            <a:noFill/>
            <a:miter lim="400000"/>
          </a:ln>
          <a:effectLst/>
        </p:spPr>
      </p:pic>
      <p:pic>
        <p:nvPicPr>
          <p:cNvPr id="271" name="Image" descr="Image"/>
          <p:cNvPicPr>
            <a:picLocks noChangeAspect="1"/>
          </p:cNvPicPr>
          <p:nvPr/>
        </p:nvPicPr>
        <p:blipFill>
          <a:blip r:embed="rId6"/>
          <a:srcRect b="18066"/>
          <a:stretch>
            <a:fillRect/>
          </a:stretch>
        </p:blipFill>
        <p:spPr>
          <a:xfrm>
            <a:off x="5504360" y="2801092"/>
            <a:ext cx="1837264" cy="1375977"/>
          </a:xfrm>
          <a:prstGeom prst="rect">
            <a:avLst/>
          </a:prstGeom>
          <a:ln w="12700" cap="flat">
            <a:noFill/>
            <a:miter lim="400000"/>
          </a:ln>
          <a:effectLst/>
        </p:spPr>
      </p:pic>
      <p:pic>
        <p:nvPicPr>
          <p:cNvPr id="272" name="Image" descr="Image"/>
          <p:cNvPicPr>
            <a:picLocks noChangeAspect="1"/>
          </p:cNvPicPr>
          <p:nvPr/>
        </p:nvPicPr>
        <p:blipFill>
          <a:blip r:embed="rId7"/>
          <a:stretch>
            <a:fillRect/>
          </a:stretch>
        </p:blipFill>
        <p:spPr>
          <a:xfrm>
            <a:off x="7659348" y="3131117"/>
            <a:ext cx="2130748" cy="1963752"/>
          </a:xfrm>
          <a:prstGeom prst="rect">
            <a:avLst/>
          </a:prstGeom>
          <a:ln w="12700" cap="flat">
            <a:solidFill>
              <a:srgbClr val="000000"/>
            </a:solidFill>
            <a:prstDash val="solid"/>
            <a:miter lim="400000"/>
          </a:ln>
          <a:effectLst/>
        </p:spPr>
      </p:pic>
      <p:pic>
        <p:nvPicPr>
          <p:cNvPr id="273" name="Image" descr="Image"/>
          <p:cNvPicPr>
            <a:picLocks noChangeAspect="1"/>
          </p:cNvPicPr>
          <p:nvPr/>
        </p:nvPicPr>
        <p:blipFill>
          <a:blip r:embed="rId8"/>
          <a:stretch>
            <a:fillRect/>
          </a:stretch>
        </p:blipFill>
        <p:spPr>
          <a:xfrm>
            <a:off x="2870544" y="4137778"/>
            <a:ext cx="2085955" cy="1438458"/>
          </a:xfrm>
          <a:prstGeom prst="rect">
            <a:avLst/>
          </a:prstGeom>
          <a:ln w="12700" cap="flat">
            <a:noFill/>
            <a:miter lim="400000"/>
          </a:ln>
          <a:effectLst/>
        </p:spPr>
      </p:pic>
      <p:sp>
        <p:nvSpPr>
          <p:cNvPr id="25" name="JINST 12 P08003 (2017) JINST 13 P07006 (2018) JINST 13 P07007 (2018)">
            <a:extLst>
              <a:ext uri="{FF2B5EF4-FFF2-40B4-BE49-F238E27FC236}">
                <a16:creationId xmlns:a16="http://schemas.microsoft.com/office/drawing/2014/main" id="{861C733D-320B-4D2E-B244-CA59EE010C80}"/>
              </a:ext>
            </a:extLst>
          </p:cNvPr>
          <p:cNvSpPr txBox="1"/>
          <p:nvPr/>
        </p:nvSpPr>
        <p:spPr>
          <a:xfrm>
            <a:off x="354354" y="5199449"/>
            <a:ext cx="2243708" cy="10820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95249" tIns="95249" rIns="95249" bIns="95249" anchor="ctr">
            <a:normAutofit/>
          </a:bodyPr>
          <a:lstStyle/>
          <a:p>
            <a:pPr algn="ctr" defTabSz="1095347" hangingPunct="0">
              <a:spcBef>
                <a:spcPts val="7866"/>
              </a:spcBef>
              <a:defRPr sz="1000" b="1" u="sng">
                <a:solidFill>
                  <a:srgbClr val="000000"/>
                </a:solidFill>
                <a:latin typeface="+mn-lt"/>
                <a:ea typeface="+mn-ea"/>
                <a:cs typeface="+mn-cs"/>
                <a:sym typeface="Helvetica"/>
              </a:defRPr>
            </a:pPr>
            <a:r>
              <a:rPr lang="nn-NO" sz="1333" b="1" u="sng" kern="0" dirty="0">
                <a:latin typeface="Helvetica"/>
                <a:sym typeface="Helvetica"/>
              </a:rPr>
              <a:t>JINST 12 P08003 (2017)</a:t>
            </a:r>
            <a:br>
              <a:rPr lang="nn-NO" sz="1333" b="1" u="sng" kern="0" dirty="0">
                <a:latin typeface="Helvetica"/>
                <a:sym typeface="Helvetica"/>
              </a:rPr>
            </a:br>
            <a:r>
              <a:rPr lang="nn-NO" sz="1333" b="1" u="sng" kern="0" dirty="0">
                <a:latin typeface="Helvetica"/>
                <a:sym typeface="Helvetica"/>
              </a:rPr>
              <a:t>JINST 13 P07006 (2018)</a:t>
            </a:r>
            <a:br>
              <a:rPr lang="nn-NO" sz="1333" b="1" u="sng" kern="0" dirty="0">
                <a:latin typeface="Helvetica"/>
                <a:sym typeface="Helvetica"/>
              </a:rPr>
            </a:br>
            <a:r>
              <a:rPr lang="nn-NO" sz="1333" b="1" u="sng" kern="0" dirty="0">
                <a:latin typeface="Helvetica"/>
                <a:sym typeface="Helvetica"/>
              </a:rPr>
              <a:t>JINST 13 P07007 (2018) </a:t>
            </a:r>
            <a:br>
              <a:rPr lang="nn-NO" sz="1333" b="1" u="sng" kern="0" dirty="0">
                <a:latin typeface="Helvetica"/>
                <a:sym typeface="Helvetica"/>
              </a:rPr>
            </a:br>
            <a:r>
              <a:rPr lang="nn-NO" sz="1333" b="1" u="sng" kern="0" dirty="0">
                <a:latin typeface="Helvetica"/>
                <a:sym typeface="Helvetica"/>
                <a:hlinkClick r:id="rId9">
                  <a:extLst>
                    <a:ext uri="{A12FA001-AC4F-418D-AE19-62706E023703}">
                      <ahyp:hlinkClr xmlns:ahyp="http://schemas.microsoft.com/office/drawing/2018/hyperlinkcolor" val="tx"/>
                    </a:ext>
                  </a:extLst>
                </a:hlinkClick>
              </a:rPr>
              <a:t>JINST 16 P01036 (2020)</a:t>
            </a:r>
            <a:endParaRPr lang="nn-NO" sz="1333" b="1" u="sng" kern="0" dirty="0">
              <a:latin typeface="Helvetica"/>
              <a:sym typeface="Helvetica"/>
            </a:endParaRPr>
          </a:p>
        </p:txBody>
      </p:sp>
      <p:sp>
        <p:nvSpPr>
          <p:cNvPr id="26" name="JINST 13 P05032 (2018) JINST 16 P06043 (2021)">
            <a:extLst>
              <a:ext uri="{FF2B5EF4-FFF2-40B4-BE49-F238E27FC236}">
                <a16:creationId xmlns:a16="http://schemas.microsoft.com/office/drawing/2014/main" id="{C3BB4ADF-4C85-4D07-924F-53BD193E0898}"/>
              </a:ext>
            </a:extLst>
          </p:cNvPr>
          <p:cNvSpPr txBox="1"/>
          <p:nvPr/>
        </p:nvSpPr>
        <p:spPr>
          <a:xfrm>
            <a:off x="2865397" y="5510633"/>
            <a:ext cx="2090109" cy="5969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95249" tIns="95249" rIns="95249" bIns="95249" anchor="ctr">
            <a:normAutofit/>
          </a:bodyPr>
          <a:lstStyle/>
          <a:p>
            <a:pPr algn="ctr" defTabSz="1095347" hangingPunct="0">
              <a:spcBef>
                <a:spcPts val="7866"/>
              </a:spcBef>
              <a:defRPr sz="1000" b="1" u="sng">
                <a:solidFill>
                  <a:srgbClr val="000000"/>
                </a:solidFill>
                <a:latin typeface="+mn-lt"/>
                <a:ea typeface="+mn-ea"/>
                <a:cs typeface="+mn-cs"/>
                <a:sym typeface="Helvetica"/>
              </a:defRPr>
            </a:pPr>
            <a:r>
              <a:rPr sz="1333" b="1" u="sng" kern="0" dirty="0">
                <a:latin typeface="Helvetica"/>
                <a:sym typeface="Helvetica"/>
                <a:hlinkClick r:id="rId10">
                  <a:extLst>
                    <a:ext uri="{A12FA001-AC4F-418D-AE19-62706E023703}">
                      <ahyp:hlinkClr xmlns:ahyp="http://schemas.microsoft.com/office/drawing/2018/hyperlinkcolor" val="tx"/>
                    </a:ext>
                  </a:extLst>
                </a:hlinkClick>
              </a:rPr>
              <a:t>JINST 13 P05032 (2018)</a:t>
            </a:r>
            <a:br>
              <a:rPr sz="1333" b="1" u="sng" kern="0" dirty="0">
                <a:latin typeface="Helvetica"/>
                <a:sym typeface="Helvetica"/>
              </a:rPr>
            </a:br>
            <a:r>
              <a:rPr sz="1333" b="1" u="sng" kern="0" dirty="0">
                <a:latin typeface="Helvetica"/>
                <a:sym typeface="Helvetica"/>
                <a:hlinkClick r:id="rId11">
                  <a:extLst>
                    <a:ext uri="{A12FA001-AC4F-418D-AE19-62706E023703}">
                      <ahyp:hlinkClr xmlns:ahyp="http://schemas.microsoft.com/office/drawing/2018/hyperlinkcolor" val="tx"/>
                    </a:ext>
                  </a:extLst>
                </a:hlinkClick>
              </a:rPr>
              <a:t>JINST 16 P06043 (2021)</a:t>
            </a:r>
          </a:p>
        </p:txBody>
      </p:sp>
      <p:sp>
        <p:nvSpPr>
          <p:cNvPr id="27" name="Phys. Rev. Applied 15 064071 (2021)">
            <a:extLst>
              <a:ext uri="{FF2B5EF4-FFF2-40B4-BE49-F238E27FC236}">
                <a16:creationId xmlns:a16="http://schemas.microsoft.com/office/drawing/2014/main" id="{7E79D733-E658-4F77-B1D3-503D50AC0FE8}"/>
              </a:ext>
            </a:extLst>
          </p:cNvPr>
          <p:cNvSpPr txBox="1"/>
          <p:nvPr/>
        </p:nvSpPr>
        <p:spPr>
          <a:xfrm>
            <a:off x="4986111" y="4968806"/>
            <a:ext cx="3097180" cy="14305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95249" tIns="95249" rIns="95249" bIns="95249" anchor="ctr">
            <a:normAutofit/>
          </a:bodyPr>
          <a:lstStyle>
            <a:lvl1pPr algn="ctr" defTabSz="821531">
              <a:spcBef>
                <a:spcPts val="5900"/>
              </a:spcBef>
              <a:defRPr sz="1000" b="1" u="sng">
                <a:solidFill>
                  <a:srgbClr val="000000"/>
                </a:solidFill>
                <a:latin typeface="+mn-lt"/>
                <a:ea typeface="+mn-ea"/>
                <a:cs typeface="+mn-cs"/>
                <a:sym typeface="Helvetica"/>
                <a:hlinkClick r:id="" action="ppaction://noaction"/>
              </a:defRPr>
            </a:lvl1pPr>
          </a:lstStyle>
          <a:p>
            <a:pPr defTabSz="1095347" hangingPunct="0">
              <a:spcBef>
                <a:spcPts val="7866"/>
              </a:spcBef>
              <a:defRPr u="none"/>
            </a:pPr>
            <a:r>
              <a:rPr sz="1333" kern="0" dirty="0" err="1">
                <a:solidFill>
                  <a:schemeClr val="tx1"/>
                </a:solidFill>
                <a:latin typeface="Helvetica"/>
                <a:hlinkClick r:id="" action="ppaction://noaction">
                  <a:extLst>
                    <a:ext uri="{A12FA001-AC4F-418D-AE19-62706E023703}">
                      <ahyp:hlinkClr xmlns:ahyp="http://schemas.microsoft.com/office/drawing/2018/hyperlinkcolor" val="tx"/>
                    </a:ext>
                  </a:extLst>
                </a:hlinkClick>
              </a:rPr>
              <a:t>PRApplied</a:t>
            </a:r>
            <a:r>
              <a:rPr sz="1333" kern="0" dirty="0">
                <a:solidFill>
                  <a:schemeClr val="tx1"/>
                </a:solidFill>
                <a:latin typeface="Helvetica"/>
                <a:hlinkClick r:id="" action="ppaction://noaction">
                  <a:extLst>
                    <a:ext uri="{A12FA001-AC4F-418D-AE19-62706E023703}">
                      <ahyp:hlinkClr xmlns:ahyp="http://schemas.microsoft.com/office/drawing/2018/hyperlinkcolor" val="tx"/>
                    </a:ext>
                  </a:extLst>
                </a:hlinkClick>
              </a:rPr>
              <a:t> 15 064071 (2021)</a:t>
            </a:r>
            <a:endParaRPr lang="en-US" sz="1333" kern="0" dirty="0">
              <a:solidFill>
                <a:schemeClr val="tx1"/>
              </a:solidFill>
              <a:latin typeface="Helvetica"/>
              <a:hlinkClick r:id="" action="ppaction://noaction">
                <a:extLst>
                  <a:ext uri="{A12FA001-AC4F-418D-AE19-62706E023703}">
                    <ahyp:hlinkClr xmlns:ahyp="http://schemas.microsoft.com/office/drawing/2018/hyperlinkcolor" val="tx"/>
                  </a:ext>
                </a:extLst>
              </a:hlinkClick>
            </a:endParaRPr>
          </a:p>
        </p:txBody>
      </p:sp>
      <p:pic>
        <p:nvPicPr>
          <p:cNvPr id="29" name="Picture 28" descr="Shape&#10;&#10;Description automatically generated with low confidence">
            <a:extLst>
              <a:ext uri="{FF2B5EF4-FFF2-40B4-BE49-F238E27FC236}">
                <a16:creationId xmlns:a16="http://schemas.microsoft.com/office/drawing/2014/main" id="{57F07271-CB2E-4134-9BD6-FD65FFAC4A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3451" y="-143495"/>
            <a:ext cx="1518280" cy="1518280"/>
          </a:xfrm>
          <a:prstGeom prst="rect">
            <a:avLst/>
          </a:prstGeom>
        </p:spPr>
      </p:pic>
      <p:sp>
        <p:nvSpPr>
          <p:cNvPr id="31" name="TextBox 30">
            <a:extLst>
              <a:ext uri="{FF2B5EF4-FFF2-40B4-BE49-F238E27FC236}">
                <a16:creationId xmlns:a16="http://schemas.microsoft.com/office/drawing/2014/main" id="{374CB467-5923-48BA-B222-95B48319C078}"/>
              </a:ext>
            </a:extLst>
          </p:cNvPr>
          <p:cNvSpPr txBox="1"/>
          <p:nvPr/>
        </p:nvSpPr>
        <p:spPr>
          <a:xfrm>
            <a:off x="7805344" y="5539678"/>
            <a:ext cx="2221217" cy="292388"/>
          </a:xfrm>
          <a:prstGeom prst="rect">
            <a:avLst/>
          </a:prstGeom>
          <a:noFill/>
        </p:spPr>
        <p:txBody>
          <a:bodyPr wrap="square" rtlCol="0">
            <a:spAutoFit/>
          </a:bodyPr>
          <a:lstStyle/>
          <a:p>
            <a:r>
              <a:rPr lang="en-US" sz="1300" b="1" u="sng" dirty="0">
                <a:hlinkClick r:id="rId13">
                  <a:extLst>
                    <a:ext uri="{A12FA001-AC4F-418D-AE19-62706E023703}">
                      <ahyp:hlinkClr xmlns:ahyp="http://schemas.microsoft.com/office/drawing/2018/hyperlinkcolor" val="tx"/>
                    </a:ext>
                  </a:extLst>
                </a:hlinkClick>
              </a:rPr>
              <a:t>JINST 17 P01037</a:t>
            </a:r>
            <a:r>
              <a:rPr lang="en-US" sz="1300" b="1" u="sng" dirty="0"/>
              <a:t> (2022)</a:t>
            </a:r>
          </a:p>
        </p:txBody>
      </p:sp>
      <p:sp>
        <p:nvSpPr>
          <p:cNvPr id="34" name="JINST 13 P05032 (2018) JINST 16 P06043 (2021)">
            <a:extLst>
              <a:ext uri="{FF2B5EF4-FFF2-40B4-BE49-F238E27FC236}">
                <a16:creationId xmlns:a16="http://schemas.microsoft.com/office/drawing/2014/main" id="{7C712FF2-A3C2-9FBF-97B2-3DC154C5B4F8}"/>
              </a:ext>
            </a:extLst>
          </p:cNvPr>
          <p:cNvSpPr txBox="1"/>
          <p:nvPr/>
        </p:nvSpPr>
        <p:spPr>
          <a:xfrm>
            <a:off x="10087537" y="5873954"/>
            <a:ext cx="2090109" cy="5969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95249" tIns="95249" rIns="95249" bIns="95249" anchor="ctr">
            <a:normAutofit/>
          </a:bodyPr>
          <a:lstStyle/>
          <a:p>
            <a:pPr algn="ctr" defTabSz="1095347" hangingPunct="0">
              <a:spcBef>
                <a:spcPts val="7866"/>
              </a:spcBef>
              <a:defRPr sz="1000" b="1" u="sng">
                <a:solidFill>
                  <a:srgbClr val="000000"/>
                </a:solidFill>
                <a:latin typeface="+mn-lt"/>
                <a:ea typeface="+mn-ea"/>
                <a:cs typeface="+mn-cs"/>
                <a:sym typeface="Helvetica"/>
              </a:defRPr>
            </a:pPr>
            <a:endParaRPr sz="1333" b="1" u="sng" kern="0">
              <a:latin typeface="Helvetica"/>
              <a:sym typeface="Helvetica"/>
              <a:hlinkClick r:id="rId11">
                <a:extLst>
                  <a:ext uri="{A12FA001-AC4F-418D-AE19-62706E023703}">
                    <ahyp:hlinkClr xmlns:ahyp="http://schemas.microsoft.com/office/drawing/2018/hyperlinkcolor" val="tx"/>
                  </a:ext>
                </a:extLst>
              </a:hlinkClick>
            </a:endParaRPr>
          </a:p>
        </p:txBody>
      </p:sp>
      <p:sp>
        <p:nvSpPr>
          <p:cNvPr id="36" name="JINST 13 P05032 (2018) JINST 16 P06043 (2021)">
            <a:extLst>
              <a:ext uri="{FF2B5EF4-FFF2-40B4-BE49-F238E27FC236}">
                <a16:creationId xmlns:a16="http://schemas.microsoft.com/office/drawing/2014/main" id="{EBB0D127-F03D-496B-E85D-B5262DDDBEB5}"/>
              </a:ext>
            </a:extLst>
          </p:cNvPr>
          <p:cNvSpPr txBox="1"/>
          <p:nvPr/>
        </p:nvSpPr>
        <p:spPr>
          <a:xfrm>
            <a:off x="9965586" y="5480952"/>
            <a:ext cx="2090109" cy="5969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95249" tIns="95249" rIns="95249" bIns="95249" anchor="ctr">
            <a:normAutofit/>
          </a:bodyPr>
          <a:lstStyle/>
          <a:p>
            <a:pPr algn="ctr" defTabSz="1095347" hangingPunct="0">
              <a:spcBef>
                <a:spcPts val="7866"/>
              </a:spcBef>
              <a:defRPr sz="1000" b="1" u="sng">
                <a:solidFill>
                  <a:srgbClr val="000000"/>
                </a:solidFill>
                <a:latin typeface="+mn-lt"/>
                <a:ea typeface="+mn-ea"/>
                <a:cs typeface="+mn-cs"/>
                <a:sym typeface="Helvetica"/>
              </a:defRPr>
            </a:pPr>
            <a:r>
              <a:rPr lang="en-US" sz="1333" b="1" u="sng" kern="0">
                <a:latin typeface="Helvetica"/>
                <a:sym typeface="Helvetica"/>
              </a:rPr>
              <a:t>PRD 105, 112005 (2022)</a:t>
            </a:r>
            <a:br>
              <a:rPr lang="en-US" sz="1333" b="1" u="sng" kern="0">
                <a:latin typeface="Helvetica"/>
                <a:sym typeface="Helvetica"/>
              </a:rPr>
            </a:br>
            <a:r>
              <a:rPr lang="en-US" sz="1333" b="1" u="sng" kern="0">
                <a:latin typeface="Helvetica"/>
                <a:sym typeface="Helvetica"/>
              </a:rPr>
              <a:t>PRL 128, 151801 (2022)</a:t>
            </a:r>
          </a:p>
        </p:txBody>
      </p:sp>
      <p:pic>
        <p:nvPicPr>
          <p:cNvPr id="12" name="Picture 11">
            <a:extLst>
              <a:ext uri="{FF2B5EF4-FFF2-40B4-BE49-F238E27FC236}">
                <a16:creationId xmlns:a16="http://schemas.microsoft.com/office/drawing/2014/main" id="{E4291F8F-BDC7-3108-D6BB-741DA7952715}"/>
              </a:ext>
            </a:extLst>
          </p:cNvPr>
          <p:cNvPicPr>
            <a:picLocks noChangeAspect="1"/>
          </p:cNvPicPr>
          <p:nvPr/>
        </p:nvPicPr>
        <p:blipFill>
          <a:blip r:embed="rId14"/>
          <a:stretch>
            <a:fillRect/>
          </a:stretch>
        </p:blipFill>
        <p:spPr>
          <a:xfrm>
            <a:off x="10007405" y="3377253"/>
            <a:ext cx="2032245" cy="1393186"/>
          </a:xfrm>
          <a:prstGeom prst="rect">
            <a:avLst/>
          </a:prstGeom>
        </p:spPr>
      </p:pic>
      <p:sp>
        <p:nvSpPr>
          <p:cNvPr id="7" name="3D imaging…">
            <a:extLst>
              <a:ext uri="{FF2B5EF4-FFF2-40B4-BE49-F238E27FC236}">
                <a16:creationId xmlns:a16="http://schemas.microsoft.com/office/drawing/2014/main" id="{3A7A8842-5ED9-B409-4B55-AB34F15B6AA7}"/>
              </a:ext>
            </a:extLst>
          </p:cNvPr>
          <p:cNvSpPr/>
          <p:nvPr/>
        </p:nvSpPr>
        <p:spPr>
          <a:xfrm>
            <a:off x="2731764" y="1131934"/>
            <a:ext cx="2302490" cy="1430557"/>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marL="285750" indent="-285750" defTabSz="1095347" hangingPunct="0">
              <a:buFont typeface="Arial" panose="020B0604020202020204" pitchFamily="34" charset="0"/>
              <a:buChar char="•"/>
              <a:defRPr sz="1000">
                <a:solidFill>
                  <a:srgbClr val="FFFFFF"/>
                </a:solidFill>
                <a:latin typeface="Helvetica Light"/>
                <a:ea typeface="Helvetica Light"/>
                <a:cs typeface="Helvetica Light"/>
                <a:sym typeface="Helvetica Light"/>
              </a:defRPr>
            </a:pPr>
            <a:r>
              <a:rPr sz="1400" b="1" kern="0" dirty="0">
                <a:solidFill>
                  <a:srgbClr val="00B050"/>
                </a:solidFill>
                <a:latin typeface="Helvetica Light"/>
                <a:sym typeface="Helvetica Light"/>
              </a:rPr>
              <a:t>3D imaging</a:t>
            </a:r>
          </a:p>
          <a:p>
            <a:pPr marL="285750" indent="-285750" defTabSz="1095347" hangingPunct="0">
              <a:buFont typeface="Arial" panose="020B0604020202020204" pitchFamily="34" charset="0"/>
              <a:buChar char="•"/>
              <a:defRPr sz="1000">
                <a:solidFill>
                  <a:srgbClr val="FFFFFF"/>
                </a:solidFill>
                <a:latin typeface="Helvetica Light"/>
                <a:ea typeface="Helvetica Light"/>
                <a:cs typeface="Helvetica Light"/>
                <a:sym typeface="Helvetica Light"/>
              </a:defRPr>
            </a:pPr>
            <a:endParaRPr lang="en-US" sz="1400" b="1" kern="0" dirty="0">
              <a:solidFill>
                <a:srgbClr val="00B050"/>
              </a:solidFill>
              <a:latin typeface="Helvetica Light"/>
              <a:sym typeface="Helvetica Light"/>
            </a:endParaRPr>
          </a:p>
          <a:p>
            <a:pPr marL="285750" indent="-285750" defTabSz="1095347" hangingPunct="0">
              <a:buFont typeface="Arial" panose="020B0604020202020204" pitchFamily="34" charset="0"/>
              <a:buChar char="•"/>
              <a:defRPr sz="1000">
                <a:solidFill>
                  <a:srgbClr val="FFFFFF"/>
                </a:solidFill>
                <a:latin typeface="Helvetica Light"/>
                <a:ea typeface="Helvetica Light"/>
                <a:cs typeface="Helvetica Light"/>
                <a:sym typeface="Helvetica Light"/>
              </a:defRPr>
            </a:pPr>
            <a:r>
              <a:rPr sz="1400" b="1" kern="0" dirty="0">
                <a:solidFill>
                  <a:schemeClr val="accent4"/>
                </a:solidFill>
                <a:latin typeface="Helvetica Light"/>
                <a:sym typeface="Helvetica Light"/>
              </a:rPr>
              <a:t>clustering</a:t>
            </a:r>
            <a:br>
              <a:rPr sz="1400" b="1" kern="0" dirty="0">
                <a:solidFill>
                  <a:srgbClr val="00B050"/>
                </a:solidFill>
                <a:latin typeface="Helvetica Light"/>
                <a:sym typeface="Helvetica Light"/>
              </a:rPr>
            </a:br>
            <a:endParaRPr sz="1400" b="1" kern="0" dirty="0">
              <a:solidFill>
                <a:srgbClr val="00B050"/>
              </a:solidFill>
              <a:latin typeface="Helvetica Light"/>
              <a:sym typeface="Helvetica Light"/>
            </a:endParaRPr>
          </a:p>
          <a:p>
            <a:pPr marL="285750" indent="-285750" defTabSz="1095347" hangingPunct="0">
              <a:buFont typeface="Arial" panose="020B0604020202020204" pitchFamily="34" charset="0"/>
              <a:buChar char="•"/>
              <a:defRPr sz="1000">
                <a:solidFill>
                  <a:srgbClr val="FFFFFF"/>
                </a:solidFill>
                <a:latin typeface="Helvetica Light"/>
                <a:ea typeface="Helvetica Light"/>
                <a:cs typeface="Helvetica Light"/>
                <a:sym typeface="Helvetica Light"/>
              </a:defRPr>
            </a:pPr>
            <a:r>
              <a:rPr sz="1400" b="1" kern="0" dirty="0">
                <a:solidFill>
                  <a:srgbClr val="FF0000"/>
                </a:solidFill>
                <a:latin typeface="Helvetica Light"/>
                <a:sym typeface="Helvetica Light"/>
              </a:rPr>
              <a:t>charge-light matching</a:t>
            </a:r>
          </a:p>
        </p:txBody>
      </p:sp>
      <p:sp>
        <p:nvSpPr>
          <p:cNvPr id="8" name="3D trajectory &amp;  dQ/dx fitting…">
            <a:extLst>
              <a:ext uri="{FF2B5EF4-FFF2-40B4-BE49-F238E27FC236}">
                <a16:creationId xmlns:a16="http://schemas.microsoft.com/office/drawing/2014/main" id="{B22873B1-9FED-D13A-DB0A-3324F6C6390E}"/>
              </a:ext>
            </a:extLst>
          </p:cNvPr>
          <p:cNvSpPr/>
          <p:nvPr/>
        </p:nvSpPr>
        <p:spPr>
          <a:xfrm>
            <a:off x="5223102" y="1141167"/>
            <a:ext cx="2199522" cy="1430557"/>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marL="285750" indent="-285750" defTabSz="1095347" hangingPunct="0">
              <a:buFont typeface="Arial" panose="020B0604020202020204" pitchFamily="34" charset="0"/>
              <a:buChar char="•"/>
              <a:defRPr sz="1100">
                <a:solidFill>
                  <a:srgbClr val="FFFFFF"/>
                </a:solidFill>
                <a:latin typeface="Helvetica Light"/>
                <a:ea typeface="Helvetica Light"/>
                <a:cs typeface="Helvetica Light"/>
                <a:sym typeface="Helvetica Light"/>
              </a:defRPr>
            </a:pPr>
            <a:r>
              <a:rPr sz="1400" b="1" kern="0" dirty="0">
                <a:solidFill>
                  <a:srgbClr val="FF0000"/>
                </a:solidFill>
                <a:latin typeface="Helvetica Light"/>
                <a:sym typeface="Helvetica Light"/>
              </a:rPr>
              <a:t>3D trajectory &amp; </a:t>
            </a:r>
            <a:br>
              <a:rPr sz="1400" b="1" kern="0" dirty="0">
                <a:solidFill>
                  <a:srgbClr val="FF0000"/>
                </a:solidFill>
                <a:latin typeface="Helvetica Light"/>
                <a:sym typeface="Helvetica Light"/>
              </a:rPr>
            </a:br>
            <a:r>
              <a:rPr sz="1400" b="1" kern="0" dirty="0" err="1">
                <a:solidFill>
                  <a:srgbClr val="FF0000"/>
                </a:solidFill>
                <a:latin typeface="Helvetica Light"/>
                <a:sym typeface="Helvetica Light"/>
              </a:rPr>
              <a:t>dQ</a:t>
            </a:r>
            <a:r>
              <a:rPr sz="1400" b="1" kern="0" dirty="0">
                <a:solidFill>
                  <a:srgbClr val="FF0000"/>
                </a:solidFill>
                <a:latin typeface="Helvetica Light"/>
                <a:sym typeface="Helvetica Light"/>
              </a:rPr>
              <a:t>/dx fitting</a:t>
            </a:r>
            <a:br>
              <a:rPr sz="1400" b="1" kern="0" dirty="0">
                <a:solidFill>
                  <a:srgbClr val="FF0000"/>
                </a:solidFill>
                <a:latin typeface="Helvetica Light"/>
                <a:sym typeface="Helvetica Light"/>
              </a:rPr>
            </a:br>
            <a:endParaRPr sz="1400" b="1" kern="0" dirty="0">
              <a:solidFill>
                <a:srgbClr val="FF0000"/>
              </a:solidFill>
              <a:latin typeface="Helvetica Light"/>
              <a:sym typeface="Helvetica Light"/>
            </a:endParaRPr>
          </a:p>
          <a:p>
            <a:pPr marL="285750" indent="-285750" defTabSz="1095347" hangingPunct="0">
              <a:buFont typeface="Arial" panose="020B0604020202020204" pitchFamily="34" charset="0"/>
              <a:buChar char="•"/>
              <a:defRPr sz="1100">
                <a:solidFill>
                  <a:srgbClr val="FFFFFF"/>
                </a:solidFill>
                <a:latin typeface="Helvetica Light"/>
                <a:ea typeface="Helvetica Light"/>
                <a:cs typeface="Helvetica Light"/>
                <a:sym typeface="Helvetica Light"/>
              </a:defRPr>
            </a:pPr>
            <a:r>
              <a:rPr sz="1400" b="1" kern="0" dirty="0">
                <a:solidFill>
                  <a:srgbClr val="FF0000"/>
                </a:solidFill>
                <a:latin typeface="Helvetica Light"/>
                <a:sym typeface="Helvetica Light"/>
              </a:rPr>
              <a:t>cosmic muon tagger</a:t>
            </a:r>
          </a:p>
        </p:txBody>
      </p:sp>
      <p:sp>
        <p:nvSpPr>
          <p:cNvPr id="11" name="noise filtering…">
            <a:extLst>
              <a:ext uri="{FF2B5EF4-FFF2-40B4-BE49-F238E27FC236}">
                <a16:creationId xmlns:a16="http://schemas.microsoft.com/office/drawing/2014/main" id="{1485164D-4372-F664-22BB-C4086FB93DAD}"/>
              </a:ext>
            </a:extLst>
          </p:cNvPr>
          <p:cNvSpPr/>
          <p:nvPr/>
        </p:nvSpPr>
        <p:spPr>
          <a:xfrm>
            <a:off x="102956" y="1131934"/>
            <a:ext cx="2191869" cy="1430557"/>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marL="285750" indent="-285750" defTabSz="1095347" hangingPunct="0">
              <a:buFont typeface="Arial" panose="020B0604020202020204" pitchFamily="34" charset="0"/>
              <a:buChar char="•"/>
              <a:defRPr sz="1200">
                <a:solidFill>
                  <a:srgbClr val="FFFFFF"/>
                </a:solidFill>
                <a:latin typeface="Helvetica Light"/>
                <a:ea typeface="Helvetica Light"/>
                <a:cs typeface="Helvetica Light"/>
                <a:sym typeface="Helvetica Light"/>
              </a:defRPr>
            </a:pPr>
            <a:r>
              <a:rPr lang="en-US" sz="1400" b="1" kern="0" dirty="0">
                <a:solidFill>
                  <a:srgbClr val="00B050"/>
                </a:solidFill>
                <a:latin typeface="Helvetica Light"/>
                <a:sym typeface="Helvetica Light"/>
              </a:rPr>
              <a:t>TPC simulation</a:t>
            </a:r>
            <a:br>
              <a:rPr lang="en-US" sz="1400" b="1" kern="0" dirty="0">
                <a:solidFill>
                  <a:srgbClr val="00B050"/>
                </a:solidFill>
                <a:latin typeface="Helvetica Light"/>
                <a:sym typeface="Helvetica Light"/>
              </a:rPr>
            </a:br>
            <a:endParaRPr lang="en-US" sz="1400" b="1" kern="0" dirty="0">
              <a:solidFill>
                <a:srgbClr val="00B050"/>
              </a:solidFill>
              <a:latin typeface="Helvetica Light"/>
              <a:sym typeface="Helvetica Light"/>
            </a:endParaRPr>
          </a:p>
          <a:p>
            <a:pPr marL="285750" indent="-285750" defTabSz="1095347" hangingPunct="0">
              <a:buFont typeface="Arial" panose="020B0604020202020204" pitchFamily="34" charset="0"/>
              <a:buChar char="•"/>
              <a:defRPr sz="1200">
                <a:solidFill>
                  <a:srgbClr val="FFFFFF"/>
                </a:solidFill>
                <a:latin typeface="Helvetica Light"/>
                <a:ea typeface="Helvetica Light"/>
                <a:cs typeface="Helvetica Light"/>
                <a:sym typeface="Helvetica Light"/>
              </a:defRPr>
            </a:pPr>
            <a:r>
              <a:rPr sz="1400" b="1" kern="0" dirty="0">
                <a:solidFill>
                  <a:srgbClr val="00B050"/>
                </a:solidFill>
                <a:latin typeface="Helvetica Light"/>
                <a:sym typeface="Helvetica Light"/>
              </a:rPr>
              <a:t>noise filtering</a:t>
            </a:r>
          </a:p>
          <a:p>
            <a:pPr marL="285750" indent="-285750" defTabSz="1095347" hangingPunct="0">
              <a:buFont typeface="Arial" panose="020B0604020202020204" pitchFamily="34" charset="0"/>
              <a:buChar char="•"/>
              <a:defRPr sz="1200">
                <a:solidFill>
                  <a:srgbClr val="FFFFFF"/>
                </a:solidFill>
                <a:latin typeface="Helvetica Light"/>
                <a:ea typeface="Helvetica Light"/>
                <a:cs typeface="Helvetica Light"/>
                <a:sym typeface="Helvetica Light"/>
              </a:defRPr>
            </a:pPr>
            <a:endParaRPr sz="1400" b="1" kern="0" dirty="0">
              <a:solidFill>
                <a:srgbClr val="00B050"/>
              </a:solidFill>
              <a:latin typeface="Helvetica Light"/>
              <a:sym typeface="Helvetica Light"/>
            </a:endParaRPr>
          </a:p>
          <a:p>
            <a:pPr marL="285750" indent="-285750" defTabSz="1095347" hangingPunct="0">
              <a:buFont typeface="Arial" panose="020B0604020202020204" pitchFamily="34" charset="0"/>
              <a:buChar char="•"/>
              <a:defRPr sz="1200">
                <a:solidFill>
                  <a:srgbClr val="FFFFFF"/>
                </a:solidFill>
                <a:latin typeface="Helvetica Light"/>
                <a:ea typeface="Helvetica Light"/>
                <a:cs typeface="Helvetica Light"/>
                <a:sym typeface="Helvetica Light"/>
              </a:defRPr>
            </a:pPr>
            <a:r>
              <a:rPr sz="1400" b="1" kern="0" dirty="0">
                <a:solidFill>
                  <a:srgbClr val="00B050"/>
                </a:solidFill>
                <a:latin typeface="Helvetica Light"/>
                <a:sym typeface="Helvetica Light"/>
              </a:rPr>
              <a:t>signal processing</a:t>
            </a:r>
          </a:p>
        </p:txBody>
      </p:sp>
      <p:sp>
        <p:nvSpPr>
          <p:cNvPr id="13" name="multi-track fitting…">
            <a:extLst>
              <a:ext uri="{FF2B5EF4-FFF2-40B4-BE49-F238E27FC236}">
                <a16:creationId xmlns:a16="http://schemas.microsoft.com/office/drawing/2014/main" id="{823E86FC-A1CF-FA75-01CF-ADA20BA1A8B5}"/>
              </a:ext>
            </a:extLst>
          </p:cNvPr>
          <p:cNvSpPr/>
          <p:nvPr/>
        </p:nvSpPr>
        <p:spPr>
          <a:xfrm>
            <a:off x="7602251" y="1131934"/>
            <a:ext cx="2393504" cy="1430557"/>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marL="285750" indent="-285750" defTabSz="1095347" hangingPunct="0">
              <a:buFont typeface="Arial" panose="020B0604020202020204" pitchFamily="34" charset="0"/>
              <a:buChar char="•"/>
              <a:defRPr sz="1100">
                <a:solidFill>
                  <a:srgbClr val="FFFFFF"/>
                </a:solidFill>
                <a:latin typeface="Helvetica Light"/>
                <a:ea typeface="Helvetica Light"/>
                <a:cs typeface="Helvetica Light"/>
                <a:sym typeface="Helvetica Light"/>
              </a:defRPr>
            </a:pPr>
            <a:r>
              <a:rPr sz="1400" b="1" kern="0" dirty="0">
                <a:solidFill>
                  <a:srgbClr val="FF0000"/>
                </a:solidFill>
                <a:latin typeface="Helvetica Light"/>
                <a:sym typeface="Helvetica Light"/>
              </a:rPr>
              <a:t>multi-track fitting</a:t>
            </a:r>
          </a:p>
          <a:p>
            <a:pPr marL="285750" indent="-285750" defTabSz="1095347" hangingPunct="0">
              <a:buFont typeface="Arial" panose="020B0604020202020204" pitchFamily="34" charset="0"/>
              <a:buChar char="•"/>
              <a:defRPr sz="1100">
                <a:solidFill>
                  <a:srgbClr val="FFFFFF"/>
                </a:solidFill>
                <a:latin typeface="Helvetica Light"/>
                <a:ea typeface="Helvetica Light"/>
                <a:cs typeface="Helvetica Light"/>
                <a:sym typeface="Helvetica Light"/>
              </a:defRPr>
            </a:pPr>
            <a:r>
              <a:rPr lang="en-US" sz="1400" b="1" kern="0" dirty="0">
                <a:solidFill>
                  <a:srgbClr val="FF0000"/>
                </a:solidFill>
                <a:latin typeface="Helvetica Light"/>
                <a:sym typeface="Helvetica Light"/>
              </a:rPr>
              <a:t>DL-</a:t>
            </a:r>
            <a:r>
              <a:rPr sz="1400" b="1" kern="0" dirty="0">
                <a:solidFill>
                  <a:srgbClr val="FF0000"/>
                </a:solidFill>
                <a:latin typeface="Helvetica Light"/>
                <a:sym typeface="Helvetica Light"/>
              </a:rPr>
              <a:t>3D </a:t>
            </a:r>
            <a:r>
              <a:rPr lang="en-US" sz="1400" b="1" kern="0" dirty="0">
                <a:solidFill>
                  <a:srgbClr val="FF0000"/>
                </a:solidFill>
                <a:latin typeface="Helvetica Light"/>
                <a:sym typeface="Helvetica Light"/>
              </a:rPr>
              <a:t>𝑣-</a:t>
            </a:r>
            <a:r>
              <a:rPr sz="1400" b="1" kern="0" dirty="0">
                <a:solidFill>
                  <a:srgbClr val="FF0000"/>
                </a:solidFill>
                <a:latin typeface="Helvetica Light"/>
                <a:sym typeface="Helvetica Light"/>
              </a:rPr>
              <a:t>vertex</a:t>
            </a:r>
            <a:r>
              <a:rPr lang="en-US" sz="1400" b="1" kern="0" dirty="0">
                <a:solidFill>
                  <a:srgbClr val="FF0000"/>
                </a:solidFill>
                <a:latin typeface="Helvetica Light"/>
                <a:sym typeface="Helvetica Light"/>
              </a:rPr>
              <a:t> ID</a:t>
            </a:r>
            <a:endParaRPr sz="1400" b="1" kern="0" dirty="0">
              <a:solidFill>
                <a:srgbClr val="FF0000"/>
              </a:solidFill>
              <a:latin typeface="Helvetica Light"/>
              <a:sym typeface="Helvetica Light"/>
            </a:endParaRPr>
          </a:p>
          <a:p>
            <a:pPr marL="285750" indent="-285750" defTabSz="1095347" hangingPunct="0">
              <a:buFont typeface="Arial" panose="020B0604020202020204" pitchFamily="34" charset="0"/>
              <a:buChar char="•"/>
              <a:defRPr sz="1100">
                <a:solidFill>
                  <a:srgbClr val="FFFFFF"/>
                </a:solidFill>
                <a:latin typeface="Helvetica Light"/>
                <a:ea typeface="Helvetica Light"/>
                <a:cs typeface="Helvetica Light"/>
                <a:sym typeface="Helvetica Light"/>
              </a:defRPr>
            </a:pPr>
            <a:r>
              <a:rPr sz="1400" b="1" kern="0" dirty="0">
                <a:solidFill>
                  <a:srgbClr val="FF0000"/>
                </a:solidFill>
                <a:latin typeface="Helvetica Light"/>
                <a:sym typeface="Helvetica Light"/>
              </a:rPr>
              <a:t>particle identification</a:t>
            </a:r>
            <a:endParaRPr lang="en-US" sz="1400" b="1" kern="0" dirty="0">
              <a:solidFill>
                <a:srgbClr val="FF0000"/>
              </a:solidFill>
              <a:latin typeface="Helvetica Light"/>
              <a:sym typeface="Helvetica Light"/>
            </a:endParaRPr>
          </a:p>
          <a:p>
            <a:pPr marL="285750" indent="-285750" defTabSz="1095347" hangingPunct="0">
              <a:buFont typeface="Arial" panose="020B0604020202020204" pitchFamily="34" charset="0"/>
              <a:buChar char="•"/>
              <a:defRPr sz="1100">
                <a:solidFill>
                  <a:srgbClr val="FFFFFF"/>
                </a:solidFill>
                <a:latin typeface="Helvetica Light"/>
                <a:ea typeface="Helvetica Light"/>
                <a:cs typeface="Helvetica Light"/>
                <a:sym typeface="Helvetica Light"/>
              </a:defRPr>
            </a:pPr>
            <a:r>
              <a:rPr lang="en-US" sz="1400" b="1" kern="0" dirty="0">
                <a:solidFill>
                  <a:srgbClr val="FF0000"/>
                </a:solidFill>
                <a:latin typeface="Helvetica Light"/>
                <a:sym typeface="Helvetica Light"/>
              </a:rPr>
              <a:t>Energy estimator</a:t>
            </a:r>
          </a:p>
          <a:p>
            <a:pPr marL="285750" indent="-285750" defTabSz="1095347" hangingPunct="0">
              <a:buFont typeface="Arial" panose="020B0604020202020204" pitchFamily="34" charset="0"/>
              <a:buChar char="•"/>
              <a:defRPr sz="1100">
                <a:solidFill>
                  <a:srgbClr val="FFFFFF"/>
                </a:solidFill>
                <a:latin typeface="Helvetica Light"/>
                <a:ea typeface="Helvetica Light"/>
                <a:cs typeface="Helvetica Light"/>
                <a:sym typeface="Helvetica Light"/>
              </a:defRPr>
            </a:pPr>
            <a:r>
              <a:rPr lang="en-US" sz="1400" b="1" kern="0" dirty="0">
                <a:solidFill>
                  <a:srgbClr val="FF0000"/>
                </a:solidFill>
                <a:latin typeface="Helvetica Light"/>
                <a:sym typeface="Helvetica Light"/>
              </a:rPr>
              <a:t>𝑣-flavor ID</a:t>
            </a:r>
            <a:endParaRPr sz="1400" b="1" kern="0" dirty="0">
              <a:solidFill>
                <a:srgbClr val="FF0000"/>
              </a:solidFill>
              <a:latin typeface="Helvetica Light"/>
              <a:sym typeface="Helvetica Light"/>
            </a:endParaRPr>
          </a:p>
        </p:txBody>
      </p:sp>
      <p:sp>
        <p:nvSpPr>
          <p:cNvPr id="14" name="multi-track fitting…">
            <a:extLst>
              <a:ext uri="{FF2B5EF4-FFF2-40B4-BE49-F238E27FC236}">
                <a16:creationId xmlns:a16="http://schemas.microsoft.com/office/drawing/2014/main" id="{13604FE5-FBF5-4618-B778-E1DF55B61392}"/>
              </a:ext>
            </a:extLst>
          </p:cNvPr>
          <p:cNvSpPr/>
          <p:nvPr/>
        </p:nvSpPr>
        <p:spPr>
          <a:xfrm>
            <a:off x="10087537" y="1131934"/>
            <a:ext cx="2032245" cy="1439790"/>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marL="285750" indent="-285750">
              <a:buFont typeface="Arial" panose="020B0604020202020204" pitchFamily="34" charset="0"/>
              <a:buChar char="•"/>
            </a:pPr>
            <a:r>
              <a:rPr lang="en-US" sz="1400" dirty="0">
                <a:solidFill>
                  <a:schemeClr val="accent2"/>
                </a:solidFill>
              </a:rPr>
              <a:t>Model validation</a:t>
            </a:r>
          </a:p>
          <a:p>
            <a:pPr marL="285750" indent="-285750">
              <a:buFont typeface="Arial" panose="020B0604020202020204" pitchFamily="34" charset="0"/>
              <a:buChar char="•"/>
            </a:pPr>
            <a:endParaRPr lang="en-US" sz="1400" dirty="0">
              <a:solidFill>
                <a:schemeClr val="accent2"/>
              </a:solidFill>
            </a:endParaRPr>
          </a:p>
          <a:p>
            <a:pPr marL="285750" indent="-285750">
              <a:buFont typeface="Arial" panose="020B0604020202020204" pitchFamily="34" charset="0"/>
              <a:buChar char="•"/>
            </a:pPr>
            <a:r>
              <a:rPr lang="en-US" sz="1400" dirty="0">
                <a:solidFill>
                  <a:schemeClr val="accent2"/>
                </a:solidFill>
              </a:rPr>
              <a:t>Statistics</a:t>
            </a:r>
          </a:p>
          <a:p>
            <a:endParaRPr lang="en-US" sz="1400" dirty="0">
              <a:solidFill>
                <a:schemeClr val="accent2"/>
              </a:solidFill>
            </a:endParaRPr>
          </a:p>
          <a:p>
            <a:pPr marL="285750" indent="-285750">
              <a:buFont typeface="Arial" panose="020B0604020202020204" pitchFamily="34" charset="0"/>
              <a:buChar char="•"/>
            </a:pPr>
            <a:r>
              <a:rPr lang="en-US" sz="1400" dirty="0">
                <a:solidFill>
                  <a:schemeClr val="accent2"/>
                </a:solidFill>
              </a:rPr>
              <a:t>Data Analysis</a:t>
            </a:r>
            <a:endParaRPr sz="1400" b="1" kern="0" dirty="0">
              <a:solidFill>
                <a:schemeClr val="accent2"/>
              </a:solidFill>
              <a:latin typeface="Helvetica Light"/>
              <a:sym typeface="Helvetica Light"/>
            </a:endParaRPr>
          </a:p>
        </p:txBody>
      </p:sp>
      <p:sp>
        <p:nvSpPr>
          <p:cNvPr id="15" name="Title 1">
            <a:extLst>
              <a:ext uri="{FF2B5EF4-FFF2-40B4-BE49-F238E27FC236}">
                <a16:creationId xmlns:a16="http://schemas.microsoft.com/office/drawing/2014/main" id="{C4AB5567-3D29-172E-5F07-F11A1BD399C3}"/>
              </a:ext>
            </a:extLst>
          </p:cNvPr>
          <p:cNvSpPr>
            <a:spLocks noGrp="1"/>
          </p:cNvSpPr>
          <p:nvPr>
            <p:ph type="title"/>
          </p:nvPr>
        </p:nvSpPr>
        <p:spPr>
          <a:xfrm>
            <a:off x="571500" y="15637"/>
            <a:ext cx="11049000" cy="502253"/>
          </a:xfrm>
        </p:spPr>
        <p:txBody>
          <a:bodyPr>
            <a:normAutofit fontScale="90000"/>
          </a:bodyPr>
          <a:lstStyle/>
          <a:p>
            <a:r>
              <a:rPr lang="en-US" dirty="0"/>
              <a:t>Wire-Cell Event Reconstruction</a:t>
            </a:r>
          </a:p>
        </p:txBody>
      </p:sp>
      <p:sp>
        <p:nvSpPr>
          <p:cNvPr id="3" name="Rounded Rectangle 2">
            <a:extLst>
              <a:ext uri="{FF2B5EF4-FFF2-40B4-BE49-F238E27FC236}">
                <a16:creationId xmlns:a16="http://schemas.microsoft.com/office/drawing/2014/main" id="{31C5B46F-815F-6FA1-2BD1-AB6A483BC454}"/>
              </a:ext>
            </a:extLst>
          </p:cNvPr>
          <p:cNvSpPr/>
          <p:nvPr/>
        </p:nvSpPr>
        <p:spPr>
          <a:xfrm>
            <a:off x="2670372" y="1060057"/>
            <a:ext cx="7356189" cy="1610315"/>
          </a:xfrm>
          <a:prstGeom prst="roundRect">
            <a:avLst>
              <a:gd name="adj" fmla="val 7622"/>
            </a:avLst>
          </a:prstGeom>
          <a:no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FFAFE-0BAF-84A0-F89A-86386201D45E}"/>
              </a:ext>
            </a:extLst>
          </p:cNvPr>
          <p:cNvSpPr txBox="1"/>
          <p:nvPr/>
        </p:nvSpPr>
        <p:spPr>
          <a:xfrm>
            <a:off x="5574062" y="696602"/>
            <a:ext cx="1043876" cy="369332"/>
          </a:xfrm>
          <a:prstGeom prst="rect">
            <a:avLst/>
          </a:prstGeom>
          <a:noFill/>
        </p:spPr>
        <p:txBody>
          <a:bodyPr wrap="none" rtlCol="0">
            <a:spAutoFit/>
          </a:bodyPr>
          <a:lstStyle/>
          <a:p>
            <a:r>
              <a:rPr lang="en-US" dirty="0">
                <a:solidFill>
                  <a:schemeClr val="accent4"/>
                </a:solidFill>
              </a:rPr>
              <a:t>This talk</a:t>
            </a:r>
          </a:p>
        </p:txBody>
      </p:sp>
      <p:sp>
        <p:nvSpPr>
          <p:cNvPr id="6" name="TextBox 5">
            <a:extLst>
              <a:ext uri="{FF2B5EF4-FFF2-40B4-BE49-F238E27FC236}">
                <a16:creationId xmlns:a16="http://schemas.microsoft.com/office/drawing/2014/main" id="{2D0EAA72-4079-6E75-3D65-B945F152C701}"/>
              </a:ext>
            </a:extLst>
          </p:cNvPr>
          <p:cNvSpPr txBox="1"/>
          <p:nvPr/>
        </p:nvSpPr>
        <p:spPr>
          <a:xfrm>
            <a:off x="387657" y="771835"/>
            <a:ext cx="1458861" cy="369332"/>
          </a:xfrm>
          <a:prstGeom prst="rect">
            <a:avLst/>
          </a:prstGeom>
          <a:noFill/>
        </p:spPr>
        <p:txBody>
          <a:bodyPr wrap="none" rtlCol="0">
            <a:spAutoFit/>
          </a:bodyPr>
          <a:lstStyle/>
          <a:p>
            <a:r>
              <a:rPr lang="en-US" dirty="0"/>
              <a:t>W. Gu’s Talk</a:t>
            </a:r>
          </a:p>
        </p:txBody>
      </p:sp>
    </p:spTree>
    <p:extLst>
      <p:ext uri="{BB962C8B-B14F-4D97-AF65-F5344CB8AC3E}">
        <p14:creationId xmlns:p14="http://schemas.microsoft.com/office/powerpoint/2010/main" val="3018133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CBE1-0D21-484F-AEB5-BEB4815A00CC}"/>
              </a:ext>
            </a:extLst>
          </p:cNvPr>
          <p:cNvSpPr>
            <a:spLocks noGrp="1"/>
          </p:cNvSpPr>
          <p:nvPr>
            <p:ph type="title"/>
          </p:nvPr>
        </p:nvSpPr>
        <p:spPr>
          <a:xfrm>
            <a:off x="558636" y="-342052"/>
            <a:ext cx="11879691" cy="1325563"/>
          </a:xfrm>
        </p:spPr>
        <p:txBody>
          <a:bodyPr>
            <a:normAutofit/>
          </a:bodyPr>
          <a:lstStyle/>
          <a:p>
            <a:r>
              <a:rPr lang="en-US" sz="3200" dirty="0"/>
              <a:t>Deep Learning based Neutrino Interaction Vertex Finding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087" y="1625855"/>
            <a:ext cx="5189821" cy="3606289"/>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6869451" y="1535489"/>
                <a:ext cx="4793091" cy="400110"/>
              </a:xfrm>
              <a:prstGeom prst="rect">
                <a:avLst/>
              </a:prstGeom>
              <a:solidFill>
                <a:schemeClr val="bg1"/>
              </a:solidFill>
            </p:spPr>
            <p:txBody>
              <a:bodyPr wrap="square" rtlCol="0">
                <a:spAutoFit/>
              </a:bodyPr>
              <a:lstStyle/>
              <a:p>
                <a:pPr algn="ct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𝑒</m:t>
                        </m:r>
                      </m:sub>
                    </m:sSub>
                  </m:oMath>
                </a14:m>
                <a:r>
                  <a:rPr lang="en-US" sz="2000" dirty="0"/>
                  <a:t>CC vertex identification efficiency</a:t>
                </a:r>
              </a:p>
            </p:txBody>
          </p:sp>
        </mc:Choice>
        <mc:Fallback xmlns="">
          <p:sp>
            <p:nvSpPr>
              <p:cNvPr id="13" name="TextBox 12"/>
              <p:cNvSpPr txBox="1">
                <a:spLocks noRot="1" noChangeAspect="1" noMove="1" noResize="1" noEditPoints="1" noAdjustHandles="1" noChangeArrowheads="1" noChangeShapeType="1" noTextEdit="1"/>
              </p:cNvSpPr>
              <p:nvPr/>
            </p:nvSpPr>
            <p:spPr>
              <a:xfrm>
                <a:off x="6869451" y="1535489"/>
                <a:ext cx="4793091" cy="400110"/>
              </a:xfrm>
              <a:prstGeom prst="rect">
                <a:avLst/>
              </a:prstGeom>
              <a:blipFill>
                <a:blip r:embed="rId4"/>
                <a:stretch>
                  <a:fillRect t="-6061" b="-24242"/>
                </a:stretch>
              </a:blipFill>
            </p:spPr>
            <p:txBody>
              <a:bodyPr/>
              <a:lstStyle/>
              <a:p>
                <a:r>
                  <a:rPr lang="en-US">
                    <a:noFill/>
                  </a:rPr>
                  <a:t> </a:t>
                </a:r>
              </a:p>
            </p:txBody>
          </p:sp>
        </mc:Fallback>
      </mc:AlternateContent>
      <p:sp>
        <p:nvSpPr>
          <p:cNvPr id="15" name="TextBox 14"/>
          <p:cNvSpPr txBox="1"/>
          <p:nvPr/>
        </p:nvSpPr>
        <p:spPr>
          <a:xfrm>
            <a:off x="7194561" y="4875650"/>
            <a:ext cx="4679100" cy="369332"/>
          </a:xfrm>
          <a:prstGeom prst="rect">
            <a:avLst/>
          </a:prstGeom>
          <a:solidFill>
            <a:schemeClr val="bg1"/>
          </a:solidFill>
        </p:spPr>
        <p:txBody>
          <a:bodyPr wrap="square" rtlCol="0">
            <a:spAutoFit/>
          </a:bodyPr>
          <a:lstStyle/>
          <a:p>
            <a:pPr algn="ctr"/>
            <a:r>
              <a:rPr lang="en-US" dirty="0"/>
              <a:t>Distance between reco. and true vertex (cm)</a:t>
            </a:r>
          </a:p>
        </p:txBody>
      </p:sp>
      <p:sp>
        <p:nvSpPr>
          <p:cNvPr id="16" name="TextBox 15"/>
          <p:cNvSpPr txBox="1"/>
          <p:nvPr/>
        </p:nvSpPr>
        <p:spPr>
          <a:xfrm>
            <a:off x="8377440" y="2914664"/>
            <a:ext cx="3596846" cy="707886"/>
          </a:xfrm>
          <a:prstGeom prst="rect">
            <a:avLst/>
          </a:prstGeom>
          <a:noFill/>
        </p:spPr>
        <p:txBody>
          <a:bodyPr wrap="square" rtlCol="0">
            <a:spAutoFit/>
          </a:bodyPr>
          <a:lstStyle/>
          <a:p>
            <a:r>
              <a:rPr lang="en-US" sz="2000" b="1" dirty="0"/>
              <a:t>Rel. improved 30%</a:t>
            </a:r>
          </a:p>
          <a:p>
            <a:r>
              <a:rPr lang="en-US" sz="2000" b="1" dirty="0"/>
              <a:t>trained with 48k samples</a:t>
            </a:r>
          </a:p>
        </p:txBody>
      </p:sp>
      <p:sp>
        <p:nvSpPr>
          <p:cNvPr id="3" name="Up Arrow 2"/>
          <p:cNvSpPr/>
          <p:nvPr/>
        </p:nvSpPr>
        <p:spPr>
          <a:xfrm>
            <a:off x="8143525" y="2927313"/>
            <a:ext cx="283600" cy="342232"/>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A98FC6B7-C712-3B49-A8FC-E3EA5AAACB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414" y="2456960"/>
            <a:ext cx="5211347" cy="2233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12AE212-202C-394E-BB73-7ABD0EB42282}"/>
              </a:ext>
            </a:extLst>
          </p:cNvPr>
          <p:cNvSpPr txBox="1"/>
          <p:nvPr/>
        </p:nvSpPr>
        <p:spPr>
          <a:xfrm>
            <a:off x="1450790" y="1625855"/>
            <a:ext cx="4316593" cy="646331"/>
          </a:xfrm>
          <a:prstGeom prst="rect">
            <a:avLst/>
          </a:prstGeom>
          <a:noFill/>
        </p:spPr>
        <p:txBody>
          <a:bodyPr wrap="square" rtlCol="0">
            <a:spAutoFit/>
          </a:bodyPr>
          <a:lstStyle/>
          <a:p>
            <a:r>
              <a:rPr lang="en-US" dirty="0"/>
              <a:t>Illustration of impact of vertex ID on the full event reconstruction </a:t>
            </a:r>
          </a:p>
        </p:txBody>
      </p:sp>
      <p:sp>
        <p:nvSpPr>
          <p:cNvPr id="10" name="TextBox 9">
            <a:extLst>
              <a:ext uri="{FF2B5EF4-FFF2-40B4-BE49-F238E27FC236}">
                <a16:creationId xmlns:a16="http://schemas.microsoft.com/office/drawing/2014/main" id="{CC50B511-0559-EA45-B3C5-5F0B8CEF9BAB}"/>
              </a:ext>
            </a:extLst>
          </p:cNvPr>
          <p:cNvSpPr txBox="1"/>
          <p:nvPr/>
        </p:nvSpPr>
        <p:spPr>
          <a:xfrm>
            <a:off x="9035595" y="599263"/>
            <a:ext cx="2825313" cy="369332"/>
          </a:xfrm>
          <a:prstGeom prst="rect">
            <a:avLst/>
          </a:prstGeom>
          <a:noFill/>
        </p:spPr>
        <p:txBody>
          <a:bodyPr wrap="square" rtlCol="0">
            <a:spAutoFit/>
          </a:bodyPr>
          <a:lstStyle/>
          <a:p>
            <a:r>
              <a:rPr lang="en-US" dirty="0">
                <a:hlinkClick r:id="rId6"/>
              </a:rPr>
              <a:t>JINST 17 P01037 (2022)</a:t>
            </a:r>
            <a:r>
              <a:rPr lang="en-US" dirty="0"/>
              <a:t> </a:t>
            </a:r>
          </a:p>
        </p:txBody>
      </p:sp>
      <p:sp>
        <p:nvSpPr>
          <p:cNvPr id="5" name="Slide Number Placeholder 4">
            <a:extLst>
              <a:ext uri="{FF2B5EF4-FFF2-40B4-BE49-F238E27FC236}">
                <a16:creationId xmlns:a16="http://schemas.microsoft.com/office/drawing/2014/main" id="{65B3726E-95FD-2749-9648-CEA4CE277FD5}"/>
              </a:ext>
            </a:extLst>
          </p:cNvPr>
          <p:cNvSpPr>
            <a:spLocks noGrp="1"/>
          </p:cNvSpPr>
          <p:nvPr>
            <p:ph type="sldNum" sz="quarter" idx="12"/>
          </p:nvPr>
        </p:nvSpPr>
        <p:spPr/>
        <p:txBody>
          <a:bodyPr/>
          <a:lstStyle/>
          <a:p>
            <a:fld id="{A44217CB-AC7C-4D8B-B0E6-B47C63A7B243}" type="slidenum">
              <a:rPr lang="en-US" smtClean="0"/>
              <a:t>20</a:t>
            </a:fld>
            <a:endParaRPr lang="en-US"/>
          </a:p>
        </p:txBody>
      </p:sp>
    </p:spTree>
    <p:extLst>
      <p:ext uri="{BB962C8B-B14F-4D97-AF65-F5344CB8AC3E}">
        <p14:creationId xmlns:p14="http://schemas.microsoft.com/office/powerpoint/2010/main" val="152945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8DB0-281B-D2C2-486A-4E626062D686}"/>
              </a:ext>
            </a:extLst>
          </p:cNvPr>
          <p:cNvSpPr>
            <a:spLocks noGrp="1"/>
          </p:cNvSpPr>
          <p:nvPr>
            <p:ph type="title"/>
          </p:nvPr>
        </p:nvSpPr>
        <p:spPr/>
        <p:txBody>
          <a:bodyPr/>
          <a:lstStyle/>
          <a:p>
            <a:r>
              <a:rPr lang="en-US" dirty="0"/>
              <a:t>Energy estimator using a recurrent neural networks</a:t>
            </a:r>
          </a:p>
        </p:txBody>
      </p:sp>
      <p:sp>
        <p:nvSpPr>
          <p:cNvPr id="3" name="Slide Number Placeholder 2">
            <a:extLst>
              <a:ext uri="{FF2B5EF4-FFF2-40B4-BE49-F238E27FC236}">
                <a16:creationId xmlns:a16="http://schemas.microsoft.com/office/drawing/2014/main" id="{5523F570-1458-71A5-0608-F34322B98D41}"/>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pic>
        <p:nvPicPr>
          <p:cNvPr id="5" name="Picture 4" descr="A diagram of a process&#10;&#10;Description automatically generated">
            <a:extLst>
              <a:ext uri="{FF2B5EF4-FFF2-40B4-BE49-F238E27FC236}">
                <a16:creationId xmlns:a16="http://schemas.microsoft.com/office/drawing/2014/main" id="{291C6056-E14F-48B9-64ED-56AE80B0373F}"/>
              </a:ext>
            </a:extLst>
          </p:cNvPr>
          <p:cNvPicPr>
            <a:picLocks noChangeAspect="1"/>
          </p:cNvPicPr>
          <p:nvPr/>
        </p:nvPicPr>
        <p:blipFill>
          <a:blip r:embed="rId2"/>
          <a:stretch>
            <a:fillRect/>
          </a:stretch>
        </p:blipFill>
        <p:spPr>
          <a:xfrm>
            <a:off x="6357304" y="3277274"/>
            <a:ext cx="5397969" cy="2996702"/>
          </a:xfrm>
          <a:prstGeom prst="rect">
            <a:avLst/>
          </a:prstGeom>
        </p:spPr>
      </p:pic>
      <p:sp>
        <p:nvSpPr>
          <p:cNvPr id="10" name="TextBox 9">
            <a:extLst>
              <a:ext uri="{FF2B5EF4-FFF2-40B4-BE49-F238E27FC236}">
                <a16:creationId xmlns:a16="http://schemas.microsoft.com/office/drawing/2014/main" id="{572A84EE-7F33-8042-B20A-E6A2AB6707B1}"/>
              </a:ext>
            </a:extLst>
          </p:cNvPr>
          <p:cNvSpPr txBox="1"/>
          <p:nvPr/>
        </p:nvSpPr>
        <p:spPr>
          <a:xfrm>
            <a:off x="655455" y="809204"/>
            <a:ext cx="9343135" cy="1477328"/>
          </a:xfrm>
          <a:prstGeom prst="rect">
            <a:avLst/>
          </a:prstGeom>
          <a:noFill/>
        </p:spPr>
        <p:txBody>
          <a:bodyPr wrap="none" rtlCol="0">
            <a:spAutoFit/>
          </a:bodyPr>
          <a:lstStyle/>
          <a:p>
            <a:pPr marL="285750" indent="-285750">
              <a:buFont typeface="Arial" panose="020B0604020202020204" pitchFamily="34" charset="0"/>
              <a:buChar char="•"/>
            </a:pPr>
            <a:r>
              <a:rPr lang="en-US" dirty="0"/>
              <a:t>Method established at </a:t>
            </a:r>
            <a:r>
              <a:rPr lang="en-US" dirty="0" err="1"/>
              <a:t>NOvA</a:t>
            </a:r>
            <a:r>
              <a:rPr lang="en-US" dirty="0"/>
              <a:t>, applicated to </a:t>
            </a:r>
            <a:r>
              <a:rPr lang="en-US" dirty="0" err="1"/>
              <a:t>LArTPCs</a:t>
            </a:r>
            <a:r>
              <a:rPr lang="en-US" dirty="0"/>
              <a:t> - D. </a:t>
            </a:r>
            <a:r>
              <a:rPr lang="en-US" dirty="0" err="1"/>
              <a:t>Torbunov</a:t>
            </a:r>
            <a:endParaRPr lang="en-US" dirty="0"/>
          </a:p>
          <a:p>
            <a:pPr marL="742950" lvl="1" indent="-285750">
              <a:buFont typeface="Arial" panose="020B0604020202020204" pitchFamily="34" charset="0"/>
              <a:buChar char="•"/>
            </a:pPr>
            <a:r>
              <a:rPr lang="en-US" dirty="0"/>
              <a:t>Validated and physics sensitivity improvements performed using MicroBooNE data</a:t>
            </a:r>
          </a:p>
          <a:p>
            <a:pPr marL="742950" lvl="1" indent="-285750">
              <a:buFont typeface="Arial" panose="020B0604020202020204" pitchFamily="34" charset="0"/>
              <a:buChar char="•"/>
            </a:pPr>
            <a:r>
              <a:rPr lang="en-US" dirty="0"/>
              <a:t>Paper coming soon</a:t>
            </a:r>
          </a:p>
          <a:p>
            <a:pPr marL="285750" indent="-285750">
              <a:buFont typeface="Arial" panose="020B0604020202020204" pitchFamily="34" charset="0"/>
              <a:buChar char="•"/>
            </a:pPr>
            <a:r>
              <a:rPr lang="en-US" dirty="0"/>
              <a:t>Based on reconstructed particle flow</a:t>
            </a:r>
          </a:p>
          <a:p>
            <a:pPr marL="285750" indent="-285750">
              <a:buFont typeface="Arial" panose="020B0604020202020204" pitchFamily="34" charset="0"/>
              <a:buChar char="•"/>
            </a:pPr>
            <a:r>
              <a:rPr lang="en-US" dirty="0"/>
              <a:t>Substitute original sum-based energy estimator</a:t>
            </a:r>
          </a:p>
        </p:txBody>
      </p:sp>
      <p:pic>
        <p:nvPicPr>
          <p:cNvPr id="12" name="Picture 11" descr="A screenshot of a computer&#10;&#10;Description automatically generated">
            <a:extLst>
              <a:ext uri="{FF2B5EF4-FFF2-40B4-BE49-F238E27FC236}">
                <a16:creationId xmlns:a16="http://schemas.microsoft.com/office/drawing/2014/main" id="{6EE60F75-DB89-7609-B2BB-F3AA91FDD41C}"/>
              </a:ext>
            </a:extLst>
          </p:cNvPr>
          <p:cNvPicPr>
            <a:picLocks noChangeAspect="1"/>
          </p:cNvPicPr>
          <p:nvPr/>
        </p:nvPicPr>
        <p:blipFill>
          <a:blip r:embed="rId3"/>
          <a:stretch>
            <a:fillRect/>
          </a:stretch>
        </p:blipFill>
        <p:spPr>
          <a:xfrm>
            <a:off x="655455" y="2980664"/>
            <a:ext cx="4660992" cy="3861699"/>
          </a:xfrm>
          <a:prstGeom prst="rect">
            <a:avLst/>
          </a:prstGeom>
        </p:spPr>
      </p:pic>
      <p:sp>
        <p:nvSpPr>
          <p:cNvPr id="13" name="Rectangle 12">
            <a:extLst>
              <a:ext uri="{FF2B5EF4-FFF2-40B4-BE49-F238E27FC236}">
                <a16:creationId xmlns:a16="http://schemas.microsoft.com/office/drawing/2014/main" id="{0FFAA473-8806-04D2-BA26-50A5EA8EA06D}"/>
              </a:ext>
            </a:extLst>
          </p:cNvPr>
          <p:cNvSpPr/>
          <p:nvPr/>
        </p:nvSpPr>
        <p:spPr>
          <a:xfrm>
            <a:off x="655455" y="2980664"/>
            <a:ext cx="396510" cy="296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409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EACC2-38C4-724E-B92D-A6BDDF36DDEC}"/>
              </a:ext>
            </a:extLst>
          </p:cNvPr>
          <p:cNvSpPr>
            <a:spLocks noGrp="1"/>
          </p:cNvSpPr>
          <p:nvPr>
            <p:ph type="title"/>
          </p:nvPr>
        </p:nvSpPr>
        <p:spPr>
          <a:xfrm>
            <a:off x="571499" y="270722"/>
            <a:ext cx="11329555" cy="502253"/>
          </a:xfrm>
        </p:spPr>
        <p:txBody>
          <a:bodyPr/>
          <a:lstStyle/>
          <a:p>
            <a:r>
              <a:rPr lang="en-US" dirty="0"/>
              <a:t>Boosted Decision Trees (BDT) for neutrino flavor tagging</a:t>
            </a:r>
          </a:p>
        </p:txBody>
      </p:sp>
      <p:sp>
        <p:nvSpPr>
          <p:cNvPr id="5" name="Slide Number Placeholder 4">
            <a:extLst>
              <a:ext uri="{FF2B5EF4-FFF2-40B4-BE49-F238E27FC236}">
                <a16:creationId xmlns:a16="http://schemas.microsoft.com/office/drawing/2014/main" id="{BB381F26-FC93-F247-BE91-FF8F1983C62D}"/>
              </a:ext>
            </a:extLst>
          </p:cNvPr>
          <p:cNvSpPr>
            <a:spLocks noGrp="1"/>
          </p:cNvSpPr>
          <p:nvPr>
            <p:ph type="sldNum" sz="quarter" idx="12"/>
          </p:nvPr>
        </p:nvSpPr>
        <p:spPr>
          <a:xfrm>
            <a:off x="8610600" y="6684022"/>
            <a:ext cx="2743200" cy="174907"/>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1E4478-1F02-C748-A0BD-5BE0EECC434C}" type="slidenum">
              <a:rPr lang="en-US" smtClean="0"/>
              <a:pPr/>
              <a:t>22</a:t>
            </a:fld>
            <a:endParaRPr lang="en-US"/>
          </a:p>
        </p:txBody>
      </p:sp>
      <p:pic>
        <p:nvPicPr>
          <p:cNvPr id="1030" name="Picture 6">
            <a:extLst>
              <a:ext uri="{FF2B5EF4-FFF2-40B4-BE49-F238E27FC236}">
                <a16:creationId xmlns:a16="http://schemas.microsoft.com/office/drawing/2014/main" id="{0898C422-61A1-4C46-BE7F-7C7F041D2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97" y="1167664"/>
            <a:ext cx="8074059" cy="4303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6DE21A-0241-5543-833D-F90AD54CF168}"/>
              </a:ext>
            </a:extLst>
          </p:cNvPr>
          <p:cNvSpPr txBox="1"/>
          <p:nvPr/>
        </p:nvSpPr>
        <p:spPr>
          <a:xfrm>
            <a:off x="642991" y="5372097"/>
            <a:ext cx="6791218" cy="646331"/>
          </a:xfrm>
          <a:prstGeom prst="rect">
            <a:avLst/>
          </a:prstGeom>
          <a:noFill/>
        </p:spPr>
        <p:txBody>
          <a:bodyPr wrap="square" rtlCol="0">
            <a:spAutoFit/>
          </a:bodyPr>
          <a:lstStyle/>
          <a:p>
            <a:r>
              <a:rPr lang="en-US" dirty="0">
                <a:hlinkClick r:id="rId4"/>
              </a:rPr>
              <a:t>https://towardsdatascience.com/https-medium-com-vishalmorde-xgboost-algorithm-long-she-may-rein-edd9f99be63d</a:t>
            </a:r>
            <a:endParaRPr lang="en-US" dirty="0"/>
          </a:p>
        </p:txBody>
      </p:sp>
      <p:pic>
        <p:nvPicPr>
          <p:cNvPr id="2050" name="Picture 2">
            <a:extLst>
              <a:ext uri="{FF2B5EF4-FFF2-40B4-BE49-F238E27FC236}">
                <a16:creationId xmlns:a16="http://schemas.microsoft.com/office/drawing/2014/main" id="{F119FD9B-AF9D-6B44-ABCB-FFEB3CE92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6214" y="2095721"/>
            <a:ext cx="3717345" cy="36348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FE2A89-9D54-124F-9B69-7C2016CB8C33}"/>
              </a:ext>
            </a:extLst>
          </p:cNvPr>
          <p:cNvSpPr txBox="1"/>
          <p:nvPr/>
        </p:nvSpPr>
        <p:spPr>
          <a:xfrm>
            <a:off x="9258476" y="1726389"/>
            <a:ext cx="1872820" cy="369332"/>
          </a:xfrm>
          <a:prstGeom prst="rect">
            <a:avLst/>
          </a:prstGeom>
          <a:noFill/>
        </p:spPr>
        <p:txBody>
          <a:bodyPr wrap="none" rtlCol="0">
            <a:spAutoFit/>
          </a:bodyPr>
          <a:lstStyle/>
          <a:p>
            <a:r>
              <a:rPr lang="en-US" dirty="0"/>
              <a:t>Gradient Boosting</a:t>
            </a:r>
          </a:p>
        </p:txBody>
      </p:sp>
    </p:spTree>
    <p:extLst>
      <p:ext uri="{BB962C8B-B14F-4D97-AF65-F5344CB8AC3E}">
        <p14:creationId xmlns:p14="http://schemas.microsoft.com/office/powerpoint/2010/main" val="2982988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60090" y="1030884"/>
            <a:ext cx="10163907" cy="5391122"/>
          </a:xfrm>
          <a:prstGeom prst="rect">
            <a:avLst/>
          </a:prstGeom>
        </p:spPr>
      </p:pic>
      <p:sp>
        <p:nvSpPr>
          <p:cNvPr id="2" name="Title 1"/>
          <p:cNvSpPr>
            <a:spLocks noGrp="1"/>
          </p:cNvSpPr>
          <p:nvPr>
            <p:ph type="title"/>
          </p:nvPr>
        </p:nvSpPr>
        <p:spPr>
          <a:xfrm>
            <a:off x="402167" y="-258542"/>
            <a:ext cx="11049000" cy="1325563"/>
          </a:xfrm>
        </p:spPr>
        <p:txBody>
          <a:bodyPr>
            <a:normAutofit/>
          </a:bodyPr>
          <a:lstStyle/>
          <a:p>
            <a:r>
              <a:rPr lang="en-US" sz="3200" dirty="0"/>
              <a:t>Neutrino Selection through Machine Learning</a:t>
            </a:r>
          </a:p>
        </p:txBody>
      </p:sp>
      <mc:AlternateContent xmlns:mc="http://schemas.openxmlformats.org/markup-compatibility/2006" xmlns:a14="http://schemas.microsoft.com/office/drawing/2010/main">
        <mc:Choice Requires="a14">
          <p:sp>
            <p:nvSpPr>
              <p:cNvPr id="3" name="TextBox 2"/>
              <p:cNvSpPr txBox="1"/>
              <p:nvPr/>
            </p:nvSpPr>
            <p:spPr>
              <a:xfrm>
                <a:off x="11162872" y="2821669"/>
                <a:ext cx="1029128"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1−0.97</m:t>
                          </m:r>
                        </m:num>
                        <m:den>
                          <m:r>
                            <a:rPr lang="en-US" b="0" i="1" smtClean="0">
                              <a:latin typeface="Cambria Math" panose="02040503050406030204" pitchFamily="18" charset="0"/>
                            </a:rPr>
                            <m:t>1−0.999</m:t>
                          </m:r>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1162872" y="2821669"/>
                <a:ext cx="1029128" cy="520399"/>
              </a:xfrm>
              <a:prstGeom prst="rect">
                <a:avLst/>
              </a:prstGeom>
              <a:blipFill>
                <a:blip r:embed="rId4"/>
                <a:stretch>
                  <a:fillRect l="-3614" t="-7143" r="-3614" b="-11905"/>
                </a:stretch>
              </a:blipFill>
            </p:spPr>
            <p:txBody>
              <a:bodyPr/>
              <a:lstStyle/>
              <a:p>
                <a:r>
                  <a:rPr lang="en-US">
                    <a:noFill/>
                  </a:rPr>
                  <a:t> </a:t>
                </a:r>
              </a:p>
            </p:txBody>
          </p:sp>
        </mc:Fallback>
      </mc:AlternateContent>
      <p:sp>
        <p:nvSpPr>
          <p:cNvPr id="7" name="Left Arrow 6"/>
          <p:cNvSpPr/>
          <p:nvPr/>
        </p:nvSpPr>
        <p:spPr>
          <a:xfrm>
            <a:off x="10723997" y="2984474"/>
            <a:ext cx="394189" cy="1947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638263" y="6144322"/>
            <a:ext cx="1314876" cy="6602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88516" y="3638622"/>
            <a:ext cx="4349817" cy="188860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Human feature engineering </a:t>
            </a:r>
          </a:p>
          <a:p>
            <a:pPr algn="ctr"/>
            <a:r>
              <a:rPr lang="en-US" sz="3600" b="1" dirty="0">
                <a:solidFill>
                  <a:srgbClr val="0000FF"/>
                </a:solidFill>
              </a:rPr>
              <a:t>+</a:t>
            </a:r>
          </a:p>
          <a:p>
            <a:pPr algn="ctr"/>
            <a:r>
              <a:rPr lang="en-US" sz="2400" dirty="0" err="1">
                <a:solidFill>
                  <a:srgbClr val="0000FF"/>
                </a:solidFill>
              </a:rPr>
              <a:t>Maching</a:t>
            </a:r>
            <a:r>
              <a:rPr lang="en-US" sz="2400" dirty="0">
                <a:solidFill>
                  <a:srgbClr val="0000FF"/>
                </a:solidFill>
              </a:rPr>
              <a:t> learning algorithm:</a:t>
            </a:r>
          </a:p>
          <a:p>
            <a:pPr algn="ctr"/>
            <a:r>
              <a:rPr lang="en-US" sz="2000" dirty="0">
                <a:solidFill>
                  <a:srgbClr val="0000FF"/>
                </a:solidFill>
              </a:rPr>
              <a:t>XGBOOST: </a:t>
            </a:r>
            <a:r>
              <a:rPr lang="en-US" sz="1600" dirty="0">
                <a:solidFill>
                  <a:srgbClr val="0000FF"/>
                </a:solidFill>
              </a:rPr>
              <a:t>extreme Gradient Boosting</a:t>
            </a:r>
          </a:p>
        </p:txBody>
      </p:sp>
      <p:sp>
        <p:nvSpPr>
          <p:cNvPr id="22" name="5-Point Star 21"/>
          <p:cNvSpPr/>
          <p:nvPr/>
        </p:nvSpPr>
        <p:spPr>
          <a:xfrm>
            <a:off x="7392203" y="3638622"/>
            <a:ext cx="231006" cy="21176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FBB5A57-07BE-4AC0-9608-64CB4E4C9CBD}"/>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3ED6C-0C83-4481-9DB0-BBB861812FFA}" type="slidenum">
              <a:rPr lang="en-US" smtClean="0"/>
              <a:pPr/>
              <a:t>23</a:t>
            </a:fld>
            <a:endParaRPr lang="en-US"/>
          </a:p>
        </p:txBody>
      </p:sp>
    </p:spTree>
    <p:extLst>
      <p:ext uri="{BB962C8B-B14F-4D97-AF65-F5344CB8AC3E}">
        <p14:creationId xmlns:p14="http://schemas.microsoft.com/office/powerpoint/2010/main" val="1957881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E4FB-9DEA-C247-A7E8-A563C610ABC9}"/>
              </a:ext>
            </a:extLst>
          </p:cNvPr>
          <p:cNvSpPr>
            <a:spLocks noGrp="1"/>
          </p:cNvSpPr>
          <p:nvPr>
            <p:ph type="title"/>
          </p:nvPr>
        </p:nvSpPr>
        <p:spPr/>
        <p:txBody>
          <a:bodyPr/>
          <a:lstStyle/>
          <a:p>
            <a:r>
              <a:rPr lang="en-US" dirty="0"/>
              <a:t>Human to machine</a:t>
            </a:r>
          </a:p>
        </p:txBody>
      </p:sp>
      <p:sp>
        <p:nvSpPr>
          <p:cNvPr id="3" name="Slide Number Placeholder 2">
            <a:extLst>
              <a:ext uri="{FF2B5EF4-FFF2-40B4-BE49-F238E27FC236}">
                <a16:creationId xmlns:a16="http://schemas.microsoft.com/office/drawing/2014/main" id="{7CC3279F-A6DF-AB4F-A3F4-798A5B552F06}"/>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grpSp>
        <p:nvGrpSpPr>
          <p:cNvPr id="4" name="Group 3">
            <a:extLst>
              <a:ext uri="{FF2B5EF4-FFF2-40B4-BE49-F238E27FC236}">
                <a16:creationId xmlns:a16="http://schemas.microsoft.com/office/drawing/2014/main" id="{8A8AF602-70BB-5D4D-97BF-2BA714B3F869}"/>
              </a:ext>
            </a:extLst>
          </p:cNvPr>
          <p:cNvGrpSpPr/>
          <p:nvPr/>
        </p:nvGrpSpPr>
        <p:grpSpPr>
          <a:xfrm>
            <a:off x="5882935" y="640238"/>
            <a:ext cx="6210672" cy="5340946"/>
            <a:chOff x="343269" y="1226165"/>
            <a:chExt cx="6210672" cy="5340946"/>
          </a:xfrm>
        </p:grpSpPr>
        <p:sp>
          <p:nvSpPr>
            <p:cNvPr id="8" name="TextBox 7">
              <a:extLst>
                <a:ext uri="{FF2B5EF4-FFF2-40B4-BE49-F238E27FC236}">
                  <a16:creationId xmlns:a16="http://schemas.microsoft.com/office/drawing/2014/main" id="{A6F8A9FD-E7EA-B748-8D78-A08B876FE704}"/>
                </a:ext>
              </a:extLst>
            </p:cNvPr>
            <p:cNvSpPr txBox="1"/>
            <p:nvPr/>
          </p:nvSpPr>
          <p:spPr>
            <a:xfrm>
              <a:off x="5343353" y="3533003"/>
              <a:ext cx="1210588" cy="369332"/>
            </a:xfrm>
            <a:prstGeom prst="rect">
              <a:avLst/>
            </a:prstGeom>
            <a:noFill/>
          </p:spPr>
          <p:txBody>
            <a:bodyPr wrap="none" rtlCol="0">
              <a:spAutoFit/>
            </a:bodyPr>
            <a:lstStyle/>
            <a:p>
              <a:r>
                <a:rPr lang="en-US" dirty="0"/>
                <a:t># patterns</a:t>
              </a:r>
            </a:p>
          </p:txBody>
        </p:sp>
        <p:sp>
          <p:nvSpPr>
            <p:cNvPr id="10" name="Rectangle 9">
              <a:extLst>
                <a:ext uri="{FF2B5EF4-FFF2-40B4-BE49-F238E27FC236}">
                  <a16:creationId xmlns:a16="http://schemas.microsoft.com/office/drawing/2014/main" id="{843A10D1-E1A4-4A45-BFD7-EA2464612EB5}"/>
                </a:ext>
              </a:extLst>
            </p:cNvPr>
            <p:cNvSpPr/>
            <p:nvPr/>
          </p:nvSpPr>
          <p:spPr>
            <a:xfrm>
              <a:off x="3814438" y="4862977"/>
              <a:ext cx="2166152" cy="798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Machine Learning</a:t>
              </a:r>
            </a:p>
          </p:txBody>
        </p:sp>
        <p:sp>
          <p:nvSpPr>
            <p:cNvPr id="11" name="Rectangle 10">
              <a:extLst>
                <a:ext uri="{FF2B5EF4-FFF2-40B4-BE49-F238E27FC236}">
                  <a16:creationId xmlns:a16="http://schemas.microsoft.com/office/drawing/2014/main" id="{84FABE30-8676-7445-911C-467A133DDE21}"/>
                </a:ext>
              </a:extLst>
            </p:cNvPr>
            <p:cNvSpPr/>
            <p:nvPr/>
          </p:nvSpPr>
          <p:spPr>
            <a:xfrm>
              <a:off x="668045" y="2403860"/>
              <a:ext cx="2166152" cy="798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Conventional</a:t>
              </a:r>
            </a:p>
          </p:txBody>
        </p:sp>
        <p:sp>
          <p:nvSpPr>
            <p:cNvPr id="12" name="Right Arrow 11">
              <a:extLst>
                <a:ext uri="{FF2B5EF4-FFF2-40B4-BE49-F238E27FC236}">
                  <a16:creationId xmlns:a16="http://schemas.microsoft.com/office/drawing/2014/main" id="{00255B46-91B8-AF49-B283-289D99A844A2}"/>
                </a:ext>
              </a:extLst>
            </p:cNvPr>
            <p:cNvSpPr/>
            <p:nvPr/>
          </p:nvSpPr>
          <p:spPr>
            <a:xfrm>
              <a:off x="343269" y="3902335"/>
              <a:ext cx="5885896" cy="221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BA6ABF5-3B60-ED4B-83ED-76B87856F6FA}"/>
                </a:ext>
              </a:extLst>
            </p:cNvPr>
            <p:cNvSpPr/>
            <p:nvPr/>
          </p:nvSpPr>
          <p:spPr>
            <a:xfrm rot="16200000">
              <a:off x="707998" y="3894194"/>
              <a:ext cx="5123892" cy="221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FFD345-4D16-8B47-B234-CCB6AAD941C1}"/>
                </a:ext>
              </a:extLst>
            </p:cNvPr>
            <p:cNvSpPr txBox="1"/>
            <p:nvPr/>
          </p:nvSpPr>
          <p:spPr>
            <a:xfrm>
              <a:off x="3380915" y="1226165"/>
              <a:ext cx="1274708" cy="646331"/>
            </a:xfrm>
            <a:prstGeom prst="rect">
              <a:avLst/>
            </a:prstGeom>
            <a:noFill/>
          </p:spPr>
          <p:txBody>
            <a:bodyPr wrap="none" rtlCol="0">
              <a:spAutoFit/>
            </a:bodyPr>
            <a:lstStyle/>
            <a:p>
              <a:r>
                <a:rPr lang="en-US" dirty="0"/>
                <a:t>pattern</a:t>
              </a:r>
            </a:p>
            <a:p>
              <a:r>
                <a:rPr lang="en-US" dirty="0"/>
                <a:t>complexity</a:t>
              </a:r>
            </a:p>
          </p:txBody>
        </p:sp>
        <p:sp>
          <p:nvSpPr>
            <p:cNvPr id="15" name="Rectangle 14">
              <a:extLst>
                <a:ext uri="{FF2B5EF4-FFF2-40B4-BE49-F238E27FC236}">
                  <a16:creationId xmlns:a16="http://schemas.microsoft.com/office/drawing/2014/main" id="{EF89A8DB-FB53-BE48-B756-F7068B50CA32}"/>
                </a:ext>
              </a:extLst>
            </p:cNvPr>
            <p:cNvSpPr/>
            <p:nvPr/>
          </p:nvSpPr>
          <p:spPr>
            <a:xfrm>
              <a:off x="3814438" y="2403860"/>
              <a:ext cx="2166152" cy="798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Combine Both</a:t>
              </a:r>
            </a:p>
          </p:txBody>
        </p:sp>
        <p:sp>
          <p:nvSpPr>
            <p:cNvPr id="16" name="Rectangle 15">
              <a:extLst>
                <a:ext uri="{FF2B5EF4-FFF2-40B4-BE49-F238E27FC236}">
                  <a16:creationId xmlns:a16="http://schemas.microsoft.com/office/drawing/2014/main" id="{07464A21-7842-2247-84A1-1A6EF43FC5F6}"/>
                </a:ext>
              </a:extLst>
            </p:cNvPr>
            <p:cNvSpPr/>
            <p:nvPr/>
          </p:nvSpPr>
          <p:spPr>
            <a:xfrm>
              <a:off x="668045" y="4862977"/>
              <a:ext cx="2166152" cy="798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Either</a:t>
              </a:r>
            </a:p>
          </p:txBody>
        </p:sp>
      </p:grpSp>
      <p:sp>
        <p:nvSpPr>
          <p:cNvPr id="17" name="TextBox 16">
            <a:extLst>
              <a:ext uri="{FF2B5EF4-FFF2-40B4-BE49-F238E27FC236}">
                <a16:creationId xmlns:a16="http://schemas.microsoft.com/office/drawing/2014/main" id="{571E2100-33C6-424C-A18D-70D52928490C}"/>
              </a:ext>
            </a:extLst>
          </p:cNvPr>
          <p:cNvSpPr txBox="1"/>
          <p:nvPr/>
        </p:nvSpPr>
        <p:spPr>
          <a:xfrm>
            <a:off x="401715" y="1089835"/>
            <a:ext cx="5155706" cy="2308324"/>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learned that some tasks in the chain fit better for conventional alg. while some others fit better for ML alg.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 believe combining both would give us the best performance with limited data and computing resources </a:t>
            </a:r>
          </a:p>
        </p:txBody>
      </p:sp>
    </p:spTree>
    <p:extLst>
      <p:ext uri="{BB962C8B-B14F-4D97-AF65-F5344CB8AC3E}">
        <p14:creationId xmlns:p14="http://schemas.microsoft.com/office/powerpoint/2010/main" val="1689215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5D2CAE-DBF0-52AA-DA18-B021C0173991}"/>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sp>
        <p:nvSpPr>
          <p:cNvPr id="26" name="Rectangle 25">
            <a:extLst>
              <a:ext uri="{FF2B5EF4-FFF2-40B4-BE49-F238E27FC236}">
                <a16:creationId xmlns:a16="http://schemas.microsoft.com/office/drawing/2014/main" id="{C546E7D3-CB7C-C8ED-0AB1-73B1FBF54822}"/>
              </a:ext>
            </a:extLst>
          </p:cNvPr>
          <p:cNvSpPr/>
          <p:nvPr/>
        </p:nvSpPr>
        <p:spPr>
          <a:xfrm>
            <a:off x="-80920" y="-72828"/>
            <a:ext cx="12348446" cy="700770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artial eclipse of the sun&#10;&#10;Description automatically generated">
            <a:extLst>
              <a:ext uri="{FF2B5EF4-FFF2-40B4-BE49-F238E27FC236}">
                <a16:creationId xmlns:a16="http://schemas.microsoft.com/office/drawing/2014/main" id="{2B8D0DF2-A4E1-A1E7-4115-BB3D8F24D5DF}"/>
              </a:ext>
            </a:extLst>
          </p:cNvPr>
          <p:cNvPicPr>
            <a:picLocks noChangeAspect="1"/>
          </p:cNvPicPr>
          <p:nvPr/>
        </p:nvPicPr>
        <p:blipFill>
          <a:blip r:embed="rId2"/>
          <a:stretch>
            <a:fillRect/>
          </a:stretch>
        </p:blipFill>
        <p:spPr>
          <a:xfrm>
            <a:off x="571500" y="2573267"/>
            <a:ext cx="1143000" cy="1143000"/>
          </a:xfrm>
          <a:prstGeom prst="rect">
            <a:avLst/>
          </a:prstGeom>
        </p:spPr>
      </p:pic>
      <p:pic>
        <p:nvPicPr>
          <p:cNvPr id="11" name="Picture 10" descr="A yellow crescent moon in the dark&#10;&#10;Description automatically generated">
            <a:extLst>
              <a:ext uri="{FF2B5EF4-FFF2-40B4-BE49-F238E27FC236}">
                <a16:creationId xmlns:a16="http://schemas.microsoft.com/office/drawing/2014/main" id="{0C0AE6B5-4502-E6A7-091E-C8D09B5F30CF}"/>
              </a:ext>
            </a:extLst>
          </p:cNvPr>
          <p:cNvPicPr>
            <a:picLocks noChangeAspect="1"/>
          </p:cNvPicPr>
          <p:nvPr/>
        </p:nvPicPr>
        <p:blipFill>
          <a:blip r:embed="rId3"/>
          <a:stretch>
            <a:fillRect/>
          </a:stretch>
        </p:blipFill>
        <p:spPr>
          <a:xfrm>
            <a:off x="1714500" y="2621819"/>
            <a:ext cx="1143000" cy="1143000"/>
          </a:xfrm>
          <a:prstGeom prst="rect">
            <a:avLst/>
          </a:prstGeom>
        </p:spPr>
      </p:pic>
      <p:pic>
        <p:nvPicPr>
          <p:cNvPr id="13" name="Picture 12" descr="A yellow crescent moon in the dark&#10;&#10;Description automatically generated">
            <a:extLst>
              <a:ext uri="{FF2B5EF4-FFF2-40B4-BE49-F238E27FC236}">
                <a16:creationId xmlns:a16="http://schemas.microsoft.com/office/drawing/2014/main" id="{F354BFFD-4068-BB50-4C1A-62204B8C8A1B}"/>
              </a:ext>
            </a:extLst>
          </p:cNvPr>
          <p:cNvPicPr>
            <a:picLocks noChangeAspect="1"/>
          </p:cNvPicPr>
          <p:nvPr/>
        </p:nvPicPr>
        <p:blipFill>
          <a:blip r:embed="rId4"/>
          <a:stretch>
            <a:fillRect/>
          </a:stretch>
        </p:blipFill>
        <p:spPr>
          <a:xfrm>
            <a:off x="2857500" y="2700997"/>
            <a:ext cx="1130300" cy="1130300"/>
          </a:xfrm>
          <a:prstGeom prst="rect">
            <a:avLst/>
          </a:prstGeom>
        </p:spPr>
      </p:pic>
      <p:pic>
        <p:nvPicPr>
          <p:cNvPr id="15" name="Picture 14" descr="A yellow crescent moon in a black sky&#10;&#10;Description automatically generated">
            <a:extLst>
              <a:ext uri="{FF2B5EF4-FFF2-40B4-BE49-F238E27FC236}">
                <a16:creationId xmlns:a16="http://schemas.microsoft.com/office/drawing/2014/main" id="{82931FFB-6798-F55C-492E-F95BE35E8455}"/>
              </a:ext>
            </a:extLst>
          </p:cNvPr>
          <p:cNvPicPr>
            <a:picLocks noChangeAspect="1"/>
          </p:cNvPicPr>
          <p:nvPr/>
        </p:nvPicPr>
        <p:blipFill>
          <a:blip r:embed="rId5"/>
          <a:stretch>
            <a:fillRect/>
          </a:stretch>
        </p:blipFill>
        <p:spPr>
          <a:xfrm>
            <a:off x="3987800" y="2710831"/>
            <a:ext cx="1143000" cy="1143000"/>
          </a:xfrm>
          <a:prstGeom prst="rect">
            <a:avLst/>
          </a:prstGeom>
        </p:spPr>
      </p:pic>
      <p:pic>
        <p:nvPicPr>
          <p:cNvPr id="17" name="Picture 16" descr="A crescent moon in the sky&#10;&#10;Description automatically generated">
            <a:extLst>
              <a:ext uri="{FF2B5EF4-FFF2-40B4-BE49-F238E27FC236}">
                <a16:creationId xmlns:a16="http://schemas.microsoft.com/office/drawing/2014/main" id="{49137D5E-3FDD-AA5F-053D-BB88FD7D739D}"/>
              </a:ext>
            </a:extLst>
          </p:cNvPr>
          <p:cNvPicPr>
            <a:picLocks noChangeAspect="1"/>
          </p:cNvPicPr>
          <p:nvPr/>
        </p:nvPicPr>
        <p:blipFill>
          <a:blip r:embed="rId6"/>
          <a:stretch>
            <a:fillRect/>
          </a:stretch>
        </p:blipFill>
        <p:spPr>
          <a:xfrm>
            <a:off x="5118100" y="2759383"/>
            <a:ext cx="1143000" cy="1143000"/>
          </a:xfrm>
          <a:prstGeom prst="rect">
            <a:avLst/>
          </a:prstGeom>
        </p:spPr>
      </p:pic>
      <p:pic>
        <p:nvPicPr>
          <p:cNvPr id="19" name="Picture 18" descr="A yellow moon in the sky&#10;&#10;Description automatically generated">
            <a:extLst>
              <a:ext uri="{FF2B5EF4-FFF2-40B4-BE49-F238E27FC236}">
                <a16:creationId xmlns:a16="http://schemas.microsoft.com/office/drawing/2014/main" id="{995A3E13-DBA0-1EF7-4FF2-E71B6C12D10E}"/>
              </a:ext>
            </a:extLst>
          </p:cNvPr>
          <p:cNvPicPr>
            <a:picLocks noChangeAspect="1"/>
          </p:cNvPicPr>
          <p:nvPr/>
        </p:nvPicPr>
        <p:blipFill>
          <a:blip r:embed="rId7"/>
          <a:stretch>
            <a:fillRect/>
          </a:stretch>
        </p:blipFill>
        <p:spPr>
          <a:xfrm>
            <a:off x="6261100" y="2775567"/>
            <a:ext cx="1143000" cy="1143000"/>
          </a:xfrm>
          <a:prstGeom prst="rect">
            <a:avLst/>
          </a:prstGeom>
        </p:spPr>
      </p:pic>
      <p:pic>
        <p:nvPicPr>
          <p:cNvPr id="21" name="Picture 20" descr="A partial solar eclipse in the sky&#10;&#10;Description automatically generated">
            <a:extLst>
              <a:ext uri="{FF2B5EF4-FFF2-40B4-BE49-F238E27FC236}">
                <a16:creationId xmlns:a16="http://schemas.microsoft.com/office/drawing/2014/main" id="{81C00586-6185-945C-24E2-FBCA5649CAFE}"/>
              </a:ext>
            </a:extLst>
          </p:cNvPr>
          <p:cNvPicPr>
            <a:picLocks noChangeAspect="1"/>
          </p:cNvPicPr>
          <p:nvPr/>
        </p:nvPicPr>
        <p:blipFill>
          <a:blip r:embed="rId8"/>
          <a:stretch>
            <a:fillRect/>
          </a:stretch>
        </p:blipFill>
        <p:spPr>
          <a:xfrm>
            <a:off x="7404100" y="2767475"/>
            <a:ext cx="1143000" cy="1143000"/>
          </a:xfrm>
          <a:prstGeom prst="rect">
            <a:avLst/>
          </a:prstGeom>
        </p:spPr>
      </p:pic>
      <p:pic>
        <p:nvPicPr>
          <p:cNvPr id="23" name="Picture 22" descr="A yellow circle in the middle of a black background&#10;&#10;Description automatically generated">
            <a:extLst>
              <a:ext uri="{FF2B5EF4-FFF2-40B4-BE49-F238E27FC236}">
                <a16:creationId xmlns:a16="http://schemas.microsoft.com/office/drawing/2014/main" id="{46F04A95-BB73-2511-65C0-926817526C98}"/>
              </a:ext>
            </a:extLst>
          </p:cNvPr>
          <p:cNvPicPr>
            <a:picLocks noChangeAspect="1"/>
          </p:cNvPicPr>
          <p:nvPr/>
        </p:nvPicPr>
        <p:blipFill>
          <a:blip r:embed="rId9"/>
          <a:stretch>
            <a:fillRect/>
          </a:stretch>
        </p:blipFill>
        <p:spPr>
          <a:xfrm>
            <a:off x="8547100" y="2710831"/>
            <a:ext cx="1143000" cy="1143000"/>
          </a:xfrm>
          <a:prstGeom prst="rect">
            <a:avLst/>
          </a:prstGeom>
        </p:spPr>
      </p:pic>
      <p:pic>
        <p:nvPicPr>
          <p:cNvPr id="25" name="Picture 24" descr="A yellow circle in the dark&#10;&#10;Description automatically generated">
            <a:extLst>
              <a:ext uri="{FF2B5EF4-FFF2-40B4-BE49-F238E27FC236}">
                <a16:creationId xmlns:a16="http://schemas.microsoft.com/office/drawing/2014/main" id="{636694EB-F9B7-191C-237B-8EC2CD047DDE}"/>
              </a:ext>
            </a:extLst>
          </p:cNvPr>
          <p:cNvPicPr>
            <a:picLocks noChangeAspect="1"/>
          </p:cNvPicPr>
          <p:nvPr/>
        </p:nvPicPr>
        <p:blipFill>
          <a:blip r:embed="rId10"/>
          <a:stretch>
            <a:fillRect/>
          </a:stretch>
        </p:blipFill>
        <p:spPr>
          <a:xfrm>
            <a:off x="9664700" y="2702739"/>
            <a:ext cx="1143000" cy="1143000"/>
          </a:xfrm>
          <a:prstGeom prst="rect">
            <a:avLst/>
          </a:prstGeom>
        </p:spPr>
      </p:pic>
      <p:sp>
        <p:nvSpPr>
          <p:cNvPr id="28" name="TextBox 27">
            <a:extLst>
              <a:ext uri="{FF2B5EF4-FFF2-40B4-BE49-F238E27FC236}">
                <a16:creationId xmlns:a16="http://schemas.microsoft.com/office/drawing/2014/main" id="{3DF19F21-ECE7-EC8B-5767-7A941C960854}"/>
              </a:ext>
            </a:extLst>
          </p:cNvPr>
          <p:cNvSpPr txBox="1"/>
          <p:nvPr/>
        </p:nvSpPr>
        <p:spPr>
          <a:xfrm>
            <a:off x="838947" y="2576442"/>
            <a:ext cx="633507" cy="369332"/>
          </a:xfrm>
          <a:prstGeom prst="rect">
            <a:avLst/>
          </a:prstGeom>
          <a:noFill/>
        </p:spPr>
        <p:txBody>
          <a:bodyPr wrap="none" rtlCol="0">
            <a:spAutoFit/>
          </a:bodyPr>
          <a:lstStyle/>
          <a:p>
            <a:r>
              <a:rPr lang="en-US" dirty="0">
                <a:solidFill>
                  <a:srgbClr val="B36503"/>
                </a:solidFill>
              </a:rPr>
              <a:t>2:52</a:t>
            </a:r>
          </a:p>
        </p:txBody>
      </p:sp>
      <p:sp>
        <p:nvSpPr>
          <p:cNvPr id="29" name="TextBox 28">
            <a:extLst>
              <a:ext uri="{FF2B5EF4-FFF2-40B4-BE49-F238E27FC236}">
                <a16:creationId xmlns:a16="http://schemas.microsoft.com/office/drawing/2014/main" id="{13EF842D-5344-AC8F-C252-DA047A164708}"/>
              </a:ext>
            </a:extLst>
          </p:cNvPr>
          <p:cNvSpPr txBox="1"/>
          <p:nvPr/>
        </p:nvSpPr>
        <p:spPr>
          <a:xfrm>
            <a:off x="2059496" y="2576442"/>
            <a:ext cx="633507" cy="369332"/>
          </a:xfrm>
          <a:prstGeom prst="rect">
            <a:avLst/>
          </a:prstGeom>
          <a:noFill/>
        </p:spPr>
        <p:txBody>
          <a:bodyPr wrap="none" rtlCol="0">
            <a:spAutoFit/>
          </a:bodyPr>
          <a:lstStyle/>
          <a:p>
            <a:r>
              <a:rPr lang="en-US" dirty="0">
                <a:solidFill>
                  <a:srgbClr val="B36503"/>
                </a:solidFill>
              </a:rPr>
              <a:t>3:17</a:t>
            </a:r>
          </a:p>
        </p:txBody>
      </p:sp>
      <p:sp>
        <p:nvSpPr>
          <p:cNvPr id="30" name="TextBox 29">
            <a:extLst>
              <a:ext uri="{FF2B5EF4-FFF2-40B4-BE49-F238E27FC236}">
                <a16:creationId xmlns:a16="http://schemas.microsoft.com/office/drawing/2014/main" id="{CFE4577C-5A26-DB08-45C4-B71EE7E427C8}"/>
              </a:ext>
            </a:extLst>
          </p:cNvPr>
          <p:cNvSpPr txBox="1"/>
          <p:nvPr/>
        </p:nvSpPr>
        <p:spPr>
          <a:xfrm>
            <a:off x="3202496" y="2576442"/>
            <a:ext cx="633507" cy="369332"/>
          </a:xfrm>
          <a:prstGeom prst="rect">
            <a:avLst/>
          </a:prstGeom>
          <a:noFill/>
        </p:spPr>
        <p:txBody>
          <a:bodyPr wrap="none" rtlCol="0">
            <a:spAutoFit/>
          </a:bodyPr>
          <a:lstStyle/>
          <a:p>
            <a:r>
              <a:rPr lang="en-US" dirty="0">
                <a:solidFill>
                  <a:srgbClr val="B36503"/>
                </a:solidFill>
              </a:rPr>
              <a:t>3:24</a:t>
            </a:r>
          </a:p>
        </p:txBody>
      </p:sp>
      <p:sp>
        <p:nvSpPr>
          <p:cNvPr id="31" name="TextBox 30">
            <a:extLst>
              <a:ext uri="{FF2B5EF4-FFF2-40B4-BE49-F238E27FC236}">
                <a16:creationId xmlns:a16="http://schemas.microsoft.com/office/drawing/2014/main" id="{15D09EC6-5900-70E7-3639-56AB7B2AF290}"/>
              </a:ext>
            </a:extLst>
          </p:cNvPr>
          <p:cNvSpPr txBox="1"/>
          <p:nvPr/>
        </p:nvSpPr>
        <p:spPr>
          <a:xfrm>
            <a:off x="4319350" y="2576442"/>
            <a:ext cx="633507" cy="369332"/>
          </a:xfrm>
          <a:prstGeom prst="rect">
            <a:avLst/>
          </a:prstGeom>
          <a:noFill/>
        </p:spPr>
        <p:txBody>
          <a:bodyPr wrap="none" rtlCol="0">
            <a:spAutoFit/>
          </a:bodyPr>
          <a:lstStyle/>
          <a:p>
            <a:r>
              <a:rPr lang="en-US" dirty="0">
                <a:solidFill>
                  <a:srgbClr val="B36503"/>
                </a:solidFill>
              </a:rPr>
              <a:t>3:25</a:t>
            </a:r>
          </a:p>
        </p:txBody>
      </p:sp>
      <p:sp>
        <p:nvSpPr>
          <p:cNvPr id="32" name="TextBox 31">
            <a:extLst>
              <a:ext uri="{FF2B5EF4-FFF2-40B4-BE49-F238E27FC236}">
                <a16:creationId xmlns:a16="http://schemas.microsoft.com/office/drawing/2014/main" id="{A4250884-4C03-4C22-2687-1F0DC22DCD26}"/>
              </a:ext>
            </a:extLst>
          </p:cNvPr>
          <p:cNvSpPr txBox="1"/>
          <p:nvPr/>
        </p:nvSpPr>
        <p:spPr>
          <a:xfrm>
            <a:off x="5386077" y="2576442"/>
            <a:ext cx="633507" cy="369332"/>
          </a:xfrm>
          <a:prstGeom prst="rect">
            <a:avLst/>
          </a:prstGeom>
          <a:noFill/>
        </p:spPr>
        <p:txBody>
          <a:bodyPr wrap="none" rtlCol="0">
            <a:spAutoFit/>
          </a:bodyPr>
          <a:lstStyle/>
          <a:p>
            <a:r>
              <a:rPr lang="en-US" dirty="0">
                <a:solidFill>
                  <a:srgbClr val="B36503"/>
                </a:solidFill>
              </a:rPr>
              <a:t>3:28</a:t>
            </a:r>
          </a:p>
        </p:txBody>
      </p:sp>
      <p:sp>
        <p:nvSpPr>
          <p:cNvPr id="33" name="TextBox 32">
            <a:extLst>
              <a:ext uri="{FF2B5EF4-FFF2-40B4-BE49-F238E27FC236}">
                <a16:creationId xmlns:a16="http://schemas.microsoft.com/office/drawing/2014/main" id="{6D3EB1DD-257D-84C6-36BB-2F07263BCD14}"/>
              </a:ext>
            </a:extLst>
          </p:cNvPr>
          <p:cNvSpPr txBox="1"/>
          <p:nvPr/>
        </p:nvSpPr>
        <p:spPr>
          <a:xfrm>
            <a:off x="6531631" y="2576442"/>
            <a:ext cx="633507" cy="369332"/>
          </a:xfrm>
          <a:prstGeom prst="rect">
            <a:avLst/>
          </a:prstGeom>
          <a:noFill/>
        </p:spPr>
        <p:txBody>
          <a:bodyPr wrap="none" rtlCol="0">
            <a:spAutoFit/>
          </a:bodyPr>
          <a:lstStyle/>
          <a:p>
            <a:r>
              <a:rPr lang="en-US" dirty="0">
                <a:solidFill>
                  <a:srgbClr val="B36503"/>
                </a:solidFill>
              </a:rPr>
              <a:t>3:45</a:t>
            </a:r>
          </a:p>
        </p:txBody>
      </p:sp>
      <p:sp>
        <p:nvSpPr>
          <p:cNvPr id="34" name="TextBox 33">
            <a:extLst>
              <a:ext uri="{FF2B5EF4-FFF2-40B4-BE49-F238E27FC236}">
                <a16:creationId xmlns:a16="http://schemas.microsoft.com/office/drawing/2014/main" id="{FB2D8CFF-6408-DF91-A5AC-EE33DCEE87FC}"/>
              </a:ext>
            </a:extLst>
          </p:cNvPr>
          <p:cNvSpPr txBox="1"/>
          <p:nvPr/>
        </p:nvSpPr>
        <p:spPr>
          <a:xfrm>
            <a:off x="7674631" y="2576442"/>
            <a:ext cx="633507" cy="369332"/>
          </a:xfrm>
          <a:prstGeom prst="rect">
            <a:avLst/>
          </a:prstGeom>
          <a:noFill/>
        </p:spPr>
        <p:txBody>
          <a:bodyPr wrap="none" rtlCol="0">
            <a:spAutoFit/>
          </a:bodyPr>
          <a:lstStyle/>
          <a:p>
            <a:r>
              <a:rPr lang="en-US" dirty="0">
                <a:solidFill>
                  <a:srgbClr val="B36503"/>
                </a:solidFill>
              </a:rPr>
              <a:t>3:52</a:t>
            </a:r>
          </a:p>
        </p:txBody>
      </p:sp>
      <p:sp>
        <p:nvSpPr>
          <p:cNvPr id="35" name="TextBox 34">
            <a:extLst>
              <a:ext uri="{FF2B5EF4-FFF2-40B4-BE49-F238E27FC236}">
                <a16:creationId xmlns:a16="http://schemas.microsoft.com/office/drawing/2014/main" id="{7C9C89EF-0DE8-DF4F-0CE3-BDE7FF4F1B57}"/>
              </a:ext>
            </a:extLst>
          </p:cNvPr>
          <p:cNvSpPr txBox="1"/>
          <p:nvPr/>
        </p:nvSpPr>
        <p:spPr>
          <a:xfrm>
            <a:off x="8817631" y="2576442"/>
            <a:ext cx="633507" cy="369332"/>
          </a:xfrm>
          <a:prstGeom prst="rect">
            <a:avLst/>
          </a:prstGeom>
          <a:noFill/>
        </p:spPr>
        <p:txBody>
          <a:bodyPr wrap="none" rtlCol="0">
            <a:spAutoFit/>
          </a:bodyPr>
          <a:lstStyle/>
          <a:p>
            <a:r>
              <a:rPr lang="en-US" dirty="0">
                <a:solidFill>
                  <a:srgbClr val="B36503"/>
                </a:solidFill>
              </a:rPr>
              <a:t>4:08</a:t>
            </a:r>
          </a:p>
        </p:txBody>
      </p:sp>
      <p:sp>
        <p:nvSpPr>
          <p:cNvPr id="36" name="TextBox 35">
            <a:extLst>
              <a:ext uri="{FF2B5EF4-FFF2-40B4-BE49-F238E27FC236}">
                <a16:creationId xmlns:a16="http://schemas.microsoft.com/office/drawing/2014/main" id="{ACA607DF-D963-06FD-E834-070264695FD0}"/>
              </a:ext>
            </a:extLst>
          </p:cNvPr>
          <p:cNvSpPr txBox="1"/>
          <p:nvPr/>
        </p:nvSpPr>
        <p:spPr>
          <a:xfrm>
            <a:off x="9924887" y="2576442"/>
            <a:ext cx="633507" cy="369332"/>
          </a:xfrm>
          <a:prstGeom prst="rect">
            <a:avLst/>
          </a:prstGeom>
          <a:noFill/>
        </p:spPr>
        <p:txBody>
          <a:bodyPr wrap="none" rtlCol="0">
            <a:spAutoFit/>
          </a:bodyPr>
          <a:lstStyle/>
          <a:p>
            <a:r>
              <a:rPr lang="en-US" dirty="0">
                <a:solidFill>
                  <a:srgbClr val="B36503"/>
                </a:solidFill>
              </a:rPr>
              <a:t>4:22</a:t>
            </a:r>
          </a:p>
        </p:txBody>
      </p:sp>
      <p:sp>
        <p:nvSpPr>
          <p:cNvPr id="6" name="TextBox 5">
            <a:extLst>
              <a:ext uri="{FF2B5EF4-FFF2-40B4-BE49-F238E27FC236}">
                <a16:creationId xmlns:a16="http://schemas.microsoft.com/office/drawing/2014/main" id="{160FC1CF-9C7E-9210-CB78-77ADF2766B3E}"/>
              </a:ext>
            </a:extLst>
          </p:cNvPr>
          <p:cNvSpPr txBox="1"/>
          <p:nvPr/>
        </p:nvSpPr>
        <p:spPr>
          <a:xfrm>
            <a:off x="838947" y="3931467"/>
            <a:ext cx="2008883" cy="707886"/>
          </a:xfrm>
          <a:prstGeom prst="rect">
            <a:avLst/>
          </a:prstGeom>
          <a:noFill/>
        </p:spPr>
        <p:txBody>
          <a:bodyPr wrap="none" rtlCol="0">
            <a:spAutoFit/>
          </a:bodyPr>
          <a:lstStyle/>
          <a:p>
            <a:r>
              <a:rPr lang="en-US" sz="4000" dirty="0">
                <a:solidFill>
                  <a:srgbClr val="E3A710"/>
                </a:solidFill>
              </a:rPr>
              <a:t>Thanks!</a:t>
            </a:r>
          </a:p>
        </p:txBody>
      </p:sp>
      <p:pic>
        <p:nvPicPr>
          <p:cNvPr id="7" name="Picture 6" descr="A person wearing a purple shirt&#10;&#10;Description automatically generated">
            <a:extLst>
              <a:ext uri="{FF2B5EF4-FFF2-40B4-BE49-F238E27FC236}">
                <a16:creationId xmlns:a16="http://schemas.microsoft.com/office/drawing/2014/main" id="{AB48DB07-6F34-8F41-838A-5C53ACBDA3C1}"/>
              </a:ext>
            </a:extLst>
          </p:cNvPr>
          <p:cNvPicPr>
            <a:picLocks noChangeAspect="1"/>
          </p:cNvPicPr>
          <p:nvPr/>
        </p:nvPicPr>
        <p:blipFill>
          <a:blip r:embed="rId11"/>
          <a:stretch>
            <a:fillRect/>
          </a:stretch>
        </p:blipFill>
        <p:spPr>
          <a:xfrm>
            <a:off x="11529436" y="4834991"/>
            <a:ext cx="662564" cy="2099883"/>
          </a:xfrm>
          <a:prstGeom prst="rect">
            <a:avLst/>
          </a:prstGeom>
        </p:spPr>
      </p:pic>
    </p:spTree>
    <p:extLst>
      <p:ext uri="{BB962C8B-B14F-4D97-AF65-F5344CB8AC3E}">
        <p14:creationId xmlns:p14="http://schemas.microsoft.com/office/powerpoint/2010/main" val="288297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CD12-AEC3-134E-97FD-709E88533837}"/>
              </a:ext>
            </a:extLst>
          </p:cNvPr>
          <p:cNvSpPr>
            <a:spLocks noGrp="1"/>
          </p:cNvSpPr>
          <p:nvPr>
            <p:ph type="title"/>
          </p:nvPr>
        </p:nvSpPr>
        <p:spPr/>
        <p:txBody>
          <a:bodyPr/>
          <a:lstStyle/>
          <a:p>
            <a:r>
              <a:rPr lang="en-US" dirty="0"/>
              <a:t>Wire-Cell 3D Imaging Principle</a:t>
            </a:r>
          </a:p>
        </p:txBody>
      </p:sp>
      <p:sp>
        <p:nvSpPr>
          <p:cNvPr id="3" name="Slide Number Placeholder 2">
            <a:extLst>
              <a:ext uri="{FF2B5EF4-FFF2-40B4-BE49-F238E27FC236}">
                <a16:creationId xmlns:a16="http://schemas.microsoft.com/office/drawing/2014/main" id="{CEE7716D-F4D6-094F-A3B9-9147F2CC07A4}"/>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pic>
        <p:nvPicPr>
          <p:cNvPr id="4" name="Picture 2">
            <a:extLst>
              <a:ext uri="{FF2B5EF4-FFF2-40B4-BE49-F238E27FC236}">
                <a16:creationId xmlns:a16="http://schemas.microsoft.com/office/drawing/2014/main" id="{5C9F459E-9C85-AC44-9B94-5EDEFD3FD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05" y="1018336"/>
            <a:ext cx="2914269" cy="509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1EE3661A-EA4A-FF48-B18A-4278861BE018}"/>
              </a:ext>
            </a:extLst>
          </p:cNvPr>
          <p:cNvGrpSpPr/>
          <p:nvPr/>
        </p:nvGrpSpPr>
        <p:grpSpPr>
          <a:xfrm>
            <a:off x="3252355" y="1284652"/>
            <a:ext cx="8330045" cy="4650469"/>
            <a:chOff x="3724547" y="2595528"/>
            <a:chExt cx="7735428" cy="4125950"/>
          </a:xfrm>
        </p:grpSpPr>
        <p:pic>
          <p:nvPicPr>
            <p:cNvPr id="6" name="Picture 5">
              <a:extLst>
                <a:ext uri="{FF2B5EF4-FFF2-40B4-BE49-F238E27FC236}">
                  <a16:creationId xmlns:a16="http://schemas.microsoft.com/office/drawing/2014/main" id="{BC2301BB-BF20-6E4E-A2EB-8F7ACB3A3103}"/>
                </a:ext>
              </a:extLst>
            </p:cNvPr>
            <p:cNvPicPr>
              <a:picLocks noChangeAspect="1"/>
            </p:cNvPicPr>
            <p:nvPr/>
          </p:nvPicPr>
          <p:blipFill rotWithShape="1">
            <a:blip r:embed="rId4"/>
            <a:srcRect t="10569"/>
            <a:stretch/>
          </p:blipFill>
          <p:spPr>
            <a:xfrm>
              <a:off x="3724547" y="2595528"/>
              <a:ext cx="7735428" cy="4125950"/>
            </a:xfrm>
            <a:prstGeom prst="rect">
              <a:avLst/>
            </a:prstGeom>
          </p:spPr>
        </p:pic>
        <p:pic>
          <p:nvPicPr>
            <p:cNvPr id="7" name="Picture 6">
              <a:extLst>
                <a:ext uri="{FF2B5EF4-FFF2-40B4-BE49-F238E27FC236}">
                  <a16:creationId xmlns:a16="http://schemas.microsoft.com/office/drawing/2014/main" id="{1D01AF09-FFBF-3948-A9E4-185E1344EDF8}"/>
                </a:ext>
              </a:extLst>
            </p:cNvPr>
            <p:cNvPicPr>
              <a:picLocks noChangeAspect="1"/>
            </p:cNvPicPr>
            <p:nvPr/>
          </p:nvPicPr>
          <p:blipFill>
            <a:blip r:embed="rId5"/>
            <a:stretch>
              <a:fillRect/>
            </a:stretch>
          </p:blipFill>
          <p:spPr>
            <a:xfrm>
              <a:off x="8693150" y="2629231"/>
              <a:ext cx="2766825" cy="1231140"/>
            </a:xfrm>
            <a:prstGeom prst="rect">
              <a:avLst/>
            </a:prstGeom>
          </p:spPr>
        </p:pic>
      </p:grpSp>
      <p:sp>
        <p:nvSpPr>
          <p:cNvPr id="8" name="Rectangle 7">
            <a:extLst>
              <a:ext uri="{FF2B5EF4-FFF2-40B4-BE49-F238E27FC236}">
                <a16:creationId xmlns:a16="http://schemas.microsoft.com/office/drawing/2014/main" id="{4C4BFB15-7044-8341-B473-C08D9DB36F29}"/>
              </a:ext>
            </a:extLst>
          </p:cNvPr>
          <p:cNvSpPr/>
          <p:nvPr/>
        </p:nvSpPr>
        <p:spPr>
          <a:xfrm>
            <a:off x="4238407" y="6076773"/>
            <a:ext cx="5191991" cy="646331"/>
          </a:xfrm>
          <a:prstGeom prst="rect">
            <a:avLst/>
          </a:prstGeom>
          <a:ln>
            <a:solidFill>
              <a:schemeClr val="accent1"/>
            </a:solidFill>
          </a:ln>
        </p:spPr>
        <p:txBody>
          <a:bodyPr wrap="square">
            <a:spAutoFit/>
          </a:bodyPr>
          <a:lstStyle/>
          <a:p>
            <a:pPr algn="ctr"/>
            <a:r>
              <a:rPr lang="en-US" dirty="0"/>
              <a:t>“Three-dimensional Imaging for Large </a:t>
            </a:r>
            <a:r>
              <a:rPr lang="en-US" dirty="0" err="1"/>
              <a:t>LArTPCs</a:t>
            </a:r>
            <a:r>
              <a:rPr lang="en-US" dirty="0"/>
              <a:t>”, </a:t>
            </a:r>
            <a:r>
              <a:rPr lang="en-US" dirty="0">
                <a:hlinkClick r:id="rId6"/>
              </a:rPr>
              <a:t>JINST 13, P05032 (2018)</a:t>
            </a:r>
            <a:endParaRPr lang="en-US" dirty="0"/>
          </a:p>
        </p:txBody>
      </p:sp>
      <p:sp>
        <p:nvSpPr>
          <p:cNvPr id="9" name="TextBox 8">
            <a:extLst>
              <a:ext uri="{FF2B5EF4-FFF2-40B4-BE49-F238E27FC236}">
                <a16:creationId xmlns:a16="http://schemas.microsoft.com/office/drawing/2014/main" id="{BF532849-7990-B916-0CDF-A8232AED93F8}"/>
              </a:ext>
            </a:extLst>
          </p:cNvPr>
          <p:cNvSpPr txBox="1"/>
          <p:nvPr/>
        </p:nvSpPr>
        <p:spPr>
          <a:xfrm>
            <a:off x="9446474" y="958334"/>
            <a:ext cx="1292341" cy="369332"/>
          </a:xfrm>
          <a:prstGeom prst="rect">
            <a:avLst/>
          </a:prstGeom>
          <a:noFill/>
        </p:spPr>
        <p:txBody>
          <a:bodyPr wrap="none" rtlCol="0">
            <a:spAutoFit/>
          </a:bodyPr>
          <a:lstStyle/>
          <a:p>
            <a:r>
              <a:rPr lang="en-US" dirty="0"/>
              <a:t>“Wire-Cell”</a:t>
            </a:r>
          </a:p>
        </p:txBody>
      </p:sp>
    </p:spTree>
    <p:extLst>
      <p:ext uri="{BB962C8B-B14F-4D97-AF65-F5344CB8AC3E}">
        <p14:creationId xmlns:p14="http://schemas.microsoft.com/office/powerpoint/2010/main" val="4237308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CD12-AEC3-134E-97FD-709E88533837}"/>
              </a:ext>
            </a:extLst>
          </p:cNvPr>
          <p:cNvSpPr>
            <a:spLocks noGrp="1"/>
          </p:cNvSpPr>
          <p:nvPr>
            <p:ph type="title"/>
          </p:nvPr>
        </p:nvSpPr>
        <p:spPr/>
        <p:txBody>
          <a:bodyPr/>
          <a:lstStyle/>
          <a:p>
            <a:r>
              <a:rPr lang="en-US" dirty="0"/>
              <a:t>Wire-Cell 3D Imaging Principle</a:t>
            </a:r>
          </a:p>
        </p:txBody>
      </p:sp>
      <p:sp>
        <p:nvSpPr>
          <p:cNvPr id="3" name="Slide Number Placeholder 2">
            <a:extLst>
              <a:ext uri="{FF2B5EF4-FFF2-40B4-BE49-F238E27FC236}">
                <a16:creationId xmlns:a16="http://schemas.microsoft.com/office/drawing/2014/main" id="{CEE7716D-F4D6-094F-A3B9-9147F2CC07A4}"/>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4" name="Picture 2">
            <a:extLst>
              <a:ext uri="{FF2B5EF4-FFF2-40B4-BE49-F238E27FC236}">
                <a16:creationId xmlns:a16="http://schemas.microsoft.com/office/drawing/2014/main" id="{5C9F459E-9C85-AC44-9B94-5EDEFD3FD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05" y="1018336"/>
            <a:ext cx="2914269" cy="509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id="{1EE3661A-EA4A-FF48-B18A-4278861BE018}"/>
              </a:ext>
            </a:extLst>
          </p:cNvPr>
          <p:cNvGrpSpPr/>
          <p:nvPr/>
        </p:nvGrpSpPr>
        <p:grpSpPr>
          <a:xfrm>
            <a:off x="3252355" y="1284652"/>
            <a:ext cx="8330045" cy="4650469"/>
            <a:chOff x="3724547" y="2595528"/>
            <a:chExt cx="7735428" cy="4125950"/>
          </a:xfrm>
        </p:grpSpPr>
        <p:pic>
          <p:nvPicPr>
            <p:cNvPr id="6" name="Picture 5">
              <a:extLst>
                <a:ext uri="{FF2B5EF4-FFF2-40B4-BE49-F238E27FC236}">
                  <a16:creationId xmlns:a16="http://schemas.microsoft.com/office/drawing/2014/main" id="{BC2301BB-BF20-6E4E-A2EB-8F7ACB3A3103}"/>
                </a:ext>
              </a:extLst>
            </p:cNvPr>
            <p:cNvPicPr>
              <a:picLocks noChangeAspect="1"/>
            </p:cNvPicPr>
            <p:nvPr/>
          </p:nvPicPr>
          <p:blipFill rotWithShape="1">
            <a:blip r:embed="rId4"/>
            <a:srcRect t="10569"/>
            <a:stretch/>
          </p:blipFill>
          <p:spPr>
            <a:xfrm>
              <a:off x="3724547" y="2595528"/>
              <a:ext cx="7735428" cy="4125950"/>
            </a:xfrm>
            <a:prstGeom prst="rect">
              <a:avLst/>
            </a:prstGeom>
          </p:spPr>
        </p:pic>
        <p:pic>
          <p:nvPicPr>
            <p:cNvPr id="7" name="Picture 6">
              <a:extLst>
                <a:ext uri="{FF2B5EF4-FFF2-40B4-BE49-F238E27FC236}">
                  <a16:creationId xmlns:a16="http://schemas.microsoft.com/office/drawing/2014/main" id="{1D01AF09-FFBF-3948-A9E4-185E1344EDF8}"/>
                </a:ext>
              </a:extLst>
            </p:cNvPr>
            <p:cNvPicPr>
              <a:picLocks noChangeAspect="1"/>
            </p:cNvPicPr>
            <p:nvPr/>
          </p:nvPicPr>
          <p:blipFill>
            <a:blip r:embed="rId5"/>
            <a:stretch>
              <a:fillRect/>
            </a:stretch>
          </p:blipFill>
          <p:spPr>
            <a:xfrm>
              <a:off x="8693150" y="2629231"/>
              <a:ext cx="2766825" cy="1231140"/>
            </a:xfrm>
            <a:prstGeom prst="rect">
              <a:avLst/>
            </a:prstGeom>
          </p:spPr>
        </p:pic>
      </p:grpSp>
      <p:sp>
        <p:nvSpPr>
          <p:cNvPr id="8" name="Rectangle 7">
            <a:extLst>
              <a:ext uri="{FF2B5EF4-FFF2-40B4-BE49-F238E27FC236}">
                <a16:creationId xmlns:a16="http://schemas.microsoft.com/office/drawing/2014/main" id="{4C4BFB15-7044-8341-B473-C08D9DB36F29}"/>
              </a:ext>
            </a:extLst>
          </p:cNvPr>
          <p:cNvSpPr/>
          <p:nvPr/>
        </p:nvSpPr>
        <p:spPr>
          <a:xfrm>
            <a:off x="4238407" y="6076773"/>
            <a:ext cx="5191991" cy="646331"/>
          </a:xfrm>
          <a:prstGeom prst="rect">
            <a:avLst/>
          </a:prstGeom>
          <a:ln>
            <a:solidFill>
              <a:schemeClr val="accent1"/>
            </a:solidFill>
          </a:ln>
        </p:spPr>
        <p:txBody>
          <a:bodyPr wrap="square">
            <a:spAutoFit/>
          </a:bodyPr>
          <a:lstStyle/>
          <a:p>
            <a:pPr algn="ctr"/>
            <a:r>
              <a:rPr lang="en-US" dirty="0"/>
              <a:t>“Three-dimensional Imaging for Large </a:t>
            </a:r>
            <a:r>
              <a:rPr lang="en-US" dirty="0" err="1"/>
              <a:t>LArTPCs</a:t>
            </a:r>
            <a:r>
              <a:rPr lang="en-US" dirty="0"/>
              <a:t>”, </a:t>
            </a:r>
            <a:r>
              <a:rPr lang="en-US" dirty="0">
                <a:hlinkClick r:id="rId6"/>
              </a:rPr>
              <a:t>JINST 13, P05032 (2018)</a:t>
            </a:r>
            <a:endParaRPr lang="en-US" dirty="0"/>
          </a:p>
        </p:txBody>
      </p:sp>
      <p:sp>
        <p:nvSpPr>
          <p:cNvPr id="11" name="Rectangle 10">
            <a:extLst>
              <a:ext uri="{FF2B5EF4-FFF2-40B4-BE49-F238E27FC236}">
                <a16:creationId xmlns:a16="http://schemas.microsoft.com/office/drawing/2014/main" id="{EB546E24-FC4F-E599-B0F0-8DC188E82BB9}"/>
              </a:ext>
            </a:extLst>
          </p:cNvPr>
          <p:cNvSpPr/>
          <p:nvPr/>
        </p:nvSpPr>
        <p:spPr>
          <a:xfrm>
            <a:off x="8526688" y="972427"/>
            <a:ext cx="3674533" cy="5035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iagram of a graph&#10;&#10;Description automatically generated with medium confidence">
            <a:extLst>
              <a:ext uri="{FF2B5EF4-FFF2-40B4-BE49-F238E27FC236}">
                <a16:creationId xmlns:a16="http://schemas.microsoft.com/office/drawing/2014/main" id="{046E3D85-8B5B-2F6C-23E6-DDC347F9C2BA}"/>
              </a:ext>
            </a:extLst>
          </p:cNvPr>
          <p:cNvPicPr>
            <a:picLocks noChangeAspect="1"/>
          </p:cNvPicPr>
          <p:nvPr/>
        </p:nvPicPr>
        <p:blipFill>
          <a:blip r:embed="rId7"/>
          <a:stretch>
            <a:fillRect/>
          </a:stretch>
        </p:blipFill>
        <p:spPr>
          <a:xfrm>
            <a:off x="8526688" y="1739935"/>
            <a:ext cx="3394785" cy="3245015"/>
          </a:xfrm>
          <a:prstGeom prst="rect">
            <a:avLst/>
          </a:prstGeom>
        </p:spPr>
      </p:pic>
      <p:sp>
        <p:nvSpPr>
          <p:cNvPr id="9" name="TextBox 8">
            <a:extLst>
              <a:ext uri="{FF2B5EF4-FFF2-40B4-BE49-F238E27FC236}">
                <a16:creationId xmlns:a16="http://schemas.microsoft.com/office/drawing/2014/main" id="{4249409D-ABF0-2DAF-D138-52398FCF7420}"/>
              </a:ext>
            </a:extLst>
          </p:cNvPr>
          <p:cNvSpPr txBox="1"/>
          <p:nvPr/>
        </p:nvSpPr>
        <p:spPr>
          <a:xfrm>
            <a:off x="9011376" y="1284652"/>
            <a:ext cx="2425408" cy="369332"/>
          </a:xfrm>
          <a:prstGeom prst="rect">
            <a:avLst/>
          </a:prstGeom>
          <a:noFill/>
        </p:spPr>
        <p:txBody>
          <a:bodyPr wrap="none" rtlCol="0">
            <a:spAutoFit/>
          </a:bodyPr>
          <a:lstStyle/>
          <a:p>
            <a:r>
              <a:rPr lang="en-US" dirty="0"/>
              <a:t>B. Viren’s “Grid Tiling”</a:t>
            </a:r>
          </a:p>
        </p:txBody>
      </p:sp>
    </p:spTree>
    <p:extLst>
      <p:ext uri="{BB962C8B-B14F-4D97-AF65-F5344CB8AC3E}">
        <p14:creationId xmlns:p14="http://schemas.microsoft.com/office/powerpoint/2010/main" val="9232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E5C85-53CE-8C47-AA94-ED58AD5AF083}"/>
              </a:ext>
            </a:extLst>
          </p:cNvPr>
          <p:cNvSpPr>
            <a:spLocks noGrp="1"/>
          </p:cNvSpPr>
          <p:nvPr>
            <p:ph type="title"/>
          </p:nvPr>
        </p:nvSpPr>
        <p:spPr/>
        <p:txBody>
          <a:bodyPr/>
          <a:lstStyle/>
          <a:p>
            <a:r>
              <a:rPr lang="en-US" dirty="0"/>
              <a:t>Solving: usage of Charge, Sparsity, Positivity, Proximity</a:t>
            </a:r>
          </a:p>
        </p:txBody>
      </p:sp>
      <p:sp>
        <p:nvSpPr>
          <p:cNvPr id="3" name="Slide Number Placeholder 2">
            <a:extLst>
              <a:ext uri="{FF2B5EF4-FFF2-40B4-BE49-F238E27FC236}">
                <a16:creationId xmlns:a16="http://schemas.microsoft.com/office/drawing/2014/main" id="{8F7B9F81-DB0D-244F-B8B1-4FB0DB33F576}"/>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grpSp>
        <p:nvGrpSpPr>
          <p:cNvPr id="4" name="Group 3">
            <a:extLst>
              <a:ext uri="{FF2B5EF4-FFF2-40B4-BE49-F238E27FC236}">
                <a16:creationId xmlns:a16="http://schemas.microsoft.com/office/drawing/2014/main" id="{6A816612-0FF6-D64E-890F-5B8E082F665F}"/>
              </a:ext>
            </a:extLst>
          </p:cNvPr>
          <p:cNvGrpSpPr/>
          <p:nvPr/>
        </p:nvGrpSpPr>
        <p:grpSpPr>
          <a:xfrm>
            <a:off x="394835" y="4308189"/>
            <a:ext cx="11398766" cy="1877437"/>
            <a:chOff x="394835" y="4656145"/>
            <a:chExt cx="11398766" cy="1877437"/>
          </a:xfrm>
        </p:grpSpPr>
        <p:sp>
          <p:nvSpPr>
            <p:cNvPr id="5" name="TextBox 4">
              <a:extLst>
                <a:ext uri="{FF2B5EF4-FFF2-40B4-BE49-F238E27FC236}">
                  <a16:creationId xmlns:a16="http://schemas.microsoft.com/office/drawing/2014/main" id="{3F49E0BA-3D29-D444-BB4A-3B19C56A23F9}"/>
                </a:ext>
              </a:extLst>
            </p:cNvPr>
            <p:cNvSpPr txBox="1"/>
            <p:nvPr/>
          </p:nvSpPr>
          <p:spPr>
            <a:xfrm>
              <a:off x="394835" y="4656145"/>
              <a:ext cx="6982792" cy="1877437"/>
            </a:xfrm>
            <a:prstGeom prst="rect">
              <a:avLst/>
            </a:prstGeom>
            <a:noFill/>
          </p:spPr>
          <p:txBody>
            <a:bodyPr wrap="square" rtlCol="0">
              <a:spAutoFit/>
            </a:bodyPr>
            <a:lstStyle/>
            <a:p>
              <a:pPr marL="214313" indent="-214313">
                <a:buFont typeface="Arial" panose="020B0604020202020204" pitchFamily="34" charset="0"/>
                <a:buChar char="•"/>
              </a:pPr>
              <a:r>
                <a:rPr lang="en-US" sz="2000" dirty="0"/>
                <a:t>The goal is to differentiate the true hits from fake ones by using the charge information</a:t>
              </a:r>
            </a:p>
            <a:p>
              <a:pPr marL="671513" lvl="1" indent="-214313">
                <a:buFont typeface="Arial" panose="020B0604020202020204" pitchFamily="34" charset="0"/>
                <a:buChar char="•"/>
              </a:pPr>
              <a:r>
                <a:rPr lang="en-US" dirty="0"/>
                <a:t> ~ large charge  </a:t>
              </a:r>
              <a:r>
                <a:rPr lang="en-US" dirty="0">
                  <a:sym typeface="Wingdings" panose="05000000000000000000" pitchFamily="2" charset="2"/>
                </a:rPr>
                <a:t> true hits</a:t>
              </a:r>
            </a:p>
            <a:p>
              <a:pPr marL="671513" lvl="1" indent="-214313">
                <a:buFont typeface="Arial" panose="020B0604020202020204" pitchFamily="34" charset="0"/>
                <a:buChar char="•"/>
              </a:pPr>
              <a:r>
                <a:rPr lang="en-US" dirty="0">
                  <a:sym typeface="Wingdings" panose="05000000000000000000" pitchFamily="2" charset="2"/>
                </a:rPr>
                <a:t>~ zero charge   fake hits</a:t>
              </a:r>
              <a:endParaRPr lang="en-US" dirty="0"/>
            </a:p>
            <a:p>
              <a:pPr marL="285750" indent="-285750">
                <a:buFont typeface="Arial" panose="020B0604020202020204" pitchFamily="34" charset="0"/>
                <a:buChar char="•"/>
              </a:pPr>
              <a:r>
                <a:rPr lang="en-US" sz="2000" dirty="0"/>
                <a:t>Sparsity, positivity, and proximity information are added through compressed sensing (L1 regularization) </a:t>
              </a:r>
            </a:p>
          </p:txBody>
        </p:sp>
        <p:graphicFrame>
          <p:nvGraphicFramePr>
            <p:cNvPr id="6" name="Object 5">
              <a:extLst>
                <a:ext uri="{FF2B5EF4-FFF2-40B4-BE49-F238E27FC236}">
                  <a16:creationId xmlns:a16="http://schemas.microsoft.com/office/drawing/2014/main" id="{E02D8F38-A2CA-464F-BFBE-AEF06AA5F9AC}"/>
                </a:ext>
              </a:extLst>
            </p:cNvPr>
            <p:cNvGraphicFramePr>
              <a:graphicFrameLocks noChangeAspect="1"/>
            </p:cNvGraphicFramePr>
            <p:nvPr/>
          </p:nvGraphicFramePr>
          <p:xfrm>
            <a:off x="7574973" y="4745179"/>
            <a:ext cx="4218628" cy="1763425"/>
          </p:xfrm>
          <a:graphic>
            <a:graphicData uri="http://schemas.openxmlformats.org/presentationml/2006/ole">
              <mc:AlternateContent xmlns:mc="http://schemas.openxmlformats.org/markup-compatibility/2006">
                <mc:Choice xmlns:v="urn:schemas-microsoft-com:vml" Requires="v">
                  <p:oleObj name="Equation" r:id="rId3" imgW="1828800" imgH="812520" progId="Equation.DSMT4">
                    <p:embed/>
                  </p:oleObj>
                </mc:Choice>
                <mc:Fallback>
                  <p:oleObj name="Equation" r:id="rId3" imgW="1828800" imgH="812520" progId="Equation.DSMT4">
                    <p:embed/>
                    <p:pic>
                      <p:nvPicPr>
                        <p:cNvPr id="6" name="Object 5">
                          <a:extLst>
                            <a:ext uri="{FF2B5EF4-FFF2-40B4-BE49-F238E27FC236}">
                              <a16:creationId xmlns:a16="http://schemas.microsoft.com/office/drawing/2014/main" id="{E02D8F38-A2CA-464F-BFBE-AEF06AA5F9AC}"/>
                            </a:ext>
                          </a:extLst>
                        </p:cNvPr>
                        <p:cNvPicPr/>
                        <p:nvPr/>
                      </p:nvPicPr>
                      <p:blipFill>
                        <a:blip r:embed="rId4"/>
                        <a:stretch>
                          <a:fillRect/>
                        </a:stretch>
                      </p:blipFill>
                      <p:spPr>
                        <a:xfrm>
                          <a:off x="7574973" y="4745179"/>
                          <a:ext cx="4218628" cy="1763425"/>
                        </a:xfrm>
                        <a:prstGeom prst="rect">
                          <a:avLst/>
                        </a:prstGeom>
                        <a:solidFill>
                          <a:schemeClr val="bg1"/>
                        </a:solidFill>
                        <a:ln w="31750">
                          <a:solidFill>
                            <a:schemeClr val="tx1"/>
                          </a:solidFill>
                        </a:ln>
                      </p:spPr>
                    </p:pic>
                  </p:oleObj>
                </mc:Fallback>
              </mc:AlternateContent>
            </a:graphicData>
          </a:graphic>
        </p:graphicFrame>
        <p:sp>
          <p:nvSpPr>
            <p:cNvPr id="7" name="TextBox 6">
              <a:extLst>
                <a:ext uri="{FF2B5EF4-FFF2-40B4-BE49-F238E27FC236}">
                  <a16:creationId xmlns:a16="http://schemas.microsoft.com/office/drawing/2014/main" id="{5269E3AF-4406-574E-8486-9A455405F5DB}"/>
                </a:ext>
              </a:extLst>
            </p:cNvPr>
            <p:cNvSpPr txBox="1"/>
            <p:nvPr/>
          </p:nvSpPr>
          <p:spPr>
            <a:xfrm>
              <a:off x="7574973" y="5887251"/>
              <a:ext cx="4021282" cy="646331"/>
            </a:xfrm>
            <a:prstGeom prst="rect">
              <a:avLst/>
            </a:prstGeom>
            <a:noFill/>
          </p:spPr>
          <p:txBody>
            <a:bodyPr wrap="square" rtlCol="0">
              <a:spAutoFit/>
            </a:bodyPr>
            <a:lstStyle/>
            <a:p>
              <a:r>
                <a:rPr lang="en-US" dirty="0"/>
                <a:t>E. </a:t>
              </a:r>
              <a:r>
                <a:rPr lang="en-US" dirty="0" err="1"/>
                <a:t>Candes</a:t>
              </a:r>
              <a:r>
                <a:rPr lang="en-US" dirty="0"/>
                <a:t>, J. Romberg, T. Tao</a:t>
              </a:r>
            </a:p>
            <a:p>
              <a:r>
                <a:rPr lang="en-US" dirty="0" err="1"/>
                <a:t>arXiv</a:t>
              </a:r>
              <a:r>
                <a:rPr lang="en-US" dirty="0"/>
                <a:t>-math/0503066</a:t>
              </a:r>
            </a:p>
          </p:txBody>
        </p:sp>
      </p:grpSp>
      <p:pic>
        <p:nvPicPr>
          <p:cNvPr id="8" name="Picture 7">
            <a:extLst>
              <a:ext uri="{FF2B5EF4-FFF2-40B4-BE49-F238E27FC236}">
                <a16:creationId xmlns:a16="http://schemas.microsoft.com/office/drawing/2014/main" id="{E28FE135-8B2D-BD4A-B9ED-CE8D680CD9A7}"/>
              </a:ext>
            </a:extLst>
          </p:cNvPr>
          <p:cNvPicPr>
            <a:picLocks noChangeAspect="1"/>
          </p:cNvPicPr>
          <p:nvPr/>
        </p:nvPicPr>
        <p:blipFill>
          <a:blip r:embed="rId5"/>
          <a:stretch>
            <a:fillRect/>
          </a:stretch>
        </p:blipFill>
        <p:spPr>
          <a:xfrm>
            <a:off x="683997" y="1023664"/>
            <a:ext cx="5045370" cy="3040159"/>
          </a:xfrm>
          <a:prstGeom prst="rect">
            <a:avLst/>
          </a:prstGeom>
        </p:spPr>
      </p:pic>
      <p:grpSp>
        <p:nvGrpSpPr>
          <p:cNvPr id="9" name="Group 8">
            <a:extLst>
              <a:ext uri="{FF2B5EF4-FFF2-40B4-BE49-F238E27FC236}">
                <a16:creationId xmlns:a16="http://schemas.microsoft.com/office/drawing/2014/main" id="{E066B083-DB0C-C54B-A49D-D51BEFC1C15F}"/>
              </a:ext>
            </a:extLst>
          </p:cNvPr>
          <p:cNvGrpSpPr/>
          <p:nvPr/>
        </p:nvGrpSpPr>
        <p:grpSpPr>
          <a:xfrm>
            <a:off x="5992055" y="864156"/>
            <a:ext cx="6078787" cy="3277835"/>
            <a:chOff x="5992055" y="1212112"/>
            <a:chExt cx="6078787" cy="3277835"/>
          </a:xfrm>
        </p:grpSpPr>
        <p:sp>
          <p:nvSpPr>
            <p:cNvPr id="10" name="TextBox 9">
              <a:extLst>
                <a:ext uri="{FF2B5EF4-FFF2-40B4-BE49-F238E27FC236}">
                  <a16:creationId xmlns:a16="http://schemas.microsoft.com/office/drawing/2014/main" id="{9C5475E8-6A27-9F48-B270-48D29378D402}"/>
                </a:ext>
              </a:extLst>
            </p:cNvPr>
            <p:cNvSpPr txBox="1"/>
            <p:nvPr/>
          </p:nvSpPr>
          <p:spPr>
            <a:xfrm>
              <a:off x="5992055" y="1300983"/>
              <a:ext cx="2073349" cy="646331"/>
            </a:xfrm>
            <a:prstGeom prst="rect">
              <a:avLst/>
            </a:prstGeom>
            <a:noFill/>
          </p:spPr>
          <p:txBody>
            <a:bodyPr wrap="square" rtlCol="0">
              <a:spAutoFit/>
            </a:bodyPr>
            <a:lstStyle/>
            <a:p>
              <a:pPr algn="ctr"/>
              <a:r>
                <a:rPr lang="en-US" dirty="0"/>
                <a:t>measured charges on Wires</a:t>
              </a:r>
            </a:p>
          </p:txBody>
        </p:sp>
        <p:sp>
          <p:nvSpPr>
            <p:cNvPr id="11" name="TextBox 10">
              <a:extLst>
                <a:ext uri="{FF2B5EF4-FFF2-40B4-BE49-F238E27FC236}">
                  <a16:creationId xmlns:a16="http://schemas.microsoft.com/office/drawing/2014/main" id="{F59969CB-79DD-C542-978A-229859B60398}"/>
                </a:ext>
              </a:extLst>
            </p:cNvPr>
            <p:cNvSpPr txBox="1"/>
            <p:nvPr/>
          </p:nvSpPr>
          <p:spPr>
            <a:xfrm>
              <a:off x="10338715" y="1298392"/>
              <a:ext cx="1633548" cy="646331"/>
            </a:xfrm>
            <a:prstGeom prst="rect">
              <a:avLst/>
            </a:prstGeom>
            <a:noFill/>
          </p:spPr>
          <p:txBody>
            <a:bodyPr wrap="square" rtlCol="0">
              <a:spAutoFit/>
            </a:bodyPr>
            <a:lstStyle/>
            <a:p>
              <a:pPr algn="ctr"/>
              <a:r>
                <a:rPr lang="en-US" dirty="0"/>
                <a:t>true charge to be resolved</a:t>
              </a:r>
            </a:p>
          </p:txBody>
        </p:sp>
        <p:sp>
          <p:nvSpPr>
            <p:cNvPr id="12" name="TextBox 11">
              <a:extLst>
                <a:ext uri="{FF2B5EF4-FFF2-40B4-BE49-F238E27FC236}">
                  <a16:creationId xmlns:a16="http://schemas.microsoft.com/office/drawing/2014/main" id="{33C774F1-263B-4247-8112-C5E1200D5973}"/>
                </a:ext>
              </a:extLst>
            </p:cNvPr>
            <p:cNvSpPr txBox="1"/>
            <p:nvPr/>
          </p:nvSpPr>
          <p:spPr>
            <a:xfrm>
              <a:off x="7102397" y="3972397"/>
              <a:ext cx="3997841" cy="369332"/>
            </a:xfrm>
            <a:prstGeom prst="rect">
              <a:avLst/>
            </a:prstGeom>
            <a:noFill/>
          </p:spPr>
          <p:txBody>
            <a:bodyPr wrap="square" rtlCol="0">
              <a:spAutoFit/>
            </a:bodyPr>
            <a:lstStyle/>
            <a:p>
              <a:pPr algn="ctr"/>
              <a:r>
                <a:rPr lang="en-US" dirty="0"/>
                <a:t>matrix determined by geometry, a=1</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ED017BD-6A61-7E45-B0D0-446F6317994B}"/>
                    </a:ext>
                  </a:extLst>
                </p:cNvPr>
                <p:cNvSpPr txBox="1"/>
                <p:nvPr/>
              </p:nvSpPr>
              <p:spPr>
                <a:xfrm>
                  <a:off x="8238769" y="1352453"/>
                  <a:ext cx="1871330" cy="506742"/>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𝐴</m:t>
                        </m:r>
                        <m:r>
                          <a:rPr lang="en-US" sz="2400" b="0" i="1" smtClean="0">
                            <a:latin typeface="Cambria Math" panose="02040503050406030204" pitchFamily="18" charset="0"/>
                          </a:rPr>
                          <m:t> ⋅</m:t>
                        </m:r>
                        <m:r>
                          <a:rPr lang="en-US" sz="2400" b="0" i="1" smtClean="0">
                            <a:latin typeface="Cambria Math" panose="02040503050406030204" pitchFamily="18" charset="0"/>
                          </a:rPr>
                          <m:t>𝑋</m:t>
                        </m:r>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8238769" y="1352453"/>
                  <a:ext cx="1871330" cy="506742"/>
                </a:xfrm>
                <a:prstGeom prst="rect">
                  <a:avLst/>
                </a:prstGeom>
                <a:blipFill>
                  <a:blip r:embed="rId7"/>
                  <a:stretch>
                    <a:fillRect/>
                  </a:stretch>
                </a:blipFill>
                <a:ln>
                  <a:no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2FD680B4-9F78-7547-831D-B496E4B867AF}"/>
                </a:ext>
              </a:extLst>
            </p:cNvPr>
            <p:cNvSpPr/>
            <p:nvPr/>
          </p:nvSpPr>
          <p:spPr>
            <a:xfrm>
              <a:off x="8366360" y="1393922"/>
              <a:ext cx="1616148" cy="50674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781FF8-EA04-1340-A3C4-D9B45F7ED11F}"/>
                </a:ext>
              </a:extLst>
            </p:cNvPr>
            <p:cNvSpPr/>
            <p:nvPr/>
          </p:nvSpPr>
          <p:spPr>
            <a:xfrm>
              <a:off x="6021028" y="1212112"/>
              <a:ext cx="6049814" cy="32778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027EADE-915B-2546-9B2D-096198FB3819}"/>
                </a:ext>
              </a:extLst>
            </p:cNvPr>
            <p:cNvPicPr>
              <a:picLocks noChangeAspect="1"/>
            </p:cNvPicPr>
            <p:nvPr/>
          </p:nvPicPr>
          <p:blipFill>
            <a:blip r:embed="rId8"/>
            <a:stretch>
              <a:fillRect/>
            </a:stretch>
          </p:blipFill>
          <p:spPr>
            <a:xfrm>
              <a:off x="6683458" y="1979606"/>
              <a:ext cx="4776721" cy="1999712"/>
            </a:xfrm>
            <a:prstGeom prst="rect">
              <a:avLst/>
            </a:prstGeom>
          </p:spPr>
        </p:pic>
      </p:grpSp>
    </p:spTree>
    <p:extLst>
      <p:ext uri="{BB962C8B-B14F-4D97-AF65-F5344CB8AC3E}">
        <p14:creationId xmlns:p14="http://schemas.microsoft.com/office/powerpoint/2010/main" val="4631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5D22-9C2A-8C4F-91CD-2ED00E9ED3F6}"/>
              </a:ext>
            </a:extLst>
          </p:cNvPr>
          <p:cNvSpPr>
            <a:spLocks noGrp="1"/>
          </p:cNvSpPr>
          <p:nvPr>
            <p:ph type="title"/>
          </p:nvPr>
        </p:nvSpPr>
        <p:spPr/>
        <p:txBody>
          <a:bodyPr/>
          <a:lstStyle/>
          <a:p>
            <a:r>
              <a:rPr lang="en-US" dirty="0"/>
              <a:t>Overcome Challenges of 10% non-functional channels</a:t>
            </a:r>
          </a:p>
        </p:txBody>
      </p:sp>
      <p:sp>
        <p:nvSpPr>
          <p:cNvPr id="3" name="Slide Number Placeholder 2">
            <a:extLst>
              <a:ext uri="{FF2B5EF4-FFF2-40B4-BE49-F238E27FC236}">
                <a16:creationId xmlns:a16="http://schemas.microsoft.com/office/drawing/2014/main" id="{72FC2272-4BC3-1349-8497-33AED152721F}"/>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4" name="Picture 3">
            <a:extLst>
              <a:ext uri="{FF2B5EF4-FFF2-40B4-BE49-F238E27FC236}">
                <a16:creationId xmlns:a16="http://schemas.microsoft.com/office/drawing/2014/main" id="{411529C9-DF9F-7845-B1E9-317F5AB0CF95}"/>
              </a:ext>
            </a:extLst>
          </p:cNvPr>
          <p:cNvPicPr>
            <a:picLocks noChangeAspect="1"/>
          </p:cNvPicPr>
          <p:nvPr/>
        </p:nvPicPr>
        <p:blipFill>
          <a:blip r:embed="rId3"/>
          <a:stretch>
            <a:fillRect/>
          </a:stretch>
        </p:blipFill>
        <p:spPr>
          <a:xfrm>
            <a:off x="1914184" y="3425567"/>
            <a:ext cx="5033705" cy="3145655"/>
          </a:xfrm>
          <a:prstGeom prst="rect">
            <a:avLst/>
          </a:prstGeom>
        </p:spPr>
      </p:pic>
      <p:sp>
        <p:nvSpPr>
          <p:cNvPr id="5" name="Content Placeholder 9">
            <a:extLst>
              <a:ext uri="{FF2B5EF4-FFF2-40B4-BE49-F238E27FC236}">
                <a16:creationId xmlns:a16="http://schemas.microsoft.com/office/drawing/2014/main" id="{73E48BAE-1BCC-4D45-ADA8-872FC8BF7524}"/>
              </a:ext>
            </a:extLst>
          </p:cNvPr>
          <p:cNvSpPr txBox="1">
            <a:spLocks/>
          </p:cNvSpPr>
          <p:nvPr/>
        </p:nvSpPr>
        <p:spPr>
          <a:xfrm>
            <a:off x="413653" y="983023"/>
            <a:ext cx="6811406" cy="25596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Impact of 10% non-functional channels is reduced from </a:t>
            </a:r>
            <a:r>
              <a:rPr lang="en-US" sz="1800" b="1" dirty="0"/>
              <a:t>~30% </a:t>
            </a:r>
            <a:r>
              <a:rPr lang="en-US" sz="1800" b="1" dirty="0">
                <a:sym typeface="Wingdings" panose="05000000000000000000" pitchFamily="2" charset="2"/>
              </a:rPr>
              <a:t></a:t>
            </a:r>
            <a:r>
              <a:rPr lang="en-US" sz="1800" b="1" dirty="0"/>
              <a:t> ~3% dead volume </a:t>
            </a:r>
            <a:r>
              <a:rPr lang="en-US" sz="1800" dirty="0"/>
              <a:t>by requiring only 2 out 3 wire planes in reconstruction when necessary</a:t>
            </a:r>
          </a:p>
          <a:p>
            <a:pPr lvl="1"/>
            <a:r>
              <a:rPr lang="en-US" sz="1800" dirty="0">
                <a:solidFill>
                  <a:srgbClr val="0070C0"/>
                </a:solidFill>
              </a:rPr>
              <a:t>Utilizing coverage of 3 planes, </a:t>
            </a:r>
            <a:r>
              <a:rPr lang="en-US" sz="1800" dirty="0">
                <a:solidFill>
                  <a:srgbClr val="FF0000"/>
                </a:solidFill>
              </a:rPr>
              <a:t>but generating a lot of fake 3D activities (ghosts)</a:t>
            </a:r>
          </a:p>
          <a:p>
            <a:pPr lvl="1"/>
            <a:r>
              <a:rPr lang="en-US" sz="1800" dirty="0">
                <a:solidFill>
                  <a:srgbClr val="7030A0"/>
                </a:solidFill>
              </a:rPr>
              <a:t>Dedicated algorithm in </a:t>
            </a:r>
            <a:r>
              <a:rPr lang="en-US" sz="1800" dirty="0" err="1">
                <a:solidFill>
                  <a:srgbClr val="7030A0"/>
                </a:solidFill>
              </a:rPr>
              <a:t>deghosting</a:t>
            </a:r>
            <a:r>
              <a:rPr lang="en-US" sz="1800" dirty="0">
                <a:solidFill>
                  <a:srgbClr val="7030A0"/>
                </a:solidFill>
              </a:rPr>
              <a:t>, clustering, charge solving etc. have to be developed</a:t>
            </a:r>
          </a:p>
        </p:txBody>
      </p:sp>
      <p:pic>
        <p:nvPicPr>
          <p:cNvPr id="6" name="Picture 5">
            <a:extLst>
              <a:ext uri="{FF2B5EF4-FFF2-40B4-BE49-F238E27FC236}">
                <a16:creationId xmlns:a16="http://schemas.microsoft.com/office/drawing/2014/main" id="{F3F05089-75B4-3D41-844B-3E06155B3D87}"/>
              </a:ext>
            </a:extLst>
          </p:cNvPr>
          <p:cNvPicPr>
            <a:picLocks noChangeAspect="1"/>
          </p:cNvPicPr>
          <p:nvPr/>
        </p:nvPicPr>
        <p:blipFill>
          <a:blip r:embed="rId4"/>
          <a:stretch>
            <a:fillRect/>
          </a:stretch>
        </p:blipFill>
        <p:spPr>
          <a:xfrm>
            <a:off x="7159746" y="949898"/>
            <a:ext cx="5033705" cy="2824847"/>
          </a:xfrm>
          <a:prstGeom prst="rect">
            <a:avLst/>
          </a:prstGeom>
        </p:spPr>
      </p:pic>
      <p:pic>
        <p:nvPicPr>
          <p:cNvPr id="7" name="Picture 6">
            <a:extLst>
              <a:ext uri="{FF2B5EF4-FFF2-40B4-BE49-F238E27FC236}">
                <a16:creationId xmlns:a16="http://schemas.microsoft.com/office/drawing/2014/main" id="{2CEED2DB-70B6-6A42-AD9E-BA1D755A02AD}"/>
              </a:ext>
            </a:extLst>
          </p:cNvPr>
          <p:cNvPicPr>
            <a:picLocks noChangeAspect="1"/>
          </p:cNvPicPr>
          <p:nvPr/>
        </p:nvPicPr>
        <p:blipFill>
          <a:blip r:embed="rId5"/>
          <a:stretch>
            <a:fillRect/>
          </a:stretch>
        </p:blipFill>
        <p:spPr>
          <a:xfrm>
            <a:off x="7241078" y="3984793"/>
            <a:ext cx="4798300" cy="2685344"/>
          </a:xfrm>
          <a:prstGeom prst="rect">
            <a:avLst/>
          </a:prstGeom>
        </p:spPr>
      </p:pic>
      <p:sp>
        <p:nvSpPr>
          <p:cNvPr id="8" name="TextBox 7">
            <a:extLst>
              <a:ext uri="{FF2B5EF4-FFF2-40B4-BE49-F238E27FC236}">
                <a16:creationId xmlns:a16="http://schemas.microsoft.com/office/drawing/2014/main" id="{F22974CB-A22E-E848-84EB-9BACB112421A}"/>
              </a:ext>
            </a:extLst>
          </p:cNvPr>
          <p:cNvSpPr txBox="1"/>
          <p:nvPr/>
        </p:nvSpPr>
        <p:spPr>
          <a:xfrm>
            <a:off x="10698258" y="1104441"/>
            <a:ext cx="1341120" cy="646331"/>
          </a:xfrm>
          <a:prstGeom prst="rect">
            <a:avLst/>
          </a:prstGeom>
          <a:noFill/>
        </p:spPr>
        <p:txBody>
          <a:bodyPr wrap="square" rtlCol="0">
            <a:spAutoFit/>
          </a:bodyPr>
          <a:lstStyle/>
          <a:p>
            <a:r>
              <a:rPr lang="en-US" dirty="0">
                <a:solidFill>
                  <a:srgbClr val="FF0000"/>
                </a:solidFill>
              </a:rPr>
              <a:t>Before </a:t>
            </a:r>
            <a:r>
              <a:rPr lang="en-US" dirty="0" err="1">
                <a:solidFill>
                  <a:srgbClr val="FF0000"/>
                </a:solidFill>
              </a:rPr>
              <a:t>deghosting</a:t>
            </a:r>
            <a:endParaRPr lang="en-US" dirty="0">
              <a:solidFill>
                <a:srgbClr val="FF0000"/>
              </a:solidFill>
            </a:endParaRPr>
          </a:p>
        </p:txBody>
      </p:sp>
      <p:sp>
        <p:nvSpPr>
          <p:cNvPr id="9" name="TextBox 8">
            <a:extLst>
              <a:ext uri="{FF2B5EF4-FFF2-40B4-BE49-F238E27FC236}">
                <a16:creationId xmlns:a16="http://schemas.microsoft.com/office/drawing/2014/main" id="{2E5B1D6E-6609-0345-8C4A-3696897D5A0C}"/>
              </a:ext>
            </a:extLst>
          </p:cNvPr>
          <p:cNvSpPr txBox="1"/>
          <p:nvPr/>
        </p:nvSpPr>
        <p:spPr>
          <a:xfrm>
            <a:off x="10728738" y="4140400"/>
            <a:ext cx="1341120" cy="646331"/>
          </a:xfrm>
          <a:prstGeom prst="rect">
            <a:avLst/>
          </a:prstGeom>
          <a:noFill/>
        </p:spPr>
        <p:txBody>
          <a:bodyPr wrap="square" rtlCol="0">
            <a:spAutoFit/>
          </a:bodyPr>
          <a:lstStyle/>
          <a:p>
            <a:r>
              <a:rPr lang="en-US" dirty="0">
                <a:solidFill>
                  <a:srgbClr val="0070C0"/>
                </a:solidFill>
              </a:rPr>
              <a:t>After </a:t>
            </a:r>
            <a:r>
              <a:rPr lang="en-US" dirty="0" err="1">
                <a:solidFill>
                  <a:srgbClr val="0070C0"/>
                </a:solidFill>
              </a:rPr>
              <a:t>deghosting</a:t>
            </a:r>
            <a:endParaRPr lang="en-US" dirty="0">
              <a:solidFill>
                <a:srgbClr val="0070C0"/>
              </a:solidFill>
            </a:endParaRPr>
          </a:p>
        </p:txBody>
      </p:sp>
      <p:sp>
        <p:nvSpPr>
          <p:cNvPr id="10" name="TextBox 9">
            <a:extLst>
              <a:ext uri="{FF2B5EF4-FFF2-40B4-BE49-F238E27FC236}">
                <a16:creationId xmlns:a16="http://schemas.microsoft.com/office/drawing/2014/main" id="{B6E8B636-DA2F-3240-9C5D-CEA487B959B7}"/>
              </a:ext>
            </a:extLst>
          </p:cNvPr>
          <p:cNvSpPr txBox="1"/>
          <p:nvPr/>
        </p:nvSpPr>
        <p:spPr>
          <a:xfrm>
            <a:off x="9177663" y="3615750"/>
            <a:ext cx="2756263" cy="369332"/>
          </a:xfrm>
          <a:prstGeom prst="rect">
            <a:avLst/>
          </a:prstGeom>
          <a:noFill/>
        </p:spPr>
        <p:txBody>
          <a:bodyPr wrap="square" rtlCol="0">
            <a:spAutoFit/>
          </a:bodyPr>
          <a:lstStyle/>
          <a:p>
            <a:r>
              <a:rPr lang="en-US" dirty="0">
                <a:hlinkClick r:id="rId6"/>
              </a:rPr>
              <a:t>JINST 16, P06043</a:t>
            </a:r>
            <a:endParaRPr lang="en-US" dirty="0"/>
          </a:p>
        </p:txBody>
      </p:sp>
      <p:pic>
        <p:nvPicPr>
          <p:cNvPr id="11" name="Picture 10" descr="Shape&#10;&#10;Description automatically generated with low confidence">
            <a:extLst>
              <a:ext uri="{FF2B5EF4-FFF2-40B4-BE49-F238E27FC236}">
                <a16:creationId xmlns:a16="http://schemas.microsoft.com/office/drawing/2014/main" id="{B8CE25AA-7CDB-7441-BE65-7E86A2E7FD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1578" y="5621652"/>
            <a:ext cx="1200422" cy="1200422"/>
          </a:xfrm>
          <a:prstGeom prst="rect">
            <a:avLst/>
          </a:prstGeom>
        </p:spPr>
      </p:pic>
      <p:pic>
        <p:nvPicPr>
          <p:cNvPr id="12" name="Picture 11" descr="A close-up of a logo&#10;&#10;Description automatically generated with medium confidence">
            <a:extLst>
              <a:ext uri="{FF2B5EF4-FFF2-40B4-BE49-F238E27FC236}">
                <a16:creationId xmlns:a16="http://schemas.microsoft.com/office/drawing/2014/main" id="{313784CC-9A33-204D-A074-310AC7CB39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7480" y="3406166"/>
            <a:ext cx="2010592" cy="627122"/>
          </a:xfrm>
          <a:prstGeom prst="rect">
            <a:avLst/>
          </a:prstGeom>
        </p:spPr>
      </p:pic>
      <p:sp>
        <p:nvSpPr>
          <p:cNvPr id="13" name="TextBox 12">
            <a:extLst>
              <a:ext uri="{FF2B5EF4-FFF2-40B4-BE49-F238E27FC236}">
                <a16:creationId xmlns:a16="http://schemas.microsoft.com/office/drawing/2014/main" id="{55299385-39CA-1142-A64B-FECD1626D047}"/>
              </a:ext>
            </a:extLst>
          </p:cNvPr>
          <p:cNvSpPr txBox="1"/>
          <p:nvPr/>
        </p:nvSpPr>
        <p:spPr>
          <a:xfrm>
            <a:off x="230777" y="4166547"/>
            <a:ext cx="1924043" cy="369332"/>
          </a:xfrm>
          <a:prstGeom prst="rect">
            <a:avLst/>
          </a:prstGeom>
          <a:noFill/>
        </p:spPr>
        <p:txBody>
          <a:bodyPr wrap="square" rtlCol="0">
            <a:spAutoFit/>
          </a:bodyPr>
          <a:lstStyle/>
          <a:p>
            <a:r>
              <a:rPr lang="en-US" dirty="0">
                <a:solidFill>
                  <a:srgbClr val="FF0000"/>
                </a:solidFill>
              </a:rPr>
              <a:t>30% dead volume</a:t>
            </a:r>
          </a:p>
        </p:txBody>
      </p:sp>
      <p:sp>
        <p:nvSpPr>
          <p:cNvPr id="14" name="TextBox 13">
            <a:extLst>
              <a:ext uri="{FF2B5EF4-FFF2-40B4-BE49-F238E27FC236}">
                <a16:creationId xmlns:a16="http://schemas.microsoft.com/office/drawing/2014/main" id="{6EAAD2C0-B70B-F44E-ADB0-33702E2EB2D6}"/>
              </a:ext>
            </a:extLst>
          </p:cNvPr>
          <p:cNvSpPr txBox="1"/>
          <p:nvPr/>
        </p:nvSpPr>
        <p:spPr>
          <a:xfrm>
            <a:off x="261479" y="5694224"/>
            <a:ext cx="1924043" cy="369332"/>
          </a:xfrm>
          <a:prstGeom prst="rect">
            <a:avLst/>
          </a:prstGeom>
          <a:noFill/>
        </p:spPr>
        <p:txBody>
          <a:bodyPr wrap="square" rtlCol="0">
            <a:spAutoFit/>
          </a:bodyPr>
          <a:lstStyle/>
          <a:p>
            <a:r>
              <a:rPr lang="en-US" dirty="0">
                <a:solidFill>
                  <a:srgbClr val="0070C0"/>
                </a:solidFill>
              </a:rPr>
              <a:t>3% dead volume</a:t>
            </a:r>
          </a:p>
        </p:txBody>
      </p:sp>
    </p:spTree>
    <p:extLst>
      <p:ext uri="{BB962C8B-B14F-4D97-AF65-F5344CB8AC3E}">
        <p14:creationId xmlns:p14="http://schemas.microsoft.com/office/powerpoint/2010/main" val="353266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B80CF-E7C4-406A-AE24-0D924FA206EF}"/>
              </a:ext>
            </a:extLst>
          </p:cNvPr>
          <p:cNvSpPr>
            <a:spLocks noGrp="1"/>
          </p:cNvSpPr>
          <p:nvPr>
            <p:ph idx="1"/>
          </p:nvPr>
        </p:nvSpPr>
        <p:spPr>
          <a:xfrm>
            <a:off x="571500" y="1083786"/>
            <a:ext cx="5738866" cy="5167312"/>
          </a:xfrm>
        </p:spPr>
        <p:txBody>
          <a:bodyPr>
            <a:normAutofit/>
          </a:bodyPr>
          <a:lstStyle/>
          <a:p>
            <a:r>
              <a:rPr lang="en-US" sz="2400" dirty="0"/>
              <a:t>Cluster 3D points into individual objects based on proximity</a:t>
            </a:r>
          </a:p>
          <a:p>
            <a:pPr lvl="1"/>
            <a:r>
              <a:rPr lang="en-US" dirty="0"/>
              <a:t>Tool: </a:t>
            </a:r>
            <a:r>
              <a:rPr lang="en-US" dirty="0">
                <a:hlinkClick r:id="rId3"/>
              </a:rPr>
              <a:t>k-d tree</a:t>
            </a:r>
            <a:r>
              <a:rPr lang="en-US" dirty="0"/>
              <a:t>, an efficient space-partitioning data structure for organizing spatial points</a:t>
            </a:r>
          </a:p>
          <a:p>
            <a:endParaRPr lang="en-US" sz="2400" dirty="0"/>
          </a:p>
          <a:p>
            <a:r>
              <a:rPr lang="en-US" sz="2400" dirty="0"/>
              <a:t>Realistic issues:</a:t>
            </a:r>
          </a:p>
          <a:p>
            <a:pPr lvl="1"/>
            <a:r>
              <a:rPr lang="en-US" dirty="0"/>
              <a:t>gaps caused mainly by dead channels → </a:t>
            </a:r>
            <a:r>
              <a:rPr lang="en-US" dirty="0">
                <a:solidFill>
                  <a:srgbClr val="FF0000"/>
                </a:solidFill>
              </a:rPr>
              <a:t>under-cluster</a:t>
            </a:r>
          </a:p>
          <a:p>
            <a:pPr lvl="1"/>
            <a:r>
              <a:rPr lang="en-US" dirty="0"/>
              <a:t>accidentally overlapping tracks → </a:t>
            </a:r>
            <a:r>
              <a:rPr lang="en-US" dirty="0">
                <a:solidFill>
                  <a:srgbClr val="FF0000"/>
                </a:solidFill>
              </a:rPr>
              <a:t>over-cluster</a:t>
            </a:r>
          </a:p>
          <a:p>
            <a:pPr lvl="1"/>
            <a:r>
              <a:rPr lang="en-US" dirty="0">
                <a:solidFill>
                  <a:srgbClr val="FF0000"/>
                </a:solidFill>
              </a:rPr>
              <a:t>Residual ghosts</a:t>
            </a:r>
            <a:endParaRPr lang="en-US" dirty="0"/>
          </a:p>
        </p:txBody>
      </p:sp>
      <p:pic>
        <p:nvPicPr>
          <p:cNvPr id="5" name="Picture 4">
            <a:extLst>
              <a:ext uri="{FF2B5EF4-FFF2-40B4-BE49-F238E27FC236}">
                <a16:creationId xmlns:a16="http://schemas.microsoft.com/office/drawing/2014/main" id="{1F571A32-085F-4D0B-BCCB-503B69AF5262}"/>
              </a:ext>
            </a:extLst>
          </p:cNvPr>
          <p:cNvPicPr>
            <a:picLocks noChangeAspect="1"/>
          </p:cNvPicPr>
          <p:nvPr/>
        </p:nvPicPr>
        <p:blipFill>
          <a:blip r:embed="rId4"/>
          <a:stretch>
            <a:fillRect/>
          </a:stretch>
        </p:blipFill>
        <p:spPr>
          <a:xfrm>
            <a:off x="6509359" y="365125"/>
            <a:ext cx="5001323" cy="6201640"/>
          </a:xfrm>
          <a:prstGeom prst="rect">
            <a:avLst/>
          </a:prstGeom>
        </p:spPr>
      </p:pic>
      <p:sp>
        <p:nvSpPr>
          <p:cNvPr id="6" name="TextBox 5">
            <a:extLst>
              <a:ext uri="{FF2B5EF4-FFF2-40B4-BE49-F238E27FC236}">
                <a16:creationId xmlns:a16="http://schemas.microsoft.com/office/drawing/2014/main" id="{0E75BCAC-5667-442B-A10D-240066A2C451}"/>
              </a:ext>
            </a:extLst>
          </p:cNvPr>
          <p:cNvSpPr txBox="1"/>
          <p:nvPr/>
        </p:nvSpPr>
        <p:spPr>
          <a:xfrm>
            <a:off x="9010020" y="398654"/>
            <a:ext cx="2334293" cy="307777"/>
          </a:xfrm>
          <a:prstGeom prst="rect">
            <a:avLst/>
          </a:prstGeom>
          <a:noFill/>
        </p:spPr>
        <p:txBody>
          <a:bodyPr wrap="none" rtlCol="0">
            <a:spAutoFit/>
          </a:bodyPr>
          <a:lstStyle/>
          <a:p>
            <a:r>
              <a:rPr lang="en-US" sz="1400" b="1" dirty="0"/>
              <a:t>same color: same cluster</a:t>
            </a:r>
          </a:p>
        </p:txBody>
      </p:sp>
      <p:sp>
        <p:nvSpPr>
          <p:cNvPr id="9" name="Title 1">
            <a:extLst>
              <a:ext uri="{FF2B5EF4-FFF2-40B4-BE49-F238E27FC236}">
                <a16:creationId xmlns:a16="http://schemas.microsoft.com/office/drawing/2014/main" id="{5BBC99BD-9506-ADA3-10CD-23FE70F90E23}"/>
              </a:ext>
            </a:extLst>
          </p:cNvPr>
          <p:cNvSpPr>
            <a:spLocks noGrp="1"/>
          </p:cNvSpPr>
          <p:nvPr>
            <p:ph type="title"/>
          </p:nvPr>
        </p:nvSpPr>
        <p:spPr>
          <a:xfrm>
            <a:off x="723900" y="168037"/>
            <a:ext cx="11049000" cy="502253"/>
          </a:xfrm>
        </p:spPr>
        <p:txBody>
          <a:bodyPr>
            <a:normAutofit fontScale="90000"/>
          </a:bodyPr>
          <a:lstStyle/>
          <a:p>
            <a:r>
              <a:rPr lang="en-US" dirty="0"/>
              <a:t>Clustering</a:t>
            </a:r>
          </a:p>
        </p:txBody>
      </p:sp>
      <p:sp>
        <p:nvSpPr>
          <p:cNvPr id="10" name="TextBox 9">
            <a:extLst>
              <a:ext uri="{FF2B5EF4-FFF2-40B4-BE49-F238E27FC236}">
                <a16:creationId xmlns:a16="http://schemas.microsoft.com/office/drawing/2014/main" id="{375D5AE2-7155-BCF4-624E-3916E90060AA}"/>
              </a:ext>
            </a:extLst>
          </p:cNvPr>
          <p:cNvSpPr txBox="1"/>
          <p:nvPr/>
        </p:nvSpPr>
        <p:spPr>
          <a:xfrm>
            <a:off x="10353035" y="49831"/>
            <a:ext cx="183896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Slide from Chao</a:t>
            </a:r>
          </a:p>
        </p:txBody>
      </p:sp>
    </p:spTree>
    <p:extLst>
      <p:ext uri="{BB962C8B-B14F-4D97-AF65-F5344CB8AC3E}">
        <p14:creationId xmlns:p14="http://schemas.microsoft.com/office/powerpoint/2010/main" val="271454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1D84-DD7D-A77C-398A-66AC0E4D7BDA}"/>
              </a:ext>
            </a:extLst>
          </p:cNvPr>
          <p:cNvSpPr>
            <a:spLocks noGrp="1"/>
          </p:cNvSpPr>
          <p:nvPr>
            <p:ph type="title"/>
          </p:nvPr>
        </p:nvSpPr>
        <p:spPr/>
        <p:txBody>
          <a:bodyPr/>
          <a:lstStyle/>
          <a:p>
            <a:r>
              <a:rPr lang="en-US" dirty="0"/>
              <a:t>Clustering in WCT</a:t>
            </a:r>
          </a:p>
        </p:txBody>
      </p:sp>
      <p:sp>
        <p:nvSpPr>
          <p:cNvPr id="3" name="Slide Number Placeholder 2">
            <a:extLst>
              <a:ext uri="{FF2B5EF4-FFF2-40B4-BE49-F238E27FC236}">
                <a16:creationId xmlns:a16="http://schemas.microsoft.com/office/drawing/2014/main" id="{36853D7A-FFD0-4DA5-E64E-EDB57614245E}"/>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
        <p:nvSpPr>
          <p:cNvPr id="4" name="TextBox 3">
            <a:extLst>
              <a:ext uri="{FF2B5EF4-FFF2-40B4-BE49-F238E27FC236}">
                <a16:creationId xmlns:a16="http://schemas.microsoft.com/office/drawing/2014/main" id="{AD5C87DB-54CE-8B21-AAA5-A413D4DFB3F9}"/>
              </a:ext>
            </a:extLst>
          </p:cNvPr>
          <p:cNvSpPr txBox="1"/>
          <p:nvPr/>
        </p:nvSpPr>
        <p:spPr>
          <a:xfrm>
            <a:off x="590967" y="5905686"/>
            <a:ext cx="5505033" cy="246221"/>
          </a:xfrm>
          <a:prstGeom prst="rect">
            <a:avLst/>
          </a:prstGeom>
          <a:noFill/>
        </p:spPr>
        <p:txBody>
          <a:bodyPr wrap="none" rtlCol="0">
            <a:spAutoFit/>
          </a:bodyPr>
          <a:lstStyle/>
          <a:p>
            <a:r>
              <a:rPr lang="en-US" sz="1000" dirty="0">
                <a:hlinkClick r:id="rId2"/>
              </a:rPr>
              <a:t>https://www.phy.bnl.gov/twister/bee/set/b2dbddbe-e11a-4d7c-a1d2-a00d929ac7f4/event/6501/</a:t>
            </a:r>
            <a:endParaRPr lang="en-US" sz="1000" dirty="0"/>
          </a:p>
        </p:txBody>
      </p:sp>
      <p:pic>
        <p:nvPicPr>
          <p:cNvPr id="7" name="Picture 6" descr="A group of colored lines&#10;&#10;Description automatically generated with medium confidence">
            <a:extLst>
              <a:ext uri="{FF2B5EF4-FFF2-40B4-BE49-F238E27FC236}">
                <a16:creationId xmlns:a16="http://schemas.microsoft.com/office/drawing/2014/main" id="{5E93B095-CA01-36E4-D998-44CE78BE049A}"/>
              </a:ext>
            </a:extLst>
          </p:cNvPr>
          <p:cNvPicPr>
            <a:picLocks noChangeAspect="1"/>
          </p:cNvPicPr>
          <p:nvPr/>
        </p:nvPicPr>
        <p:blipFill>
          <a:blip r:embed="rId3"/>
          <a:stretch>
            <a:fillRect/>
          </a:stretch>
        </p:blipFill>
        <p:spPr>
          <a:xfrm>
            <a:off x="571500" y="1863129"/>
            <a:ext cx="7772400" cy="1852041"/>
          </a:xfrm>
          <a:prstGeom prst="rect">
            <a:avLst/>
          </a:prstGeom>
        </p:spPr>
      </p:pic>
      <p:pic>
        <p:nvPicPr>
          <p:cNvPr id="9" name="Picture 8" descr="A group of colorful objects&#10;&#10;Description automatically generated with medium confidence">
            <a:extLst>
              <a:ext uri="{FF2B5EF4-FFF2-40B4-BE49-F238E27FC236}">
                <a16:creationId xmlns:a16="http://schemas.microsoft.com/office/drawing/2014/main" id="{1F09A1D1-2707-7560-0066-C2D8AE17187D}"/>
              </a:ext>
            </a:extLst>
          </p:cNvPr>
          <p:cNvPicPr>
            <a:picLocks noChangeAspect="1"/>
          </p:cNvPicPr>
          <p:nvPr/>
        </p:nvPicPr>
        <p:blipFill>
          <a:blip r:embed="rId4"/>
          <a:stretch>
            <a:fillRect/>
          </a:stretch>
        </p:blipFill>
        <p:spPr>
          <a:xfrm>
            <a:off x="571500" y="4007518"/>
            <a:ext cx="7772400" cy="1852041"/>
          </a:xfrm>
          <a:prstGeom prst="rect">
            <a:avLst/>
          </a:prstGeom>
        </p:spPr>
      </p:pic>
      <p:sp>
        <p:nvSpPr>
          <p:cNvPr id="10" name="TextBox 9">
            <a:extLst>
              <a:ext uri="{FF2B5EF4-FFF2-40B4-BE49-F238E27FC236}">
                <a16:creationId xmlns:a16="http://schemas.microsoft.com/office/drawing/2014/main" id="{3D5CCFF5-54BA-F50F-96D0-31BAA7077A83}"/>
              </a:ext>
            </a:extLst>
          </p:cNvPr>
          <p:cNvSpPr txBox="1"/>
          <p:nvPr/>
        </p:nvSpPr>
        <p:spPr>
          <a:xfrm>
            <a:off x="590967" y="564017"/>
            <a:ext cx="7229351" cy="1200329"/>
          </a:xfrm>
          <a:prstGeom prst="rect">
            <a:avLst/>
          </a:prstGeom>
          <a:noFill/>
        </p:spPr>
        <p:txBody>
          <a:bodyPr wrap="none" rtlCol="0">
            <a:spAutoFit/>
          </a:bodyPr>
          <a:lstStyle/>
          <a:p>
            <a:pPr marL="285750" indent="-285750">
              <a:buFont typeface="Arial" panose="020B0604020202020204" pitchFamily="34" charset="0"/>
              <a:buChar char="•"/>
            </a:pPr>
            <a:r>
              <a:rPr lang="en-US" dirty="0"/>
              <a:t>Partially available in WCT</a:t>
            </a:r>
          </a:p>
          <a:p>
            <a:pPr marL="285750" indent="-285750">
              <a:buFont typeface="Arial" panose="020B0604020202020204" pitchFamily="34" charset="0"/>
              <a:buChar char="•"/>
            </a:pPr>
            <a:r>
              <a:rPr lang="en-US" dirty="0"/>
              <a:t>Preparing for following </a:t>
            </a:r>
            <a:r>
              <a:rPr lang="en-US" dirty="0" err="1"/>
              <a:t>PatRec</a:t>
            </a:r>
            <a:endParaRPr lang="en-US" dirty="0"/>
          </a:p>
          <a:p>
            <a:pPr marL="742950" lvl="1" indent="-285750">
              <a:buFont typeface="Arial" panose="020B0604020202020204" pitchFamily="34" charset="0"/>
              <a:buChar char="•"/>
            </a:pPr>
            <a:r>
              <a:rPr lang="en-US" dirty="0"/>
              <a:t>Q-L matching, </a:t>
            </a:r>
            <a:r>
              <a:rPr lang="en-US" dirty="0" err="1"/>
              <a:t>Traj</a:t>
            </a:r>
            <a:r>
              <a:rPr lang="en-US" dirty="0"/>
              <a:t>. fitting, etc.</a:t>
            </a:r>
          </a:p>
          <a:p>
            <a:pPr marL="285750" indent="-285750">
              <a:buFont typeface="Arial" panose="020B0604020202020204" pitchFamily="34" charset="0"/>
              <a:buChar char="•"/>
            </a:pPr>
            <a:r>
              <a:rPr lang="en-US" dirty="0"/>
              <a:t>Currently most heuristic -&gt; very likely replaced/improved by AI/ML </a:t>
            </a:r>
          </a:p>
        </p:txBody>
      </p:sp>
    </p:spTree>
    <p:extLst>
      <p:ext uri="{BB962C8B-B14F-4D97-AF65-F5344CB8AC3E}">
        <p14:creationId xmlns:p14="http://schemas.microsoft.com/office/powerpoint/2010/main" val="302808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21-10-28-22-49-55">
            <a:hlinkClick r:id="" action="ppaction://media"/>
          </p:cNvPr>
          <p:cNvPicPr>
            <a:picLocks noChangeAspect="1"/>
          </p:cNvPicPr>
          <p:nvPr>
            <a:videoFile r:link="rId1"/>
            <p:extLst>
              <p:ext uri="{DAA4B4D4-6D71-4841-9C94-3DE7FCFB9230}">
                <p14:media xmlns:p14="http://schemas.microsoft.com/office/powerpoint/2010/main" r:embed="rId2">
                  <p14:trim st="3677"/>
                </p14:media>
              </p:ext>
            </p:extLst>
          </p:nvPr>
        </p:nvPicPr>
        <p:blipFill>
          <a:blip r:embed="rId5"/>
          <a:stretch>
            <a:fillRect/>
          </a:stretch>
        </p:blipFill>
        <p:spPr>
          <a:xfrm>
            <a:off x="-665069" y="629302"/>
            <a:ext cx="5656063" cy="3047348"/>
          </a:xfrm>
          <a:prstGeom prst="rect">
            <a:avLst/>
          </a:prstGeom>
        </p:spPr>
      </p:pic>
      <p:pic>
        <p:nvPicPr>
          <p:cNvPr id="24" name="Picture 23">
            <a:extLst>
              <a:ext uri="{FF2B5EF4-FFF2-40B4-BE49-F238E27FC236}">
                <a16:creationId xmlns:a16="http://schemas.microsoft.com/office/drawing/2014/main" id="{5FDFAC64-8D73-4AAE-9A98-EE0B9F060247}"/>
              </a:ext>
            </a:extLst>
          </p:cNvPr>
          <p:cNvPicPr>
            <a:picLocks noChangeAspect="1"/>
          </p:cNvPicPr>
          <p:nvPr/>
        </p:nvPicPr>
        <p:blipFill>
          <a:blip r:embed="rId6"/>
          <a:stretch>
            <a:fillRect/>
          </a:stretch>
        </p:blipFill>
        <p:spPr>
          <a:xfrm>
            <a:off x="4392352" y="229093"/>
            <a:ext cx="3763007" cy="2287113"/>
          </a:xfrm>
          <a:prstGeom prst="rect">
            <a:avLst/>
          </a:prstGeom>
        </p:spPr>
      </p:pic>
      <p:pic>
        <p:nvPicPr>
          <p:cNvPr id="15" name="Picture 14">
            <a:extLst>
              <a:ext uri="{FF2B5EF4-FFF2-40B4-BE49-F238E27FC236}">
                <a16:creationId xmlns:a16="http://schemas.microsoft.com/office/drawing/2014/main" id="{24D349D7-EBA9-4738-945D-9FFC0F9124BC}"/>
              </a:ext>
            </a:extLst>
          </p:cNvPr>
          <p:cNvPicPr>
            <a:picLocks noChangeAspect="1"/>
          </p:cNvPicPr>
          <p:nvPr/>
        </p:nvPicPr>
        <p:blipFill>
          <a:blip r:embed="rId7"/>
          <a:stretch>
            <a:fillRect/>
          </a:stretch>
        </p:blipFill>
        <p:spPr>
          <a:xfrm>
            <a:off x="8737600" y="4217158"/>
            <a:ext cx="3326171" cy="2504320"/>
          </a:xfrm>
          <a:prstGeom prst="rect">
            <a:avLst/>
          </a:prstGeom>
        </p:spPr>
      </p:pic>
      <p:graphicFrame>
        <p:nvGraphicFramePr>
          <p:cNvPr id="11" name="Content Placeholder 10">
            <a:extLst>
              <a:ext uri="{FF2B5EF4-FFF2-40B4-BE49-F238E27FC236}">
                <a16:creationId xmlns:a16="http://schemas.microsoft.com/office/drawing/2014/main" id="{5075E338-81C9-4DF6-8C34-154B0723F991}"/>
              </a:ext>
            </a:extLst>
          </p:cNvPr>
          <p:cNvGraphicFramePr>
            <a:graphicFrameLocks noGrp="1"/>
          </p:cNvGraphicFramePr>
          <p:nvPr>
            <p:ph idx="1"/>
          </p:nvPr>
        </p:nvGraphicFramePr>
        <p:xfrm>
          <a:off x="764275" y="1513127"/>
          <a:ext cx="11427725" cy="50257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a:extLst>
              <a:ext uri="{FF2B5EF4-FFF2-40B4-BE49-F238E27FC236}">
                <a16:creationId xmlns:a16="http://schemas.microsoft.com/office/drawing/2014/main" id="{496E6769-8AA7-48BA-B4D0-E304D4B479CD}"/>
              </a:ext>
            </a:extLst>
          </p:cNvPr>
          <p:cNvPicPr>
            <a:picLocks noChangeAspect="1"/>
          </p:cNvPicPr>
          <p:nvPr/>
        </p:nvPicPr>
        <p:blipFill>
          <a:blip r:embed="rId13"/>
          <a:stretch>
            <a:fillRect/>
          </a:stretch>
        </p:blipFill>
        <p:spPr>
          <a:xfrm>
            <a:off x="9031833" y="44355"/>
            <a:ext cx="3034352" cy="1797270"/>
          </a:xfrm>
          <a:prstGeom prst="rect">
            <a:avLst/>
          </a:prstGeom>
        </p:spPr>
      </p:pic>
      <p:sp>
        <p:nvSpPr>
          <p:cNvPr id="13" name="TextBox 12">
            <a:extLst>
              <a:ext uri="{FF2B5EF4-FFF2-40B4-BE49-F238E27FC236}">
                <a16:creationId xmlns:a16="http://schemas.microsoft.com/office/drawing/2014/main" id="{89C92672-736C-4CE7-923E-1AA672523695}"/>
              </a:ext>
            </a:extLst>
          </p:cNvPr>
          <p:cNvSpPr txBox="1"/>
          <p:nvPr/>
        </p:nvSpPr>
        <p:spPr>
          <a:xfrm>
            <a:off x="8659796" y="55402"/>
            <a:ext cx="492443" cy="2915449"/>
          </a:xfrm>
          <a:prstGeom prst="rect">
            <a:avLst/>
          </a:prstGeom>
          <a:noFill/>
        </p:spPr>
        <p:txBody>
          <a:bodyPr vert="eaVert" wrap="square" rtlCol="0">
            <a:spAutoFit/>
          </a:bodyPr>
          <a:lstStyle/>
          <a:p>
            <a:r>
              <a:rPr lang="en-US" sz="2000" dirty="0"/>
              <a:t>4.8 </a:t>
            </a:r>
            <a:r>
              <a:rPr lang="en-US" sz="2000" dirty="0" err="1"/>
              <a:t>ms</a:t>
            </a:r>
            <a:r>
              <a:rPr lang="en-US" sz="2000" dirty="0"/>
              <a:t> drift window</a:t>
            </a:r>
          </a:p>
        </p:txBody>
      </p:sp>
      <p:sp>
        <p:nvSpPr>
          <p:cNvPr id="14" name="TextBox 13">
            <a:extLst>
              <a:ext uri="{FF2B5EF4-FFF2-40B4-BE49-F238E27FC236}">
                <a16:creationId xmlns:a16="http://schemas.microsoft.com/office/drawing/2014/main" id="{84CEF84C-4151-4AA9-9EE0-922D44FF2C89}"/>
              </a:ext>
            </a:extLst>
          </p:cNvPr>
          <p:cNvSpPr txBox="1"/>
          <p:nvPr/>
        </p:nvSpPr>
        <p:spPr>
          <a:xfrm>
            <a:off x="9166035" y="1815121"/>
            <a:ext cx="2469300" cy="369332"/>
          </a:xfrm>
          <a:prstGeom prst="rect">
            <a:avLst/>
          </a:prstGeom>
          <a:noFill/>
        </p:spPr>
        <p:txBody>
          <a:bodyPr wrap="square" rtlCol="0">
            <a:spAutoFit/>
          </a:bodyPr>
          <a:lstStyle/>
          <a:p>
            <a:r>
              <a:rPr lang="en-US" dirty="0"/>
              <a:t>20-30 TPC activities</a:t>
            </a:r>
          </a:p>
        </p:txBody>
      </p:sp>
      <p:sp>
        <p:nvSpPr>
          <p:cNvPr id="29" name="Rectangle 28">
            <a:extLst>
              <a:ext uri="{FF2B5EF4-FFF2-40B4-BE49-F238E27FC236}">
                <a16:creationId xmlns:a16="http://schemas.microsoft.com/office/drawing/2014/main" id="{A7F4F70D-6002-4F65-AF23-DB8FD64B5306}"/>
              </a:ext>
            </a:extLst>
          </p:cNvPr>
          <p:cNvSpPr/>
          <p:nvPr/>
        </p:nvSpPr>
        <p:spPr>
          <a:xfrm>
            <a:off x="4500157" y="4560043"/>
            <a:ext cx="4237444" cy="1569660"/>
          </a:xfrm>
          <a:prstGeom prst="rect">
            <a:avLst/>
          </a:prstGeom>
          <a:ln w="31750">
            <a:solidFill>
              <a:schemeClr val="tx1"/>
            </a:solidFill>
          </a:ln>
        </p:spPr>
        <p:txBody>
          <a:bodyPr wrap="square">
            <a:spAutoFit/>
          </a:bodyPr>
          <a:lstStyle/>
          <a:p>
            <a:r>
              <a:rPr lang="en-US" sz="1600" dirty="0"/>
              <a:t>All possible hypotheses</a:t>
            </a:r>
          </a:p>
          <a:p>
            <a:pPr marL="342900" indent="-342900">
              <a:buFont typeface="Arial" panose="020B0604020202020204" pitchFamily="34" charset="0"/>
              <a:buChar char="•"/>
            </a:pPr>
            <a:r>
              <a:rPr lang="en-US" sz="1600" dirty="0"/>
              <a:t>One cluster </a:t>
            </a:r>
            <a:r>
              <a:rPr lang="en-US" sz="1600" dirty="0">
                <a:sym typeface="Wingdings" panose="05000000000000000000" pitchFamily="2" charset="2"/>
              </a:rPr>
              <a:t></a:t>
            </a:r>
            <a:r>
              <a:rPr lang="en-US" sz="1600" dirty="0"/>
              <a:t> </a:t>
            </a:r>
            <a:r>
              <a:rPr lang="en-US" sz="1600" u="sng" dirty="0"/>
              <a:t>at most one flash </a:t>
            </a:r>
            <a:r>
              <a:rPr lang="en-US" sz="1600" dirty="0"/>
              <a:t>(inefficiency in the light system)</a:t>
            </a:r>
          </a:p>
          <a:p>
            <a:pPr marL="342900" indent="-342900">
              <a:buFont typeface="Arial" panose="020B0604020202020204" pitchFamily="34" charset="0"/>
              <a:buChar char="•"/>
            </a:pPr>
            <a:r>
              <a:rPr lang="en-US" sz="1600" dirty="0"/>
              <a:t>One flash </a:t>
            </a:r>
            <a:r>
              <a:rPr lang="en-US" sz="1600" dirty="0">
                <a:sym typeface="Wingdings" panose="05000000000000000000" pitchFamily="2" charset="2"/>
              </a:rPr>
              <a:t></a:t>
            </a:r>
            <a:r>
              <a:rPr lang="en-US" sz="1600" dirty="0"/>
              <a:t> </a:t>
            </a:r>
            <a:r>
              <a:rPr lang="en-US" sz="1600" u="sng" dirty="0"/>
              <a:t>many or zero </a:t>
            </a:r>
            <a:r>
              <a:rPr lang="en-US" sz="1600" dirty="0"/>
              <a:t>TPC clusters within corresponding active volume (activities in inactive volume)</a:t>
            </a:r>
          </a:p>
        </p:txBody>
      </p:sp>
      <p:sp>
        <p:nvSpPr>
          <p:cNvPr id="30" name="Rectangle 29">
            <a:extLst>
              <a:ext uri="{FF2B5EF4-FFF2-40B4-BE49-F238E27FC236}">
                <a16:creationId xmlns:a16="http://schemas.microsoft.com/office/drawing/2014/main" id="{449CF38A-6959-43D3-8961-0624BCFF8DD9}"/>
              </a:ext>
            </a:extLst>
          </p:cNvPr>
          <p:cNvSpPr/>
          <p:nvPr/>
        </p:nvSpPr>
        <p:spPr>
          <a:xfrm>
            <a:off x="307924" y="4684488"/>
            <a:ext cx="4084428" cy="1323439"/>
          </a:xfrm>
          <a:prstGeom prst="rect">
            <a:avLst/>
          </a:prstGeom>
          <a:ln w="31750">
            <a:solidFill>
              <a:schemeClr val="tx1"/>
            </a:solidFill>
          </a:ln>
        </p:spPr>
        <p:txBody>
          <a:bodyPr wrap="square">
            <a:spAutoFit/>
          </a:bodyPr>
          <a:lstStyle/>
          <a:p>
            <a:pPr marL="342900" indent="-342900">
              <a:buFont typeface="Arial" panose="020B0604020202020204" pitchFamily="34" charset="0"/>
              <a:buChar char="•"/>
            </a:pPr>
            <a:r>
              <a:rPr lang="en-US" sz="1600" b="1" dirty="0"/>
              <a:t>Light signal proportional to (reconstructed 3D) charge</a:t>
            </a:r>
          </a:p>
          <a:p>
            <a:pPr marL="342900" indent="-342900">
              <a:buFont typeface="Arial" panose="020B0604020202020204" pitchFamily="34" charset="0"/>
              <a:buChar char="•"/>
            </a:pPr>
            <a:r>
              <a:rPr lang="en-US" sz="1600" dirty="0"/>
              <a:t>Known light acceptance given position</a:t>
            </a:r>
          </a:p>
          <a:p>
            <a:pPr marL="342900" indent="-342900">
              <a:buFont typeface="Arial" panose="020B0604020202020204" pitchFamily="34" charset="0"/>
              <a:buChar char="•"/>
            </a:pPr>
            <a:r>
              <a:rPr lang="en-US" sz="1600" dirty="0">
                <a:solidFill>
                  <a:srgbClr val="00B050"/>
                </a:solidFill>
              </a:rPr>
              <a:t>Predicted</a:t>
            </a:r>
            <a:r>
              <a:rPr lang="en-US" sz="1600" dirty="0"/>
              <a:t> vs. </a:t>
            </a:r>
            <a:r>
              <a:rPr lang="en-US" sz="1600" dirty="0">
                <a:solidFill>
                  <a:srgbClr val="FF0000"/>
                </a:solidFill>
              </a:rPr>
              <a:t>Measured</a:t>
            </a:r>
            <a:r>
              <a:rPr lang="en-US" sz="1600" dirty="0"/>
              <a:t> light pattern with Compressed Sensing</a:t>
            </a:r>
          </a:p>
        </p:txBody>
      </p:sp>
      <p:sp>
        <p:nvSpPr>
          <p:cNvPr id="9" name="Rectangle 8"/>
          <p:cNvSpPr/>
          <p:nvPr/>
        </p:nvSpPr>
        <p:spPr>
          <a:xfrm>
            <a:off x="4392352" y="38812"/>
            <a:ext cx="7671419" cy="252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4"/>
          <a:stretch>
            <a:fillRect/>
          </a:stretch>
        </p:blipFill>
        <p:spPr>
          <a:xfrm>
            <a:off x="4685235" y="24409"/>
            <a:ext cx="7432901" cy="3671457"/>
          </a:xfrm>
          <a:prstGeom prst="rect">
            <a:avLst/>
          </a:prstGeom>
        </p:spPr>
      </p:pic>
      <p:sp>
        <p:nvSpPr>
          <p:cNvPr id="16" name="Title 1">
            <a:extLst>
              <a:ext uri="{FF2B5EF4-FFF2-40B4-BE49-F238E27FC236}">
                <a16:creationId xmlns:a16="http://schemas.microsoft.com/office/drawing/2014/main" id="{B18D9CD9-0021-F64D-AF01-3F6DF7303A4E}"/>
              </a:ext>
            </a:extLst>
          </p:cNvPr>
          <p:cNvSpPr txBox="1">
            <a:spLocks/>
          </p:cNvSpPr>
          <p:nvPr/>
        </p:nvSpPr>
        <p:spPr>
          <a:xfrm>
            <a:off x="571500" y="15637"/>
            <a:ext cx="11049000" cy="502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200" dirty="0"/>
              <a:t>Matching Principle</a:t>
            </a:r>
          </a:p>
        </p:txBody>
      </p:sp>
      <p:sp>
        <p:nvSpPr>
          <p:cNvPr id="2" name="Rectangle 1">
            <a:extLst>
              <a:ext uri="{FF2B5EF4-FFF2-40B4-BE49-F238E27FC236}">
                <a16:creationId xmlns:a16="http://schemas.microsoft.com/office/drawing/2014/main" id="{A0A840B9-987B-4F4B-A136-50E8B97119E8}"/>
              </a:ext>
            </a:extLst>
          </p:cNvPr>
          <p:cNvSpPr/>
          <p:nvPr/>
        </p:nvSpPr>
        <p:spPr>
          <a:xfrm>
            <a:off x="1665025" y="573658"/>
            <a:ext cx="2749471" cy="369332"/>
          </a:xfrm>
          <a:prstGeom prst="rect">
            <a:avLst/>
          </a:prstGeom>
        </p:spPr>
        <p:txBody>
          <a:bodyPr wrap="none">
            <a:spAutoFit/>
          </a:bodyPr>
          <a:lstStyle/>
          <a:p>
            <a:r>
              <a:rPr lang="en-US" b="1" u="sng" kern="0" dirty="0">
                <a:solidFill>
                  <a:srgbClr val="000000"/>
                </a:solidFill>
                <a:latin typeface="Helvetica"/>
                <a:sym typeface="Helvetica"/>
                <a:hlinkClick r:id="rId15"/>
              </a:rPr>
              <a:t>JINST 16 P06043 (2021)</a:t>
            </a:r>
            <a:endParaRPr lang="en-US" dirty="0"/>
          </a:p>
        </p:txBody>
      </p:sp>
      <p:sp>
        <p:nvSpPr>
          <p:cNvPr id="4" name="Slide Number Placeholder 3">
            <a:extLst>
              <a:ext uri="{FF2B5EF4-FFF2-40B4-BE49-F238E27FC236}">
                <a16:creationId xmlns:a16="http://schemas.microsoft.com/office/drawing/2014/main" id="{041E7D3B-9D32-A54A-899C-0D805C76FC70}"/>
              </a:ext>
            </a:extLst>
          </p:cNvPr>
          <p:cNvSpPr>
            <a:spLocks noGrp="1"/>
          </p:cNvSpPr>
          <p:nvPr>
            <p:ph type="sldNum" sz="quarter" idx="12"/>
          </p:nvPr>
        </p:nvSpPr>
        <p:spPr/>
        <p:txBody>
          <a:bodyPr/>
          <a:lstStyle/>
          <a:p>
            <a:fld id="{A44217CB-AC7C-4D8B-B0E6-B47C63A7B243}" type="slidenum">
              <a:rPr lang="en-US" smtClean="0"/>
              <a:t>9</a:t>
            </a:fld>
            <a:endParaRPr lang="en-US"/>
          </a:p>
        </p:txBody>
      </p:sp>
    </p:spTree>
    <p:extLst>
      <p:ext uri="{BB962C8B-B14F-4D97-AF65-F5344CB8AC3E}">
        <p14:creationId xmlns:p14="http://schemas.microsoft.com/office/powerpoint/2010/main" val="7022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20723" fill="hold"/>
                                        <p:tgtEl>
                                          <p:spTgt spid="7"/>
                                        </p:tgtEl>
                                      </p:cBhvr>
                                    </p:cmd>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remove"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bldLst>
      <p:bldP spid="29" grpId="0" animBg="1"/>
      <p:bldP spid="30" grpId="0" animBg="1"/>
      <p:bldP spid="9" grpId="0" animBg="1"/>
    </p:bld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25219</TotalTime>
  <Words>3344</Words>
  <Application>Microsoft Macintosh PowerPoint</Application>
  <PresentationFormat>Widescreen</PresentationFormat>
  <Paragraphs>436</Paragraphs>
  <Slides>25</Slides>
  <Notes>20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2" baseType="lpstr">
      <vt:lpstr>Arial</vt:lpstr>
      <vt:lpstr>Calibri</vt:lpstr>
      <vt:lpstr>Cambria Math</vt:lpstr>
      <vt:lpstr>Helvetica</vt:lpstr>
      <vt:lpstr>Helvetica Light</vt:lpstr>
      <vt:lpstr>BNL</vt:lpstr>
      <vt:lpstr>Equation</vt:lpstr>
      <vt:lpstr>Wire-Cell Pattern Recognition and AI/ML</vt:lpstr>
      <vt:lpstr>Wire-Cell Event Reconstruction</vt:lpstr>
      <vt:lpstr>Wire-Cell 3D Imaging Principle</vt:lpstr>
      <vt:lpstr>Wire-Cell 3D Imaging Principle</vt:lpstr>
      <vt:lpstr>Solving: usage of Charge, Sparsity, Positivity, Proximity</vt:lpstr>
      <vt:lpstr>Overcome Challenges of 10% non-functional channels</vt:lpstr>
      <vt:lpstr>Clustering</vt:lpstr>
      <vt:lpstr>Clustering in WCT</vt:lpstr>
      <vt:lpstr>PowerPoint Presentation</vt:lpstr>
      <vt:lpstr>Rejecting Through-Going Muons (TGM)</vt:lpstr>
      <vt:lpstr>Rejecting Stopping Muons</vt:lpstr>
      <vt:lpstr>Principle of the Fit</vt:lpstr>
      <vt:lpstr>Simplified Prediction of the Deconvolved Signal</vt:lpstr>
      <vt:lpstr>Trajectory and dQ/dx Fitting</vt:lpstr>
      <vt:lpstr>3D Pattern Recognition</vt:lpstr>
      <vt:lpstr>3D vertex fitting</vt:lpstr>
      <vt:lpstr>Deep Learning based Neutrino Interaction Vertex Finding</vt:lpstr>
      <vt:lpstr>Regressional segmentation</vt:lpstr>
      <vt:lpstr>Network structure and data format</vt:lpstr>
      <vt:lpstr>Deep Learning based Neutrino Interaction Vertex Finding</vt:lpstr>
      <vt:lpstr>Energy estimator using a recurrent neural networks</vt:lpstr>
      <vt:lpstr>Boosted Decision Trees (BDT) for neutrino flavor tagging</vt:lpstr>
      <vt:lpstr>Neutrino Selection through Machine Learning</vt:lpstr>
      <vt:lpstr>Human to machine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Wire-Cell Sim/SigProc Updates for 2view</dc:title>
  <dc:subject/>
  <dc:creator>Haiwang Yu</dc:creator>
  <cp:keywords/>
  <dc:description/>
  <cp:lastModifiedBy>Yu, Haiwang</cp:lastModifiedBy>
  <cp:revision>786</cp:revision>
  <dcterms:created xsi:type="dcterms:W3CDTF">2022-02-26T15:56:48Z</dcterms:created>
  <dcterms:modified xsi:type="dcterms:W3CDTF">2024-04-12T04:46:21Z</dcterms:modified>
  <cp:category/>
</cp:coreProperties>
</file>