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8"/>
  </p:notesMasterIdLst>
  <p:handoutMasterIdLst>
    <p:handoutMasterId r:id="rId29"/>
  </p:handoutMasterIdLst>
  <p:sldIdLst>
    <p:sldId id="294" r:id="rId2"/>
    <p:sldId id="346" r:id="rId3"/>
    <p:sldId id="345" r:id="rId4"/>
    <p:sldId id="349" r:id="rId5"/>
    <p:sldId id="352" r:id="rId6"/>
    <p:sldId id="369" r:id="rId7"/>
    <p:sldId id="357" r:id="rId8"/>
    <p:sldId id="394" r:id="rId9"/>
    <p:sldId id="368" r:id="rId10"/>
    <p:sldId id="356" r:id="rId11"/>
    <p:sldId id="377" r:id="rId12"/>
    <p:sldId id="385" r:id="rId13"/>
    <p:sldId id="380" r:id="rId14"/>
    <p:sldId id="365" r:id="rId15"/>
    <p:sldId id="367" r:id="rId16"/>
    <p:sldId id="387" r:id="rId17"/>
    <p:sldId id="388" r:id="rId18"/>
    <p:sldId id="386" r:id="rId19"/>
    <p:sldId id="391" r:id="rId20"/>
    <p:sldId id="389" r:id="rId21"/>
    <p:sldId id="390" r:id="rId22"/>
    <p:sldId id="396" r:id="rId23"/>
    <p:sldId id="397" r:id="rId24"/>
    <p:sldId id="398" r:id="rId25"/>
    <p:sldId id="392" r:id="rId26"/>
    <p:sldId id="363" r:id="rId2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0E"/>
    <a:srgbClr val="F4CE62"/>
    <a:srgbClr val="FF6600"/>
    <a:srgbClr val="FC2CE3"/>
    <a:srgbClr val="FEB6F5"/>
    <a:srgbClr val="FF5050"/>
    <a:srgbClr val="000000"/>
    <a:srgbClr val="99D6EA"/>
    <a:srgbClr val="FFFF99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0" autoAdjust="0"/>
    <p:restoredTop sz="94660"/>
  </p:normalViewPr>
  <p:slideViewPr>
    <p:cSldViewPr snapToObjects="1" showGuides="1">
      <p:cViewPr varScale="1">
        <p:scale>
          <a:sx n="126" d="100"/>
          <a:sy n="126" d="100"/>
        </p:scale>
        <p:origin x="127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Michael Wang | Intermediate level SN pointing trigger for DUNE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  <a:prstGeom prst="rect">
            <a:avLst/>
          </a:prstGeo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78/1/8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Prompt @SURF Supernova Pointing for DUNE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Michael Wang, Fermilab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Wirecell</a:t>
            </a:r>
            <a:r>
              <a:rPr lang="en-US" dirty="0"/>
              <a:t> Reconstruction Summit, Brookhaven National Laboratory</a:t>
            </a:r>
          </a:p>
          <a:p>
            <a:r>
              <a:rPr lang="en-US" dirty="0"/>
              <a:t>April 10-12, 2024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BD7CD8-AFA6-4259-95A8-3C7664E603CE}"/>
              </a:ext>
            </a:extLst>
          </p:cNvPr>
          <p:cNvSpPr/>
          <p:nvPr/>
        </p:nvSpPr>
        <p:spPr>
          <a:xfrm>
            <a:off x="1118871" y="978135"/>
            <a:ext cx="3678764" cy="3359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6737D56-374A-4B6F-B1D8-D92F4D9B147F}"/>
              </a:ext>
            </a:extLst>
          </p:cNvPr>
          <p:cNvGrpSpPr/>
          <p:nvPr/>
        </p:nvGrpSpPr>
        <p:grpSpPr>
          <a:xfrm>
            <a:off x="3036076" y="3310312"/>
            <a:ext cx="777973" cy="551433"/>
            <a:chOff x="2535390" y="3305448"/>
            <a:chExt cx="777973" cy="551433"/>
          </a:xfrm>
        </p:grpSpPr>
        <p:sp>
          <p:nvSpPr>
            <p:cNvPr id="13" name="Flowchart: Direct Access Storage 12">
              <a:extLst>
                <a:ext uri="{FF2B5EF4-FFF2-40B4-BE49-F238E27FC236}">
                  <a16:creationId xmlns:a16="http://schemas.microsoft.com/office/drawing/2014/main" id="{32F1E5EE-D64F-43B4-9D57-E325F3985746}"/>
                </a:ext>
              </a:extLst>
            </p:cNvPr>
            <p:cNvSpPr/>
            <p:nvPr/>
          </p:nvSpPr>
          <p:spPr>
            <a:xfrm rot="16200000">
              <a:off x="2648660" y="3192178"/>
              <a:ext cx="551433" cy="777973"/>
            </a:xfrm>
            <a:prstGeom prst="flowChartMagneticDrum">
              <a:avLst/>
            </a:prstGeom>
            <a:gradFill flip="none" rotWithShape="1">
              <a:gsLst>
                <a:gs pos="0">
                  <a:schemeClr val="bg2">
                    <a:lumMod val="80000"/>
                  </a:schemeClr>
                </a:gs>
                <a:gs pos="96000">
                  <a:schemeClr val="accent6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C65EF6-B3AF-4EAB-8913-2FF5E68856E5}"/>
                </a:ext>
              </a:extLst>
            </p:cNvPr>
            <p:cNvSpPr txBox="1"/>
            <p:nvPr/>
          </p:nvSpPr>
          <p:spPr>
            <a:xfrm>
              <a:off x="2670683" y="3460196"/>
              <a:ext cx="548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SSD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D7AF47-B684-48AA-A974-D0F984535059}"/>
              </a:ext>
            </a:extLst>
          </p:cNvPr>
          <p:cNvGrpSpPr/>
          <p:nvPr/>
        </p:nvGrpSpPr>
        <p:grpSpPr>
          <a:xfrm>
            <a:off x="2939046" y="3295074"/>
            <a:ext cx="1032655" cy="600386"/>
            <a:chOff x="2444580" y="3299614"/>
            <a:chExt cx="1032655" cy="600386"/>
          </a:xfrm>
        </p:grpSpPr>
        <p:sp>
          <p:nvSpPr>
            <p:cNvPr id="54" name="Flowchart: Magnetic Disk 53">
              <a:extLst>
                <a:ext uri="{FF2B5EF4-FFF2-40B4-BE49-F238E27FC236}">
                  <a16:creationId xmlns:a16="http://schemas.microsoft.com/office/drawing/2014/main" id="{B728CB8E-4151-41A3-AEC1-E0923DB9FF45}"/>
                </a:ext>
              </a:extLst>
            </p:cNvPr>
            <p:cNvSpPr/>
            <p:nvPr/>
          </p:nvSpPr>
          <p:spPr>
            <a:xfrm>
              <a:off x="2537330" y="3299614"/>
              <a:ext cx="807147" cy="586740"/>
            </a:xfrm>
            <a:prstGeom prst="flowChartMagneticDisk">
              <a:avLst/>
            </a:prstGeom>
            <a:solidFill>
              <a:srgbClr val="FFFF99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0E8470C-442D-49B8-936B-A0B7FC409B4A}"/>
                </a:ext>
              </a:extLst>
            </p:cNvPr>
            <p:cNvSpPr txBox="1"/>
            <p:nvPr/>
          </p:nvSpPr>
          <p:spPr>
            <a:xfrm>
              <a:off x="2444580" y="3469113"/>
              <a:ext cx="10326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Computational</a:t>
              </a:r>
            </a:p>
            <a:p>
              <a:r>
                <a:rPr lang="en-US" sz="1050" dirty="0">
                  <a:solidFill>
                    <a:srgbClr val="000000"/>
                  </a:solidFill>
                </a:rPr>
                <a:t>      Storage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4D67BE-9B61-4CD7-BB42-0F713D03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509722"/>
            <a:ext cx="4190309" cy="401346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 solution:</a:t>
            </a:r>
            <a:r>
              <a:rPr lang="en-US" b="1" dirty="0">
                <a:solidFill>
                  <a:srgbClr val="000000"/>
                </a:solidFill>
              </a:rPr>
              <a:t> Near-data computing</a:t>
            </a:r>
          </a:p>
          <a:p>
            <a:pPr lvl="1"/>
            <a:r>
              <a:rPr lang="en-US" dirty="0"/>
              <a:t>Instead of moving data to processors, move processing to the data</a:t>
            </a:r>
          </a:p>
          <a:p>
            <a:r>
              <a:rPr lang="en-US" b="1" dirty="0">
                <a:solidFill>
                  <a:srgbClr val="0070C0"/>
                </a:solidFill>
              </a:rPr>
              <a:t>One example is Computational Storage Technology</a:t>
            </a:r>
          </a:p>
          <a:p>
            <a:pPr lvl="1"/>
            <a:r>
              <a:rPr lang="en-US" dirty="0"/>
              <a:t>COTS products available now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BDBAC-703B-4737-87A4-43077FE0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3572474" cy="320908"/>
          </a:xfrm>
        </p:spPr>
        <p:txBody>
          <a:bodyPr/>
          <a:lstStyle/>
          <a:p>
            <a:r>
              <a:rPr lang="en-US" dirty="0"/>
              <a:t>Computing paradigm shift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A4AE-17EB-4A35-9E78-0EB800233F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813A-8E14-4141-964F-8E6D92F9E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6061-1B0C-4214-8A8A-488CB4DF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93A82E-A54D-4727-B066-1C59CDD822BB}"/>
              </a:ext>
            </a:extLst>
          </p:cNvPr>
          <p:cNvGrpSpPr/>
          <p:nvPr/>
        </p:nvGrpSpPr>
        <p:grpSpPr>
          <a:xfrm>
            <a:off x="3013287" y="2098945"/>
            <a:ext cx="840199" cy="840199"/>
            <a:chOff x="2504278" y="2094081"/>
            <a:chExt cx="840199" cy="8401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AF040DD-EB75-4EC9-A86A-810C2CF42588}"/>
                </a:ext>
              </a:extLst>
            </p:cNvPr>
            <p:cNvSpPr/>
            <p:nvPr/>
          </p:nvSpPr>
          <p:spPr>
            <a:xfrm>
              <a:off x="2504278" y="2094081"/>
              <a:ext cx="840199" cy="840199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0">
                  <a:schemeClr val="tx1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C2B11F-CB3F-402C-BD66-7360AB907EE9}"/>
                </a:ext>
              </a:extLst>
            </p:cNvPr>
            <p:cNvSpPr txBox="1"/>
            <p:nvPr/>
          </p:nvSpPr>
          <p:spPr>
            <a:xfrm>
              <a:off x="2642839" y="233162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CPU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04221ED-EDB3-400B-9806-48580328FC41}"/>
              </a:ext>
            </a:extLst>
          </p:cNvPr>
          <p:cNvSpPr/>
          <p:nvPr/>
        </p:nvSpPr>
        <p:spPr>
          <a:xfrm>
            <a:off x="2979417" y="1222450"/>
            <a:ext cx="381000" cy="410297"/>
          </a:xfrm>
          <a:prstGeom prst="rect">
            <a:avLst/>
          </a:prstGeom>
          <a:gradFill>
            <a:gsLst>
              <a:gs pos="100000">
                <a:schemeClr val="bg2">
                  <a:lumMod val="65000"/>
                </a:schemeClr>
              </a:gs>
              <a:gs pos="0">
                <a:schemeClr val="bg2">
                  <a:lumMod val="85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NIC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AE8E76-1F6D-44EE-92F2-D3BA40FF796E}"/>
              </a:ext>
            </a:extLst>
          </p:cNvPr>
          <p:cNvSpPr txBox="1"/>
          <p:nvPr/>
        </p:nvSpPr>
        <p:spPr>
          <a:xfrm>
            <a:off x="1795125" y="2672697"/>
            <a:ext cx="48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2AC8C6-E7EB-4FD1-9466-4765DDC3948C}"/>
              </a:ext>
            </a:extLst>
          </p:cNvPr>
          <p:cNvSpPr/>
          <p:nvPr/>
        </p:nvSpPr>
        <p:spPr>
          <a:xfrm>
            <a:off x="3496717" y="1222450"/>
            <a:ext cx="381000" cy="410297"/>
          </a:xfrm>
          <a:prstGeom prst="rect">
            <a:avLst/>
          </a:prstGeom>
          <a:gradFill>
            <a:gsLst>
              <a:gs pos="100000">
                <a:schemeClr val="bg2">
                  <a:lumMod val="65000"/>
                </a:schemeClr>
              </a:gs>
              <a:gs pos="0">
                <a:schemeClr val="bg2">
                  <a:lumMod val="85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00"/>
                </a:solidFill>
              </a:rPr>
              <a:t>NIC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7494ED-F142-40D2-A066-4EA562825AA8}"/>
              </a:ext>
            </a:extLst>
          </p:cNvPr>
          <p:cNvGrpSpPr/>
          <p:nvPr/>
        </p:nvGrpSpPr>
        <p:grpSpPr>
          <a:xfrm>
            <a:off x="1262268" y="2228863"/>
            <a:ext cx="1371600" cy="473308"/>
            <a:chOff x="5113107" y="1431346"/>
            <a:chExt cx="1371600" cy="4733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CFBFDB7-6188-4306-8666-E1273F11BB59}"/>
                </a:ext>
              </a:extLst>
            </p:cNvPr>
            <p:cNvGrpSpPr/>
            <p:nvPr/>
          </p:nvGrpSpPr>
          <p:grpSpPr>
            <a:xfrm>
              <a:off x="5113107" y="1431346"/>
              <a:ext cx="1219200" cy="320908"/>
              <a:chOff x="5270863" y="1553709"/>
              <a:chExt cx="1219200" cy="320908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DA573D7-6503-4753-9DE0-0274FED2688F}"/>
                  </a:ext>
                </a:extLst>
              </p:cNvPr>
              <p:cNvSpPr/>
              <p:nvPr/>
            </p:nvSpPr>
            <p:spPr>
              <a:xfrm>
                <a:off x="5270863" y="1553709"/>
                <a:ext cx="1219200" cy="320908"/>
              </a:xfrm>
              <a:prstGeom prst="roundRect">
                <a:avLst/>
              </a:prstGeom>
              <a:gradFill flip="none" rotWithShape="1">
                <a:gsLst>
                  <a:gs pos="100000">
                    <a:schemeClr val="accent3">
                      <a:lumMod val="92000"/>
                      <a:lumOff val="8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8940D58-59F4-4F3B-83BA-974D95E894BD}"/>
                  </a:ext>
                </a:extLst>
              </p:cNvPr>
              <p:cNvGrpSpPr/>
              <p:nvPr/>
            </p:nvGrpSpPr>
            <p:grpSpPr>
              <a:xfrm>
                <a:off x="5383828" y="1623084"/>
                <a:ext cx="993269" cy="182158"/>
                <a:chOff x="3993968" y="3513264"/>
                <a:chExt cx="993269" cy="182158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0649C51-6A5E-44D1-BCFB-7C37DB069353}"/>
                    </a:ext>
                  </a:extLst>
                </p:cNvPr>
                <p:cNvSpPr/>
                <p:nvPr/>
              </p:nvSpPr>
              <p:spPr>
                <a:xfrm>
                  <a:off x="3993968" y="3513264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62A3608-E20B-4A82-8BD5-D2132050BDB7}"/>
                    </a:ext>
                  </a:extLst>
                </p:cNvPr>
                <p:cNvSpPr/>
                <p:nvPr/>
              </p:nvSpPr>
              <p:spPr>
                <a:xfrm>
                  <a:off x="4267200" y="3513265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5738AB1-028C-4CE0-8C21-2A45957CD4CA}"/>
                    </a:ext>
                  </a:extLst>
                </p:cNvPr>
                <p:cNvSpPr/>
                <p:nvPr/>
              </p:nvSpPr>
              <p:spPr>
                <a:xfrm>
                  <a:off x="4536141" y="3513267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CA3F19C-D3D8-4093-B0D9-DB55B8F89821}"/>
                    </a:ext>
                  </a:extLst>
                </p:cNvPr>
                <p:cNvSpPr/>
                <p:nvPr/>
              </p:nvSpPr>
              <p:spPr>
                <a:xfrm>
                  <a:off x="4805082" y="3513267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CF405FE-DE0F-43D3-9CB0-0567EB16553A}"/>
                </a:ext>
              </a:extLst>
            </p:cNvPr>
            <p:cNvGrpSpPr/>
            <p:nvPr/>
          </p:nvGrpSpPr>
          <p:grpSpPr>
            <a:xfrm>
              <a:off x="5265507" y="1583746"/>
              <a:ext cx="1219200" cy="320908"/>
              <a:chOff x="5270863" y="1553709"/>
              <a:chExt cx="1219200" cy="32090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733B4BF1-8700-4C76-A5F0-E92784A090F0}"/>
                  </a:ext>
                </a:extLst>
              </p:cNvPr>
              <p:cNvSpPr/>
              <p:nvPr/>
            </p:nvSpPr>
            <p:spPr>
              <a:xfrm>
                <a:off x="5270863" y="1553709"/>
                <a:ext cx="1219200" cy="320908"/>
              </a:xfrm>
              <a:prstGeom prst="roundRect">
                <a:avLst/>
              </a:prstGeom>
              <a:gradFill flip="none" rotWithShape="1">
                <a:gsLst>
                  <a:gs pos="100000">
                    <a:schemeClr val="accent3">
                      <a:lumMod val="92000"/>
                      <a:lumOff val="8000"/>
                    </a:schemeClr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A651E26-4DBE-489D-B1D1-3108CC4FF410}"/>
                  </a:ext>
                </a:extLst>
              </p:cNvPr>
              <p:cNvGrpSpPr/>
              <p:nvPr/>
            </p:nvGrpSpPr>
            <p:grpSpPr>
              <a:xfrm>
                <a:off x="5383828" y="1623084"/>
                <a:ext cx="993269" cy="182158"/>
                <a:chOff x="3993968" y="3513264"/>
                <a:chExt cx="993269" cy="182158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EE48944-0BA4-4D7A-A79E-C75BD6A739D9}"/>
                    </a:ext>
                  </a:extLst>
                </p:cNvPr>
                <p:cNvSpPr/>
                <p:nvPr/>
              </p:nvSpPr>
              <p:spPr>
                <a:xfrm>
                  <a:off x="3993968" y="3513264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211E6A3-9D43-4F08-B6C3-F051BC1243CA}"/>
                    </a:ext>
                  </a:extLst>
                </p:cNvPr>
                <p:cNvSpPr/>
                <p:nvPr/>
              </p:nvSpPr>
              <p:spPr>
                <a:xfrm>
                  <a:off x="4267200" y="3513265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4DEBDE-3D9B-467D-9253-C0FD6B2690C0}"/>
                    </a:ext>
                  </a:extLst>
                </p:cNvPr>
                <p:cNvSpPr/>
                <p:nvPr/>
              </p:nvSpPr>
              <p:spPr>
                <a:xfrm>
                  <a:off x="4536141" y="3513267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AEADB00-995D-4A76-9D79-A50990D9014C}"/>
                    </a:ext>
                  </a:extLst>
                </p:cNvPr>
                <p:cNvSpPr/>
                <p:nvPr/>
              </p:nvSpPr>
              <p:spPr>
                <a:xfrm>
                  <a:off x="4805082" y="3513267"/>
                  <a:ext cx="182155" cy="182155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7FD041B-2A27-4CDE-B9DD-4823F15D5A1E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3168018" y="1632747"/>
            <a:ext cx="1899" cy="46619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DD94C3-38CE-4500-BD08-047EB961FB9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3687217" y="1632747"/>
            <a:ext cx="0" cy="46619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23C70EC-FD13-439A-9D13-036AE3A8EFB5}"/>
              </a:ext>
            </a:extLst>
          </p:cNvPr>
          <p:cNvCxnSpPr>
            <a:cxnSpLocks/>
          </p:cNvCxnSpPr>
          <p:nvPr/>
        </p:nvCxnSpPr>
        <p:spPr>
          <a:xfrm>
            <a:off x="2636023" y="2510988"/>
            <a:ext cx="36894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481AED-CDD8-4894-87BC-94D02724F1EB}"/>
              </a:ext>
            </a:extLst>
          </p:cNvPr>
          <p:cNvGrpSpPr/>
          <p:nvPr/>
        </p:nvGrpSpPr>
        <p:grpSpPr>
          <a:xfrm>
            <a:off x="4169793" y="2301060"/>
            <a:ext cx="463176" cy="419856"/>
            <a:chOff x="6394824" y="2384168"/>
            <a:chExt cx="463176" cy="41985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19A8DE9-E48F-4BBF-9939-70EFA6DBAF0C}"/>
                </a:ext>
              </a:extLst>
            </p:cNvPr>
            <p:cNvSpPr/>
            <p:nvPr/>
          </p:nvSpPr>
          <p:spPr>
            <a:xfrm>
              <a:off x="6394824" y="2384168"/>
              <a:ext cx="463176" cy="419856"/>
            </a:xfrm>
            <a:prstGeom prst="roundRect">
              <a:avLst/>
            </a:prstGeom>
            <a:gradFill>
              <a:gsLst>
                <a:gs pos="0">
                  <a:srgbClr val="FFC000"/>
                </a:gs>
                <a:gs pos="100000">
                  <a:srgbClr val="FFC000">
                    <a:lumMod val="60000"/>
                    <a:lumOff val="40000"/>
                  </a:srgbClr>
                </a:gs>
              </a:gsLst>
              <a:lin ang="16200000" scaled="0"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5C3A16-7601-474F-B882-DD869F865D25}"/>
                </a:ext>
              </a:extLst>
            </p:cNvPr>
            <p:cNvSpPr txBox="1"/>
            <p:nvPr/>
          </p:nvSpPr>
          <p:spPr>
            <a:xfrm>
              <a:off x="6424273" y="2463976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NIC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8B9F0D-360D-49A9-9946-89A85B1142C8}"/>
              </a:ext>
            </a:extLst>
          </p:cNvPr>
          <p:cNvCxnSpPr>
            <a:cxnSpLocks/>
          </p:cNvCxnSpPr>
          <p:nvPr/>
        </p:nvCxnSpPr>
        <p:spPr>
          <a:xfrm>
            <a:off x="3845163" y="2516688"/>
            <a:ext cx="3148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CD3A0B-2835-49CD-834F-FAAC6E802A49}"/>
              </a:ext>
            </a:extLst>
          </p:cNvPr>
          <p:cNvCxnSpPr>
            <a:cxnSpLocks/>
          </p:cNvCxnSpPr>
          <p:nvPr/>
        </p:nvCxnSpPr>
        <p:spPr>
          <a:xfrm>
            <a:off x="4632969" y="2519044"/>
            <a:ext cx="529175" cy="0"/>
          </a:xfrm>
          <a:prstGeom prst="line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ED83780-8FAE-48B6-A78E-5BEDFC474067}"/>
              </a:ext>
            </a:extLst>
          </p:cNvPr>
          <p:cNvSpPr txBox="1"/>
          <p:nvPr/>
        </p:nvSpPr>
        <p:spPr>
          <a:xfrm>
            <a:off x="1902035" y="4036146"/>
            <a:ext cx="2124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DAQ Front End Computer (FEC)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66089C9-9235-4E43-AAB4-05462E8CE575}"/>
              </a:ext>
            </a:extLst>
          </p:cNvPr>
          <p:cNvCxnSpPr>
            <a:cxnSpLocks/>
          </p:cNvCxnSpPr>
          <p:nvPr/>
        </p:nvCxnSpPr>
        <p:spPr>
          <a:xfrm flipH="1">
            <a:off x="3171369" y="751803"/>
            <a:ext cx="1899" cy="466198"/>
          </a:xfrm>
          <a:prstGeom prst="straightConnector1">
            <a:avLst/>
          </a:prstGeom>
          <a:ln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BA4F26F-556A-4BED-A165-D1E56C2F5DBA}"/>
              </a:ext>
            </a:extLst>
          </p:cNvPr>
          <p:cNvCxnSpPr>
            <a:cxnSpLocks/>
          </p:cNvCxnSpPr>
          <p:nvPr/>
        </p:nvCxnSpPr>
        <p:spPr>
          <a:xfrm flipH="1">
            <a:off x="3686463" y="761924"/>
            <a:ext cx="1899" cy="466198"/>
          </a:xfrm>
          <a:prstGeom prst="straightConnector1">
            <a:avLst/>
          </a:prstGeom>
          <a:ln>
            <a:solidFill>
              <a:srgbClr val="FFC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54617EA-CD99-4011-8F4A-02B6A50FC215}"/>
              </a:ext>
            </a:extLst>
          </p:cNvPr>
          <p:cNvSpPr txBox="1"/>
          <p:nvPr/>
        </p:nvSpPr>
        <p:spPr>
          <a:xfrm>
            <a:off x="2633868" y="935016"/>
            <a:ext cx="1667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Raw data from detector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2ECECE-9EDB-4C8E-B6DC-E8BBEAD48370}"/>
              </a:ext>
            </a:extLst>
          </p:cNvPr>
          <p:cNvGrpSpPr/>
          <p:nvPr/>
        </p:nvGrpSpPr>
        <p:grpSpPr>
          <a:xfrm>
            <a:off x="3013287" y="2098711"/>
            <a:ext cx="840199" cy="840199"/>
            <a:chOff x="2504278" y="2094081"/>
            <a:chExt cx="840199" cy="840199"/>
          </a:xfrm>
          <a:effectLst/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04B308B-754C-4B12-8DFF-876CCA20E003}"/>
                </a:ext>
              </a:extLst>
            </p:cNvPr>
            <p:cNvSpPr/>
            <p:nvPr/>
          </p:nvSpPr>
          <p:spPr>
            <a:xfrm>
              <a:off x="2504278" y="2094081"/>
              <a:ext cx="840199" cy="840199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0">
                  <a:schemeClr val="tx1">
                    <a:lumMod val="20000"/>
                    <a:lumOff val="80000"/>
                  </a:schemeClr>
                </a:gs>
                <a:gs pos="100000">
                  <a:schemeClr val="tx2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2E5B38-6C31-4E70-B873-7F259652D8A6}"/>
                </a:ext>
              </a:extLst>
            </p:cNvPr>
            <p:cNvSpPr txBox="1"/>
            <p:nvPr/>
          </p:nvSpPr>
          <p:spPr>
            <a:xfrm>
              <a:off x="2642839" y="233162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</a:rPr>
                <a:t>CPU</a:t>
              </a: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C829D5E-FE9C-4BDB-8D8D-69DAE8CD3891}"/>
              </a:ext>
            </a:extLst>
          </p:cNvPr>
          <p:cNvCxnSpPr/>
          <p:nvPr/>
        </p:nvCxnSpPr>
        <p:spPr>
          <a:xfrm flipH="1">
            <a:off x="3430576" y="2939144"/>
            <a:ext cx="1899" cy="466198"/>
          </a:xfrm>
          <a:prstGeom prst="straightConnector1">
            <a:avLst/>
          </a:prstGeom>
          <a:ln>
            <a:solidFill>
              <a:srgbClr val="00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Arrow: Striped Right 47">
            <a:extLst>
              <a:ext uri="{FF2B5EF4-FFF2-40B4-BE49-F238E27FC236}">
                <a16:creationId xmlns:a16="http://schemas.microsoft.com/office/drawing/2014/main" id="{D8F5D373-F0D0-459A-A79A-CDDE9188D20D}"/>
              </a:ext>
            </a:extLst>
          </p:cNvPr>
          <p:cNvSpPr/>
          <p:nvPr/>
        </p:nvSpPr>
        <p:spPr>
          <a:xfrm rot="5400000">
            <a:off x="3097966" y="3068652"/>
            <a:ext cx="650232" cy="428156"/>
          </a:xfrm>
          <a:prstGeom prst="striped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8D0AD3F-D5A3-3430-0489-8124C0B7AB8A}"/>
              </a:ext>
            </a:extLst>
          </p:cNvPr>
          <p:cNvGrpSpPr/>
          <p:nvPr/>
        </p:nvGrpSpPr>
        <p:grpSpPr>
          <a:xfrm>
            <a:off x="5143941" y="2204731"/>
            <a:ext cx="3658953" cy="2498113"/>
            <a:chOff x="5143941" y="2204731"/>
            <a:chExt cx="3658953" cy="249811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625A304-C7CA-426B-8A60-C7EB5B4C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1843" y="2204731"/>
              <a:ext cx="1108134" cy="79354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6B3341B-BB32-4C39-9B7F-E52755815E81}"/>
                </a:ext>
              </a:extLst>
            </p:cNvPr>
            <p:cNvSpPr txBox="1"/>
            <p:nvPr/>
          </p:nvSpPr>
          <p:spPr>
            <a:xfrm>
              <a:off x="5742001" y="2327503"/>
              <a:ext cx="846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/>
                <a:t>Samsung </a:t>
              </a:r>
              <a:r>
                <a:rPr lang="en-US" sz="1200" b="1" u="sng" dirty="0" err="1"/>
                <a:t>SmartSSD</a:t>
              </a:r>
              <a:r>
                <a:rPr lang="en-US" sz="1200" b="1" u="sng" dirty="0"/>
                <a:t> CSD</a:t>
              </a: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15BF547-06D9-41B7-8481-CD9D1FD0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68402" y="2921754"/>
              <a:ext cx="1277952" cy="92172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EEA0629-1754-4080-9475-306B55BD0303}"/>
                </a:ext>
              </a:extLst>
            </p:cNvPr>
            <p:cNvSpPr txBox="1"/>
            <p:nvPr/>
          </p:nvSpPr>
          <p:spPr>
            <a:xfrm>
              <a:off x="5143941" y="3244116"/>
              <a:ext cx="15204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 err="1"/>
                <a:t>BittWare</a:t>
              </a:r>
              <a:r>
                <a:rPr lang="en-US" sz="1200" b="1" u="sng" dirty="0"/>
                <a:t> 250-U2 CSP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83A6E04-A226-4D22-8B4F-C2DF90C20EAB}"/>
                </a:ext>
              </a:extLst>
            </p:cNvPr>
            <p:cNvSpPr txBox="1"/>
            <p:nvPr/>
          </p:nvSpPr>
          <p:spPr>
            <a:xfrm>
              <a:off x="7831153" y="2632793"/>
              <a:ext cx="9717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Standard 2.5”</a:t>
              </a:r>
            </a:p>
            <a:p>
              <a:r>
                <a:rPr lang="en-US" sz="1100" dirty="0"/>
                <a:t>form factor</a:t>
              </a:r>
            </a:p>
          </p:txBody>
        </p:sp>
        <p:pic>
          <p:nvPicPr>
            <p:cNvPr id="53" name="Picture 5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A9D81A6B-EDAE-C63E-0F93-3961A4CF3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540" t="12879" r="15833" b="3671"/>
            <a:stretch/>
          </p:blipFill>
          <p:spPr>
            <a:xfrm>
              <a:off x="6865361" y="3822828"/>
              <a:ext cx="1267801" cy="88001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5E7AE9-D65E-1A81-49E3-1C14E0680FBC}"/>
                </a:ext>
              </a:extLst>
            </p:cNvPr>
            <p:cNvSpPr txBox="1"/>
            <p:nvPr/>
          </p:nvSpPr>
          <p:spPr>
            <a:xfrm>
              <a:off x="5427924" y="3958802"/>
              <a:ext cx="12450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u="sng" dirty="0"/>
                <a:t>Xilinx </a:t>
              </a:r>
              <a:r>
                <a:rPr lang="en-US" sz="1200" b="1" u="sng" dirty="0" err="1"/>
                <a:t>Alveo</a:t>
              </a:r>
              <a:r>
                <a:rPr lang="en-US" sz="1200" b="1" u="sng" dirty="0"/>
                <a:t> card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79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6 3.82716E-6 L 2.77778E-6 0.21882 " pathEditMode="relative" rAng="0" ptsTypes="AA">
                                      <p:cBhvr>
                                        <p:cTn id="23" dur="1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7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1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CC4BA-EF24-41CB-9E98-596C7049E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900486"/>
          </a:xfrm>
        </p:spPr>
        <p:txBody>
          <a:bodyPr/>
          <a:lstStyle/>
          <a:p>
            <a:r>
              <a:rPr lang="en-US" dirty="0"/>
              <a:t>Two step approach:</a:t>
            </a:r>
          </a:p>
          <a:p>
            <a:pPr lvl="1"/>
            <a:r>
              <a:rPr lang="en-US" dirty="0"/>
              <a:t>Data reduction: perform </a:t>
            </a:r>
            <a:r>
              <a:rPr lang="en-US" i="1" dirty="0"/>
              <a:t>in situ</a:t>
            </a:r>
            <a:r>
              <a:rPr lang="en-US" dirty="0"/>
              <a:t> on data, using FPGAs or GPUs to reduce buffered SNB data to a point where it can be transported quickly over conventional network to destination server</a:t>
            </a:r>
          </a:p>
          <a:p>
            <a:pPr lvl="1"/>
            <a:r>
              <a:rPr lang="en-US" dirty="0"/>
              <a:t>Pointing determination: execute optimized “offline-like” pointing analysis on the reduced data set on the server</a:t>
            </a:r>
          </a:p>
          <a:p>
            <a:r>
              <a:rPr lang="en-US" dirty="0"/>
              <a:t>Use AI/ML methods for the in situ data reduction step:</a:t>
            </a:r>
          </a:p>
          <a:p>
            <a:pPr lvl="1"/>
            <a:r>
              <a:rPr lang="en-US" dirty="0"/>
              <a:t>Run ML models on accelerators like FPGAs, GPUs, etc.</a:t>
            </a:r>
          </a:p>
          <a:p>
            <a:pPr lvl="1"/>
            <a:r>
              <a:rPr lang="en-US" dirty="0"/>
              <a:t>Fast inference times for low latencies</a:t>
            </a:r>
          </a:p>
          <a:p>
            <a:pPr lvl="1"/>
            <a:r>
              <a:rPr lang="en-US" dirty="0"/>
              <a:t>Apply ML methods on both:</a:t>
            </a:r>
          </a:p>
          <a:p>
            <a:pPr lvl="2"/>
            <a:r>
              <a:rPr lang="en-US" dirty="0"/>
              <a:t>Raw 2D </a:t>
            </a:r>
            <a:r>
              <a:rPr lang="en-US" dirty="0" err="1"/>
              <a:t>LArTPC</a:t>
            </a:r>
            <a:r>
              <a:rPr lang="en-US" dirty="0"/>
              <a:t> wire plane images</a:t>
            </a:r>
          </a:p>
          <a:p>
            <a:pPr lvl="2"/>
            <a:r>
              <a:rPr lang="en-US" dirty="0"/>
              <a:t>Raw 1D </a:t>
            </a:r>
            <a:r>
              <a:rPr lang="en-US" dirty="0" err="1"/>
              <a:t>LArTPC</a:t>
            </a:r>
            <a:r>
              <a:rPr lang="en-US" dirty="0"/>
              <a:t> wire waveforms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31774-A04B-48F8-A06D-4C3BE0BE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for fast pointing determination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53F48-BC1E-4CFF-B9E6-C25109C49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FEA38-300F-472E-9DD7-102BD9AE2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DF23-1176-400C-B2D2-E481E4E5F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7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E7A8AA3F-C78B-4B34-3406-9DABE1CC199C}"/>
              </a:ext>
            </a:extLst>
          </p:cNvPr>
          <p:cNvCxnSpPr>
            <a:cxnSpLocks/>
            <a:endCxn id="58" idx="0"/>
          </p:cNvCxnSpPr>
          <p:nvPr/>
        </p:nvCxnSpPr>
        <p:spPr>
          <a:xfrm rot="5400000">
            <a:off x="6866643" y="1589793"/>
            <a:ext cx="914400" cy="89711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EEAA6E0D-A5A6-70B7-3725-679E7C8198EE}"/>
              </a:ext>
            </a:extLst>
          </p:cNvPr>
          <p:cNvCxnSpPr>
            <a:cxnSpLocks/>
            <a:endCxn id="57" idx="0"/>
          </p:cNvCxnSpPr>
          <p:nvPr/>
        </p:nvCxnSpPr>
        <p:spPr>
          <a:xfrm rot="5400000">
            <a:off x="6038603" y="1926062"/>
            <a:ext cx="914400" cy="22457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175D480-95C5-C6CF-97C3-8DFE9AB37351}"/>
              </a:ext>
            </a:extLst>
          </p:cNvPr>
          <p:cNvCxnSpPr>
            <a:cxnSpLocks/>
            <a:endCxn id="50" idx="0"/>
          </p:cNvCxnSpPr>
          <p:nvPr/>
        </p:nvCxnSpPr>
        <p:spPr>
          <a:xfrm rot="16200000" flipH="1">
            <a:off x="2192515" y="1927580"/>
            <a:ext cx="914400" cy="2215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4EF53603-63AD-108E-FEC9-5E048FBD664F}"/>
              </a:ext>
            </a:extLst>
          </p:cNvPr>
          <p:cNvCxnSpPr>
            <a:cxnSpLocks/>
            <a:endCxn id="49" idx="0"/>
          </p:cNvCxnSpPr>
          <p:nvPr/>
        </p:nvCxnSpPr>
        <p:spPr>
          <a:xfrm rot="16200000" flipH="1">
            <a:off x="1362957" y="1589792"/>
            <a:ext cx="914400" cy="89711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8827C2B-37B9-A5D2-47EE-F31333E9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for fast pointing determination: hardware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0B06D-FFD3-F92E-2C31-7F1F6A4889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C966E-EB7E-3F5F-CC17-5477723DA6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7BDD3-26B5-D270-63EE-E5BF1F886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2" name="Picture 41" descr="Diagram&#10;&#10;Description automatically generated">
            <a:extLst>
              <a:ext uri="{FF2B5EF4-FFF2-40B4-BE49-F238E27FC236}">
                <a16:creationId xmlns:a16="http://schemas.microsoft.com/office/drawing/2014/main" id="{FBC99541-8C4A-C840-9933-6E9EAF50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9150"/>
            <a:ext cx="1032230" cy="936620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D3D1BEF-839D-0729-3EF6-13DA59B1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830" y="819150"/>
            <a:ext cx="1032230" cy="93662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0CDE142-D093-1700-86CF-8F470AE39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76" y="819150"/>
            <a:ext cx="1032230" cy="93662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F8847C5-B168-E09B-2386-8F60A584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606" y="819150"/>
            <a:ext cx="1032230" cy="93662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FF1A3BF-3E5A-3C8F-5DCA-19F61EF72E6D}"/>
              </a:ext>
            </a:extLst>
          </p:cNvPr>
          <p:cNvGrpSpPr/>
          <p:nvPr/>
        </p:nvGrpSpPr>
        <p:grpSpPr>
          <a:xfrm>
            <a:off x="3601164" y="1253107"/>
            <a:ext cx="1941671" cy="79947"/>
            <a:chOff x="3468529" y="1249360"/>
            <a:chExt cx="1941671" cy="799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DF4E4E6-2A7A-2184-EAC3-F163AC62A2E9}"/>
                </a:ext>
              </a:extLst>
            </p:cNvPr>
            <p:cNvSpPr/>
            <p:nvPr/>
          </p:nvSpPr>
          <p:spPr>
            <a:xfrm>
              <a:off x="3755836" y="1252434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1D169D-92EF-5EC8-49AF-651065BE7E85}"/>
                </a:ext>
              </a:extLst>
            </p:cNvPr>
            <p:cNvSpPr/>
            <p:nvPr/>
          </p:nvSpPr>
          <p:spPr>
            <a:xfrm>
              <a:off x="3892683" y="1250719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BD94DDC-9A45-3CEA-45D5-07C7BC0BDEF7}"/>
                </a:ext>
              </a:extLst>
            </p:cNvPr>
            <p:cNvSpPr/>
            <p:nvPr/>
          </p:nvSpPr>
          <p:spPr>
            <a:xfrm>
              <a:off x="4037899" y="1252256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D941BA3-1C40-B644-C519-4753A73A0C20}"/>
                </a:ext>
              </a:extLst>
            </p:cNvPr>
            <p:cNvSpPr/>
            <p:nvPr/>
          </p:nvSpPr>
          <p:spPr>
            <a:xfrm>
              <a:off x="4186741" y="125089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293FDE-D169-BD89-5AB3-2FB5F3928B8B}"/>
                </a:ext>
              </a:extLst>
            </p:cNvPr>
            <p:cNvSpPr/>
            <p:nvPr/>
          </p:nvSpPr>
          <p:spPr>
            <a:xfrm>
              <a:off x="4470923" y="125089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196DD2-002B-9934-F545-5ED101C513E8}"/>
                </a:ext>
              </a:extLst>
            </p:cNvPr>
            <p:cNvSpPr/>
            <p:nvPr/>
          </p:nvSpPr>
          <p:spPr>
            <a:xfrm>
              <a:off x="4328832" y="1249360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1B9D8E-857E-CB49-D233-C817F77CE7C1}"/>
                </a:ext>
              </a:extLst>
            </p:cNvPr>
            <p:cNvSpPr/>
            <p:nvPr/>
          </p:nvSpPr>
          <p:spPr>
            <a:xfrm>
              <a:off x="4755105" y="125089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13A811-ED25-813A-EA14-7FF6B0AF9D20}"/>
                </a:ext>
              </a:extLst>
            </p:cNvPr>
            <p:cNvSpPr/>
            <p:nvPr/>
          </p:nvSpPr>
          <p:spPr>
            <a:xfrm>
              <a:off x="4613014" y="1251570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6A2479-6C2D-C58E-19F5-01DF9FB74B39}"/>
                </a:ext>
              </a:extLst>
            </p:cNvPr>
            <p:cNvSpPr/>
            <p:nvPr/>
          </p:nvSpPr>
          <p:spPr>
            <a:xfrm>
              <a:off x="5334000" y="125310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A92641E-8770-34E8-4639-0C2152AD1FD3}"/>
                </a:ext>
              </a:extLst>
            </p:cNvPr>
            <p:cNvSpPr/>
            <p:nvPr/>
          </p:nvSpPr>
          <p:spPr>
            <a:xfrm>
              <a:off x="5187629" y="1252640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629A15E-D221-FF04-6CD9-267408C17269}"/>
                </a:ext>
              </a:extLst>
            </p:cNvPr>
            <p:cNvSpPr/>
            <p:nvPr/>
          </p:nvSpPr>
          <p:spPr>
            <a:xfrm>
              <a:off x="5043567" y="1251570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374E5F-FF72-04BF-F4F8-02C8DE95AE3D}"/>
                </a:ext>
              </a:extLst>
            </p:cNvPr>
            <p:cNvSpPr/>
            <p:nvPr/>
          </p:nvSpPr>
          <p:spPr>
            <a:xfrm>
              <a:off x="4897196" y="1251570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C987F9-0B7F-6EA9-EA2B-69C5D042A8AB}"/>
                </a:ext>
              </a:extLst>
            </p:cNvPr>
            <p:cNvSpPr/>
            <p:nvPr/>
          </p:nvSpPr>
          <p:spPr>
            <a:xfrm>
              <a:off x="3612663" y="125310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18325E7-5C35-0F87-7562-F6098E3A78E8}"/>
                </a:ext>
              </a:extLst>
            </p:cNvPr>
            <p:cNvSpPr/>
            <p:nvPr/>
          </p:nvSpPr>
          <p:spPr>
            <a:xfrm>
              <a:off x="3468529" y="1253107"/>
              <a:ext cx="76200" cy="76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E85BE98-D183-F258-8F06-784642A91149}"/>
              </a:ext>
            </a:extLst>
          </p:cNvPr>
          <p:cNvSpPr txBox="1"/>
          <p:nvPr/>
        </p:nvSpPr>
        <p:spPr>
          <a:xfrm>
            <a:off x="3389347" y="1428750"/>
            <a:ext cx="2368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~75 DAQ front end computers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C2C608-28BE-A00E-D9A0-52091FE0243B}"/>
              </a:ext>
            </a:extLst>
          </p:cNvPr>
          <p:cNvSpPr txBox="1"/>
          <p:nvPr/>
        </p:nvSpPr>
        <p:spPr>
          <a:xfrm>
            <a:off x="3284287" y="1657350"/>
            <a:ext cx="257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performing near-data computing</a:t>
            </a:r>
          </a:p>
          <a:p>
            <a:pPr algn="ctr"/>
            <a:r>
              <a:rPr lang="en-US" sz="1400" dirty="0"/>
              <a:t>to reduce buffered SNB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ED7C132-DF6B-6B17-1124-77D3A9C05C5A}"/>
              </a:ext>
            </a:extLst>
          </p:cNvPr>
          <p:cNvSpPr/>
          <p:nvPr/>
        </p:nvSpPr>
        <p:spPr>
          <a:xfrm>
            <a:off x="2022830" y="2495550"/>
            <a:ext cx="491770" cy="467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B0A8EB-1A0B-4B3C-50C8-A8CC69E248C0}"/>
              </a:ext>
            </a:extLst>
          </p:cNvPr>
          <p:cNvSpPr/>
          <p:nvPr/>
        </p:nvSpPr>
        <p:spPr>
          <a:xfrm>
            <a:off x="2514600" y="2495550"/>
            <a:ext cx="491770" cy="467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1979354-E11A-F78D-F7B2-14348694FF04}"/>
              </a:ext>
            </a:extLst>
          </p:cNvPr>
          <p:cNvSpPr/>
          <p:nvPr/>
        </p:nvSpPr>
        <p:spPr>
          <a:xfrm>
            <a:off x="6137630" y="2495550"/>
            <a:ext cx="491770" cy="467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C0208D6-31F7-943B-E461-32B126597AFA}"/>
              </a:ext>
            </a:extLst>
          </p:cNvPr>
          <p:cNvSpPr/>
          <p:nvPr/>
        </p:nvSpPr>
        <p:spPr>
          <a:xfrm>
            <a:off x="6629400" y="2495550"/>
            <a:ext cx="491770" cy="46738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5B5445-33E9-9490-2C57-36BCFFD44AEE}"/>
              </a:ext>
            </a:extLst>
          </p:cNvPr>
          <p:cNvSpPr/>
          <p:nvPr/>
        </p:nvSpPr>
        <p:spPr>
          <a:xfrm>
            <a:off x="2022830" y="2495549"/>
            <a:ext cx="5101376" cy="5232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Network switch</a:t>
            </a:r>
          </a:p>
        </p:txBody>
      </p:sp>
      <p:pic>
        <p:nvPicPr>
          <p:cNvPr id="75" name="Picture 74" descr="Icon&#10;&#10;Description automatically generated with low confidence">
            <a:extLst>
              <a:ext uri="{FF2B5EF4-FFF2-40B4-BE49-F238E27FC236}">
                <a16:creationId xmlns:a16="http://schemas.microsoft.com/office/drawing/2014/main" id="{06A764C1-9337-0B8B-14BE-FE511AEC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922" y="3696294"/>
            <a:ext cx="1036182" cy="940206"/>
          </a:xfrm>
          <a:prstGeom prst="rect">
            <a:avLst/>
          </a:prstGeom>
        </p:spPr>
      </p:pic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0F2C4C6B-79CC-3609-DB66-5A2289176A12}"/>
              </a:ext>
            </a:extLst>
          </p:cNvPr>
          <p:cNvCxnSpPr>
            <a:stCxn id="39" idx="2"/>
            <a:endCxn id="75" idx="0"/>
          </p:cNvCxnSpPr>
          <p:nvPr/>
        </p:nvCxnSpPr>
        <p:spPr>
          <a:xfrm rot="5400000">
            <a:off x="4234503" y="3357279"/>
            <a:ext cx="677526" cy="50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7EAB8A0F-919A-72BD-E6B1-C39B04E61A9B}"/>
              </a:ext>
            </a:extLst>
          </p:cNvPr>
          <p:cNvSpPr txBox="1"/>
          <p:nvPr/>
        </p:nvSpPr>
        <p:spPr>
          <a:xfrm>
            <a:off x="5120108" y="3904787"/>
            <a:ext cx="20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Perform pointing analysis</a:t>
            </a:r>
          </a:p>
          <a:p>
            <a:pPr algn="ctr"/>
            <a:r>
              <a:rPr lang="en-US" sz="1400" dirty="0"/>
              <a:t>on reduced data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4621A0-8EFB-73D5-A9E3-326404486535}"/>
              </a:ext>
            </a:extLst>
          </p:cNvPr>
          <p:cNvSpPr txBox="1"/>
          <p:nvPr/>
        </p:nvSpPr>
        <p:spPr>
          <a:xfrm>
            <a:off x="4570988" y="3260429"/>
            <a:ext cx="692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100Gbps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6565AC-CC01-AE65-5FDC-D599FAEBBCF8}"/>
              </a:ext>
            </a:extLst>
          </p:cNvPr>
          <p:cNvSpPr txBox="1"/>
          <p:nvPr/>
        </p:nvSpPr>
        <p:spPr>
          <a:xfrm>
            <a:off x="6858000" y="2131055"/>
            <a:ext cx="620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10Gbps</a:t>
            </a:r>
          </a:p>
        </p:txBody>
      </p:sp>
    </p:spTree>
    <p:extLst>
      <p:ext uri="{BB962C8B-B14F-4D97-AF65-F5344CB8AC3E}">
        <p14:creationId xmlns:p14="http://schemas.microsoft.com/office/powerpoint/2010/main" val="231050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CC4BA-EF24-41CB-9E98-596C7049E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31774-A04B-48F8-A06D-4C3BE0BE4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Strategy for fast pointing determination: algorithms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53F48-BC1E-4CFF-B9E6-C25109C49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FEA38-300F-472E-9DD7-102BD9AE2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SN pointing trigger for DUNE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DF23-1176-400C-B2D2-E481E4E5F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C5C7FA-7AB3-4C02-79DB-E9531269B6AB}"/>
              </a:ext>
            </a:extLst>
          </p:cNvPr>
          <p:cNvSpPr/>
          <p:nvPr/>
        </p:nvSpPr>
        <p:spPr>
          <a:xfrm>
            <a:off x="4634251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TrajCluster</a:t>
            </a:r>
            <a:endParaRPr lang="en-US" sz="2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6A229-5C50-9A01-17AF-CCCB63F0C88D}"/>
              </a:ext>
            </a:extLst>
          </p:cNvPr>
          <p:cNvSpPr/>
          <p:nvPr/>
        </p:nvSpPr>
        <p:spPr>
          <a:xfrm>
            <a:off x="3597586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DisAmbig</a:t>
            </a:r>
            <a:endParaRPr lang="en-US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11CAAD-B0E5-CD62-A2AE-467D391DC820}"/>
              </a:ext>
            </a:extLst>
          </p:cNvPr>
          <p:cNvSpPr/>
          <p:nvPr/>
        </p:nvSpPr>
        <p:spPr>
          <a:xfrm>
            <a:off x="2555526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SP Solver</a:t>
            </a:r>
            <a:endParaRPr lang="en-US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82E6EF-85F5-A471-761C-105AD6C5882C}"/>
              </a:ext>
            </a:extLst>
          </p:cNvPr>
          <p:cNvSpPr/>
          <p:nvPr/>
        </p:nvSpPr>
        <p:spPr>
          <a:xfrm>
            <a:off x="1513466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Gaushit</a:t>
            </a:r>
            <a:endParaRPr lang="en-US" sz="20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027865-4C63-CB03-EFD1-07287A9DF346}"/>
              </a:ext>
            </a:extLst>
          </p:cNvPr>
          <p:cNvSpPr/>
          <p:nvPr/>
        </p:nvSpPr>
        <p:spPr>
          <a:xfrm>
            <a:off x="471406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Dataprep</a:t>
            </a:r>
            <a:endParaRPr lang="en-US" sz="1050" dirty="0"/>
          </a:p>
          <a:p>
            <a:pPr algn="ctr"/>
            <a:r>
              <a:rPr lang="en-US" sz="1050"/>
              <a:t>(sig-proc)</a:t>
            </a:r>
            <a:endParaRPr lang="en-US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7C8CD8-6406-5F77-5062-14290E425E35}"/>
              </a:ext>
            </a:extLst>
          </p:cNvPr>
          <p:cNvCxnSpPr>
            <a:stCxn id="16" idx="3"/>
            <a:endCxn id="15" idx="1"/>
          </p:cNvCxnSpPr>
          <p:nvPr/>
        </p:nvCxnSpPr>
        <p:spPr>
          <a:xfrm>
            <a:off x="2403126" y="36766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64853C-F892-6937-1DA7-D2E0EF7C54BA}"/>
              </a:ext>
            </a:extLst>
          </p:cNvPr>
          <p:cNvCxnSpPr>
            <a:stCxn id="15" idx="3"/>
            <a:endCxn id="14" idx="1"/>
          </p:cNvCxnSpPr>
          <p:nvPr/>
        </p:nvCxnSpPr>
        <p:spPr>
          <a:xfrm>
            <a:off x="3445186" y="36766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CE3A163-C0E9-983A-29F2-91E15874A141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>
            <a:off x="4487246" y="3676650"/>
            <a:ext cx="147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CC07FD3-E136-6B7D-15D5-BEC9F782CA25}"/>
              </a:ext>
            </a:extLst>
          </p:cNvPr>
          <p:cNvSpPr/>
          <p:nvPr/>
        </p:nvSpPr>
        <p:spPr>
          <a:xfrm>
            <a:off x="5670916" y="34861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PmTrack</a:t>
            </a:r>
            <a:endParaRPr lang="en-US" sz="20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A21F661-452D-FEFC-D087-8BC8F1285F04}"/>
              </a:ext>
            </a:extLst>
          </p:cNvPr>
          <p:cNvCxnSpPr>
            <a:stCxn id="17" idx="3"/>
            <a:endCxn id="16" idx="1"/>
          </p:cNvCxnSpPr>
          <p:nvPr/>
        </p:nvCxnSpPr>
        <p:spPr>
          <a:xfrm>
            <a:off x="1361066" y="36766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FD1FD9-D16F-F98A-2460-D6F10190A8D3}"/>
              </a:ext>
            </a:extLst>
          </p:cNvPr>
          <p:cNvCxnSpPr>
            <a:stCxn id="13" idx="3"/>
            <a:endCxn id="33" idx="1"/>
          </p:cNvCxnSpPr>
          <p:nvPr/>
        </p:nvCxnSpPr>
        <p:spPr>
          <a:xfrm>
            <a:off x="5523911" y="3676650"/>
            <a:ext cx="147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039DAF0-318E-BDAC-FCD4-E12149DB00A1}"/>
              </a:ext>
            </a:extLst>
          </p:cNvPr>
          <p:cNvSpPr/>
          <p:nvPr/>
        </p:nvSpPr>
        <p:spPr>
          <a:xfrm>
            <a:off x="6717533" y="3490027"/>
            <a:ext cx="1024059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err="1"/>
              <a:t>PointTreeRes</a:t>
            </a:r>
            <a:endParaRPr lang="en-US" sz="18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467BA44-DD17-4AA5-AC18-17959A172BA7}"/>
              </a:ext>
            </a:extLst>
          </p:cNvPr>
          <p:cNvCxnSpPr>
            <a:cxnSpLocks/>
            <a:stCxn id="33" idx="3"/>
            <a:endCxn id="42" idx="1"/>
          </p:cNvCxnSpPr>
          <p:nvPr/>
        </p:nvCxnSpPr>
        <p:spPr>
          <a:xfrm>
            <a:off x="6560576" y="3676650"/>
            <a:ext cx="156957" cy="3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BA441A-371D-5590-81E4-2AA5A10EA6AF}"/>
              </a:ext>
            </a:extLst>
          </p:cNvPr>
          <p:cNvSpPr/>
          <p:nvPr/>
        </p:nvSpPr>
        <p:spPr>
          <a:xfrm>
            <a:off x="2321815" y="1066287"/>
            <a:ext cx="1347850" cy="1028701"/>
          </a:xfrm>
          <a:prstGeom prst="round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shade val="95000"/>
                <a:satMod val="105000"/>
                <a:alpha val="97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Radiological </a:t>
            </a:r>
            <a:r>
              <a:rPr lang="en-US" sz="1050" dirty="0" err="1"/>
              <a:t>Bkg</a:t>
            </a:r>
            <a:r>
              <a:rPr lang="en-US" sz="1050" dirty="0"/>
              <a:t> rejection with </a:t>
            </a:r>
            <a:r>
              <a:rPr lang="en-US" sz="1050" b="1" dirty="0"/>
              <a:t>2DCNN</a:t>
            </a:r>
            <a:endParaRPr lang="en-US" sz="20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A58F2A-0AC4-5968-F48A-D11B41754979}"/>
              </a:ext>
            </a:extLst>
          </p:cNvPr>
          <p:cNvSpPr/>
          <p:nvPr/>
        </p:nvSpPr>
        <p:spPr>
          <a:xfrm>
            <a:off x="4366541" y="1066286"/>
            <a:ext cx="1347850" cy="1028701"/>
          </a:xfrm>
          <a:prstGeom prst="round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shade val="95000"/>
                <a:satMod val="105000"/>
                <a:alpha val="97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Raw waveform ROI finding with </a:t>
            </a:r>
            <a:r>
              <a:rPr lang="en-US" sz="1050" b="1" dirty="0"/>
              <a:t>1DCNN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5543B4-5DF2-4A44-8004-1495178C6B09}"/>
              </a:ext>
            </a:extLst>
          </p:cNvPr>
          <p:cNvSpPr/>
          <p:nvPr/>
        </p:nvSpPr>
        <p:spPr>
          <a:xfrm>
            <a:off x="6411267" y="1066287"/>
            <a:ext cx="1347850" cy="1028701"/>
          </a:xfrm>
          <a:prstGeom prst="round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35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shade val="95000"/>
                <a:satMod val="105000"/>
                <a:alpha val="97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dirty="0">
                <a:solidFill>
                  <a:srgbClr val="003087"/>
                </a:solidFill>
                <a:latin typeface="Arial"/>
              </a:rPr>
              <a:t>Denoising raw waveforms in ROIs with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003087"/>
                </a:solidFill>
                <a:latin typeface="Arial"/>
              </a:rPr>
              <a:t>1D </a:t>
            </a:r>
            <a:r>
              <a:rPr lang="en-US" sz="1050" b="1" dirty="0" err="1">
                <a:solidFill>
                  <a:srgbClr val="003087"/>
                </a:solidFill>
                <a:latin typeface="Arial"/>
              </a:rPr>
              <a:t>AutoEncoder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4150BF-F6FE-1326-525A-49266968082E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3669665" y="1580637"/>
            <a:ext cx="6968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D6456C-B40D-27A4-2B7A-E4C6CD0E61B9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5714391" y="1580637"/>
            <a:ext cx="69687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B0591CFA-EEE6-1A00-FE64-069E5FE3911A}"/>
              </a:ext>
            </a:extLst>
          </p:cNvPr>
          <p:cNvCxnSpPr>
            <a:stCxn id="12" idx="3"/>
            <a:endCxn id="17" idx="1"/>
          </p:cNvCxnSpPr>
          <p:nvPr/>
        </p:nvCxnSpPr>
        <p:spPr>
          <a:xfrm flipH="1">
            <a:off x="471406" y="1580638"/>
            <a:ext cx="7287711" cy="2096012"/>
          </a:xfrm>
          <a:prstGeom prst="bentConnector5">
            <a:avLst>
              <a:gd name="adj1" fmla="val -3137"/>
              <a:gd name="adj2" fmla="val 77934"/>
              <a:gd name="adj3" fmla="val 103137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1A55F59-72D8-30C6-43EC-18E04609D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4"/>
          <a:stretch/>
        </p:blipFill>
        <p:spPr>
          <a:xfrm>
            <a:off x="657747" y="742950"/>
            <a:ext cx="894358" cy="1664938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247080BC-4381-A5E5-A53D-58B72693D2F5}"/>
              </a:ext>
            </a:extLst>
          </p:cNvPr>
          <p:cNvSpPr/>
          <p:nvPr/>
        </p:nvSpPr>
        <p:spPr>
          <a:xfrm>
            <a:off x="1688769" y="1426298"/>
            <a:ext cx="496381" cy="30867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30212F-2DBE-D1FD-0708-5D65FD46A75C}"/>
              </a:ext>
            </a:extLst>
          </p:cNvPr>
          <p:cNvSpPr txBox="1"/>
          <p:nvPr/>
        </p:nvSpPr>
        <p:spPr>
          <a:xfrm>
            <a:off x="551197" y="2369932"/>
            <a:ext cx="10647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Raw wire plane</a:t>
            </a:r>
          </a:p>
          <a:p>
            <a:pPr algn="ctr"/>
            <a:r>
              <a:rPr lang="en-US" sz="1100" dirty="0"/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3A50DB-2DC3-7E88-05FA-4829F9617EFD}"/>
              </a:ext>
            </a:extLst>
          </p:cNvPr>
          <p:cNvSpPr txBox="1"/>
          <p:nvPr/>
        </p:nvSpPr>
        <p:spPr>
          <a:xfrm>
            <a:off x="3244380" y="572960"/>
            <a:ext cx="315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ML-based </a:t>
            </a:r>
            <a:r>
              <a:rPr lang="en-US" sz="1800" i="1" u="sng" dirty="0"/>
              <a:t>in situ </a:t>
            </a:r>
            <a:r>
              <a:rPr lang="en-US" sz="1800" u="sng" dirty="0"/>
              <a:t>data reduction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1BF4FB8-595D-4F71-795A-D53C2E09AAA8}"/>
              </a:ext>
            </a:extLst>
          </p:cNvPr>
          <p:cNvCxnSpPr/>
          <p:nvPr/>
        </p:nvCxnSpPr>
        <p:spPr>
          <a:xfrm>
            <a:off x="257168" y="2952750"/>
            <a:ext cx="865823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C6A71ED-6F32-54AD-AFF7-CECCDE003EA9}"/>
              </a:ext>
            </a:extLst>
          </p:cNvPr>
          <p:cNvSpPr txBox="1"/>
          <p:nvPr/>
        </p:nvSpPr>
        <p:spPr>
          <a:xfrm>
            <a:off x="2020801" y="4278237"/>
            <a:ext cx="493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“</a:t>
            </a:r>
            <a:r>
              <a:rPr lang="en-US" sz="1800" u="sng" dirty="0"/>
              <a:t>Offline-like” reconstruction and pointing analysis</a:t>
            </a:r>
            <a:endParaRPr lang="en-US" sz="18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BFBBE2-DB83-0CE8-216E-690E54CC620F}"/>
              </a:ext>
            </a:extLst>
          </p:cNvPr>
          <p:cNvSpPr txBox="1"/>
          <p:nvPr/>
        </p:nvSpPr>
        <p:spPr>
          <a:xfrm>
            <a:off x="3825133" y="2701001"/>
            <a:ext cx="784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network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B3D309-7FF0-7DAE-DECE-5EB4AB8D42C7}"/>
              </a:ext>
            </a:extLst>
          </p:cNvPr>
          <p:cNvSpPr/>
          <p:nvPr/>
        </p:nvSpPr>
        <p:spPr>
          <a:xfrm>
            <a:off x="7887855" y="3490027"/>
            <a:ext cx="1024059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Likelihood fit</a:t>
            </a:r>
          </a:p>
          <a:p>
            <a:pPr algn="ctr"/>
            <a:r>
              <a:rPr lang="en-US" sz="1000" dirty="0"/>
              <a:t>for direction</a:t>
            </a:r>
            <a:endParaRPr lang="en-US" sz="18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3BD0073-DC7A-E5FA-7423-CA835ADED99A}"/>
              </a:ext>
            </a:extLst>
          </p:cNvPr>
          <p:cNvCxnSpPr>
            <a:stCxn id="42" idx="3"/>
            <a:endCxn id="45" idx="1"/>
          </p:cNvCxnSpPr>
          <p:nvPr/>
        </p:nvCxnSpPr>
        <p:spPr>
          <a:xfrm>
            <a:off x="7741592" y="3680527"/>
            <a:ext cx="1462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8451DFF-72D2-C5C5-FA05-7B0B686F6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22328"/>
            <a:ext cx="6869150" cy="27432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57BD27-B60E-3260-EB5E-623A30AC4C06}"/>
              </a:ext>
            </a:extLst>
          </p:cNvPr>
          <p:cNvSpPr/>
          <p:nvPr/>
        </p:nvSpPr>
        <p:spPr>
          <a:xfrm>
            <a:off x="4116291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79B11E-2C24-E1E5-A35B-8F048F0A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Radiological background rejection with 2D-CNN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D1953-DD72-BE06-103C-DCFF07D53F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40266-67F6-DCE9-D31A-9008E4E65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3EC07-086D-1D4F-ABD7-5C77C1D27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9AD94E-2687-42CC-4C42-F7D4401A5DF0}"/>
              </a:ext>
            </a:extLst>
          </p:cNvPr>
          <p:cNvSpPr/>
          <p:nvPr/>
        </p:nvSpPr>
        <p:spPr>
          <a:xfrm>
            <a:off x="4118500" y="1352383"/>
            <a:ext cx="625355" cy="236220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DB7C20-4F52-EB67-6F88-01A46EED80E2}"/>
              </a:ext>
            </a:extLst>
          </p:cNvPr>
          <p:cNvSpPr/>
          <p:nvPr/>
        </p:nvSpPr>
        <p:spPr>
          <a:xfrm>
            <a:off x="1786156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B30C37-4D64-8DF5-A758-FA442F1FE6E1}"/>
              </a:ext>
            </a:extLst>
          </p:cNvPr>
          <p:cNvSpPr/>
          <p:nvPr/>
        </p:nvSpPr>
        <p:spPr>
          <a:xfrm>
            <a:off x="2251233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957774-D456-D892-419A-62ABDE41D898}"/>
              </a:ext>
            </a:extLst>
          </p:cNvPr>
          <p:cNvSpPr/>
          <p:nvPr/>
        </p:nvSpPr>
        <p:spPr>
          <a:xfrm>
            <a:off x="2716310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A6DA12-3EAC-D9D5-F800-705F0C14FB2B}"/>
              </a:ext>
            </a:extLst>
          </p:cNvPr>
          <p:cNvSpPr/>
          <p:nvPr/>
        </p:nvSpPr>
        <p:spPr>
          <a:xfrm>
            <a:off x="3181387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2D32B-09B9-825A-9F85-424BF1363A8A}"/>
              </a:ext>
            </a:extLst>
          </p:cNvPr>
          <p:cNvSpPr/>
          <p:nvPr/>
        </p:nvSpPr>
        <p:spPr>
          <a:xfrm>
            <a:off x="3651214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89A6AF-B154-8BF6-FC18-3A3678556DCB}"/>
              </a:ext>
            </a:extLst>
          </p:cNvPr>
          <p:cNvSpPr/>
          <p:nvPr/>
        </p:nvSpPr>
        <p:spPr>
          <a:xfrm>
            <a:off x="4586143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DE9E0-198E-728C-93AA-FF87F4B536F0}"/>
              </a:ext>
            </a:extLst>
          </p:cNvPr>
          <p:cNvSpPr/>
          <p:nvPr/>
        </p:nvSpPr>
        <p:spPr>
          <a:xfrm>
            <a:off x="5051220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714C00-6B6C-6C63-9433-640663E6D52E}"/>
              </a:ext>
            </a:extLst>
          </p:cNvPr>
          <p:cNvSpPr/>
          <p:nvPr/>
        </p:nvSpPr>
        <p:spPr>
          <a:xfrm>
            <a:off x="5516297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FDF6FD-C8FC-AABD-1236-17040366DB4F}"/>
              </a:ext>
            </a:extLst>
          </p:cNvPr>
          <p:cNvSpPr/>
          <p:nvPr/>
        </p:nvSpPr>
        <p:spPr>
          <a:xfrm>
            <a:off x="5981374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ACD5E6-620F-EAA9-7DE2-00C785301D85}"/>
              </a:ext>
            </a:extLst>
          </p:cNvPr>
          <p:cNvSpPr/>
          <p:nvPr/>
        </p:nvSpPr>
        <p:spPr>
          <a:xfrm>
            <a:off x="6448099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E66D13-E371-416E-D498-5E7B94E6676F}"/>
              </a:ext>
            </a:extLst>
          </p:cNvPr>
          <p:cNvSpPr/>
          <p:nvPr/>
        </p:nvSpPr>
        <p:spPr>
          <a:xfrm>
            <a:off x="6911528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113AA2-0651-CA91-7A27-27600A20D61A}"/>
              </a:ext>
            </a:extLst>
          </p:cNvPr>
          <p:cNvSpPr/>
          <p:nvPr/>
        </p:nvSpPr>
        <p:spPr>
          <a:xfrm>
            <a:off x="1313201" y="1352383"/>
            <a:ext cx="625355" cy="2362200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FC543-7D27-0906-CCBF-44A477032ACF}"/>
              </a:ext>
            </a:extLst>
          </p:cNvPr>
          <p:cNvSpPr txBox="1"/>
          <p:nvPr/>
        </p:nvSpPr>
        <p:spPr>
          <a:xfrm rot="16200000">
            <a:off x="345176" y="2379594"/>
            <a:ext cx="115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Wire number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29D425-45CE-C119-087A-C4B7CA39DC04}"/>
              </a:ext>
            </a:extLst>
          </p:cNvPr>
          <p:cNvSpPr txBox="1"/>
          <p:nvPr/>
        </p:nvSpPr>
        <p:spPr>
          <a:xfrm>
            <a:off x="4148646" y="4096500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tick</a:t>
            </a:r>
          </a:p>
        </p:txBody>
      </p:sp>
    </p:spTree>
    <p:extLst>
      <p:ext uri="{BB962C8B-B14F-4D97-AF65-F5344CB8AC3E}">
        <p14:creationId xmlns:p14="http://schemas.microsoft.com/office/powerpoint/2010/main" val="250820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mph" presetSubtype="2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DA857D69-3FFC-A54A-BE6D-FF7F78AFF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322328"/>
            <a:ext cx="6869150" cy="2743227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8451DFF-72D2-C5C5-FA05-7B0B686F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13" r="48546" b="12271"/>
          <a:stretch/>
        </p:blipFill>
        <p:spPr>
          <a:xfrm>
            <a:off x="4105072" y="1322329"/>
            <a:ext cx="648511" cy="24066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DF053C5-D0B3-8CD2-A9A8-210F50A1AC7D}"/>
              </a:ext>
            </a:extLst>
          </p:cNvPr>
          <p:cNvSpPr/>
          <p:nvPr/>
        </p:nvSpPr>
        <p:spPr>
          <a:xfrm>
            <a:off x="4118500" y="1352383"/>
            <a:ext cx="625355" cy="2362200"/>
          </a:xfrm>
          <a:prstGeom prst="rect">
            <a:avLst/>
          </a:prstGeom>
          <a:noFill/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8008A2-D67C-888D-C313-3D87E1CA256F}"/>
              </a:ext>
            </a:extLst>
          </p:cNvPr>
          <p:cNvGrpSpPr/>
          <p:nvPr/>
        </p:nvGrpSpPr>
        <p:grpSpPr>
          <a:xfrm>
            <a:off x="3886410" y="574748"/>
            <a:ext cx="1089533" cy="4018616"/>
            <a:chOff x="3886410" y="574748"/>
            <a:chExt cx="1089533" cy="4018616"/>
          </a:xfrm>
        </p:grpSpPr>
        <p:pic>
          <p:nvPicPr>
            <p:cNvPr id="29" name="Picture 28" descr="Background pattern&#10;&#10;Description automatically generated">
              <a:extLst>
                <a:ext uri="{FF2B5EF4-FFF2-40B4-BE49-F238E27FC236}">
                  <a16:creationId xmlns:a16="http://schemas.microsoft.com/office/drawing/2014/main" id="{7A44AD9F-9BA0-6116-834E-9E84D9F5F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013" t="876" r="48546" b="12271"/>
            <a:stretch/>
          </p:blipFill>
          <p:spPr>
            <a:xfrm>
              <a:off x="3886410" y="590550"/>
              <a:ext cx="1089533" cy="40028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A8BA72-82F2-B75A-3224-631A168556A3}"/>
                </a:ext>
              </a:extLst>
            </p:cNvPr>
            <p:cNvSpPr/>
            <p:nvPr/>
          </p:nvSpPr>
          <p:spPr>
            <a:xfrm>
              <a:off x="3890818" y="574748"/>
              <a:ext cx="1085125" cy="4002813"/>
            </a:xfrm>
            <a:prstGeom prst="rect">
              <a:avLst/>
            </a:pr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F79B11E-2C24-E1E5-A35B-8F048F0A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ROI finding with 1D-CNN and denoising with 1D-AE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D1953-DD72-BE06-103C-DCFF07D53F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40266-67F6-DCE9-D31A-9008E4E65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3EC07-086D-1D4F-ABD7-5C77C1D27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D0F361-3D82-1677-79E7-B3DF5EFE2EC1}"/>
              </a:ext>
            </a:extLst>
          </p:cNvPr>
          <p:cNvCxnSpPr>
            <a:cxnSpLocks/>
          </p:cNvCxnSpPr>
          <p:nvPr/>
        </p:nvCxnSpPr>
        <p:spPr>
          <a:xfrm>
            <a:off x="3900518" y="4586826"/>
            <a:ext cx="1068751" cy="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FEFB4C2-D886-A984-A8CD-46EFA874BE45}"/>
              </a:ext>
            </a:extLst>
          </p:cNvPr>
          <p:cNvGrpSpPr/>
          <p:nvPr/>
        </p:nvGrpSpPr>
        <p:grpSpPr>
          <a:xfrm>
            <a:off x="3892104" y="3626645"/>
            <a:ext cx="1083839" cy="64191"/>
            <a:chOff x="3892104" y="3626645"/>
            <a:chExt cx="1083839" cy="6419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6C1CA0E-1C2D-6C22-854A-7E688698C609}"/>
                </a:ext>
              </a:extLst>
            </p:cNvPr>
            <p:cNvCxnSpPr>
              <a:cxnSpLocks/>
            </p:cNvCxnSpPr>
            <p:nvPr/>
          </p:nvCxnSpPr>
          <p:spPr>
            <a:xfrm>
              <a:off x="3907192" y="3690836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B5992A9-819F-D8CD-915B-8F6481F64C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0518" y="3638550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5046CDB-69EE-7180-047F-B66131B5A29F}"/>
                </a:ext>
              </a:extLst>
            </p:cNvPr>
            <p:cNvCxnSpPr>
              <a:cxnSpLocks/>
            </p:cNvCxnSpPr>
            <p:nvPr/>
          </p:nvCxnSpPr>
          <p:spPr>
            <a:xfrm>
              <a:off x="3900518" y="3626645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BA13336-B891-C7FE-8B2A-7066CE3B0A0E}"/>
                </a:ext>
              </a:extLst>
            </p:cNvPr>
            <p:cNvCxnSpPr>
              <a:cxnSpLocks/>
            </p:cNvCxnSpPr>
            <p:nvPr/>
          </p:nvCxnSpPr>
          <p:spPr>
            <a:xfrm>
              <a:off x="3904258" y="3646890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5682C9-8A02-771B-2E2F-7A41980F07BE}"/>
                </a:ext>
              </a:extLst>
            </p:cNvPr>
            <p:cNvCxnSpPr>
              <a:cxnSpLocks/>
            </p:cNvCxnSpPr>
            <p:nvPr/>
          </p:nvCxnSpPr>
          <p:spPr>
            <a:xfrm>
              <a:off x="3896778" y="3679689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A7F24D-E385-F648-1544-D6972263DA76}"/>
                </a:ext>
              </a:extLst>
            </p:cNvPr>
            <p:cNvCxnSpPr>
              <a:cxnSpLocks/>
            </p:cNvCxnSpPr>
            <p:nvPr/>
          </p:nvCxnSpPr>
          <p:spPr>
            <a:xfrm>
              <a:off x="3892104" y="3669405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0A1EA72-33D3-B81F-F461-3718C0F51999}"/>
                </a:ext>
              </a:extLst>
            </p:cNvPr>
            <p:cNvCxnSpPr>
              <a:cxnSpLocks/>
            </p:cNvCxnSpPr>
            <p:nvPr/>
          </p:nvCxnSpPr>
          <p:spPr>
            <a:xfrm>
              <a:off x="3898649" y="3658273"/>
              <a:ext cx="1068751" cy="0"/>
            </a:xfrm>
            <a:prstGeom prst="line">
              <a:avLst/>
            </a:prstGeom>
            <a:ln w="63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Chart&#10;&#10;Description automatically generated">
            <a:extLst>
              <a:ext uri="{FF2B5EF4-FFF2-40B4-BE49-F238E27FC236}">
                <a16:creationId xmlns:a16="http://schemas.microsoft.com/office/drawing/2014/main" id="{31A71735-234C-38BA-22D2-80475FB37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85" t="16485" r="5746" b="11294"/>
          <a:stretch/>
        </p:blipFill>
        <p:spPr>
          <a:xfrm>
            <a:off x="533400" y="775469"/>
            <a:ext cx="3276600" cy="297180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B1B6C4-3EFC-8479-9AE6-32293A50D26A}"/>
              </a:ext>
            </a:extLst>
          </p:cNvPr>
          <p:cNvCxnSpPr>
            <a:cxnSpLocks/>
          </p:cNvCxnSpPr>
          <p:nvPr/>
        </p:nvCxnSpPr>
        <p:spPr>
          <a:xfrm flipH="1" flipV="1">
            <a:off x="851905" y="2789249"/>
            <a:ext cx="3044873" cy="901587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sysDas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3122924-3E90-BCE7-FB0F-4AEEC625B18A}"/>
              </a:ext>
            </a:extLst>
          </p:cNvPr>
          <p:cNvCxnSpPr>
            <a:cxnSpLocks/>
          </p:cNvCxnSpPr>
          <p:nvPr/>
        </p:nvCxnSpPr>
        <p:spPr>
          <a:xfrm flipH="1" flipV="1">
            <a:off x="3312233" y="2651102"/>
            <a:ext cx="1660776" cy="975543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prstDash val="sysDas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Chart&#10;&#10;Description automatically generated">
            <a:extLst>
              <a:ext uri="{FF2B5EF4-FFF2-40B4-BE49-F238E27FC236}">
                <a16:creationId xmlns:a16="http://schemas.microsoft.com/office/drawing/2014/main" id="{F7B62B5B-222E-C0BC-EBA9-B4264A54D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92" t="17402" r="5886" b="10377"/>
          <a:stretch/>
        </p:blipFill>
        <p:spPr>
          <a:xfrm>
            <a:off x="5333999" y="815883"/>
            <a:ext cx="3276601" cy="2971800"/>
          </a:xfrm>
          <a:prstGeom prst="rect">
            <a:avLst/>
          </a:prstGeom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9A1B9F26-3A8D-A4F5-13DF-561D16A16273}"/>
              </a:ext>
            </a:extLst>
          </p:cNvPr>
          <p:cNvSpPr/>
          <p:nvPr/>
        </p:nvSpPr>
        <p:spPr>
          <a:xfrm>
            <a:off x="4029437" y="2038235"/>
            <a:ext cx="1085125" cy="457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9A9AD1-EFD9-F89E-7820-A52C453DC75C}"/>
              </a:ext>
            </a:extLst>
          </p:cNvPr>
          <p:cNvSpPr txBox="1"/>
          <p:nvPr/>
        </p:nvSpPr>
        <p:spPr>
          <a:xfrm rot="16200000">
            <a:off x="345176" y="2379594"/>
            <a:ext cx="115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Wire number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8C374F-D371-14B7-89CE-175F172C1D84}"/>
              </a:ext>
            </a:extLst>
          </p:cNvPr>
          <p:cNvSpPr txBox="1"/>
          <p:nvPr/>
        </p:nvSpPr>
        <p:spPr>
          <a:xfrm>
            <a:off x="4148646" y="4096500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tick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CED75E-D631-326E-FC87-E30194B14249}"/>
              </a:ext>
            </a:extLst>
          </p:cNvPr>
          <p:cNvGrpSpPr/>
          <p:nvPr/>
        </p:nvGrpSpPr>
        <p:grpSpPr>
          <a:xfrm>
            <a:off x="827658" y="3196823"/>
            <a:ext cx="2791367" cy="408075"/>
            <a:chOff x="1386930" y="3792713"/>
            <a:chExt cx="2791367" cy="4080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A702F91-3695-E343-D7D1-AD11A877634C}"/>
                </a:ext>
              </a:extLst>
            </p:cNvPr>
            <p:cNvSpPr txBox="1"/>
            <p:nvPr/>
          </p:nvSpPr>
          <p:spPr>
            <a:xfrm rot="19360077">
              <a:off x="3022981" y="3792713"/>
              <a:ext cx="1155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Wire number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BD119F5-11FC-00B3-E80D-EAC13F76B2B0}"/>
                </a:ext>
              </a:extLst>
            </p:cNvPr>
            <p:cNvSpPr txBox="1"/>
            <p:nvPr/>
          </p:nvSpPr>
          <p:spPr>
            <a:xfrm rot="1571152">
              <a:off x="1386930" y="3893011"/>
              <a:ext cx="846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Time tick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FB74A6-2C1E-A1FB-6E6B-6F42EE492572}"/>
              </a:ext>
            </a:extLst>
          </p:cNvPr>
          <p:cNvGrpSpPr/>
          <p:nvPr/>
        </p:nvGrpSpPr>
        <p:grpSpPr>
          <a:xfrm>
            <a:off x="5655039" y="3194321"/>
            <a:ext cx="2791367" cy="408075"/>
            <a:chOff x="1386930" y="3792713"/>
            <a:chExt cx="2791367" cy="40807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61C6F2F-7074-F45C-B5B2-AB8A024DECD4}"/>
                </a:ext>
              </a:extLst>
            </p:cNvPr>
            <p:cNvSpPr txBox="1"/>
            <p:nvPr/>
          </p:nvSpPr>
          <p:spPr>
            <a:xfrm rot="19360077">
              <a:off x="3022981" y="3792713"/>
              <a:ext cx="11553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Wire number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9B46E4B-E13D-4A82-364C-EB72EBF9D992}"/>
                </a:ext>
              </a:extLst>
            </p:cNvPr>
            <p:cNvSpPr txBox="1"/>
            <p:nvPr/>
          </p:nvSpPr>
          <p:spPr>
            <a:xfrm rot="1571152">
              <a:off x="1386930" y="3893011"/>
              <a:ext cx="8467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Time tick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45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4.16667E-6 -0.7784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9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4" grpId="0" animBg="1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999CBB-D465-98FB-202B-662E2E1C3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900486"/>
          </a:xfrm>
        </p:spPr>
        <p:txBody>
          <a:bodyPr/>
          <a:lstStyle/>
          <a:p>
            <a:r>
              <a:rPr lang="en-US" dirty="0"/>
              <a:t>Data rate from 1 far detector module (horizontal drift):</a:t>
            </a:r>
          </a:p>
          <a:p>
            <a:pPr lvl="1"/>
            <a:r>
              <a:rPr lang="en-US" dirty="0"/>
              <a:t>150 APAs×2560 </a:t>
            </a:r>
            <a:r>
              <a:rPr lang="en-US" dirty="0" err="1"/>
              <a:t>ch</a:t>
            </a:r>
            <a:r>
              <a:rPr lang="en-US" dirty="0"/>
              <a:t>/APA×14 bits/sample×2 </a:t>
            </a:r>
            <a:r>
              <a:rPr lang="en-US" dirty="0" err="1"/>
              <a:t>Msamples</a:t>
            </a:r>
            <a:r>
              <a:rPr lang="en-US" dirty="0"/>
              <a:t>/sec ~ 1.2 TB/s</a:t>
            </a:r>
          </a:p>
          <a:p>
            <a:r>
              <a:rPr lang="en-US" dirty="0"/>
              <a:t>Buffered supernova data per detector module:</a:t>
            </a:r>
          </a:p>
          <a:p>
            <a:pPr lvl="1"/>
            <a:r>
              <a:rPr lang="en-US" dirty="0"/>
              <a:t>100s: 120 TB</a:t>
            </a:r>
          </a:p>
          <a:p>
            <a:pPr lvl="1"/>
            <a:r>
              <a:rPr lang="en-US" dirty="0"/>
              <a:t>For pointing determination, focus on first 10s: 12 TB</a:t>
            </a:r>
          </a:p>
          <a:p>
            <a:r>
              <a:rPr lang="en-US" dirty="0"/>
              <a:t>Estimated size of data per SN neutrino candidate from ML-based reduction pipeline:</a:t>
            </a:r>
          </a:p>
          <a:p>
            <a:pPr lvl="1"/>
            <a:r>
              <a:rPr lang="en-US" dirty="0"/>
              <a:t>CC: 47,306 bytes</a:t>
            </a:r>
          </a:p>
          <a:p>
            <a:pPr lvl="1"/>
            <a:r>
              <a:rPr lang="en-US" dirty="0"/>
              <a:t>ES: 29,680 bytes</a:t>
            </a:r>
          </a:p>
          <a:p>
            <a:r>
              <a:rPr lang="en-US" dirty="0"/>
              <a:t>2DCNN rejects ~100% </a:t>
            </a:r>
            <a:r>
              <a:rPr lang="en-US" dirty="0" err="1"/>
              <a:t>radiologicals</a:t>
            </a:r>
            <a:r>
              <a:rPr lang="en-US" dirty="0"/>
              <a:t>, assume we retain all CC + ES neutrinos interactions:</a:t>
            </a:r>
          </a:p>
          <a:p>
            <a:pPr lvl="1"/>
            <a:r>
              <a:rPr lang="en-US" dirty="0"/>
              <a:t>3,300 CC×47,306 bytes + 326 ES×29,680 bytes ~ 158 MB for all 4 modules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48 TB → 0.000151 TB ~ over 5 orders of magnitude reduction 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7D43A-E064-4FF9-27FA-31503309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ML-based data size reduction estimates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3C496-CAEF-5AF6-37F6-E609186BE3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9ECE2-A520-E62D-7FED-F990F8E5D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91E9F-E12F-5D31-C3DF-4B571CFA0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8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23012-8AD0-368D-40D7-A68D57458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 reconstruction pipeline: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of 1D denoising </a:t>
            </a:r>
            <a:r>
              <a:rPr lang="en-US" dirty="0" err="1"/>
              <a:t>AutoEncoder</a:t>
            </a:r>
            <a:r>
              <a:rPr lang="en-US" dirty="0"/>
              <a:t> to clean up electronics noise of raw waveforms in ROIs from 1DCNN allows us to use “legacy” 1D FFT deconvolution in the “</a:t>
            </a:r>
            <a:r>
              <a:rPr lang="en-US" dirty="0" err="1"/>
              <a:t>Dataprep</a:t>
            </a:r>
            <a:r>
              <a:rPr lang="en-US" dirty="0"/>
              <a:t>” stage to speed up things.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Assume we reject all </a:t>
            </a:r>
            <a:r>
              <a:rPr lang="en-US" dirty="0" err="1"/>
              <a:t>radiologicals</a:t>
            </a:r>
            <a:r>
              <a:rPr lang="en-US" dirty="0"/>
              <a:t> with 2DCNN and retain all CC+ES events:</a:t>
            </a:r>
          </a:p>
          <a:p>
            <a:pPr lvl="1"/>
            <a:r>
              <a:rPr lang="en-US" dirty="0"/>
              <a:t>3300×.061 + 326×.026 ~ 210s = </a:t>
            </a:r>
            <a:r>
              <a:rPr lang="en-US" dirty="0">
                <a:solidFill>
                  <a:srgbClr val="FF5050"/>
                </a:solidFill>
              </a:rPr>
              <a:t>3.5min</a:t>
            </a:r>
          </a:p>
          <a:p>
            <a:pPr lvl="1"/>
            <a:r>
              <a:rPr lang="en-US" dirty="0">
                <a:solidFill>
                  <a:srgbClr val="FF5050"/>
                </a:solidFill>
              </a:rPr>
              <a:t>for full DUNE detector executed using one CPU core 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09FD4-C2D9-E479-69B5-84160DEE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time for track reconstruction on reduced sample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3B9BA-BD01-B485-CCF0-7E2C21E9EE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EE6D8-9ECE-0C2B-11C4-3FF51362C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497A8-1E9B-D9FD-81BD-DA38DB2DD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D187B3-1E9D-F062-CC18-2AFB8BD61558}"/>
              </a:ext>
            </a:extLst>
          </p:cNvPr>
          <p:cNvSpPr/>
          <p:nvPr/>
        </p:nvSpPr>
        <p:spPr>
          <a:xfrm>
            <a:off x="5557206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TrajCluster</a:t>
            </a:r>
            <a:endParaRPr lang="en-US" sz="2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5BEC84-D200-B8A6-A3F2-22B83C995498}"/>
              </a:ext>
            </a:extLst>
          </p:cNvPr>
          <p:cNvSpPr/>
          <p:nvPr/>
        </p:nvSpPr>
        <p:spPr>
          <a:xfrm>
            <a:off x="4520541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DisAmbig</a:t>
            </a:r>
            <a:endParaRPr lang="en-US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E03F3E-C284-C1CE-C02D-CCFDD51C7489}"/>
              </a:ext>
            </a:extLst>
          </p:cNvPr>
          <p:cNvSpPr/>
          <p:nvPr/>
        </p:nvSpPr>
        <p:spPr>
          <a:xfrm>
            <a:off x="3478481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SP Solver</a:t>
            </a:r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D75187-9E20-6F54-CACC-329834B0879D}"/>
              </a:ext>
            </a:extLst>
          </p:cNvPr>
          <p:cNvSpPr/>
          <p:nvPr/>
        </p:nvSpPr>
        <p:spPr>
          <a:xfrm>
            <a:off x="2436421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Gaushit</a:t>
            </a:r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EEA71B-4A57-DA18-1D72-DE25CB5FD19B}"/>
              </a:ext>
            </a:extLst>
          </p:cNvPr>
          <p:cNvSpPr/>
          <p:nvPr/>
        </p:nvSpPr>
        <p:spPr>
          <a:xfrm>
            <a:off x="1394361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Dataprep</a:t>
            </a:r>
            <a:endParaRPr lang="en-US" sz="20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19B47F-02EF-0937-BAA7-AC526EC1AB6B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3326081" y="13144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B5173B-5891-DCD3-E05F-DA16E48DAF85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4368141" y="13144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D8E523B-F63A-49BC-A391-B44A58EEE58E}"/>
              </a:ext>
            </a:extLst>
          </p:cNvPr>
          <p:cNvCxnSpPr>
            <a:stCxn id="8" idx="3"/>
            <a:endCxn id="7" idx="1"/>
          </p:cNvCxnSpPr>
          <p:nvPr/>
        </p:nvCxnSpPr>
        <p:spPr>
          <a:xfrm>
            <a:off x="5410201" y="1314450"/>
            <a:ext cx="147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3B79ABE-077C-9331-B265-17F4E2EC5B80}"/>
              </a:ext>
            </a:extLst>
          </p:cNvPr>
          <p:cNvSpPr/>
          <p:nvPr/>
        </p:nvSpPr>
        <p:spPr>
          <a:xfrm>
            <a:off x="6593871" y="1123950"/>
            <a:ext cx="889660" cy="381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PmTrack</a:t>
            </a:r>
            <a:endParaRPr lang="en-US" sz="2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8FAAF8-C12E-2CE1-5E38-5CB424E33399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2284021" y="1314450"/>
            <a:ext cx="152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8732C4-4417-6725-9D0D-4CAAD53A6844}"/>
              </a:ext>
            </a:extLst>
          </p:cNvPr>
          <p:cNvCxnSpPr>
            <a:stCxn id="7" idx="3"/>
            <a:endCxn id="15" idx="1"/>
          </p:cNvCxnSpPr>
          <p:nvPr/>
        </p:nvCxnSpPr>
        <p:spPr>
          <a:xfrm>
            <a:off x="6446866" y="1314450"/>
            <a:ext cx="1470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13A590-E2E0-B1B8-D04A-7AE7AFB7FBB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483531" y="1314450"/>
            <a:ext cx="156957" cy="3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690524-1C21-5B77-FF48-62CBA4A0968D}"/>
              </a:ext>
            </a:extLst>
          </p:cNvPr>
          <p:cNvCxnSpPr>
            <a:cxnSpLocks/>
          </p:cNvCxnSpPr>
          <p:nvPr/>
        </p:nvCxnSpPr>
        <p:spPr>
          <a:xfrm>
            <a:off x="1247356" y="1318327"/>
            <a:ext cx="156957" cy="3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44BAF032-7C36-2749-1CE6-3D0AFE503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249407"/>
              </p:ext>
            </p:extLst>
          </p:nvPr>
        </p:nvGraphicFramePr>
        <p:xfrm>
          <a:off x="2228598" y="2602588"/>
          <a:ext cx="375057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289">
                  <a:extLst>
                    <a:ext uri="{9D8B030D-6E8A-4147-A177-3AD203B41FA5}">
                      <a16:colId xmlns:a16="http://schemas.microsoft.com/office/drawing/2014/main" val="50341667"/>
                    </a:ext>
                  </a:extLst>
                </a:gridCol>
                <a:gridCol w="1875289">
                  <a:extLst>
                    <a:ext uri="{9D8B030D-6E8A-4147-A177-3AD203B41FA5}">
                      <a16:colId xmlns:a16="http://schemas.microsoft.com/office/drawing/2014/main" val="2501609296"/>
                    </a:ext>
                  </a:extLst>
                </a:gridCol>
              </a:tblGrid>
              <a:tr h="1614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Reco</a:t>
                      </a:r>
                      <a:r>
                        <a:rPr lang="en-US" sz="1200" dirty="0"/>
                        <a:t> time (sec/event)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430055"/>
                  </a:ext>
                </a:extLst>
              </a:tr>
              <a:tr h="1614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59147"/>
                  </a:ext>
                </a:extLst>
              </a:tr>
              <a:tr h="1614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890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164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BB9EDD-6D5F-77E9-974C-53A7C73AC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would it take to process the SN data using the </a:t>
            </a:r>
            <a:r>
              <a:rPr lang="en-US" dirty="0" err="1"/>
              <a:t>reco</a:t>
            </a:r>
            <a:r>
              <a:rPr lang="en-US" dirty="0"/>
              <a:t> pipeline in the previous slide on a full 10 sec raw dataset</a:t>
            </a:r>
          </a:p>
          <a:p>
            <a:r>
              <a:rPr lang="en-US" dirty="0"/>
              <a:t>It takes ~9.5s to process 1 APA worth of data in a 6000 time tick (500ns/tick) readout window using one CPU core:</a:t>
            </a:r>
          </a:p>
          <a:p>
            <a:pPr lvl="1"/>
            <a:r>
              <a:rPr lang="en-US" dirty="0"/>
              <a:t>Assuming we dedicated one CPU core to 1 APA on each DAQ readout computer:</a:t>
            </a:r>
          </a:p>
          <a:p>
            <a:pPr lvl="2"/>
            <a:r>
              <a:rPr lang="en-US" dirty="0"/>
              <a:t>100s of SN data would take 88 </a:t>
            </a:r>
            <a:r>
              <a:rPr lang="en-US" dirty="0" err="1"/>
              <a:t>hrs</a:t>
            </a:r>
            <a:r>
              <a:rPr lang="en-US" dirty="0"/>
              <a:t> to complete</a:t>
            </a:r>
          </a:p>
          <a:p>
            <a:pPr lvl="2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10s of SN data would take ~9 </a:t>
            </a:r>
            <a:r>
              <a:rPr lang="en-US" dirty="0" err="1"/>
              <a:t>hrs</a:t>
            </a:r>
            <a:r>
              <a:rPr lang="en-US" dirty="0"/>
              <a:t> to complete</a:t>
            </a:r>
          </a:p>
          <a:p>
            <a:r>
              <a:rPr lang="en-US" dirty="0"/>
              <a:t>For simplicity assume all 4 detector modules identical to first horizontal drift module, i.e. 150 APAs per module:</a:t>
            </a:r>
          </a:p>
          <a:p>
            <a:pPr lvl="1"/>
            <a:r>
              <a:rPr lang="en-US" dirty="0">
                <a:solidFill>
                  <a:srgbClr val="FF5050"/>
                </a:solidFill>
              </a:rPr>
              <a:t>9 </a:t>
            </a:r>
            <a:r>
              <a:rPr lang="en-US" dirty="0" err="1">
                <a:solidFill>
                  <a:srgbClr val="FF5050"/>
                </a:solidFill>
              </a:rPr>
              <a:t>hrs</a:t>
            </a:r>
            <a:r>
              <a:rPr lang="en-US" dirty="0">
                <a:solidFill>
                  <a:srgbClr val="FF5050"/>
                </a:solidFill>
              </a:rPr>
              <a:t> using 4×150 = 600 </a:t>
            </a:r>
            <a:r>
              <a:rPr lang="en-US" dirty="0" err="1">
                <a:solidFill>
                  <a:srgbClr val="FF5050"/>
                </a:solidFill>
              </a:rPr>
              <a:t>cpu</a:t>
            </a:r>
            <a:r>
              <a:rPr lang="en-US" dirty="0">
                <a:solidFill>
                  <a:srgbClr val="FF5050"/>
                </a:solidFill>
              </a:rPr>
              <a:t> cores versus 3.5 min using 1 </a:t>
            </a:r>
            <a:r>
              <a:rPr lang="en-US" dirty="0" err="1">
                <a:solidFill>
                  <a:srgbClr val="FF5050"/>
                </a:solidFill>
              </a:rPr>
              <a:t>cpu</a:t>
            </a:r>
            <a:r>
              <a:rPr lang="en-US" dirty="0">
                <a:solidFill>
                  <a:srgbClr val="FF5050"/>
                </a:solidFill>
              </a:rPr>
              <a:t> core 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7C4F24-3C8D-8A8F-E980-0D037F50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no reduction case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71B46-8479-AED9-20FF-060648937F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1308B-8A33-EC24-8C4D-C6E47CA70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DFB95-1912-3DFE-0D2B-622B91DA3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10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3410A5-EFAA-21A9-A495-B01DA19F4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must also include the time it takes to execute the ML-based data reduction pipeline.</a:t>
            </a:r>
          </a:p>
          <a:p>
            <a:r>
              <a:rPr lang="en-US" dirty="0"/>
              <a:t>Using half of an Nvidia A100 GPU*:</a:t>
            </a:r>
          </a:p>
          <a:p>
            <a:pPr lvl="1"/>
            <a:r>
              <a:rPr lang="en-US" dirty="0"/>
              <a:t>Since each front end DAQ computer serves 2 APAs</a:t>
            </a:r>
          </a:p>
          <a:p>
            <a:pPr lvl="1"/>
            <a:r>
              <a:rPr lang="en-US" dirty="0"/>
              <a:t>15 minutes to perform the ML-based data reduction for 1 APA</a:t>
            </a:r>
          </a:p>
          <a:p>
            <a:pPr marL="282575" lvl="1" indent="0">
              <a:buNone/>
            </a:pPr>
            <a:r>
              <a:rPr lang="en-US" dirty="0"/>
              <a:t>* </a:t>
            </a:r>
            <a:r>
              <a:rPr lang="en-US" sz="1200" dirty="0"/>
              <a:t>A100 not best GPU for this application due to power consumption, only used here to get an idea of inference times possible; there are other GPUs targeted at low latency inference combined with low power consumption</a:t>
            </a:r>
            <a:endParaRPr lang="en-US" dirty="0"/>
          </a:p>
          <a:p>
            <a:r>
              <a:rPr lang="en-US" dirty="0"/>
              <a:t>Total of ~20 minutes to do ML-based data reduction + track reconstruction</a:t>
            </a:r>
          </a:p>
          <a:p>
            <a:pPr lvl="1"/>
            <a:r>
              <a:rPr lang="en-US" dirty="0"/>
              <a:t>Still considerably less time than it takes just to transfer the SN data back to Fermilab:</a:t>
            </a:r>
          </a:p>
          <a:p>
            <a:pPr lvl="2"/>
            <a:r>
              <a:rPr lang="en-US" dirty="0"/>
              <a:t>10s of SN data for all 4 modules: 48 TB takes ~1hr to transfer over 100Gbps ethernet</a:t>
            </a:r>
          </a:p>
          <a:p>
            <a:r>
              <a:rPr lang="en-US" dirty="0"/>
              <a:t>We are also implementing the ML-based pipeline on an FPGA that accesses SN data on SSDs via PCIe to PCIe transfers.  This is a work in progress and we hope to have results soon for comparison.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956C7E-D582-3315-716C-57DF32870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time for ML-based data reduction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3EA9A-127E-1C14-1137-2D995624E6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A7CC-E0C0-1E2A-1129-A32860C4C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95A5C-0F63-A286-2322-4DE17E5A4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3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F8FB49-B01B-4938-8E5D-D13BCFFCDA81}"/>
              </a:ext>
            </a:extLst>
          </p:cNvPr>
          <p:cNvSpPr/>
          <p:nvPr/>
        </p:nvSpPr>
        <p:spPr>
          <a:xfrm>
            <a:off x="298626" y="509722"/>
            <a:ext cx="8577980" cy="41198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286A64-3A50-49E8-A5C7-CA27BBA4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Underground Neutrino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1BE4D-FA42-4613-B991-D8E6312389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F11EE-0F32-409E-BD63-444148D9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0D0B0E5-47F1-477B-9427-271F7903FA3A}"/>
              </a:ext>
            </a:extLst>
          </p:cNvPr>
          <p:cNvSpPr/>
          <p:nvPr/>
        </p:nvSpPr>
        <p:spPr>
          <a:xfrm>
            <a:off x="291802" y="505129"/>
            <a:ext cx="8577980" cy="4119878"/>
          </a:xfrm>
          <a:prstGeom prst="rect">
            <a:avLst/>
          </a:prstGeom>
          <a:solidFill>
            <a:srgbClr val="0E0E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92D4A-4C03-43B8-A030-FC31F8F9C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8" y="937701"/>
            <a:ext cx="8641182" cy="3752289"/>
          </a:xfrm>
          <a:prstGeom prst="rect">
            <a:avLst/>
          </a:prstGeom>
          <a:effectLst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1A8E6-FD73-46CF-8AB0-CA1C736F8620}"/>
              </a:ext>
            </a:extLst>
          </p:cNvPr>
          <p:cNvGrpSpPr/>
          <p:nvPr/>
        </p:nvGrpSpPr>
        <p:grpSpPr>
          <a:xfrm>
            <a:off x="1097658" y="1962150"/>
            <a:ext cx="6872484" cy="194765"/>
            <a:chOff x="1097658" y="1962150"/>
            <a:chExt cx="6872484" cy="1947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698AD4-F779-474E-B41F-B24B3A232C6E}"/>
                </a:ext>
              </a:extLst>
            </p:cNvPr>
            <p:cNvSpPr/>
            <p:nvPr/>
          </p:nvSpPr>
          <p:spPr>
            <a:xfrm>
              <a:off x="7817742" y="196215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B4A79E-F596-4C02-8BB8-A8B47199B75D}"/>
                </a:ext>
              </a:extLst>
            </p:cNvPr>
            <p:cNvSpPr/>
            <p:nvPr/>
          </p:nvSpPr>
          <p:spPr>
            <a:xfrm>
              <a:off x="1097658" y="2004515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373808-CF4B-49D5-B330-9FABC6B9ECE7}"/>
              </a:ext>
            </a:extLst>
          </p:cNvPr>
          <p:cNvCxnSpPr/>
          <p:nvPr/>
        </p:nvCxnSpPr>
        <p:spPr>
          <a:xfrm flipH="1">
            <a:off x="1295400" y="2038350"/>
            <a:ext cx="6477000" cy="42365"/>
          </a:xfrm>
          <a:prstGeom prst="straightConnector1">
            <a:avLst/>
          </a:prstGeom>
          <a:ln w="25400">
            <a:solidFill>
              <a:srgbClr val="FFFF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ADAEE4-26AD-49BB-81E3-BF43955175E3}"/>
              </a:ext>
            </a:extLst>
          </p:cNvPr>
          <p:cNvSpPr txBox="1"/>
          <p:nvPr/>
        </p:nvSpPr>
        <p:spPr>
          <a:xfrm>
            <a:off x="3505200" y="169020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1,300 km/800 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336837-901B-4863-9540-2551F23B133E}"/>
              </a:ext>
            </a:extLst>
          </p:cNvPr>
          <p:cNvGrpSpPr/>
          <p:nvPr/>
        </p:nvGrpSpPr>
        <p:grpSpPr>
          <a:xfrm>
            <a:off x="1503935" y="1160804"/>
            <a:ext cx="6233507" cy="548411"/>
            <a:chOff x="1503935" y="1160804"/>
            <a:chExt cx="6233507" cy="5484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1C2B7E-BD93-409D-9FAA-680C8E0E6B27}"/>
                </a:ext>
              </a:extLst>
            </p:cNvPr>
            <p:cNvSpPr txBox="1"/>
            <p:nvPr/>
          </p:nvSpPr>
          <p:spPr>
            <a:xfrm rot="846499">
              <a:off x="6812573" y="1160804"/>
              <a:ext cx="924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FNAL</a:t>
              </a:r>
            </a:p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Batavia, 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BC171D-1F27-449A-A648-DBF3E52111A3}"/>
                </a:ext>
              </a:extLst>
            </p:cNvPr>
            <p:cNvSpPr txBox="1"/>
            <p:nvPr/>
          </p:nvSpPr>
          <p:spPr>
            <a:xfrm rot="20703732">
              <a:off x="1503935" y="1185995"/>
              <a:ext cx="808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SURF</a:t>
              </a:r>
            </a:p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Lead, SD</a:t>
              </a:r>
            </a:p>
          </p:txBody>
        </p:sp>
      </p:grpSp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643ED20A-8A6A-4FAB-8A82-FC229853E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58" y="2905193"/>
            <a:ext cx="3550927" cy="172212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AA27CB7-E5D4-44F6-8432-BEFE0B33626F}"/>
              </a:ext>
            </a:extLst>
          </p:cNvPr>
          <p:cNvGrpSpPr/>
          <p:nvPr/>
        </p:nvGrpSpPr>
        <p:grpSpPr>
          <a:xfrm>
            <a:off x="429420" y="2168259"/>
            <a:ext cx="3343098" cy="2232291"/>
            <a:chOff x="429420" y="2168259"/>
            <a:chExt cx="3343098" cy="223229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B28CF9-4686-490A-B1A4-FEBC0FC9B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420" y="2238307"/>
              <a:ext cx="668238" cy="2162243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C51D15-BA00-402D-9D53-93AA283FC332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2168259"/>
              <a:ext cx="2477118" cy="105547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2A68D4-5CE5-4DCC-BD1D-7A860D9A529F}"/>
              </a:ext>
            </a:extLst>
          </p:cNvPr>
          <p:cNvCxnSpPr>
            <a:cxnSpLocks/>
          </p:cNvCxnSpPr>
          <p:nvPr/>
        </p:nvCxnSpPr>
        <p:spPr>
          <a:xfrm>
            <a:off x="682258" y="3333750"/>
            <a:ext cx="3542" cy="880696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1585F6F-7301-4611-819A-7CB260536887}"/>
              </a:ext>
            </a:extLst>
          </p:cNvPr>
          <p:cNvCxnSpPr>
            <a:cxnSpLocks/>
          </p:cNvCxnSpPr>
          <p:nvPr/>
        </p:nvCxnSpPr>
        <p:spPr>
          <a:xfrm flipV="1">
            <a:off x="682258" y="2190750"/>
            <a:ext cx="0" cy="87190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7431293-FEF3-499F-BEA3-DC34DBBE024C}"/>
              </a:ext>
            </a:extLst>
          </p:cNvPr>
          <p:cNvSpPr txBox="1"/>
          <p:nvPr/>
        </p:nvSpPr>
        <p:spPr>
          <a:xfrm>
            <a:off x="293912" y="3066857"/>
            <a:ext cx="126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1.5 km to surface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CC426D-21A8-4BFA-97E4-44CB8F11E748}"/>
              </a:ext>
            </a:extLst>
          </p:cNvPr>
          <p:cNvSpPr txBox="1"/>
          <p:nvPr/>
        </p:nvSpPr>
        <p:spPr>
          <a:xfrm>
            <a:off x="1978488" y="2262485"/>
            <a:ext cx="129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  10-kton </a:t>
            </a:r>
            <a:r>
              <a:rPr lang="en-US" sz="1200" dirty="0" err="1">
                <a:solidFill>
                  <a:schemeClr val="bg1"/>
                </a:solidFill>
              </a:rPr>
              <a:t>LArTPC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       modules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0251317-7965-4745-868B-AA322DD09DF0}"/>
              </a:ext>
            </a:extLst>
          </p:cNvPr>
          <p:cNvGrpSpPr/>
          <p:nvPr/>
        </p:nvGrpSpPr>
        <p:grpSpPr>
          <a:xfrm>
            <a:off x="1838834" y="2693711"/>
            <a:ext cx="1216430" cy="1540747"/>
            <a:chOff x="1838834" y="2693711"/>
            <a:chExt cx="1216430" cy="154074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971232A-D783-4D87-AED1-6085E769865C}"/>
                </a:ext>
              </a:extLst>
            </p:cNvPr>
            <p:cNvCxnSpPr/>
            <p:nvPr/>
          </p:nvCxnSpPr>
          <p:spPr>
            <a:xfrm flipH="1">
              <a:off x="1838834" y="2695994"/>
              <a:ext cx="527115" cy="103354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7AE90EB-2C9C-49CA-AC57-4EBD7F3D1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253" y="2693711"/>
              <a:ext cx="230130" cy="85092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0A682C8-6A75-40A3-8CF1-2428F79E3A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4383" y="2702262"/>
              <a:ext cx="107265" cy="153219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C3ECBAF-139A-4955-A9BD-2B88D36AD985}"/>
                </a:ext>
              </a:extLst>
            </p:cNvPr>
            <p:cNvCxnSpPr>
              <a:cxnSpLocks/>
            </p:cNvCxnSpPr>
            <p:nvPr/>
          </p:nvCxnSpPr>
          <p:spPr>
            <a:xfrm>
              <a:off x="2694943" y="2717022"/>
              <a:ext cx="360321" cy="1206544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BB4044E-BE1C-4C75-8261-35929E0DB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43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1EB9E8-5C0D-7882-8D0D-374371000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900486"/>
          </a:xfrm>
        </p:spPr>
        <p:txBody>
          <a:bodyPr/>
          <a:lstStyle/>
          <a:p>
            <a:r>
              <a:rPr lang="en-US" dirty="0"/>
              <a:t>Fast execution times are useless unless we retain a significant amount of the SN neutrino interactions.  Here we compare signal efficiencies after the </a:t>
            </a:r>
            <a:r>
              <a:rPr lang="en-US" dirty="0" err="1"/>
              <a:t>GausHit</a:t>
            </a:r>
            <a:r>
              <a:rPr lang="en-US" dirty="0"/>
              <a:t> finder stage between a standard full dataset reconstruction and our ML-based reduced dataset reconstruction: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Able to achieve same signal efficiencies but with tremendous reduction in execution time 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E68CDF-91DB-BBAA-3E8B-76A286633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efficiencies when using ML-based data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56658-1336-79F5-FB60-ADB69D639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4A1A-DA8C-8568-D8C8-F623BDDAE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8D749-D6DB-AA74-3E99-75D662702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116213-6187-1D62-771E-A8BAC3C47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232442"/>
              </p:ext>
            </p:extLst>
          </p:nvPr>
        </p:nvGraphicFramePr>
        <p:xfrm>
          <a:off x="489854" y="1855470"/>
          <a:ext cx="7549837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566">
                  <a:extLst>
                    <a:ext uri="{9D8B030D-6E8A-4147-A177-3AD203B41FA5}">
                      <a16:colId xmlns:a16="http://schemas.microsoft.com/office/drawing/2014/main" val="900345146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1312161859"/>
                    </a:ext>
                  </a:extLst>
                </a:gridCol>
                <a:gridCol w="877888">
                  <a:extLst>
                    <a:ext uri="{9D8B030D-6E8A-4147-A177-3AD203B41FA5}">
                      <a16:colId xmlns:a16="http://schemas.microsoft.com/office/drawing/2014/main" val="3684036820"/>
                    </a:ext>
                  </a:extLst>
                </a:gridCol>
                <a:gridCol w="965677">
                  <a:extLst>
                    <a:ext uri="{9D8B030D-6E8A-4147-A177-3AD203B41FA5}">
                      <a16:colId xmlns:a16="http://schemas.microsoft.com/office/drawing/2014/main" val="2907778721"/>
                    </a:ext>
                  </a:extLst>
                </a:gridCol>
                <a:gridCol w="965677">
                  <a:extLst>
                    <a:ext uri="{9D8B030D-6E8A-4147-A177-3AD203B41FA5}">
                      <a16:colId xmlns:a16="http://schemas.microsoft.com/office/drawing/2014/main" val="83844967"/>
                    </a:ext>
                  </a:extLst>
                </a:gridCol>
                <a:gridCol w="940592">
                  <a:extLst>
                    <a:ext uri="{9D8B030D-6E8A-4147-A177-3AD203B41FA5}">
                      <a16:colId xmlns:a16="http://schemas.microsoft.com/office/drawing/2014/main" val="1546161734"/>
                    </a:ext>
                  </a:extLst>
                </a:gridCol>
                <a:gridCol w="1078549">
                  <a:extLst>
                    <a:ext uri="{9D8B030D-6E8A-4147-A177-3AD203B41FA5}">
                      <a16:colId xmlns:a16="http://schemas.microsoft.com/office/drawing/2014/main" val="3879522367"/>
                    </a:ext>
                  </a:extLst>
                </a:gridCol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Reconstruction chain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Sig eff for primary </a:t>
                      </a:r>
                      <a:r>
                        <a:rPr lang="en-US" sz="1600" dirty="0" err="1"/>
                        <a:t>trk</a:t>
                      </a:r>
                      <a:r>
                        <a:rPr lang="en-US" sz="1600" dirty="0"/>
                        <a:t> hits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Sig eff for daughter </a:t>
                      </a:r>
                      <a:r>
                        <a:rPr lang="en-US" sz="1600" dirty="0" err="1"/>
                        <a:t>trk</a:t>
                      </a:r>
                      <a:r>
                        <a:rPr lang="en-US" sz="1600" dirty="0"/>
                        <a:t> hits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443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48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ML-reduced</a:t>
                      </a:r>
                    </a:p>
                    <a:p>
                      <a:pPr algn="ctr"/>
                      <a:r>
                        <a:rPr lang="en-US" sz="1400" dirty="0"/>
                        <a:t>(1D deconvolution)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428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Standard full dataset</a:t>
                      </a:r>
                    </a:p>
                    <a:p>
                      <a:pPr algn="ctr"/>
                      <a:r>
                        <a:rPr lang="en-US" sz="1400" dirty="0"/>
                        <a:t>(2D deconvolution)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08348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D4F170E-88C2-17FE-AFB7-47030B62D045}"/>
              </a:ext>
            </a:extLst>
          </p:cNvPr>
          <p:cNvSpPr txBox="1"/>
          <p:nvPr/>
        </p:nvSpPr>
        <p:spPr>
          <a:xfrm>
            <a:off x="1349905" y="3497818"/>
            <a:ext cx="599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GausHit</a:t>
            </a:r>
            <a:r>
              <a:rPr lang="en-US" sz="1800" b="1" dirty="0"/>
              <a:t> finder hit efficiencies for fully simulated </a:t>
            </a:r>
            <a:r>
              <a:rPr lang="en-US" sz="1800" b="1" dirty="0" err="1"/>
              <a:t>nuES</a:t>
            </a:r>
            <a:r>
              <a:rPr lang="en-US" sz="1800" b="1" dirty="0"/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131402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27249-91B7-C3CE-1A4E-3F901CCC8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 we compare the reconstructed energy of the scattered electron in the SN ES interactions between the standard full-dataset reconstruction and the ML-based reduced dataset reconstruction: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Basically, the ML-based reconstruction pipeline produces identical results as a standard offline reconstruction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2F5892-26A9-DC3E-87C5-48AFAF2B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59E31-2B0F-8147-B777-D5F27F18C3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26683-3850-1248-E536-B92117E74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91B0-E060-B211-FB48-DC64EFFA2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CCEEF285-ECFA-0502-3651-F3AA9D66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04950"/>
            <a:ext cx="3124200" cy="23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FB199E-07FD-1026-5721-BCFB02F36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assumption: DUNE SN processing requires significant computing resources: processing, network, and storage</a:t>
            </a:r>
          </a:p>
          <a:p>
            <a:pPr lvl="1"/>
            <a:r>
              <a:rPr lang="en-US" dirty="0"/>
              <a:t>SN data needs to be transferred back to FNAL for more processing to determine direction</a:t>
            </a:r>
          </a:p>
          <a:p>
            <a:pPr lvl="1"/>
            <a:r>
              <a:rPr lang="en-US" dirty="0"/>
              <a:t>HPC sites were also being considered for this purpose</a:t>
            </a:r>
          </a:p>
          <a:p>
            <a:r>
              <a:rPr lang="en-US" dirty="0"/>
              <a:t>What we have demonstrated: applying ML-based data reduction as early as possible can reduce data to such a degree that makes it possible to perform offline-like analysis on-site with minimal computing resources – i.e. on a single server:</a:t>
            </a:r>
          </a:p>
          <a:p>
            <a:pPr lvl="1"/>
            <a:r>
              <a:rPr lang="en-US" dirty="0"/>
              <a:t>total processing times less than network transfer time back to FNAL appear achievable</a:t>
            </a:r>
          </a:p>
          <a:p>
            <a:pPr lvl="1"/>
            <a:r>
              <a:rPr lang="en-US" dirty="0"/>
              <a:t>no loss in quality of results </a:t>
            </a:r>
            <a:r>
              <a:rPr lang="en-US" dirty="0" err="1"/>
              <a:t>wrt</a:t>
            </a:r>
            <a:r>
              <a:rPr lang="en-US" dirty="0"/>
              <a:t> full reconstruction/analysis</a:t>
            </a:r>
          </a:p>
          <a:p>
            <a:r>
              <a:rPr lang="en-US" dirty="0"/>
              <a:t>This has positive implications for previous assumptions about DUNE’s computing requirements, perhaps warranting a careful re-examination of these assumptions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7D28D0-D01E-BF25-6BB3-FBEE9530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C3B12-ABA6-F40E-A7D5-8D08ADD6EE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31F5B-3D93-0354-3825-24936A029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32198-79C3-5FF9-74D6-FBAAF5D5A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21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F27A9-3C0A-34E8-687A-7FB121CD2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While results look promising, this is a work in progress, and more work needs to be done:</a:t>
            </a:r>
          </a:p>
          <a:p>
            <a:pPr lvl="1"/>
            <a:r>
              <a:rPr lang="en-US" dirty="0"/>
              <a:t>Single largest contribution to the total processing time is the 2DCNN-based radiological background rejection:</a:t>
            </a:r>
          </a:p>
          <a:p>
            <a:pPr lvl="2"/>
            <a:r>
              <a:rPr lang="en-US" dirty="0"/>
              <a:t>Focusing on reducing 2DCNN inference time will reap the largest benefits</a:t>
            </a:r>
          </a:p>
          <a:p>
            <a:pPr lvl="1"/>
            <a:r>
              <a:rPr lang="en-US" dirty="0"/>
              <a:t>Continue exploring  hardware accelerator options:</a:t>
            </a:r>
          </a:p>
          <a:p>
            <a:pPr lvl="2"/>
            <a:r>
              <a:rPr lang="en-US" dirty="0"/>
              <a:t>Continue with FPGA implementation</a:t>
            </a:r>
          </a:p>
          <a:p>
            <a:pPr lvl="2"/>
            <a:r>
              <a:rPr lang="en-US" dirty="0"/>
              <a:t>Benchmark GPUs geared towards low-latency inference applications &amp; low power</a:t>
            </a:r>
          </a:p>
          <a:p>
            <a:pPr lvl="2"/>
            <a:r>
              <a:rPr lang="en-US" dirty="0"/>
              <a:t>Explore dedicated AI inference chips</a:t>
            </a:r>
          </a:p>
          <a:p>
            <a:pPr lvl="1"/>
            <a:r>
              <a:rPr lang="en-US" dirty="0"/>
              <a:t>Include algorithms for discriminating ES vs CC and optimize these algorithms</a:t>
            </a:r>
          </a:p>
          <a:p>
            <a:pPr lvl="1"/>
            <a:r>
              <a:rPr lang="en-US" dirty="0"/>
              <a:t>Work with </a:t>
            </a:r>
            <a:r>
              <a:rPr lang="en-US" dirty="0" err="1"/>
              <a:t>wirecell</a:t>
            </a:r>
            <a:r>
              <a:rPr lang="en-US" dirty="0"/>
              <a:t> team to incorporate </a:t>
            </a:r>
            <a:r>
              <a:rPr lang="en-US" dirty="0" err="1"/>
              <a:t>wirecell</a:t>
            </a:r>
            <a:r>
              <a:rPr lang="en-US" dirty="0"/>
              <a:t> signal processing into the reduced dataset reconstruction/analysis workflow</a:t>
            </a:r>
          </a:p>
          <a:p>
            <a:pPr lvl="1"/>
            <a:r>
              <a:rPr lang="en-US" dirty="0"/>
              <a:t>Implement end-to-end demonstrator within dune-</a:t>
            </a:r>
            <a:r>
              <a:rPr lang="en-US" dirty="0" err="1"/>
              <a:t>daq</a:t>
            </a:r>
            <a:r>
              <a:rPr lang="en-US" dirty="0"/>
              <a:t> framework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536E84-8145-8222-3386-04A25FE8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(continued)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7956-5098-2ECC-C184-337442A9A0A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25AC-F20E-CFF6-1791-24791C9D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76401-A79C-06E5-12BE-8FA88F509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21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029B54-0C7C-9046-C0AD-EFEB0D1D8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also wish to thank the </a:t>
            </a:r>
            <a:r>
              <a:rPr lang="en-US" dirty="0" err="1"/>
              <a:t>Wirecell</a:t>
            </a:r>
            <a:r>
              <a:rPr lang="en-US" dirty="0"/>
              <a:t> team – particularly </a:t>
            </a:r>
            <a:r>
              <a:rPr lang="en-US" dirty="0" err="1"/>
              <a:t>Wenqiang</a:t>
            </a:r>
            <a:r>
              <a:rPr lang="en-US" dirty="0"/>
              <a:t>, </a:t>
            </a:r>
            <a:r>
              <a:rPr lang="en-US" dirty="0" err="1"/>
              <a:t>Haiwang</a:t>
            </a:r>
            <a:r>
              <a:rPr lang="en-US" dirty="0"/>
              <a:t>, and Brett for being very responsive to our requests for special features in </a:t>
            </a:r>
            <a:r>
              <a:rPr lang="en-US" dirty="0" err="1"/>
              <a:t>Wirecell</a:t>
            </a:r>
            <a:r>
              <a:rPr lang="en-US" dirty="0"/>
              <a:t>, and in addressing </a:t>
            </a:r>
            <a:r>
              <a:rPr lang="en-US" dirty="0" err="1"/>
              <a:t>Wirecell</a:t>
            </a:r>
            <a:r>
              <a:rPr lang="en-US" dirty="0"/>
              <a:t> issues, related to this work.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CEC780-B206-B300-5306-AD42D66A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the </a:t>
            </a:r>
            <a:r>
              <a:rPr lang="en-US" dirty="0" err="1"/>
              <a:t>Wirecell</a:t>
            </a:r>
            <a:r>
              <a:rPr lang="en-US" dirty="0"/>
              <a:t> team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9D5CB-EACC-D035-7C55-6D9F8FC025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30402-8759-260E-8C71-1B3A13F9B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B4662-2DC9-FD55-BD9A-2BBDD8BBF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67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9E4BED-A5E1-7C73-9BD9-3B5417D45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1" i="1" dirty="0"/>
              <a:t>Fermilab</a:t>
            </a:r>
          </a:p>
          <a:p>
            <a:pPr lvl="1"/>
            <a:r>
              <a:rPr lang="en-US" sz="1400" dirty="0" err="1"/>
              <a:t>Maira</a:t>
            </a:r>
            <a:r>
              <a:rPr lang="en-US" sz="1400" dirty="0"/>
              <a:t> Khan, Jovan </a:t>
            </a:r>
            <a:r>
              <a:rPr lang="en-US" sz="1400" dirty="0" err="1"/>
              <a:t>Mitrevski</a:t>
            </a:r>
            <a:r>
              <a:rPr lang="en-US" sz="1400" dirty="0"/>
              <a:t>, Ben Hawks,</a:t>
            </a:r>
          </a:p>
          <a:p>
            <a:pPr marL="282575" lvl="1" indent="0">
              <a:buNone/>
            </a:pPr>
            <a:r>
              <a:rPr lang="en-US" sz="1400" dirty="0"/>
              <a:t>	 Tom Junk, </a:t>
            </a:r>
            <a:r>
              <a:rPr lang="en-US" sz="1400" dirty="0" err="1"/>
              <a:t>Tingjun</a:t>
            </a:r>
            <a:r>
              <a:rPr lang="en-US" sz="1400" dirty="0"/>
              <a:t> Yang, Jennifer </a:t>
            </a:r>
            <a:r>
              <a:rPr lang="en-US" sz="1400" dirty="0" err="1"/>
              <a:t>Ngadiuba</a:t>
            </a:r>
            <a:r>
              <a:rPr lang="en-US" sz="1400" dirty="0"/>
              <a:t>, Mike Wang,</a:t>
            </a:r>
          </a:p>
          <a:p>
            <a:pPr marL="282575" lvl="1" indent="0">
              <a:buNone/>
            </a:pPr>
            <a:r>
              <a:rPr lang="en-US" sz="1400" dirty="0"/>
              <a:t>     </a:t>
            </a:r>
            <a:r>
              <a:rPr lang="en-US" sz="1400" dirty="0" err="1"/>
              <a:t>Pengfei</a:t>
            </a:r>
            <a:r>
              <a:rPr lang="en-US" sz="1400" dirty="0"/>
              <a:t> Ding (now at LBNL)</a:t>
            </a:r>
          </a:p>
          <a:p>
            <a:r>
              <a:rPr lang="en-US" sz="1600" b="1" i="1" dirty="0"/>
              <a:t>Duke University</a:t>
            </a:r>
          </a:p>
          <a:p>
            <a:pPr lvl="1"/>
            <a:r>
              <a:rPr lang="en-US" sz="1400" dirty="0"/>
              <a:t>Kate </a:t>
            </a:r>
            <a:r>
              <a:rPr lang="en-US" sz="1400" dirty="0" err="1"/>
              <a:t>Scholberg</a:t>
            </a:r>
            <a:r>
              <a:rPr lang="en-US" sz="1400" dirty="0"/>
              <a:t>, Janina </a:t>
            </a:r>
            <a:r>
              <a:rPr lang="en-US" sz="1400" dirty="0" err="1"/>
              <a:t>Hakenmueller</a:t>
            </a:r>
            <a:r>
              <a:rPr lang="en-US" sz="1400" dirty="0"/>
              <a:t>, Van </a:t>
            </a:r>
            <a:r>
              <a:rPr lang="en-US" sz="1400" dirty="0" err="1"/>
              <a:t>Tha</a:t>
            </a:r>
            <a:r>
              <a:rPr lang="en-US" sz="1400" dirty="0"/>
              <a:t> Bik Lian</a:t>
            </a:r>
          </a:p>
          <a:p>
            <a:r>
              <a:rPr lang="en-US" sz="1600" b="1" i="1" dirty="0"/>
              <a:t>Columbia University</a:t>
            </a:r>
          </a:p>
          <a:p>
            <a:pPr lvl="1"/>
            <a:r>
              <a:rPr lang="en-US" sz="1400" dirty="0"/>
              <a:t>Georgia </a:t>
            </a:r>
            <a:r>
              <a:rPr lang="en-US" sz="1400" dirty="0" err="1"/>
              <a:t>Karagiorgi</a:t>
            </a:r>
            <a:r>
              <a:rPr lang="en-US" sz="1400" dirty="0"/>
              <a:t>, </a:t>
            </a:r>
            <a:r>
              <a:rPr lang="en-US" sz="1400" dirty="0" err="1"/>
              <a:t>Judicael</a:t>
            </a:r>
            <a:r>
              <a:rPr lang="en-US" sz="1400" dirty="0"/>
              <a:t> Claire, </a:t>
            </a:r>
            <a:r>
              <a:rPr lang="en-US" sz="1400" dirty="0" err="1"/>
              <a:t>Guanqun</a:t>
            </a:r>
            <a:r>
              <a:rPr lang="en-US" sz="1400" dirty="0"/>
              <a:t> Ge, Akshay </a:t>
            </a:r>
            <a:r>
              <a:rPr lang="en-US" sz="1400" dirty="0" err="1"/>
              <a:t>Malige</a:t>
            </a:r>
            <a:endParaRPr lang="en-US" sz="1400" dirty="0"/>
          </a:p>
          <a:p>
            <a:r>
              <a:rPr lang="en-US" sz="1600" b="1" i="1" dirty="0"/>
              <a:t>York University</a:t>
            </a:r>
          </a:p>
          <a:p>
            <a:pPr lvl="1"/>
            <a:r>
              <a:rPr lang="en-US" sz="1400" dirty="0" err="1"/>
              <a:t>Tejin</a:t>
            </a:r>
            <a:r>
              <a:rPr lang="en-US" sz="1400" dirty="0"/>
              <a:t> Cai (now at Synopsys Inc.)</a:t>
            </a:r>
          </a:p>
          <a:p>
            <a:r>
              <a:rPr lang="en-US" sz="1600" b="1" i="1" dirty="0"/>
              <a:t>Iowa State University</a:t>
            </a:r>
            <a:endParaRPr lang="en-US" sz="1600" dirty="0"/>
          </a:p>
          <a:p>
            <a:pPr lvl="1"/>
            <a:r>
              <a:rPr lang="en-US" sz="1200" dirty="0"/>
              <a:t>Amanda Weinstein, Avik Ghosh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8A3608-78AD-C531-965D-E0DAD9DD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involved in this effort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43F1-FF67-4B9D-DE13-EF78D2D4E4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AEF31-2266-0EE3-B351-9C9C40C3F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94ECA-5933-E078-7A36-01905BF32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34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D581-90C9-F233-9A32-79181415A8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F482B-5BB5-9E4F-96EE-C51F8B0B6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9911-2FDA-3C0A-F143-06EE8BB33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207FE59-8F61-CC69-ACC1-5DF89FFE4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707" y="2156251"/>
            <a:ext cx="3211910" cy="830997"/>
          </a:xfrm>
          <a:prstGeom prst="rect">
            <a:avLst/>
          </a:prstGeom>
          <a:solidFill>
            <a:srgbClr val="66FF99"/>
          </a:solidFill>
          <a:ln w="44450" algn="ctr">
            <a:solidFill>
              <a:schemeClr val="tx1"/>
            </a:solidFill>
            <a:miter lim="800000"/>
            <a:headEnd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+mn-lt"/>
              </a:rPr>
              <a:t>Thank you!</a:t>
            </a:r>
            <a:endParaRPr lang="en-US" altLang="en-US" sz="48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444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F8FB49-B01B-4938-8E5D-D13BCFFCDA81}"/>
              </a:ext>
            </a:extLst>
          </p:cNvPr>
          <p:cNvSpPr/>
          <p:nvPr/>
        </p:nvSpPr>
        <p:spPr>
          <a:xfrm>
            <a:off x="298626" y="509722"/>
            <a:ext cx="8577980" cy="41198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DF6F3DE-93D4-4848-BB5F-12340F62F480}"/>
              </a:ext>
            </a:extLst>
          </p:cNvPr>
          <p:cNvSpPr/>
          <p:nvPr/>
        </p:nvSpPr>
        <p:spPr>
          <a:xfrm>
            <a:off x="291802" y="505129"/>
            <a:ext cx="8577980" cy="4119878"/>
          </a:xfrm>
          <a:prstGeom prst="rect">
            <a:avLst/>
          </a:prstGeom>
          <a:solidFill>
            <a:srgbClr val="0E0E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star in the night sky&#10;&#10;Description automatically generated">
            <a:extLst>
              <a:ext uri="{FF2B5EF4-FFF2-40B4-BE49-F238E27FC236}">
                <a16:creationId xmlns:a16="http://schemas.microsoft.com/office/drawing/2014/main" id="{AD59F5BC-BC42-4D01-BE7E-97D99BE1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8" y="516294"/>
            <a:ext cx="2451573" cy="17085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286A64-3A50-49E8-A5C7-CA27BBA4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Underground Neutrino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1BE4D-FA42-4613-B991-D8E6312389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F11EE-0F32-409E-BD63-444148D9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392D4A-4C03-43B8-A030-FC31F8F9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937701"/>
            <a:ext cx="8641182" cy="3752289"/>
          </a:xfrm>
          <a:prstGeom prst="rect">
            <a:avLst/>
          </a:prstGeom>
          <a:effectLst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91A8E6-FD73-46CF-8AB0-CA1C736F8620}"/>
              </a:ext>
            </a:extLst>
          </p:cNvPr>
          <p:cNvGrpSpPr/>
          <p:nvPr/>
        </p:nvGrpSpPr>
        <p:grpSpPr>
          <a:xfrm>
            <a:off x="1097658" y="1962150"/>
            <a:ext cx="6872484" cy="194765"/>
            <a:chOff x="1097658" y="1962150"/>
            <a:chExt cx="6872484" cy="1947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698AD4-F779-474E-B41F-B24B3A232C6E}"/>
                </a:ext>
              </a:extLst>
            </p:cNvPr>
            <p:cNvSpPr/>
            <p:nvPr/>
          </p:nvSpPr>
          <p:spPr>
            <a:xfrm>
              <a:off x="7817742" y="196215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B4A79E-F596-4C02-8BB8-A8B47199B75D}"/>
                </a:ext>
              </a:extLst>
            </p:cNvPr>
            <p:cNvSpPr/>
            <p:nvPr/>
          </p:nvSpPr>
          <p:spPr>
            <a:xfrm>
              <a:off x="1097658" y="2004515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373808-CF4B-49D5-B330-9FABC6B9ECE7}"/>
              </a:ext>
            </a:extLst>
          </p:cNvPr>
          <p:cNvCxnSpPr/>
          <p:nvPr/>
        </p:nvCxnSpPr>
        <p:spPr>
          <a:xfrm flipH="1">
            <a:off x="1295400" y="2038350"/>
            <a:ext cx="6477000" cy="42365"/>
          </a:xfrm>
          <a:prstGeom prst="straightConnector1">
            <a:avLst/>
          </a:prstGeom>
          <a:ln w="25400">
            <a:solidFill>
              <a:srgbClr val="FFFF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ADAEE4-26AD-49BB-81E3-BF43955175E3}"/>
              </a:ext>
            </a:extLst>
          </p:cNvPr>
          <p:cNvSpPr txBox="1"/>
          <p:nvPr/>
        </p:nvSpPr>
        <p:spPr>
          <a:xfrm>
            <a:off x="3505200" y="169020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1,300 km/800 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336837-901B-4863-9540-2551F23B133E}"/>
              </a:ext>
            </a:extLst>
          </p:cNvPr>
          <p:cNvGrpSpPr/>
          <p:nvPr/>
        </p:nvGrpSpPr>
        <p:grpSpPr>
          <a:xfrm>
            <a:off x="1503935" y="1160804"/>
            <a:ext cx="6233507" cy="548411"/>
            <a:chOff x="1503935" y="1160804"/>
            <a:chExt cx="6233507" cy="5484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1C2B7E-BD93-409D-9FAA-680C8E0E6B27}"/>
                </a:ext>
              </a:extLst>
            </p:cNvPr>
            <p:cNvSpPr txBox="1"/>
            <p:nvPr/>
          </p:nvSpPr>
          <p:spPr>
            <a:xfrm rot="846499">
              <a:off x="6812573" y="1160804"/>
              <a:ext cx="9248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FNAL</a:t>
              </a:r>
            </a:p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Batavia, IL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BC171D-1F27-449A-A648-DBF3E52111A3}"/>
                </a:ext>
              </a:extLst>
            </p:cNvPr>
            <p:cNvSpPr txBox="1"/>
            <p:nvPr/>
          </p:nvSpPr>
          <p:spPr>
            <a:xfrm rot="20703732">
              <a:off x="1503935" y="1185995"/>
              <a:ext cx="808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SURF</a:t>
              </a:r>
            </a:p>
            <a:p>
              <a:r>
                <a:rPr lang="en-US" sz="1400" dirty="0">
                  <a:solidFill>
                    <a:schemeClr val="tx1">
                      <a:lumMod val="60000"/>
                      <a:lumOff val="40000"/>
                    </a:schemeClr>
                  </a:solidFill>
                </a:rPr>
                <a:t>Lead, SD</a:t>
              </a:r>
            </a:p>
          </p:txBody>
        </p:sp>
      </p:grpSp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643ED20A-8A6A-4FAB-8A82-FC229853E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58" y="2905193"/>
            <a:ext cx="3550927" cy="172212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AA27CB7-E5D4-44F6-8432-BEFE0B33626F}"/>
              </a:ext>
            </a:extLst>
          </p:cNvPr>
          <p:cNvGrpSpPr/>
          <p:nvPr/>
        </p:nvGrpSpPr>
        <p:grpSpPr>
          <a:xfrm>
            <a:off x="429420" y="2168259"/>
            <a:ext cx="3343098" cy="2232291"/>
            <a:chOff x="429420" y="2168259"/>
            <a:chExt cx="3343098" cy="223229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6B28CF9-4686-490A-B1A4-FEBC0FC9B8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9420" y="2238307"/>
              <a:ext cx="668238" cy="2162243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5C51D15-BA00-402D-9D53-93AA283FC332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2168259"/>
              <a:ext cx="2477118" cy="105547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building with a metal fence&#10;&#10;Description automatically generated">
            <a:extLst>
              <a:ext uri="{FF2B5EF4-FFF2-40B4-BE49-F238E27FC236}">
                <a16:creationId xmlns:a16="http://schemas.microsoft.com/office/drawing/2014/main" id="{A13DDCD9-8E9A-4D97-9C3B-4EFD3DD83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480" y="2016216"/>
            <a:ext cx="3319100" cy="265528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6BF6D19-88E9-4BAB-A716-BD73001EC183}"/>
              </a:ext>
            </a:extLst>
          </p:cNvPr>
          <p:cNvGrpSpPr/>
          <p:nvPr/>
        </p:nvGrpSpPr>
        <p:grpSpPr>
          <a:xfrm>
            <a:off x="3276600" y="2156915"/>
            <a:ext cx="2362200" cy="2470402"/>
            <a:chOff x="3276600" y="2156915"/>
            <a:chExt cx="2362200" cy="24704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B000B04-7140-4AC1-9D87-9BAABD559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2156915"/>
              <a:ext cx="2362200" cy="1557835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A83B68-3640-4236-82E4-82732D12131C}"/>
                </a:ext>
              </a:extLst>
            </p:cNvPr>
            <p:cNvCxnSpPr>
              <a:cxnSpLocks/>
            </p:cNvCxnSpPr>
            <p:nvPr/>
          </p:nvCxnSpPr>
          <p:spPr>
            <a:xfrm>
              <a:off x="3352800" y="4019550"/>
              <a:ext cx="2057400" cy="607767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2A68D4-5CE5-4DCC-BD1D-7A860D9A529F}"/>
              </a:ext>
            </a:extLst>
          </p:cNvPr>
          <p:cNvCxnSpPr>
            <a:cxnSpLocks/>
          </p:cNvCxnSpPr>
          <p:nvPr/>
        </p:nvCxnSpPr>
        <p:spPr>
          <a:xfrm>
            <a:off x="682258" y="3333750"/>
            <a:ext cx="3542" cy="880696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1585F6F-7301-4611-819A-7CB260536887}"/>
              </a:ext>
            </a:extLst>
          </p:cNvPr>
          <p:cNvCxnSpPr>
            <a:cxnSpLocks/>
          </p:cNvCxnSpPr>
          <p:nvPr/>
        </p:nvCxnSpPr>
        <p:spPr>
          <a:xfrm flipV="1">
            <a:off x="682258" y="2190750"/>
            <a:ext cx="0" cy="871904"/>
          </a:xfrm>
          <a:prstGeom prst="straightConnector1">
            <a:avLst/>
          </a:prstGeom>
          <a:ln w="12700">
            <a:solidFill>
              <a:schemeClr val="bg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7431293-FEF3-499F-BEA3-DC34DBBE024C}"/>
              </a:ext>
            </a:extLst>
          </p:cNvPr>
          <p:cNvSpPr txBox="1"/>
          <p:nvPr/>
        </p:nvSpPr>
        <p:spPr>
          <a:xfrm>
            <a:off x="293912" y="3066857"/>
            <a:ext cx="1265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1.5 km to surface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CC426D-21A8-4BFA-97E4-44CB8F11E748}"/>
              </a:ext>
            </a:extLst>
          </p:cNvPr>
          <p:cNvSpPr txBox="1"/>
          <p:nvPr/>
        </p:nvSpPr>
        <p:spPr>
          <a:xfrm>
            <a:off x="1978488" y="2262485"/>
            <a:ext cx="129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4  10-kton </a:t>
            </a:r>
            <a:r>
              <a:rPr lang="en-US" sz="1200" dirty="0" err="1">
                <a:solidFill>
                  <a:schemeClr val="bg1"/>
                </a:solidFill>
              </a:rPr>
              <a:t>LArTPC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       modules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0251317-7965-4745-868B-AA322DD09DF0}"/>
              </a:ext>
            </a:extLst>
          </p:cNvPr>
          <p:cNvGrpSpPr/>
          <p:nvPr/>
        </p:nvGrpSpPr>
        <p:grpSpPr>
          <a:xfrm>
            <a:off x="1838834" y="2693711"/>
            <a:ext cx="1216430" cy="1540747"/>
            <a:chOff x="1838834" y="2693711"/>
            <a:chExt cx="1216430" cy="154074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971232A-D783-4D87-AED1-6085E769865C}"/>
                </a:ext>
              </a:extLst>
            </p:cNvPr>
            <p:cNvCxnSpPr/>
            <p:nvPr/>
          </p:nvCxnSpPr>
          <p:spPr>
            <a:xfrm flipH="1">
              <a:off x="1838834" y="2695994"/>
              <a:ext cx="527115" cy="103354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7AE90EB-2C9C-49CA-AC57-4EBD7F3D1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253" y="2693711"/>
              <a:ext cx="230130" cy="85092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0A682C8-6A75-40A3-8CF1-2428F79E3A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94383" y="2702262"/>
              <a:ext cx="107265" cy="1532196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C3ECBAF-139A-4955-A9BD-2B88D36AD985}"/>
                </a:ext>
              </a:extLst>
            </p:cNvPr>
            <p:cNvCxnSpPr>
              <a:cxnSpLocks/>
            </p:cNvCxnSpPr>
            <p:nvPr/>
          </p:nvCxnSpPr>
          <p:spPr>
            <a:xfrm>
              <a:off x="2694943" y="2717022"/>
              <a:ext cx="360321" cy="1206544"/>
            </a:xfrm>
            <a:prstGeom prst="straightConnector1">
              <a:avLst/>
            </a:prstGeom>
            <a:ln w="6350">
              <a:solidFill>
                <a:schemeClr val="bg1"/>
              </a:solidFill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D8D4EF7-4CA2-4A29-8D7B-81F589449294}"/>
              </a:ext>
            </a:extLst>
          </p:cNvPr>
          <p:cNvSpPr txBox="1"/>
          <p:nvPr/>
        </p:nvSpPr>
        <p:spPr>
          <a:xfrm>
            <a:off x="4293217" y="2938827"/>
            <a:ext cx="18469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>
                <a:solidFill>
                  <a:schemeClr val="bg1"/>
                </a:solidFill>
              </a:rPr>
              <a:t>1 module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150 Anode Plane Assemblies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2560 wires/APA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384,000 channels total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14-bit ADC @2MHz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</a:rPr>
              <a:t>&gt; 1TB/sec !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375CA05-725A-420B-9189-2B78740A5A9A}"/>
              </a:ext>
            </a:extLst>
          </p:cNvPr>
          <p:cNvGrpSpPr/>
          <p:nvPr/>
        </p:nvGrpSpPr>
        <p:grpSpPr>
          <a:xfrm>
            <a:off x="1350496" y="1441536"/>
            <a:ext cx="1914344" cy="2903437"/>
            <a:chOff x="1350496" y="1441536"/>
            <a:chExt cx="1914344" cy="290343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1D562CA-D2B2-4674-9C65-18371E0C7C88}"/>
                </a:ext>
              </a:extLst>
            </p:cNvPr>
            <p:cNvCxnSpPr>
              <a:cxnSpLocks/>
            </p:cNvCxnSpPr>
            <p:nvPr/>
          </p:nvCxnSpPr>
          <p:spPr>
            <a:xfrm>
              <a:off x="1877845" y="1441536"/>
              <a:ext cx="1386995" cy="2320495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627C329-7294-41C2-866D-E2E9DF310003}"/>
                </a:ext>
              </a:extLst>
            </p:cNvPr>
            <p:cNvCxnSpPr>
              <a:cxnSpLocks/>
            </p:cNvCxnSpPr>
            <p:nvPr/>
          </p:nvCxnSpPr>
          <p:spPr>
            <a:xfrm>
              <a:off x="1350496" y="1591908"/>
              <a:ext cx="208828" cy="2427642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EBE7B3E-E365-4C2C-9100-6CFFF1334BE4}"/>
                </a:ext>
              </a:extLst>
            </p:cNvPr>
            <p:cNvCxnSpPr>
              <a:cxnSpLocks/>
            </p:cNvCxnSpPr>
            <p:nvPr/>
          </p:nvCxnSpPr>
          <p:spPr>
            <a:xfrm>
              <a:off x="1775537" y="1489154"/>
              <a:ext cx="837406" cy="1877597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590910B-8485-4447-B045-72E8C02BF8D0}"/>
                </a:ext>
              </a:extLst>
            </p:cNvPr>
            <p:cNvCxnSpPr>
              <a:cxnSpLocks/>
            </p:cNvCxnSpPr>
            <p:nvPr/>
          </p:nvCxnSpPr>
          <p:spPr>
            <a:xfrm>
              <a:off x="1465520" y="1591908"/>
              <a:ext cx="543427" cy="2753065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ADBC800-3D62-4EB7-94A1-34BB8189BEA8}"/>
                </a:ext>
              </a:extLst>
            </p:cNvPr>
            <p:cNvCxnSpPr>
              <a:cxnSpLocks/>
            </p:cNvCxnSpPr>
            <p:nvPr/>
          </p:nvCxnSpPr>
          <p:spPr>
            <a:xfrm>
              <a:off x="1564497" y="1551774"/>
              <a:ext cx="655896" cy="2398428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A7BE7E7-F324-44B1-BFBC-1279E945D771}"/>
                </a:ext>
              </a:extLst>
            </p:cNvPr>
            <p:cNvCxnSpPr>
              <a:cxnSpLocks/>
            </p:cNvCxnSpPr>
            <p:nvPr/>
          </p:nvCxnSpPr>
          <p:spPr>
            <a:xfrm>
              <a:off x="1666370" y="1526925"/>
              <a:ext cx="949299" cy="2573190"/>
            </a:xfrm>
            <a:prstGeom prst="straightConnector1">
              <a:avLst/>
            </a:prstGeom>
            <a:ln w="9525">
              <a:prstDash val="lgDashDot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90E0E1E9-4D57-48F4-B5F3-DDCC3468B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562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E0585C6-4216-DA6C-1640-534A7CCBC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4873711"/>
              </p:ext>
            </p:extLst>
          </p:nvPr>
        </p:nvGraphicFramePr>
        <p:xfrm>
          <a:off x="1404011" y="664517"/>
          <a:ext cx="6484508" cy="402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897320" imgH="4891320" progId="CorelDraw.Graphic.15">
                  <p:embed/>
                </p:oleObj>
              </mc:Choice>
              <mc:Fallback>
                <p:oleObj name="CorelDRAW" r:id="rId2" imgW="7897320" imgH="4891320" progId="CorelDraw.Graphic.15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0F39F26-CC70-4965-9A35-D7F2B60D7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4011" y="664517"/>
                        <a:ext cx="6484508" cy="402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0A4F10C-7FFD-4B7E-8296-B36A6907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DAQ and Trigger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16D8-90B5-4984-854C-D8AAA113E6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2588E-C617-4EDD-B238-0E135FE05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9581-B58D-4CF7-9EC2-ED7DBFEE7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6808B97-0CD6-4729-9369-70DB27AE9F95}"/>
              </a:ext>
            </a:extLst>
          </p:cNvPr>
          <p:cNvGrpSpPr/>
          <p:nvPr/>
        </p:nvGrpSpPr>
        <p:grpSpPr>
          <a:xfrm>
            <a:off x="2084362" y="1308246"/>
            <a:ext cx="3146858" cy="409356"/>
            <a:chOff x="2084362" y="1308246"/>
            <a:chExt cx="3146858" cy="409356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6AA9600-D7DA-43E8-A09B-7C9687CF2FB7}"/>
                </a:ext>
              </a:extLst>
            </p:cNvPr>
            <p:cNvCxnSpPr>
              <a:cxnSpLocks/>
            </p:cNvCxnSpPr>
            <p:nvPr/>
          </p:nvCxnSpPr>
          <p:spPr>
            <a:xfrm>
              <a:off x="2084362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EA3536EA-A5A8-4CA4-BCE6-5313FF365B73}"/>
                </a:ext>
              </a:extLst>
            </p:cNvPr>
            <p:cNvCxnSpPr>
              <a:cxnSpLocks/>
            </p:cNvCxnSpPr>
            <p:nvPr/>
          </p:nvCxnSpPr>
          <p:spPr>
            <a:xfrm>
              <a:off x="2226130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8F9E0CF-41CF-4693-868C-99B583D6394D}"/>
                </a:ext>
              </a:extLst>
            </p:cNvPr>
            <p:cNvCxnSpPr>
              <a:cxnSpLocks/>
            </p:cNvCxnSpPr>
            <p:nvPr/>
          </p:nvCxnSpPr>
          <p:spPr>
            <a:xfrm>
              <a:off x="2732568" y="13082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A1B92CA-3D05-4A8B-94EC-2884729CC196}"/>
                </a:ext>
              </a:extLst>
            </p:cNvPr>
            <p:cNvCxnSpPr>
              <a:cxnSpLocks/>
            </p:cNvCxnSpPr>
            <p:nvPr/>
          </p:nvCxnSpPr>
          <p:spPr>
            <a:xfrm>
              <a:off x="2874336" y="13082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E23D39D4-79FE-41BF-B249-47CB11735B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4696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D1F0C295-7DE7-4F83-90D8-0371430BE01B}"/>
                </a:ext>
              </a:extLst>
            </p:cNvPr>
            <p:cNvCxnSpPr>
              <a:cxnSpLocks/>
            </p:cNvCxnSpPr>
            <p:nvPr/>
          </p:nvCxnSpPr>
          <p:spPr>
            <a:xfrm>
              <a:off x="3526464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9963B455-6B97-43D3-B687-F9F7AB300376}"/>
                </a:ext>
              </a:extLst>
            </p:cNvPr>
            <p:cNvCxnSpPr>
              <a:cxnSpLocks/>
            </p:cNvCxnSpPr>
            <p:nvPr/>
          </p:nvCxnSpPr>
          <p:spPr>
            <a:xfrm>
              <a:off x="5089452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757F581-56EA-4BB9-A5E3-E39ACAD0A056}"/>
                </a:ext>
              </a:extLst>
            </p:cNvPr>
            <p:cNvCxnSpPr>
              <a:cxnSpLocks/>
            </p:cNvCxnSpPr>
            <p:nvPr/>
          </p:nvCxnSpPr>
          <p:spPr>
            <a:xfrm>
              <a:off x="5231220" y="1310346"/>
              <a:ext cx="0" cy="40725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EEDB7C7-1ED4-41D6-88B5-824FCBF92C70}"/>
              </a:ext>
            </a:extLst>
          </p:cNvPr>
          <p:cNvCxnSpPr/>
          <p:nvPr/>
        </p:nvCxnSpPr>
        <p:spPr>
          <a:xfrm>
            <a:off x="3618612" y="1820382"/>
            <a:ext cx="1524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5BAC6C3F-82FE-4C75-AD2D-539EAF4A2440}"/>
              </a:ext>
            </a:extLst>
          </p:cNvPr>
          <p:cNvCxnSpPr/>
          <p:nvPr/>
        </p:nvCxnSpPr>
        <p:spPr>
          <a:xfrm>
            <a:off x="5321592" y="1820382"/>
            <a:ext cx="1524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BEF17C9-9C60-4192-AE23-5344FCF885DC}"/>
              </a:ext>
            </a:extLst>
          </p:cNvPr>
          <p:cNvCxnSpPr/>
          <p:nvPr/>
        </p:nvCxnSpPr>
        <p:spPr>
          <a:xfrm>
            <a:off x="2959392" y="1820382"/>
            <a:ext cx="1524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06D5D95-4112-4850-8298-729B715E8229}"/>
              </a:ext>
            </a:extLst>
          </p:cNvPr>
          <p:cNvCxnSpPr/>
          <p:nvPr/>
        </p:nvCxnSpPr>
        <p:spPr>
          <a:xfrm>
            <a:off x="2330304" y="1825698"/>
            <a:ext cx="15240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A727BBF-CF79-4B73-AE35-D86B784B237B}"/>
              </a:ext>
            </a:extLst>
          </p:cNvPr>
          <p:cNvGrpSpPr/>
          <p:nvPr/>
        </p:nvGrpSpPr>
        <p:grpSpPr>
          <a:xfrm>
            <a:off x="2482704" y="1804434"/>
            <a:ext cx="3003696" cy="228600"/>
            <a:chOff x="2482704" y="1804434"/>
            <a:chExt cx="3003696" cy="228600"/>
          </a:xfrm>
        </p:grpSpPr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CCF6BAB-3E42-449D-BF91-97EF5916F769}"/>
                </a:ext>
              </a:extLst>
            </p:cNvPr>
            <p:cNvCxnSpPr/>
            <p:nvPr/>
          </p:nvCxnSpPr>
          <p:spPr>
            <a:xfrm>
              <a:off x="3783420" y="1804434"/>
              <a:ext cx="0" cy="22328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E21815A1-03B4-44C6-8F66-75AC565F25F2}"/>
                </a:ext>
              </a:extLst>
            </p:cNvPr>
            <p:cNvCxnSpPr/>
            <p:nvPr/>
          </p:nvCxnSpPr>
          <p:spPr>
            <a:xfrm>
              <a:off x="5486400" y="1804434"/>
              <a:ext cx="0" cy="22328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31427E34-F6BE-48DF-8EED-B27DEE71C353}"/>
                </a:ext>
              </a:extLst>
            </p:cNvPr>
            <p:cNvCxnSpPr/>
            <p:nvPr/>
          </p:nvCxnSpPr>
          <p:spPr>
            <a:xfrm>
              <a:off x="3124200" y="1804434"/>
              <a:ext cx="0" cy="22328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1FDD507E-D7D2-432C-B485-CC6141810D90}"/>
                </a:ext>
              </a:extLst>
            </p:cNvPr>
            <p:cNvCxnSpPr/>
            <p:nvPr/>
          </p:nvCxnSpPr>
          <p:spPr>
            <a:xfrm>
              <a:off x="2482704" y="1809750"/>
              <a:ext cx="0" cy="223284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DA2D18E-29D9-4921-82D8-D2D7EBACD9C9}"/>
              </a:ext>
            </a:extLst>
          </p:cNvPr>
          <p:cNvGrpSpPr/>
          <p:nvPr/>
        </p:nvGrpSpPr>
        <p:grpSpPr>
          <a:xfrm>
            <a:off x="2473659" y="2337834"/>
            <a:ext cx="3012741" cy="82283"/>
            <a:chOff x="2473659" y="2337834"/>
            <a:chExt cx="3012741" cy="82283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EE72F81-69A1-4E09-A3C8-04F0408E45D3}"/>
                </a:ext>
              </a:extLst>
            </p:cNvPr>
            <p:cNvCxnSpPr>
              <a:cxnSpLocks/>
            </p:cNvCxnSpPr>
            <p:nvPr/>
          </p:nvCxnSpPr>
          <p:spPr>
            <a:xfrm>
              <a:off x="2473659" y="2338601"/>
              <a:ext cx="0" cy="81516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817A4B35-A2C9-42F0-9035-E4F1B13BA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28749" y="2337834"/>
              <a:ext cx="0" cy="81516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2DE7C50-147D-4989-9BDA-B9CB828EC810}"/>
                </a:ext>
              </a:extLst>
            </p:cNvPr>
            <p:cNvCxnSpPr>
              <a:cxnSpLocks/>
            </p:cNvCxnSpPr>
            <p:nvPr/>
          </p:nvCxnSpPr>
          <p:spPr>
            <a:xfrm>
              <a:off x="3787255" y="2338601"/>
              <a:ext cx="0" cy="81516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0ABC22F2-92A9-46B9-8FA4-70F7577DF7C9}"/>
                </a:ext>
              </a:extLst>
            </p:cNvPr>
            <p:cNvCxnSpPr>
              <a:cxnSpLocks/>
            </p:cNvCxnSpPr>
            <p:nvPr/>
          </p:nvCxnSpPr>
          <p:spPr>
            <a:xfrm>
              <a:off x="5486400" y="2337834"/>
              <a:ext cx="0" cy="81516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2F32130-9DD4-4D8A-B44A-2739DECE83C1}"/>
              </a:ext>
            </a:extLst>
          </p:cNvPr>
          <p:cNvCxnSpPr/>
          <p:nvPr/>
        </p:nvCxnSpPr>
        <p:spPr>
          <a:xfrm>
            <a:off x="2463568" y="2428069"/>
            <a:ext cx="65509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C0214EE-9B62-4D3A-BD47-3866F89A5231}"/>
              </a:ext>
            </a:extLst>
          </p:cNvPr>
          <p:cNvCxnSpPr>
            <a:cxnSpLocks/>
          </p:cNvCxnSpPr>
          <p:nvPr/>
        </p:nvCxnSpPr>
        <p:spPr>
          <a:xfrm>
            <a:off x="3116248" y="2428069"/>
            <a:ext cx="671007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30582E46-EEEC-4DA6-B6D1-8907BB34CCBD}"/>
              </a:ext>
            </a:extLst>
          </p:cNvPr>
          <p:cNvCxnSpPr>
            <a:cxnSpLocks/>
          </p:cNvCxnSpPr>
          <p:nvPr/>
        </p:nvCxnSpPr>
        <p:spPr>
          <a:xfrm>
            <a:off x="3783279" y="2428069"/>
            <a:ext cx="1699145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61341F8-AA4C-4BE2-B2DB-FF4D53FD9C9B}"/>
              </a:ext>
            </a:extLst>
          </p:cNvPr>
          <p:cNvCxnSpPr>
            <a:cxnSpLocks/>
          </p:cNvCxnSpPr>
          <p:nvPr/>
        </p:nvCxnSpPr>
        <p:spPr>
          <a:xfrm>
            <a:off x="5466520" y="2428069"/>
            <a:ext cx="461176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2F1A5B4B-6995-4A50-9A9A-0019A400C401}"/>
              </a:ext>
            </a:extLst>
          </p:cNvPr>
          <p:cNvCxnSpPr/>
          <p:nvPr/>
        </p:nvCxnSpPr>
        <p:spPr>
          <a:xfrm>
            <a:off x="6120320" y="2581478"/>
            <a:ext cx="0" cy="1524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6CBFF89-CAAD-438C-BD79-12239271E090}"/>
              </a:ext>
            </a:extLst>
          </p:cNvPr>
          <p:cNvGrpSpPr/>
          <p:nvPr/>
        </p:nvGrpSpPr>
        <p:grpSpPr>
          <a:xfrm>
            <a:off x="2286000" y="2881414"/>
            <a:ext cx="3641696" cy="152400"/>
            <a:chOff x="2286000" y="2881414"/>
            <a:chExt cx="3641696" cy="152400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8B9024F-C13E-4305-9BFB-E573A7BB6505}"/>
                </a:ext>
              </a:extLst>
            </p:cNvPr>
            <p:cNvCxnSpPr/>
            <p:nvPr/>
          </p:nvCxnSpPr>
          <p:spPr>
            <a:xfrm flipH="1">
              <a:off x="2330304" y="2896006"/>
              <a:ext cx="3597392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EA5B9461-1B2F-4DB9-BEC0-C8C9CF0B0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6000" y="2881414"/>
              <a:ext cx="49168" cy="1524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A5AD9025-5508-457C-B257-03277145FA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2048" y="2881414"/>
              <a:ext cx="49168" cy="1524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49D28DD6-823C-4BC8-B3EF-8456123FA9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4040" y="2881414"/>
              <a:ext cx="49168" cy="1524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03D5A5E-E6CA-411D-912E-4C092E646B6D}"/>
              </a:ext>
            </a:extLst>
          </p:cNvPr>
          <p:cNvGrpSpPr/>
          <p:nvPr/>
        </p:nvGrpSpPr>
        <p:grpSpPr>
          <a:xfrm>
            <a:off x="1990928" y="1637894"/>
            <a:ext cx="3333344" cy="319392"/>
            <a:chOff x="1990928" y="1637894"/>
            <a:chExt cx="3333344" cy="319392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FA6B153-13FB-4A1D-A1D1-62011F713AB4}"/>
                </a:ext>
              </a:extLst>
            </p:cNvPr>
            <p:cNvSpPr/>
            <p:nvPr/>
          </p:nvSpPr>
          <p:spPr>
            <a:xfrm>
              <a:off x="1990928" y="1637894"/>
              <a:ext cx="318969" cy="318969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94E515A-DC89-45EF-8ABD-4C5B2D330A62}"/>
                </a:ext>
              </a:extLst>
            </p:cNvPr>
            <p:cNvSpPr/>
            <p:nvPr/>
          </p:nvSpPr>
          <p:spPr>
            <a:xfrm>
              <a:off x="2652831" y="1638317"/>
              <a:ext cx="318969" cy="318969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507F2B7C-A52B-4E06-9277-DFDB3BF52382}"/>
                </a:ext>
              </a:extLst>
            </p:cNvPr>
            <p:cNvSpPr/>
            <p:nvPr/>
          </p:nvSpPr>
          <p:spPr>
            <a:xfrm>
              <a:off x="3296056" y="1638317"/>
              <a:ext cx="318969" cy="318969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9B2C71D-69E8-4B7E-9006-9B7DEA62E3B2}"/>
                </a:ext>
              </a:extLst>
            </p:cNvPr>
            <p:cNvSpPr/>
            <p:nvPr/>
          </p:nvSpPr>
          <p:spPr>
            <a:xfrm>
              <a:off x="5005303" y="1637894"/>
              <a:ext cx="318969" cy="318969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3D1F5318-4D47-4CC9-8B6E-EA230D6539EA}"/>
              </a:ext>
            </a:extLst>
          </p:cNvPr>
          <p:cNvGrpSpPr/>
          <p:nvPr/>
        </p:nvGrpSpPr>
        <p:grpSpPr>
          <a:xfrm>
            <a:off x="2313707" y="2003995"/>
            <a:ext cx="3343410" cy="334152"/>
            <a:chOff x="2313707" y="2003995"/>
            <a:chExt cx="3343410" cy="334152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5E202C4B-3D78-4979-BAB9-D3FE340201B2}"/>
                </a:ext>
              </a:extLst>
            </p:cNvPr>
            <p:cNvSpPr/>
            <p:nvPr/>
          </p:nvSpPr>
          <p:spPr>
            <a:xfrm>
              <a:off x="2313707" y="2008668"/>
              <a:ext cx="329479" cy="329479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7E09A95-F8CA-475C-8580-BE2DA61F257F}"/>
                </a:ext>
              </a:extLst>
            </p:cNvPr>
            <p:cNvSpPr/>
            <p:nvPr/>
          </p:nvSpPr>
          <p:spPr>
            <a:xfrm>
              <a:off x="2965417" y="2003995"/>
              <a:ext cx="329479" cy="329479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B3F2768-C31D-45AF-93E6-CF794810FDAA}"/>
                </a:ext>
              </a:extLst>
            </p:cNvPr>
            <p:cNvSpPr/>
            <p:nvPr/>
          </p:nvSpPr>
          <p:spPr>
            <a:xfrm>
              <a:off x="3622515" y="2003995"/>
              <a:ext cx="329479" cy="329479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610D298-C02B-43AA-89A5-C67B64384837}"/>
                </a:ext>
              </a:extLst>
            </p:cNvPr>
            <p:cNvSpPr/>
            <p:nvPr/>
          </p:nvSpPr>
          <p:spPr>
            <a:xfrm>
              <a:off x="5327638" y="2008355"/>
              <a:ext cx="329479" cy="329479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318C46A-59F6-4F2D-AD7B-CB880B109358}"/>
              </a:ext>
            </a:extLst>
          </p:cNvPr>
          <p:cNvSpPr/>
          <p:nvPr/>
        </p:nvSpPr>
        <p:spPr>
          <a:xfrm>
            <a:off x="5882115" y="2261199"/>
            <a:ext cx="461175" cy="329475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8FA59C4F-10A8-46F5-8677-6B745403168F}"/>
              </a:ext>
            </a:extLst>
          </p:cNvPr>
          <p:cNvSpPr/>
          <p:nvPr/>
        </p:nvSpPr>
        <p:spPr>
          <a:xfrm>
            <a:off x="5889732" y="2739629"/>
            <a:ext cx="461175" cy="318959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3156282-5BAB-4ED9-9B0E-67C91445F1F9}"/>
              </a:ext>
            </a:extLst>
          </p:cNvPr>
          <p:cNvGrpSpPr/>
          <p:nvPr/>
        </p:nvGrpSpPr>
        <p:grpSpPr>
          <a:xfrm>
            <a:off x="2039012" y="2997495"/>
            <a:ext cx="3215672" cy="319585"/>
            <a:chOff x="2039012" y="2997495"/>
            <a:chExt cx="3215672" cy="319585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9F57930-5DB6-428E-97A5-803C9D787C30}"/>
                </a:ext>
              </a:extLst>
            </p:cNvPr>
            <p:cNvSpPr/>
            <p:nvPr/>
          </p:nvSpPr>
          <p:spPr>
            <a:xfrm>
              <a:off x="2039012" y="2997535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DE34DAE-CE3C-497B-BA7A-0B3185418EB0}"/>
                </a:ext>
              </a:extLst>
            </p:cNvPr>
            <p:cNvSpPr/>
            <p:nvPr/>
          </p:nvSpPr>
          <p:spPr>
            <a:xfrm>
              <a:off x="2858092" y="2998118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B2FBE8F-D3D9-4770-8C95-50FDDE458225}"/>
                </a:ext>
              </a:extLst>
            </p:cNvPr>
            <p:cNvSpPr/>
            <p:nvPr/>
          </p:nvSpPr>
          <p:spPr>
            <a:xfrm>
              <a:off x="4935722" y="2997495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3B1F4F14-410C-4A60-8B1B-989FC14D5F57}"/>
              </a:ext>
            </a:extLst>
          </p:cNvPr>
          <p:cNvGrpSpPr/>
          <p:nvPr/>
        </p:nvGrpSpPr>
        <p:grpSpPr>
          <a:xfrm>
            <a:off x="2209800" y="2698446"/>
            <a:ext cx="2884098" cy="307500"/>
            <a:chOff x="2209800" y="2698446"/>
            <a:chExt cx="2884098" cy="307500"/>
          </a:xfrm>
        </p:grpSpPr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BB6D902D-2302-4573-B4D9-ED3A1C7338C9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2698446"/>
              <a:ext cx="0" cy="3048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49507140-CA58-40CC-A116-2DFA3EFCB0EC}"/>
                </a:ext>
              </a:extLst>
            </p:cNvPr>
            <p:cNvCxnSpPr>
              <a:cxnSpLocks/>
            </p:cNvCxnSpPr>
            <p:nvPr/>
          </p:nvCxnSpPr>
          <p:spPr>
            <a:xfrm>
              <a:off x="3019245" y="2701146"/>
              <a:ext cx="0" cy="3048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A1A18E68-8688-48DC-8269-2C7714C2618C}"/>
                </a:ext>
              </a:extLst>
            </p:cNvPr>
            <p:cNvCxnSpPr>
              <a:cxnSpLocks/>
            </p:cNvCxnSpPr>
            <p:nvPr/>
          </p:nvCxnSpPr>
          <p:spPr>
            <a:xfrm>
              <a:off x="5093898" y="2701146"/>
              <a:ext cx="0" cy="304800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6173295-466E-4141-A406-9A6C8E556806}"/>
              </a:ext>
            </a:extLst>
          </p:cNvPr>
          <p:cNvGrpSpPr/>
          <p:nvPr/>
        </p:nvGrpSpPr>
        <p:grpSpPr>
          <a:xfrm>
            <a:off x="2209800" y="3316497"/>
            <a:ext cx="2884098" cy="245853"/>
            <a:chOff x="2209800" y="3316497"/>
            <a:chExt cx="2884098" cy="245853"/>
          </a:xfrm>
        </p:grpSpPr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AEC5D446-6448-4FB4-B119-06A09B5EE35E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3319548"/>
              <a:ext cx="0" cy="242802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>
              <a:extLst>
                <a:ext uri="{FF2B5EF4-FFF2-40B4-BE49-F238E27FC236}">
                  <a16:creationId xmlns:a16="http://schemas.microsoft.com/office/drawing/2014/main" id="{0FF5818D-341C-4A38-A96C-ADF71584D7FC}"/>
                </a:ext>
              </a:extLst>
            </p:cNvPr>
            <p:cNvCxnSpPr>
              <a:cxnSpLocks/>
            </p:cNvCxnSpPr>
            <p:nvPr/>
          </p:nvCxnSpPr>
          <p:spPr>
            <a:xfrm>
              <a:off x="3019245" y="3316497"/>
              <a:ext cx="0" cy="245853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>
              <a:extLst>
                <a:ext uri="{FF2B5EF4-FFF2-40B4-BE49-F238E27FC236}">
                  <a16:creationId xmlns:a16="http://schemas.microsoft.com/office/drawing/2014/main" id="{86E69343-7EFB-469C-90A5-C12DBA4E8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452" y="3316497"/>
              <a:ext cx="4446" cy="245853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E19533C-D4B9-4679-A55B-A498EA7FC277}"/>
              </a:ext>
            </a:extLst>
          </p:cNvPr>
          <p:cNvGrpSpPr/>
          <p:nvPr/>
        </p:nvGrpSpPr>
        <p:grpSpPr>
          <a:xfrm>
            <a:off x="2156604" y="1961808"/>
            <a:ext cx="3006306" cy="559330"/>
            <a:chOff x="2156604" y="1961808"/>
            <a:chExt cx="3006306" cy="559330"/>
          </a:xfrm>
        </p:grpSpPr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FD92BAF8-ED01-4D67-AE23-ACE81FC6209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604" y="1961808"/>
              <a:ext cx="0" cy="558988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4DF0C73F-7F35-4502-98E7-2A0D8971F778}"/>
                </a:ext>
              </a:extLst>
            </p:cNvPr>
            <p:cNvCxnSpPr>
              <a:cxnSpLocks/>
            </p:cNvCxnSpPr>
            <p:nvPr/>
          </p:nvCxnSpPr>
          <p:spPr>
            <a:xfrm>
              <a:off x="2813649" y="1962150"/>
              <a:ext cx="0" cy="558988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E7D2B4E6-C945-4549-913C-FB894E8318E7}"/>
                </a:ext>
              </a:extLst>
            </p:cNvPr>
            <p:cNvCxnSpPr>
              <a:cxnSpLocks/>
            </p:cNvCxnSpPr>
            <p:nvPr/>
          </p:nvCxnSpPr>
          <p:spPr>
            <a:xfrm>
              <a:off x="3457755" y="1962150"/>
              <a:ext cx="0" cy="558988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50C10D9C-367B-4EB7-A1B3-5E7E773EFAB9}"/>
                </a:ext>
              </a:extLst>
            </p:cNvPr>
            <p:cNvCxnSpPr>
              <a:cxnSpLocks/>
            </p:cNvCxnSpPr>
            <p:nvPr/>
          </p:nvCxnSpPr>
          <p:spPr>
            <a:xfrm>
              <a:off x="5162910" y="1962150"/>
              <a:ext cx="0" cy="558988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FA63BAF2-773C-456B-9A87-512626D147A0}"/>
              </a:ext>
            </a:extLst>
          </p:cNvPr>
          <p:cNvGrpSpPr/>
          <p:nvPr/>
        </p:nvGrpSpPr>
        <p:grpSpPr>
          <a:xfrm>
            <a:off x="2038552" y="2990102"/>
            <a:ext cx="3215672" cy="319585"/>
            <a:chOff x="2039012" y="2997495"/>
            <a:chExt cx="3215672" cy="319585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0B09C5E1-3000-4D5E-86A0-C91550DBD934}"/>
                </a:ext>
              </a:extLst>
            </p:cNvPr>
            <p:cNvSpPr/>
            <p:nvPr/>
          </p:nvSpPr>
          <p:spPr>
            <a:xfrm>
              <a:off x="2039012" y="2997535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0915A01-8633-4017-94A2-1B146B9543FA}"/>
                </a:ext>
              </a:extLst>
            </p:cNvPr>
            <p:cNvSpPr/>
            <p:nvPr/>
          </p:nvSpPr>
          <p:spPr>
            <a:xfrm>
              <a:off x="2858092" y="2998118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C2D068DB-F112-497A-9DA1-E992A65416A6}"/>
                </a:ext>
              </a:extLst>
            </p:cNvPr>
            <p:cNvSpPr/>
            <p:nvPr/>
          </p:nvSpPr>
          <p:spPr>
            <a:xfrm>
              <a:off x="4935722" y="2997495"/>
              <a:ext cx="318962" cy="31896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0EA6A4A1-2E25-4490-9821-6A74B044759A}"/>
              </a:ext>
            </a:extLst>
          </p:cNvPr>
          <p:cNvCxnSpPr/>
          <p:nvPr/>
        </p:nvCxnSpPr>
        <p:spPr>
          <a:xfrm>
            <a:off x="3651849" y="3728837"/>
            <a:ext cx="0" cy="18892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7" name="Cylinder 216">
            <a:extLst>
              <a:ext uri="{FF2B5EF4-FFF2-40B4-BE49-F238E27FC236}">
                <a16:creationId xmlns:a16="http://schemas.microsoft.com/office/drawing/2014/main" id="{80A6F63E-363C-437D-BDA1-8B56CD16BA45}"/>
              </a:ext>
            </a:extLst>
          </p:cNvPr>
          <p:cNvSpPr/>
          <p:nvPr/>
        </p:nvSpPr>
        <p:spPr>
          <a:xfrm>
            <a:off x="3371487" y="3838556"/>
            <a:ext cx="543628" cy="268696"/>
          </a:xfrm>
          <a:prstGeom prst="can">
            <a:avLst/>
          </a:prstGeom>
          <a:solidFill>
            <a:srgbClr val="FF00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CA411203-ADE4-4D2B-922C-4A88EEAE5CD6}"/>
              </a:ext>
            </a:extLst>
          </p:cNvPr>
          <p:cNvCxnSpPr/>
          <p:nvPr/>
        </p:nvCxnSpPr>
        <p:spPr>
          <a:xfrm>
            <a:off x="3651849" y="4107252"/>
            <a:ext cx="0" cy="52189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9AC266E3-BEEF-4873-97D9-B0DB9FBEBC9F}"/>
              </a:ext>
            </a:extLst>
          </p:cNvPr>
          <p:cNvGrpSpPr/>
          <p:nvPr/>
        </p:nvGrpSpPr>
        <p:grpSpPr>
          <a:xfrm>
            <a:off x="3705045" y="4424061"/>
            <a:ext cx="122208" cy="298617"/>
            <a:chOff x="3705045" y="4424061"/>
            <a:chExt cx="122208" cy="298617"/>
          </a:xfrm>
        </p:grpSpPr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9E77F247-88BD-4554-BA1E-16DC4548A0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5045" y="4424061"/>
              <a:ext cx="5751" cy="24017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>
              <a:extLst>
                <a:ext uri="{FF2B5EF4-FFF2-40B4-BE49-F238E27FC236}">
                  <a16:creationId xmlns:a16="http://schemas.microsoft.com/office/drawing/2014/main" id="{C0A2AD0D-AD01-4413-A30E-6D5A9EDBE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9743" y="4453164"/>
              <a:ext cx="5751" cy="24017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Arrow Connector 225">
              <a:extLst>
                <a:ext uri="{FF2B5EF4-FFF2-40B4-BE49-F238E27FC236}">
                  <a16:creationId xmlns:a16="http://schemas.microsoft.com/office/drawing/2014/main" id="{8D061EAB-A008-44E3-A326-E4B8FF0933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1502" y="4482501"/>
              <a:ext cx="5751" cy="240177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515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"/>
                            </p:stCondLst>
                            <p:childTnLst>
                              <p:par>
                                <p:cTn id="3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"/>
                            </p:stCondLst>
                            <p:childTnLst>
                              <p:par>
                                <p:cTn id="6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xit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4" grpId="1" animBg="1"/>
      <p:bldP spid="185" grpId="0" animBg="1"/>
      <p:bldP spid="185" grpId="1" animBg="1"/>
      <p:bldP spid="217" grpId="0" animBg="1"/>
      <p:bldP spid="2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A4526FEF-8951-73F9-14B7-D89E574EB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275642"/>
              </p:ext>
            </p:extLst>
          </p:nvPr>
        </p:nvGraphicFramePr>
        <p:xfrm>
          <a:off x="1404011" y="664517"/>
          <a:ext cx="6484508" cy="402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897320" imgH="4891320" progId="CorelDraw.Graphic.15">
                  <p:embed/>
                </p:oleObj>
              </mc:Choice>
              <mc:Fallback>
                <p:oleObj name="CorelDRAW" r:id="rId2" imgW="7897320" imgH="4891320" progId="CorelDraw.Graphic.15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E0585C6-4216-DA6C-1640-534A7CCBCD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4011" y="664517"/>
                        <a:ext cx="6484508" cy="4027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0A4F10C-7FFD-4B7E-8296-B36A6907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DAQ and Trigger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16D8-90B5-4984-854C-D8AAA113E6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9581-B58D-4CF7-9EC2-ED7DBFEE7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28E15-DCD7-40B9-9E1E-EAAD2295C468}"/>
              </a:ext>
            </a:extLst>
          </p:cNvPr>
          <p:cNvSpPr/>
          <p:nvPr/>
        </p:nvSpPr>
        <p:spPr>
          <a:xfrm>
            <a:off x="1137249" y="988803"/>
            <a:ext cx="3657600" cy="335280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8C4C02-F867-40CD-94FC-32D243A6A200}"/>
              </a:ext>
            </a:extLst>
          </p:cNvPr>
          <p:cNvCxnSpPr>
            <a:cxnSpLocks/>
          </p:cNvCxnSpPr>
          <p:nvPr/>
        </p:nvCxnSpPr>
        <p:spPr>
          <a:xfrm flipH="1" flipV="1">
            <a:off x="1137250" y="988804"/>
            <a:ext cx="2139350" cy="645421"/>
          </a:xfrm>
          <a:prstGeom prst="line">
            <a:avLst/>
          </a:prstGeom>
          <a:ln w="6350">
            <a:solidFill>
              <a:srgbClr val="FF0000"/>
            </a:solidFill>
            <a:prstDash val="sysDash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65C834-03EC-4FA6-ABB3-DC7C63613FC1}"/>
              </a:ext>
            </a:extLst>
          </p:cNvPr>
          <p:cNvCxnSpPr>
            <a:cxnSpLocks/>
          </p:cNvCxnSpPr>
          <p:nvPr/>
        </p:nvCxnSpPr>
        <p:spPr>
          <a:xfrm flipV="1">
            <a:off x="3657600" y="1017525"/>
            <a:ext cx="1137249" cy="611070"/>
          </a:xfrm>
          <a:prstGeom prst="line">
            <a:avLst/>
          </a:prstGeom>
          <a:ln w="6350">
            <a:solidFill>
              <a:srgbClr val="FF0000"/>
            </a:solidFill>
            <a:prstDash val="sysDash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7A1474B-6805-46A0-94D8-AFEAFD6581E8}"/>
              </a:ext>
            </a:extLst>
          </p:cNvPr>
          <p:cNvSpPr/>
          <p:nvPr/>
        </p:nvSpPr>
        <p:spPr>
          <a:xfrm flipH="1">
            <a:off x="3291704" y="1634225"/>
            <a:ext cx="350081" cy="3209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E4B634-6D2C-4FDA-93F5-8A9641BC6A5F}"/>
              </a:ext>
            </a:extLst>
          </p:cNvPr>
          <p:cNvCxnSpPr/>
          <p:nvPr/>
        </p:nvCxnSpPr>
        <p:spPr>
          <a:xfrm>
            <a:off x="3641785" y="1955133"/>
            <a:ext cx="1153064" cy="2386470"/>
          </a:xfrm>
          <a:prstGeom prst="line">
            <a:avLst/>
          </a:prstGeom>
          <a:ln w="6350">
            <a:solidFill>
              <a:srgbClr val="FF0000"/>
            </a:solidFill>
            <a:prstDash val="sysDash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DD3248D-5450-4085-8E39-792667A7894F}"/>
              </a:ext>
            </a:extLst>
          </p:cNvPr>
          <p:cNvCxnSpPr/>
          <p:nvPr/>
        </p:nvCxnSpPr>
        <p:spPr>
          <a:xfrm flipH="1">
            <a:off x="1137250" y="1955133"/>
            <a:ext cx="2139350" cy="2386470"/>
          </a:xfrm>
          <a:prstGeom prst="line">
            <a:avLst/>
          </a:prstGeom>
          <a:ln w="6350">
            <a:solidFill>
              <a:srgbClr val="FF0000"/>
            </a:solidFill>
            <a:prstDash val="sysDash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B3AA6-A0F7-5224-5E0B-6754C0DC1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C34CB-4D3C-ED78-075B-E5D8E808466C}"/>
              </a:ext>
            </a:extLst>
          </p:cNvPr>
          <p:cNvGrpSpPr/>
          <p:nvPr/>
        </p:nvGrpSpPr>
        <p:grpSpPr>
          <a:xfrm>
            <a:off x="1118871" y="751803"/>
            <a:ext cx="4537576" cy="3585795"/>
            <a:chOff x="1118871" y="751803"/>
            <a:chExt cx="4537576" cy="35857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088092-5557-6EE9-FE5D-74F94F9A3F01}"/>
                </a:ext>
              </a:extLst>
            </p:cNvPr>
            <p:cNvSpPr/>
            <p:nvPr/>
          </p:nvSpPr>
          <p:spPr>
            <a:xfrm>
              <a:off x="1118871" y="978135"/>
              <a:ext cx="3678764" cy="33594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D2B923-4C6F-EAFB-5B2F-6CF5153E19C1}"/>
                </a:ext>
              </a:extLst>
            </p:cNvPr>
            <p:cNvGrpSpPr/>
            <p:nvPr/>
          </p:nvGrpSpPr>
          <p:grpSpPr>
            <a:xfrm>
              <a:off x="3036076" y="3310312"/>
              <a:ext cx="777973" cy="551433"/>
              <a:chOff x="2535390" y="3305448"/>
              <a:chExt cx="777973" cy="551433"/>
            </a:xfr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grpSpPr>
          <p:sp>
            <p:nvSpPr>
              <p:cNvPr id="56" name="Flowchart: Direct Access Storage 55">
                <a:extLst>
                  <a:ext uri="{FF2B5EF4-FFF2-40B4-BE49-F238E27FC236}">
                    <a16:creationId xmlns:a16="http://schemas.microsoft.com/office/drawing/2014/main" id="{2D38DFFA-1B95-BA92-B6ED-A4BB97187915}"/>
                  </a:ext>
                </a:extLst>
              </p:cNvPr>
              <p:cNvSpPr/>
              <p:nvPr/>
            </p:nvSpPr>
            <p:spPr>
              <a:xfrm rot="16200000">
                <a:off x="2648660" y="3192178"/>
                <a:ext cx="551433" cy="777973"/>
              </a:xfrm>
              <a:prstGeom prst="flowChartMagneticDrum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ABA0BAD-503E-505A-D722-A1D2B7EF1640}"/>
                  </a:ext>
                </a:extLst>
              </p:cNvPr>
              <p:cNvSpPr txBox="1"/>
              <p:nvPr/>
            </p:nvSpPr>
            <p:spPr>
              <a:xfrm>
                <a:off x="2670683" y="3460196"/>
                <a:ext cx="548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SSD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7133B5-750F-6284-54D5-759303AC10CC}"/>
                </a:ext>
              </a:extLst>
            </p:cNvPr>
            <p:cNvGrpSpPr/>
            <p:nvPr/>
          </p:nvGrpSpPr>
          <p:grpSpPr>
            <a:xfrm>
              <a:off x="3013287" y="2098945"/>
              <a:ext cx="840199" cy="840199"/>
              <a:chOff x="2504278" y="2094081"/>
              <a:chExt cx="840199" cy="840199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ED9F842F-2BDD-4C9C-FAAB-566F62F3B04A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51F709A-76F0-F693-0CE8-D0665ECB0FBA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5642E8-8B99-AB76-510C-DE274912922C}"/>
                </a:ext>
              </a:extLst>
            </p:cNvPr>
            <p:cNvSpPr/>
            <p:nvPr/>
          </p:nvSpPr>
          <p:spPr>
            <a:xfrm>
              <a:off x="29794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69911D-E11C-B1F0-C110-048BDC9C3005}"/>
                </a:ext>
              </a:extLst>
            </p:cNvPr>
            <p:cNvSpPr txBox="1"/>
            <p:nvPr/>
          </p:nvSpPr>
          <p:spPr>
            <a:xfrm>
              <a:off x="1795125" y="2672697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RAM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2218D3-09B9-4915-99D5-85A04308919B}"/>
                </a:ext>
              </a:extLst>
            </p:cNvPr>
            <p:cNvSpPr/>
            <p:nvPr/>
          </p:nvSpPr>
          <p:spPr>
            <a:xfrm>
              <a:off x="34967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44536D-6C8A-6E90-1DF4-1FCD9BA97FF7}"/>
                </a:ext>
              </a:extLst>
            </p:cNvPr>
            <p:cNvGrpSpPr/>
            <p:nvPr/>
          </p:nvGrpSpPr>
          <p:grpSpPr>
            <a:xfrm>
              <a:off x="1262268" y="2228863"/>
              <a:ext cx="1371600" cy="473308"/>
              <a:chOff x="5113107" y="1431346"/>
              <a:chExt cx="1371600" cy="47330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46C70D9-7A97-82BE-CA9D-804973AE8B1B}"/>
                  </a:ext>
                </a:extLst>
              </p:cNvPr>
              <p:cNvGrpSpPr/>
              <p:nvPr/>
            </p:nvGrpSpPr>
            <p:grpSpPr>
              <a:xfrm>
                <a:off x="5113107" y="14313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046C8B30-7537-A20F-C354-227BF0EC8AA1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03D80A3C-9C20-2F1A-FE5B-4D93C9954375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B30A0E10-AF7D-15AE-1FDE-8C5E14DE7582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7D4D8C71-272E-A87A-AF6C-736A37345B5A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6353DAEA-5A03-083A-ABD4-7BA262FABC84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779E9C18-C7A3-2A79-EDA8-7178E41B722D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095879F-BC23-A636-74ED-334F9107D811}"/>
                  </a:ext>
                </a:extLst>
              </p:cNvPr>
              <p:cNvGrpSpPr/>
              <p:nvPr/>
            </p:nvGrpSpPr>
            <p:grpSpPr>
              <a:xfrm>
                <a:off x="5265507" y="15837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0999C503-4510-7C59-15E0-61A0E9DFFC5E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91F47BE5-650B-5E34-4F59-9D10CAEAB7F1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97CE09E7-2035-BE4E-63B5-9385663C15EF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8D682462-2451-8A7F-7DB3-77EBB3BBE101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16CFEBE9-14B1-2CA9-12C8-1B78023E3DF8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48878A32-46A5-1E39-91D2-7CA0FA8724D1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150C66-6DCC-D3F7-52DF-BA122D86EC35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3168018" y="1632747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4337E18-9B4F-3E0E-A3CC-5EE78A0B504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3687217" y="1632747"/>
              <a:ext cx="0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5C236D-BDB6-46E4-E6BF-0ED60FFD024A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23" y="2510988"/>
              <a:ext cx="3689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432982-DE2D-2C0E-E327-862840F8B0A3}"/>
                </a:ext>
              </a:extLst>
            </p:cNvPr>
            <p:cNvGrpSpPr/>
            <p:nvPr/>
          </p:nvGrpSpPr>
          <p:grpSpPr>
            <a:xfrm>
              <a:off x="4169793" y="2301060"/>
              <a:ext cx="463176" cy="419856"/>
              <a:chOff x="6394824" y="2384168"/>
              <a:chExt cx="463176" cy="419856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5A13435-C0D9-3433-A13C-2C44F5C5625D}"/>
                  </a:ext>
                </a:extLst>
              </p:cNvPr>
              <p:cNvSpPr/>
              <p:nvPr/>
            </p:nvSpPr>
            <p:spPr>
              <a:xfrm>
                <a:off x="6394824" y="2384168"/>
                <a:ext cx="463176" cy="419856"/>
              </a:xfrm>
              <a:prstGeom prst="round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63448D4-9032-F908-2136-CC0CB22D087A}"/>
                  </a:ext>
                </a:extLst>
              </p:cNvPr>
              <p:cNvSpPr txBox="1"/>
              <p:nvPr/>
            </p:nvSpPr>
            <p:spPr>
              <a:xfrm>
                <a:off x="6424273" y="2463976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NIC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9D1F87-DD37-4870-ED62-4D280AF21CD2}"/>
                </a:ext>
              </a:extLst>
            </p:cNvPr>
            <p:cNvCxnSpPr>
              <a:cxnSpLocks/>
            </p:cNvCxnSpPr>
            <p:nvPr/>
          </p:nvCxnSpPr>
          <p:spPr>
            <a:xfrm>
              <a:off x="3845163" y="2516688"/>
              <a:ext cx="314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FFCDFE-618B-AE4F-67BA-38B8D2E78360}"/>
                </a:ext>
              </a:extLst>
            </p:cNvPr>
            <p:cNvCxnSpPr>
              <a:cxnSpLocks/>
            </p:cNvCxnSpPr>
            <p:nvPr/>
          </p:nvCxnSpPr>
          <p:spPr>
            <a:xfrm>
              <a:off x="4632969" y="2519044"/>
              <a:ext cx="529175" cy="0"/>
            </a:xfrm>
            <a:prstGeom prst="line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6B321E-00B6-E39D-87FD-59F3B5BDAF47}"/>
                </a:ext>
              </a:extLst>
            </p:cNvPr>
            <p:cNvSpPr txBox="1"/>
            <p:nvPr/>
          </p:nvSpPr>
          <p:spPr>
            <a:xfrm>
              <a:off x="1902035" y="4036146"/>
              <a:ext cx="212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DAQ Front End Computer (FEC)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98D8182-CB96-8857-2B8E-9A7CC03CA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1369" y="751803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2063FBF-4679-BC79-C09F-3AA83F210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6463" y="761924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68B4FA-23A6-C388-B5FB-A74BB459AC27}"/>
                </a:ext>
              </a:extLst>
            </p:cNvPr>
            <p:cNvSpPr txBox="1"/>
            <p:nvPr/>
          </p:nvSpPr>
          <p:spPr>
            <a:xfrm>
              <a:off x="2633868" y="935016"/>
              <a:ext cx="1667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Raw data from detector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33873AC-D025-A0AB-CFED-053659D7EAF3}"/>
                </a:ext>
              </a:extLst>
            </p:cNvPr>
            <p:cNvGrpSpPr/>
            <p:nvPr/>
          </p:nvGrpSpPr>
          <p:grpSpPr>
            <a:xfrm>
              <a:off x="3013287" y="2098711"/>
              <a:ext cx="840199" cy="840199"/>
              <a:chOff x="2504278" y="2094081"/>
              <a:chExt cx="840199" cy="840199"/>
            </a:xfrm>
            <a:effectLst/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543AD2F5-23F0-3636-E360-C7E242DBD3FA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55214CA-86AA-9E72-7D66-A9C0BD57D0B4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3E0A47-D29E-87E9-1A8E-621A4CF41729}"/>
                </a:ext>
              </a:extLst>
            </p:cNvPr>
            <p:cNvCxnSpPr/>
            <p:nvPr/>
          </p:nvCxnSpPr>
          <p:spPr>
            <a:xfrm flipH="1">
              <a:off x="3430576" y="2939144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0835-CFA4-64C4-8600-A6DB4D963AE3}"/>
                </a:ext>
              </a:extLst>
            </p:cNvPr>
            <p:cNvSpPr txBox="1"/>
            <p:nvPr/>
          </p:nvSpPr>
          <p:spPr>
            <a:xfrm>
              <a:off x="4557252" y="2523041"/>
              <a:ext cx="1099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To DS computer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&amp; event builders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0894F7-F647-D937-049B-7A81A63B674D}"/>
              </a:ext>
            </a:extLst>
          </p:cNvPr>
          <p:cNvGrpSpPr/>
          <p:nvPr/>
        </p:nvGrpSpPr>
        <p:grpSpPr>
          <a:xfrm>
            <a:off x="1118871" y="751803"/>
            <a:ext cx="4537576" cy="3585795"/>
            <a:chOff x="1118871" y="751803"/>
            <a:chExt cx="4537576" cy="3585795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4B5C568-640C-F0A4-2B18-FB8180A3E043}"/>
                </a:ext>
              </a:extLst>
            </p:cNvPr>
            <p:cNvSpPr txBox="1"/>
            <p:nvPr/>
          </p:nvSpPr>
          <p:spPr>
            <a:xfrm>
              <a:off x="4557252" y="2523041"/>
              <a:ext cx="1099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To DS computer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&amp; event builders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4C0DD0B-2F5D-A9F0-C119-DE3864DF1413}"/>
                </a:ext>
              </a:extLst>
            </p:cNvPr>
            <p:cNvSpPr/>
            <p:nvPr/>
          </p:nvSpPr>
          <p:spPr>
            <a:xfrm>
              <a:off x="1118871" y="978135"/>
              <a:ext cx="3678764" cy="33594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DAB6189-168C-1788-E0AF-ADB1658AE892}"/>
                </a:ext>
              </a:extLst>
            </p:cNvPr>
            <p:cNvGrpSpPr/>
            <p:nvPr/>
          </p:nvGrpSpPr>
          <p:grpSpPr>
            <a:xfrm>
              <a:off x="3036076" y="3310312"/>
              <a:ext cx="777973" cy="551433"/>
              <a:chOff x="2535390" y="3305448"/>
              <a:chExt cx="777973" cy="551433"/>
            </a:xfr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grpSpPr>
          <p:sp>
            <p:nvSpPr>
              <p:cNvPr id="164" name="Flowchart: Direct Access Storage 163">
                <a:extLst>
                  <a:ext uri="{FF2B5EF4-FFF2-40B4-BE49-F238E27FC236}">
                    <a16:creationId xmlns:a16="http://schemas.microsoft.com/office/drawing/2014/main" id="{BF6FFAA8-B173-72C5-AE99-AFB207CF04F6}"/>
                  </a:ext>
                </a:extLst>
              </p:cNvPr>
              <p:cNvSpPr/>
              <p:nvPr/>
            </p:nvSpPr>
            <p:spPr>
              <a:xfrm rot="16200000">
                <a:off x="2648660" y="3192178"/>
                <a:ext cx="551433" cy="777973"/>
              </a:xfrm>
              <a:prstGeom prst="flowChartMagneticDrum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1D202031-970C-15B3-B319-FB697C0538C2}"/>
                  </a:ext>
                </a:extLst>
              </p:cNvPr>
              <p:cNvSpPr txBox="1"/>
              <p:nvPr/>
            </p:nvSpPr>
            <p:spPr>
              <a:xfrm>
                <a:off x="2670683" y="3460196"/>
                <a:ext cx="548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SSD</a:t>
                </a:r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7C8A3BF-527D-35C1-8CD8-C043D7BACCBE}"/>
                </a:ext>
              </a:extLst>
            </p:cNvPr>
            <p:cNvGrpSpPr/>
            <p:nvPr/>
          </p:nvGrpSpPr>
          <p:grpSpPr>
            <a:xfrm>
              <a:off x="3013287" y="2098945"/>
              <a:ext cx="840199" cy="840199"/>
              <a:chOff x="2504278" y="2094081"/>
              <a:chExt cx="840199" cy="840199"/>
            </a:xfrm>
          </p:grpSpPr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30B61276-C6AF-FFC6-5CDF-424A6145BF8D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8C7991E7-BDDB-2423-877E-3A5CBB0553B4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40C8E3FE-A824-B0B6-74A8-BE3C2691927E}"/>
                </a:ext>
              </a:extLst>
            </p:cNvPr>
            <p:cNvSpPr/>
            <p:nvPr/>
          </p:nvSpPr>
          <p:spPr>
            <a:xfrm>
              <a:off x="29794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FF2D74A-AA75-0E3E-0BB5-78EBB10B1859}"/>
                </a:ext>
              </a:extLst>
            </p:cNvPr>
            <p:cNvSpPr txBox="1"/>
            <p:nvPr/>
          </p:nvSpPr>
          <p:spPr>
            <a:xfrm>
              <a:off x="1795125" y="2672697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57F9740-A415-F6A4-4A0B-2D0D15A66CC6}"/>
                </a:ext>
              </a:extLst>
            </p:cNvPr>
            <p:cNvSpPr/>
            <p:nvPr/>
          </p:nvSpPr>
          <p:spPr>
            <a:xfrm>
              <a:off x="34967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8D448F1-615C-80F0-646F-425AA1346BDD}"/>
                </a:ext>
              </a:extLst>
            </p:cNvPr>
            <p:cNvGrpSpPr/>
            <p:nvPr/>
          </p:nvGrpSpPr>
          <p:grpSpPr>
            <a:xfrm>
              <a:off x="1262268" y="2228863"/>
              <a:ext cx="1371600" cy="473308"/>
              <a:chOff x="5113107" y="1431346"/>
              <a:chExt cx="1371600" cy="473308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B2F750D8-FE90-3494-8C5D-7E219BB2599A}"/>
                  </a:ext>
                </a:extLst>
              </p:cNvPr>
              <p:cNvGrpSpPr/>
              <p:nvPr/>
            </p:nvGrpSpPr>
            <p:grpSpPr>
              <a:xfrm>
                <a:off x="5113107" y="14313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AD71647F-967D-5587-C040-DE8070F47EA3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59EEF855-2470-D52F-ECBE-40579DB6BD48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35074E5-1216-7635-726B-4C438721E855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BE6CE87F-DCFD-480A-1DDF-909E73919D94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C910CD1-C5DA-A02D-A38D-7F42570806B6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7E9AD668-7A96-C7A5-DBAE-7A3DE786F8B0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EFCA57F7-86B7-D703-4C27-C3F8162D38EE}"/>
                  </a:ext>
                </a:extLst>
              </p:cNvPr>
              <p:cNvGrpSpPr/>
              <p:nvPr/>
            </p:nvGrpSpPr>
            <p:grpSpPr>
              <a:xfrm>
                <a:off x="5265507" y="15837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150" name="Rectangle: Rounded Corners 149">
                  <a:extLst>
                    <a:ext uri="{FF2B5EF4-FFF2-40B4-BE49-F238E27FC236}">
                      <a16:creationId xmlns:a16="http://schemas.microsoft.com/office/drawing/2014/main" id="{D43BDA67-3E42-A7F0-DD80-9EEC61CD5C59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87FBC19E-F1C3-D763-9F89-045D86D0223C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D8786834-EEF0-AD1A-65D1-9D969D54D316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C7769003-F025-F6D8-EFFF-170D5597AF51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4B463B9A-4B5B-E219-859D-AD9C66D56481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DF13458-5B8D-60DC-E88C-B5C25B15D294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E069C966-0335-29DC-0BF8-3CC596A05591}"/>
                </a:ext>
              </a:extLst>
            </p:cNvPr>
            <p:cNvCxnSpPr>
              <a:cxnSpLocks/>
              <a:stCxn id="128" idx="2"/>
            </p:cNvCxnSpPr>
            <p:nvPr/>
          </p:nvCxnSpPr>
          <p:spPr>
            <a:xfrm flipH="1">
              <a:off x="3168018" y="1632747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8DEE5CA4-4490-05AF-AD5C-C3AE5F6E6F1C}"/>
                </a:ext>
              </a:extLst>
            </p:cNvPr>
            <p:cNvCxnSpPr>
              <a:cxnSpLocks/>
              <a:stCxn id="130" idx="2"/>
            </p:cNvCxnSpPr>
            <p:nvPr/>
          </p:nvCxnSpPr>
          <p:spPr>
            <a:xfrm>
              <a:off x="3687217" y="1632747"/>
              <a:ext cx="0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388BFF1-8E89-3C96-A7F7-B7A4D956364D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23" y="2510988"/>
              <a:ext cx="3689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8DB442F7-2CC9-C3E0-A75E-20260683DDB6}"/>
                </a:ext>
              </a:extLst>
            </p:cNvPr>
            <p:cNvGrpSpPr/>
            <p:nvPr/>
          </p:nvGrpSpPr>
          <p:grpSpPr>
            <a:xfrm>
              <a:off x="4169793" y="2301060"/>
              <a:ext cx="463176" cy="419856"/>
              <a:chOff x="6394824" y="2384168"/>
              <a:chExt cx="463176" cy="419856"/>
            </a:xfrm>
          </p:grpSpPr>
          <p:sp>
            <p:nvSpPr>
              <p:cNvPr id="146" name="Rectangle: Rounded Corners 145">
                <a:extLst>
                  <a:ext uri="{FF2B5EF4-FFF2-40B4-BE49-F238E27FC236}">
                    <a16:creationId xmlns:a16="http://schemas.microsoft.com/office/drawing/2014/main" id="{60AFA432-177A-AE42-34EE-880743EB1CB9}"/>
                  </a:ext>
                </a:extLst>
              </p:cNvPr>
              <p:cNvSpPr/>
              <p:nvPr/>
            </p:nvSpPr>
            <p:spPr>
              <a:xfrm>
                <a:off x="6394824" y="2384168"/>
                <a:ext cx="463176" cy="419856"/>
              </a:xfrm>
              <a:prstGeom prst="round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17CF2804-A37F-9231-32D5-984E74AAC4CF}"/>
                  </a:ext>
                </a:extLst>
              </p:cNvPr>
              <p:cNvSpPr txBox="1"/>
              <p:nvPr/>
            </p:nvSpPr>
            <p:spPr>
              <a:xfrm>
                <a:off x="6424273" y="2463976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NIC</a:t>
                </a:r>
              </a:p>
            </p:txBody>
          </p:sp>
        </p:grp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A28076B-2AA9-59DE-8953-D5406AE658FF}"/>
                </a:ext>
              </a:extLst>
            </p:cNvPr>
            <p:cNvCxnSpPr>
              <a:cxnSpLocks/>
            </p:cNvCxnSpPr>
            <p:nvPr/>
          </p:nvCxnSpPr>
          <p:spPr>
            <a:xfrm>
              <a:off x="3845163" y="2516688"/>
              <a:ext cx="314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3E98FCA-83FD-4382-21B2-5406C3D7EB74}"/>
                </a:ext>
              </a:extLst>
            </p:cNvPr>
            <p:cNvCxnSpPr>
              <a:cxnSpLocks/>
            </p:cNvCxnSpPr>
            <p:nvPr/>
          </p:nvCxnSpPr>
          <p:spPr>
            <a:xfrm>
              <a:off x="4632969" y="2519044"/>
              <a:ext cx="529175" cy="0"/>
            </a:xfrm>
            <a:prstGeom prst="line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5FB5F55-9987-82DF-E06D-F11EA9A4D267}"/>
                </a:ext>
              </a:extLst>
            </p:cNvPr>
            <p:cNvSpPr txBox="1"/>
            <p:nvPr/>
          </p:nvSpPr>
          <p:spPr>
            <a:xfrm>
              <a:off x="1902035" y="4036146"/>
              <a:ext cx="212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DAQ Front End Computer (FEC)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5DC1FAA9-B742-A219-04AA-0A7EDB451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1369" y="751803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4956E5E-708B-6A40-490E-29152063CE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6463" y="761924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EFEDD9C-0BB3-3ACF-553E-313B6BC5F293}"/>
                </a:ext>
              </a:extLst>
            </p:cNvPr>
            <p:cNvSpPr txBox="1"/>
            <p:nvPr/>
          </p:nvSpPr>
          <p:spPr>
            <a:xfrm>
              <a:off x="2633868" y="935016"/>
              <a:ext cx="1667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Raw data from detector</a:t>
              </a: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B082848-2035-F463-F69A-C1B1FDDE5968}"/>
                </a:ext>
              </a:extLst>
            </p:cNvPr>
            <p:cNvGrpSpPr/>
            <p:nvPr/>
          </p:nvGrpSpPr>
          <p:grpSpPr>
            <a:xfrm>
              <a:off x="3013287" y="2098711"/>
              <a:ext cx="840199" cy="840199"/>
              <a:chOff x="2504278" y="2094081"/>
              <a:chExt cx="840199" cy="840199"/>
            </a:xfrm>
            <a:effectLst/>
          </p:grpSpPr>
          <p:sp>
            <p:nvSpPr>
              <p:cNvPr id="144" name="Rectangle: Rounded Corners 143">
                <a:extLst>
                  <a:ext uri="{FF2B5EF4-FFF2-40B4-BE49-F238E27FC236}">
                    <a16:creationId xmlns:a16="http://schemas.microsoft.com/office/drawing/2014/main" id="{7ECC5BC1-34F1-19F2-E07D-260595FAA8E3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762D53B4-3BDF-D249-BBBD-7895ACF65E60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30549FCD-C62D-28D1-26A8-C04D938F5025}"/>
                </a:ext>
              </a:extLst>
            </p:cNvPr>
            <p:cNvCxnSpPr/>
            <p:nvPr/>
          </p:nvCxnSpPr>
          <p:spPr>
            <a:xfrm flipH="1">
              <a:off x="3430576" y="2939144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FA2D36-4B8B-4CC8-B4BE-3FE20C733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018"/>
          <a:stretch/>
        </p:blipFill>
        <p:spPr>
          <a:xfrm>
            <a:off x="2972943" y="3750662"/>
            <a:ext cx="902286" cy="213437"/>
          </a:xfrm>
          <a:prstGeom prst="rect">
            <a:avLst/>
          </a:prstGeom>
        </p:spPr>
      </p:pic>
      <p:sp>
        <p:nvSpPr>
          <p:cNvPr id="102" name="Flowchart: Magnetic Disk 101">
            <a:extLst>
              <a:ext uri="{FF2B5EF4-FFF2-40B4-BE49-F238E27FC236}">
                <a16:creationId xmlns:a16="http://schemas.microsoft.com/office/drawing/2014/main" id="{1063C4F3-6825-4551-A418-04EE2D60EEC6}"/>
              </a:ext>
            </a:extLst>
          </p:cNvPr>
          <p:cNvSpPr/>
          <p:nvPr/>
        </p:nvSpPr>
        <p:spPr>
          <a:xfrm>
            <a:off x="3017593" y="3300836"/>
            <a:ext cx="807147" cy="586740"/>
          </a:xfrm>
          <a:prstGeom prst="flowChartMagneticDisk">
            <a:avLst/>
          </a:prstGeom>
          <a:gradFill>
            <a:gsLst>
              <a:gs pos="0">
                <a:srgbClr val="FFFF00"/>
              </a:gs>
              <a:gs pos="24000">
                <a:srgbClr val="AAEE8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DC64E773-4E5F-46BF-9D63-40DA4F9FC86F}"/>
              </a:ext>
            </a:extLst>
          </p:cNvPr>
          <p:cNvCxnSpPr/>
          <p:nvPr/>
        </p:nvCxnSpPr>
        <p:spPr>
          <a:xfrm>
            <a:off x="3422283" y="2933457"/>
            <a:ext cx="0" cy="4796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7348783-1169-45CF-9EC8-6EE1DE8CE551}"/>
              </a:ext>
            </a:extLst>
          </p:cNvPr>
          <p:cNvCxnSpPr/>
          <p:nvPr/>
        </p:nvCxnSpPr>
        <p:spPr>
          <a:xfrm>
            <a:off x="3424086" y="2932415"/>
            <a:ext cx="0" cy="484909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12F7D1A-56CA-407C-A1CA-FC21D654644B}"/>
              </a:ext>
            </a:extLst>
          </p:cNvPr>
          <p:cNvCxnSpPr/>
          <p:nvPr/>
        </p:nvCxnSpPr>
        <p:spPr>
          <a:xfrm>
            <a:off x="3422283" y="2932415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968490B-2E7F-40B3-B7DB-5CC34ABFDC64}"/>
              </a:ext>
            </a:extLst>
          </p:cNvPr>
          <p:cNvCxnSpPr/>
          <p:nvPr/>
        </p:nvCxnSpPr>
        <p:spPr>
          <a:xfrm>
            <a:off x="3422634" y="2932415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0A4F10C-7FFD-4B7E-8296-B36A6907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SNB Trigger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16D8-90B5-4984-854C-D8AAA113E6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C9581-B58D-4CF7-9EC2-ED7DBFEE7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A6413-BF91-4703-B8E8-E955CED96F04}"/>
              </a:ext>
            </a:extLst>
          </p:cNvPr>
          <p:cNvSpPr txBox="1"/>
          <p:nvPr/>
        </p:nvSpPr>
        <p:spPr>
          <a:xfrm>
            <a:off x="4557252" y="2523041"/>
            <a:ext cx="1099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To DS computer</a:t>
            </a:r>
          </a:p>
          <a:p>
            <a:r>
              <a:rPr lang="en-US" sz="1200" dirty="0">
                <a:solidFill>
                  <a:srgbClr val="000000"/>
                </a:solidFill>
              </a:rPr>
              <a:t>&amp; event builders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8EAD89-83DF-4BA3-B451-993A8A65073B}"/>
              </a:ext>
            </a:extLst>
          </p:cNvPr>
          <p:cNvCxnSpPr/>
          <p:nvPr/>
        </p:nvCxnSpPr>
        <p:spPr>
          <a:xfrm>
            <a:off x="3170904" y="696246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44CA9C1-5408-4DCA-8AB5-319E38CBB153}"/>
              </a:ext>
            </a:extLst>
          </p:cNvPr>
          <p:cNvCxnSpPr/>
          <p:nvPr/>
        </p:nvCxnSpPr>
        <p:spPr>
          <a:xfrm>
            <a:off x="3679722" y="696246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51C35C-A852-4D0B-A1D7-A612CF03D455}"/>
              </a:ext>
            </a:extLst>
          </p:cNvPr>
          <p:cNvCxnSpPr/>
          <p:nvPr/>
        </p:nvCxnSpPr>
        <p:spPr>
          <a:xfrm>
            <a:off x="3168444" y="1627518"/>
            <a:ext cx="0" cy="4849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11220D5-698F-4B01-9C95-266814FB4A46}"/>
              </a:ext>
            </a:extLst>
          </p:cNvPr>
          <p:cNvCxnSpPr/>
          <p:nvPr/>
        </p:nvCxnSpPr>
        <p:spPr>
          <a:xfrm>
            <a:off x="3679722" y="1629641"/>
            <a:ext cx="0" cy="4849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CCA9124-99ED-4A50-A0FB-8E441CC17F13}"/>
              </a:ext>
            </a:extLst>
          </p:cNvPr>
          <p:cNvCxnSpPr>
            <a:cxnSpLocks/>
          </p:cNvCxnSpPr>
          <p:nvPr/>
        </p:nvCxnSpPr>
        <p:spPr>
          <a:xfrm flipH="1">
            <a:off x="2627426" y="2523041"/>
            <a:ext cx="383948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4F8F06-A46A-41CE-B426-E55F14C067EE}"/>
              </a:ext>
            </a:extLst>
          </p:cNvPr>
          <p:cNvGrpSpPr/>
          <p:nvPr/>
        </p:nvGrpSpPr>
        <p:grpSpPr>
          <a:xfrm>
            <a:off x="1524000" y="2488206"/>
            <a:ext cx="997675" cy="154713"/>
            <a:chOff x="1524000" y="2488206"/>
            <a:chExt cx="997675" cy="1547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711DF6-9A52-4BAA-A2CE-571ACD8240DD}"/>
                </a:ext>
              </a:extLst>
            </p:cNvPr>
            <p:cNvSpPr/>
            <p:nvPr/>
          </p:nvSpPr>
          <p:spPr>
            <a:xfrm>
              <a:off x="1524000" y="2489804"/>
              <a:ext cx="185269" cy="1531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DE986E3-0821-4B92-96DF-D0074BECD39D}"/>
                </a:ext>
              </a:extLst>
            </p:cNvPr>
            <p:cNvSpPr/>
            <p:nvPr/>
          </p:nvSpPr>
          <p:spPr>
            <a:xfrm>
              <a:off x="1799603" y="2488206"/>
              <a:ext cx="185269" cy="1531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5119D4E-F769-4433-BB22-3FB08ADEAA14}"/>
                </a:ext>
              </a:extLst>
            </p:cNvPr>
            <p:cNvSpPr/>
            <p:nvPr/>
          </p:nvSpPr>
          <p:spPr>
            <a:xfrm>
              <a:off x="2068476" y="2488206"/>
              <a:ext cx="185269" cy="1531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5BDE31E-9D80-4227-A31F-7DD7CC4DDCF3}"/>
                </a:ext>
              </a:extLst>
            </p:cNvPr>
            <p:cNvSpPr/>
            <p:nvPr/>
          </p:nvSpPr>
          <p:spPr>
            <a:xfrm>
              <a:off x="2336406" y="2488206"/>
              <a:ext cx="185269" cy="15311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0128C6-BB6A-427E-BB72-CBFA7BE3F756}"/>
              </a:ext>
            </a:extLst>
          </p:cNvPr>
          <p:cNvGrpSpPr/>
          <p:nvPr/>
        </p:nvGrpSpPr>
        <p:grpSpPr>
          <a:xfrm>
            <a:off x="3824748" y="2520132"/>
            <a:ext cx="1318860" cy="6518"/>
            <a:chOff x="3824748" y="2520132"/>
            <a:chExt cx="1318860" cy="6518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2906491-555E-4AFA-8B27-2F4E230D05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4748" y="2520132"/>
              <a:ext cx="349044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21D9E3F-088F-446A-B493-E378C408B3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2573" y="2526650"/>
              <a:ext cx="511035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3F3EA913-9D84-4BBD-A567-9164799E220E}"/>
              </a:ext>
            </a:extLst>
          </p:cNvPr>
          <p:cNvSpPr/>
          <p:nvPr/>
        </p:nvSpPr>
        <p:spPr>
          <a:xfrm>
            <a:off x="1284839" y="2136920"/>
            <a:ext cx="1504388" cy="894045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508F067-C704-4534-A20F-000A03F2FE68}"/>
              </a:ext>
            </a:extLst>
          </p:cNvPr>
          <p:cNvGrpSpPr/>
          <p:nvPr/>
        </p:nvGrpSpPr>
        <p:grpSpPr>
          <a:xfrm>
            <a:off x="1086081" y="3025774"/>
            <a:ext cx="1157689" cy="386044"/>
            <a:chOff x="1086081" y="3025774"/>
            <a:chExt cx="1157689" cy="38604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CB60ED-28D6-4218-9692-6C5C24F29695}"/>
                </a:ext>
              </a:extLst>
            </p:cNvPr>
            <p:cNvSpPr txBox="1"/>
            <p:nvPr/>
          </p:nvSpPr>
          <p:spPr>
            <a:xfrm>
              <a:off x="1086081" y="3165597"/>
              <a:ext cx="1157689" cy="24622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</a:rPr>
                <a:t>10 s circular buffer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49F908F-BE28-4848-A000-B9BE1AE0EC21}"/>
                </a:ext>
              </a:extLst>
            </p:cNvPr>
            <p:cNvCxnSpPr/>
            <p:nvPr/>
          </p:nvCxnSpPr>
          <p:spPr>
            <a:xfrm flipV="1">
              <a:off x="1664926" y="3025774"/>
              <a:ext cx="92635" cy="18226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7258E38-0EC2-4D84-AE73-71904CB99524}"/>
              </a:ext>
            </a:extLst>
          </p:cNvPr>
          <p:cNvGrpSpPr/>
          <p:nvPr/>
        </p:nvGrpSpPr>
        <p:grpSpPr>
          <a:xfrm>
            <a:off x="6263524" y="2596987"/>
            <a:ext cx="2064412" cy="177910"/>
            <a:chOff x="6263524" y="2596987"/>
            <a:chExt cx="2064412" cy="177910"/>
          </a:xfrm>
        </p:grpSpPr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BA351CB2-5020-4E47-A2DF-756A6E56C408}"/>
                </a:ext>
              </a:extLst>
            </p:cNvPr>
            <p:cNvCxnSpPr/>
            <p:nvPr/>
          </p:nvCxnSpPr>
          <p:spPr>
            <a:xfrm>
              <a:off x="7413624" y="2596988"/>
              <a:ext cx="914312" cy="177909"/>
            </a:xfrm>
            <a:prstGeom prst="bentConnector3">
              <a:avLst>
                <a:gd name="adj1" fmla="val 68550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1FB86740-DCC0-4FE7-8747-165A65292A90}"/>
                </a:ext>
              </a:extLst>
            </p:cNvPr>
            <p:cNvCxnSpPr/>
            <p:nvPr/>
          </p:nvCxnSpPr>
          <p:spPr>
            <a:xfrm rot="10800000" flipV="1">
              <a:off x="6263524" y="2596987"/>
              <a:ext cx="1150101" cy="177909"/>
            </a:xfrm>
            <a:prstGeom prst="bentConnector3">
              <a:avLst>
                <a:gd name="adj1" fmla="val 70084"/>
              </a:avLst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840F73A-127E-4EA4-8D40-DC60E22316B5}"/>
              </a:ext>
            </a:extLst>
          </p:cNvPr>
          <p:cNvGrpSpPr/>
          <p:nvPr/>
        </p:nvGrpSpPr>
        <p:grpSpPr>
          <a:xfrm>
            <a:off x="6250448" y="1113971"/>
            <a:ext cx="2064383" cy="825053"/>
            <a:chOff x="6250448" y="1113971"/>
            <a:chExt cx="2064383" cy="825053"/>
          </a:xfrm>
        </p:grpSpPr>
        <p:cxnSp>
          <p:nvCxnSpPr>
            <p:cNvPr id="72" name="Connector: Elbow 71">
              <a:extLst>
                <a:ext uri="{FF2B5EF4-FFF2-40B4-BE49-F238E27FC236}">
                  <a16:creationId xmlns:a16="http://schemas.microsoft.com/office/drawing/2014/main" id="{2E77F0EC-8B2A-447E-BE67-1B5AEFE7F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0448" y="1854000"/>
              <a:ext cx="350572" cy="85024"/>
            </a:xfrm>
            <a:prstGeom prst="bentConnector3">
              <a:avLst>
                <a:gd name="adj1" fmla="val 102166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Elbow 72">
              <a:extLst>
                <a:ext uri="{FF2B5EF4-FFF2-40B4-BE49-F238E27FC236}">
                  <a16:creationId xmlns:a16="http://schemas.microsoft.com/office/drawing/2014/main" id="{B7EBAC00-9795-4BAB-9325-08EBF5217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1020" y="1779987"/>
              <a:ext cx="256221" cy="74012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or: Elbow 73">
              <a:extLst>
                <a:ext uri="{FF2B5EF4-FFF2-40B4-BE49-F238E27FC236}">
                  <a16:creationId xmlns:a16="http://schemas.microsoft.com/office/drawing/2014/main" id="{B691E4BB-FFAE-44C4-A9A3-2DC9E3EE2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7241" y="1716561"/>
              <a:ext cx="139250" cy="6342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Elbow 74">
              <a:extLst>
                <a:ext uri="{FF2B5EF4-FFF2-40B4-BE49-F238E27FC236}">
                  <a16:creationId xmlns:a16="http://schemas.microsoft.com/office/drawing/2014/main" id="{DB667054-C301-43B5-8D72-F9DBB2CE0E6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972845" y="1618720"/>
              <a:ext cx="121490" cy="7980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or: Elbow 75">
              <a:extLst>
                <a:ext uri="{FF2B5EF4-FFF2-40B4-BE49-F238E27FC236}">
                  <a16:creationId xmlns:a16="http://schemas.microsoft.com/office/drawing/2014/main" id="{D4957ED6-EC1E-4C08-94EE-995961E9C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483" y="1522384"/>
              <a:ext cx="311812" cy="7053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or: Elbow 76">
              <a:extLst>
                <a:ext uri="{FF2B5EF4-FFF2-40B4-BE49-F238E27FC236}">
                  <a16:creationId xmlns:a16="http://schemas.microsoft.com/office/drawing/2014/main" id="{D9421452-7154-4CA9-8049-282C03F130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4893" y="1457256"/>
              <a:ext cx="91184" cy="6512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29105290-0FDE-4730-9F4B-148D4DED4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6077" y="1384205"/>
              <a:ext cx="295661" cy="7305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or: Elbow 78">
              <a:extLst>
                <a:ext uri="{FF2B5EF4-FFF2-40B4-BE49-F238E27FC236}">
                  <a16:creationId xmlns:a16="http://schemas.microsoft.com/office/drawing/2014/main" id="{9ECF2564-01C5-4971-99AC-A256A3D4FAA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741297" y="1267831"/>
              <a:ext cx="130008" cy="102751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or: Elbow 79">
              <a:extLst>
                <a:ext uri="{FF2B5EF4-FFF2-40B4-BE49-F238E27FC236}">
                  <a16:creationId xmlns:a16="http://schemas.microsoft.com/office/drawing/2014/main" id="{E14F2B9A-6058-46E5-8777-A4142376B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9260" y="1189834"/>
              <a:ext cx="278251" cy="6342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or: Elbow 80">
              <a:extLst>
                <a:ext uri="{FF2B5EF4-FFF2-40B4-BE49-F238E27FC236}">
                  <a16:creationId xmlns:a16="http://schemas.microsoft.com/office/drawing/2014/main" id="{974A9F5C-BB69-496F-A690-4762B2C1F7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7511" y="1113971"/>
              <a:ext cx="187320" cy="75862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597A1AE9-978D-4329-BF8F-AF24F865A03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63524" y="2229659"/>
            <a:ext cx="2037299" cy="183382"/>
          </a:xfrm>
          <a:prstGeom prst="bentConnector3">
            <a:avLst>
              <a:gd name="adj1" fmla="val 12367"/>
            </a:avLst>
          </a:prstGeom>
          <a:ln w="127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B194265-B703-4FF3-98B2-0D20360ED07E}"/>
              </a:ext>
            </a:extLst>
          </p:cNvPr>
          <p:cNvGrpSpPr/>
          <p:nvPr/>
        </p:nvGrpSpPr>
        <p:grpSpPr>
          <a:xfrm>
            <a:off x="5943600" y="1167140"/>
            <a:ext cx="2371231" cy="261610"/>
            <a:chOff x="5943600" y="1167140"/>
            <a:chExt cx="2371231" cy="261610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4540024-BA3E-4D24-AB95-E8249DB28D23}"/>
                </a:ext>
              </a:extLst>
            </p:cNvPr>
            <p:cNvCxnSpPr>
              <a:cxnSpLocks/>
            </p:cNvCxnSpPr>
            <p:nvPr/>
          </p:nvCxnSpPr>
          <p:spPr>
            <a:xfrm>
              <a:off x="6250448" y="1300006"/>
              <a:ext cx="2064383" cy="0"/>
            </a:xfrm>
            <a:prstGeom prst="line">
              <a:avLst/>
            </a:prstGeom>
            <a:ln w="9525">
              <a:solidFill>
                <a:srgbClr val="0070C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C800E9C-BC33-40EA-BC61-0E5A58500D1D}"/>
                </a:ext>
              </a:extLst>
            </p:cNvPr>
            <p:cNvSpPr txBox="1"/>
            <p:nvPr/>
          </p:nvSpPr>
          <p:spPr>
            <a:xfrm>
              <a:off x="5943600" y="1167140"/>
              <a:ext cx="357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6B0D38-B3C3-4C78-85E7-BE90B1B22257}"/>
              </a:ext>
            </a:extLst>
          </p:cNvPr>
          <p:cNvGrpSpPr/>
          <p:nvPr/>
        </p:nvGrpSpPr>
        <p:grpSpPr>
          <a:xfrm>
            <a:off x="5998066" y="420024"/>
            <a:ext cx="2370858" cy="1523369"/>
            <a:chOff x="5998066" y="420024"/>
            <a:chExt cx="2370858" cy="1523369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6E369A1-746B-4B4A-BAEB-290750D0A127}"/>
                </a:ext>
              </a:extLst>
            </p:cNvPr>
            <p:cNvCxnSpPr>
              <a:cxnSpLocks/>
            </p:cNvCxnSpPr>
            <p:nvPr/>
          </p:nvCxnSpPr>
          <p:spPr>
            <a:xfrm>
              <a:off x="6237343" y="637538"/>
              <a:ext cx="13103" cy="1301589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272C7C6-8B74-44DA-8968-DF2AFEA440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0448" y="1943393"/>
              <a:ext cx="2118476" cy="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461D02C-B033-4DB3-9B57-A6E001E510A1}"/>
                </a:ext>
              </a:extLst>
            </p:cNvPr>
            <p:cNvSpPr txBox="1"/>
            <p:nvPr/>
          </p:nvSpPr>
          <p:spPr>
            <a:xfrm rot="16200000">
              <a:off x="5696861" y="721229"/>
              <a:ext cx="85632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#</a:t>
              </a:r>
              <a:r>
                <a:rPr lang="en-US" sz="105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interactons</a:t>
              </a:r>
              <a:endParaRPr lang="en-US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26408FF-1084-4B02-839E-89A26A9D118B}"/>
              </a:ext>
            </a:extLst>
          </p:cNvPr>
          <p:cNvGrpSpPr/>
          <p:nvPr/>
        </p:nvGrpSpPr>
        <p:grpSpPr>
          <a:xfrm>
            <a:off x="6250448" y="2054618"/>
            <a:ext cx="2376111" cy="1145332"/>
            <a:chOff x="6250448" y="2054618"/>
            <a:chExt cx="2376111" cy="1145332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38188DB-ED1A-4CED-8879-4EF83C363717}"/>
                </a:ext>
              </a:extLst>
            </p:cNvPr>
            <p:cNvCxnSpPr>
              <a:cxnSpLocks/>
            </p:cNvCxnSpPr>
            <p:nvPr/>
          </p:nvCxnSpPr>
          <p:spPr>
            <a:xfrm>
              <a:off x="6250448" y="2054618"/>
              <a:ext cx="0" cy="810405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2E6FC95-5808-4B54-A8D9-487459FF3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3523" y="2863931"/>
              <a:ext cx="2118477" cy="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10B771F-68DA-4AD4-BF2C-D2200522F224}"/>
                </a:ext>
              </a:extLst>
            </p:cNvPr>
            <p:cNvSpPr txBox="1"/>
            <p:nvPr/>
          </p:nvSpPr>
          <p:spPr>
            <a:xfrm>
              <a:off x="8140616" y="2922951"/>
              <a:ext cx="485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secs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83B31E1-560A-4194-9A16-DED480304F0A}"/>
              </a:ext>
            </a:extLst>
          </p:cNvPr>
          <p:cNvGrpSpPr/>
          <p:nvPr/>
        </p:nvGrpSpPr>
        <p:grpSpPr>
          <a:xfrm>
            <a:off x="6478159" y="642379"/>
            <a:ext cx="281411" cy="2626172"/>
            <a:chOff x="6478159" y="642379"/>
            <a:chExt cx="281411" cy="262617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FC9F4BE-6D78-45AB-8282-B2AC3A3EA138}"/>
                </a:ext>
              </a:extLst>
            </p:cNvPr>
            <p:cNvCxnSpPr>
              <a:cxnSpLocks/>
            </p:cNvCxnSpPr>
            <p:nvPr/>
          </p:nvCxnSpPr>
          <p:spPr>
            <a:xfrm>
              <a:off x="6614125" y="642379"/>
              <a:ext cx="0" cy="2373527"/>
            </a:xfrm>
            <a:prstGeom prst="line">
              <a:avLst/>
            </a:prstGeom>
            <a:ln w="9525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1EAB127-82DE-4C04-879A-FDCD60CABD60}"/>
                </a:ext>
              </a:extLst>
            </p:cNvPr>
            <p:cNvSpPr txBox="1"/>
            <p:nvPr/>
          </p:nvSpPr>
          <p:spPr>
            <a:xfrm>
              <a:off x="6478159" y="2991552"/>
              <a:ext cx="2814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A4F225B-9281-4DFB-9F09-3B1A4A4DB464}"/>
              </a:ext>
            </a:extLst>
          </p:cNvPr>
          <p:cNvGrpSpPr/>
          <p:nvPr/>
        </p:nvGrpSpPr>
        <p:grpSpPr>
          <a:xfrm>
            <a:off x="7876736" y="632271"/>
            <a:ext cx="403696" cy="2632264"/>
            <a:chOff x="7876736" y="632271"/>
            <a:chExt cx="403696" cy="2632264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451081F-5833-438F-B71C-418DACC98DAF}"/>
                </a:ext>
              </a:extLst>
            </p:cNvPr>
            <p:cNvCxnSpPr>
              <a:cxnSpLocks/>
            </p:cNvCxnSpPr>
            <p:nvPr/>
          </p:nvCxnSpPr>
          <p:spPr>
            <a:xfrm>
              <a:off x="8037832" y="632271"/>
              <a:ext cx="0" cy="2383635"/>
            </a:xfrm>
            <a:prstGeom prst="line">
              <a:avLst/>
            </a:prstGeom>
            <a:ln w="9525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B066DE8-A398-4AB3-8E4F-EC9734F2E3ED}"/>
                </a:ext>
              </a:extLst>
            </p:cNvPr>
            <p:cNvSpPr txBox="1"/>
            <p:nvPr/>
          </p:nvSpPr>
          <p:spPr>
            <a:xfrm>
              <a:off x="7876736" y="2987536"/>
              <a:ext cx="403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E20129C-57C1-4398-A4B1-AE7DF6ECEBD2}"/>
              </a:ext>
            </a:extLst>
          </p:cNvPr>
          <p:cNvGrpSpPr/>
          <p:nvPr/>
        </p:nvGrpSpPr>
        <p:grpSpPr>
          <a:xfrm>
            <a:off x="5455181" y="2262408"/>
            <a:ext cx="991863" cy="628395"/>
            <a:chOff x="5455181" y="2262408"/>
            <a:chExt cx="991863" cy="628395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034AD4A-DB53-4E9D-A3C5-552BB9222CD3}"/>
                </a:ext>
              </a:extLst>
            </p:cNvPr>
            <p:cNvSpPr txBox="1"/>
            <p:nvPr/>
          </p:nvSpPr>
          <p:spPr>
            <a:xfrm>
              <a:off x="5455181" y="2262408"/>
              <a:ext cx="9918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SNB trigger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CDD5BD4-398A-4D4B-BC72-5B462A035EA9}"/>
                </a:ext>
              </a:extLst>
            </p:cNvPr>
            <p:cNvSpPr txBox="1"/>
            <p:nvPr/>
          </p:nvSpPr>
          <p:spPr>
            <a:xfrm>
              <a:off x="5841585" y="2629193"/>
              <a:ext cx="4088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gate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B16750C-E952-40D1-898D-96902A1501D7}"/>
              </a:ext>
            </a:extLst>
          </p:cNvPr>
          <p:cNvCxnSpPr>
            <a:cxnSpLocks/>
          </p:cNvCxnSpPr>
          <p:nvPr/>
        </p:nvCxnSpPr>
        <p:spPr>
          <a:xfrm flipH="1">
            <a:off x="2633646" y="2526650"/>
            <a:ext cx="383948" cy="0"/>
          </a:xfrm>
          <a:prstGeom prst="straightConnector1">
            <a:avLst/>
          </a:prstGeom>
          <a:ln w="50800">
            <a:solidFill>
              <a:srgbClr val="FFFF00"/>
            </a:solidFill>
            <a:headEnd type="triangle" w="med" len="med"/>
            <a:tailEnd type="non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D756A7CD-E4A6-4D4C-B189-DE40AD3060E4}"/>
              </a:ext>
            </a:extLst>
          </p:cNvPr>
          <p:cNvCxnSpPr/>
          <p:nvPr/>
        </p:nvCxnSpPr>
        <p:spPr>
          <a:xfrm>
            <a:off x="3170904" y="696246"/>
            <a:ext cx="0" cy="533400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B12AB02-DD51-454A-A306-BE989D5F4025}"/>
              </a:ext>
            </a:extLst>
          </p:cNvPr>
          <p:cNvCxnSpPr/>
          <p:nvPr/>
        </p:nvCxnSpPr>
        <p:spPr>
          <a:xfrm>
            <a:off x="3679722" y="696246"/>
            <a:ext cx="0" cy="533400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C1264605-075C-4ED5-93BB-5342F3BE2F32}"/>
              </a:ext>
            </a:extLst>
          </p:cNvPr>
          <p:cNvCxnSpPr/>
          <p:nvPr/>
        </p:nvCxnSpPr>
        <p:spPr>
          <a:xfrm>
            <a:off x="3168444" y="1627518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B7B7CC3-5974-44AB-BC73-FB4F6DA05767}"/>
              </a:ext>
            </a:extLst>
          </p:cNvPr>
          <p:cNvCxnSpPr/>
          <p:nvPr/>
        </p:nvCxnSpPr>
        <p:spPr>
          <a:xfrm>
            <a:off x="3679722" y="1629641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6F52C409-8AC3-4B2C-8F41-DF760019DADF}"/>
              </a:ext>
            </a:extLst>
          </p:cNvPr>
          <p:cNvCxnSpPr/>
          <p:nvPr/>
        </p:nvCxnSpPr>
        <p:spPr>
          <a:xfrm>
            <a:off x="3171255" y="696246"/>
            <a:ext cx="0" cy="533400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1DEF81A-D5D3-4CB1-B22D-E9E2595046C7}"/>
              </a:ext>
            </a:extLst>
          </p:cNvPr>
          <p:cNvCxnSpPr/>
          <p:nvPr/>
        </p:nvCxnSpPr>
        <p:spPr>
          <a:xfrm>
            <a:off x="3680073" y="696246"/>
            <a:ext cx="0" cy="533400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8A2B20A-26E9-459A-8FF7-FC91EDBA6959}"/>
              </a:ext>
            </a:extLst>
          </p:cNvPr>
          <p:cNvCxnSpPr/>
          <p:nvPr/>
        </p:nvCxnSpPr>
        <p:spPr>
          <a:xfrm>
            <a:off x="3168795" y="1627518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E38C83B-C9BF-4379-B439-442B76DD7FEA}"/>
              </a:ext>
            </a:extLst>
          </p:cNvPr>
          <p:cNvCxnSpPr/>
          <p:nvPr/>
        </p:nvCxnSpPr>
        <p:spPr>
          <a:xfrm>
            <a:off x="3680073" y="1629641"/>
            <a:ext cx="0" cy="484909"/>
          </a:xfrm>
          <a:prstGeom prst="straightConnector1">
            <a:avLst/>
          </a:prstGeom>
          <a:ln w="50800">
            <a:solidFill>
              <a:schemeClr val="accent5">
                <a:lumMod val="60000"/>
                <a:lumOff val="40000"/>
              </a:schemeClr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B89BFFE6-A2D5-4A3A-9176-FADE6AC41FC6}"/>
              </a:ext>
            </a:extLst>
          </p:cNvPr>
          <p:cNvSpPr txBox="1"/>
          <p:nvPr/>
        </p:nvSpPr>
        <p:spPr>
          <a:xfrm>
            <a:off x="2540885" y="2596987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10 sec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27EB60-FC51-4A94-80F3-B2057552FDD1}"/>
              </a:ext>
            </a:extLst>
          </p:cNvPr>
          <p:cNvSpPr txBox="1"/>
          <p:nvPr/>
        </p:nvSpPr>
        <p:spPr>
          <a:xfrm>
            <a:off x="3794159" y="3411354"/>
            <a:ext cx="692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</a:rPr>
              <a:t>  100 sec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SNB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19578-43DE-3D47-7BBD-1FF7BAEA3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82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3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5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59" grpId="0" animBg="1"/>
      <p:bldP spid="59" grpId="1" animBg="1"/>
      <p:bldP spid="118" grpId="0"/>
      <p:bldP spid="118" grpId="1"/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4D67BE-9B61-4CD7-BB42-0F713D03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063228"/>
            <a:ext cx="3962397" cy="3489722"/>
          </a:xfrm>
        </p:spPr>
        <p:txBody>
          <a:bodyPr/>
          <a:lstStyle/>
          <a:p>
            <a:r>
              <a:rPr lang="en-US" dirty="0"/>
              <a:t>Baseline trigger provides no pointing information, which is needed for optical follow-ups</a:t>
            </a:r>
          </a:p>
          <a:p>
            <a:r>
              <a:rPr lang="en-US" dirty="0"/>
              <a:t>Idea is to send data back to FNAL for more processing</a:t>
            </a:r>
          </a:p>
          <a:p>
            <a:r>
              <a:rPr lang="en-US" dirty="0"/>
              <a:t>100Gbps links from underground caverns to surface &amp; back to FNAL</a:t>
            </a:r>
          </a:p>
          <a:p>
            <a:r>
              <a:rPr lang="en-US" dirty="0"/>
              <a:t>Best case scenario: 120TB/module would take ~3hrs to transfer</a:t>
            </a:r>
          </a:p>
          <a:p>
            <a:r>
              <a:rPr lang="en-US" dirty="0"/>
              <a:t>Could be worse: DUNE requirement is to copy data back within 24h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BDBAC-703B-4737-87A4-43077FE01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SNB Trigger – baseline 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A4AE-17EB-4A35-9E78-0EB800233F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813A-8E14-4141-964F-8E6D92F9E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Wang | Intermediate level DUNE SN trigger with pointing information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26061-1B0C-4214-8A8A-488CB4DF0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006BCD5-1057-8A44-392B-E86DAA129386}"/>
              </a:ext>
            </a:extLst>
          </p:cNvPr>
          <p:cNvGrpSpPr/>
          <p:nvPr/>
        </p:nvGrpSpPr>
        <p:grpSpPr>
          <a:xfrm>
            <a:off x="1118871" y="751803"/>
            <a:ext cx="4043273" cy="3585795"/>
            <a:chOff x="1118871" y="751803"/>
            <a:chExt cx="4043273" cy="35857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EE93D0-FDBA-4BDB-020B-2AB0F1B6377A}"/>
                </a:ext>
              </a:extLst>
            </p:cNvPr>
            <p:cNvSpPr/>
            <p:nvPr/>
          </p:nvSpPr>
          <p:spPr>
            <a:xfrm>
              <a:off x="1118871" y="978135"/>
              <a:ext cx="3678764" cy="33594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A333C2A-F1BD-5E72-E2E6-0E2E57255431}"/>
                </a:ext>
              </a:extLst>
            </p:cNvPr>
            <p:cNvGrpSpPr/>
            <p:nvPr/>
          </p:nvGrpSpPr>
          <p:grpSpPr>
            <a:xfrm>
              <a:off x="3036076" y="3310312"/>
              <a:ext cx="777973" cy="551433"/>
              <a:chOff x="2535390" y="3305448"/>
              <a:chExt cx="777973" cy="551433"/>
            </a:xfr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</a:gradFill>
          </p:grpSpPr>
          <p:sp>
            <p:nvSpPr>
              <p:cNvPr id="9" name="Flowchart: Direct Access Storage 8">
                <a:extLst>
                  <a:ext uri="{FF2B5EF4-FFF2-40B4-BE49-F238E27FC236}">
                    <a16:creationId xmlns:a16="http://schemas.microsoft.com/office/drawing/2014/main" id="{4503DF1B-9E66-5B87-9CBE-F951A187723E}"/>
                  </a:ext>
                </a:extLst>
              </p:cNvPr>
              <p:cNvSpPr/>
              <p:nvPr/>
            </p:nvSpPr>
            <p:spPr>
              <a:xfrm rot="16200000">
                <a:off x="2648660" y="3192178"/>
                <a:ext cx="551433" cy="777973"/>
              </a:xfrm>
              <a:prstGeom prst="flowChartMagneticDrum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04EC098-D1FB-AC7B-860A-22A6FD4FE746}"/>
                  </a:ext>
                </a:extLst>
              </p:cNvPr>
              <p:cNvSpPr txBox="1"/>
              <p:nvPr/>
            </p:nvSpPr>
            <p:spPr>
              <a:xfrm>
                <a:off x="2670683" y="3460196"/>
                <a:ext cx="5486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SSD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A488776-AB3D-DAEC-B528-C23EA1B15F36}"/>
                </a:ext>
              </a:extLst>
            </p:cNvPr>
            <p:cNvGrpSpPr/>
            <p:nvPr/>
          </p:nvGrpSpPr>
          <p:grpSpPr>
            <a:xfrm>
              <a:off x="3013287" y="2098945"/>
              <a:ext cx="840199" cy="840199"/>
              <a:chOff x="2504278" y="2094081"/>
              <a:chExt cx="840199" cy="84019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34404EC-AF49-9C53-E9CD-65A3A76E148A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B96E440-3A2B-7DD0-D9FD-26D2784CCEF5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B8291D-3970-3366-2E29-2F6E859951CC}"/>
                </a:ext>
              </a:extLst>
            </p:cNvPr>
            <p:cNvSpPr/>
            <p:nvPr/>
          </p:nvSpPr>
          <p:spPr>
            <a:xfrm>
              <a:off x="29794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DA1C02-17C0-BF2A-6BC4-C0A5A7FB5D90}"/>
                </a:ext>
              </a:extLst>
            </p:cNvPr>
            <p:cNvSpPr txBox="1"/>
            <p:nvPr/>
          </p:nvSpPr>
          <p:spPr>
            <a:xfrm>
              <a:off x="1795125" y="2672697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C8690A-9B54-D309-CFF6-A1A989F7CE69}"/>
                </a:ext>
              </a:extLst>
            </p:cNvPr>
            <p:cNvSpPr/>
            <p:nvPr/>
          </p:nvSpPr>
          <p:spPr>
            <a:xfrm>
              <a:off x="3496717" y="1222450"/>
              <a:ext cx="381000" cy="410297"/>
            </a:xfrm>
            <a:prstGeom prst="rect">
              <a:avLst/>
            </a:prstGeom>
            <a:gradFill>
              <a:gsLst>
                <a:gs pos="100000">
                  <a:schemeClr val="bg2">
                    <a:lumMod val="65000"/>
                  </a:schemeClr>
                </a:gs>
                <a:gs pos="0">
                  <a:schemeClr val="bg2">
                    <a:lumMod val="85000"/>
                  </a:schemeClr>
                </a:gs>
              </a:gsLst>
              <a:lin ang="5400000" scaled="1"/>
            </a:gradFill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NIC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B554A63-336B-1D7C-6BAD-06C12EF19FB7}"/>
                </a:ext>
              </a:extLst>
            </p:cNvPr>
            <p:cNvGrpSpPr/>
            <p:nvPr/>
          </p:nvGrpSpPr>
          <p:grpSpPr>
            <a:xfrm>
              <a:off x="1262268" y="2228863"/>
              <a:ext cx="1371600" cy="473308"/>
              <a:chOff x="5113107" y="1431346"/>
              <a:chExt cx="1371600" cy="473308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1E27F2D-CF5D-7A05-5614-BCEC8F38C7D3}"/>
                  </a:ext>
                </a:extLst>
              </p:cNvPr>
              <p:cNvGrpSpPr/>
              <p:nvPr/>
            </p:nvGrpSpPr>
            <p:grpSpPr>
              <a:xfrm>
                <a:off x="5113107" y="14313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59B977B4-24D3-9B37-F645-E018F20B4BCB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C64E3FB-7E59-29BE-3E69-31EBAFE7E8B9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5ED32CAE-7296-3F74-4A41-F9D375991A3F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8D2FC319-F446-BB4E-D926-3DF1F08D54D2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780BF7DB-976D-1938-3750-9029FE56F7E7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28E2FDC-340B-5AEE-8014-A5FEA7095E8D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F4DBBB3-07B6-1633-B9AE-D53891426EC0}"/>
                  </a:ext>
                </a:extLst>
              </p:cNvPr>
              <p:cNvGrpSpPr/>
              <p:nvPr/>
            </p:nvGrpSpPr>
            <p:grpSpPr>
              <a:xfrm>
                <a:off x="5265507" y="1583746"/>
                <a:ext cx="1219200" cy="320908"/>
                <a:chOff x="5270863" y="1553709"/>
                <a:chExt cx="1219200" cy="320908"/>
              </a:xfrm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055114B8-8D89-68D6-F13F-C3770FF021AA}"/>
                    </a:ext>
                  </a:extLst>
                </p:cNvPr>
                <p:cNvSpPr/>
                <p:nvPr/>
              </p:nvSpPr>
              <p:spPr>
                <a:xfrm>
                  <a:off x="5270863" y="1553709"/>
                  <a:ext cx="1219200" cy="320908"/>
                </a:xfrm>
                <a:prstGeom prst="roundRect">
                  <a:avLst/>
                </a:prstGeom>
                <a:gradFill flip="none" rotWithShape="1">
                  <a:gsLst>
                    <a:gs pos="100000">
                      <a:schemeClr val="accent3">
                        <a:lumMod val="92000"/>
                        <a:lumOff val="8000"/>
                      </a:schemeClr>
                    </a:gs>
                    <a:gs pos="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C02C3592-3167-D007-17CE-29DE45A28603}"/>
                    </a:ext>
                  </a:extLst>
                </p:cNvPr>
                <p:cNvGrpSpPr/>
                <p:nvPr/>
              </p:nvGrpSpPr>
              <p:grpSpPr>
                <a:xfrm>
                  <a:off x="5383828" y="1623084"/>
                  <a:ext cx="993269" cy="182158"/>
                  <a:chOff x="3993968" y="3513264"/>
                  <a:chExt cx="993269" cy="182158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7FD3C371-049D-F1C7-3468-DD66A555CB08}"/>
                      </a:ext>
                    </a:extLst>
                  </p:cNvPr>
                  <p:cNvSpPr/>
                  <p:nvPr/>
                </p:nvSpPr>
                <p:spPr>
                  <a:xfrm>
                    <a:off x="3993968" y="3513264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64C9CF3A-C666-DFEB-28E4-31BEA9884150}"/>
                      </a:ext>
                    </a:extLst>
                  </p:cNvPr>
                  <p:cNvSpPr/>
                  <p:nvPr/>
                </p:nvSpPr>
                <p:spPr>
                  <a:xfrm>
                    <a:off x="4267200" y="3513265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F717E29C-358A-A7DC-3D55-5D5934593B5D}"/>
                      </a:ext>
                    </a:extLst>
                  </p:cNvPr>
                  <p:cNvSpPr/>
                  <p:nvPr/>
                </p:nvSpPr>
                <p:spPr>
                  <a:xfrm>
                    <a:off x="4536141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70A7F408-5E36-B7B2-C28A-D4652B79ED96}"/>
                      </a:ext>
                    </a:extLst>
                  </p:cNvPr>
                  <p:cNvSpPr/>
                  <p:nvPr/>
                </p:nvSpPr>
                <p:spPr>
                  <a:xfrm>
                    <a:off x="4805082" y="3513267"/>
                    <a:ext cx="182155" cy="182155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F232C23-108B-66D4-4F3E-22E2F13685D5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3168018" y="1632747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8171B39-C3B8-4ADF-B576-BC8160B0BF1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3687217" y="1632747"/>
              <a:ext cx="0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F4CB064-CA50-7385-725F-B1777C238A02}"/>
                </a:ext>
              </a:extLst>
            </p:cNvPr>
            <p:cNvCxnSpPr>
              <a:cxnSpLocks/>
            </p:cNvCxnSpPr>
            <p:nvPr/>
          </p:nvCxnSpPr>
          <p:spPr>
            <a:xfrm>
              <a:off x="2636023" y="2510988"/>
              <a:ext cx="36894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031A5DE-4282-62DE-D2BC-D910CC410C0D}"/>
                </a:ext>
              </a:extLst>
            </p:cNvPr>
            <p:cNvGrpSpPr/>
            <p:nvPr/>
          </p:nvGrpSpPr>
          <p:grpSpPr>
            <a:xfrm>
              <a:off x="4169793" y="2301060"/>
              <a:ext cx="463176" cy="419856"/>
              <a:chOff x="6394824" y="2384168"/>
              <a:chExt cx="463176" cy="419856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4FACE49-8E85-3765-180E-3CB267C80538}"/>
                  </a:ext>
                </a:extLst>
              </p:cNvPr>
              <p:cNvSpPr/>
              <p:nvPr/>
            </p:nvSpPr>
            <p:spPr>
              <a:xfrm>
                <a:off x="6394824" y="2384168"/>
                <a:ext cx="463176" cy="419856"/>
              </a:xfrm>
              <a:prstGeom prst="roundRect">
                <a:avLst/>
              </a:prstGeom>
              <a:gradFill>
                <a:gsLst>
                  <a:gs pos="0">
                    <a:srgbClr val="FFC000"/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16200000" scaled="0"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2770D2-38A8-B762-5FF3-A2091565DA52}"/>
                  </a:ext>
                </a:extLst>
              </p:cNvPr>
              <p:cNvSpPr txBox="1"/>
              <p:nvPr/>
            </p:nvSpPr>
            <p:spPr>
              <a:xfrm>
                <a:off x="6424273" y="2463976"/>
                <a:ext cx="4042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</a:rPr>
                  <a:t>NIC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D6590A5-714E-C76C-C616-D1D4B4424C1E}"/>
                </a:ext>
              </a:extLst>
            </p:cNvPr>
            <p:cNvCxnSpPr>
              <a:cxnSpLocks/>
            </p:cNvCxnSpPr>
            <p:nvPr/>
          </p:nvCxnSpPr>
          <p:spPr>
            <a:xfrm>
              <a:off x="3845163" y="2516688"/>
              <a:ext cx="3148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31141D-17A1-C9E9-735B-6B65CD43D6CF}"/>
                </a:ext>
              </a:extLst>
            </p:cNvPr>
            <p:cNvCxnSpPr>
              <a:cxnSpLocks/>
            </p:cNvCxnSpPr>
            <p:nvPr/>
          </p:nvCxnSpPr>
          <p:spPr>
            <a:xfrm>
              <a:off x="4632969" y="2519044"/>
              <a:ext cx="529175" cy="0"/>
            </a:xfrm>
            <a:prstGeom prst="line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C388EA4-B80E-90BA-F40E-F7D148EBD218}"/>
                </a:ext>
              </a:extLst>
            </p:cNvPr>
            <p:cNvSpPr txBox="1"/>
            <p:nvPr/>
          </p:nvSpPr>
          <p:spPr>
            <a:xfrm>
              <a:off x="1902035" y="4036146"/>
              <a:ext cx="212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DAQ Front End Computer (FEC)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1000286-3156-CAB9-9828-3EC363C077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1369" y="751803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A796F2F-D821-FA4E-BDD4-5921F03EF6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6463" y="761924"/>
              <a:ext cx="1899" cy="46619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AA58626-E702-6E6D-E39B-2DCBEECCA3DE}"/>
                </a:ext>
              </a:extLst>
            </p:cNvPr>
            <p:cNvSpPr txBox="1"/>
            <p:nvPr/>
          </p:nvSpPr>
          <p:spPr>
            <a:xfrm>
              <a:off x="2633868" y="935016"/>
              <a:ext cx="1667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Raw data from detector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4C53790-DE44-4A4D-B2BF-FB1676A2EF17}"/>
                </a:ext>
              </a:extLst>
            </p:cNvPr>
            <p:cNvGrpSpPr/>
            <p:nvPr/>
          </p:nvGrpSpPr>
          <p:grpSpPr>
            <a:xfrm>
              <a:off x="3013287" y="2098711"/>
              <a:ext cx="840199" cy="840199"/>
              <a:chOff x="2504278" y="2094081"/>
              <a:chExt cx="840199" cy="840199"/>
            </a:xfrm>
            <a:effectLst/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C27009E5-0F79-0AB7-759E-857953F4F4FA}"/>
                  </a:ext>
                </a:extLst>
              </p:cNvPr>
              <p:cNvSpPr/>
              <p:nvPr/>
            </p:nvSpPr>
            <p:spPr>
              <a:xfrm>
                <a:off x="2504278" y="2094081"/>
                <a:ext cx="840199" cy="8401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0"/>
                      <a:lumOff val="100000"/>
                    </a:schemeClr>
                  </a:gs>
                  <a:gs pos="0">
                    <a:schemeClr val="tx1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CC53842-AC67-6376-ACE6-067F6EBAC666}"/>
                  </a:ext>
                </a:extLst>
              </p:cNvPr>
              <p:cNvSpPr txBox="1"/>
              <p:nvPr/>
            </p:nvSpPr>
            <p:spPr>
              <a:xfrm>
                <a:off x="2642839" y="2331629"/>
                <a:ext cx="5741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</a:rPr>
                  <a:t>CPU</a:t>
                </a: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B1300D6-F2C7-E3B1-1856-40AC0DD6EAEB}"/>
                </a:ext>
              </a:extLst>
            </p:cNvPr>
            <p:cNvCxnSpPr/>
            <p:nvPr/>
          </p:nvCxnSpPr>
          <p:spPr>
            <a:xfrm flipH="1">
              <a:off x="3430576" y="2939144"/>
              <a:ext cx="1899" cy="466198"/>
            </a:xfrm>
            <a:prstGeom prst="straightConnector1">
              <a:avLst/>
            </a:prstGeom>
            <a:ln>
              <a:solidFill>
                <a:srgbClr val="000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657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537C901-2FB1-3405-60A8-820B007DA3DA}"/>
              </a:ext>
            </a:extLst>
          </p:cNvPr>
          <p:cNvSpPr/>
          <p:nvPr/>
        </p:nvSpPr>
        <p:spPr>
          <a:xfrm>
            <a:off x="2743200" y="742950"/>
            <a:ext cx="3657600" cy="3657600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08FE5F-FCBA-D25C-C195-F98ED1B9C9FC}"/>
              </a:ext>
            </a:extLst>
          </p:cNvPr>
          <p:cNvSpPr/>
          <p:nvPr/>
        </p:nvSpPr>
        <p:spPr>
          <a:xfrm rot="2824236">
            <a:off x="2743200" y="742950"/>
            <a:ext cx="3657600" cy="3657600"/>
          </a:xfrm>
          <a:prstGeom prst="ellipse">
            <a:avLst/>
          </a:prstGeom>
          <a:gradFill flip="none" rotWithShape="1">
            <a:gsLst>
              <a:gs pos="0">
                <a:srgbClr val="FC2CE3"/>
              </a:gs>
              <a:gs pos="53000">
                <a:schemeClr val="tx2">
                  <a:lumMod val="40000"/>
                  <a:lumOff val="60000"/>
                </a:schemeClr>
              </a:gs>
              <a:gs pos="76000">
                <a:srgbClr val="F4CE62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  <a:tileRect/>
          </a:gra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0E0E0E"/>
                </a:solidFill>
              </a:rPr>
              <a:t>shockwave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EDAF2F-7FFB-4FD2-600F-A9B4CFE4E85F}"/>
              </a:ext>
            </a:extLst>
          </p:cNvPr>
          <p:cNvSpPr/>
          <p:nvPr/>
        </p:nvSpPr>
        <p:spPr>
          <a:xfrm>
            <a:off x="4533900" y="2533650"/>
            <a:ext cx="76200" cy="762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D9F659-6D09-2A08-1EB6-EBF318FD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SURFing</a:t>
            </a:r>
            <a:r>
              <a:rPr lang="en-US"/>
              <a:t> the </a:t>
            </a:r>
            <a:r>
              <a:rPr lang="en-US" dirty="0"/>
              <a:t>cosmic wave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AE3D4-DBAF-4753-BB6D-85D4416E2C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FE28-81B6-2141-874D-1D5C64183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A4CDF-73BF-3366-25E2-92A0E31A9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635E4D-9B21-8F3A-632D-D91B060FCCB3}"/>
              </a:ext>
            </a:extLst>
          </p:cNvPr>
          <p:cNvSpPr/>
          <p:nvPr/>
        </p:nvSpPr>
        <p:spPr>
          <a:xfrm>
            <a:off x="4305300" y="2305050"/>
            <a:ext cx="533400" cy="5334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235885E-0412-3BDD-4B9D-F3363AD86C01}"/>
              </a:ext>
            </a:extLst>
          </p:cNvPr>
          <p:cNvGrpSpPr/>
          <p:nvPr/>
        </p:nvGrpSpPr>
        <p:grpSpPr>
          <a:xfrm>
            <a:off x="2035493" y="358056"/>
            <a:ext cx="5073014" cy="4395698"/>
            <a:chOff x="2035493" y="358056"/>
            <a:chExt cx="5073014" cy="439569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A32D6A3-FCCA-4809-051E-9CBE0627E1B0}"/>
                </a:ext>
              </a:extLst>
            </p:cNvPr>
            <p:cNvGrpSpPr/>
            <p:nvPr/>
          </p:nvGrpSpPr>
          <p:grpSpPr>
            <a:xfrm>
              <a:off x="6533832" y="2475694"/>
              <a:ext cx="574675" cy="192112"/>
              <a:chOff x="2590800" y="2433813"/>
              <a:chExt cx="574675" cy="192112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0636DDB-3D09-8C1B-6291-71869A7CEA02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EE1667AE-0A47-A240-5CCA-0531455491AD}"/>
                  </a:ext>
                </a:extLst>
              </p:cNvPr>
              <p:cNvCxnSpPr>
                <a:cxnSpLocks/>
                <a:stCxn id="42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5D7DF0E-BE94-32AD-3807-5BB453891D23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3840333-C98E-C3BB-96ED-E6B429A92A7D}"/>
                </a:ext>
              </a:extLst>
            </p:cNvPr>
            <p:cNvGrpSpPr/>
            <p:nvPr/>
          </p:nvGrpSpPr>
          <p:grpSpPr>
            <a:xfrm rot="10800000">
              <a:off x="2035493" y="2466420"/>
              <a:ext cx="574675" cy="192112"/>
              <a:chOff x="2590800" y="2433813"/>
              <a:chExt cx="574675" cy="192112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4482777-A075-C6B0-FC00-F0354BA745CD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0991551E-C354-C06F-026E-E4D718B6BA7A}"/>
                  </a:ext>
                </a:extLst>
              </p:cNvPr>
              <p:cNvCxnSpPr>
                <a:cxnSpLocks/>
                <a:stCxn id="50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605B1DE-F84F-C8C3-7245-E887B1AEA461}"/>
                  </a:ext>
                </a:extLst>
              </p:cNvPr>
              <p:cNvCxnSpPr>
                <a:stCxn id="50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6908DF-F201-84F2-9A60-255540ABE2EF}"/>
                </a:ext>
              </a:extLst>
            </p:cNvPr>
            <p:cNvGrpSpPr/>
            <p:nvPr/>
          </p:nvGrpSpPr>
          <p:grpSpPr>
            <a:xfrm rot="8638365">
              <a:off x="2401504" y="3663161"/>
              <a:ext cx="574675" cy="192112"/>
              <a:chOff x="2590800" y="2433813"/>
              <a:chExt cx="574675" cy="192112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B39F2A6-E7C0-2F79-E780-9C7CD70C4AF1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4B6EB682-EB62-37D0-0413-2E5203080B0E}"/>
                  </a:ext>
                </a:extLst>
              </p:cNvPr>
              <p:cNvCxnSpPr>
                <a:cxnSpLocks/>
                <a:stCxn id="54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B41F0B0-F27B-D661-458D-F0CCFC8E8510}"/>
                  </a:ext>
                </a:extLst>
              </p:cNvPr>
              <p:cNvCxnSpPr>
                <a:stCxn id="54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97823E4-453A-8CE9-B844-15CA5D793FCD}"/>
                </a:ext>
              </a:extLst>
            </p:cNvPr>
            <p:cNvGrpSpPr/>
            <p:nvPr/>
          </p:nvGrpSpPr>
          <p:grpSpPr>
            <a:xfrm rot="19665383">
              <a:off x="6295383" y="1466778"/>
              <a:ext cx="574675" cy="192112"/>
              <a:chOff x="2590800" y="2433813"/>
              <a:chExt cx="574675" cy="192112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6A6406E1-D506-4373-E442-A49EEF256AD8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942A015-CC98-FC74-4942-81FDF71A9B8D}"/>
                  </a:ext>
                </a:extLst>
              </p:cNvPr>
              <p:cNvCxnSpPr>
                <a:cxnSpLocks/>
                <a:stCxn id="58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363DDD1-65DD-EBC3-F87D-18E4DA78056B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E9C34C-56E3-73C3-6A27-44C1EC7FFADE}"/>
                </a:ext>
              </a:extLst>
            </p:cNvPr>
            <p:cNvGrpSpPr/>
            <p:nvPr/>
          </p:nvGrpSpPr>
          <p:grpSpPr>
            <a:xfrm rot="12576564">
              <a:off x="2344743" y="1433311"/>
              <a:ext cx="574675" cy="192112"/>
              <a:chOff x="2590800" y="2433813"/>
              <a:chExt cx="574675" cy="192112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7D71CE8-8439-B110-1053-94ED6203E15E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143461A7-AE79-F910-F191-6452AFED7653}"/>
                  </a:ext>
                </a:extLst>
              </p:cNvPr>
              <p:cNvCxnSpPr>
                <a:cxnSpLocks/>
                <a:stCxn id="62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A1A8EA4-2E39-6776-1706-3C01951F7FE4}"/>
                  </a:ext>
                </a:extLst>
              </p:cNvPr>
              <p:cNvCxnSpPr>
                <a:stCxn id="62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84965EA-8B0E-DE07-665C-652A0435048C}"/>
                </a:ext>
              </a:extLst>
            </p:cNvPr>
            <p:cNvGrpSpPr/>
            <p:nvPr/>
          </p:nvGrpSpPr>
          <p:grpSpPr>
            <a:xfrm rot="1698863">
              <a:off x="6186806" y="3671844"/>
              <a:ext cx="574675" cy="192112"/>
              <a:chOff x="2590800" y="2433813"/>
              <a:chExt cx="574675" cy="19211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E59B53D-781F-08CB-2261-4AFAE8EE95D7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0086194-3C68-A5FA-A29B-99B653D337B3}"/>
                  </a:ext>
                </a:extLst>
              </p:cNvPr>
              <p:cNvCxnSpPr>
                <a:cxnSpLocks/>
                <a:stCxn id="66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F471CA1-502F-17CC-7D7B-500CECC286BA}"/>
                  </a:ext>
                </a:extLst>
              </p:cNvPr>
              <p:cNvCxnSpPr>
                <a:stCxn id="66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2A36521-2348-6699-AB63-2DA1A4099EC6}"/>
                </a:ext>
              </a:extLst>
            </p:cNvPr>
            <p:cNvGrpSpPr/>
            <p:nvPr/>
          </p:nvGrpSpPr>
          <p:grpSpPr>
            <a:xfrm rot="18709156">
              <a:off x="5489812" y="635065"/>
              <a:ext cx="574675" cy="192112"/>
              <a:chOff x="2590800" y="2433813"/>
              <a:chExt cx="574675" cy="192112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8EC839D-2E16-EB81-C2F2-D56C5BF46747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859A6BC9-C432-67C7-F2BD-F0E7A57EE8C0}"/>
                  </a:ext>
                </a:extLst>
              </p:cNvPr>
              <p:cNvCxnSpPr>
                <a:cxnSpLocks/>
                <a:stCxn id="70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62E4C80-9186-D17C-8B8C-3BDB1EBB7E55}"/>
                  </a:ext>
                </a:extLst>
              </p:cNvPr>
              <p:cNvCxnSpPr>
                <a:stCxn id="70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47074B6-99AE-F622-E75A-4C528E92C784}"/>
                </a:ext>
              </a:extLst>
            </p:cNvPr>
            <p:cNvGrpSpPr/>
            <p:nvPr/>
          </p:nvGrpSpPr>
          <p:grpSpPr>
            <a:xfrm rot="14321841">
              <a:off x="3234221" y="549338"/>
              <a:ext cx="574675" cy="192112"/>
              <a:chOff x="2590800" y="2433813"/>
              <a:chExt cx="574675" cy="192112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74B66DC-9CF2-BF10-DE69-B2EC1F710CCF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4E24092F-BE82-CDCB-45C8-44303EC04C5B}"/>
                  </a:ext>
                </a:extLst>
              </p:cNvPr>
              <p:cNvCxnSpPr>
                <a:cxnSpLocks/>
                <a:stCxn id="74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7F9D837-FB57-4DBF-30E1-46E64CFFE93D}"/>
                  </a:ext>
                </a:extLst>
              </p:cNvPr>
              <p:cNvCxnSpPr>
                <a:stCxn id="74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0BBC98-2D6D-CBFA-6A36-D3A6E8F0C809}"/>
                </a:ext>
              </a:extLst>
            </p:cNvPr>
            <p:cNvGrpSpPr/>
            <p:nvPr/>
          </p:nvGrpSpPr>
          <p:grpSpPr>
            <a:xfrm rot="2843613">
              <a:off x="5522728" y="4289666"/>
              <a:ext cx="574675" cy="192112"/>
              <a:chOff x="2590800" y="2433813"/>
              <a:chExt cx="574675" cy="19211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C66697B-D60B-AE66-5320-0BAD646219F3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EC13CDB-B74F-8ED6-627C-6459EB979CD1}"/>
                  </a:ext>
                </a:extLst>
              </p:cNvPr>
              <p:cNvCxnSpPr>
                <a:cxnSpLocks/>
                <a:stCxn id="78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A132907-42AB-5F1B-6F63-36E0944D5826}"/>
                  </a:ext>
                </a:extLst>
              </p:cNvPr>
              <p:cNvCxnSpPr>
                <a:stCxn id="78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E316CE4-57D2-2462-560B-21386962423F}"/>
                </a:ext>
              </a:extLst>
            </p:cNvPr>
            <p:cNvGrpSpPr/>
            <p:nvPr/>
          </p:nvGrpSpPr>
          <p:grpSpPr>
            <a:xfrm rot="7290320">
              <a:off x="3192302" y="4370361"/>
              <a:ext cx="574675" cy="192112"/>
              <a:chOff x="2590800" y="2433813"/>
              <a:chExt cx="574675" cy="192112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DF5A9AF-D8ED-2F3C-1030-D01937B977BF}"/>
                  </a:ext>
                </a:extLst>
              </p:cNvPr>
              <p:cNvSpPr/>
              <p:nvPr/>
            </p:nvSpPr>
            <p:spPr>
              <a:xfrm>
                <a:off x="2667000" y="2433813"/>
                <a:ext cx="400432" cy="192112"/>
              </a:xfrm>
              <a:custGeom>
                <a:avLst/>
                <a:gdLst>
                  <a:gd name="connsiteX0" fmla="*/ 0 w 7683910"/>
                  <a:gd name="connsiteY0" fmla="*/ 927482 h 1869656"/>
                  <a:gd name="connsiteX1" fmla="*/ 715297 w 7683910"/>
                  <a:gd name="connsiteY1" fmla="*/ 27830 h 1869656"/>
                  <a:gd name="connsiteX2" fmla="*/ 1644446 w 7683910"/>
                  <a:gd name="connsiteY2" fmla="*/ 1864004 h 1869656"/>
                  <a:gd name="connsiteX3" fmla="*/ 2536723 w 7683910"/>
                  <a:gd name="connsiteY3" fmla="*/ 20456 h 1869656"/>
                  <a:gd name="connsiteX4" fmla="*/ 3451123 w 7683910"/>
                  <a:gd name="connsiteY4" fmla="*/ 1849256 h 1869656"/>
                  <a:gd name="connsiteX5" fmla="*/ 4380271 w 7683910"/>
                  <a:gd name="connsiteY5" fmla="*/ 35204 h 1869656"/>
                  <a:gd name="connsiteX6" fmla="*/ 5279923 w 7683910"/>
                  <a:gd name="connsiteY6" fmla="*/ 1856630 h 1869656"/>
                  <a:gd name="connsiteX7" fmla="*/ 6179575 w 7683910"/>
                  <a:gd name="connsiteY7" fmla="*/ 27830 h 1869656"/>
                  <a:gd name="connsiteX8" fmla="*/ 7108723 w 7683910"/>
                  <a:gd name="connsiteY8" fmla="*/ 1841882 h 1869656"/>
                  <a:gd name="connsiteX9" fmla="*/ 7683910 w 7683910"/>
                  <a:gd name="connsiteY9" fmla="*/ 956978 h 1869656"/>
                  <a:gd name="connsiteX0" fmla="*/ 0 w 7521678"/>
                  <a:gd name="connsiteY0" fmla="*/ 927482 h 1869656"/>
                  <a:gd name="connsiteX1" fmla="*/ 553065 w 7521678"/>
                  <a:gd name="connsiteY1" fmla="*/ 27830 h 1869656"/>
                  <a:gd name="connsiteX2" fmla="*/ 1482214 w 7521678"/>
                  <a:gd name="connsiteY2" fmla="*/ 1864004 h 1869656"/>
                  <a:gd name="connsiteX3" fmla="*/ 2374491 w 7521678"/>
                  <a:gd name="connsiteY3" fmla="*/ 20456 h 1869656"/>
                  <a:gd name="connsiteX4" fmla="*/ 3288891 w 7521678"/>
                  <a:gd name="connsiteY4" fmla="*/ 1849256 h 1869656"/>
                  <a:gd name="connsiteX5" fmla="*/ 4218039 w 7521678"/>
                  <a:gd name="connsiteY5" fmla="*/ 35204 h 1869656"/>
                  <a:gd name="connsiteX6" fmla="*/ 5117691 w 7521678"/>
                  <a:gd name="connsiteY6" fmla="*/ 1856630 h 1869656"/>
                  <a:gd name="connsiteX7" fmla="*/ 6017343 w 7521678"/>
                  <a:gd name="connsiteY7" fmla="*/ 27830 h 1869656"/>
                  <a:gd name="connsiteX8" fmla="*/ 6946491 w 7521678"/>
                  <a:gd name="connsiteY8" fmla="*/ 1841882 h 1869656"/>
                  <a:gd name="connsiteX9" fmla="*/ 7521678 w 7521678"/>
                  <a:gd name="connsiteY9" fmla="*/ 956978 h 1869656"/>
                  <a:gd name="connsiteX0" fmla="*/ 0 w 7396317"/>
                  <a:gd name="connsiteY0" fmla="*/ 927482 h 1869656"/>
                  <a:gd name="connsiteX1" fmla="*/ 553065 w 7396317"/>
                  <a:gd name="connsiteY1" fmla="*/ 27830 h 1869656"/>
                  <a:gd name="connsiteX2" fmla="*/ 1482214 w 7396317"/>
                  <a:gd name="connsiteY2" fmla="*/ 1864004 h 1869656"/>
                  <a:gd name="connsiteX3" fmla="*/ 2374491 w 7396317"/>
                  <a:gd name="connsiteY3" fmla="*/ 20456 h 1869656"/>
                  <a:gd name="connsiteX4" fmla="*/ 3288891 w 7396317"/>
                  <a:gd name="connsiteY4" fmla="*/ 1849256 h 1869656"/>
                  <a:gd name="connsiteX5" fmla="*/ 4218039 w 7396317"/>
                  <a:gd name="connsiteY5" fmla="*/ 35204 h 1869656"/>
                  <a:gd name="connsiteX6" fmla="*/ 5117691 w 7396317"/>
                  <a:gd name="connsiteY6" fmla="*/ 1856630 h 1869656"/>
                  <a:gd name="connsiteX7" fmla="*/ 6017343 w 7396317"/>
                  <a:gd name="connsiteY7" fmla="*/ 27830 h 1869656"/>
                  <a:gd name="connsiteX8" fmla="*/ 6946491 w 7396317"/>
                  <a:gd name="connsiteY8" fmla="*/ 1841882 h 1869656"/>
                  <a:gd name="connsiteX9" fmla="*/ 7396317 w 7396317"/>
                  <a:gd name="connsiteY9" fmla="*/ 956978 h 1869656"/>
                  <a:gd name="connsiteX0" fmla="*/ 0 w 7455311"/>
                  <a:gd name="connsiteY0" fmla="*/ 927482 h 1869656"/>
                  <a:gd name="connsiteX1" fmla="*/ 553065 w 7455311"/>
                  <a:gd name="connsiteY1" fmla="*/ 27830 h 1869656"/>
                  <a:gd name="connsiteX2" fmla="*/ 1482214 w 7455311"/>
                  <a:gd name="connsiteY2" fmla="*/ 1864004 h 1869656"/>
                  <a:gd name="connsiteX3" fmla="*/ 2374491 w 7455311"/>
                  <a:gd name="connsiteY3" fmla="*/ 20456 h 1869656"/>
                  <a:gd name="connsiteX4" fmla="*/ 3288891 w 7455311"/>
                  <a:gd name="connsiteY4" fmla="*/ 1849256 h 1869656"/>
                  <a:gd name="connsiteX5" fmla="*/ 4218039 w 7455311"/>
                  <a:gd name="connsiteY5" fmla="*/ 35204 h 1869656"/>
                  <a:gd name="connsiteX6" fmla="*/ 5117691 w 7455311"/>
                  <a:gd name="connsiteY6" fmla="*/ 1856630 h 1869656"/>
                  <a:gd name="connsiteX7" fmla="*/ 6017343 w 7455311"/>
                  <a:gd name="connsiteY7" fmla="*/ 27830 h 1869656"/>
                  <a:gd name="connsiteX8" fmla="*/ 6946491 w 7455311"/>
                  <a:gd name="connsiteY8" fmla="*/ 1841882 h 1869656"/>
                  <a:gd name="connsiteX9" fmla="*/ 7455311 w 7455311"/>
                  <a:gd name="connsiteY9" fmla="*/ 956978 h 1869656"/>
                  <a:gd name="connsiteX0" fmla="*/ 0 w 7492182"/>
                  <a:gd name="connsiteY0" fmla="*/ 927482 h 1869656"/>
                  <a:gd name="connsiteX1" fmla="*/ 589936 w 7492182"/>
                  <a:gd name="connsiteY1" fmla="*/ 27830 h 1869656"/>
                  <a:gd name="connsiteX2" fmla="*/ 1519085 w 7492182"/>
                  <a:gd name="connsiteY2" fmla="*/ 1864004 h 1869656"/>
                  <a:gd name="connsiteX3" fmla="*/ 2411362 w 7492182"/>
                  <a:gd name="connsiteY3" fmla="*/ 20456 h 1869656"/>
                  <a:gd name="connsiteX4" fmla="*/ 3325762 w 7492182"/>
                  <a:gd name="connsiteY4" fmla="*/ 1849256 h 1869656"/>
                  <a:gd name="connsiteX5" fmla="*/ 4254910 w 7492182"/>
                  <a:gd name="connsiteY5" fmla="*/ 35204 h 1869656"/>
                  <a:gd name="connsiteX6" fmla="*/ 5154562 w 7492182"/>
                  <a:gd name="connsiteY6" fmla="*/ 1856630 h 1869656"/>
                  <a:gd name="connsiteX7" fmla="*/ 6054214 w 7492182"/>
                  <a:gd name="connsiteY7" fmla="*/ 27830 h 1869656"/>
                  <a:gd name="connsiteX8" fmla="*/ 6983362 w 7492182"/>
                  <a:gd name="connsiteY8" fmla="*/ 1841882 h 1869656"/>
                  <a:gd name="connsiteX9" fmla="*/ 7492182 w 7492182"/>
                  <a:gd name="connsiteY9" fmla="*/ 956978 h 186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92182" h="1869656">
                    <a:moveTo>
                      <a:pt x="0" y="927482"/>
                    </a:moveTo>
                    <a:cubicBezTo>
                      <a:pt x="220611" y="399612"/>
                      <a:pt x="336755" y="-128257"/>
                      <a:pt x="589936" y="27830"/>
                    </a:cubicBezTo>
                    <a:cubicBezTo>
                      <a:pt x="843117" y="183917"/>
                      <a:pt x="1215514" y="1865233"/>
                      <a:pt x="1519085" y="1864004"/>
                    </a:cubicBezTo>
                    <a:cubicBezTo>
                      <a:pt x="1822656" y="1862775"/>
                      <a:pt x="2110249" y="22914"/>
                      <a:pt x="2411362" y="20456"/>
                    </a:cubicBezTo>
                    <a:cubicBezTo>
                      <a:pt x="2712475" y="17998"/>
                      <a:pt x="3018504" y="1846798"/>
                      <a:pt x="3325762" y="1849256"/>
                    </a:cubicBezTo>
                    <a:cubicBezTo>
                      <a:pt x="3633020" y="1851714"/>
                      <a:pt x="3950110" y="33975"/>
                      <a:pt x="4254910" y="35204"/>
                    </a:cubicBezTo>
                    <a:cubicBezTo>
                      <a:pt x="4559710" y="36433"/>
                      <a:pt x="4854678" y="1857859"/>
                      <a:pt x="5154562" y="1856630"/>
                    </a:cubicBezTo>
                    <a:cubicBezTo>
                      <a:pt x="5454446" y="1855401"/>
                      <a:pt x="5749414" y="30288"/>
                      <a:pt x="6054214" y="27830"/>
                    </a:cubicBezTo>
                    <a:cubicBezTo>
                      <a:pt x="6359014" y="25372"/>
                      <a:pt x="6732639" y="1687024"/>
                      <a:pt x="6983362" y="1841882"/>
                    </a:cubicBezTo>
                    <a:cubicBezTo>
                      <a:pt x="7234085" y="1996740"/>
                      <a:pt x="7329950" y="1476859"/>
                      <a:pt x="7492182" y="956978"/>
                    </a:cubicBezTo>
                  </a:path>
                </a:pathLst>
              </a:custGeom>
              <a:noFill/>
              <a:ln w="1905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68A3D0C-F8AD-EAC8-77FB-4069031C38D9}"/>
                  </a:ext>
                </a:extLst>
              </p:cNvPr>
              <p:cNvCxnSpPr>
                <a:cxnSpLocks/>
                <a:stCxn id="82" idx="9"/>
              </p:cNvCxnSpPr>
              <p:nvPr/>
            </p:nvCxnSpPr>
            <p:spPr>
              <a:xfrm>
                <a:off x="3067432" y="2532145"/>
                <a:ext cx="98043" cy="0"/>
              </a:xfrm>
              <a:prstGeom prst="straightConnector1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  <a:tailEnd type="triangl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E6B7BCA-C187-1149-7BA0-01AE15D2B60C}"/>
                  </a:ext>
                </a:extLst>
              </p:cNvPr>
              <p:cNvCxnSpPr>
                <a:stCxn id="82" idx="0"/>
              </p:cNvCxnSpPr>
              <p:nvPr/>
            </p:nvCxnSpPr>
            <p:spPr>
              <a:xfrm flipH="1">
                <a:off x="2590800" y="2529114"/>
                <a:ext cx="76200" cy="755"/>
              </a:xfrm>
              <a:prstGeom prst="line">
                <a:avLst/>
              </a:prstGeom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0CE4BA0-FC48-E8B7-FF6F-10FB8E6175D4}"/>
              </a:ext>
            </a:extLst>
          </p:cNvPr>
          <p:cNvGrpSpPr/>
          <p:nvPr/>
        </p:nvGrpSpPr>
        <p:grpSpPr>
          <a:xfrm>
            <a:off x="3650729" y="1657183"/>
            <a:ext cx="1841663" cy="1826177"/>
            <a:chOff x="3650729" y="1657183"/>
            <a:chExt cx="1841663" cy="1826177"/>
          </a:xfrm>
        </p:grpSpPr>
        <p:sp>
          <p:nvSpPr>
            <p:cNvPr id="86" name="Arrow: Down 85">
              <a:extLst>
                <a:ext uri="{FF2B5EF4-FFF2-40B4-BE49-F238E27FC236}">
                  <a16:creationId xmlns:a16="http://schemas.microsoft.com/office/drawing/2014/main" id="{DB55C732-66FC-86B8-7307-02F462A3EA48}"/>
                </a:ext>
              </a:extLst>
            </p:cNvPr>
            <p:cNvSpPr/>
            <p:nvPr/>
          </p:nvSpPr>
          <p:spPr>
            <a:xfrm>
              <a:off x="4505325" y="1657183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DBADB606-BF11-7320-057C-D842C15364FC}"/>
                </a:ext>
              </a:extLst>
            </p:cNvPr>
            <p:cNvSpPr/>
            <p:nvPr/>
          </p:nvSpPr>
          <p:spPr>
            <a:xfrm rot="5400000">
              <a:off x="5169720" y="2318029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Arrow: Down 87">
              <a:extLst>
                <a:ext uri="{FF2B5EF4-FFF2-40B4-BE49-F238E27FC236}">
                  <a16:creationId xmlns:a16="http://schemas.microsoft.com/office/drawing/2014/main" id="{A40F704C-505D-711E-3D9C-D574A88668A0}"/>
                </a:ext>
              </a:extLst>
            </p:cNvPr>
            <p:cNvSpPr/>
            <p:nvPr/>
          </p:nvSpPr>
          <p:spPr>
            <a:xfrm rot="10800000">
              <a:off x="4505325" y="2971365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Arrow: Down 88">
              <a:extLst>
                <a:ext uri="{FF2B5EF4-FFF2-40B4-BE49-F238E27FC236}">
                  <a16:creationId xmlns:a16="http://schemas.microsoft.com/office/drawing/2014/main" id="{D970EB09-8385-9F8E-4604-4EF7FA515E85}"/>
                </a:ext>
              </a:extLst>
            </p:cNvPr>
            <p:cNvSpPr/>
            <p:nvPr/>
          </p:nvSpPr>
          <p:spPr>
            <a:xfrm rot="16200000">
              <a:off x="3840052" y="2318029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Arrow: Down 89">
              <a:extLst>
                <a:ext uri="{FF2B5EF4-FFF2-40B4-BE49-F238E27FC236}">
                  <a16:creationId xmlns:a16="http://schemas.microsoft.com/office/drawing/2014/main" id="{F9006194-FF78-CE8C-FC56-202EC1A57E88}"/>
                </a:ext>
              </a:extLst>
            </p:cNvPr>
            <p:cNvSpPr/>
            <p:nvPr/>
          </p:nvSpPr>
          <p:spPr>
            <a:xfrm rot="2700000">
              <a:off x="5000188" y="1820889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Arrow: Down 90">
              <a:extLst>
                <a:ext uri="{FF2B5EF4-FFF2-40B4-BE49-F238E27FC236}">
                  <a16:creationId xmlns:a16="http://schemas.microsoft.com/office/drawing/2014/main" id="{3BC0C773-820E-C3D1-85B2-68D8695C6530}"/>
                </a:ext>
              </a:extLst>
            </p:cNvPr>
            <p:cNvSpPr/>
            <p:nvPr/>
          </p:nvSpPr>
          <p:spPr>
            <a:xfrm rot="13500000">
              <a:off x="4014115" y="2810615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Arrow: Down 91">
              <a:extLst>
                <a:ext uri="{FF2B5EF4-FFF2-40B4-BE49-F238E27FC236}">
                  <a16:creationId xmlns:a16="http://schemas.microsoft.com/office/drawing/2014/main" id="{2426AB3B-BD03-D289-7792-0B6A7B82D2A7}"/>
                </a:ext>
              </a:extLst>
            </p:cNvPr>
            <p:cNvSpPr/>
            <p:nvPr/>
          </p:nvSpPr>
          <p:spPr>
            <a:xfrm rot="8100000">
              <a:off x="4996535" y="2816025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Arrow: Down 92">
              <a:extLst>
                <a:ext uri="{FF2B5EF4-FFF2-40B4-BE49-F238E27FC236}">
                  <a16:creationId xmlns:a16="http://schemas.microsoft.com/office/drawing/2014/main" id="{E5DFF877-2B0F-CCAF-F72A-BA28CFECD958}"/>
                </a:ext>
              </a:extLst>
            </p:cNvPr>
            <p:cNvSpPr/>
            <p:nvPr/>
          </p:nvSpPr>
          <p:spPr>
            <a:xfrm rot="18900000">
              <a:off x="4014115" y="1816563"/>
              <a:ext cx="133350" cy="511995"/>
            </a:xfrm>
            <a:prstGeom prst="downArrow">
              <a:avLst>
                <a:gd name="adj1" fmla="val 50000"/>
                <a:gd name="adj2" fmla="val 9195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3B4493-24F0-30FB-F656-6C69CE10F1B9}"/>
              </a:ext>
            </a:extLst>
          </p:cNvPr>
          <p:cNvGrpSpPr/>
          <p:nvPr/>
        </p:nvGrpSpPr>
        <p:grpSpPr>
          <a:xfrm>
            <a:off x="2819949" y="808150"/>
            <a:ext cx="3504102" cy="3512802"/>
            <a:chOff x="2819949" y="808150"/>
            <a:chExt cx="3504102" cy="351280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30B2DCE-F5DF-12C9-E04D-16724E276AF8}"/>
                </a:ext>
              </a:extLst>
            </p:cNvPr>
            <p:cNvGrpSpPr/>
            <p:nvPr/>
          </p:nvGrpSpPr>
          <p:grpSpPr>
            <a:xfrm>
              <a:off x="2819949" y="2495550"/>
              <a:ext cx="3504102" cy="185773"/>
              <a:chOff x="2819949" y="2495550"/>
              <a:chExt cx="3504102" cy="185773"/>
            </a:xfrm>
          </p:grpSpPr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20A51D9B-C32A-FA9A-27A1-7AF04A18D1AB}"/>
                  </a:ext>
                </a:extLst>
              </p:cNvPr>
              <p:cNvSpPr/>
              <p:nvPr/>
            </p:nvSpPr>
            <p:spPr>
              <a:xfrm>
                <a:off x="6019251" y="2507351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B1BE860D-AF8A-437B-33B2-264BA5DE48CF}"/>
                  </a:ext>
                </a:extLst>
              </p:cNvPr>
              <p:cNvSpPr/>
              <p:nvPr/>
            </p:nvSpPr>
            <p:spPr>
              <a:xfrm rot="10800000">
                <a:off x="2819949" y="2495550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BEE030-0539-6D5D-54EB-97036602F760}"/>
                </a:ext>
              </a:extLst>
            </p:cNvPr>
            <p:cNvGrpSpPr/>
            <p:nvPr/>
          </p:nvGrpSpPr>
          <p:grpSpPr>
            <a:xfrm rot="5400000">
              <a:off x="2827913" y="2467314"/>
              <a:ext cx="3504102" cy="185773"/>
              <a:chOff x="2972349" y="2647950"/>
              <a:chExt cx="3504102" cy="185773"/>
            </a:xfrm>
          </p:grpSpPr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85C8AE54-08E1-3290-F863-77EDADE606AE}"/>
                  </a:ext>
                </a:extLst>
              </p:cNvPr>
              <p:cNvSpPr/>
              <p:nvPr/>
            </p:nvSpPr>
            <p:spPr>
              <a:xfrm>
                <a:off x="6171651" y="2659751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7A7E23A7-F038-F27E-29CA-609C23D33F8A}"/>
                  </a:ext>
                </a:extLst>
              </p:cNvPr>
              <p:cNvSpPr/>
              <p:nvPr/>
            </p:nvSpPr>
            <p:spPr>
              <a:xfrm rot="10800000">
                <a:off x="2972349" y="2647950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D5FD63-0B93-CC27-2658-7695331150C5}"/>
                </a:ext>
              </a:extLst>
            </p:cNvPr>
            <p:cNvGrpSpPr/>
            <p:nvPr/>
          </p:nvGrpSpPr>
          <p:grpSpPr>
            <a:xfrm rot="2700000">
              <a:off x="2836372" y="2476014"/>
              <a:ext cx="3504102" cy="185773"/>
              <a:chOff x="2972349" y="2647950"/>
              <a:chExt cx="3504102" cy="185773"/>
            </a:xfrm>
          </p:grpSpPr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3EDC66F8-40EC-1DF6-341D-37F66CF0EF48}"/>
                  </a:ext>
                </a:extLst>
              </p:cNvPr>
              <p:cNvSpPr/>
              <p:nvPr/>
            </p:nvSpPr>
            <p:spPr>
              <a:xfrm>
                <a:off x="6171651" y="2659751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BC3992F8-9939-E666-A8AD-CE5C0859F9FC}"/>
                  </a:ext>
                </a:extLst>
              </p:cNvPr>
              <p:cNvSpPr/>
              <p:nvPr/>
            </p:nvSpPr>
            <p:spPr>
              <a:xfrm rot="10800000">
                <a:off x="2972349" y="2647950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35367CD-B1A1-9E39-B3A6-1D80666EB100}"/>
                </a:ext>
              </a:extLst>
            </p:cNvPr>
            <p:cNvGrpSpPr/>
            <p:nvPr/>
          </p:nvGrpSpPr>
          <p:grpSpPr>
            <a:xfrm rot="18900000">
              <a:off x="2819949" y="2464085"/>
              <a:ext cx="3504102" cy="185773"/>
              <a:chOff x="2819949" y="2495550"/>
              <a:chExt cx="3504102" cy="185773"/>
            </a:xfrm>
          </p:grpSpPr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A1075CC9-914D-9636-FF0C-7A92C97199A5}"/>
                  </a:ext>
                </a:extLst>
              </p:cNvPr>
              <p:cNvSpPr/>
              <p:nvPr/>
            </p:nvSpPr>
            <p:spPr>
              <a:xfrm>
                <a:off x="6019251" y="2507351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DC4B0DD6-3F74-960D-1E6C-6F659C0A10B8}"/>
                  </a:ext>
                </a:extLst>
              </p:cNvPr>
              <p:cNvSpPr/>
              <p:nvPr/>
            </p:nvSpPr>
            <p:spPr>
              <a:xfrm rot="10800000">
                <a:off x="2819949" y="2495550"/>
                <a:ext cx="304800" cy="17397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4EA14CD-C96F-83BD-0CA5-43CC9A8F3BDD}"/>
              </a:ext>
            </a:extLst>
          </p:cNvPr>
          <p:cNvSpPr txBox="1"/>
          <p:nvPr/>
        </p:nvSpPr>
        <p:spPr>
          <a:xfrm>
            <a:off x="1185728" y="961571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E0E0E"/>
                </a:solidFill>
              </a:rPr>
              <a:t>shock breakout</a:t>
            </a:r>
          </a:p>
          <a:p>
            <a:pPr algn="ctr"/>
            <a:r>
              <a:rPr lang="en-US" sz="1600" dirty="0">
                <a:solidFill>
                  <a:srgbClr val="0E0E0E"/>
                </a:solidFill>
              </a:rPr>
              <a:t>(SBO)</a:t>
            </a:r>
            <a:endParaRPr lang="en-US" sz="1800" dirty="0">
              <a:solidFill>
                <a:srgbClr val="0E0E0E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E53FA1-0C52-EA86-ADDA-82E4CD7A4846}"/>
              </a:ext>
            </a:extLst>
          </p:cNvPr>
          <p:cNvGrpSpPr/>
          <p:nvPr/>
        </p:nvGrpSpPr>
        <p:grpSpPr>
          <a:xfrm>
            <a:off x="4880720" y="1657183"/>
            <a:ext cx="2682536" cy="795197"/>
            <a:chOff x="4880720" y="1657183"/>
            <a:chExt cx="2682536" cy="79519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269F74B-6A7A-1D7E-FD2E-176075748261}"/>
                </a:ext>
              </a:extLst>
            </p:cNvPr>
            <p:cNvGrpSpPr/>
            <p:nvPr/>
          </p:nvGrpSpPr>
          <p:grpSpPr>
            <a:xfrm>
              <a:off x="5929796" y="1657183"/>
              <a:ext cx="1633460" cy="369332"/>
              <a:chOff x="6153882" y="971939"/>
              <a:chExt cx="1633460" cy="36933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FDA1CAE-6834-DD0B-DD0F-B469B6A37291}"/>
                  </a:ext>
                </a:extLst>
              </p:cNvPr>
              <p:cNvSpPr txBox="1"/>
              <p:nvPr/>
            </p:nvSpPr>
            <p:spPr>
              <a:xfrm>
                <a:off x="6153882" y="971939"/>
                <a:ext cx="1633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E0E0E"/>
                    </a:solidFill>
                  </a:rPr>
                  <a:t>Fe core ~1.4 M.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718B223-B316-D8F3-4254-ECF550874490}"/>
                  </a:ext>
                </a:extLst>
              </p:cNvPr>
              <p:cNvSpPr/>
              <p:nvPr/>
            </p:nvSpPr>
            <p:spPr>
              <a:xfrm>
                <a:off x="7612074" y="1179078"/>
                <a:ext cx="76200" cy="76200"/>
              </a:xfrm>
              <a:prstGeom prst="ellipse">
                <a:avLst/>
              </a:prstGeom>
              <a:noFill/>
              <a:ln w="9525">
                <a:solidFill>
                  <a:srgbClr val="0E0E0E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9AF264B-4599-546A-8465-FBB40D2FF7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0720" y="1916349"/>
              <a:ext cx="1092063" cy="53603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2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F76B66-01B1-1A11-4086-88EFE62E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propagation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EA540-E6CF-468B-F853-7980FEB0E0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4/10/2024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F0A5B-B12E-B52E-0ACB-17728AFE41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Michael Wang | Intermediate level SN pointing trigger for DUNE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EDCD2-E953-5496-EBCC-6C290D5B8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 descr="Chart, timeline, scatter chart&#10;&#10;Description automatically generated">
            <a:extLst>
              <a:ext uri="{FF2B5EF4-FFF2-40B4-BE49-F238E27FC236}">
                <a16:creationId xmlns:a16="http://schemas.microsoft.com/office/drawing/2014/main" id="{5D30D6B2-F3A0-DD73-563A-7136B499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62" y="895350"/>
            <a:ext cx="3886200" cy="3180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C5982D-4CBB-9911-39C9-51B46E8DD800}"/>
              </a:ext>
            </a:extLst>
          </p:cNvPr>
          <p:cNvSpPr txBox="1"/>
          <p:nvPr/>
        </p:nvSpPr>
        <p:spPr>
          <a:xfrm>
            <a:off x="1394361" y="666750"/>
            <a:ext cx="3124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Matthew D. Kistler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et al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 2013 </a:t>
            </a:r>
            <a:r>
              <a:rPr lang="en-US" sz="1400" b="0" i="1" dirty="0" err="1">
                <a:solidFill>
                  <a:srgbClr val="333333"/>
                </a:solidFill>
                <a:effectLst/>
                <a:latin typeface="-apple-system"/>
                <a:hlinkClick r:id="rId3"/>
              </a:rPr>
              <a:t>ApJ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 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778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-apple-system"/>
                <a:hlinkClick r:id="rId3"/>
              </a:rPr>
              <a:t> 81</a:t>
            </a: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02B0F9-9FC7-293F-37FC-CED4D09CF303}"/>
              </a:ext>
            </a:extLst>
          </p:cNvPr>
          <p:cNvCxnSpPr/>
          <p:nvPr/>
        </p:nvCxnSpPr>
        <p:spPr>
          <a:xfrm flipV="1">
            <a:off x="3352800" y="3819739"/>
            <a:ext cx="0" cy="533400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2073193-150A-3607-78D9-6BEA61CAFCE8}"/>
              </a:ext>
            </a:extLst>
          </p:cNvPr>
          <p:cNvSpPr txBox="1"/>
          <p:nvPr/>
        </p:nvSpPr>
        <p:spPr>
          <a:xfrm>
            <a:off x="2519462" y="4342257"/>
            <a:ext cx="166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SN 1987A ~3hrs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7CA502-1D77-05C9-917D-83BF2A274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728664"/>
            <a:ext cx="3962397" cy="3794522"/>
          </a:xfrm>
        </p:spPr>
        <p:txBody>
          <a:bodyPr/>
          <a:lstStyle/>
          <a:p>
            <a:r>
              <a:rPr lang="en-US" dirty="0"/>
              <a:t>Delay between arrival of neutrinos and optical light: ~shock propagation time</a:t>
            </a:r>
          </a:p>
          <a:p>
            <a:r>
              <a:rPr lang="en-US" dirty="0"/>
              <a:t>Range: ~1min to several days</a:t>
            </a:r>
          </a:p>
          <a:p>
            <a:r>
              <a:rPr lang="en-US" dirty="0"/>
              <a:t>Unless progenitor is red supergiant, network transfer time back to FNAL alone already exceeds available window of opportunity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</Template>
  <TotalTime>23359</TotalTime>
  <Words>2010</Words>
  <Application>Microsoft Office PowerPoint</Application>
  <PresentationFormat>On-screen Show (16:9)</PresentationFormat>
  <Paragraphs>375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-apple-system</vt:lpstr>
      <vt:lpstr>Arial</vt:lpstr>
      <vt:lpstr>Calibri</vt:lpstr>
      <vt:lpstr>Helvetica</vt:lpstr>
      <vt:lpstr>Times New Roman</vt:lpstr>
      <vt:lpstr>Fermilab_PPT_090915</vt:lpstr>
      <vt:lpstr>CorelDRAW</vt:lpstr>
      <vt:lpstr>PowerPoint Presentation</vt:lpstr>
      <vt:lpstr>Deep Underground Neutrino Experiment</vt:lpstr>
      <vt:lpstr>Deep Underground Neutrino Experiment</vt:lpstr>
      <vt:lpstr>DUNE DAQ and Trigger System</vt:lpstr>
      <vt:lpstr>DUNE DAQ and Trigger System</vt:lpstr>
      <vt:lpstr>DUNE SNB Trigger</vt:lpstr>
      <vt:lpstr>DUNE SNB Trigger – baseline requirements</vt:lpstr>
      <vt:lpstr>SURFing the cosmic wave</vt:lpstr>
      <vt:lpstr>Shock propagation time</vt:lpstr>
      <vt:lpstr>Computing paradigm shift</vt:lpstr>
      <vt:lpstr>Strategy for fast pointing determination</vt:lpstr>
      <vt:lpstr>Strategy for fast pointing determination: hardware</vt:lpstr>
      <vt:lpstr>Strategy for fast pointing determination: algorithms</vt:lpstr>
      <vt:lpstr>Radiological background rejection with 2D-CNN</vt:lpstr>
      <vt:lpstr>ROI finding with 1D-CNN and denoising with 1D-AE</vt:lpstr>
      <vt:lpstr>ML-based data size reduction estimates</vt:lpstr>
      <vt:lpstr>Execution time for track reconstruction on reduced sample</vt:lpstr>
      <vt:lpstr>Compare with no reduction case</vt:lpstr>
      <vt:lpstr>Execution time for ML-based data reduction pipeline</vt:lpstr>
      <vt:lpstr>Signal efficiencies when using ML-based data reduction</vt:lpstr>
      <vt:lpstr>Energy distributions</vt:lpstr>
      <vt:lpstr>Conclusions</vt:lpstr>
      <vt:lpstr>Conclusions (continued)</vt:lpstr>
      <vt:lpstr>Thanks to the Wirecell team !</vt:lpstr>
      <vt:lpstr>People involved in this effort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 Wang</dc:creator>
  <cp:lastModifiedBy>Michael H Wang</cp:lastModifiedBy>
  <cp:revision>387</cp:revision>
  <cp:lastPrinted>2014-01-20T19:40:21Z</cp:lastPrinted>
  <dcterms:created xsi:type="dcterms:W3CDTF">2020-02-20T17:28:21Z</dcterms:created>
  <dcterms:modified xsi:type="dcterms:W3CDTF">2024-04-10T19:38:42Z</dcterms:modified>
</cp:coreProperties>
</file>