
<file path=[Content_Types].xml><?xml version="1.0" encoding="utf-8"?>
<Types xmlns="http://schemas.openxmlformats.org/package/2006/content-types"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29c294c7e8c_0_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29c294c7e8c_0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29c294c7e8c_0_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29c294c7e8c_0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43187" y="0"/>
            <a:ext cx="3857626" cy="514350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5" name="Google Shape;55;p13"/>
          <p:cNvCxnSpPr/>
          <p:nvPr/>
        </p:nvCxnSpPr>
        <p:spPr>
          <a:xfrm flipH="1" rot="10800000">
            <a:off x="4552625" y="875575"/>
            <a:ext cx="2625300" cy="56790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oval"/>
            <a:tailEnd len="med" w="med" type="none"/>
          </a:ln>
        </p:spPr>
      </p:cxnSp>
      <p:sp>
        <p:nvSpPr>
          <p:cNvPr id="56" name="Google Shape;56;p13"/>
          <p:cNvSpPr txBox="1"/>
          <p:nvPr/>
        </p:nvSpPr>
        <p:spPr>
          <a:xfrm>
            <a:off x="6988550" y="505300"/>
            <a:ext cx="1991700" cy="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Mounting Fixture + Test Samples</a:t>
            </a:r>
            <a:endParaRPr sz="1800">
              <a:solidFill>
                <a:schemeClr val="dk2"/>
              </a:solidFill>
            </a:endParaRPr>
          </a:p>
        </p:txBody>
      </p:sp>
      <p:cxnSp>
        <p:nvCxnSpPr>
          <p:cNvPr id="57" name="Google Shape;57;p13"/>
          <p:cNvCxnSpPr/>
          <p:nvPr/>
        </p:nvCxnSpPr>
        <p:spPr>
          <a:xfrm flipH="1">
            <a:off x="1631225" y="3175975"/>
            <a:ext cx="2464800" cy="100800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oval"/>
            <a:tailEnd len="med" w="med" type="none"/>
          </a:ln>
        </p:spPr>
      </p:cxnSp>
      <p:sp>
        <p:nvSpPr>
          <p:cNvPr id="58" name="Google Shape;58;p13"/>
          <p:cNvSpPr txBox="1"/>
          <p:nvPr/>
        </p:nvSpPr>
        <p:spPr>
          <a:xfrm>
            <a:off x="289625" y="4060525"/>
            <a:ext cx="1991700" cy="49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Electron gun + Filled Crucibles</a:t>
            </a:r>
            <a:endParaRPr sz="1800">
              <a:solidFill>
                <a:schemeClr val="dk2"/>
              </a:solidFill>
            </a:endParaRPr>
          </a:p>
        </p:txBody>
      </p:sp>
      <p:cxnSp>
        <p:nvCxnSpPr>
          <p:cNvPr id="59" name="Google Shape;59;p13"/>
          <p:cNvCxnSpPr/>
          <p:nvPr/>
        </p:nvCxnSpPr>
        <p:spPr>
          <a:xfrm flipH="1" rot="10800000">
            <a:off x="4363250" y="2109975"/>
            <a:ext cx="2880600" cy="37500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oval"/>
            <a:tailEnd len="med" w="med" type="none"/>
          </a:ln>
        </p:spPr>
      </p:cxnSp>
      <p:sp>
        <p:nvSpPr>
          <p:cNvPr id="60" name="Google Shape;60;p13"/>
          <p:cNvSpPr txBox="1"/>
          <p:nvPr/>
        </p:nvSpPr>
        <p:spPr>
          <a:xfrm>
            <a:off x="6659400" y="1739725"/>
            <a:ext cx="3102600" cy="28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Quartz Crystal Microbalance</a:t>
            </a:r>
            <a:endParaRPr sz="1800">
              <a:solidFill>
                <a:schemeClr val="dk2"/>
              </a:solidFill>
            </a:endParaRPr>
          </a:p>
        </p:txBody>
      </p:sp>
      <p:cxnSp>
        <p:nvCxnSpPr>
          <p:cNvPr id="61" name="Google Shape;61;p13"/>
          <p:cNvCxnSpPr/>
          <p:nvPr/>
        </p:nvCxnSpPr>
        <p:spPr>
          <a:xfrm rot="10800000">
            <a:off x="1817575" y="2067000"/>
            <a:ext cx="1920300" cy="77550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oval"/>
            <a:tailEnd len="med" w="med" type="none"/>
          </a:ln>
        </p:spPr>
      </p:cxnSp>
      <p:cxnSp>
        <p:nvCxnSpPr>
          <p:cNvPr id="62" name="Google Shape;62;p13"/>
          <p:cNvCxnSpPr/>
          <p:nvPr/>
        </p:nvCxnSpPr>
        <p:spPr>
          <a:xfrm flipH="1">
            <a:off x="1812225" y="1830275"/>
            <a:ext cx="3604500" cy="23040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oval"/>
            <a:tailEnd len="med" w="med" type="none"/>
          </a:ln>
        </p:spPr>
      </p:cxnSp>
      <p:sp>
        <p:nvSpPr>
          <p:cNvPr id="63" name="Google Shape;63;p13"/>
          <p:cNvSpPr txBox="1"/>
          <p:nvPr/>
        </p:nvSpPr>
        <p:spPr>
          <a:xfrm>
            <a:off x="0" y="1669800"/>
            <a:ext cx="2559300" cy="21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Monitoring Mirrors</a:t>
            </a:r>
            <a:endParaRPr sz="1800">
              <a:solidFill>
                <a:schemeClr val="dk2"/>
              </a:solidFill>
            </a:endParaRPr>
          </a:p>
        </p:txBody>
      </p:sp>
      <p:cxnSp>
        <p:nvCxnSpPr>
          <p:cNvPr id="64" name="Google Shape;64;p13"/>
          <p:cNvCxnSpPr/>
          <p:nvPr/>
        </p:nvCxnSpPr>
        <p:spPr>
          <a:xfrm flipH="1" rot="10800000">
            <a:off x="5416725" y="3616075"/>
            <a:ext cx="2625300" cy="56790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oval"/>
            <a:tailEnd len="med" w="med" type="none"/>
          </a:ln>
        </p:spPr>
      </p:cxnSp>
      <p:sp>
        <p:nvSpPr>
          <p:cNvPr id="65" name="Google Shape;65;p13"/>
          <p:cNvSpPr txBox="1"/>
          <p:nvPr/>
        </p:nvSpPr>
        <p:spPr>
          <a:xfrm>
            <a:off x="6733450" y="2998750"/>
            <a:ext cx="3102600" cy="28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Test Carbon Fiber Sample + Tape stability</a:t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Google Shape;70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3629027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29025" y="0"/>
            <a:ext cx="3629027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p14"/>
          <p:cNvSpPr txBox="1"/>
          <p:nvPr/>
        </p:nvSpPr>
        <p:spPr>
          <a:xfrm>
            <a:off x="7276600" y="19750"/>
            <a:ext cx="1950300" cy="512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2"/>
                </a:solidFill>
              </a:rPr>
              <a:t>Material Loaded into crucibles:</a:t>
            </a:r>
            <a:br>
              <a:rPr lang="en" sz="1600">
                <a:solidFill>
                  <a:schemeClr val="dk2"/>
                </a:solidFill>
              </a:rPr>
            </a:br>
            <a:br>
              <a:rPr lang="en" sz="1600">
                <a:solidFill>
                  <a:schemeClr val="dk2"/>
                </a:solidFill>
              </a:rPr>
            </a:br>
            <a:r>
              <a:rPr lang="en" sz="900">
                <a:solidFill>
                  <a:schemeClr val="dk1"/>
                </a:solidFill>
                <a:highlight>
                  <a:srgbClr val="FFFFFF"/>
                </a:highlight>
                <a:latin typeface="Verdana"/>
                <a:ea typeface="Verdana"/>
                <a:cs typeface="Verdana"/>
                <a:sym typeface="Verdana"/>
              </a:rPr>
              <a:t>Initial Mass Crucible 1: </a:t>
            </a:r>
            <a:endParaRPr sz="900">
              <a:solidFill>
                <a:schemeClr val="dk1"/>
              </a:solidFill>
              <a:highlight>
                <a:srgbClr val="FFFFFF"/>
              </a:highlight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  <a:highlight>
                  <a:srgbClr val="FFFFFF"/>
                </a:highlight>
                <a:latin typeface="Verdana"/>
                <a:ea typeface="Verdana"/>
                <a:cs typeface="Verdana"/>
                <a:sym typeface="Verdana"/>
              </a:rPr>
              <a:t>5.10 grams</a:t>
            </a:r>
            <a:endParaRPr sz="900">
              <a:solidFill>
                <a:schemeClr val="dk1"/>
              </a:solidFill>
              <a:highlight>
                <a:srgbClr val="FFFFFF"/>
              </a:highlight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  <a:highlight>
                  <a:srgbClr val="FFFFFF"/>
                </a:highlight>
                <a:latin typeface="Verdana"/>
                <a:ea typeface="Verdana"/>
                <a:cs typeface="Verdana"/>
                <a:sym typeface="Verdana"/>
              </a:rPr>
              <a:t>Mass of Al added: </a:t>
            </a:r>
            <a:endParaRPr sz="900">
              <a:solidFill>
                <a:schemeClr val="dk1"/>
              </a:solidFill>
              <a:highlight>
                <a:srgbClr val="FFFFFF"/>
              </a:highlight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>
                <a:solidFill>
                  <a:schemeClr val="dk1"/>
                </a:solidFill>
                <a:highlight>
                  <a:srgbClr val="FFFFFF"/>
                </a:highlight>
                <a:latin typeface="Verdana"/>
                <a:ea typeface="Verdana"/>
                <a:cs typeface="Verdana"/>
                <a:sym typeface="Verdana"/>
              </a:rPr>
              <a:t>3.65 grams</a:t>
            </a:r>
            <a:endParaRPr sz="900">
              <a:solidFill>
                <a:schemeClr val="dk1"/>
              </a:solidFill>
              <a:highlight>
                <a:srgbClr val="FFFFFF"/>
              </a:highlight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900">
              <a:solidFill>
                <a:schemeClr val="dk1"/>
              </a:solidFill>
              <a:highlight>
                <a:srgbClr val="FFFFFF"/>
              </a:highlight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  <a:highlight>
                  <a:srgbClr val="FFFFFF"/>
                </a:highlight>
                <a:latin typeface="Verdana"/>
                <a:ea typeface="Verdana"/>
                <a:cs typeface="Verdana"/>
                <a:sym typeface="Verdana"/>
              </a:rPr>
              <a:t>Initial Mass Crucible 2: </a:t>
            </a:r>
            <a:endParaRPr sz="900">
              <a:solidFill>
                <a:schemeClr val="dk1"/>
              </a:solidFill>
              <a:highlight>
                <a:srgbClr val="FFFFFF"/>
              </a:highlight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>
                <a:solidFill>
                  <a:schemeClr val="dk1"/>
                </a:solidFill>
                <a:highlight>
                  <a:srgbClr val="FFFFFF"/>
                </a:highlight>
                <a:latin typeface="Verdana"/>
                <a:ea typeface="Verdana"/>
                <a:cs typeface="Verdana"/>
                <a:sym typeface="Verdana"/>
              </a:rPr>
              <a:t>5.06 grams</a:t>
            </a:r>
            <a:endParaRPr sz="900">
              <a:solidFill>
                <a:schemeClr val="dk1"/>
              </a:solidFill>
              <a:highlight>
                <a:srgbClr val="FFFFFF"/>
              </a:highlight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  <a:highlight>
                  <a:srgbClr val="FFFFFF"/>
                </a:highlight>
                <a:latin typeface="Verdana"/>
                <a:ea typeface="Verdana"/>
                <a:cs typeface="Verdana"/>
                <a:sym typeface="Verdana"/>
              </a:rPr>
              <a:t>Mass of Cr: </a:t>
            </a:r>
            <a:endParaRPr sz="900">
              <a:solidFill>
                <a:schemeClr val="dk1"/>
              </a:solidFill>
              <a:highlight>
                <a:srgbClr val="FFFFFF"/>
              </a:highlight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  <a:highlight>
                  <a:srgbClr val="FFFFFF"/>
                </a:highlight>
                <a:latin typeface="Verdana"/>
                <a:ea typeface="Verdana"/>
                <a:cs typeface="Verdana"/>
                <a:sym typeface="Verdana"/>
              </a:rPr>
              <a:t>7.12 grams</a:t>
            </a:r>
            <a:endParaRPr sz="900">
              <a:solidFill>
                <a:schemeClr val="dk1"/>
              </a:solidFill>
              <a:highlight>
                <a:srgbClr val="FFFFFF"/>
              </a:highlight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highlight>
                <a:srgbClr val="FFFFFF"/>
              </a:highlight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  <a:highlight>
                  <a:srgbClr val="FFFFFF"/>
                </a:highlight>
                <a:latin typeface="Verdana"/>
                <a:ea typeface="Verdana"/>
                <a:cs typeface="Verdana"/>
                <a:sym typeface="Verdana"/>
              </a:rPr>
              <a:t>Roughly ~¾ of the crucibles to prevent overflow</a:t>
            </a:r>
            <a:endParaRPr sz="900">
              <a:solidFill>
                <a:schemeClr val="dk1"/>
              </a:solidFill>
              <a:highlight>
                <a:srgbClr val="FFFFFF"/>
              </a:highlight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Google Shape;77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39204" cy="1566714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15"/>
          <p:cNvSpPr txBox="1"/>
          <p:nvPr/>
        </p:nvSpPr>
        <p:spPr>
          <a:xfrm>
            <a:off x="5831400" y="2900125"/>
            <a:ext cx="3160200" cy="195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Ionization </a:t>
            </a:r>
            <a:r>
              <a:rPr lang="en" sz="1800">
                <a:solidFill>
                  <a:schemeClr val="dk2"/>
                </a:solidFill>
              </a:rPr>
              <a:t>Gauge</a:t>
            </a:r>
            <a:r>
              <a:rPr lang="en" sz="1800">
                <a:solidFill>
                  <a:schemeClr val="dk2"/>
                </a:solidFill>
              </a:rPr>
              <a:t>: Measure of pressure inside the chamber (</a:t>
            </a:r>
            <a:r>
              <a:rPr lang="en" sz="1800">
                <a:solidFill>
                  <a:schemeClr val="dk2"/>
                </a:solidFill>
              </a:rPr>
              <a:t>~ 3 * 10^-6 torr )</a:t>
            </a:r>
            <a:endParaRPr sz="1800">
              <a:solidFill>
                <a:schemeClr val="dk2"/>
              </a:solidFill>
            </a:endParaRPr>
          </a:p>
        </p:txBody>
      </p:sp>
      <p:cxnSp>
        <p:nvCxnSpPr>
          <p:cNvPr id="79" name="Google Shape;79;p15"/>
          <p:cNvCxnSpPr/>
          <p:nvPr/>
        </p:nvCxnSpPr>
        <p:spPr>
          <a:xfrm>
            <a:off x="6922750" y="669900"/>
            <a:ext cx="1398900" cy="219720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oval"/>
            <a:tailEnd len="med" w="med" type="none"/>
          </a:ln>
        </p:spPr>
      </p:cxn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