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5807" r:id="rId3"/>
    <p:sldId id="5827" r:id="rId4"/>
    <p:sldId id="5831" r:id="rId5"/>
    <p:sldId id="5820" r:id="rId6"/>
    <p:sldId id="5824" r:id="rId7"/>
    <p:sldId id="5821" r:id="rId8"/>
    <p:sldId id="5780" r:id="rId9"/>
    <p:sldId id="5828" r:id="rId10"/>
    <p:sldId id="5826" r:id="rId11"/>
    <p:sldId id="5825" r:id="rId12"/>
    <p:sldId id="5817" r:id="rId13"/>
    <p:sldId id="2267" r:id="rId14"/>
    <p:sldId id="5808" r:id="rId15"/>
    <p:sldId id="5829" r:id="rId16"/>
    <p:sldId id="583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7296"/>
    <a:srgbClr val="165769"/>
    <a:srgbClr val="1582C2"/>
    <a:srgbClr val="0096FF"/>
    <a:srgbClr val="0432FF"/>
    <a:srgbClr val="FF40FF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42" autoAdjust="0"/>
    <p:restoredTop sz="94694"/>
  </p:normalViewPr>
  <p:slideViewPr>
    <p:cSldViewPr snapToGrid="0" snapToObjects="1">
      <p:cViewPr varScale="1">
        <p:scale>
          <a:sx n="124" d="100"/>
          <a:sy n="124" d="100"/>
        </p:scale>
        <p:origin x="19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2/22/24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10FB5-4D6F-42F5-A809-7A1093A9D7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37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2920" y="1174478"/>
            <a:ext cx="10962105" cy="1240412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4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from Agenda</a:t>
            </a:r>
            <a:br>
              <a:rPr lang="en-US" dirty="0"/>
            </a:br>
            <a:r>
              <a:rPr lang="en-US" dirty="0"/>
              <a:t>Continuation of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2920" y="5074920"/>
            <a:ext cx="4363736" cy="1019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SC-x Identifier</a:t>
            </a:r>
          </a:p>
          <a:p>
            <a:r>
              <a:rPr lang="en-US" dirty="0"/>
              <a:t>EIC CD-3A Review</a:t>
            </a:r>
          </a:p>
          <a:p>
            <a:r>
              <a:rPr lang="en-US" dirty="0"/>
              <a:t>November 14-16,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0" y="3288714"/>
            <a:ext cx="10962105" cy="448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2423582"/>
            <a:ext cx="10962105" cy="50165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 dirty="0"/>
              <a:t>Secondary title if needed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920" y="4233687"/>
            <a:ext cx="10962105" cy="3795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WBS 6.0x.xxx WBS Name (Exact from WBS)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920" y="3738425"/>
            <a:ext cx="10962105" cy="47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Role or Organizational Role if not Project</a:t>
            </a:r>
          </a:p>
        </p:txBody>
      </p:sp>
    </p:spTree>
    <p:extLst>
      <p:ext uri="{BB962C8B-B14F-4D97-AF65-F5344CB8AC3E}">
        <p14:creationId xmlns:p14="http://schemas.microsoft.com/office/powerpoint/2010/main" val="606619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736986"/>
            <a:ext cx="1104900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0738F48-5ECD-C342-B85B-563293DDE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4921" y="6499478"/>
            <a:ext cx="432487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81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94B0C9B-62D7-524A-9975-B6A29194CB5F}"/>
              </a:ext>
            </a:extLst>
          </p:cNvPr>
          <p:cNvSpPr txBox="1">
            <a:spLocks/>
          </p:cNvSpPr>
          <p:nvPr userDrawn="1"/>
        </p:nvSpPr>
        <p:spPr>
          <a:xfrm>
            <a:off x="602342" y="0"/>
            <a:ext cx="11347413" cy="579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1" u="none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sz="300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13" y="6492238"/>
            <a:ext cx="432487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5DF06110-C640-A894-14E8-BD25EAE92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342" y="0"/>
            <a:ext cx="11347413" cy="579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434472-1602-AB41-BDAD-A875EAD192E3}"/>
              </a:ext>
            </a:extLst>
          </p:cNvPr>
          <p:cNvSpPr txBox="1"/>
          <p:nvPr userDrawn="1"/>
        </p:nvSpPr>
        <p:spPr>
          <a:xfrm>
            <a:off x="743919" y="6424047"/>
            <a:ext cx="0" cy="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0" indent="0" algn="l">
              <a:buClr>
                <a:srgbClr val="0096FF"/>
              </a:buClr>
              <a:buFont typeface="Arial" panose="020B0604020202020204" pitchFamily="34" charset="0"/>
              <a:buNone/>
            </a:pPr>
            <a:endParaRPr lang="en-US" dirty="0">
              <a:solidFill>
                <a:srgbClr val="0096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C210C8-68D7-9243-B443-CDE6C5AE7AD3}"/>
              </a:ext>
            </a:extLst>
          </p:cNvPr>
          <p:cNvSpPr txBox="1"/>
          <p:nvPr userDrawn="1"/>
        </p:nvSpPr>
        <p:spPr>
          <a:xfrm>
            <a:off x="1868214" y="6503276"/>
            <a:ext cx="0" cy="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0" indent="0" algn="l">
              <a:buClr>
                <a:srgbClr val="0096FF"/>
              </a:buClr>
              <a:buFont typeface="Arial" panose="020B0604020202020204" pitchFamily="34" charset="0"/>
              <a:buNone/>
            </a:pPr>
            <a:endParaRPr lang="en-US" dirty="0">
              <a:solidFill>
                <a:srgbClr val="0096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F8D595-4F86-9D4C-993A-17FEF958C837}"/>
              </a:ext>
            </a:extLst>
          </p:cNvPr>
          <p:cNvSpPr txBox="1"/>
          <p:nvPr userDrawn="1"/>
        </p:nvSpPr>
        <p:spPr>
          <a:xfrm>
            <a:off x="1804946" y="6671144"/>
            <a:ext cx="0" cy="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0" indent="0" algn="l">
              <a:buClr>
                <a:srgbClr val="0096FF"/>
              </a:buClr>
              <a:buFont typeface="Arial" panose="020B0604020202020204" pitchFamily="34" charset="0"/>
              <a:buNone/>
            </a:pPr>
            <a:endParaRPr lang="en-US" dirty="0">
              <a:solidFill>
                <a:srgbClr val="0096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2BB9A3-527F-6E42-9199-1362836540B5}"/>
              </a:ext>
            </a:extLst>
          </p:cNvPr>
          <p:cNvSpPr txBox="1"/>
          <p:nvPr userDrawn="1"/>
        </p:nvSpPr>
        <p:spPr>
          <a:xfrm>
            <a:off x="5806068" y="6675863"/>
            <a:ext cx="0" cy="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0" indent="0" algn="l">
              <a:buClr>
                <a:srgbClr val="0096FF"/>
              </a:buClr>
              <a:buFont typeface="Arial" panose="020B0604020202020204" pitchFamily="34" charset="0"/>
              <a:buNone/>
            </a:pPr>
            <a:endParaRPr lang="en-US" dirty="0">
              <a:solidFill>
                <a:srgbClr val="009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778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C30F741-9D79-A840-A1D9-E0BAB541CA6B}"/>
              </a:ext>
            </a:extLst>
          </p:cNvPr>
          <p:cNvSpPr txBox="1"/>
          <p:nvPr userDrawn="1"/>
        </p:nvSpPr>
        <p:spPr>
          <a:xfrm>
            <a:off x="476087" y="6286208"/>
            <a:ext cx="264877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Electron-Ion Collider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D9BCDB3-24E9-1B4D-0A74-4298674A9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4921" y="6499478"/>
            <a:ext cx="432487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EFB08F1-022F-6249-AD85-B93B00BC7450}"/>
              </a:ext>
            </a:extLst>
          </p:cNvPr>
          <p:cNvCxnSpPr>
            <a:cxnSpLocks/>
          </p:cNvCxnSpPr>
          <p:nvPr userDrawn="1"/>
        </p:nvCxnSpPr>
        <p:spPr>
          <a:xfrm>
            <a:off x="571501" y="6326092"/>
            <a:ext cx="11620500" cy="0"/>
          </a:xfrm>
          <a:prstGeom prst="line">
            <a:avLst/>
          </a:prstGeom>
          <a:ln w="127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8E0E621-B046-414F-BEF5-7539FA0F990F}"/>
              </a:ext>
            </a:extLst>
          </p:cNvPr>
          <p:cNvSpPr txBox="1"/>
          <p:nvPr userDrawn="1"/>
        </p:nvSpPr>
        <p:spPr>
          <a:xfrm>
            <a:off x="487683" y="6577285"/>
            <a:ext cx="42149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/>
              <a:t>EIC RRB Meeting, December 7</a:t>
            </a:r>
            <a:r>
              <a:rPr lang="en-US" sz="1000" baseline="30000" dirty="0"/>
              <a:t>th</a:t>
            </a:r>
            <a:r>
              <a:rPr lang="en-US" sz="1000" dirty="0"/>
              <a:t> &amp; 8</a:t>
            </a:r>
            <a:r>
              <a:rPr lang="en-US" sz="1000" baseline="30000" dirty="0"/>
              <a:t>th</a:t>
            </a:r>
            <a:r>
              <a:rPr lang="en-US" sz="1000" dirty="0"/>
              <a:t>,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E638AC-CA5E-3444-8837-8EFFB61F1B21}"/>
              </a:ext>
            </a:extLst>
          </p:cNvPr>
          <p:cNvSpPr txBox="1"/>
          <p:nvPr userDrawn="1"/>
        </p:nvSpPr>
        <p:spPr>
          <a:xfrm>
            <a:off x="4230139" y="6561754"/>
            <a:ext cx="375614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E.C. </a:t>
            </a:r>
            <a:r>
              <a:rPr lang="en-US" sz="1000" dirty="0" err="1"/>
              <a:t>Aschenauer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091" y="0"/>
            <a:ext cx="11347413" cy="561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5092" y="640083"/>
            <a:ext cx="11005409" cy="5656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8391" y="6484899"/>
            <a:ext cx="432487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 b="1">
                <a:solidFill>
                  <a:schemeClr val="bg2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F83A618-8545-DA46-A6B2-1A78663B6D12}"/>
              </a:ext>
            </a:extLst>
          </p:cNvPr>
          <p:cNvCxnSpPr>
            <a:cxnSpLocks/>
          </p:cNvCxnSpPr>
          <p:nvPr userDrawn="1"/>
        </p:nvCxnSpPr>
        <p:spPr>
          <a:xfrm>
            <a:off x="571501" y="577670"/>
            <a:ext cx="11620500" cy="0"/>
          </a:xfrm>
          <a:prstGeom prst="line">
            <a:avLst/>
          </a:prstGeom>
          <a:ln w="53975"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49000">
                  <a:srgbClr val="011893"/>
                </a:gs>
                <a:gs pos="99000">
                  <a:srgbClr val="FF000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F117A80-A94C-8141-A433-7BBFC7250623}"/>
              </a:ext>
            </a:extLst>
          </p:cNvPr>
          <p:cNvSpPr txBox="1"/>
          <p:nvPr userDrawn="1"/>
        </p:nvSpPr>
        <p:spPr>
          <a:xfrm>
            <a:off x="476087" y="6286208"/>
            <a:ext cx="264877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Electron-Ion Collider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559889" y="6326092"/>
            <a:ext cx="11620500" cy="0"/>
          </a:xfrm>
          <a:prstGeom prst="line">
            <a:avLst/>
          </a:prstGeom>
          <a:ln w="127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284B297-FC6B-E741-A8E7-ECB4A1D296D3}"/>
              </a:ext>
            </a:extLst>
          </p:cNvPr>
          <p:cNvSpPr txBox="1"/>
          <p:nvPr userDrawn="1"/>
        </p:nvSpPr>
        <p:spPr>
          <a:xfrm>
            <a:off x="4217926" y="6569102"/>
            <a:ext cx="375614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E.C. </a:t>
            </a:r>
            <a:r>
              <a:rPr lang="en-US" sz="1000" dirty="0" err="1"/>
              <a:t>Aschenauer</a:t>
            </a:r>
            <a:r>
              <a:rPr lang="en-US" sz="1000" dirty="0"/>
              <a:t> &amp; R. Ent</a:t>
            </a:r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68" r:id="rId3"/>
    <p:sldLayoutId id="2147483667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i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96FF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96FF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96FF"/>
        </a:buClr>
        <a:buFont typeface="Wingdings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96FF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96FF"/>
        </a:buClr>
        <a:buFont typeface="Wingdings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indico.bnl.gov/event/21945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indico.bnl.gov/event/22388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040" y="1174478"/>
            <a:ext cx="10962105" cy="1240412"/>
          </a:xfrm>
        </p:spPr>
        <p:txBody>
          <a:bodyPr/>
          <a:lstStyle/>
          <a:p>
            <a:r>
              <a:rPr lang="en-US" b="0" dirty="0"/>
              <a:t>EIC Project News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075354"/>
            <a:ext cx="10962105" cy="2766646"/>
          </a:xfrm>
        </p:spPr>
        <p:txBody>
          <a:bodyPr/>
          <a:lstStyle/>
          <a:p>
            <a:r>
              <a:rPr lang="en-US" dirty="0"/>
              <a:t>E.C. </a:t>
            </a:r>
            <a:r>
              <a:rPr lang="en-US" dirty="0" err="1"/>
              <a:t>Aschenauer</a:t>
            </a:r>
            <a:r>
              <a:rPr lang="en-US" dirty="0"/>
              <a:t> (BNL), R. Ent (</a:t>
            </a:r>
            <a:r>
              <a:rPr lang="en-US" dirty="0" err="1"/>
              <a:t>JLab</a:t>
            </a:r>
            <a:r>
              <a:rPr lang="en-US" dirty="0"/>
              <a:t>)</a:t>
            </a:r>
          </a:p>
          <a:p>
            <a:r>
              <a:rPr lang="en-US" b="0" dirty="0">
                <a:cs typeface="Arial" panose="020B0604020202020204" pitchFamily="34" charset="0"/>
              </a:rPr>
              <a:t>Co-Associate Directors for the Experimental Program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2611969-DD89-AC5D-ED95-989348D61F16}"/>
              </a:ext>
            </a:extLst>
          </p:cNvPr>
          <p:cNvSpPr txBox="1">
            <a:spLocks/>
          </p:cNvSpPr>
          <p:nvPr/>
        </p:nvSpPr>
        <p:spPr>
          <a:xfrm>
            <a:off x="584200" y="4043916"/>
            <a:ext cx="10962105" cy="379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96FF"/>
              </a:buClr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96FF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96FF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96FF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96FF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EIC Detector Leads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D904B89-C718-9FD6-D411-229075A14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215" y="5006601"/>
            <a:ext cx="4363736" cy="1019620"/>
          </a:xfrm>
        </p:spPr>
        <p:txBody>
          <a:bodyPr anchor="ctr">
            <a:noAutofit/>
          </a:bodyPr>
          <a:lstStyle/>
          <a:p>
            <a:r>
              <a:rPr lang="en-US" dirty="0" err="1"/>
              <a:t>ePIC</a:t>
            </a:r>
            <a:r>
              <a:rPr lang="en-US" dirty="0"/>
              <a:t> Bi-Weekly </a:t>
            </a:r>
          </a:p>
          <a:p>
            <a:r>
              <a:rPr lang="en-US" dirty="0"/>
              <a:t>February 22</a:t>
            </a:r>
            <a:r>
              <a:rPr lang="en-US" baseline="30000" dirty="0"/>
              <a:t>nd</a:t>
            </a:r>
            <a:r>
              <a:rPr lang="en-US" dirty="0"/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19" y="0"/>
            <a:ext cx="11382077" cy="579120"/>
          </a:xfrm>
        </p:spPr>
        <p:txBody>
          <a:bodyPr/>
          <a:lstStyle/>
          <a:p>
            <a:r>
              <a:rPr lang="en-US" dirty="0"/>
              <a:t>Detector Cooling Integrated 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2210A-0002-1466-DCB7-FBBAB09474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9119" y="728840"/>
            <a:ext cx="11499234" cy="5212080"/>
          </a:xfrm>
        </p:spPr>
        <p:txBody>
          <a:bodyPr>
            <a:noAutofit/>
          </a:bodyPr>
          <a:lstStyle/>
          <a:p>
            <a:r>
              <a:rPr lang="en-US" dirty="0"/>
              <a:t>We are ready to go the next step </a:t>
            </a:r>
            <a:r>
              <a:rPr lang="en-US" dirty="0">
                <a:solidFill>
                  <a:srgbClr val="00B0F0"/>
                </a:solidFill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/>
              <a:t>To further define integration constrains and envelops </a:t>
            </a:r>
            <a:r>
              <a:rPr lang="en-US" dirty="0">
                <a:solidFill>
                  <a:srgbClr val="00B0F0"/>
                </a:solidFill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we need to refine the following information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>
                <a:sym typeface="Wingdings" pitchFamily="2" charset="2"/>
              </a:rPr>
              <a:t> what is the power, which needs to be cooled </a:t>
            </a:r>
            <a:r>
              <a:rPr lang="en-US" sz="1600" dirty="0">
                <a:solidFill>
                  <a:srgbClr val="00B0F0"/>
                </a:solidFill>
                <a:sym typeface="Wingdings" pitchFamily="2" charset="2"/>
              </a:rPr>
              <a:t> both Sensor and Electronics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>
                <a:solidFill>
                  <a:srgbClr val="0432FF"/>
                </a:solidFill>
                <a:sym typeface="Wingdings" pitchFamily="2" charset="2"/>
              </a:rPr>
              <a:t> </a:t>
            </a:r>
            <a:r>
              <a:rPr lang="en-US" sz="1600" dirty="0">
                <a:sym typeface="Wingdings" pitchFamily="2" charset="2"/>
              </a:rPr>
              <a:t>we need a schematics of the readout chain, so all important items can be integrated in ME model</a:t>
            </a:r>
          </a:p>
          <a:p>
            <a:pPr marL="342900" lvl="1" indent="0">
              <a:buNone/>
            </a:pPr>
            <a:r>
              <a:rPr lang="en-US" sz="1600" b="1" dirty="0">
                <a:sym typeface="Wingdings" pitchFamily="2" charset="2"/>
              </a:rPr>
              <a:t>    Example:</a:t>
            </a:r>
          </a:p>
          <a:p>
            <a:pPr marL="342900" lvl="1" indent="0">
              <a:buNone/>
            </a:pPr>
            <a:r>
              <a:rPr lang="en-US" sz="1600" dirty="0">
                <a:sym typeface="Wingdings" pitchFamily="2" charset="2"/>
              </a:rPr>
              <a:t>                               MAPS Sensor   Cable      VTX+       Cable     RDO          Cable  ……..</a:t>
            </a:r>
          </a:p>
          <a:p>
            <a:pPr marL="342900" lvl="1" indent="0">
              <a:buNone/>
            </a:pPr>
            <a:r>
              <a:rPr lang="en-US" sz="1600" dirty="0">
                <a:sym typeface="Wingdings" pitchFamily="2" charset="2"/>
              </a:rPr>
              <a:t>      Size/Length                                   30 cm      5x3x1cm</a:t>
            </a:r>
            <a:r>
              <a:rPr lang="en-US" sz="1600" baseline="30000" dirty="0">
                <a:sym typeface="Wingdings" pitchFamily="2" charset="2"/>
              </a:rPr>
              <a:t>3            </a:t>
            </a:r>
            <a:r>
              <a:rPr lang="en-US" sz="1600" dirty="0">
                <a:sym typeface="Wingdings" pitchFamily="2" charset="2"/>
              </a:rPr>
              <a:t>1.5m       8x6x1cm</a:t>
            </a:r>
            <a:r>
              <a:rPr lang="en-US" sz="1600" baseline="30000" dirty="0">
                <a:sym typeface="Wingdings" pitchFamily="2" charset="2"/>
              </a:rPr>
              <a:t>3</a:t>
            </a:r>
            <a:r>
              <a:rPr lang="en-US" sz="1600" dirty="0">
                <a:sym typeface="Wingdings" pitchFamily="2" charset="2"/>
              </a:rPr>
              <a:t>         40cm</a:t>
            </a:r>
          </a:p>
          <a:p>
            <a:pPr marL="342900" lvl="1" indent="0">
              <a:buNone/>
            </a:pPr>
            <a:r>
              <a:rPr lang="en-US" sz="1600" dirty="0">
                <a:sym typeface="Wingdings" pitchFamily="2" charset="2"/>
              </a:rPr>
              <a:t>     Power                         2W		                    0.1W				                  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>
                <a:sym typeface="Wingdings" pitchFamily="2" charset="2"/>
              </a:rPr>
              <a:t>need to detail Requirements: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>
                <a:sym typeface="Wingdings" pitchFamily="2" charset="2"/>
              </a:rPr>
              <a:t> size of boards and how many sitting in the inner part of the detector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>
                <a:sym typeface="Wingdings" pitchFamily="2" charset="2"/>
              </a:rPr>
              <a:t> Next iteration of cable needs  update services</a:t>
            </a:r>
          </a:p>
          <a:p>
            <a:r>
              <a:rPr lang="en-US" sz="2050" dirty="0">
                <a:sym typeface="Wingdings" pitchFamily="2" charset="2"/>
              </a:rPr>
              <a:t> information of power and heat distribution will flow into ANSYS simulations</a:t>
            </a:r>
          </a:p>
          <a:p>
            <a:pPr marL="0" indent="0">
              <a:buNone/>
            </a:pPr>
            <a:r>
              <a:rPr lang="en-US" sz="2050" dirty="0">
                <a:sym typeface="Wingdings" pitchFamily="2" charset="2"/>
              </a:rPr>
              <a:t>    </a:t>
            </a:r>
            <a:r>
              <a:rPr lang="en-US" sz="2050" dirty="0">
                <a:solidFill>
                  <a:srgbClr val="00B0F0"/>
                </a:solidFill>
                <a:sym typeface="Wingdings" pitchFamily="2" charset="2"/>
              </a:rPr>
              <a:t></a:t>
            </a:r>
            <a:r>
              <a:rPr lang="en-US" sz="2050" dirty="0">
                <a:sym typeface="Wingdings" pitchFamily="2" charset="2"/>
              </a:rPr>
              <a:t> input to optimize the cooling for the different subsystems and </a:t>
            </a:r>
            <a:r>
              <a:rPr lang="en-US" sz="2050" dirty="0" err="1">
                <a:sym typeface="Wingdings" pitchFamily="2" charset="2"/>
              </a:rPr>
              <a:t>ePIC</a:t>
            </a:r>
            <a:r>
              <a:rPr lang="en-US" sz="2050" dirty="0">
                <a:sym typeface="Wingdings" pitchFamily="2" charset="2"/>
              </a:rPr>
              <a:t> globally</a:t>
            </a:r>
          </a:p>
          <a:p>
            <a:pPr lvl="2">
              <a:buFont typeface="Wingdings" pitchFamily="2" charset="2"/>
              <a:buChar char="Ø"/>
            </a:pPr>
            <a:endParaRPr lang="en-US" sz="1600" dirty="0"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US" sz="2050" dirty="0">
                <a:sym typeface="Wingdings" pitchFamily="2" charset="2"/>
              </a:rPr>
              <a:t>Will work with all the DSCs and DAQ WG to find all the info, collect it and integrate it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358EA4-5964-AC23-B5D1-98682486F2EB}"/>
              </a:ext>
            </a:extLst>
          </p:cNvPr>
          <p:cNvSpPr txBox="1"/>
          <p:nvPr/>
        </p:nvSpPr>
        <p:spPr>
          <a:xfrm>
            <a:off x="5801360" y="5303520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0" indent="0" algn="l">
              <a:buClr>
                <a:srgbClr val="0096FF"/>
              </a:buClr>
              <a:buFont typeface="Arial" panose="020B0604020202020204" pitchFamily="34" charset="0"/>
              <a:buNone/>
            </a:pPr>
            <a:endParaRPr lang="en-US" dirty="0">
              <a:solidFill>
                <a:srgbClr val="009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956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19" y="0"/>
            <a:ext cx="11382077" cy="579120"/>
          </a:xfrm>
        </p:spPr>
        <p:txBody>
          <a:bodyPr/>
          <a:lstStyle/>
          <a:p>
            <a:r>
              <a:rPr lang="en-US" dirty="0"/>
              <a:t>Detector Gas Handling Systems Integrated 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2210A-0002-1466-DCB7-FBBAB09474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9119" y="728840"/>
            <a:ext cx="11499234" cy="5212080"/>
          </a:xfrm>
        </p:spPr>
        <p:txBody>
          <a:bodyPr>
            <a:noAutofit/>
          </a:bodyPr>
          <a:lstStyle/>
          <a:p>
            <a:r>
              <a:rPr lang="en-US" sz="1800" dirty="0"/>
              <a:t>Will approach the gas systems the same way as the services and cooling system</a:t>
            </a:r>
          </a:p>
          <a:p>
            <a:pPr lvl="1"/>
            <a:r>
              <a:rPr lang="en-US" sz="1600" dirty="0"/>
              <a:t>Will collect requirements and general information on the gas systems</a:t>
            </a:r>
          </a:p>
          <a:p>
            <a:pPr lvl="1"/>
            <a:r>
              <a:rPr lang="en-US" sz="1600" dirty="0"/>
              <a:t>Will provide experts to help to design the gas systems, integrate them into BNL, so they fulfill the national lab rules</a:t>
            </a:r>
          </a:p>
          <a:p>
            <a:pPr lvl="1"/>
            <a:r>
              <a:rPr lang="en-US" sz="1600" dirty="0"/>
              <a:t>Environmental sustainability will be crucial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358EA4-5964-AC23-B5D1-98682486F2EB}"/>
              </a:ext>
            </a:extLst>
          </p:cNvPr>
          <p:cNvSpPr txBox="1"/>
          <p:nvPr/>
        </p:nvSpPr>
        <p:spPr>
          <a:xfrm>
            <a:off x="5801360" y="5303520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0" indent="0" algn="l">
              <a:buClr>
                <a:srgbClr val="0096FF"/>
              </a:buClr>
              <a:buFont typeface="Arial" panose="020B0604020202020204" pitchFamily="34" charset="0"/>
              <a:buNone/>
            </a:pPr>
            <a:endParaRPr lang="en-US" dirty="0">
              <a:solidFill>
                <a:srgbClr val="009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292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BE116E-BE73-5A49-A842-F7FA9535B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AEF7A2-9A72-4E42-A0F2-9218122460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04" t="9576" r="9952" b="18644"/>
          <a:stretch/>
        </p:blipFill>
        <p:spPr>
          <a:xfrm>
            <a:off x="1253872" y="617835"/>
            <a:ext cx="9686450" cy="541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08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577F23-D0A7-9E48-8160-CE0041884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3435685"/>
            <a:ext cx="9052560" cy="263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211E89-43FB-7A41-A582-E0625A0F3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3C5830-40F3-F04E-B2E3-10E6672BA8F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960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279" y="0"/>
            <a:ext cx="11371917" cy="589280"/>
          </a:xfrm>
        </p:spPr>
        <p:txBody>
          <a:bodyPr/>
          <a:lstStyle/>
          <a:p>
            <a:r>
              <a:rPr lang="en-US" dirty="0"/>
              <a:t>Goals for 2024 (towards CD-2!)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2210A-0002-1466-DCB7-FBBAB09474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677342"/>
            <a:ext cx="11499234" cy="5494857"/>
          </a:xfrm>
        </p:spPr>
        <p:txBody>
          <a:bodyPr>
            <a:noAutofit/>
          </a:bodyPr>
          <a:lstStyle/>
          <a:p>
            <a:r>
              <a:rPr lang="en-US" sz="1400" dirty="0"/>
              <a:t>DAC meetings in ~April (topics: detector status, international engagement, R&amp;D status) and ~August (topic: Detector R&amp;D advise)</a:t>
            </a:r>
          </a:p>
          <a:p>
            <a:pPr lvl="1"/>
            <a:r>
              <a:rPr lang="en-US" sz="1200" dirty="0"/>
              <a:t>Completion of Non-Si R&amp;D</a:t>
            </a:r>
          </a:p>
          <a:p>
            <a:pPr lvl="1"/>
            <a:r>
              <a:rPr lang="en-US" sz="1200" dirty="0"/>
              <a:t>Advise on follow-up of MAPS/ITS3, ASICs, and AC-LGAD</a:t>
            </a:r>
          </a:p>
          <a:p>
            <a:r>
              <a:rPr lang="en-US" sz="1400" dirty="0"/>
              <a:t>Quantify (time, cost, performance) and document, before CD2, mitigation plans for the possibility that some R&amp;D components will not meet expectations</a:t>
            </a:r>
          </a:p>
          <a:p>
            <a:pPr lvl="1"/>
            <a:r>
              <a:rPr lang="en-US" sz="1200" dirty="0"/>
              <a:t>Tracking layout with branching points defined and documented</a:t>
            </a:r>
          </a:p>
          <a:p>
            <a:pPr lvl="1"/>
            <a:r>
              <a:rPr lang="en-US" sz="1200" dirty="0"/>
              <a:t>HRPPD backup option documented, etc.</a:t>
            </a:r>
          </a:p>
          <a:p>
            <a:r>
              <a:rPr lang="en-US" sz="1400" dirty="0"/>
              <a:t>Ensure good project progress</a:t>
            </a:r>
          </a:p>
          <a:p>
            <a:pPr lvl="1"/>
            <a:r>
              <a:rPr lang="en-US" sz="1200" dirty="0"/>
              <a:t>Implement procurements for CD-3A scope and manage progress</a:t>
            </a:r>
          </a:p>
          <a:p>
            <a:pPr lvl="1"/>
            <a:r>
              <a:rPr lang="en-US" sz="1200" dirty="0"/>
              <a:t>Continue work on design maturity for all (non-CD-3A) systems.</a:t>
            </a:r>
          </a:p>
          <a:p>
            <a:pPr lvl="1"/>
            <a:r>
              <a:rPr lang="en-US" sz="1200" dirty="0"/>
              <a:t>Define CD-3B needs: next phases of CD-3A, magnet power supply, perhaps </a:t>
            </a:r>
            <a:r>
              <a:rPr lang="en-US" sz="1200" dirty="0" err="1"/>
              <a:t>VTRx</a:t>
            </a:r>
            <a:r>
              <a:rPr lang="en-US" sz="1200" dirty="0"/>
              <a:t>+ optical transceivers, perhaps magnet steel</a:t>
            </a:r>
          </a:p>
          <a:p>
            <a:pPr lvl="1"/>
            <a:r>
              <a:rPr lang="en-US" sz="1200" dirty="0"/>
              <a:t>PDRs of Tracking, Far-Forward/Far-Backward, Electronics/DAQ, Particle Identification</a:t>
            </a:r>
          </a:p>
          <a:p>
            <a:pPr lvl="1"/>
            <a:r>
              <a:rPr lang="en-US" sz="1200" dirty="0"/>
              <a:t>FDRs of Magnet Power Supply, Calorimetry</a:t>
            </a:r>
          </a:p>
          <a:p>
            <a:r>
              <a:rPr lang="en-US" sz="1400" dirty="0"/>
              <a:t>Continue work on integration aspects, e.g., service needs of various detectors, cable routing, electronic rack layouts, survey &amp; alignment planning, monitoring systems, controls needs.</a:t>
            </a:r>
          </a:p>
          <a:p>
            <a:pPr lvl="1"/>
            <a:r>
              <a:rPr lang="en-US" sz="1200" dirty="0"/>
              <a:t>System engineering for electrical and services (per DOE/OPA recommendation)</a:t>
            </a:r>
          </a:p>
          <a:p>
            <a:pPr lvl="1"/>
            <a:r>
              <a:rPr lang="en-US" sz="1200" dirty="0"/>
              <a:t>Document controls needs</a:t>
            </a:r>
          </a:p>
          <a:p>
            <a:pPr lvl="1"/>
            <a:r>
              <a:rPr lang="en-US" sz="1200" dirty="0"/>
              <a:t>Collect interfaces beyond CD-3A scope, and document towards ICDs</a:t>
            </a:r>
          </a:p>
          <a:p>
            <a:r>
              <a:rPr lang="en-US" sz="1400" dirty="0"/>
              <a:t>Simulations with Full Materials, Background and Reconstruction</a:t>
            </a:r>
          </a:p>
          <a:p>
            <a:r>
              <a:rPr lang="en-US" sz="1400" dirty="0"/>
              <a:t>Draft Technical Design Report in collaboration with </a:t>
            </a:r>
            <a:r>
              <a:rPr lang="en-US" sz="1400" dirty="0" err="1"/>
              <a:t>ePIC</a:t>
            </a:r>
            <a:endParaRPr lang="en-US" sz="1400" dirty="0"/>
          </a:p>
          <a:p>
            <a:r>
              <a:rPr lang="en-US" sz="1400" dirty="0"/>
              <a:t>Formalize in-kind agreements in form of high-level agreements and project planning documents, as appropriate: Italy/INFN (Detector, Magnet), France/IN2P3, France/IRFU, UK/STFC, perhaps NSF, other</a:t>
            </a:r>
          </a:p>
        </p:txBody>
      </p:sp>
    </p:spTree>
    <p:extLst>
      <p:ext uri="{BB962C8B-B14F-4D97-AF65-F5344CB8AC3E}">
        <p14:creationId xmlns:p14="http://schemas.microsoft.com/office/powerpoint/2010/main" val="1567467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19" y="0"/>
            <a:ext cx="11382077" cy="579120"/>
          </a:xfrm>
        </p:spPr>
        <p:txBody>
          <a:bodyPr/>
          <a:lstStyle/>
          <a:p>
            <a:r>
              <a:rPr lang="en-US" dirty="0"/>
              <a:t>Tracking Systems Preliminary Design Review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358EA4-5964-AC23-B5D1-98682486F2EB}"/>
              </a:ext>
            </a:extLst>
          </p:cNvPr>
          <p:cNvSpPr txBox="1"/>
          <p:nvPr/>
        </p:nvSpPr>
        <p:spPr>
          <a:xfrm>
            <a:off x="5801360" y="5303520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0" indent="0" algn="l">
              <a:buClr>
                <a:srgbClr val="0096FF"/>
              </a:buClr>
              <a:buFont typeface="Arial" panose="020B0604020202020204" pitchFamily="34" charset="0"/>
              <a:buNone/>
            </a:pPr>
            <a:endParaRPr lang="en-US" dirty="0">
              <a:solidFill>
                <a:srgbClr val="0096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E4BE96-211B-2F88-6FF4-F11AFD084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50" y="1050802"/>
            <a:ext cx="10899700" cy="475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76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19" y="0"/>
            <a:ext cx="11382077" cy="579120"/>
          </a:xfrm>
        </p:spPr>
        <p:txBody>
          <a:bodyPr/>
          <a:lstStyle/>
          <a:p>
            <a:r>
              <a:rPr lang="en-US" dirty="0"/>
              <a:t>Tracking Systems Preliminary Design Review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358EA4-5964-AC23-B5D1-98682486F2EB}"/>
              </a:ext>
            </a:extLst>
          </p:cNvPr>
          <p:cNvSpPr txBox="1"/>
          <p:nvPr/>
        </p:nvSpPr>
        <p:spPr>
          <a:xfrm>
            <a:off x="5801360" y="5303520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0" indent="0" algn="l">
              <a:buClr>
                <a:srgbClr val="0096FF"/>
              </a:buClr>
              <a:buFont typeface="Arial" panose="020B0604020202020204" pitchFamily="34" charset="0"/>
              <a:buNone/>
            </a:pPr>
            <a:endParaRPr lang="en-US" dirty="0">
              <a:solidFill>
                <a:srgbClr val="0096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C82BD6-1B8A-694D-EF8D-FD6E97F87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80" y="748527"/>
            <a:ext cx="10677439" cy="536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27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19" y="0"/>
            <a:ext cx="11382077" cy="57912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2210A-0002-1466-DCB7-FBBAB09474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9119" y="728840"/>
            <a:ext cx="11499234" cy="5212080"/>
          </a:xfrm>
        </p:spPr>
        <p:txBody>
          <a:bodyPr>
            <a:noAutofit/>
          </a:bodyPr>
          <a:lstStyle/>
          <a:p>
            <a:r>
              <a:rPr lang="en-US" sz="1800" dirty="0"/>
              <a:t>Design Review 2024 Plans – Update</a:t>
            </a:r>
          </a:p>
          <a:p>
            <a:r>
              <a:rPr lang="en-US" dirty="0"/>
              <a:t>Design Maturity – what does 60% and 90% design maturity mean?</a:t>
            </a:r>
          </a:p>
          <a:p>
            <a:r>
              <a:rPr lang="en-US" sz="1800" dirty="0"/>
              <a:t>Engineering Work Meetings</a:t>
            </a:r>
          </a:p>
          <a:p>
            <a:r>
              <a:rPr lang="en-US" dirty="0"/>
              <a:t>Inner Tracker Integration Meeting</a:t>
            </a:r>
          </a:p>
          <a:p>
            <a:r>
              <a:rPr lang="en-US" sz="1800" dirty="0"/>
              <a:t>Cooling - Integration</a:t>
            </a:r>
          </a:p>
          <a:p>
            <a:r>
              <a:rPr lang="en-US" dirty="0"/>
              <a:t>Gas Handling Systems - Integration</a:t>
            </a:r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358EA4-5964-AC23-B5D1-98682486F2EB}"/>
              </a:ext>
            </a:extLst>
          </p:cNvPr>
          <p:cNvSpPr txBox="1"/>
          <p:nvPr/>
        </p:nvSpPr>
        <p:spPr>
          <a:xfrm>
            <a:off x="5801360" y="5303520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0" indent="0" algn="l">
              <a:buClr>
                <a:srgbClr val="0096FF"/>
              </a:buClr>
              <a:buFont typeface="Arial" panose="020B0604020202020204" pitchFamily="34" charset="0"/>
              <a:buNone/>
            </a:pPr>
            <a:endParaRPr lang="en-US" dirty="0">
              <a:solidFill>
                <a:srgbClr val="009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04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19" y="0"/>
            <a:ext cx="11382077" cy="579120"/>
          </a:xfrm>
        </p:spPr>
        <p:txBody>
          <a:bodyPr/>
          <a:lstStyle/>
          <a:p>
            <a:r>
              <a:rPr lang="en-US" dirty="0"/>
              <a:t>Design Review 2024 Plans – Updates </a:t>
            </a:r>
            <a:r>
              <a:rPr lang="en-US" dirty="0">
                <a:solidFill>
                  <a:srgbClr val="0432FF"/>
                </a:solidFill>
              </a:rPr>
              <a:t>in Blue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2210A-0002-1466-DCB7-FBBAB09474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9119" y="728840"/>
            <a:ext cx="11499234" cy="5212080"/>
          </a:xfrm>
        </p:spPr>
        <p:txBody>
          <a:bodyPr>
            <a:noAutofit/>
          </a:bodyPr>
          <a:lstStyle/>
          <a:p>
            <a:r>
              <a:rPr lang="en-US" sz="1800" dirty="0"/>
              <a:t>Design Reviews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rgbClr val="0432FF"/>
                </a:solidFill>
              </a:rPr>
              <a:t>PDR2: IR Integration and Auxiliary Detectors – February 12, 2024 – main emphasis on baseline choices and progress</a:t>
            </a:r>
          </a:p>
          <a:p>
            <a:pPr lvl="1"/>
            <a:r>
              <a:rPr lang="en-US" sz="1400" dirty="0"/>
              <a:t>PDR1: Tracking Detectors – </a:t>
            </a:r>
            <a:r>
              <a:rPr lang="en-US" sz="1400" b="1" dirty="0">
                <a:solidFill>
                  <a:srgbClr val="0432FF"/>
                </a:solidFill>
              </a:rPr>
              <a:t>March 20-21, 2024 </a:t>
            </a:r>
            <a:r>
              <a:rPr lang="en-US" sz="1400" dirty="0"/>
              <a:t>– main emphasis on baseline tracking layout, if we are on track and plans</a:t>
            </a:r>
          </a:p>
          <a:p>
            <a:pPr lvl="1"/>
            <a:r>
              <a:rPr lang="en-US" sz="1400" dirty="0"/>
              <a:t>PDR2: Electronics/DAQ – May 2024? – continuation of PDR1 to ensure we are on track and show progress</a:t>
            </a:r>
          </a:p>
          <a:p>
            <a:pPr lvl="1"/>
            <a:r>
              <a:rPr lang="en-US" sz="1400" dirty="0"/>
              <a:t>PDR: Integration, Infrastructure and Installation – Summer/Autumn 2024? – includes detector support structures</a:t>
            </a:r>
          </a:p>
          <a:p>
            <a:pPr lvl="1"/>
            <a:r>
              <a:rPr lang="en-US" sz="1400" dirty="0"/>
              <a:t>PDR2: Particle Identification Detectors – Summer 2024?</a:t>
            </a:r>
          </a:p>
          <a:p>
            <a:pPr lvl="1"/>
            <a:r>
              <a:rPr lang="en-US" sz="1400" dirty="0"/>
              <a:t>PDR2: Barrel EM Cal – Summer/Fall 2024 – emphasis on mechanical design &amp; </a:t>
            </a:r>
            <a:r>
              <a:rPr lang="en-US" sz="1400" dirty="0" err="1"/>
              <a:t>AstroPix</a:t>
            </a:r>
            <a:r>
              <a:rPr lang="en-US" sz="1400" dirty="0"/>
              <a:t> readiness</a:t>
            </a:r>
          </a:p>
          <a:p>
            <a:pPr lvl="1"/>
            <a:r>
              <a:rPr lang="en-US" sz="1400" dirty="0"/>
              <a:t>FDR: Backward &amp; Forward EM Calorimetry, Barrel &amp; Forward HCAL – Fall 2024</a:t>
            </a:r>
          </a:p>
          <a:p>
            <a:pPr lvl="1"/>
            <a:r>
              <a:rPr lang="en-US" sz="1400" dirty="0"/>
              <a:t>PDR2: Polarimetry – timescale TBD (but before CD-2)</a:t>
            </a:r>
          </a:p>
          <a:p>
            <a:pPr lvl="1"/>
            <a:r>
              <a:rPr lang="en-US" sz="1400" dirty="0"/>
              <a:t>FDR for any potential CD-3B scope: Magnet Power Supply, perhaps </a:t>
            </a:r>
            <a:r>
              <a:rPr lang="en-US" sz="1400" dirty="0" err="1"/>
              <a:t>VTRx</a:t>
            </a:r>
            <a:r>
              <a:rPr lang="en-US" sz="1400" dirty="0"/>
              <a:t>+/</a:t>
            </a:r>
            <a:r>
              <a:rPr lang="en-US" sz="1400" dirty="0" err="1"/>
              <a:t>lpGBT</a:t>
            </a:r>
            <a:r>
              <a:rPr lang="en-US" sz="1400" dirty="0"/>
              <a:t>, perhaps magnet steel – see NOTE</a:t>
            </a:r>
          </a:p>
          <a:p>
            <a:pPr lvl="1"/>
            <a:r>
              <a:rPr lang="en-US" sz="1400" dirty="0"/>
              <a:t>FDR Magnet Power Supply – Spring 2024; Magnet Steel perhaps Summer 2024; </a:t>
            </a:r>
            <a:r>
              <a:rPr lang="en-US" sz="1400" dirty="0" err="1"/>
              <a:t>VTRx</a:t>
            </a:r>
            <a:r>
              <a:rPr lang="en-US" sz="1400" dirty="0"/>
              <a:t>+/</a:t>
            </a:r>
            <a:r>
              <a:rPr lang="en-US" sz="1400" dirty="0" err="1"/>
              <a:t>lpGBT</a:t>
            </a:r>
            <a:r>
              <a:rPr lang="en-US" sz="1400" dirty="0"/>
              <a:t> add ½ day to electronics/DAQ PDR2 </a:t>
            </a:r>
          </a:p>
          <a:p>
            <a:r>
              <a:rPr lang="en-US" sz="1800" dirty="0"/>
              <a:t>Detector R&amp;D Day – </a:t>
            </a:r>
            <a:r>
              <a:rPr lang="en-US" sz="1800" b="1" dirty="0">
                <a:solidFill>
                  <a:srgbClr val="0432FF"/>
                </a:solidFill>
              </a:rPr>
              <a:t>March</a:t>
            </a:r>
            <a:r>
              <a:rPr lang="en-US" b="1" dirty="0">
                <a:solidFill>
                  <a:srgbClr val="0432FF"/>
                </a:solidFill>
              </a:rPr>
              <a:t> 25</a:t>
            </a:r>
            <a:r>
              <a:rPr lang="en-US" sz="1800" b="1" dirty="0">
                <a:solidFill>
                  <a:srgbClr val="0432FF"/>
                </a:solidFill>
              </a:rPr>
              <a:t> </a:t>
            </a:r>
            <a:r>
              <a:rPr lang="en-US" sz="1800" dirty="0"/>
              <a:t>– check R&amp;D progress and outlook to FY25</a:t>
            </a:r>
          </a:p>
          <a:p>
            <a:r>
              <a:rPr lang="en-US" dirty="0"/>
              <a:t>DAC-Meetings 2024 under planning:</a:t>
            </a:r>
          </a:p>
          <a:p>
            <a:pPr lvl="1"/>
            <a:r>
              <a:rPr lang="en-US" sz="1400" dirty="0"/>
              <a:t>~</a:t>
            </a:r>
            <a:r>
              <a:rPr lang="en-US" sz="1600" dirty="0"/>
              <a:t>April 2024: Project Status, Baseline Detector, International Engagement, Detector R&amp;D progress (expect 1+ day)</a:t>
            </a:r>
          </a:p>
          <a:p>
            <a:pPr lvl="1"/>
            <a:r>
              <a:rPr lang="en-US" sz="1600" dirty="0"/>
              <a:t>~August 2024: Detector R&amp;D annual review (expect 2 days) – deadline for submission July 1, 2024</a:t>
            </a:r>
            <a:endParaRPr lang="en-US" sz="1800" dirty="0"/>
          </a:p>
          <a:p>
            <a:r>
              <a:rPr lang="en-US" sz="1800" dirty="0"/>
              <a:t>Next </a:t>
            </a:r>
            <a:r>
              <a:rPr lang="en-US" sz="1800" dirty="0" err="1"/>
              <a:t>ePIC</a:t>
            </a:r>
            <a:r>
              <a:rPr lang="en-US" sz="1800" dirty="0"/>
              <a:t> Computing &amp; Software review by host labs  –  Late Summer 2024?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358EA4-5964-AC23-B5D1-98682486F2EB}"/>
              </a:ext>
            </a:extLst>
          </p:cNvPr>
          <p:cNvSpPr txBox="1"/>
          <p:nvPr/>
        </p:nvSpPr>
        <p:spPr>
          <a:xfrm>
            <a:off x="5801360" y="5303520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0" indent="0" algn="l">
              <a:buClr>
                <a:srgbClr val="0096FF"/>
              </a:buClr>
              <a:buFont typeface="Arial" panose="020B0604020202020204" pitchFamily="34" charset="0"/>
              <a:buNone/>
            </a:pPr>
            <a:endParaRPr lang="en-US" dirty="0">
              <a:solidFill>
                <a:srgbClr val="0096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518925-FB55-2CE9-2678-52DB8E8D4289}"/>
              </a:ext>
            </a:extLst>
          </p:cNvPr>
          <p:cNvSpPr txBox="1"/>
          <p:nvPr/>
        </p:nvSpPr>
        <p:spPr>
          <a:xfrm>
            <a:off x="2745423" y="5525869"/>
            <a:ext cx="887507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800" dirty="0"/>
              <a:t>NOTE: CD-3B for detector will include continuation phases for </a:t>
            </a:r>
            <a:r>
              <a:rPr lang="en-US" sz="1800" dirty="0" err="1"/>
              <a:t>SiPMs</a:t>
            </a:r>
            <a:r>
              <a:rPr lang="en-US" sz="1800" dirty="0"/>
              <a:t>, </a:t>
            </a:r>
            <a:r>
              <a:rPr lang="en-US" sz="1800" dirty="0" err="1"/>
              <a:t>SciFi</a:t>
            </a:r>
            <a:r>
              <a:rPr lang="en-US" sz="1800" dirty="0"/>
              <a:t>, PbWO4, Forward HCAL. </a:t>
            </a:r>
            <a:r>
              <a:rPr lang="en-US" dirty="0"/>
              <a:t>Further scope has to be known essentially now and needs FDRs.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31176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6F4421-F491-9C40-BBE9-7B5EF4E62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AB86EE-13F4-EF42-8296-1EF9F3449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PDR2: IR Integration and Auxiliary Detectors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62FD50-6A3D-CC46-B5DB-DBD93C977933}"/>
              </a:ext>
            </a:extLst>
          </p:cNvPr>
          <p:cNvSpPr txBox="1"/>
          <p:nvPr/>
        </p:nvSpPr>
        <p:spPr>
          <a:xfrm>
            <a:off x="678094" y="729465"/>
            <a:ext cx="10285829" cy="64633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6FF"/>
                </a:solidFill>
              </a:rPr>
              <a:t>Reviewers: </a:t>
            </a:r>
            <a:r>
              <a:rPr lang="en-US" dirty="0"/>
              <a:t>Eugene </a:t>
            </a:r>
            <a:r>
              <a:rPr lang="en-US" dirty="0" err="1"/>
              <a:t>Chudakov</a:t>
            </a:r>
            <a:r>
              <a:rPr lang="en-US" dirty="0"/>
              <a:t> – </a:t>
            </a:r>
            <a:r>
              <a:rPr lang="en-US" dirty="0" err="1"/>
              <a:t>JLab</a:t>
            </a:r>
            <a:r>
              <a:rPr lang="en-US" dirty="0"/>
              <a:t>, Wolfram </a:t>
            </a:r>
            <a:r>
              <a:rPr lang="en-US" dirty="0" err="1"/>
              <a:t>Zeuner</a:t>
            </a:r>
            <a:r>
              <a:rPr lang="en-US" dirty="0"/>
              <a:t> – CERN, Gerrit van </a:t>
            </a:r>
            <a:r>
              <a:rPr lang="en-US" dirty="0" err="1"/>
              <a:t>Nieuwenhuizen</a:t>
            </a:r>
            <a:r>
              <a:rPr lang="en-US" dirty="0"/>
              <a:t> – BNL,</a:t>
            </a:r>
          </a:p>
          <a:p>
            <a:r>
              <a:rPr lang="en-US" dirty="0" err="1"/>
              <a:t>Fulvia</a:t>
            </a:r>
            <a:r>
              <a:rPr lang="en-US" dirty="0"/>
              <a:t> </a:t>
            </a:r>
            <a:r>
              <a:rPr lang="en-US" dirty="0" err="1"/>
              <a:t>Pilat</a:t>
            </a:r>
            <a:r>
              <a:rPr lang="en-US" dirty="0"/>
              <a:t> – ORNL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566650-E198-5741-9D42-992B1E880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70" y="1407560"/>
            <a:ext cx="5685530" cy="42689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51D94F-C580-2F42-91A2-BDB1DD241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040" y="2445249"/>
            <a:ext cx="5888079" cy="441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08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19" y="0"/>
            <a:ext cx="11382077" cy="579120"/>
          </a:xfrm>
        </p:spPr>
        <p:txBody>
          <a:bodyPr/>
          <a:lstStyle/>
          <a:p>
            <a:r>
              <a:rPr lang="en-US" dirty="0"/>
              <a:t>Tracking Systems Preliminary Design Review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2210A-0002-1466-DCB7-FBBAB09474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9119" y="653589"/>
            <a:ext cx="11499234" cy="5212080"/>
          </a:xfrm>
        </p:spPr>
        <p:txBody>
          <a:bodyPr>
            <a:noAutofit/>
          </a:bodyPr>
          <a:lstStyle/>
          <a:p>
            <a:r>
              <a:rPr lang="en-US" sz="1800" dirty="0">
                <a:hlinkClick r:id="rId2"/>
              </a:rPr>
              <a:t>https://indico.bnl.gov/event/21945/</a:t>
            </a:r>
            <a:r>
              <a:rPr lang="en-US" sz="1800" dirty="0"/>
              <a:t> </a:t>
            </a:r>
          </a:p>
          <a:p>
            <a:r>
              <a:rPr lang="en-US" sz="1800" dirty="0"/>
              <a:t>Contact: Brian Eng</a:t>
            </a:r>
          </a:p>
          <a:p>
            <a:r>
              <a:rPr lang="en-US" dirty="0"/>
              <a:t>Dates: </a:t>
            </a:r>
            <a:r>
              <a:rPr lang="en-US"/>
              <a:t>March 20-21</a:t>
            </a:r>
            <a:endParaRPr lang="en-US" dirty="0"/>
          </a:p>
          <a:p>
            <a:r>
              <a:rPr lang="en-US" dirty="0"/>
              <a:t>Reviewers: Andy White (U Texas Austin, Chair), Michael </a:t>
            </a:r>
            <a:r>
              <a:rPr lang="en-US" dirty="0" err="1"/>
              <a:t>Begel</a:t>
            </a:r>
            <a:r>
              <a:rPr lang="en-US" dirty="0"/>
              <a:t> (BNL), David Lynn (BNL), Piotr </a:t>
            </a:r>
            <a:r>
              <a:rPr lang="en-US" dirty="0" err="1"/>
              <a:t>Gasik</a:t>
            </a:r>
            <a:r>
              <a:rPr lang="en-US" dirty="0"/>
              <a:t> (GSI), Maxym Titov (CEA)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43EA4E-5102-4E80-7DDF-28AFF0DB0B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5217"/>
          <a:stretch/>
        </p:blipFill>
        <p:spPr>
          <a:xfrm>
            <a:off x="6366838" y="828059"/>
            <a:ext cx="4750044" cy="6646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2E0A74-CF12-CABE-2192-FDF7DCF9D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8736" y="2363116"/>
            <a:ext cx="4788146" cy="35815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1F61B0-AB8C-E9C1-3E2F-D936C99F8E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24"/>
          <a:stretch/>
        </p:blipFill>
        <p:spPr>
          <a:xfrm>
            <a:off x="1202772" y="2363116"/>
            <a:ext cx="4750044" cy="383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72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19" y="0"/>
            <a:ext cx="11382077" cy="579120"/>
          </a:xfrm>
        </p:spPr>
        <p:txBody>
          <a:bodyPr/>
          <a:lstStyle/>
          <a:p>
            <a:r>
              <a:rPr lang="en-US" dirty="0"/>
              <a:t>Detector R&amp;D Day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2210A-0002-1466-DCB7-FBBAB09474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9119" y="728840"/>
            <a:ext cx="11499234" cy="5212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hlinkClick r:id="rId2"/>
              </a:rPr>
              <a:t>https://indico.bnl.gov/event/22388/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commonly organized by </a:t>
            </a:r>
            <a:r>
              <a:rPr lang="en-US" dirty="0" err="1"/>
              <a:t>ePIC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/>
              <a:t>and </a:t>
            </a:r>
            <a:r>
              <a:rPr lang="en-US" dirty="0"/>
              <a:t>the </a:t>
            </a:r>
            <a:r>
              <a:rPr lang="en-US"/>
              <a:t>EIC Project </a:t>
            </a:r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358EA4-5964-AC23-B5D1-98682486F2EB}"/>
              </a:ext>
            </a:extLst>
          </p:cNvPr>
          <p:cNvSpPr txBox="1"/>
          <p:nvPr/>
        </p:nvSpPr>
        <p:spPr>
          <a:xfrm>
            <a:off x="5801360" y="5303520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0" indent="0" algn="l">
              <a:buClr>
                <a:srgbClr val="0096FF"/>
              </a:buClr>
              <a:buFont typeface="Arial" panose="020B0604020202020204" pitchFamily="34" charset="0"/>
              <a:buNone/>
            </a:pPr>
            <a:endParaRPr lang="en-US" dirty="0">
              <a:solidFill>
                <a:srgbClr val="0096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59B3A8-CE0D-9748-BBFD-99CF7D1AB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143" y="712489"/>
            <a:ext cx="7011075" cy="568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97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19" y="0"/>
            <a:ext cx="11382077" cy="579120"/>
          </a:xfrm>
        </p:spPr>
        <p:txBody>
          <a:bodyPr/>
          <a:lstStyle/>
          <a:p>
            <a:r>
              <a:rPr lang="en-US" dirty="0"/>
              <a:t>Design Maturity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2210A-0002-1466-DCB7-FBBAB09474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9119" y="2001520"/>
            <a:ext cx="11104881" cy="36650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</a:t>
            </a:r>
            <a:r>
              <a:rPr lang="en-US" sz="1800" dirty="0"/>
              <a:t>hat does 60%</a:t>
            </a:r>
            <a:r>
              <a:rPr lang="en-US" dirty="0"/>
              <a:t> </a:t>
            </a:r>
            <a:r>
              <a:rPr lang="en-US" sz="1800" dirty="0"/>
              <a:t>design maturity roughly mean: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sz="1800" dirty="0"/>
              <a:t>One matured from a conceptual design (CD-1) to a preliminary design (CD-2)</a:t>
            </a:r>
          </a:p>
          <a:p>
            <a:pPr marL="342900" indent="-342900">
              <a:buAutoNum type="arabicParenR"/>
            </a:pPr>
            <a:r>
              <a:rPr lang="en-US" sz="1800" dirty="0"/>
              <a:t>There can still be open E&amp;D questions but no showstoppers</a:t>
            </a:r>
          </a:p>
          <a:p>
            <a:pPr marL="342900" indent="-342900">
              <a:buAutoNum type="arabicParenR"/>
            </a:pPr>
            <a:r>
              <a:rPr lang="en-US" sz="1800" dirty="0"/>
              <a:t>One needs to have detailed knowledge that one can define the cost</a:t>
            </a:r>
            <a:r>
              <a:rPr lang="en-US" dirty="0"/>
              <a:t> and</a:t>
            </a:r>
            <a:r>
              <a:rPr lang="en-US" sz="1800" dirty="0"/>
              <a:t> schedule</a:t>
            </a:r>
          </a:p>
          <a:p>
            <a:pPr marL="342900" indent="-342900">
              <a:buAutoNum type="arabicParenR"/>
            </a:pPr>
            <a:r>
              <a:rPr lang="en-US" dirty="0"/>
              <a:t>The review committee can judge that one will be able to address those open questions by the projected time of CD-3.</a:t>
            </a:r>
          </a:p>
          <a:p>
            <a:pPr marL="342900" indent="-342900">
              <a:buAutoNum type="arabicParenR"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W</a:t>
            </a:r>
            <a:r>
              <a:rPr lang="en-US" sz="1800" dirty="0"/>
              <a:t>hat does 90% design maturity roughly mean: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/>
              <a:t>The design matured to final (CD-3), i.e., there are no open E&amp;D questions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/>
              <a:t>One can still do design detailing and producing drawings to accompany procurements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800" dirty="0"/>
              <a:t>One can still do design </a:t>
            </a:r>
            <a:r>
              <a:rPr lang="en-US" dirty="0"/>
              <a:t>validations as found needed during the vendor construction process; for vendor design-build contracts such as the detector solenoid one can still do design updates as needed.</a:t>
            </a:r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358EA4-5964-AC23-B5D1-98682486F2EB}"/>
              </a:ext>
            </a:extLst>
          </p:cNvPr>
          <p:cNvSpPr txBox="1"/>
          <p:nvPr/>
        </p:nvSpPr>
        <p:spPr>
          <a:xfrm>
            <a:off x="5801360" y="5303520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0" indent="0" algn="l">
              <a:buClr>
                <a:srgbClr val="0096FF"/>
              </a:buClr>
              <a:buFont typeface="Arial" panose="020B0604020202020204" pitchFamily="34" charset="0"/>
              <a:buNone/>
            </a:pPr>
            <a:endParaRPr lang="en-US" dirty="0">
              <a:solidFill>
                <a:srgbClr val="0096FF"/>
              </a:solidFill>
            </a:endParaRPr>
          </a:p>
        </p:txBody>
      </p:sp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C6B24040-BA8D-73E5-E15B-A3C4BFD0F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360" y="580546"/>
            <a:ext cx="6242361" cy="221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81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13A5E-75FB-4E00-9A69-E3B1CC042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85075EF3-5158-4598-9B3E-4737B7D34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WBS 6.10 EIC Detector &amp; 6.10.01 Management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B46BA8-2841-3F4E-8DEB-D143499D251E}"/>
              </a:ext>
            </a:extLst>
          </p:cNvPr>
          <p:cNvSpPr txBox="1"/>
          <p:nvPr/>
        </p:nvSpPr>
        <p:spPr>
          <a:xfrm>
            <a:off x="5063625" y="644806"/>
            <a:ext cx="6553229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9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Reminder How We Work:</a:t>
            </a:r>
          </a:p>
          <a:p>
            <a:r>
              <a:rPr lang="en-US" sz="1500" dirty="0">
                <a:cs typeface="Arial" panose="020B0604020202020204" pitchFamily="34" charset="0"/>
              </a:rPr>
              <a:t>The highest-level detector management consists of:</a:t>
            </a:r>
          </a:p>
          <a:p>
            <a:r>
              <a:rPr lang="en-US" sz="1500" dirty="0">
                <a:cs typeface="Arial" panose="020B0604020202020204" pitchFamily="34" charset="0"/>
              </a:rPr>
              <a:t>Elke &amp; Rolf	L2 Leads</a:t>
            </a:r>
          </a:p>
          <a:p>
            <a:r>
              <a:rPr lang="en-US" sz="1500" dirty="0">
                <a:cs typeface="Arial" panose="020B0604020202020204" pitchFamily="34" charset="0"/>
              </a:rPr>
              <a:t>Walt Akers		6.10 Systems Engineer</a:t>
            </a:r>
          </a:p>
          <a:p>
            <a:r>
              <a:rPr lang="en-US" sz="1500" dirty="0">
                <a:cs typeface="Arial" panose="020B0604020202020204" pitchFamily="34" charset="0"/>
              </a:rPr>
              <a:t>Fernando Barbosa	Chief Electrical Engineer</a:t>
            </a:r>
          </a:p>
          <a:p>
            <a:r>
              <a:rPr lang="en-US" sz="1500" dirty="0">
                <a:cs typeface="Arial" panose="020B0604020202020204" pitchFamily="34" charset="0"/>
              </a:rPr>
              <a:t>Rahul Sharma	Chief Mechanical Engineer</a:t>
            </a:r>
          </a:p>
          <a:p>
            <a:endParaRPr lang="en-US" sz="1500" dirty="0">
              <a:cs typeface="Arial" panose="020B0604020202020204" pitchFamily="34" charset="0"/>
            </a:endParaRPr>
          </a:p>
          <a:p>
            <a:r>
              <a:rPr lang="en-US" sz="1500" dirty="0"/>
              <a:t>Do not use this CAM responsibility organization as Black and White, we work together as a scientific collaboration and use expertise from each lab as it fits independent of high-level responsibility</a:t>
            </a:r>
          </a:p>
          <a:p>
            <a:r>
              <a:rPr lang="en-US" sz="1500" dirty="0"/>
              <a:t>We include user efforts where it makes sense, and lean to more</a:t>
            </a:r>
          </a:p>
          <a:p>
            <a:endParaRPr lang="en-US" sz="1500" dirty="0">
              <a:cs typeface="Arial" panose="020B0604020202020204" pitchFamily="34" charset="0"/>
            </a:endParaRPr>
          </a:p>
          <a:p>
            <a:r>
              <a:rPr lang="en-US" sz="1500" dirty="0">
                <a:cs typeface="Arial" panose="020B0604020202020204" pitchFamily="34" charset="0"/>
              </a:rPr>
              <a:t>We have</a:t>
            </a:r>
          </a:p>
          <a:p>
            <a:pPr marL="285750" indent="-285750">
              <a:buClr>
                <a:srgbClr val="0096FF"/>
              </a:buClr>
              <a:buFont typeface="Wingdings" pitchFamily="2" charset="2"/>
              <a:buChar char="§"/>
            </a:pPr>
            <a:r>
              <a:rPr lang="en-US" sz="1500" dirty="0">
                <a:cs typeface="Arial" panose="020B0604020202020204" pitchFamily="34" charset="0"/>
              </a:rPr>
              <a:t>Weekly meetings with </a:t>
            </a:r>
            <a:r>
              <a:rPr lang="en-US" sz="1500" dirty="0" err="1">
                <a:cs typeface="Arial" panose="020B0604020202020204" pitchFamily="34" charset="0"/>
              </a:rPr>
              <a:t>ePIC</a:t>
            </a:r>
            <a:r>
              <a:rPr lang="en-US" sz="1500" dirty="0">
                <a:cs typeface="Arial" panose="020B0604020202020204" pitchFamily="34" charset="0"/>
              </a:rPr>
              <a:t> spokesperson and deputy</a:t>
            </a:r>
          </a:p>
          <a:p>
            <a:pPr marL="285750" indent="-285750">
              <a:buClr>
                <a:srgbClr val="0096FF"/>
              </a:buClr>
              <a:buFont typeface="Wingdings" pitchFamily="2" charset="2"/>
              <a:buChar char="§"/>
            </a:pPr>
            <a:r>
              <a:rPr lang="en-US" sz="1500" dirty="0">
                <a:cs typeface="Arial" panose="020B0604020202020204" pitchFamily="34" charset="0"/>
              </a:rPr>
              <a:t>Weekly meetings with the mechanical engineering team</a:t>
            </a:r>
          </a:p>
          <a:p>
            <a:pPr marL="285750" indent="-285750">
              <a:buClr>
                <a:srgbClr val="0096FF"/>
              </a:buClr>
              <a:buFont typeface="Wingdings" pitchFamily="2" charset="2"/>
              <a:buChar char="§"/>
            </a:pPr>
            <a:r>
              <a:rPr lang="en-US" sz="1500" dirty="0">
                <a:cs typeface="Arial" panose="020B0604020202020204" pitchFamily="34" charset="0"/>
              </a:rPr>
              <a:t>Biweekly meetings with the electrical engineering team</a:t>
            </a:r>
          </a:p>
          <a:p>
            <a:pPr marL="285750" indent="-285750">
              <a:buClr>
                <a:srgbClr val="0096FF"/>
              </a:buClr>
              <a:buFont typeface="Wingdings" pitchFamily="2" charset="2"/>
              <a:buChar char="§"/>
            </a:pPr>
            <a:r>
              <a:rPr lang="en-US" sz="1500" dirty="0">
                <a:cs typeface="Arial" panose="020B0604020202020204" pitchFamily="34" charset="0"/>
              </a:rPr>
              <a:t>Weekly meetings with the Detector Control Account Managers</a:t>
            </a:r>
          </a:p>
          <a:p>
            <a:pPr marL="285750" indent="-285750">
              <a:buClr>
                <a:srgbClr val="0096FF"/>
              </a:buClr>
              <a:buFont typeface="Wingdings" pitchFamily="2" charset="2"/>
              <a:buChar char="§"/>
            </a:pPr>
            <a:r>
              <a:rPr lang="en-US" sz="1500" dirty="0">
                <a:cs typeface="Arial" panose="020B0604020202020204" pitchFamily="34" charset="0"/>
              </a:rPr>
              <a:t>As needed meetings with various detector subsystems</a:t>
            </a:r>
          </a:p>
          <a:p>
            <a:pPr marL="285750" indent="-285750">
              <a:buClr>
                <a:srgbClr val="0096FF"/>
              </a:buClr>
              <a:buFont typeface="Wingdings" pitchFamily="2" charset="2"/>
              <a:buChar char="§"/>
            </a:pPr>
            <a:r>
              <a:rPr lang="en-US" sz="1500" dirty="0">
                <a:cs typeface="Arial" panose="020B0604020202020204" pitchFamily="34" charset="0"/>
              </a:rPr>
              <a:t>Walt, Fernando and Rahul have also separate meetings, for Walt with the Systems Engineering Group, for Rahul with also various non-BNL/non-</a:t>
            </a:r>
            <a:r>
              <a:rPr lang="en-US" sz="1500" dirty="0" err="1">
                <a:cs typeface="Arial" panose="020B0604020202020204" pitchFamily="34" charset="0"/>
              </a:rPr>
              <a:t>Jlab</a:t>
            </a:r>
            <a:r>
              <a:rPr lang="en-US" sz="1500" dirty="0">
                <a:cs typeface="Arial" panose="020B0604020202020204" pitchFamily="34" charset="0"/>
              </a:rPr>
              <a:t> engineers/designers, etc.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500" dirty="0">
              <a:cs typeface="Arial" panose="020B0604020202020204" pitchFamily="34" charset="0"/>
            </a:endParaRPr>
          </a:p>
          <a:p>
            <a:r>
              <a:rPr lang="en-US" sz="1500" dirty="0">
                <a:cs typeface="Arial" panose="020B0604020202020204" pitchFamily="34" charset="0"/>
              </a:rPr>
              <a:t>We report at the biweekly </a:t>
            </a:r>
            <a:r>
              <a:rPr lang="en-US" sz="1500" dirty="0" err="1">
                <a:cs typeface="Arial" panose="020B0604020202020204" pitchFamily="34" charset="0"/>
              </a:rPr>
              <a:t>ePIC</a:t>
            </a:r>
            <a:r>
              <a:rPr lang="en-US" sz="1500" dirty="0">
                <a:cs typeface="Arial" panose="020B0604020202020204" pitchFamily="34" charset="0"/>
              </a:rPr>
              <a:t> meetings and many other meetings on general detector progress or requested topics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C5391D6-73A5-7843-873F-963A67FAC56A}"/>
              </a:ext>
            </a:extLst>
          </p:cNvPr>
          <p:cNvGrpSpPr/>
          <p:nvPr/>
        </p:nvGrpSpPr>
        <p:grpSpPr>
          <a:xfrm>
            <a:off x="734848" y="786668"/>
            <a:ext cx="2660255" cy="5380075"/>
            <a:chOff x="153122" y="872835"/>
            <a:chExt cx="2660255" cy="53800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BFA901A-9BA8-FA43-8BFB-9E51D6891D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704" r="11506"/>
            <a:stretch/>
          </p:blipFill>
          <p:spPr>
            <a:xfrm>
              <a:off x="153123" y="872835"/>
              <a:ext cx="2660254" cy="5380075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BE91E38-7F02-6C4B-9739-FAD454BF9E4A}"/>
                </a:ext>
              </a:extLst>
            </p:cNvPr>
            <p:cNvSpPr/>
            <p:nvPr/>
          </p:nvSpPr>
          <p:spPr>
            <a:xfrm>
              <a:off x="2607439" y="885999"/>
              <a:ext cx="205938" cy="8009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72C7225-3264-9C43-94BB-5893A493CBF1}"/>
                </a:ext>
              </a:extLst>
            </p:cNvPr>
            <p:cNvSpPr/>
            <p:nvPr/>
          </p:nvSpPr>
          <p:spPr>
            <a:xfrm>
              <a:off x="153122" y="885999"/>
              <a:ext cx="205938" cy="8009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9EE7F62-C9D1-2040-B198-06C2BD91DC98}"/>
              </a:ext>
            </a:extLst>
          </p:cNvPr>
          <p:cNvSpPr txBox="1"/>
          <p:nvPr/>
        </p:nvSpPr>
        <p:spPr>
          <a:xfrm flipH="1">
            <a:off x="2805961" y="811832"/>
            <a:ext cx="201382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show nominal BNL/JLAB responsibility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B6E713-13F9-0B4D-A64C-81C69B676E35}"/>
              </a:ext>
            </a:extLst>
          </p:cNvPr>
          <p:cNvSpPr txBox="1"/>
          <p:nvPr/>
        </p:nvSpPr>
        <p:spPr>
          <a:xfrm>
            <a:off x="922495" y="5107657"/>
            <a:ext cx="881973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indent="0" algn="ctr">
              <a:buClr>
                <a:srgbClr val="0096FF"/>
              </a:buClr>
              <a:buFont typeface="Arial" panose="020B0604020202020204" pitchFamily="34" charset="0"/>
              <a:buNone/>
            </a:pPr>
            <a:r>
              <a:rPr lang="en-US" sz="800" dirty="0"/>
              <a:t>O. </a:t>
            </a:r>
            <a:r>
              <a:rPr lang="en-US" sz="800" dirty="0" err="1"/>
              <a:t>Eyser</a:t>
            </a:r>
            <a:r>
              <a:rPr lang="en-US" sz="800" dirty="0"/>
              <a:t> (BNL)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02F075-E4CF-BC48-BD74-53108705EF7D}"/>
              </a:ext>
            </a:extLst>
          </p:cNvPr>
          <p:cNvSpPr txBox="1"/>
          <p:nvPr/>
        </p:nvSpPr>
        <p:spPr>
          <a:xfrm>
            <a:off x="2210167" y="5828093"/>
            <a:ext cx="1077539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indent="0" algn="ctr">
              <a:buClr>
                <a:srgbClr val="0096FF"/>
              </a:buClr>
              <a:buFont typeface="Arial" panose="020B0604020202020204" pitchFamily="34" charset="0"/>
              <a:buNone/>
            </a:pPr>
            <a:r>
              <a:rPr lang="en-US" sz="800" dirty="0"/>
              <a:t>F. </a:t>
            </a:r>
            <a:r>
              <a:rPr lang="en-US" sz="800" dirty="0" err="1"/>
              <a:t>Rathmann</a:t>
            </a:r>
            <a:r>
              <a:rPr lang="en-US" sz="800" dirty="0"/>
              <a:t> (BNL)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57DEC4-031E-1D40-A431-EA7B558AB9B5}"/>
              </a:ext>
            </a:extLst>
          </p:cNvPr>
          <p:cNvSpPr/>
          <p:nvPr/>
        </p:nvSpPr>
        <p:spPr>
          <a:xfrm>
            <a:off x="748145" y="4808306"/>
            <a:ext cx="1224493" cy="6369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1EBF05-D14F-8C4A-BB76-BC18C16024CD}"/>
              </a:ext>
            </a:extLst>
          </p:cNvPr>
          <p:cNvSpPr/>
          <p:nvPr/>
        </p:nvSpPr>
        <p:spPr>
          <a:xfrm>
            <a:off x="2147455" y="5445616"/>
            <a:ext cx="1224493" cy="6369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</p:spTree>
    <p:extLst>
      <p:ext uri="{BB962C8B-B14F-4D97-AF65-F5344CB8AC3E}">
        <p14:creationId xmlns:p14="http://schemas.microsoft.com/office/powerpoint/2010/main" val="2098331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19" y="0"/>
            <a:ext cx="11382077" cy="579120"/>
          </a:xfrm>
        </p:spPr>
        <p:txBody>
          <a:bodyPr/>
          <a:lstStyle/>
          <a:p>
            <a:r>
              <a:rPr lang="en-US" dirty="0"/>
              <a:t>Detector Inner Detector Support Structure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2210A-0002-1466-DCB7-FBBAB09474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9119" y="728840"/>
            <a:ext cx="11499234" cy="5212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Rahul’s meeting: https://</a:t>
            </a:r>
            <a:r>
              <a:rPr lang="en-US" dirty="0" err="1"/>
              <a:t>indico.bnl.gov</a:t>
            </a:r>
            <a:r>
              <a:rPr lang="en-US" dirty="0"/>
              <a:t>/event/22387/</a:t>
            </a:r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358EA4-5964-AC23-B5D1-98682486F2EB}"/>
              </a:ext>
            </a:extLst>
          </p:cNvPr>
          <p:cNvSpPr txBox="1"/>
          <p:nvPr/>
        </p:nvSpPr>
        <p:spPr>
          <a:xfrm>
            <a:off x="5801360" y="5303520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0" indent="0" algn="l">
              <a:buClr>
                <a:srgbClr val="0096FF"/>
              </a:buClr>
              <a:buFont typeface="Arial" panose="020B0604020202020204" pitchFamily="34" charset="0"/>
              <a:buNone/>
            </a:pPr>
            <a:endParaRPr lang="en-US" dirty="0">
              <a:solidFill>
                <a:srgbClr val="0096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706FEE-0368-541D-2390-AD4857A05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826" y="1109243"/>
            <a:ext cx="6426530" cy="5346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BBD2AA-E28C-734E-889E-41D73F89B0A5}"/>
              </a:ext>
            </a:extLst>
          </p:cNvPr>
          <p:cNvSpPr txBox="1"/>
          <p:nvPr/>
        </p:nvSpPr>
        <p:spPr>
          <a:xfrm>
            <a:off x="8991600" y="1856512"/>
            <a:ext cx="3200400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l">
              <a:buClr>
                <a:srgbClr val="0096FF"/>
              </a:buClr>
              <a:buFont typeface="Arial" panose="020B0604020202020204" pitchFamily="34" charset="0"/>
              <a:buNone/>
            </a:pPr>
            <a:r>
              <a:rPr lang="en-US" dirty="0"/>
              <a:t>next integration update</a:t>
            </a:r>
          </a:p>
          <a:p>
            <a:pPr marL="0" indent="0" algn="l">
              <a:buClr>
                <a:srgbClr val="0096FF"/>
              </a:buClr>
              <a:buFont typeface="Arial" panose="020B0604020202020204" pitchFamily="34" charset="0"/>
              <a:buNone/>
            </a:pPr>
            <a:r>
              <a:rPr lang="en-US" dirty="0"/>
              <a:t>TIC Meeting</a:t>
            </a:r>
          </a:p>
          <a:p>
            <a:pPr marL="0" indent="0" algn="l">
              <a:buClr>
                <a:srgbClr val="0096FF"/>
              </a:buClr>
              <a:buFont typeface="Arial" panose="020B0604020202020204" pitchFamily="34" charset="0"/>
              <a:buNone/>
            </a:pPr>
            <a:r>
              <a:rPr lang="en-US" dirty="0"/>
              <a:t>March 11</a:t>
            </a:r>
            <a:r>
              <a:rPr lang="en-US" baseline="30000" dirty="0"/>
              <a:t>th</a:t>
            </a:r>
            <a:r>
              <a:rPr lang="en-US" dirty="0"/>
              <a:t> 2024 </a:t>
            </a:r>
          </a:p>
        </p:txBody>
      </p:sp>
    </p:spTree>
    <p:extLst>
      <p:ext uri="{BB962C8B-B14F-4D97-AF65-F5344CB8AC3E}">
        <p14:creationId xmlns:p14="http://schemas.microsoft.com/office/powerpoint/2010/main" val="492545435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Autofit/>
      </a:bodyPr>
      <a:lstStyle>
        <a:defPPr marL="0" indent="0" algn="l">
          <a:buClr>
            <a:srgbClr val="0096FF"/>
          </a:buClr>
          <a:buFont typeface="Arial" panose="020B0604020202020204" pitchFamily="34" charset="0"/>
          <a:buNone/>
          <a:defRPr dirty="0" smtClean="0">
            <a:solidFill>
              <a:srgbClr val="0096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IC_PPT_Template_Widescreen_0923" id="{B3C6C6E8-A343-9F46-9C14-8D262507CB52}" vid="{B0F72776-BFD3-D14D-97CB-9DB1BA4DAE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6001</TotalTime>
  <Words>1402</Words>
  <Application>Microsoft Macintosh PowerPoint</Application>
  <PresentationFormat>Widescreen</PresentationFormat>
  <Paragraphs>133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BNL</vt:lpstr>
      <vt:lpstr>EIC Project News</vt:lpstr>
      <vt:lpstr>Outline</vt:lpstr>
      <vt:lpstr>Design Review 2024 Plans – Updates in Blue </vt:lpstr>
      <vt:lpstr>PDR2: IR Integration and Auxiliary Detectors</vt:lpstr>
      <vt:lpstr>Tracking Systems Preliminary Design Review</vt:lpstr>
      <vt:lpstr>Detector R&amp;D Day </vt:lpstr>
      <vt:lpstr>Design Maturity</vt:lpstr>
      <vt:lpstr>WBS 6.10 EIC Detector &amp; 6.10.01 Management</vt:lpstr>
      <vt:lpstr>Detector Inner Detector Support Structure</vt:lpstr>
      <vt:lpstr>Detector Cooling Integrated View</vt:lpstr>
      <vt:lpstr>Detector Gas Handling Systems Integrated View</vt:lpstr>
      <vt:lpstr>PowerPoint Presentation</vt:lpstr>
      <vt:lpstr>PowerPoint Presentation</vt:lpstr>
      <vt:lpstr>Goals for 2024 (towards CD-2!)</vt:lpstr>
      <vt:lpstr>Tracking Systems Preliminary Design Review</vt:lpstr>
      <vt:lpstr>Tracking Systems Preliminary Design Review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Abramowitz, Jennifer</dc:creator>
  <cp:keywords/>
  <dc:description/>
  <cp:lastModifiedBy>Elke-Caroline Aschenauer</cp:lastModifiedBy>
  <cp:revision>403</cp:revision>
  <dcterms:created xsi:type="dcterms:W3CDTF">2023-09-11T13:49:26Z</dcterms:created>
  <dcterms:modified xsi:type="dcterms:W3CDTF">2024-02-23T00:29:41Z</dcterms:modified>
  <cp:category/>
</cp:coreProperties>
</file>