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1" r:id="rId2"/>
    <p:sldMasterId id="2147483683" r:id="rId3"/>
  </p:sldMasterIdLst>
  <p:notesMasterIdLst>
    <p:notesMasterId r:id="rId23"/>
  </p:notesMasterIdLst>
  <p:sldIdLst>
    <p:sldId id="256" r:id="rId4"/>
    <p:sldId id="5807" r:id="rId5"/>
    <p:sldId id="5789" r:id="rId6"/>
    <p:sldId id="5827" r:id="rId7"/>
    <p:sldId id="5833" r:id="rId8"/>
    <p:sldId id="5820" r:id="rId9"/>
    <p:sldId id="5837" r:id="rId10"/>
    <p:sldId id="5824" r:id="rId11"/>
    <p:sldId id="5832" r:id="rId12"/>
    <p:sldId id="5825" r:id="rId13"/>
    <p:sldId id="426" r:id="rId14"/>
    <p:sldId id="1387" r:id="rId15"/>
    <p:sldId id="1259" r:id="rId16"/>
    <p:sldId id="5835" r:id="rId17"/>
    <p:sldId id="5836" r:id="rId18"/>
    <p:sldId id="5834" r:id="rId19"/>
    <p:sldId id="5817" r:id="rId20"/>
    <p:sldId id="2267" r:id="rId21"/>
    <p:sldId id="58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177296"/>
    <a:srgbClr val="165769"/>
    <a:srgbClr val="1582C2"/>
    <a:srgbClr val="0096FF"/>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7" autoAdjust="0"/>
    <p:restoredTop sz="94694"/>
  </p:normalViewPr>
  <p:slideViewPr>
    <p:cSldViewPr snapToGrid="0" snapToObjects="1">
      <p:cViewPr varScale="1">
        <p:scale>
          <a:sx n="63" d="100"/>
          <a:sy n="63" d="100"/>
        </p:scale>
        <p:origin x="756" y="5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60661984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F04-ABCB-2052-1A36-1718AF335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2B2B2F-7AF0-C7B6-55B7-CDED94FC95B1}"/>
              </a:ext>
            </a:extLst>
          </p:cNvPr>
          <p:cNvSpPr>
            <a:spLocks noGrp="1"/>
          </p:cNvSpPr>
          <p:nvPr>
            <p:ph type="dt" sz="half" idx="10"/>
          </p:nvPr>
        </p:nvSpPr>
        <p:spPr/>
        <p:txBody>
          <a:bodyPr/>
          <a:lstStyle/>
          <a:p>
            <a:fld id="{3C1E7AE4-C70B-4747-BF95-FB30DD494288}" type="datetime1">
              <a:rPr lang="en-US" smtClean="0"/>
              <a:t>3/21/2024</a:t>
            </a:fld>
            <a:endParaRPr lang="en-US"/>
          </a:p>
        </p:txBody>
      </p:sp>
      <p:sp>
        <p:nvSpPr>
          <p:cNvPr id="4" name="Footer Placeholder 3">
            <a:extLst>
              <a:ext uri="{FF2B5EF4-FFF2-40B4-BE49-F238E27FC236}">
                <a16:creationId xmlns:a16="http://schemas.microsoft.com/office/drawing/2014/main" id="{4D43246B-303F-1C17-C777-E555C651DF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3598FB-2D9A-A467-41E2-693BDBBDF037}"/>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342470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1059F-C995-4BA8-CD67-A4AE5A4C0FFE}"/>
              </a:ext>
            </a:extLst>
          </p:cNvPr>
          <p:cNvSpPr>
            <a:spLocks noGrp="1"/>
          </p:cNvSpPr>
          <p:nvPr>
            <p:ph type="dt" sz="half" idx="10"/>
          </p:nvPr>
        </p:nvSpPr>
        <p:spPr/>
        <p:txBody>
          <a:bodyPr/>
          <a:lstStyle/>
          <a:p>
            <a:fld id="{775C46BC-159B-4EA1-ABA7-BA94F27F5DB0}" type="datetime1">
              <a:rPr lang="en-US" smtClean="0"/>
              <a:t>3/21/2024</a:t>
            </a:fld>
            <a:endParaRPr lang="en-US"/>
          </a:p>
        </p:txBody>
      </p:sp>
      <p:sp>
        <p:nvSpPr>
          <p:cNvPr id="3" name="Footer Placeholder 2">
            <a:extLst>
              <a:ext uri="{FF2B5EF4-FFF2-40B4-BE49-F238E27FC236}">
                <a16:creationId xmlns:a16="http://schemas.microsoft.com/office/drawing/2014/main" id="{C0BC501C-800F-F016-38F5-79DF0D170F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D7C56C-BFFC-A09D-B440-5187755EFF45}"/>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75721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5035-DC30-D5AD-FB12-E9BE2EA51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A340D-ECD5-0DA9-2F69-4CFA09834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1042D-B71F-9553-7ACC-B821DE408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5D7A12-DB0C-B14D-6845-E762A6F0D1E4}"/>
              </a:ext>
            </a:extLst>
          </p:cNvPr>
          <p:cNvSpPr>
            <a:spLocks noGrp="1"/>
          </p:cNvSpPr>
          <p:nvPr>
            <p:ph type="dt" sz="half" idx="10"/>
          </p:nvPr>
        </p:nvSpPr>
        <p:spPr/>
        <p:txBody>
          <a:bodyPr/>
          <a:lstStyle/>
          <a:p>
            <a:fld id="{E5C1B3D2-EB1B-4D6A-A7CE-E24F722E99A2}" type="datetime1">
              <a:rPr lang="en-US" smtClean="0"/>
              <a:t>3/21/2024</a:t>
            </a:fld>
            <a:endParaRPr lang="en-US"/>
          </a:p>
        </p:txBody>
      </p:sp>
      <p:sp>
        <p:nvSpPr>
          <p:cNvPr id="6" name="Footer Placeholder 5">
            <a:extLst>
              <a:ext uri="{FF2B5EF4-FFF2-40B4-BE49-F238E27FC236}">
                <a16:creationId xmlns:a16="http://schemas.microsoft.com/office/drawing/2014/main" id="{0B62B7BB-4A11-CAE3-22EE-4374AB834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D1329-5BD5-36C9-53D3-7F335D05AAC0}"/>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193856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DF93-5F25-75A7-D07F-012A8558D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1F1DAF-2C4B-4613-C8B7-3E252CA1E2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DD8CBD-2AC3-4D08-5865-846C2E23F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533CE-86EE-94F3-D7AE-6005529B9980}"/>
              </a:ext>
            </a:extLst>
          </p:cNvPr>
          <p:cNvSpPr>
            <a:spLocks noGrp="1"/>
          </p:cNvSpPr>
          <p:nvPr>
            <p:ph type="dt" sz="half" idx="10"/>
          </p:nvPr>
        </p:nvSpPr>
        <p:spPr/>
        <p:txBody>
          <a:bodyPr/>
          <a:lstStyle/>
          <a:p>
            <a:fld id="{CB546C87-B6FF-4F12-865F-0D68878A5CB5}" type="datetime1">
              <a:rPr lang="en-US" smtClean="0"/>
              <a:t>3/21/2024</a:t>
            </a:fld>
            <a:endParaRPr lang="en-US"/>
          </a:p>
        </p:txBody>
      </p:sp>
      <p:sp>
        <p:nvSpPr>
          <p:cNvPr id="6" name="Footer Placeholder 5">
            <a:extLst>
              <a:ext uri="{FF2B5EF4-FFF2-40B4-BE49-F238E27FC236}">
                <a16:creationId xmlns:a16="http://schemas.microsoft.com/office/drawing/2014/main" id="{B7370692-7118-C86E-BB4F-72056FDED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C8D5F-E6FE-E756-98B0-FC3EE8D3B6D8}"/>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1301563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DFBE-CF15-C6CA-E92B-080B19D87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B937C4-2300-A1FD-0DEC-083D9DE390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7D9B1-38FA-2887-0494-11D294FAD778}"/>
              </a:ext>
            </a:extLst>
          </p:cNvPr>
          <p:cNvSpPr>
            <a:spLocks noGrp="1"/>
          </p:cNvSpPr>
          <p:nvPr>
            <p:ph type="dt" sz="half" idx="10"/>
          </p:nvPr>
        </p:nvSpPr>
        <p:spPr/>
        <p:txBody>
          <a:bodyPr/>
          <a:lstStyle/>
          <a:p>
            <a:fld id="{647521C6-47EC-4472-8FDC-D48A1411AA7A}" type="datetime1">
              <a:rPr lang="en-US" smtClean="0"/>
              <a:t>3/21/2024</a:t>
            </a:fld>
            <a:endParaRPr lang="en-US"/>
          </a:p>
        </p:txBody>
      </p:sp>
      <p:sp>
        <p:nvSpPr>
          <p:cNvPr id="5" name="Footer Placeholder 4">
            <a:extLst>
              <a:ext uri="{FF2B5EF4-FFF2-40B4-BE49-F238E27FC236}">
                <a16:creationId xmlns:a16="http://schemas.microsoft.com/office/drawing/2014/main" id="{8C59BCC5-1D43-2D99-C3A0-FE45B49B8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DC578-8DCB-5E2E-2C5D-A1FC5027CFD1}"/>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157480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31FB0-84E8-4273-4688-21412F927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945AC-D05E-4945-F74A-6BFA02357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4760F-496D-3375-0F03-91FA69FDAF91}"/>
              </a:ext>
            </a:extLst>
          </p:cNvPr>
          <p:cNvSpPr>
            <a:spLocks noGrp="1"/>
          </p:cNvSpPr>
          <p:nvPr>
            <p:ph type="dt" sz="half" idx="10"/>
          </p:nvPr>
        </p:nvSpPr>
        <p:spPr/>
        <p:txBody>
          <a:bodyPr/>
          <a:lstStyle/>
          <a:p>
            <a:fld id="{83797B08-A9DC-434D-BDC2-EC603B229A2C}" type="datetime1">
              <a:rPr lang="en-US" smtClean="0"/>
              <a:t>3/21/2024</a:t>
            </a:fld>
            <a:endParaRPr lang="en-US"/>
          </a:p>
        </p:txBody>
      </p:sp>
      <p:sp>
        <p:nvSpPr>
          <p:cNvPr id="5" name="Footer Placeholder 4">
            <a:extLst>
              <a:ext uri="{FF2B5EF4-FFF2-40B4-BE49-F238E27FC236}">
                <a16:creationId xmlns:a16="http://schemas.microsoft.com/office/drawing/2014/main" id="{DB7213CD-0A22-FE76-DF26-176546EE7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E4B45-DB42-9E6D-7A40-172B53C2DB3E}"/>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3497208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FC7D-71C1-45FB-3028-7B51D34302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537EE-39F4-3147-A5BA-34371796E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64E517-79E5-844D-9EEA-9A0810059FE9}"/>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03EED727-A6DD-E6B4-C30A-42FDC1EC7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1AEFB-C731-2A92-1B04-AB5CA267C749}"/>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3796158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2037-BCB4-F4AB-823A-FF4D537B3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79E21-16F5-FB53-82E1-523EE50D2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E6830-7A2C-334C-C5D1-25FC14F231EF}"/>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60763BFC-4279-59AC-B2A1-BFEED73AC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4E0CA-BACC-A962-A3BA-5B9A7199722E}"/>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337090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BF08-90CF-90DE-E503-5C6B2BB11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E4AE11-8D7B-8705-B86F-D24968839B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5CEC5F-6631-BB87-09F0-583B8C16C5CB}"/>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88FF4949-1359-F95B-E21B-159201E2D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6C546-9417-B8CB-077D-B05D55954D18}"/>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1203819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8F9B-BE05-27E5-3AB4-10FE52AC5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EE3F2-B08C-41BE-A0F4-7B102FF44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7518B-C316-9FC2-DCB8-518C96078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875D9D-9802-0A8A-46C4-25CC6379419D}"/>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6" name="Footer Placeholder 5">
            <a:extLst>
              <a:ext uri="{FF2B5EF4-FFF2-40B4-BE49-F238E27FC236}">
                <a16:creationId xmlns:a16="http://schemas.microsoft.com/office/drawing/2014/main" id="{18F82FBC-77DB-FDF6-5DC4-F96A40784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F7AC1-B5B3-325A-2083-C63A79DBB43D}"/>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110213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p:nvPr>
        </p:nvSpPr>
        <p:spPr>
          <a:xfrm>
            <a:off x="571500" y="736986"/>
            <a:ext cx="1104900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0738F48-5ECD-C342-B85B-563293DDE982}"/>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55608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9BB1-C37C-5317-3B91-80CC45AC95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8DD1B-6B0B-1687-5230-A9AA05FEA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1336F-37A6-FEC8-447E-25DFBE1F9A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46325-0E04-6399-E6F7-99232ADC37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240F7-A961-B560-2656-24DB69A592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68310-CF6C-FCCB-60B5-FAA9A95A1B23}"/>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8" name="Footer Placeholder 7">
            <a:extLst>
              <a:ext uri="{FF2B5EF4-FFF2-40B4-BE49-F238E27FC236}">
                <a16:creationId xmlns:a16="http://schemas.microsoft.com/office/drawing/2014/main" id="{CA2616BE-75C6-4CC7-2ABA-419771081B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B7DA03-18F2-2A12-C21B-ACEC628355D3}"/>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3552296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95AA-F2DE-0316-A7A7-439BEAD2C5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6E9244-F126-4F12-A950-1749AE1DE0CA}"/>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4" name="Footer Placeholder 3">
            <a:extLst>
              <a:ext uri="{FF2B5EF4-FFF2-40B4-BE49-F238E27FC236}">
                <a16:creationId xmlns:a16="http://schemas.microsoft.com/office/drawing/2014/main" id="{692F93AA-941B-7448-6928-CDBE84A4E0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D8189-E9DF-AA03-6BA3-A00ED1BA9821}"/>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103221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B5D62-90E7-4C4E-E068-B28A3B5C47DA}"/>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3" name="Footer Placeholder 2">
            <a:extLst>
              <a:ext uri="{FF2B5EF4-FFF2-40B4-BE49-F238E27FC236}">
                <a16:creationId xmlns:a16="http://schemas.microsoft.com/office/drawing/2014/main" id="{E516AE8F-ADAE-1311-CC88-9AE84CAA4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3B6BF-7E25-A5B2-80CA-681430494A70}"/>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1878980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8B9E-708C-72A5-4DEB-A6085EEA8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24B854-0848-C824-1131-3AC712D7F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235701-7A74-45ED-69F2-037C0C279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87F9E-B259-B912-0DFF-0A51ED0DC47A}"/>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6" name="Footer Placeholder 5">
            <a:extLst>
              <a:ext uri="{FF2B5EF4-FFF2-40B4-BE49-F238E27FC236}">
                <a16:creationId xmlns:a16="http://schemas.microsoft.com/office/drawing/2014/main" id="{F72B6977-8681-56B8-35DD-DC4B2675F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203B0-914C-0E7A-8CB3-CB7C67FD1237}"/>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2506971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7124-3E74-E34B-A8C7-63B412A45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606A8-89E8-E0E8-B17D-B29321037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45C439-F8CC-0A22-F3B3-7EC144AEC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57462-18A5-7D54-785A-CD48F0FE4B89}"/>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6" name="Footer Placeholder 5">
            <a:extLst>
              <a:ext uri="{FF2B5EF4-FFF2-40B4-BE49-F238E27FC236}">
                <a16:creationId xmlns:a16="http://schemas.microsoft.com/office/drawing/2014/main" id="{78EEB2C6-7240-EA78-5DD0-595886AE1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B74E7-5A13-0326-6BB0-E75188755506}"/>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2406830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983F-27F7-4185-C341-1808F556C6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A7AE8-4F18-164B-8B65-E2B03AF848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8FCC0-96A7-92D2-E65D-98B5B63B2813}"/>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E302AEE1-05F7-02A8-2C50-F21E4464E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58B74-75DB-B8F8-F6AB-D6D32E294D42}"/>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289157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3B33A-E7F6-62F8-87D1-18283CABC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01064B-7832-F521-6A29-4F57E3017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AB544F-6EF6-23FC-854C-A113423F8B4E}"/>
              </a:ext>
            </a:extLst>
          </p:cNvPr>
          <p:cNvSpPr>
            <a:spLocks noGrp="1"/>
          </p:cNvSpPr>
          <p:nvPr>
            <p:ph type="dt" sz="half" idx="10"/>
          </p:nvPr>
        </p:nvSpPr>
        <p:spPr/>
        <p:txBody>
          <a:body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13CCE859-F28D-0A98-B89E-880A174E5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A920D-2316-A6F4-6AFD-E50AD405FB7B}"/>
              </a:ext>
            </a:extLst>
          </p:cNvPr>
          <p:cNvSpPr>
            <a:spLocks noGrp="1"/>
          </p:cNvSpPr>
          <p:nvPr>
            <p:ph type="sldNum" sz="quarter" idx="12"/>
          </p:nvPr>
        </p:nvSpPr>
        <p:spPr/>
        <p:txBody>
          <a:bodyPr/>
          <a:lstStyle/>
          <a:p>
            <a:fld id="{56FAE5F8-885F-9C44-8D72-BD170265188A}" type="slidenum">
              <a:rPr lang="en-US" smtClean="0"/>
              <a:t>‹#›</a:t>
            </a:fld>
            <a:endParaRPr lang="en-US"/>
          </a:p>
        </p:txBody>
      </p:sp>
    </p:spTree>
    <p:extLst>
      <p:ext uri="{BB962C8B-B14F-4D97-AF65-F5344CB8AC3E}">
        <p14:creationId xmlns:p14="http://schemas.microsoft.com/office/powerpoint/2010/main" val="3786847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SG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b="1"/>
            </a:lvl1pPr>
          </a:lstStyle>
          <a:p>
            <a:r>
              <a:rPr lang="en-US" dirty="0"/>
              <a:t>Click to edit content title</a:t>
            </a:r>
          </a:p>
        </p:txBody>
      </p:sp>
      <p:sp>
        <p:nvSpPr>
          <p:cNvPr id="7" name="Footer Placeholder 4"/>
          <p:cNvSpPr>
            <a:spLocks noGrp="1"/>
          </p:cNvSpPr>
          <p:nvPr>
            <p:ph type="ftr" sz="quarter" idx="11"/>
          </p:nvPr>
        </p:nvSpPr>
        <p:spPr>
          <a:xfrm>
            <a:off x="4114800" y="6450371"/>
            <a:ext cx="3860800" cy="365125"/>
          </a:xfrm>
          <a:prstGeom prst="rect">
            <a:avLst/>
          </a:prstGeom>
        </p:spPr>
        <p:txBody>
          <a:bodyPr/>
          <a:lstStyle>
            <a:lvl1pPr>
              <a:defRPr>
                <a:solidFill>
                  <a:schemeClr val="bg1"/>
                </a:solidFill>
              </a:defRPr>
            </a:lvl1pPr>
          </a:lstStyle>
          <a:p>
            <a:r>
              <a:rPr lang="en-US" dirty="0"/>
              <a:t>Detector Support Group</a:t>
            </a:r>
          </a:p>
        </p:txBody>
      </p:sp>
      <p:sp>
        <p:nvSpPr>
          <p:cNvPr id="8" name="Rectangle 7"/>
          <p:cNvSpPr/>
          <p:nvPr userDrawn="1"/>
        </p:nvSpPr>
        <p:spPr>
          <a:xfrm>
            <a:off x="9143892" y="6507719"/>
            <a:ext cx="396262" cy="307777"/>
          </a:xfrm>
          <a:prstGeom prst="rect">
            <a:avLst/>
          </a:prstGeom>
        </p:spPr>
        <p:txBody>
          <a:bodyPr wrap="none">
            <a:spAutoFit/>
          </a:bodyPr>
          <a:lstStyle/>
          <a:p>
            <a:fld id="{478F943C-728E-4382-8EDE-3EA35D9388D3}" type="slidenum">
              <a:rPr lang="en-US" sz="1400" smtClean="0">
                <a:solidFill>
                  <a:schemeClr val="bg1"/>
                </a:solidFill>
              </a:rPr>
              <a:pPr/>
              <a:t>‹#›</a:t>
            </a:fld>
            <a:endParaRPr lang="en-US" sz="1400" dirty="0">
              <a:solidFill>
                <a:schemeClr val="bg1"/>
              </a:solidFill>
            </a:endParaRPr>
          </a:p>
        </p:txBody>
      </p:sp>
      <p:sp>
        <p:nvSpPr>
          <p:cNvPr id="6" name="Content Placeholder 2"/>
          <p:cNvSpPr>
            <a:spLocks noGrp="1"/>
          </p:cNvSpPr>
          <p:nvPr>
            <p:ph idx="12"/>
          </p:nvPr>
        </p:nvSpPr>
        <p:spPr>
          <a:xfrm>
            <a:off x="467995" y="983998"/>
            <a:ext cx="11368405" cy="5146675"/>
          </a:xfrm>
        </p:spPr>
        <p:txBody>
          <a:bodyPr>
            <a:noAutofit/>
          </a:bodyPr>
          <a:lstStyle>
            <a:lvl1pPr>
              <a:lnSpc>
                <a:spcPct val="100000"/>
              </a:lnSpc>
              <a:spcBef>
                <a:spcPts val="600"/>
              </a:spcBef>
              <a:defRPr sz="2800"/>
            </a:lvl1pPr>
            <a:lvl2pPr>
              <a:lnSpc>
                <a:spcPct val="100000"/>
              </a:lnSpc>
              <a:spcBef>
                <a:spcPts val="0"/>
              </a:spcBef>
              <a:defRPr sz="2400"/>
            </a:lvl2pPr>
            <a:lvl3pPr marL="1143000" indent="-228600">
              <a:lnSpc>
                <a:spcPct val="100000"/>
              </a:lnSpc>
              <a:spcBef>
                <a:spcPts val="0"/>
              </a:spcBef>
              <a:buFont typeface="Wingdings" panose="05000000000000000000" pitchFamily="2" charset="2"/>
              <a:buChar char="§"/>
              <a:defRPr sz="2000"/>
            </a:lvl3pPr>
          </a:lstStyle>
          <a:p>
            <a:pPr lvl="0"/>
            <a:r>
              <a:rPr lang="en-US"/>
              <a:t>Edit Master text styles</a:t>
            </a:r>
          </a:p>
          <a:p>
            <a:pPr lvl="1"/>
            <a:r>
              <a:rPr lang="en-US"/>
              <a:t>Second level</a:t>
            </a:r>
          </a:p>
          <a:p>
            <a:pPr lvl="2"/>
            <a:r>
              <a:rPr lang="en-US"/>
              <a:t>Third level</a:t>
            </a:r>
          </a:p>
        </p:txBody>
      </p:sp>
      <p:sp>
        <p:nvSpPr>
          <p:cNvPr id="10" name="Rectangle 9"/>
          <p:cNvSpPr/>
          <p:nvPr userDrawn="1"/>
        </p:nvSpPr>
        <p:spPr>
          <a:xfrm>
            <a:off x="1896425" y="6522012"/>
            <a:ext cx="779381" cy="307777"/>
          </a:xfrm>
          <a:prstGeom prst="rect">
            <a:avLst/>
          </a:prstGeom>
        </p:spPr>
        <p:txBody>
          <a:bodyPr wrap="none">
            <a:spAutoFit/>
          </a:bodyPr>
          <a:lstStyle/>
          <a:p>
            <a:fld id="{91F48864-962D-48CF-B28B-481B4909711C}" type="datetime1">
              <a:rPr lang="en-US" sz="1400" smtClean="0">
                <a:solidFill>
                  <a:schemeClr val="bg1"/>
                </a:solidFill>
              </a:rPr>
              <a:t>3/21/2024</a:t>
            </a:fld>
            <a:endParaRPr lang="en-US" sz="1400" dirty="0">
              <a:solidFill>
                <a:schemeClr val="bg1"/>
              </a:solidFill>
            </a:endParaRPr>
          </a:p>
        </p:txBody>
      </p:sp>
    </p:spTree>
    <p:extLst>
      <p:ext uri="{BB962C8B-B14F-4D97-AF65-F5344CB8AC3E}">
        <p14:creationId xmlns:p14="http://schemas.microsoft.com/office/powerpoint/2010/main" val="2182719709"/>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88277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0F741-9D79-A840-A1D9-E0BAB541CA6B}"/>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cxnSp>
        <p:nvCxnSpPr>
          <p:cNvPr id="3" name="Straight Connector 2">
            <a:extLst>
              <a:ext uri="{FF2B5EF4-FFF2-40B4-BE49-F238E27FC236}">
                <a16:creationId xmlns:a16="http://schemas.microsoft.com/office/drawing/2014/main" id="{BEFB08F1-022F-6249-AD85-B93B00BC7450}"/>
              </a:ext>
            </a:extLst>
          </p:cNvPr>
          <p:cNvCxnSpPr>
            <a:cxnSpLocks/>
          </p:cNvCxnSpPr>
          <p:nvPr userDrawn="1"/>
        </p:nvCxnSpPr>
        <p:spPr>
          <a:xfrm>
            <a:off x="571501"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E0E621-B046-414F-BEF5-7539FA0F990F}"/>
              </a:ext>
            </a:extLst>
          </p:cNvPr>
          <p:cNvSpPr txBox="1"/>
          <p:nvPr userDrawn="1"/>
        </p:nvSpPr>
        <p:spPr>
          <a:xfrm>
            <a:off x="487683" y="6577285"/>
            <a:ext cx="4214948" cy="246221"/>
          </a:xfrm>
          <a:prstGeom prst="rect">
            <a:avLst/>
          </a:prstGeom>
          <a:noFill/>
        </p:spPr>
        <p:txBody>
          <a:bodyPr wrap="square">
            <a:spAutoFit/>
          </a:bodyPr>
          <a:lstStyle/>
          <a:p>
            <a:pPr algn="l"/>
            <a:r>
              <a:rPr lang="en-US" sz="1000" dirty="0"/>
              <a:t>EIC RRB Meeting, December 7</a:t>
            </a:r>
            <a:r>
              <a:rPr lang="en-US" sz="1000" baseline="30000" dirty="0"/>
              <a:t>th</a:t>
            </a:r>
            <a:r>
              <a:rPr lang="en-US" sz="1000" dirty="0"/>
              <a:t> &amp; 8</a:t>
            </a:r>
            <a:r>
              <a:rPr lang="en-US" sz="1000" baseline="30000" dirty="0"/>
              <a:t>th</a:t>
            </a:r>
            <a:r>
              <a:rPr lang="en-US" sz="1000" dirty="0"/>
              <a:t>, 2023</a:t>
            </a:r>
          </a:p>
        </p:txBody>
      </p:sp>
      <p:sp>
        <p:nvSpPr>
          <p:cNvPr id="6" name="TextBox 5">
            <a:extLst>
              <a:ext uri="{FF2B5EF4-FFF2-40B4-BE49-F238E27FC236}">
                <a16:creationId xmlns:a16="http://schemas.microsoft.com/office/drawing/2014/main" id="{59E638AC-CA5E-3444-8837-8EFFB61F1B21}"/>
              </a:ext>
            </a:extLst>
          </p:cNvPr>
          <p:cNvSpPr txBox="1"/>
          <p:nvPr userDrawn="1"/>
        </p:nvSpPr>
        <p:spPr>
          <a:xfrm>
            <a:off x="4230139" y="6561754"/>
            <a:ext cx="3756147" cy="246221"/>
          </a:xfrm>
          <a:prstGeom prst="rect">
            <a:avLst/>
          </a:prstGeom>
          <a:noFill/>
        </p:spPr>
        <p:txBody>
          <a:bodyPr wrap="square">
            <a:spAutoFit/>
          </a:bodyPr>
          <a:lstStyle/>
          <a:p>
            <a:pPr algn="ctr"/>
            <a:r>
              <a:rPr lang="en-US" sz="1000" dirty="0"/>
              <a:t>E.C. </a:t>
            </a:r>
            <a:r>
              <a:rPr lang="en-US" sz="1000" dirty="0" err="1"/>
              <a:t>Aschenauer</a:t>
            </a:r>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E0E3-554C-88A0-E0BB-E5F60BF9D3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0FCD5F-3BB3-F8B5-F34B-892DC41D96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CA9965-1631-A08D-47A9-190A445F2A24}"/>
              </a:ext>
            </a:extLst>
          </p:cNvPr>
          <p:cNvSpPr>
            <a:spLocks noGrp="1"/>
          </p:cNvSpPr>
          <p:nvPr>
            <p:ph type="dt" sz="half" idx="10"/>
          </p:nvPr>
        </p:nvSpPr>
        <p:spPr/>
        <p:txBody>
          <a:bodyPr/>
          <a:lstStyle/>
          <a:p>
            <a:fld id="{B5445F92-BFF6-4EEB-8800-1E8617BBDE20}" type="datetime1">
              <a:rPr lang="en-US" smtClean="0"/>
              <a:t>3/21/2024</a:t>
            </a:fld>
            <a:endParaRPr lang="en-US"/>
          </a:p>
        </p:txBody>
      </p:sp>
      <p:sp>
        <p:nvSpPr>
          <p:cNvPr id="5" name="Footer Placeholder 4">
            <a:extLst>
              <a:ext uri="{FF2B5EF4-FFF2-40B4-BE49-F238E27FC236}">
                <a16:creationId xmlns:a16="http://schemas.microsoft.com/office/drawing/2014/main" id="{F8309A85-2BB7-A96F-4D40-68266F46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6B44A-3361-D899-D731-12945E4D5382}"/>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155634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B087-3D77-00E1-2A06-948ACA7A6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F8E795-A72D-16CF-A2DD-63749ADC2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BA971-6C97-B6D6-461F-A8ECDFC6C16C}"/>
              </a:ext>
            </a:extLst>
          </p:cNvPr>
          <p:cNvSpPr>
            <a:spLocks noGrp="1"/>
          </p:cNvSpPr>
          <p:nvPr>
            <p:ph type="dt" sz="half" idx="10"/>
          </p:nvPr>
        </p:nvSpPr>
        <p:spPr/>
        <p:txBody>
          <a:bodyPr/>
          <a:lstStyle/>
          <a:p>
            <a:fld id="{8A31832B-D271-4F3A-BCD2-C65B8F198227}" type="datetime1">
              <a:rPr lang="en-US" smtClean="0"/>
              <a:t>3/21/2024</a:t>
            </a:fld>
            <a:endParaRPr lang="en-US"/>
          </a:p>
        </p:txBody>
      </p:sp>
      <p:sp>
        <p:nvSpPr>
          <p:cNvPr id="5" name="Footer Placeholder 4">
            <a:extLst>
              <a:ext uri="{FF2B5EF4-FFF2-40B4-BE49-F238E27FC236}">
                <a16:creationId xmlns:a16="http://schemas.microsoft.com/office/drawing/2014/main" id="{8F9499C4-F313-BA50-1D8C-43AD3D36C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73BF0-9850-A950-4F6B-840B2D2BEF16}"/>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348750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FC96-BFBC-A7AF-1E70-C79E357AFF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EB692E-0F78-3380-2747-4D4366F89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0B0AC-882C-6F13-CC62-0A4D108F9DF2}"/>
              </a:ext>
            </a:extLst>
          </p:cNvPr>
          <p:cNvSpPr>
            <a:spLocks noGrp="1"/>
          </p:cNvSpPr>
          <p:nvPr>
            <p:ph type="dt" sz="half" idx="10"/>
          </p:nvPr>
        </p:nvSpPr>
        <p:spPr/>
        <p:txBody>
          <a:bodyPr/>
          <a:lstStyle/>
          <a:p>
            <a:fld id="{CCAA4484-328B-472C-9E8C-5B197A12355F}" type="datetime1">
              <a:rPr lang="en-US" smtClean="0"/>
              <a:t>3/21/2024</a:t>
            </a:fld>
            <a:endParaRPr lang="en-US"/>
          </a:p>
        </p:txBody>
      </p:sp>
      <p:sp>
        <p:nvSpPr>
          <p:cNvPr id="5" name="Footer Placeholder 4">
            <a:extLst>
              <a:ext uri="{FF2B5EF4-FFF2-40B4-BE49-F238E27FC236}">
                <a16:creationId xmlns:a16="http://schemas.microsoft.com/office/drawing/2014/main" id="{E6C6FAFA-2F7F-FD01-19D6-E4B08BB76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F2707-0CDD-E8C1-FD3F-5F3A08378731}"/>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142098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2D09-4447-728A-6F9C-3BE56CCC7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0DE63-DD43-B391-7A12-0CE38A6B7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DA6914-5658-88CE-A1AE-5470FC30C0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7A392B-2A95-7694-C9DD-20138612282C}"/>
              </a:ext>
            </a:extLst>
          </p:cNvPr>
          <p:cNvSpPr>
            <a:spLocks noGrp="1"/>
          </p:cNvSpPr>
          <p:nvPr>
            <p:ph type="dt" sz="half" idx="10"/>
          </p:nvPr>
        </p:nvSpPr>
        <p:spPr/>
        <p:txBody>
          <a:bodyPr/>
          <a:lstStyle/>
          <a:p>
            <a:fld id="{C8234302-23E5-4E4D-9CA2-C0ECAD20A6F2}" type="datetime1">
              <a:rPr lang="en-US" smtClean="0"/>
              <a:t>3/21/2024</a:t>
            </a:fld>
            <a:endParaRPr lang="en-US"/>
          </a:p>
        </p:txBody>
      </p:sp>
      <p:sp>
        <p:nvSpPr>
          <p:cNvPr id="6" name="Footer Placeholder 5">
            <a:extLst>
              <a:ext uri="{FF2B5EF4-FFF2-40B4-BE49-F238E27FC236}">
                <a16:creationId xmlns:a16="http://schemas.microsoft.com/office/drawing/2014/main" id="{B067057B-1286-7B7C-7785-7240DD0DA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59279-E0A5-A80A-2732-6793F1141643}"/>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271766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F63D-27FD-A90B-10D6-3E243848B5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D7F48B-59E5-6542-8EB0-B72D217A2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3DC55-8E88-AE7F-9E01-CF88B962E1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69957F-6E76-E56E-0E45-943E746DE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D07B9-C49D-5C1C-7EDE-185CFC022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19FB5F-4655-E178-8BED-F2BADD397FBC}"/>
              </a:ext>
            </a:extLst>
          </p:cNvPr>
          <p:cNvSpPr>
            <a:spLocks noGrp="1"/>
          </p:cNvSpPr>
          <p:nvPr>
            <p:ph type="dt" sz="half" idx="10"/>
          </p:nvPr>
        </p:nvSpPr>
        <p:spPr/>
        <p:txBody>
          <a:bodyPr/>
          <a:lstStyle/>
          <a:p>
            <a:fld id="{F07EB73C-B8BC-473C-A880-ADD61D1113CA}" type="datetime1">
              <a:rPr lang="en-US" smtClean="0"/>
              <a:t>3/21/2024</a:t>
            </a:fld>
            <a:endParaRPr lang="en-US"/>
          </a:p>
        </p:txBody>
      </p:sp>
      <p:sp>
        <p:nvSpPr>
          <p:cNvPr id="8" name="Footer Placeholder 7">
            <a:extLst>
              <a:ext uri="{FF2B5EF4-FFF2-40B4-BE49-F238E27FC236}">
                <a16:creationId xmlns:a16="http://schemas.microsoft.com/office/drawing/2014/main" id="{79E649FC-F1F0-F8C8-1A32-C6E95D610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C2B45B-E1DC-D372-2ACB-12922793EF60}"/>
              </a:ext>
            </a:extLst>
          </p:cNvPr>
          <p:cNvSpPr>
            <a:spLocks noGrp="1"/>
          </p:cNvSpPr>
          <p:nvPr>
            <p:ph type="sldNum" sz="quarter" idx="12"/>
          </p:nvPr>
        </p:nvSpPr>
        <p:spPr/>
        <p:txBody>
          <a:bodyPr/>
          <a:lstStyle/>
          <a:p>
            <a:fld id="{2E738617-EAEA-4434-AF8A-9D2B5766590A}" type="slidenum">
              <a:rPr lang="en-US" smtClean="0"/>
              <a:t>‹#›</a:t>
            </a:fld>
            <a:endParaRPr lang="en-US"/>
          </a:p>
        </p:txBody>
      </p:sp>
    </p:spTree>
    <p:extLst>
      <p:ext uri="{BB962C8B-B14F-4D97-AF65-F5344CB8AC3E}">
        <p14:creationId xmlns:p14="http://schemas.microsoft.com/office/powerpoint/2010/main" val="2317872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615091" y="0"/>
            <a:ext cx="11347413" cy="56101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615092" y="640083"/>
            <a:ext cx="11005409" cy="56568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638391" y="6484899"/>
            <a:ext cx="432487"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6" name="Straight Connector 5">
            <a:extLst>
              <a:ext uri="{FF2B5EF4-FFF2-40B4-BE49-F238E27FC236}">
                <a16:creationId xmlns:a16="http://schemas.microsoft.com/office/drawing/2014/main" id="{7F83A618-8545-DA46-A6B2-1A78663B6D12}"/>
              </a:ext>
            </a:extLst>
          </p:cNvPr>
          <p:cNvCxnSpPr>
            <a:cxnSpLocks/>
          </p:cNvCxnSpPr>
          <p:nvPr userDrawn="1"/>
        </p:nvCxnSpPr>
        <p:spPr>
          <a:xfrm>
            <a:off x="571501" y="577670"/>
            <a:ext cx="11620500" cy="0"/>
          </a:xfrm>
          <a:prstGeom prst="line">
            <a:avLst/>
          </a:prstGeom>
          <a:ln w="53975">
            <a:gradFill flip="none" rotWithShape="1">
              <a:gsLst>
                <a:gs pos="0">
                  <a:schemeClr val="tx2">
                    <a:lumMod val="60000"/>
                    <a:lumOff val="40000"/>
                  </a:schemeClr>
                </a:gs>
                <a:gs pos="49000">
                  <a:srgbClr val="011893"/>
                </a:gs>
                <a:gs pos="99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117A80-A94C-8141-A433-7BBFC7250623}"/>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59889"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84B297-FC6B-E741-A8E7-ECB4A1D296D3}"/>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E.C. </a:t>
            </a:r>
            <a:r>
              <a:rPr lang="en-US" sz="1000" dirty="0" err="1"/>
              <a:t>Aschenauer</a:t>
            </a:r>
            <a:r>
              <a:rPr lang="en-US" sz="1000" dirty="0"/>
              <a:t> &amp; R. Ent</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68" r:id="rId3"/>
    <p:sldLayoutId id="2147483667" r:id="rId4"/>
  </p:sldLayoutIdLst>
  <p:hf hdr="0" ftr="0" dt="0"/>
  <p:txStyles>
    <p:title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F3EAC-3C15-1D1A-3E36-4946FEA90D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C2D81-6296-FD3A-CE3A-349891C872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3EB15-9758-703A-13CA-F53BA0B1B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AFBA9-FA3C-4B06-B30D-3170C9E8BE0B}" type="datetime1">
              <a:rPr lang="en-US" smtClean="0"/>
              <a:t>3/21/2024</a:t>
            </a:fld>
            <a:endParaRPr lang="en-US"/>
          </a:p>
        </p:txBody>
      </p:sp>
      <p:sp>
        <p:nvSpPr>
          <p:cNvPr id="5" name="Footer Placeholder 4">
            <a:extLst>
              <a:ext uri="{FF2B5EF4-FFF2-40B4-BE49-F238E27FC236}">
                <a16:creationId xmlns:a16="http://schemas.microsoft.com/office/drawing/2014/main" id="{43555CCA-64FC-7709-5736-90BC2B38B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9B1A5D-F462-6FC8-1150-C4856DEC1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38617-EAEA-4434-AF8A-9D2B5766590A}" type="slidenum">
              <a:rPr lang="en-US" smtClean="0"/>
              <a:t>‹#›</a:t>
            </a:fld>
            <a:endParaRPr lang="en-US"/>
          </a:p>
        </p:txBody>
      </p:sp>
    </p:spTree>
    <p:extLst>
      <p:ext uri="{BB962C8B-B14F-4D97-AF65-F5344CB8AC3E}">
        <p14:creationId xmlns:p14="http://schemas.microsoft.com/office/powerpoint/2010/main" val="177232241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CE750-6699-6FF8-03F1-18F5DAA09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3EFE44-C35C-06FE-F72C-DAFA39CB3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1B75A-B264-99DE-9288-9374F02DD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92589-1A37-5744-AE66-0559507ED39B}" type="datetimeFigureOut">
              <a:rPr lang="en-US" smtClean="0"/>
              <a:t>3/21/2024</a:t>
            </a:fld>
            <a:endParaRPr lang="en-US"/>
          </a:p>
        </p:txBody>
      </p:sp>
      <p:sp>
        <p:nvSpPr>
          <p:cNvPr id="5" name="Footer Placeholder 4">
            <a:extLst>
              <a:ext uri="{FF2B5EF4-FFF2-40B4-BE49-F238E27FC236}">
                <a16:creationId xmlns:a16="http://schemas.microsoft.com/office/drawing/2014/main" id="{FD7CDD78-55CE-D81F-4DEF-6A217CAB9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292C6E-1346-591F-9A91-F20403ACC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AE5F8-885F-9C44-8D72-BD170265188A}" type="slidenum">
              <a:rPr lang="en-US" smtClean="0"/>
              <a:t>‹#›</a:t>
            </a:fld>
            <a:endParaRPr lang="en-US"/>
          </a:p>
        </p:txBody>
      </p:sp>
    </p:spTree>
    <p:extLst>
      <p:ext uri="{BB962C8B-B14F-4D97-AF65-F5344CB8AC3E}">
        <p14:creationId xmlns:p14="http://schemas.microsoft.com/office/powerpoint/2010/main" val="375035626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18" Type="http://schemas.openxmlformats.org/officeDocument/2006/relationships/image" Target="../media/image36.png"/><Relationship Id="rId3" Type="http://schemas.openxmlformats.org/officeDocument/2006/relationships/image" Target="../media/image22.png"/><Relationship Id="rId21" Type="http://schemas.openxmlformats.org/officeDocument/2006/relationships/image" Target="../media/image39.pn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image" Target="../media/image21.png"/><Relationship Id="rId16" Type="http://schemas.openxmlformats.org/officeDocument/2006/relationships/image" Target="../media/image34.emf"/><Relationship Id="rId20"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jpe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jpeg"/><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ndico.bnl.gov/event/21945/"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ndico.bnl.gov/event/2238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Experimental Program</a:t>
            </a:r>
          </a:p>
        </p:txBody>
      </p:sp>
      <p:sp>
        <p:nvSpPr>
          <p:cNvPr id="6" name="Text Placeholder 11">
            <a:extLst>
              <a:ext uri="{FF2B5EF4-FFF2-40B4-BE49-F238E27FC236}">
                <a16:creationId xmlns:a16="http://schemas.microsoft.com/office/drawing/2014/main" id="{22611969-DD89-AC5D-ED95-989348D61F16}"/>
              </a:ext>
            </a:extLst>
          </p:cNvPr>
          <p:cNvSpPr txBox="1">
            <a:spLocks/>
          </p:cNvSpPr>
          <p:nvPr/>
        </p:nvSpPr>
        <p:spPr>
          <a:xfrm>
            <a:off x="584200" y="4043916"/>
            <a:ext cx="10962105" cy="379542"/>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Clr>
                <a:srgbClr val="0096FF"/>
              </a:buClr>
              <a:buFontTx/>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EIC Detector Leads</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March 21</a:t>
            </a:r>
            <a:r>
              <a:rPr lang="en-US" baseline="30000" dirty="0"/>
              <a:t>st</a:t>
            </a:r>
            <a:r>
              <a:rPr lang="en-US" dirty="0"/>
              <a:t>,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Planning for Production Phase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2000" dirty="0"/>
              <a:t>We plan to collect information on all test setups for component quality assurance</a:t>
            </a:r>
          </a:p>
          <a:p>
            <a:r>
              <a:rPr lang="en-US" sz="2000" dirty="0"/>
              <a:t>Following slides show some examples, note that this will also come up in a Final Design Review!</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198529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Detector Support Group</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idx="12"/>
          </p:nvPr>
        </p:nvSpPr>
        <p:spPr>
          <a:xfrm>
            <a:off x="1531191" y="801858"/>
            <a:ext cx="5554283" cy="890196"/>
          </a:xfrm>
        </p:spPr>
        <p:txBody>
          <a:bodyPr/>
          <a:lstStyle/>
          <a:p>
            <a:pPr marL="231775" indent="-231775"/>
            <a:r>
              <a:rPr lang="en-US" sz="1400" dirty="0"/>
              <a:t>EIC dual-radiator RICH and proximity-focusing RICH detectors generate Cherenkov light in UV spectrum (down to 200 nm)</a:t>
            </a:r>
          </a:p>
          <a:p>
            <a:pPr marL="461963" lvl="1" indent="-234950"/>
            <a:r>
              <a:rPr lang="en-US" sz="1000" dirty="0"/>
              <a:t>Mirrors in detectors must reflect 95% of light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4705" y="834013"/>
            <a:ext cx="3690763" cy="2066518"/>
          </a:xfrm>
          <a:prstGeom prst="rect">
            <a:avLst/>
          </a:prstGeom>
          <a:no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0131" y="3775206"/>
            <a:ext cx="3433189" cy="1964547"/>
          </a:xfrm>
          <a:prstGeom prst="rect">
            <a:avLst/>
          </a:prstGeom>
          <a:noFill/>
        </p:spPr>
      </p:pic>
      <p:pic>
        <p:nvPicPr>
          <p:cNvPr id="7" name="Picture 6"/>
          <p:cNvPicPr>
            <a:picLocks noChangeAspect="1"/>
          </p:cNvPicPr>
          <p:nvPr/>
        </p:nvPicPr>
        <p:blipFill rotWithShape="1">
          <a:blip r:embed="rId4"/>
          <a:srcRect l="23702" r="806" b="44035"/>
          <a:stretch/>
        </p:blipFill>
        <p:spPr>
          <a:xfrm>
            <a:off x="1585309" y="4143356"/>
            <a:ext cx="2802303" cy="1521364"/>
          </a:xfrm>
          <a:prstGeom prst="rect">
            <a:avLst/>
          </a:prstGeom>
        </p:spPr>
      </p:pic>
      <p:pic>
        <p:nvPicPr>
          <p:cNvPr id="8" name="Picture 7"/>
          <p:cNvPicPr>
            <a:picLocks noChangeAspect="1"/>
          </p:cNvPicPr>
          <p:nvPr/>
        </p:nvPicPr>
        <p:blipFill rotWithShape="1">
          <a:blip r:embed="rId5"/>
          <a:srcRect l="28175" b="35476"/>
          <a:stretch/>
        </p:blipFill>
        <p:spPr>
          <a:xfrm>
            <a:off x="4432539" y="4133112"/>
            <a:ext cx="2652934" cy="1521363"/>
          </a:xfrm>
          <a:prstGeom prst="rect">
            <a:avLst/>
          </a:prstGeom>
        </p:spPr>
      </p:pic>
      <p:sp>
        <p:nvSpPr>
          <p:cNvPr id="11" name="TextBox 10"/>
          <p:cNvSpPr txBox="1"/>
          <p:nvPr/>
        </p:nvSpPr>
        <p:spPr>
          <a:xfrm>
            <a:off x="7354928" y="2779052"/>
            <a:ext cx="3293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Raw data acquired using CCD. Blue trace is reference measurement (test beam collected directly). Orange trace is reflectivity measurement (test beam reflects off of mirror at a 45° angle of incidence).</a:t>
            </a:r>
          </a:p>
        </p:txBody>
      </p:sp>
      <p:sp>
        <p:nvSpPr>
          <p:cNvPr id="13" name="TextBox 12"/>
          <p:cNvSpPr txBox="1"/>
          <p:nvPr/>
        </p:nvSpPr>
        <p:spPr>
          <a:xfrm>
            <a:off x="7272079" y="5664721"/>
            <a:ext cx="33633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Specified reflectivity (purple). Calculated reflectivity (green by dividing measurement (orange trace) by reference data (blue trace) in the figure at the top</a:t>
            </a:r>
          </a:p>
        </p:txBody>
      </p:sp>
      <p:sp>
        <p:nvSpPr>
          <p:cNvPr id="14" name="TextBox 13"/>
          <p:cNvSpPr txBox="1"/>
          <p:nvPr/>
        </p:nvSpPr>
        <p:spPr>
          <a:xfrm>
            <a:off x="1576409" y="5636469"/>
            <a:ext cx="2932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Setup for reference measurement. 3D printed fixture holds collimator to point directly at collector. Test beam does not reflect off of any mirror.</a:t>
            </a:r>
          </a:p>
        </p:txBody>
      </p:sp>
      <p:sp>
        <p:nvSpPr>
          <p:cNvPr id="15" name="TextBox 14"/>
          <p:cNvSpPr txBox="1"/>
          <p:nvPr/>
        </p:nvSpPr>
        <p:spPr>
          <a:xfrm>
            <a:off x="4560565" y="5646817"/>
            <a:ext cx="28086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Test station set up for reflectivity measurement. 3D printed fixture holds collimator over mirror at 45°. Test beam reflects off of mirror and onto collector.</a:t>
            </a:r>
          </a:p>
        </p:txBody>
      </p:sp>
      <p:sp>
        <p:nvSpPr>
          <p:cNvPr id="16" name="Title 1">
            <a:extLst>
              <a:ext uri="{FF2B5EF4-FFF2-40B4-BE49-F238E27FC236}">
                <a16:creationId xmlns:a16="http://schemas.microsoft.com/office/drawing/2014/main" id="{856F6A9D-3A6B-4E83-BE03-6D5BC7E96227}"/>
              </a:ext>
            </a:extLst>
          </p:cNvPr>
          <p:cNvSpPr txBox="1">
            <a:spLocks noGrp="1"/>
          </p:cNvSpPr>
          <p:nvPr>
            <p:ph type="title"/>
          </p:nvPr>
        </p:nvSpPr>
        <p:spPr>
          <a:xfrm>
            <a:off x="1524000" y="119587"/>
            <a:ext cx="9144000" cy="5873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i="0" kern="1200" baseline="0">
                <a:solidFill>
                  <a:schemeClr val="tx1"/>
                </a:solidFill>
                <a:latin typeface="+mj-lt"/>
                <a:ea typeface="+mj-ea"/>
                <a:cs typeface="+mj-cs"/>
              </a:defRPr>
            </a:lvl1pPr>
          </a:lstStyle>
          <a:p>
            <a:r>
              <a:rPr lang="en-US" sz="2400" dirty="0"/>
              <a:t>EIC - RICH</a:t>
            </a:r>
            <a:br>
              <a:rPr lang="en-US" sz="2400" dirty="0"/>
            </a:br>
            <a:r>
              <a:rPr lang="en-US" sz="1600" dirty="0"/>
              <a:t>Tyler Lemon</a:t>
            </a:r>
          </a:p>
        </p:txBody>
      </p:sp>
      <p:pic>
        <p:nvPicPr>
          <p:cNvPr id="17" name="Picture 16">
            <a:extLst>
              <a:ext uri="{FF2B5EF4-FFF2-40B4-BE49-F238E27FC236}">
                <a16:creationId xmlns:a16="http://schemas.microsoft.com/office/drawing/2014/main" id="{07A516B9-4759-4DC1-9211-5C6981C0F3E1}"/>
              </a:ext>
            </a:extLst>
          </p:cNvPr>
          <p:cNvPicPr>
            <a:picLocks noChangeAspect="1"/>
          </p:cNvPicPr>
          <p:nvPr/>
        </p:nvPicPr>
        <p:blipFill rotWithShape="1">
          <a:blip r:embed="rId6"/>
          <a:srcRect l="11452" r="5122"/>
          <a:stretch/>
        </p:blipFill>
        <p:spPr>
          <a:xfrm>
            <a:off x="4116476" y="1497951"/>
            <a:ext cx="2880103" cy="2310374"/>
          </a:xfrm>
          <a:prstGeom prst="rect">
            <a:avLst/>
          </a:prstGeom>
        </p:spPr>
      </p:pic>
      <p:sp>
        <p:nvSpPr>
          <p:cNvPr id="10" name="TextBox 9">
            <a:extLst>
              <a:ext uri="{FF2B5EF4-FFF2-40B4-BE49-F238E27FC236}">
                <a16:creationId xmlns:a16="http://schemas.microsoft.com/office/drawing/2014/main" id="{902B58EB-0E3C-4C58-9FA7-43A76514AA0D}"/>
              </a:ext>
            </a:extLst>
          </p:cNvPr>
          <p:cNvSpPr txBox="1"/>
          <p:nvPr/>
        </p:nvSpPr>
        <p:spPr>
          <a:xfrm>
            <a:off x="4909435" y="3874858"/>
            <a:ext cx="1343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D Printed fixture</a:t>
            </a:r>
          </a:p>
        </p:txBody>
      </p:sp>
      <p:sp>
        <p:nvSpPr>
          <p:cNvPr id="2" name="Rectangle 1">
            <a:extLst>
              <a:ext uri="{FF2B5EF4-FFF2-40B4-BE49-F238E27FC236}">
                <a16:creationId xmlns:a16="http://schemas.microsoft.com/office/drawing/2014/main" id="{EB8E2AEB-2434-4EA2-A6CB-8FADD5E665C8}"/>
              </a:ext>
            </a:extLst>
          </p:cNvPr>
          <p:cNvSpPr/>
          <p:nvPr/>
        </p:nvSpPr>
        <p:spPr>
          <a:xfrm>
            <a:off x="1526591" y="1515855"/>
            <a:ext cx="2690791" cy="2677656"/>
          </a:xfrm>
          <a:prstGeom prst="rect">
            <a:avLst/>
          </a:prstGeom>
        </p:spPr>
        <p:txBody>
          <a:bodyPr wrap="square">
            <a:spAutoFit/>
          </a:bodyPr>
          <a:lstStyle/>
          <a:p>
            <a:pPr marL="231775" marR="0" lvl="0" indent="-231775" algn="l" defTabSz="914400"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Developing setup to test mirror reflectivity </a:t>
            </a:r>
          </a:p>
          <a:p>
            <a:pPr marL="461963" marR="0" lvl="1" indent="-2349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[200 nm, 350 nm]</a:t>
            </a:r>
          </a:p>
          <a:p>
            <a:pPr marL="461963" marR="0" lvl="1" indent="-2349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Previous reflectivity test station used visible light </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[400 nm, 850 nm]</a:t>
            </a:r>
          </a:p>
          <a:p>
            <a:pPr marL="231775" marR="0" lvl="0" indent="-231775" algn="l" defTabSz="914400"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Researched components, procured, and set up test stand for visible light—proof-of-concept test</a:t>
            </a:r>
          </a:p>
          <a:p>
            <a:pPr marL="461963" marR="0" lvl="1" indent="-2349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Measured reflectivity of Thorlabs mirror sample is close to its specified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reflectivty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31775" marR="0" lvl="0" indent="-231775" algn="l" defTabSz="914400"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Next step: set up for UV light</a:t>
            </a:r>
          </a:p>
        </p:txBody>
      </p:sp>
      <p:sp>
        <p:nvSpPr>
          <p:cNvPr id="9" name="TextBox 8">
            <a:extLst>
              <a:ext uri="{FF2B5EF4-FFF2-40B4-BE49-F238E27FC236}">
                <a16:creationId xmlns:a16="http://schemas.microsoft.com/office/drawing/2014/main" id="{64236DA3-F308-B5E9-CAF2-695CF89AF81F}"/>
              </a:ext>
            </a:extLst>
          </p:cNvPr>
          <p:cNvSpPr txBox="1"/>
          <p:nvPr/>
        </p:nvSpPr>
        <p:spPr>
          <a:xfrm>
            <a:off x="7369241" y="60590"/>
            <a:ext cx="4633573" cy="646331"/>
          </a:xfrm>
          <a:prstGeom prst="rect">
            <a:avLst/>
          </a:prstGeom>
          <a:noFill/>
        </p:spPr>
        <p:txBody>
          <a:bodyPr wrap="square" rtlCol="0">
            <a:spAutoFit/>
          </a:bodyPr>
          <a:lstStyle/>
          <a:p>
            <a:r>
              <a:rPr lang="en-US" dirty="0">
                <a:highlight>
                  <a:srgbClr val="FFFF00"/>
                </a:highlight>
              </a:rPr>
              <a:t>Mirror reflectivity test setup a </a:t>
            </a:r>
            <a:r>
              <a:rPr lang="en-US" dirty="0" err="1">
                <a:highlight>
                  <a:srgbClr val="FFFF00"/>
                </a:highlight>
              </a:rPr>
              <a:t>JLab</a:t>
            </a:r>
            <a:r>
              <a:rPr lang="en-US" dirty="0">
                <a:highlight>
                  <a:srgbClr val="FFFF00"/>
                </a:highlight>
              </a:rPr>
              <a:t> resurrected and expanded at request of </a:t>
            </a:r>
            <a:r>
              <a:rPr lang="en-US" dirty="0" err="1">
                <a:highlight>
                  <a:srgbClr val="FFFF00"/>
                </a:highlight>
              </a:rPr>
              <a:t>dRICH</a:t>
            </a:r>
            <a:r>
              <a:rPr lang="en-US" dirty="0">
                <a:highlight>
                  <a:srgbClr val="FFFF00"/>
                </a:highlight>
              </a:rPr>
              <a:t>/INFN</a:t>
            </a:r>
          </a:p>
        </p:txBody>
      </p:sp>
      <p:sp>
        <p:nvSpPr>
          <p:cNvPr id="12" name="TextBox 11">
            <a:extLst>
              <a:ext uri="{FF2B5EF4-FFF2-40B4-BE49-F238E27FC236}">
                <a16:creationId xmlns:a16="http://schemas.microsoft.com/office/drawing/2014/main" id="{F022DCA5-D1CB-87A7-5E35-2C1C7F9709FD}"/>
              </a:ext>
            </a:extLst>
          </p:cNvPr>
          <p:cNvSpPr txBox="1"/>
          <p:nvPr/>
        </p:nvSpPr>
        <p:spPr>
          <a:xfrm>
            <a:off x="189187" y="117845"/>
            <a:ext cx="4633573" cy="369332"/>
          </a:xfrm>
          <a:prstGeom prst="rect">
            <a:avLst/>
          </a:prstGeom>
          <a:noFill/>
        </p:spPr>
        <p:txBody>
          <a:bodyPr wrap="square" rtlCol="0">
            <a:spAutoFit/>
          </a:bodyPr>
          <a:lstStyle/>
          <a:p>
            <a:r>
              <a:rPr lang="en-US" dirty="0">
                <a:highlight>
                  <a:srgbClr val="FFFF00"/>
                </a:highlight>
              </a:rPr>
              <a:t>From Detector Support Group at </a:t>
            </a:r>
            <a:r>
              <a:rPr lang="en-US" dirty="0" err="1">
                <a:highlight>
                  <a:srgbClr val="FFFF00"/>
                </a:highlight>
              </a:rPr>
              <a:t>JLab</a:t>
            </a:r>
            <a:endParaRPr lang="en-US" dirty="0">
              <a:highlight>
                <a:srgbClr val="FFFF00"/>
              </a:highlight>
            </a:endParaRPr>
          </a:p>
        </p:txBody>
      </p:sp>
    </p:spTree>
    <p:extLst>
      <p:ext uri="{BB962C8B-B14F-4D97-AF65-F5344CB8AC3E}">
        <p14:creationId xmlns:p14="http://schemas.microsoft.com/office/powerpoint/2010/main" val="307209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90BB7E-3C08-80DF-6F74-6A1FD4223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1407" y="699715"/>
            <a:ext cx="3219915" cy="699982"/>
          </a:xfrm>
          <a:prstGeom prst="rect">
            <a:avLst/>
          </a:prstGeom>
        </p:spPr>
      </p:pic>
      <p:sp>
        <p:nvSpPr>
          <p:cNvPr id="12" name="TextBox 11">
            <a:extLst>
              <a:ext uri="{FF2B5EF4-FFF2-40B4-BE49-F238E27FC236}">
                <a16:creationId xmlns:a16="http://schemas.microsoft.com/office/drawing/2014/main" id="{C0899B56-1A07-CEFF-1EC1-2CA01A31FDB1}"/>
              </a:ext>
            </a:extLst>
          </p:cNvPr>
          <p:cNvSpPr txBox="1"/>
          <p:nvPr/>
        </p:nvSpPr>
        <p:spPr>
          <a:xfrm>
            <a:off x="203105" y="16058"/>
            <a:ext cx="873573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outerShdw blurRad="38100" dist="38100" dir="2700000" algn="tl">
                    <a:srgbClr val="000000">
                      <a:alpha val="43137"/>
                    </a:srgbClr>
                  </a:outerShdw>
                </a:effectLst>
                <a:uLnTx/>
                <a:uFillTx/>
                <a:latin typeface="Calibri Light" panose="020F0302020204030204"/>
                <a:ea typeface="+mn-ea"/>
                <a:cs typeface="Arial" panose="020B0604020202020204" pitchFamily="34" charset="0"/>
              </a:rPr>
              <a:t>JLab</a:t>
            </a:r>
            <a:r>
              <a:rPr kumimoji="0" lang="en-US" sz="4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Light" panose="020F0302020204030204"/>
                <a:ea typeface="+mn-ea"/>
                <a:cs typeface="Arial" panose="020B0604020202020204" pitchFamily="34" charset="0"/>
              </a:rPr>
              <a:t> crystal test facility for PbWO</a:t>
            </a:r>
            <a:r>
              <a:rPr kumimoji="0" lang="en-US" sz="4400" b="1" i="0" u="none" strike="noStrike" kern="1200" cap="none" spc="0" normalizeH="0" baseline="-25000" noProof="0" dirty="0">
                <a:ln>
                  <a:noFill/>
                </a:ln>
                <a:solidFill>
                  <a:srgbClr val="5B9BD5">
                    <a:lumMod val="75000"/>
                  </a:srgbClr>
                </a:solidFill>
                <a:effectLst>
                  <a:outerShdw blurRad="38100" dist="38100" dir="2700000" algn="tl">
                    <a:srgbClr val="000000">
                      <a:alpha val="43137"/>
                    </a:srgbClr>
                  </a:outerShdw>
                </a:effectLst>
                <a:uLnTx/>
                <a:uFillTx/>
                <a:latin typeface="Calibri Light" panose="020F0302020204030204"/>
                <a:ea typeface="+mn-ea"/>
                <a:cs typeface="Arial" panose="020B0604020202020204" pitchFamily="34" charset="0"/>
              </a:rPr>
              <a:t>4</a:t>
            </a:r>
            <a:r>
              <a:rPr kumimoji="0" lang="en-US" sz="4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Light" panose="020F0302020204030204"/>
                <a:ea typeface="+mn-ea"/>
                <a:cs typeface="Arial" panose="020B0604020202020204" pitchFamily="34" charset="0"/>
              </a:rPr>
              <a:t> QA and prototype</a:t>
            </a:r>
          </a:p>
        </p:txBody>
      </p:sp>
      <p:sp>
        <p:nvSpPr>
          <p:cNvPr id="13" name="TextBox 12">
            <a:extLst>
              <a:ext uri="{FF2B5EF4-FFF2-40B4-BE49-F238E27FC236}">
                <a16:creationId xmlns:a16="http://schemas.microsoft.com/office/drawing/2014/main" id="{FC6B3082-F5B6-FC2A-566E-F1E04E544381}"/>
              </a:ext>
            </a:extLst>
          </p:cNvPr>
          <p:cNvSpPr txBox="1"/>
          <p:nvPr/>
        </p:nvSpPr>
        <p:spPr>
          <a:xfrm>
            <a:off x="447895" y="1764450"/>
            <a:ext cx="5347072" cy="4622291"/>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Dedicated cleanroom facility for crystal characterization</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Mitutoyo QM - for mechanical dimensions measurements. Precise to 1 micron. </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Crystal Light Yield measurements</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Optical transmittance with integrating sphere</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Radiation hardness in beam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Beam test facility with tagged photon beam up to 4-5 GeV</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Technique demonstrated successfully for NPS can be adapted for EIC prototype tests</a:t>
            </a:r>
          </a:p>
        </p:txBody>
      </p:sp>
      <p:pic>
        <p:nvPicPr>
          <p:cNvPr id="1026" name="Picture 2">
            <a:extLst>
              <a:ext uri="{FF2B5EF4-FFF2-40B4-BE49-F238E27FC236}">
                <a16:creationId xmlns:a16="http://schemas.microsoft.com/office/drawing/2014/main" id="{312D191C-047E-2B15-5F84-468070E1E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62608"/>
            <a:ext cx="3338005" cy="2503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F743D-19ED-03D2-A43B-7FF9DFCAB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632" y="1462608"/>
            <a:ext cx="2202473" cy="29366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8668080-6285-1C12-D062-DB96B0290ED8}"/>
              </a:ext>
            </a:extLst>
          </p:cNvPr>
          <p:cNvPicPr>
            <a:picLocks noChangeAspect="1"/>
          </p:cNvPicPr>
          <p:nvPr/>
        </p:nvPicPr>
        <p:blipFill rotWithShape="1">
          <a:blip r:embed="rId5"/>
          <a:srcRect l="10529" t="19231" r="45732" b="20703"/>
          <a:stretch/>
        </p:blipFill>
        <p:spPr>
          <a:xfrm>
            <a:off x="8781407" y="4462150"/>
            <a:ext cx="2824439" cy="2181785"/>
          </a:xfrm>
          <a:prstGeom prst="rect">
            <a:avLst/>
          </a:prstGeom>
        </p:spPr>
      </p:pic>
      <p:pic>
        <p:nvPicPr>
          <p:cNvPr id="17" name="Picture 16">
            <a:extLst>
              <a:ext uri="{FF2B5EF4-FFF2-40B4-BE49-F238E27FC236}">
                <a16:creationId xmlns:a16="http://schemas.microsoft.com/office/drawing/2014/main" id="{BD2BB298-B8F7-DF57-92E7-578C71FA0D4D}"/>
              </a:ext>
            </a:extLst>
          </p:cNvPr>
          <p:cNvPicPr>
            <a:picLocks noChangeAspect="1"/>
          </p:cNvPicPr>
          <p:nvPr/>
        </p:nvPicPr>
        <p:blipFill rotWithShape="1">
          <a:blip r:embed="rId6">
            <a:extLst>
              <a:ext uri="{28A0092B-C50C-407E-A947-70E740481C1C}">
                <a14:useLocalDpi xmlns:a14="http://schemas.microsoft.com/office/drawing/2010/main" val="0"/>
              </a:ext>
            </a:extLst>
          </a:blip>
          <a:srcRect l="34871" t="9543" b="2935"/>
          <a:stretch/>
        </p:blipFill>
        <p:spPr>
          <a:xfrm rot="5400000">
            <a:off x="6132555" y="4065484"/>
            <a:ext cx="2568480" cy="2588703"/>
          </a:xfrm>
          <a:prstGeom prst="rect">
            <a:avLst/>
          </a:prstGeom>
        </p:spPr>
      </p:pic>
      <p:sp>
        <p:nvSpPr>
          <p:cNvPr id="2" name="Slide Number Placeholder 1">
            <a:extLst>
              <a:ext uri="{FF2B5EF4-FFF2-40B4-BE49-F238E27FC236}">
                <a16:creationId xmlns:a16="http://schemas.microsoft.com/office/drawing/2014/main" id="{3468B1AD-6F35-737A-615B-0B2ACE8D04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38617-EAEA-4434-AF8A-9D2B5766590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B40280B0-A72A-F5DB-89BA-D48CB313AF98}"/>
              </a:ext>
            </a:extLst>
          </p:cNvPr>
          <p:cNvSpPr txBox="1">
            <a:spLocks/>
          </p:cNvSpPr>
          <p:nvPr/>
        </p:nvSpPr>
        <p:spPr>
          <a:xfrm>
            <a:off x="9359590" y="64224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738617-EAEA-4434-AF8A-9D2B5766590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467B04-E8E4-51C4-406A-FC6137AAB2DB}"/>
              </a:ext>
            </a:extLst>
          </p:cNvPr>
          <p:cNvSpPr txBox="1"/>
          <p:nvPr/>
        </p:nvSpPr>
        <p:spPr>
          <a:xfrm>
            <a:off x="8781407" y="173221"/>
            <a:ext cx="3344442" cy="369332"/>
          </a:xfrm>
          <a:prstGeom prst="rect">
            <a:avLst/>
          </a:prstGeom>
          <a:noFill/>
        </p:spPr>
        <p:txBody>
          <a:bodyPr wrap="none" rtlCol="0">
            <a:spAutoFit/>
          </a:bodyPr>
          <a:lstStyle/>
          <a:p>
            <a:r>
              <a:rPr lang="en-US" dirty="0">
                <a:highlight>
                  <a:srgbClr val="FFFF00"/>
                </a:highlight>
              </a:rPr>
              <a:t>From PbWO4 Final Design Review</a:t>
            </a:r>
          </a:p>
        </p:txBody>
      </p:sp>
    </p:spTree>
    <p:extLst>
      <p:ext uri="{BB962C8B-B14F-4D97-AF65-F5344CB8AC3E}">
        <p14:creationId xmlns:p14="http://schemas.microsoft.com/office/powerpoint/2010/main" val="3512920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Rectangle 11">
            <a:extLst>
              <a:ext uri="{FF2B5EF4-FFF2-40B4-BE49-F238E27FC236}">
                <a16:creationId xmlns:a16="http://schemas.microsoft.com/office/drawing/2014/main" id="{73B7CC7E-79D4-9BC2-CFCD-291FF05E0477}"/>
              </a:ext>
            </a:extLst>
          </p:cNvPr>
          <p:cNvSpPr>
            <a:spLocks noChangeArrowheads="1"/>
          </p:cNvSpPr>
          <p:nvPr/>
        </p:nvSpPr>
        <p:spPr bwMode="auto">
          <a:xfrm>
            <a:off x="4648543" y="264652"/>
            <a:ext cx="32702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800" dirty="0">
                <a:latin typeface="+mn-lt"/>
              </a:rPr>
              <a:t>Crystal light yield and timing</a:t>
            </a:r>
          </a:p>
        </p:txBody>
      </p:sp>
      <p:sp>
        <p:nvSpPr>
          <p:cNvPr id="9226" name="Rectangle 11">
            <a:extLst>
              <a:ext uri="{FF2B5EF4-FFF2-40B4-BE49-F238E27FC236}">
                <a16:creationId xmlns:a16="http://schemas.microsoft.com/office/drawing/2014/main" id="{B3FE0C8E-2309-C7DE-2004-352749A574B2}"/>
              </a:ext>
            </a:extLst>
          </p:cNvPr>
          <p:cNvSpPr>
            <a:spLocks noChangeArrowheads="1"/>
          </p:cNvSpPr>
          <p:nvPr/>
        </p:nvSpPr>
        <p:spPr bwMode="auto">
          <a:xfrm>
            <a:off x="1639312" y="264652"/>
            <a:ext cx="3009231"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800" dirty="0">
                <a:latin typeface="+mn-lt"/>
              </a:rPr>
              <a:t>Optical Transmittance (L/T)</a:t>
            </a:r>
            <a:endParaRPr lang="en-US" altLang="en-US" sz="1800" baseline="30000" dirty="0">
              <a:solidFill>
                <a:schemeClr val="tx1"/>
              </a:solidFill>
              <a:latin typeface="+mn-lt"/>
              <a:cs typeface="Times New Roman" panose="02020603050405020304" pitchFamily="18" charset="0"/>
            </a:endParaRPr>
          </a:p>
        </p:txBody>
      </p:sp>
      <p:sp>
        <p:nvSpPr>
          <p:cNvPr id="9227" name="Rectangle 11">
            <a:extLst>
              <a:ext uri="{FF2B5EF4-FFF2-40B4-BE49-F238E27FC236}">
                <a16:creationId xmlns:a16="http://schemas.microsoft.com/office/drawing/2014/main" id="{9BCB8540-E4FF-F134-2A0D-1AC62492BCD2}"/>
              </a:ext>
            </a:extLst>
          </p:cNvPr>
          <p:cNvSpPr>
            <a:spLocks noChangeArrowheads="1"/>
          </p:cNvSpPr>
          <p:nvPr/>
        </p:nvSpPr>
        <p:spPr bwMode="auto">
          <a:xfrm>
            <a:off x="6025300" y="789985"/>
            <a:ext cx="185648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Cs-137 source and calibrated 2-inch PMT (Hamamatsu R2059-01) with QE(420nm)=24%. </a:t>
            </a:r>
            <a:endParaRPr lang="en-US" altLang="en-US" sz="1200" baseline="30000" dirty="0">
              <a:solidFill>
                <a:schemeClr val="tx1"/>
              </a:solidFill>
              <a:latin typeface="+mn-lt"/>
              <a:cs typeface="Times New Roman" panose="02020603050405020304" pitchFamily="18" charset="0"/>
            </a:endParaRPr>
          </a:p>
        </p:txBody>
      </p:sp>
      <p:cxnSp>
        <p:nvCxnSpPr>
          <p:cNvPr id="9228" name="Straight Arrow Connector 2">
            <a:extLst>
              <a:ext uri="{FF2B5EF4-FFF2-40B4-BE49-F238E27FC236}">
                <a16:creationId xmlns:a16="http://schemas.microsoft.com/office/drawing/2014/main" id="{7411E232-2EC7-047D-5680-C3F11054B5BB}"/>
              </a:ext>
            </a:extLst>
          </p:cNvPr>
          <p:cNvCxnSpPr>
            <a:cxnSpLocks noChangeShapeType="1"/>
          </p:cNvCxnSpPr>
          <p:nvPr/>
        </p:nvCxnSpPr>
        <p:spPr bwMode="auto">
          <a:xfrm flipH="1" flipV="1">
            <a:off x="7460081" y="5300913"/>
            <a:ext cx="225425" cy="266700"/>
          </a:xfrm>
          <a:prstGeom prst="straightConnector1">
            <a:avLst/>
          </a:prstGeom>
          <a:noFill/>
          <a:ln w="2222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9230" name="Straight Arrow Connector 32">
            <a:extLst>
              <a:ext uri="{FF2B5EF4-FFF2-40B4-BE49-F238E27FC236}">
                <a16:creationId xmlns:a16="http://schemas.microsoft.com/office/drawing/2014/main" id="{8982713F-D43E-D067-2DAB-5B3D957FA7AD}"/>
              </a:ext>
            </a:extLst>
          </p:cNvPr>
          <p:cNvCxnSpPr>
            <a:cxnSpLocks noChangeShapeType="1"/>
          </p:cNvCxnSpPr>
          <p:nvPr/>
        </p:nvCxnSpPr>
        <p:spPr bwMode="auto">
          <a:xfrm>
            <a:off x="6177381" y="4842126"/>
            <a:ext cx="74613" cy="457200"/>
          </a:xfrm>
          <a:prstGeom prst="straightConnector1">
            <a:avLst/>
          </a:prstGeom>
          <a:noFill/>
          <a:ln w="254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9232" name="Rectangle 11">
            <a:extLst>
              <a:ext uri="{FF2B5EF4-FFF2-40B4-BE49-F238E27FC236}">
                <a16:creationId xmlns:a16="http://schemas.microsoft.com/office/drawing/2014/main" id="{0E447969-1FF2-ED83-1EA9-0679D77DC811}"/>
              </a:ext>
            </a:extLst>
          </p:cNvPr>
          <p:cNvSpPr>
            <a:spLocks noChangeArrowheads="1"/>
          </p:cNvSpPr>
          <p:nvPr/>
        </p:nvSpPr>
        <p:spPr bwMode="auto">
          <a:xfrm>
            <a:off x="8420444" y="264652"/>
            <a:ext cx="3270251"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800" dirty="0">
                <a:latin typeface="+mn-lt"/>
              </a:rPr>
              <a:t>Radiation Hardness and recovery</a:t>
            </a:r>
            <a:endParaRPr lang="en-US" altLang="en-US" sz="1800" baseline="30000" dirty="0">
              <a:solidFill>
                <a:schemeClr val="tx1"/>
              </a:solidFill>
              <a:latin typeface="+mn-lt"/>
              <a:cs typeface="Times New Roman" panose="02020603050405020304" pitchFamily="18" charset="0"/>
            </a:endParaRPr>
          </a:p>
        </p:txBody>
      </p:sp>
      <p:sp>
        <p:nvSpPr>
          <p:cNvPr id="9233" name="Rectangle 11">
            <a:extLst>
              <a:ext uri="{FF2B5EF4-FFF2-40B4-BE49-F238E27FC236}">
                <a16:creationId xmlns:a16="http://schemas.microsoft.com/office/drawing/2014/main" id="{3408B676-CD74-1E26-7A98-E8C2F2A54118}"/>
              </a:ext>
            </a:extLst>
          </p:cNvPr>
          <p:cNvSpPr>
            <a:spLocks noChangeArrowheads="1"/>
          </p:cNvSpPr>
          <p:nvPr/>
        </p:nvSpPr>
        <p:spPr bwMode="auto">
          <a:xfrm>
            <a:off x="10898285" y="692598"/>
            <a:ext cx="1124194" cy="26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Co-60 sources </a:t>
            </a:r>
            <a:endParaRPr lang="en-US" altLang="en-US" sz="1200" baseline="30000" dirty="0">
              <a:solidFill>
                <a:schemeClr val="tx1"/>
              </a:solidFill>
              <a:latin typeface="+mn-lt"/>
              <a:cs typeface="Times New Roman" panose="02020603050405020304" pitchFamily="18" charset="0"/>
            </a:endParaRPr>
          </a:p>
        </p:txBody>
      </p:sp>
      <p:sp>
        <p:nvSpPr>
          <p:cNvPr id="9234" name="Rectangle 11">
            <a:extLst>
              <a:ext uri="{FF2B5EF4-FFF2-40B4-BE49-F238E27FC236}">
                <a16:creationId xmlns:a16="http://schemas.microsoft.com/office/drawing/2014/main" id="{02E528CB-ACAD-54CB-AC1F-240F2964FA4D}"/>
              </a:ext>
            </a:extLst>
          </p:cNvPr>
          <p:cNvSpPr>
            <a:spLocks noChangeArrowheads="1"/>
          </p:cNvSpPr>
          <p:nvPr/>
        </p:nvSpPr>
        <p:spPr bwMode="auto">
          <a:xfrm>
            <a:off x="1634592" y="1732107"/>
            <a:ext cx="272857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Modified Varian Cary 5000 spectrometer</a:t>
            </a:r>
            <a:endParaRPr lang="en-US" altLang="en-US" sz="1200" baseline="30000" dirty="0">
              <a:solidFill>
                <a:schemeClr val="tx1"/>
              </a:solidFill>
              <a:latin typeface="+mn-lt"/>
              <a:cs typeface="Times New Roman" panose="02020603050405020304" pitchFamily="18" charset="0"/>
            </a:endParaRPr>
          </a:p>
        </p:txBody>
      </p:sp>
      <p:pic>
        <p:nvPicPr>
          <p:cNvPr id="9239" name="Picture 2">
            <a:extLst>
              <a:ext uri="{FF2B5EF4-FFF2-40B4-BE49-F238E27FC236}">
                <a16:creationId xmlns:a16="http://schemas.microsoft.com/office/drawing/2014/main" id="{93DF74D6-F0AE-A09C-7E01-5D86F3C32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08"/>
          <a:stretch>
            <a:fillRect/>
          </a:stretch>
        </p:blipFill>
        <p:spPr bwMode="auto">
          <a:xfrm>
            <a:off x="4588217" y="645806"/>
            <a:ext cx="1447802" cy="122362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40" name="Picture 3">
            <a:extLst>
              <a:ext uri="{FF2B5EF4-FFF2-40B4-BE49-F238E27FC236}">
                <a16:creationId xmlns:a16="http://schemas.microsoft.com/office/drawing/2014/main" id="{A10EEA0D-40F8-CA6C-3A66-448FA3B7B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235" y="692400"/>
            <a:ext cx="2305050" cy="11906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41" name="Picture 4">
            <a:extLst>
              <a:ext uri="{FF2B5EF4-FFF2-40B4-BE49-F238E27FC236}">
                <a16:creationId xmlns:a16="http://schemas.microsoft.com/office/drawing/2014/main" id="{533357A7-404E-CBE9-ABE7-1A5F1C557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993" y="752333"/>
            <a:ext cx="1839914" cy="87261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42" name="Picture 5">
            <a:extLst>
              <a:ext uri="{FF2B5EF4-FFF2-40B4-BE49-F238E27FC236}">
                <a16:creationId xmlns:a16="http://schemas.microsoft.com/office/drawing/2014/main" id="{AD566F0F-A860-A7E3-CAB7-41FB84889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6803" y="1103185"/>
            <a:ext cx="1676961" cy="101346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44" name="Picture 8" descr="https://upload.wikimedia.org/wikipedia/en/1/19/Logo-justus-liebig-universit%C3%A4t-giessen.gif">
            <a:extLst>
              <a:ext uri="{FF2B5EF4-FFF2-40B4-BE49-F238E27FC236}">
                <a16:creationId xmlns:a16="http://schemas.microsoft.com/office/drawing/2014/main" id="{EB60305B-CB01-A274-8377-9E394C4CD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14" y="1050382"/>
            <a:ext cx="1465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8" descr="C:\Users\hornt\Desktop\tanja\CUA\NPS_project\Crystals\Pictures_LY_transmittance_setup\IMG_3476.JPG">
            <a:extLst>
              <a:ext uri="{FF2B5EF4-FFF2-40B4-BE49-F238E27FC236}">
                <a16:creationId xmlns:a16="http://schemas.microsoft.com/office/drawing/2014/main" id="{C6935987-2636-379A-2689-452B8594DC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838" r="2737"/>
          <a:stretch>
            <a:fillRect/>
          </a:stretch>
        </p:blipFill>
        <p:spPr bwMode="auto">
          <a:xfrm>
            <a:off x="1859550" y="2269138"/>
            <a:ext cx="993775" cy="90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rystal3_position">
            <a:extLst>
              <a:ext uri="{FF2B5EF4-FFF2-40B4-BE49-F238E27FC236}">
                <a16:creationId xmlns:a16="http://schemas.microsoft.com/office/drawing/2014/main" id="{D89D16BC-C19A-2003-6831-DC6C8F3067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0402" y="2346109"/>
            <a:ext cx="1162223" cy="8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a:extLst>
              <a:ext uri="{FF2B5EF4-FFF2-40B4-BE49-F238E27FC236}">
                <a16:creationId xmlns:a16="http://schemas.microsoft.com/office/drawing/2014/main" id="{20283D11-AC61-7B01-CCCE-1605023E8E35}"/>
              </a:ext>
            </a:extLst>
          </p:cNvPr>
          <p:cNvSpPr>
            <a:spLocks noChangeArrowheads="1"/>
          </p:cNvSpPr>
          <p:nvPr/>
        </p:nvSpPr>
        <p:spPr bwMode="auto">
          <a:xfrm>
            <a:off x="1727543" y="3295591"/>
            <a:ext cx="273609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Perkin-Elmer Lambda 950 spectrometer</a:t>
            </a:r>
            <a:endParaRPr lang="en-US" altLang="en-US" sz="1200" baseline="300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58564DF9-D8FA-05D3-82AB-0A4780D9B1ED}"/>
              </a:ext>
            </a:extLst>
          </p:cNvPr>
          <p:cNvPicPr>
            <a:picLocks noChangeAspect="1"/>
          </p:cNvPicPr>
          <p:nvPr/>
        </p:nvPicPr>
        <p:blipFill rotWithShape="1">
          <a:blip r:embed="rId9"/>
          <a:srcRect t="22876" b="28362"/>
          <a:stretch/>
        </p:blipFill>
        <p:spPr>
          <a:xfrm>
            <a:off x="213789" y="4008605"/>
            <a:ext cx="1420803" cy="692811"/>
          </a:xfrm>
          <a:prstGeom prst="rect">
            <a:avLst/>
          </a:prstGeom>
        </p:spPr>
      </p:pic>
      <p:pic>
        <p:nvPicPr>
          <p:cNvPr id="7" name="Picture 4">
            <a:extLst>
              <a:ext uri="{FF2B5EF4-FFF2-40B4-BE49-F238E27FC236}">
                <a16:creationId xmlns:a16="http://schemas.microsoft.com/office/drawing/2014/main" id="{588B81BF-1740-676A-1C80-51CE8689D7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237" r="12060"/>
          <a:stretch/>
        </p:blipFill>
        <p:spPr bwMode="auto">
          <a:xfrm>
            <a:off x="4902182" y="2155817"/>
            <a:ext cx="1109180" cy="12350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0" descr="C:\Users\hornt\Desktop\tanja\CUA\NPS_project\Crystals\Pictures_LY_transmittance_setup\IMG_3473.JPG">
            <a:extLst>
              <a:ext uri="{FF2B5EF4-FFF2-40B4-BE49-F238E27FC236}">
                <a16:creationId xmlns:a16="http://schemas.microsoft.com/office/drawing/2014/main" id="{7F01760F-DB11-663D-8237-C225809CD6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4878" t="6673" r="10719" b="19797"/>
          <a:stretch>
            <a:fillRect/>
          </a:stretch>
        </p:blipFill>
        <p:spPr bwMode="auto">
          <a:xfrm>
            <a:off x="6137079" y="2121055"/>
            <a:ext cx="1523770" cy="130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6CEDE0D-AEF1-22FD-BCBC-9AFAE6242C3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44000"/>
                    </a14:imgEffect>
                  </a14:imgLayer>
                </a14:imgProps>
              </a:ext>
            </a:extLst>
          </a:blip>
          <a:stretch>
            <a:fillRect/>
          </a:stretch>
        </p:blipFill>
        <p:spPr>
          <a:xfrm>
            <a:off x="6554764" y="2746600"/>
            <a:ext cx="1549150" cy="945403"/>
          </a:xfrm>
          <a:prstGeom prst="rect">
            <a:avLst/>
          </a:prstGeom>
          <a:solidFill>
            <a:schemeClr val="accent5">
              <a:lumMod val="20000"/>
              <a:lumOff val="80000"/>
            </a:schemeClr>
          </a:solidFill>
        </p:spPr>
      </p:pic>
      <p:grpSp>
        <p:nvGrpSpPr>
          <p:cNvPr id="33" name="Group 36">
            <a:extLst>
              <a:ext uri="{FF2B5EF4-FFF2-40B4-BE49-F238E27FC236}">
                <a16:creationId xmlns:a16="http://schemas.microsoft.com/office/drawing/2014/main" id="{668EA187-8824-BF85-AD60-77C97800A7DF}"/>
              </a:ext>
            </a:extLst>
          </p:cNvPr>
          <p:cNvGrpSpPr>
            <a:grpSpLocks/>
          </p:cNvGrpSpPr>
          <p:nvPr/>
        </p:nvGrpSpPr>
        <p:grpSpPr bwMode="auto">
          <a:xfrm>
            <a:off x="9909482" y="2292785"/>
            <a:ext cx="1549151" cy="629403"/>
            <a:chOff x="1986158" y="18537241"/>
            <a:chExt cx="4768850" cy="2065399"/>
          </a:xfrm>
        </p:grpSpPr>
        <p:pic>
          <p:nvPicPr>
            <p:cNvPr id="34" name="Picture 2" descr="C:\Users\Runyon\Desktop\Pictures for CEU Poster\IMG_6060.JPG">
              <a:extLst>
                <a:ext uri="{FF2B5EF4-FFF2-40B4-BE49-F238E27FC236}">
                  <a16:creationId xmlns:a16="http://schemas.microsoft.com/office/drawing/2014/main" id="{11B57482-F3FA-DB24-C348-985A8CC181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3410" t="11440" r="3180" b="34621"/>
            <a:stretch>
              <a:fillRect/>
            </a:stretch>
          </p:blipFill>
          <p:spPr bwMode="auto">
            <a:xfrm>
              <a:off x="1986158" y="18537241"/>
              <a:ext cx="4768850" cy="206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FD281648-D801-242E-F708-B35915AD68E4}"/>
                </a:ext>
              </a:extLst>
            </p:cNvPr>
            <p:cNvCxnSpPr>
              <a:endCxn id="36" idx="1"/>
            </p:cNvCxnSpPr>
            <p:nvPr/>
          </p:nvCxnSpPr>
          <p:spPr>
            <a:xfrm>
              <a:off x="5220443" y="19665014"/>
              <a:ext cx="357836" cy="357346"/>
            </a:xfrm>
            <a:prstGeom prst="line">
              <a:avLst/>
            </a:prstGeom>
            <a:ln>
              <a:solidFill>
                <a:srgbClr val="FF0000"/>
              </a:solidFill>
              <a:headEnd type="triangle"/>
              <a:tailEnd type="none"/>
            </a:ln>
          </p:spPr>
          <p:style>
            <a:lnRef idx="2">
              <a:schemeClr val="dk1"/>
            </a:lnRef>
            <a:fillRef idx="0">
              <a:schemeClr val="dk1"/>
            </a:fillRef>
            <a:effectRef idx="1">
              <a:schemeClr val="dk1"/>
            </a:effectRef>
            <a:fontRef idx="minor">
              <a:schemeClr val="tx1"/>
            </a:fontRef>
          </p:style>
        </p:cxnSp>
        <p:sp>
          <p:nvSpPr>
            <p:cNvPr id="36" name="TextBox 39">
              <a:extLst>
                <a:ext uri="{FF2B5EF4-FFF2-40B4-BE49-F238E27FC236}">
                  <a16:creationId xmlns:a16="http://schemas.microsoft.com/office/drawing/2014/main" id="{C3853F57-D18F-3644-4035-59005B5530E6}"/>
                </a:ext>
              </a:extLst>
            </p:cNvPr>
            <p:cNvSpPr txBox="1">
              <a:spLocks noChangeArrowheads="1"/>
            </p:cNvSpPr>
            <p:nvPr/>
          </p:nvSpPr>
          <p:spPr bwMode="auto">
            <a:xfrm>
              <a:off x="5579443" y="19768968"/>
              <a:ext cx="1175565" cy="5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a:solidFill>
                    <a:srgbClr val="FF0000"/>
                  </a:solidFill>
                </a:rPr>
                <a:t>PbF</a:t>
              </a:r>
              <a:r>
                <a:rPr lang="en-US" altLang="en-US" sz="1000" baseline="-25000">
                  <a:solidFill>
                    <a:srgbClr val="FF0000"/>
                  </a:solidFill>
                </a:rPr>
                <a:t>2</a:t>
              </a:r>
            </a:p>
          </p:txBody>
        </p:sp>
      </p:grpSp>
      <p:pic>
        <p:nvPicPr>
          <p:cNvPr id="37" name="Picture 29">
            <a:extLst>
              <a:ext uri="{FF2B5EF4-FFF2-40B4-BE49-F238E27FC236}">
                <a16:creationId xmlns:a16="http://schemas.microsoft.com/office/drawing/2014/main" id="{6295FA99-1C7A-C26F-887E-8BC4ED4565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2775" y="2172833"/>
            <a:ext cx="1094848" cy="130459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11">
            <a:extLst>
              <a:ext uri="{FF2B5EF4-FFF2-40B4-BE49-F238E27FC236}">
                <a16:creationId xmlns:a16="http://schemas.microsoft.com/office/drawing/2014/main" id="{294C991D-75F1-92DC-EDB2-E2FC7803D2F3}"/>
              </a:ext>
            </a:extLst>
          </p:cNvPr>
          <p:cNvSpPr>
            <a:spLocks noChangeArrowheads="1"/>
          </p:cNvSpPr>
          <p:nvPr/>
        </p:nvSpPr>
        <p:spPr bwMode="auto">
          <a:xfrm>
            <a:off x="4852290" y="3425653"/>
            <a:ext cx="1843465" cy="3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Na-22 source and 2-inch PMT (XP2262)</a:t>
            </a:r>
            <a:endParaRPr lang="en-US" altLang="en-US" sz="1200" baseline="30000" dirty="0">
              <a:solidFill>
                <a:schemeClr val="tx1"/>
              </a:solidFill>
              <a:latin typeface="+mn-lt"/>
              <a:cs typeface="Times New Roman" panose="02020603050405020304" pitchFamily="18" charset="0"/>
            </a:endParaRPr>
          </a:p>
        </p:txBody>
      </p:sp>
      <p:sp>
        <p:nvSpPr>
          <p:cNvPr id="41" name="Rectangle 11">
            <a:extLst>
              <a:ext uri="{FF2B5EF4-FFF2-40B4-BE49-F238E27FC236}">
                <a16:creationId xmlns:a16="http://schemas.microsoft.com/office/drawing/2014/main" id="{69FE9FCD-7ACF-9C9C-B96E-683F2EEEECF8}"/>
              </a:ext>
            </a:extLst>
          </p:cNvPr>
          <p:cNvSpPr>
            <a:spLocks noChangeArrowheads="1"/>
          </p:cNvSpPr>
          <p:nvPr/>
        </p:nvSpPr>
        <p:spPr bwMode="auto">
          <a:xfrm>
            <a:off x="9909482" y="3027179"/>
            <a:ext cx="1662007" cy="3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x-ray irradiation system (</a:t>
            </a:r>
            <a:r>
              <a:rPr lang="en-US" altLang="en-US" sz="1200" dirty="0" err="1">
                <a:latin typeface="+mn-lt"/>
              </a:rPr>
              <a:t>Faxitron</a:t>
            </a:r>
            <a:r>
              <a:rPr lang="en-US" altLang="en-US" sz="1200" dirty="0">
                <a:latin typeface="+mn-lt"/>
              </a:rPr>
              <a:t> CP-160)</a:t>
            </a:r>
            <a:endParaRPr lang="en-US" altLang="en-US" sz="1200" baseline="30000" dirty="0">
              <a:solidFill>
                <a:schemeClr val="tx1"/>
              </a:solidFill>
              <a:latin typeface="+mn-lt"/>
              <a:cs typeface="Times New Roman" panose="02020603050405020304" pitchFamily="18" charset="0"/>
            </a:endParaRPr>
          </a:p>
        </p:txBody>
      </p:sp>
      <p:pic>
        <p:nvPicPr>
          <p:cNvPr id="42" name="Picture 8">
            <a:extLst>
              <a:ext uri="{FF2B5EF4-FFF2-40B4-BE49-F238E27FC236}">
                <a16:creationId xmlns:a16="http://schemas.microsoft.com/office/drawing/2014/main" id="{1CF65EE8-8D04-B9E1-B68C-E44505DF8B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9550" y="3851439"/>
            <a:ext cx="1428990" cy="106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1">
            <a:extLst>
              <a:ext uri="{FF2B5EF4-FFF2-40B4-BE49-F238E27FC236}">
                <a16:creationId xmlns:a16="http://schemas.microsoft.com/office/drawing/2014/main" id="{CB0D7A50-88B1-CF12-4C97-B301B3C52449}"/>
              </a:ext>
            </a:extLst>
          </p:cNvPr>
          <p:cNvSpPr>
            <a:spLocks noChangeArrowheads="1"/>
          </p:cNvSpPr>
          <p:nvPr/>
        </p:nvSpPr>
        <p:spPr bwMode="auto">
          <a:xfrm>
            <a:off x="1727543" y="5023498"/>
            <a:ext cx="2123492" cy="25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Varian Cary 5000 spectrometer</a:t>
            </a:r>
            <a:endParaRPr lang="en-US" altLang="en-US" sz="1200" baseline="30000" dirty="0">
              <a:solidFill>
                <a:schemeClr val="tx1"/>
              </a:solidFill>
              <a:latin typeface="+mn-lt"/>
              <a:cs typeface="Times New Roman" panose="02020603050405020304" pitchFamily="18" charset="0"/>
            </a:endParaRPr>
          </a:p>
        </p:txBody>
      </p:sp>
      <p:pic>
        <p:nvPicPr>
          <p:cNvPr id="44" name="Picture 43">
            <a:extLst>
              <a:ext uri="{FF2B5EF4-FFF2-40B4-BE49-F238E27FC236}">
                <a16:creationId xmlns:a16="http://schemas.microsoft.com/office/drawing/2014/main" id="{AA6740DD-D480-747F-1D1A-FB01704A056F}"/>
              </a:ext>
            </a:extLst>
          </p:cNvPr>
          <p:cNvPicPr>
            <a:picLocks noChangeAspect="1"/>
          </p:cNvPicPr>
          <p:nvPr/>
        </p:nvPicPr>
        <p:blipFill rotWithShape="1">
          <a:blip r:embed="rId17"/>
          <a:srcRect l="23571" t="12130" r="26382" b="10555"/>
          <a:stretch/>
        </p:blipFill>
        <p:spPr>
          <a:xfrm>
            <a:off x="4902913" y="3811390"/>
            <a:ext cx="1542991" cy="1340804"/>
          </a:xfrm>
          <a:prstGeom prst="rect">
            <a:avLst/>
          </a:prstGeom>
        </p:spPr>
      </p:pic>
      <p:sp>
        <p:nvSpPr>
          <p:cNvPr id="45" name="Rectangle 11">
            <a:extLst>
              <a:ext uri="{FF2B5EF4-FFF2-40B4-BE49-F238E27FC236}">
                <a16:creationId xmlns:a16="http://schemas.microsoft.com/office/drawing/2014/main" id="{7877FED4-5DAF-F191-D4E2-5FACBDB56899}"/>
              </a:ext>
            </a:extLst>
          </p:cNvPr>
          <p:cNvSpPr>
            <a:spLocks noChangeArrowheads="1"/>
          </p:cNvSpPr>
          <p:nvPr/>
        </p:nvSpPr>
        <p:spPr bwMode="auto">
          <a:xfrm>
            <a:off x="6533048" y="4394098"/>
            <a:ext cx="1267882" cy="44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Cs-137 source and 2-inch PMT</a:t>
            </a:r>
            <a:endParaRPr lang="en-US" altLang="en-US" sz="1200" baseline="30000" dirty="0">
              <a:solidFill>
                <a:schemeClr val="tx1"/>
              </a:solidFill>
              <a:latin typeface="+mn-lt"/>
              <a:cs typeface="Times New Roman" panose="02020603050405020304" pitchFamily="18" charset="0"/>
            </a:endParaRPr>
          </a:p>
        </p:txBody>
      </p:sp>
      <p:pic>
        <p:nvPicPr>
          <p:cNvPr id="46" name="Picture 45">
            <a:extLst>
              <a:ext uri="{FF2B5EF4-FFF2-40B4-BE49-F238E27FC236}">
                <a16:creationId xmlns:a16="http://schemas.microsoft.com/office/drawing/2014/main" id="{1903AC1C-AF62-E64C-1357-3C2742A3D3BD}"/>
              </a:ext>
            </a:extLst>
          </p:cNvPr>
          <p:cNvPicPr>
            <a:picLocks noChangeAspect="1"/>
          </p:cNvPicPr>
          <p:nvPr/>
        </p:nvPicPr>
        <p:blipFill rotWithShape="1">
          <a:blip r:embed="rId18"/>
          <a:srcRect b="54903"/>
          <a:stretch/>
        </p:blipFill>
        <p:spPr>
          <a:xfrm>
            <a:off x="8221742" y="3729215"/>
            <a:ext cx="1945197" cy="1084706"/>
          </a:xfrm>
          <a:prstGeom prst="rect">
            <a:avLst/>
          </a:prstGeom>
        </p:spPr>
      </p:pic>
      <p:pic>
        <p:nvPicPr>
          <p:cNvPr id="47" name="Picture 46">
            <a:extLst>
              <a:ext uri="{FF2B5EF4-FFF2-40B4-BE49-F238E27FC236}">
                <a16:creationId xmlns:a16="http://schemas.microsoft.com/office/drawing/2014/main" id="{41DCBCA7-D658-B319-FB41-40BCCEFC88AE}"/>
              </a:ext>
            </a:extLst>
          </p:cNvPr>
          <p:cNvPicPr>
            <a:picLocks noChangeAspect="1"/>
          </p:cNvPicPr>
          <p:nvPr/>
        </p:nvPicPr>
        <p:blipFill rotWithShape="1">
          <a:blip r:embed="rId18"/>
          <a:srcRect t="51661"/>
          <a:stretch/>
        </p:blipFill>
        <p:spPr>
          <a:xfrm>
            <a:off x="10265100" y="3763940"/>
            <a:ext cx="1814706" cy="1084706"/>
          </a:xfrm>
          <a:prstGeom prst="rect">
            <a:avLst/>
          </a:prstGeom>
        </p:spPr>
      </p:pic>
      <p:sp>
        <p:nvSpPr>
          <p:cNvPr id="49" name="Rectangle 11">
            <a:extLst>
              <a:ext uri="{FF2B5EF4-FFF2-40B4-BE49-F238E27FC236}">
                <a16:creationId xmlns:a16="http://schemas.microsoft.com/office/drawing/2014/main" id="{E8626AD1-7230-78A0-CE0A-DFA81496A383}"/>
              </a:ext>
            </a:extLst>
          </p:cNvPr>
          <p:cNvSpPr>
            <a:spLocks noChangeArrowheads="1"/>
          </p:cNvSpPr>
          <p:nvPr/>
        </p:nvSpPr>
        <p:spPr bwMode="auto">
          <a:xfrm>
            <a:off x="8221741" y="4870317"/>
            <a:ext cx="3783451" cy="44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Co-60 source, 222 </a:t>
            </a:r>
            <a:r>
              <a:rPr lang="en-US" altLang="en-US" sz="1200" dirty="0" err="1">
                <a:latin typeface="+mn-lt"/>
              </a:rPr>
              <a:t>TBq</a:t>
            </a:r>
            <a:r>
              <a:rPr lang="en-US" altLang="en-US" sz="1200" dirty="0">
                <a:latin typeface="+mn-lt"/>
              </a:rPr>
              <a:t>, simultaneous irradiation of nine crystals/water; different dose rates possible</a:t>
            </a:r>
            <a:endParaRPr lang="en-US" altLang="en-US" sz="1200" baseline="30000" dirty="0">
              <a:solidFill>
                <a:schemeClr val="tx1"/>
              </a:solidFill>
              <a:latin typeface="+mn-lt"/>
              <a:cs typeface="Times New Roman" panose="02020603050405020304" pitchFamily="18" charset="0"/>
            </a:endParaRPr>
          </a:p>
        </p:txBody>
      </p:sp>
      <p:pic>
        <p:nvPicPr>
          <p:cNvPr id="51" name="Picture 50">
            <a:extLst>
              <a:ext uri="{FF2B5EF4-FFF2-40B4-BE49-F238E27FC236}">
                <a16:creationId xmlns:a16="http://schemas.microsoft.com/office/drawing/2014/main" id="{6B35753B-20EA-6B2F-34FC-B0FBEE8080FD}"/>
              </a:ext>
            </a:extLst>
          </p:cNvPr>
          <p:cNvPicPr>
            <a:picLocks noChangeAspect="1"/>
          </p:cNvPicPr>
          <p:nvPr/>
        </p:nvPicPr>
        <p:blipFill rotWithShape="1">
          <a:blip r:embed="rId19"/>
          <a:srcRect l="57933" t="13158" r="16803" b="67594"/>
          <a:stretch/>
        </p:blipFill>
        <p:spPr>
          <a:xfrm>
            <a:off x="156137" y="5668623"/>
            <a:ext cx="1388813" cy="595167"/>
          </a:xfrm>
          <a:prstGeom prst="rect">
            <a:avLst/>
          </a:prstGeom>
        </p:spPr>
      </p:pic>
      <p:pic>
        <p:nvPicPr>
          <p:cNvPr id="52" name="Picture 51">
            <a:extLst>
              <a:ext uri="{FF2B5EF4-FFF2-40B4-BE49-F238E27FC236}">
                <a16:creationId xmlns:a16="http://schemas.microsoft.com/office/drawing/2014/main" id="{DEE53AB4-2FD3-777E-89D8-AD77412FC604}"/>
              </a:ext>
            </a:extLst>
          </p:cNvPr>
          <p:cNvPicPr>
            <a:picLocks noChangeAspect="1"/>
          </p:cNvPicPr>
          <p:nvPr/>
        </p:nvPicPr>
        <p:blipFill rotWithShape="1">
          <a:blip r:embed="rId20"/>
          <a:srcRect l="12377" t="29351" r="64417" b="9672"/>
          <a:stretch/>
        </p:blipFill>
        <p:spPr>
          <a:xfrm>
            <a:off x="8322660" y="5304942"/>
            <a:ext cx="987539" cy="1459573"/>
          </a:xfrm>
          <a:prstGeom prst="rect">
            <a:avLst/>
          </a:prstGeom>
        </p:spPr>
      </p:pic>
      <p:pic>
        <p:nvPicPr>
          <p:cNvPr id="53" name="Picture 52">
            <a:extLst>
              <a:ext uri="{FF2B5EF4-FFF2-40B4-BE49-F238E27FC236}">
                <a16:creationId xmlns:a16="http://schemas.microsoft.com/office/drawing/2014/main" id="{6C8BD566-8823-5858-4B54-51D79AFCB186}"/>
              </a:ext>
            </a:extLst>
          </p:cNvPr>
          <p:cNvPicPr>
            <a:picLocks noChangeAspect="1"/>
          </p:cNvPicPr>
          <p:nvPr/>
        </p:nvPicPr>
        <p:blipFill rotWithShape="1">
          <a:blip r:embed="rId20"/>
          <a:srcRect l="49386" t="62039" r="25418" b="8602"/>
          <a:stretch/>
        </p:blipFill>
        <p:spPr>
          <a:xfrm>
            <a:off x="9411118" y="5299326"/>
            <a:ext cx="1424726" cy="933844"/>
          </a:xfrm>
          <a:prstGeom prst="rect">
            <a:avLst/>
          </a:prstGeom>
        </p:spPr>
      </p:pic>
      <p:sp>
        <p:nvSpPr>
          <p:cNvPr id="54" name="Rectangle 11">
            <a:extLst>
              <a:ext uri="{FF2B5EF4-FFF2-40B4-BE49-F238E27FC236}">
                <a16:creationId xmlns:a16="http://schemas.microsoft.com/office/drawing/2014/main" id="{B5206BE4-9E55-2058-838C-63E68B4687A2}"/>
              </a:ext>
            </a:extLst>
          </p:cNvPr>
          <p:cNvSpPr>
            <a:spLocks noChangeArrowheads="1"/>
          </p:cNvSpPr>
          <p:nvPr/>
        </p:nvSpPr>
        <p:spPr bwMode="auto">
          <a:xfrm>
            <a:off x="9347281" y="6236395"/>
            <a:ext cx="2844719" cy="65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lnSpc>
                <a:spcPct val="90000"/>
              </a:lnSpc>
              <a:spcBef>
                <a:spcPct val="20000"/>
              </a:spcBef>
              <a:buNone/>
            </a:pPr>
            <a:r>
              <a:rPr lang="en-US" altLang="en-US" sz="1200" dirty="0">
                <a:latin typeface="+mn-lt"/>
              </a:rPr>
              <a:t>Electrons 5.5 MeV &lt; </a:t>
            </a:r>
            <a:r>
              <a:rPr lang="en-US" altLang="en-US" sz="1200" dirty="0" err="1">
                <a:latin typeface="+mn-lt"/>
              </a:rPr>
              <a:t>E</a:t>
            </a:r>
            <a:r>
              <a:rPr lang="en-US" altLang="en-US" sz="1200" baseline="-25000" dirty="0" err="1">
                <a:latin typeface="+mn-lt"/>
              </a:rPr>
              <a:t>e</a:t>
            </a:r>
            <a:r>
              <a:rPr lang="en-US" altLang="en-US" sz="1200" dirty="0">
                <a:latin typeface="+mn-lt"/>
              </a:rPr>
              <a:t>  &lt; 16.6 MeV; adjust beam intensity to illumination with g rays (Co-60, 30 </a:t>
            </a:r>
            <a:r>
              <a:rPr lang="en-US" altLang="en-US" sz="1200" dirty="0" err="1">
                <a:latin typeface="+mn-lt"/>
              </a:rPr>
              <a:t>Gy</a:t>
            </a:r>
            <a:r>
              <a:rPr lang="en-US" altLang="en-US" sz="1200" dirty="0">
                <a:latin typeface="+mn-lt"/>
              </a:rPr>
              <a:t>)</a:t>
            </a:r>
            <a:endParaRPr lang="en-US" altLang="en-US" sz="1200" baseline="30000" dirty="0">
              <a:solidFill>
                <a:schemeClr val="tx1"/>
              </a:solidFill>
              <a:latin typeface="+mn-lt"/>
              <a:cs typeface="Times New Roman" panose="02020603050405020304" pitchFamily="18" charset="0"/>
            </a:endParaRPr>
          </a:p>
        </p:txBody>
      </p:sp>
      <p:pic>
        <p:nvPicPr>
          <p:cNvPr id="56" name="Picture 55">
            <a:extLst>
              <a:ext uri="{FF2B5EF4-FFF2-40B4-BE49-F238E27FC236}">
                <a16:creationId xmlns:a16="http://schemas.microsoft.com/office/drawing/2014/main" id="{FCFAE4BD-4AF3-54C9-5ED5-2F445A7ECE6D}"/>
              </a:ext>
            </a:extLst>
          </p:cNvPr>
          <p:cNvPicPr>
            <a:picLocks noChangeAspect="1"/>
          </p:cNvPicPr>
          <p:nvPr/>
        </p:nvPicPr>
        <p:blipFill rotWithShape="1">
          <a:blip r:embed="rId21"/>
          <a:srcRect l="3028" t="10784" r="50823" b="43292"/>
          <a:stretch/>
        </p:blipFill>
        <p:spPr>
          <a:xfrm>
            <a:off x="10847268" y="5313258"/>
            <a:ext cx="1385724" cy="921979"/>
          </a:xfrm>
          <a:prstGeom prst="rect">
            <a:avLst/>
          </a:prstGeom>
        </p:spPr>
      </p:pic>
      <p:pic>
        <p:nvPicPr>
          <p:cNvPr id="57" name="Picture 56">
            <a:extLst>
              <a:ext uri="{FF2B5EF4-FFF2-40B4-BE49-F238E27FC236}">
                <a16:creationId xmlns:a16="http://schemas.microsoft.com/office/drawing/2014/main" id="{83FCE584-E838-764C-80BB-6D4BC95A327E}"/>
              </a:ext>
            </a:extLst>
          </p:cNvPr>
          <p:cNvPicPr>
            <a:picLocks noChangeAspect="1"/>
          </p:cNvPicPr>
          <p:nvPr/>
        </p:nvPicPr>
        <p:blipFill>
          <a:blip r:embed="rId22"/>
          <a:stretch>
            <a:fillRect/>
          </a:stretch>
        </p:blipFill>
        <p:spPr>
          <a:xfrm>
            <a:off x="148562" y="2400319"/>
            <a:ext cx="1449024" cy="895272"/>
          </a:xfrm>
          <a:prstGeom prst="rect">
            <a:avLst/>
          </a:prstGeom>
        </p:spPr>
      </p:pic>
      <p:cxnSp>
        <p:nvCxnSpPr>
          <p:cNvPr id="59" name="Straight Connector 58">
            <a:extLst>
              <a:ext uri="{FF2B5EF4-FFF2-40B4-BE49-F238E27FC236}">
                <a16:creationId xmlns:a16="http://schemas.microsoft.com/office/drawing/2014/main" id="{88C0BD2F-915C-9D44-78A0-4E45130F86CC}"/>
              </a:ext>
            </a:extLst>
          </p:cNvPr>
          <p:cNvCxnSpPr/>
          <p:nvPr/>
        </p:nvCxnSpPr>
        <p:spPr>
          <a:xfrm>
            <a:off x="4363169" y="180817"/>
            <a:ext cx="0" cy="641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DB274E-3480-35F2-D77B-7F1DAD8DA12D}"/>
              </a:ext>
            </a:extLst>
          </p:cNvPr>
          <p:cNvCxnSpPr/>
          <p:nvPr/>
        </p:nvCxnSpPr>
        <p:spPr>
          <a:xfrm>
            <a:off x="8165307" y="207355"/>
            <a:ext cx="0" cy="641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40FE73B-8630-3B71-F303-D70B98F87145}"/>
              </a:ext>
            </a:extLst>
          </p:cNvPr>
          <p:cNvCxnSpPr>
            <a:cxnSpLocks/>
          </p:cNvCxnSpPr>
          <p:nvPr/>
        </p:nvCxnSpPr>
        <p:spPr>
          <a:xfrm flipV="1">
            <a:off x="115514" y="615490"/>
            <a:ext cx="11771686" cy="26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16" name="Straight Connector 9215">
            <a:extLst>
              <a:ext uri="{FF2B5EF4-FFF2-40B4-BE49-F238E27FC236}">
                <a16:creationId xmlns:a16="http://schemas.microsoft.com/office/drawing/2014/main" id="{63EA86EF-923A-16EE-8506-CAEA459DE90A}"/>
              </a:ext>
            </a:extLst>
          </p:cNvPr>
          <p:cNvCxnSpPr>
            <a:cxnSpLocks/>
          </p:cNvCxnSpPr>
          <p:nvPr/>
        </p:nvCxnSpPr>
        <p:spPr>
          <a:xfrm flipV="1">
            <a:off x="165661" y="2054517"/>
            <a:ext cx="11771686" cy="26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17" name="Straight Connector 9216">
            <a:extLst>
              <a:ext uri="{FF2B5EF4-FFF2-40B4-BE49-F238E27FC236}">
                <a16:creationId xmlns:a16="http://schemas.microsoft.com/office/drawing/2014/main" id="{A9E0A0BC-FF41-D160-DFA4-9AD76B4CFDEF}"/>
              </a:ext>
            </a:extLst>
          </p:cNvPr>
          <p:cNvCxnSpPr>
            <a:cxnSpLocks/>
          </p:cNvCxnSpPr>
          <p:nvPr/>
        </p:nvCxnSpPr>
        <p:spPr>
          <a:xfrm flipV="1">
            <a:off x="172432" y="3749442"/>
            <a:ext cx="11771686" cy="26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0" name="Straight Connector 9219">
            <a:extLst>
              <a:ext uri="{FF2B5EF4-FFF2-40B4-BE49-F238E27FC236}">
                <a16:creationId xmlns:a16="http://schemas.microsoft.com/office/drawing/2014/main" id="{1FEC58F4-B26D-B037-6E51-640F91267F36}"/>
              </a:ext>
            </a:extLst>
          </p:cNvPr>
          <p:cNvCxnSpPr>
            <a:cxnSpLocks/>
          </p:cNvCxnSpPr>
          <p:nvPr/>
        </p:nvCxnSpPr>
        <p:spPr>
          <a:xfrm flipV="1">
            <a:off x="156137" y="5256146"/>
            <a:ext cx="11771686" cy="26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1" name="Straight Connector 9220">
            <a:extLst>
              <a:ext uri="{FF2B5EF4-FFF2-40B4-BE49-F238E27FC236}">
                <a16:creationId xmlns:a16="http://schemas.microsoft.com/office/drawing/2014/main" id="{FDF0E784-B1DC-2F3D-CB10-15338F795D76}"/>
              </a:ext>
            </a:extLst>
          </p:cNvPr>
          <p:cNvCxnSpPr/>
          <p:nvPr/>
        </p:nvCxnSpPr>
        <p:spPr>
          <a:xfrm>
            <a:off x="1634592" y="219387"/>
            <a:ext cx="0" cy="641253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0BA833-6ACD-5E0B-0B48-AFC56AEE0E11}"/>
              </a:ext>
            </a:extLst>
          </p:cNvPr>
          <p:cNvSpPr txBox="1"/>
          <p:nvPr/>
        </p:nvSpPr>
        <p:spPr>
          <a:xfrm>
            <a:off x="-21878" y="-51959"/>
            <a:ext cx="2305047" cy="954107"/>
          </a:xfrm>
          <a:prstGeom prst="rect">
            <a:avLst/>
          </a:prstGeom>
          <a:noFill/>
        </p:spPr>
        <p:txBody>
          <a:bodyPr wrap="square" rtlCol="0">
            <a:spAutoFit/>
          </a:bodyPr>
          <a:lstStyle/>
          <a:p>
            <a:r>
              <a:rPr lang="en-US" sz="2800" b="1" dirty="0">
                <a:solidFill>
                  <a:schemeClr val="accent5">
                    <a:lumMod val="75000"/>
                  </a:schemeClr>
                </a:solidFill>
                <a:effectLst>
                  <a:outerShdw blurRad="38100" dist="38100" dir="2700000" algn="tl">
                    <a:srgbClr val="000000">
                      <a:alpha val="43137"/>
                    </a:srgbClr>
                  </a:outerShdw>
                </a:effectLst>
                <a:latin typeface="+mj-lt"/>
                <a:cs typeface="Arial" panose="020B0604020202020204" pitchFamily="34" charset="0"/>
              </a:rPr>
              <a:t>QA facilities at Universities</a:t>
            </a:r>
          </a:p>
        </p:txBody>
      </p:sp>
      <p:sp>
        <p:nvSpPr>
          <p:cNvPr id="8" name="Slide Number Placeholder 7">
            <a:extLst>
              <a:ext uri="{FF2B5EF4-FFF2-40B4-BE49-F238E27FC236}">
                <a16:creationId xmlns:a16="http://schemas.microsoft.com/office/drawing/2014/main" id="{B2929864-3F12-E7BD-4B58-CF0CB3A16733}"/>
              </a:ext>
            </a:extLst>
          </p:cNvPr>
          <p:cNvSpPr>
            <a:spLocks noGrp="1"/>
          </p:cNvSpPr>
          <p:nvPr>
            <p:ph type="sldNum" sz="quarter" idx="12"/>
          </p:nvPr>
        </p:nvSpPr>
        <p:spPr/>
        <p:txBody>
          <a:bodyPr/>
          <a:lstStyle/>
          <a:p>
            <a:fld id="{2E738617-EAEA-4434-AF8A-9D2B5766590A}" type="slidenum">
              <a:rPr lang="en-US" smtClean="0"/>
              <a:t>13</a:t>
            </a:fld>
            <a:endParaRPr lang="en-US"/>
          </a:p>
        </p:txBody>
      </p:sp>
      <p:sp>
        <p:nvSpPr>
          <p:cNvPr id="9" name="Slide Number Placeholder 3">
            <a:extLst>
              <a:ext uri="{FF2B5EF4-FFF2-40B4-BE49-F238E27FC236}">
                <a16:creationId xmlns:a16="http://schemas.microsoft.com/office/drawing/2014/main" id="{347D617A-0E7E-B141-6D8E-85E2345A09D6}"/>
              </a:ext>
            </a:extLst>
          </p:cNvPr>
          <p:cNvSpPr txBox="1">
            <a:spLocks/>
          </p:cNvSpPr>
          <p:nvPr/>
        </p:nvSpPr>
        <p:spPr>
          <a:xfrm>
            <a:off x="9359590" y="65423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738617-EAEA-4434-AF8A-9D2B5766590A}" type="slidenum">
              <a:rPr lang="en-US" smtClean="0"/>
              <a:pPr/>
              <a:t>13</a:t>
            </a:fld>
            <a:endParaRPr lang="en-US" dirty="0"/>
          </a:p>
        </p:txBody>
      </p:sp>
      <p:sp>
        <p:nvSpPr>
          <p:cNvPr id="10" name="TextBox 9">
            <a:extLst>
              <a:ext uri="{FF2B5EF4-FFF2-40B4-BE49-F238E27FC236}">
                <a16:creationId xmlns:a16="http://schemas.microsoft.com/office/drawing/2014/main" id="{A4DDF68D-422B-F8A5-0FF0-128BBBD793BA}"/>
              </a:ext>
            </a:extLst>
          </p:cNvPr>
          <p:cNvSpPr txBox="1"/>
          <p:nvPr/>
        </p:nvSpPr>
        <p:spPr>
          <a:xfrm>
            <a:off x="2832939" y="6448134"/>
            <a:ext cx="3344442" cy="369332"/>
          </a:xfrm>
          <a:prstGeom prst="rect">
            <a:avLst/>
          </a:prstGeom>
          <a:noFill/>
        </p:spPr>
        <p:txBody>
          <a:bodyPr wrap="none" rtlCol="0">
            <a:spAutoFit/>
          </a:bodyPr>
          <a:lstStyle/>
          <a:p>
            <a:r>
              <a:rPr lang="en-US" dirty="0">
                <a:highlight>
                  <a:srgbClr val="FFFF00"/>
                </a:highlight>
              </a:rPr>
              <a:t>From PbWO4 Final Design Review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4CB8F8-414D-F435-3A8D-02EC601FE6E1}"/>
              </a:ext>
            </a:extLst>
          </p:cNvPr>
          <p:cNvSpPr>
            <a:spLocks noGrp="1"/>
          </p:cNvSpPr>
          <p:nvPr>
            <p:ph type="sldNum" sz="quarter" idx="12"/>
          </p:nvPr>
        </p:nvSpPr>
        <p:spPr/>
        <p:txBody>
          <a:bodyPr/>
          <a:lstStyle/>
          <a:p>
            <a:fld id="{2E738617-EAEA-4434-AF8A-9D2B5766590A}" type="slidenum">
              <a:rPr lang="en-US" smtClean="0"/>
              <a:t>14</a:t>
            </a:fld>
            <a:endParaRPr lang="en-US"/>
          </a:p>
        </p:txBody>
      </p:sp>
      <p:pic>
        <p:nvPicPr>
          <p:cNvPr id="7" name="Picture 6">
            <a:extLst>
              <a:ext uri="{FF2B5EF4-FFF2-40B4-BE49-F238E27FC236}">
                <a16:creationId xmlns:a16="http://schemas.microsoft.com/office/drawing/2014/main" id="{A037C03B-8CE1-F225-4463-044783388933}"/>
              </a:ext>
            </a:extLst>
          </p:cNvPr>
          <p:cNvPicPr>
            <a:picLocks noChangeAspect="1"/>
          </p:cNvPicPr>
          <p:nvPr/>
        </p:nvPicPr>
        <p:blipFill>
          <a:blip r:embed="rId2"/>
          <a:stretch>
            <a:fillRect/>
          </a:stretch>
        </p:blipFill>
        <p:spPr>
          <a:xfrm>
            <a:off x="13090" y="0"/>
            <a:ext cx="12178910" cy="6848701"/>
          </a:xfrm>
          <a:prstGeom prst="rect">
            <a:avLst/>
          </a:prstGeom>
        </p:spPr>
      </p:pic>
      <p:sp>
        <p:nvSpPr>
          <p:cNvPr id="8" name="TextBox 7">
            <a:extLst>
              <a:ext uri="{FF2B5EF4-FFF2-40B4-BE49-F238E27FC236}">
                <a16:creationId xmlns:a16="http://schemas.microsoft.com/office/drawing/2014/main" id="{001CABB8-05F8-9B53-1FE3-A34C2979F343}"/>
              </a:ext>
            </a:extLst>
          </p:cNvPr>
          <p:cNvSpPr txBox="1"/>
          <p:nvPr/>
        </p:nvSpPr>
        <p:spPr>
          <a:xfrm>
            <a:off x="5149419" y="595974"/>
            <a:ext cx="5929637" cy="369332"/>
          </a:xfrm>
          <a:prstGeom prst="rect">
            <a:avLst/>
          </a:prstGeom>
          <a:noFill/>
        </p:spPr>
        <p:txBody>
          <a:bodyPr wrap="none" rtlCol="0">
            <a:spAutoFit/>
          </a:bodyPr>
          <a:lstStyle/>
          <a:p>
            <a:r>
              <a:rPr lang="en-US" dirty="0">
                <a:highlight>
                  <a:srgbClr val="FFFF00"/>
                </a:highlight>
              </a:rPr>
              <a:t>From this week’s Tracking Detector Preliminary Design Review</a:t>
            </a:r>
          </a:p>
        </p:txBody>
      </p:sp>
    </p:spTree>
    <p:extLst>
      <p:ext uri="{BB962C8B-B14F-4D97-AF65-F5344CB8AC3E}">
        <p14:creationId xmlns:p14="http://schemas.microsoft.com/office/powerpoint/2010/main" val="91091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0ADF9-355C-68F9-AE6A-3AD9AC01B800}"/>
              </a:ext>
            </a:extLst>
          </p:cNvPr>
          <p:cNvSpPr>
            <a:spLocks noGrp="1"/>
          </p:cNvSpPr>
          <p:nvPr>
            <p:ph type="sldNum" sz="quarter" idx="12"/>
          </p:nvPr>
        </p:nvSpPr>
        <p:spPr/>
        <p:txBody>
          <a:bodyPr/>
          <a:lstStyle/>
          <a:p>
            <a:fld id="{2E738617-EAEA-4434-AF8A-9D2B5766590A}" type="slidenum">
              <a:rPr lang="en-US" smtClean="0"/>
              <a:t>15</a:t>
            </a:fld>
            <a:endParaRPr lang="en-US"/>
          </a:p>
        </p:txBody>
      </p:sp>
      <p:grpSp>
        <p:nvGrpSpPr>
          <p:cNvPr id="3" name="Group 2">
            <a:extLst>
              <a:ext uri="{FF2B5EF4-FFF2-40B4-BE49-F238E27FC236}">
                <a16:creationId xmlns:a16="http://schemas.microsoft.com/office/drawing/2014/main" id="{BB7B1111-F0FA-53E3-ED68-A5321BC89804}"/>
              </a:ext>
            </a:extLst>
          </p:cNvPr>
          <p:cNvGrpSpPr/>
          <p:nvPr/>
        </p:nvGrpSpPr>
        <p:grpSpPr>
          <a:xfrm>
            <a:off x="2957385" y="1418390"/>
            <a:ext cx="6121342" cy="4405788"/>
            <a:chOff x="4980533" y="1607922"/>
            <a:chExt cx="5332369" cy="3896777"/>
          </a:xfrm>
        </p:grpSpPr>
        <p:pic>
          <p:nvPicPr>
            <p:cNvPr id="4" name="Picture 3">
              <a:extLst>
                <a:ext uri="{FF2B5EF4-FFF2-40B4-BE49-F238E27FC236}">
                  <a16:creationId xmlns:a16="http://schemas.microsoft.com/office/drawing/2014/main" id="{EBDD05F9-90F5-DAF9-D8C4-1C98A3644D64}"/>
                </a:ext>
              </a:extLst>
            </p:cNvPr>
            <p:cNvPicPr>
              <a:picLocks noChangeAspect="1"/>
            </p:cNvPicPr>
            <p:nvPr/>
          </p:nvPicPr>
          <p:blipFill>
            <a:blip r:embed="rId2"/>
            <a:stretch>
              <a:fillRect/>
            </a:stretch>
          </p:blipFill>
          <p:spPr>
            <a:xfrm rot="5400000">
              <a:off x="4135909" y="2452546"/>
              <a:ext cx="3863547" cy="2174300"/>
            </a:xfrm>
            <a:prstGeom prst="rect">
              <a:avLst/>
            </a:prstGeom>
          </p:spPr>
        </p:pic>
        <p:pic>
          <p:nvPicPr>
            <p:cNvPr id="5" name="Picture 4">
              <a:extLst>
                <a:ext uri="{FF2B5EF4-FFF2-40B4-BE49-F238E27FC236}">
                  <a16:creationId xmlns:a16="http://schemas.microsoft.com/office/drawing/2014/main" id="{F9146EE9-F094-1E75-27E3-774E6B41D959}"/>
                </a:ext>
              </a:extLst>
            </p:cNvPr>
            <p:cNvPicPr>
              <a:picLocks noChangeAspect="1"/>
            </p:cNvPicPr>
            <p:nvPr/>
          </p:nvPicPr>
          <p:blipFill>
            <a:blip r:embed="rId3"/>
            <a:stretch>
              <a:fillRect/>
            </a:stretch>
          </p:blipFill>
          <p:spPr>
            <a:xfrm>
              <a:off x="7379045" y="3653301"/>
              <a:ext cx="2932670" cy="1646897"/>
            </a:xfrm>
            <a:prstGeom prst="rect">
              <a:avLst/>
            </a:prstGeom>
          </p:spPr>
        </p:pic>
        <p:cxnSp>
          <p:nvCxnSpPr>
            <p:cNvPr id="6" name="Straight Arrow Connector 5">
              <a:extLst>
                <a:ext uri="{FF2B5EF4-FFF2-40B4-BE49-F238E27FC236}">
                  <a16:creationId xmlns:a16="http://schemas.microsoft.com/office/drawing/2014/main" id="{AEAF5BF8-5E96-9DE0-8180-0FF83FBD92EF}"/>
                </a:ext>
              </a:extLst>
            </p:cNvPr>
            <p:cNvCxnSpPr/>
            <p:nvPr/>
          </p:nvCxnSpPr>
          <p:spPr>
            <a:xfrm>
              <a:off x="5809737" y="3976817"/>
              <a:ext cx="1561071" cy="40777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E7F0EC-A565-252A-85BB-0692CFA46DE2}"/>
                </a:ext>
              </a:extLst>
            </p:cNvPr>
            <p:cNvSpPr txBox="1"/>
            <p:nvPr/>
          </p:nvSpPr>
          <p:spPr>
            <a:xfrm>
              <a:off x="7712675" y="5300536"/>
              <a:ext cx="2244810" cy="20416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u="sng">
                  <a:cs typeface="Calibri"/>
                </a:rPr>
                <a:t>Clean room for EIC </a:t>
              </a:r>
              <a:r>
                <a:rPr lang="en-US" sz="1050" b="1" u="sng" err="1">
                  <a:cs typeface="Calibri"/>
                </a:rPr>
                <a:t>hpDIRC</a:t>
              </a:r>
              <a:r>
                <a:rPr lang="en-US" sz="1050" b="1" u="sng">
                  <a:cs typeface="Calibri"/>
                </a:rPr>
                <a:t> Quartz bars</a:t>
              </a:r>
            </a:p>
          </p:txBody>
        </p:sp>
        <p:pic>
          <p:nvPicPr>
            <p:cNvPr id="8" name="Picture 7">
              <a:extLst>
                <a:ext uri="{FF2B5EF4-FFF2-40B4-BE49-F238E27FC236}">
                  <a16:creationId xmlns:a16="http://schemas.microsoft.com/office/drawing/2014/main" id="{378A85DC-3B2D-B3A3-23AD-A4EB8FABDA34}"/>
                </a:ext>
              </a:extLst>
            </p:cNvPr>
            <p:cNvPicPr>
              <a:picLocks noChangeAspect="1"/>
            </p:cNvPicPr>
            <p:nvPr/>
          </p:nvPicPr>
          <p:blipFill rotWithShape="1">
            <a:blip r:embed="rId4"/>
            <a:srcRect l="15718"/>
            <a:stretch/>
          </p:blipFill>
          <p:spPr>
            <a:xfrm>
              <a:off x="7377952" y="1609525"/>
              <a:ext cx="2934950" cy="1701850"/>
            </a:xfrm>
            <a:prstGeom prst="rect">
              <a:avLst/>
            </a:prstGeom>
          </p:spPr>
        </p:pic>
        <p:cxnSp>
          <p:nvCxnSpPr>
            <p:cNvPr id="9" name="Straight Arrow Connector 8">
              <a:extLst>
                <a:ext uri="{FF2B5EF4-FFF2-40B4-BE49-F238E27FC236}">
                  <a16:creationId xmlns:a16="http://schemas.microsoft.com/office/drawing/2014/main" id="{DC36DC15-7FE6-F087-9512-4866002DE861}"/>
                </a:ext>
              </a:extLst>
            </p:cNvPr>
            <p:cNvCxnSpPr>
              <a:cxnSpLocks/>
            </p:cNvCxnSpPr>
            <p:nvPr/>
          </p:nvCxnSpPr>
          <p:spPr>
            <a:xfrm>
              <a:off x="6175290" y="2694804"/>
              <a:ext cx="1180071" cy="1647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7006BFB-6826-DCC7-69BD-3C34D1248A0E}"/>
                </a:ext>
              </a:extLst>
            </p:cNvPr>
            <p:cNvSpPr txBox="1"/>
            <p:nvPr/>
          </p:nvSpPr>
          <p:spPr>
            <a:xfrm>
              <a:off x="7599407" y="3287413"/>
              <a:ext cx="2522837"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u="sng">
                  <a:ea typeface="+mn-lt"/>
                  <a:cs typeface="+mn-lt"/>
                </a:rPr>
                <a:t>EEL 108 Mezzanine  for testing EIC HRPPDs</a:t>
              </a:r>
            </a:p>
            <a:p>
              <a:endParaRPr lang="en-US" sz="1050" b="1" u="sng">
                <a:cs typeface="Calibri"/>
              </a:endParaRPr>
            </a:p>
          </p:txBody>
        </p:sp>
      </p:grpSp>
      <p:sp>
        <p:nvSpPr>
          <p:cNvPr id="11" name="TextBox 10">
            <a:extLst>
              <a:ext uri="{FF2B5EF4-FFF2-40B4-BE49-F238E27FC236}">
                <a16:creationId xmlns:a16="http://schemas.microsoft.com/office/drawing/2014/main" id="{B6D59A11-8962-83E6-BF5C-07556D527DD7}"/>
              </a:ext>
            </a:extLst>
          </p:cNvPr>
          <p:cNvSpPr txBox="1"/>
          <p:nvPr/>
        </p:nvSpPr>
        <p:spPr>
          <a:xfrm>
            <a:off x="264908" y="457486"/>
            <a:ext cx="2496010" cy="61632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u="sng" dirty="0">
                <a:solidFill>
                  <a:schemeClr val="accent1"/>
                </a:solidFill>
                <a:latin typeface="Arial"/>
                <a:cs typeface="Arial"/>
              </a:rPr>
              <a:t>EEL108 Mezzanine</a:t>
            </a:r>
          </a:p>
          <a:p>
            <a:pPr marL="257175" indent="-257175">
              <a:buFont typeface="Wingdings,Sans-Serif"/>
              <a:buChar char="ü"/>
            </a:pPr>
            <a:r>
              <a:rPr lang="en-US" dirty="0">
                <a:latin typeface="Calibri"/>
                <a:cs typeface="Arial"/>
              </a:rPr>
              <a:t>Dark box </a:t>
            </a:r>
            <a:r>
              <a:rPr lang="en-US" dirty="0">
                <a:solidFill>
                  <a:schemeClr val="accent6"/>
                </a:solidFill>
                <a:latin typeface="Calibri"/>
                <a:cs typeface="Arial"/>
              </a:rPr>
              <a:t> </a:t>
            </a:r>
          </a:p>
          <a:p>
            <a:pPr marL="257175" indent="-257175">
              <a:buFont typeface="Wingdings,Sans-Serif"/>
              <a:buChar char="ü"/>
            </a:pPr>
            <a:r>
              <a:rPr lang="en-US" dirty="0">
                <a:latin typeface="Calibri"/>
                <a:cs typeface="Arial"/>
              </a:rPr>
              <a:t>3D motion stage  </a:t>
            </a:r>
            <a:endParaRPr lang="en-US" dirty="0">
              <a:solidFill>
                <a:schemeClr val="accent6"/>
              </a:solidFill>
              <a:latin typeface="Calibri"/>
              <a:cs typeface="Arial"/>
            </a:endParaRPr>
          </a:p>
          <a:p>
            <a:pPr marL="257175" indent="-257175">
              <a:buFont typeface="Wingdings,Sans-Serif"/>
              <a:buChar char="ü"/>
            </a:pPr>
            <a:r>
              <a:rPr lang="en-US" dirty="0">
                <a:latin typeface="Calibri"/>
                <a:cs typeface="Arial"/>
              </a:rPr>
              <a:t>PC, electronic rack with WEINER and NIM crate are in place</a:t>
            </a:r>
          </a:p>
          <a:p>
            <a:endParaRPr lang="en-US" dirty="0">
              <a:latin typeface="Calibri"/>
              <a:cs typeface="Arial"/>
            </a:endParaRPr>
          </a:p>
          <a:p>
            <a:pPr marL="213995" indent="-213995">
              <a:buFont typeface="Wingdings"/>
              <a:buChar char="ü"/>
            </a:pPr>
            <a:r>
              <a:rPr lang="en-US" dirty="0">
                <a:solidFill>
                  <a:schemeClr val="bg1">
                    <a:lumMod val="50000"/>
                  </a:schemeClr>
                </a:solidFill>
              </a:rPr>
              <a:t>In parallel a test setup in the ARC building</a:t>
            </a:r>
            <a:r>
              <a:rPr lang="en-US" dirty="0">
                <a:solidFill>
                  <a:schemeClr val="bg1">
                    <a:lumMod val="50000"/>
                  </a:schemeClr>
                </a:solidFill>
                <a:cs typeface="Calibri"/>
              </a:rPr>
              <a:t>​</a:t>
            </a:r>
          </a:p>
          <a:p>
            <a:pPr marL="671195" lvl="1" indent="-213995">
              <a:buFont typeface="Wingdings"/>
              <a:buChar char="ü"/>
            </a:pPr>
            <a:r>
              <a:rPr lang="en-US" dirty="0">
                <a:solidFill>
                  <a:srgbClr val="808080"/>
                </a:solidFill>
                <a:cs typeface="Calibri"/>
              </a:rPr>
              <a:t>Dark box </a:t>
            </a:r>
          </a:p>
          <a:p>
            <a:pPr marL="671195" lvl="1" indent="-213995">
              <a:buFont typeface="Wingdings"/>
              <a:buChar char="ü"/>
            </a:pPr>
            <a:r>
              <a:rPr lang="en-US" dirty="0">
                <a:solidFill>
                  <a:srgbClr val="808080"/>
                </a:solidFill>
                <a:cs typeface="Calibri"/>
              </a:rPr>
              <a:t>CAEN Digitizer as signal readout</a:t>
            </a:r>
          </a:p>
          <a:p>
            <a:pPr marL="671195" lvl="1" indent="-213995">
              <a:buFont typeface="Wingdings"/>
              <a:buChar char="ü"/>
            </a:pPr>
            <a:r>
              <a:rPr lang="en-US" dirty="0">
                <a:solidFill>
                  <a:srgbClr val="808080"/>
                </a:solidFill>
                <a:cs typeface="Calibri"/>
              </a:rPr>
              <a:t>Electronics for trigger </a:t>
            </a:r>
          </a:p>
          <a:p>
            <a:endParaRPr lang="en-US" dirty="0">
              <a:latin typeface="Calibri"/>
              <a:cs typeface="Arial"/>
            </a:endParaRPr>
          </a:p>
          <a:p>
            <a:endParaRPr lang="en-US" dirty="0">
              <a:latin typeface="Calibri"/>
              <a:cs typeface="Arial"/>
            </a:endParaRPr>
          </a:p>
          <a:p>
            <a:r>
              <a:rPr lang="en-US" b="1" u="sng" dirty="0">
                <a:solidFill>
                  <a:srgbClr val="00B050"/>
                </a:solidFill>
                <a:ea typeface="+mn-lt"/>
                <a:cs typeface="+mn-lt"/>
              </a:rPr>
              <a:t>EEL-108A Clean Room</a:t>
            </a:r>
            <a:r>
              <a:rPr lang="en-US" u="sng" dirty="0">
                <a:solidFill>
                  <a:srgbClr val="00B050"/>
                </a:solidFill>
                <a:ea typeface="+mn-lt"/>
                <a:cs typeface="+mn-lt"/>
              </a:rPr>
              <a:t> </a:t>
            </a:r>
          </a:p>
          <a:p>
            <a:r>
              <a:rPr lang="en-US" dirty="0">
                <a:ea typeface="+mn-lt"/>
                <a:cs typeface="+mn-lt"/>
              </a:rPr>
              <a:t>(for </a:t>
            </a:r>
            <a:r>
              <a:rPr lang="en-US" dirty="0" err="1">
                <a:ea typeface="+mn-lt"/>
                <a:cs typeface="+mn-lt"/>
              </a:rPr>
              <a:t>hpDIRC</a:t>
            </a:r>
            <a:r>
              <a:rPr lang="en-US" dirty="0">
                <a:ea typeface="+mn-lt"/>
                <a:cs typeface="+mn-lt"/>
              </a:rPr>
              <a:t> bar QA)</a:t>
            </a:r>
          </a:p>
          <a:p>
            <a:pPr marL="213995" indent="-213995">
              <a:buFont typeface="Wingdings"/>
              <a:buChar char="ü"/>
            </a:pPr>
            <a:r>
              <a:rPr lang="en-US" dirty="0">
                <a:ea typeface="+mn-lt"/>
                <a:cs typeface="+mn-lt"/>
              </a:rPr>
              <a:t>Optical table </a:t>
            </a:r>
          </a:p>
          <a:p>
            <a:pPr marL="213995" indent="-213995">
              <a:buFont typeface="Wingdings"/>
              <a:buChar char="ü"/>
            </a:pPr>
            <a:r>
              <a:rPr lang="en-US" dirty="0">
                <a:ea typeface="+mn-lt"/>
                <a:cs typeface="+mn-lt"/>
              </a:rPr>
              <a:t>Laser and alignment diagnostics </a:t>
            </a:r>
          </a:p>
          <a:p>
            <a:pPr marL="213995" indent="-213995">
              <a:buFont typeface="Wingdings"/>
              <a:buChar char="ü"/>
            </a:pPr>
            <a:r>
              <a:rPr lang="en-US" dirty="0">
                <a:ea typeface="+mn-lt"/>
                <a:cs typeface="+mn-lt"/>
              </a:rPr>
              <a:t>Cabinet for bar storage</a:t>
            </a:r>
            <a:endParaRPr lang="en-US" dirty="0">
              <a:cs typeface="Calibri"/>
            </a:endParaRPr>
          </a:p>
        </p:txBody>
      </p:sp>
      <p:sp>
        <p:nvSpPr>
          <p:cNvPr id="13" name="TextBox 12">
            <a:extLst>
              <a:ext uri="{FF2B5EF4-FFF2-40B4-BE49-F238E27FC236}">
                <a16:creationId xmlns:a16="http://schemas.microsoft.com/office/drawing/2014/main" id="{4B894736-DD31-F0FC-123A-A176AE5665C8}"/>
              </a:ext>
            </a:extLst>
          </p:cNvPr>
          <p:cNvSpPr txBox="1"/>
          <p:nvPr/>
        </p:nvSpPr>
        <p:spPr>
          <a:xfrm>
            <a:off x="9242853" y="911323"/>
            <a:ext cx="2896113" cy="5035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ea typeface="+mn-lt"/>
                <a:cs typeface="+mn-lt"/>
              </a:rPr>
              <a:t>Possible photosensor tests:</a:t>
            </a:r>
          </a:p>
          <a:p>
            <a:pPr marL="342900" indent="-342900">
              <a:lnSpc>
                <a:spcPct val="150000"/>
              </a:lnSpc>
              <a:buFont typeface="Wingdings"/>
              <a:buChar char="Ø"/>
            </a:pPr>
            <a:r>
              <a:rPr lang="en-US" dirty="0">
                <a:ea typeface="+mn-lt"/>
                <a:cs typeface="+mn-lt"/>
              </a:rPr>
              <a:t>Gain </a:t>
            </a:r>
            <a:endParaRPr lang="en-US" dirty="0">
              <a:cs typeface="Calibri" panose="020F0502020204030204"/>
            </a:endParaRPr>
          </a:p>
          <a:p>
            <a:pPr marL="342900" indent="-342900">
              <a:lnSpc>
                <a:spcPct val="150000"/>
              </a:lnSpc>
              <a:buFont typeface="Wingdings"/>
              <a:buChar char="Ø"/>
            </a:pPr>
            <a:r>
              <a:rPr lang="en-US" dirty="0">
                <a:cs typeface="Calibri" panose="020F0502020204030204"/>
              </a:rPr>
              <a:t>Gain in magnetic field (</a:t>
            </a:r>
            <a:r>
              <a:rPr lang="en-US" dirty="0">
                <a:solidFill>
                  <a:schemeClr val="accent6"/>
                </a:solidFill>
                <a:cs typeface="Calibri"/>
              </a:rPr>
              <a:t>FROST 5T magnet</a:t>
            </a:r>
            <a:r>
              <a:rPr lang="en-US" dirty="0">
                <a:solidFill>
                  <a:srgbClr val="000000"/>
                </a:solidFill>
                <a:ea typeface="+mn-lt"/>
                <a:cs typeface="+mn-lt"/>
              </a:rPr>
              <a:t>)</a:t>
            </a:r>
          </a:p>
          <a:p>
            <a:pPr marL="342900" indent="-342900">
              <a:lnSpc>
                <a:spcPct val="150000"/>
              </a:lnSpc>
              <a:buFont typeface="Wingdings"/>
              <a:buChar char="Ø"/>
            </a:pPr>
            <a:r>
              <a:rPr lang="en-US" dirty="0">
                <a:cs typeface="Calibri"/>
              </a:rPr>
              <a:t>Time Resolution (</a:t>
            </a:r>
            <a:r>
              <a:rPr lang="en-US" dirty="0">
                <a:solidFill>
                  <a:schemeClr val="accent1"/>
                </a:solidFill>
                <a:cs typeface="Calibri"/>
              </a:rPr>
              <a:t>scope and/or CAEN-DT5742 Digitizer</a:t>
            </a:r>
            <a:r>
              <a:rPr lang="en-US" dirty="0">
                <a:cs typeface="Calibri"/>
              </a:rPr>
              <a:t>)</a:t>
            </a:r>
            <a:endParaRPr lang="en-US" dirty="0">
              <a:solidFill>
                <a:srgbClr val="00B050"/>
              </a:solidFill>
              <a:cs typeface="Calibri"/>
            </a:endParaRPr>
          </a:p>
          <a:p>
            <a:pPr marL="342900" indent="-342900">
              <a:lnSpc>
                <a:spcPct val="150000"/>
              </a:lnSpc>
              <a:buFont typeface="Wingdings"/>
              <a:buChar char="Ø"/>
            </a:pPr>
            <a:r>
              <a:rPr lang="en-US" dirty="0">
                <a:cs typeface="Calibri"/>
              </a:rPr>
              <a:t>Quantum Efficiency (QE)</a:t>
            </a:r>
          </a:p>
          <a:p>
            <a:pPr marL="342900" indent="-342900">
              <a:lnSpc>
                <a:spcPct val="150000"/>
              </a:lnSpc>
              <a:buFont typeface="Wingdings"/>
              <a:buChar char="Ø"/>
            </a:pPr>
            <a:r>
              <a:rPr lang="en-US" dirty="0">
                <a:cs typeface="Calibri"/>
              </a:rPr>
              <a:t>Homogeneity by using XY-scanner</a:t>
            </a:r>
          </a:p>
          <a:p>
            <a:pPr marL="342900" indent="-342900">
              <a:lnSpc>
                <a:spcPct val="150000"/>
              </a:lnSpc>
              <a:buFont typeface="Wingdings"/>
              <a:buChar char="Ø"/>
            </a:pPr>
            <a:r>
              <a:rPr lang="en-US" dirty="0">
                <a:cs typeface="Calibri"/>
              </a:rPr>
              <a:t>Dark Count Rate</a:t>
            </a:r>
          </a:p>
          <a:p>
            <a:pPr marL="342900" indent="-342900">
              <a:lnSpc>
                <a:spcPct val="150000"/>
              </a:lnSpc>
              <a:buFont typeface="Wingdings"/>
              <a:buChar char="Ø"/>
            </a:pPr>
            <a:r>
              <a:rPr lang="en-US" dirty="0">
                <a:cs typeface="Calibri"/>
              </a:rPr>
              <a:t>Etc.</a:t>
            </a:r>
          </a:p>
        </p:txBody>
      </p:sp>
      <p:sp>
        <p:nvSpPr>
          <p:cNvPr id="14" name="TextBox 13">
            <a:extLst>
              <a:ext uri="{FF2B5EF4-FFF2-40B4-BE49-F238E27FC236}">
                <a16:creationId xmlns:a16="http://schemas.microsoft.com/office/drawing/2014/main" id="{6F4C046A-D8D0-B119-62C4-0B1285356442}"/>
              </a:ext>
            </a:extLst>
          </p:cNvPr>
          <p:cNvSpPr txBox="1"/>
          <p:nvPr/>
        </p:nvSpPr>
        <p:spPr>
          <a:xfrm>
            <a:off x="3685099" y="425061"/>
            <a:ext cx="4633573" cy="646331"/>
          </a:xfrm>
          <a:prstGeom prst="rect">
            <a:avLst/>
          </a:prstGeom>
          <a:noFill/>
        </p:spPr>
        <p:txBody>
          <a:bodyPr wrap="square" rtlCol="0">
            <a:spAutoFit/>
          </a:bodyPr>
          <a:lstStyle/>
          <a:p>
            <a:r>
              <a:rPr lang="en-US" dirty="0">
                <a:highlight>
                  <a:srgbClr val="FFFF00"/>
                </a:highlight>
              </a:rPr>
              <a:t>Dedicated area for various photosensor tests and also the </a:t>
            </a:r>
            <a:r>
              <a:rPr lang="en-US" dirty="0" err="1">
                <a:highlight>
                  <a:srgbClr val="FFFF00"/>
                </a:highlight>
              </a:rPr>
              <a:t>hpDIRC</a:t>
            </a:r>
            <a:r>
              <a:rPr lang="en-US" dirty="0">
                <a:highlight>
                  <a:srgbClr val="FFFF00"/>
                </a:highlight>
              </a:rPr>
              <a:t> bar quality assurance</a:t>
            </a:r>
          </a:p>
        </p:txBody>
      </p:sp>
    </p:spTree>
    <p:extLst>
      <p:ext uri="{BB962C8B-B14F-4D97-AF65-F5344CB8AC3E}">
        <p14:creationId xmlns:p14="http://schemas.microsoft.com/office/powerpoint/2010/main" val="3744475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A76D7-37A4-4FE8-F96E-EE79FFBDC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B05F7-ED56-A17B-6B4A-465CEA849C73}"/>
              </a:ext>
            </a:extLst>
          </p:cNvPr>
          <p:cNvSpPr>
            <a:spLocks noGrp="1"/>
          </p:cNvSpPr>
          <p:nvPr>
            <p:ph type="title"/>
          </p:nvPr>
        </p:nvSpPr>
        <p:spPr>
          <a:xfrm>
            <a:off x="579119" y="0"/>
            <a:ext cx="11382077" cy="579120"/>
          </a:xfrm>
        </p:spPr>
        <p:txBody>
          <a:bodyPr/>
          <a:lstStyle/>
          <a:p>
            <a:r>
              <a:rPr lang="en-US" dirty="0"/>
              <a:t>Planning for Production Phase</a:t>
            </a:r>
          </a:p>
        </p:txBody>
      </p:sp>
      <p:sp>
        <p:nvSpPr>
          <p:cNvPr id="5" name="Text Placeholder 4">
            <a:extLst>
              <a:ext uri="{FF2B5EF4-FFF2-40B4-BE49-F238E27FC236}">
                <a16:creationId xmlns:a16="http://schemas.microsoft.com/office/drawing/2014/main" id="{F63BF0AD-25A3-ABF6-62F4-364F5C28C8BB}"/>
              </a:ext>
            </a:extLst>
          </p:cNvPr>
          <p:cNvSpPr>
            <a:spLocks noGrp="1"/>
          </p:cNvSpPr>
          <p:nvPr>
            <p:ph type="body" sz="quarter" idx="10"/>
          </p:nvPr>
        </p:nvSpPr>
        <p:spPr>
          <a:xfrm>
            <a:off x="579119" y="728840"/>
            <a:ext cx="11499234" cy="5212080"/>
          </a:xfrm>
        </p:spPr>
        <p:txBody>
          <a:bodyPr>
            <a:noAutofit/>
          </a:bodyPr>
          <a:lstStyle/>
          <a:p>
            <a:r>
              <a:rPr lang="en-US" sz="2000" dirty="0"/>
              <a:t>We plan to collect information on all test setups for component quality assurance</a:t>
            </a:r>
          </a:p>
          <a:p>
            <a:r>
              <a:rPr lang="en-US" sz="2000" dirty="0"/>
              <a:t>Following slides show some examples, note that this will also come up in a Final Design Review!</a:t>
            </a:r>
          </a:p>
          <a:p>
            <a:pPr lvl="1"/>
            <a:r>
              <a:rPr lang="en-US" sz="1700" dirty="0"/>
              <a:t>Beyond what is shown, both BNL and </a:t>
            </a:r>
            <a:r>
              <a:rPr lang="en-US" sz="1700" dirty="0" err="1"/>
              <a:t>JLab</a:t>
            </a:r>
            <a:r>
              <a:rPr lang="en-US" sz="1700" dirty="0"/>
              <a:t> have </a:t>
            </a:r>
            <a:r>
              <a:rPr lang="en-US" sz="1700" dirty="0" err="1"/>
              <a:t>SiPM</a:t>
            </a:r>
            <a:r>
              <a:rPr lang="en-US" sz="1700" dirty="0"/>
              <a:t> testing facilities for single </a:t>
            </a:r>
            <a:r>
              <a:rPr lang="en-US" sz="1700" dirty="0" err="1"/>
              <a:t>SiPMs</a:t>
            </a:r>
            <a:r>
              <a:rPr lang="en-US" sz="1700" dirty="0"/>
              <a:t> and assembled boards</a:t>
            </a:r>
          </a:p>
          <a:p>
            <a:pPr lvl="1"/>
            <a:r>
              <a:rPr lang="en-US" sz="1700" dirty="0"/>
              <a:t>Similar, initial HRPPD inspections and functionality tests can be done at </a:t>
            </a:r>
            <a:r>
              <a:rPr lang="en-US" sz="1700" dirty="0" err="1"/>
              <a:t>JLab</a:t>
            </a:r>
            <a:r>
              <a:rPr lang="en-US" sz="1700" dirty="0"/>
              <a:t>, more detailed QA at BNL</a:t>
            </a:r>
          </a:p>
          <a:p>
            <a:pPr lvl="1"/>
            <a:r>
              <a:rPr lang="en-US" sz="1700" dirty="0"/>
              <a:t>DIRC bar QA assurance laser room exists at </a:t>
            </a:r>
            <a:r>
              <a:rPr lang="en-US" sz="1700" dirty="0" err="1"/>
              <a:t>JLab</a:t>
            </a:r>
            <a:r>
              <a:rPr lang="en-US" sz="1700" dirty="0"/>
              <a:t> (a clone from the one at GSI)</a:t>
            </a:r>
          </a:p>
          <a:p>
            <a:r>
              <a:rPr lang="en-US" sz="2000" dirty="0"/>
              <a:t>We encourage all of you to send Rolf/Elke and John/</a:t>
            </a:r>
            <a:r>
              <a:rPr lang="en-US" sz="2000"/>
              <a:t>Silvia slides </a:t>
            </a:r>
            <a:r>
              <a:rPr lang="en-US" sz="2000" dirty="0"/>
              <a:t>(one slide for each component setup) on similar EXISTING test setups at your institutions</a:t>
            </a:r>
          </a:p>
          <a:p>
            <a:pPr lvl="1"/>
            <a:r>
              <a:rPr lang="en-US" sz="1700" dirty="0"/>
              <a:t>As one example, the aerogel test setup at Temple</a:t>
            </a:r>
          </a:p>
          <a:p>
            <a:pPr lvl="1"/>
            <a:r>
              <a:rPr lang="en-US" sz="1700" dirty="0"/>
              <a:t>As another example, the </a:t>
            </a:r>
            <a:r>
              <a:rPr lang="en-US" sz="1700" dirty="0" err="1"/>
              <a:t>dRICH</a:t>
            </a:r>
            <a:r>
              <a:rPr lang="en-US" sz="1700" dirty="0"/>
              <a:t>–related test setups at INFN</a:t>
            </a:r>
          </a:p>
          <a:p>
            <a:pPr lvl="1"/>
            <a:r>
              <a:rPr lang="en-US" sz="1700" dirty="0"/>
              <a:t>Etc., etc.</a:t>
            </a:r>
          </a:p>
          <a:p>
            <a:r>
              <a:rPr lang="en-US" sz="2000" dirty="0"/>
              <a:t>We are interested to find strengths, weaknesses and gaps in the planning for the production phase</a:t>
            </a:r>
          </a:p>
          <a:p>
            <a:r>
              <a:rPr lang="en-US" sz="2000" dirty="0"/>
              <a:t>Fold in that we have 25+ different detector technologies, so we have to assume this is a risk.</a:t>
            </a:r>
          </a:p>
        </p:txBody>
      </p:sp>
      <p:sp>
        <p:nvSpPr>
          <p:cNvPr id="3" name="TextBox 2">
            <a:extLst>
              <a:ext uri="{FF2B5EF4-FFF2-40B4-BE49-F238E27FC236}">
                <a16:creationId xmlns:a16="http://schemas.microsoft.com/office/drawing/2014/main" id="{68C615EB-96A3-CEBC-5CEF-A6FF5A8ACA41}"/>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81307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E116E-BE73-5A49-A842-F7FA9535B427}"/>
              </a:ext>
            </a:extLst>
          </p:cNvPr>
          <p:cNvSpPr>
            <a:spLocks noGrp="1"/>
          </p:cNvSpPr>
          <p:nvPr>
            <p:ph type="sldNum" sz="quarter" idx="4"/>
          </p:nvPr>
        </p:nvSpPr>
        <p:spPr/>
        <p:txBody>
          <a:bodyPr/>
          <a:lstStyle/>
          <a:p>
            <a:fld id="{893C5830-40F3-F04E-B2E3-10E6672BA8FF}" type="slidenum">
              <a:rPr lang="en-US" smtClean="0"/>
              <a:pPr/>
              <a:t>17</a:t>
            </a:fld>
            <a:endParaRPr lang="en-US"/>
          </a:p>
        </p:txBody>
      </p:sp>
      <p:pic>
        <p:nvPicPr>
          <p:cNvPr id="6" name="Picture 5">
            <a:extLst>
              <a:ext uri="{FF2B5EF4-FFF2-40B4-BE49-F238E27FC236}">
                <a16:creationId xmlns:a16="http://schemas.microsoft.com/office/drawing/2014/main" id="{67AEF7A2-9A72-4E42-A0F2-921812246062}"/>
              </a:ext>
            </a:extLst>
          </p:cNvPr>
          <p:cNvPicPr>
            <a:picLocks noChangeAspect="1"/>
          </p:cNvPicPr>
          <p:nvPr/>
        </p:nvPicPr>
        <p:blipFill rotWithShape="1">
          <a:blip r:embed="rId2"/>
          <a:srcRect l="10204" t="9576" r="9952" b="18644"/>
          <a:stretch/>
        </p:blipFill>
        <p:spPr>
          <a:xfrm>
            <a:off x="1253872" y="617835"/>
            <a:ext cx="9686450" cy="5418438"/>
          </a:xfrm>
          <a:prstGeom prst="rect">
            <a:avLst/>
          </a:prstGeom>
        </p:spPr>
      </p:pic>
    </p:spTree>
    <p:extLst>
      <p:ext uri="{BB962C8B-B14F-4D97-AF65-F5344CB8AC3E}">
        <p14:creationId xmlns:p14="http://schemas.microsoft.com/office/powerpoint/2010/main" val="106190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3435685"/>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18</a:t>
            </a:fld>
            <a:endParaRPr lang="en-US" dirty="0"/>
          </a:p>
        </p:txBody>
      </p:sp>
    </p:spTree>
    <p:extLst>
      <p:ext uri="{BB962C8B-B14F-4D97-AF65-F5344CB8AC3E}">
        <p14:creationId xmlns:p14="http://schemas.microsoft.com/office/powerpoint/2010/main" val="409996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89279" y="0"/>
            <a:ext cx="11371917" cy="589280"/>
          </a:xfrm>
        </p:spPr>
        <p:txBody>
          <a:bodyPr/>
          <a:lstStyle/>
          <a:p>
            <a:r>
              <a:rPr lang="en-US" dirty="0"/>
              <a:t>Goals for 2024 (towards CD-2!)</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77342"/>
            <a:ext cx="11499234" cy="5494857"/>
          </a:xfrm>
        </p:spPr>
        <p:txBody>
          <a:bodyPr>
            <a:noAutofit/>
          </a:bodyPr>
          <a:lstStyle/>
          <a:p>
            <a:r>
              <a:rPr lang="en-US" sz="1400" dirty="0"/>
              <a:t>DAC meetings in ~April (topics: detector status, international engagement, R&amp;D status) and ~August (topic: Detector R&amp;D advise)</a:t>
            </a:r>
          </a:p>
          <a:p>
            <a:pPr lvl="1"/>
            <a:r>
              <a:rPr lang="en-US" sz="1200" dirty="0"/>
              <a:t>Completion of Non-Si R&amp;D</a:t>
            </a:r>
          </a:p>
          <a:p>
            <a:pPr lvl="1"/>
            <a:r>
              <a:rPr lang="en-US" sz="1200" dirty="0"/>
              <a:t>Advise on follow-up of MAPS/ITS3, ASICs, and AC-LGAD</a:t>
            </a:r>
          </a:p>
          <a:p>
            <a:r>
              <a:rPr lang="en-US" sz="1400" dirty="0"/>
              <a:t>Quantify (time, cost, performance) and document, before CD2, mitigation plans for the possibility that some R&amp;D components will not meet expectations</a:t>
            </a:r>
          </a:p>
          <a:p>
            <a:pPr lvl="1"/>
            <a:r>
              <a:rPr lang="en-US" sz="1200" dirty="0"/>
              <a:t>Tracking layout with branching points defined and documented</a:t>
            </a:r>
          </a:p>
          <a:p>
            <a:pPr lvl="1"/>
            <a:r>
              <a:rPr lang="en-US" sz="1200" dirty="0"/>
              <a:t>HRPPD backup option documented, etc.</a:t>
            </a:r>
          </a:p>
          <a:p>
            <a:r>
              <a:rPr lang="en-US" sz="1400" dirty="0"/>
              <a:t>Ensure good project progress</a:t>
            </a:r>
          </a:p>
          <a:p>
            <a:pPr lvl="1"/>
            <a:r>
              <a:rPr lang="en-US" sz="1200" dirty="0"/>
              <a:t>Implement procurements for CD-3A scope and manage progress</a:t>
            </a:r>
          </a:p>
          <a:p>
            <a:pPr lvl="1"/>
            <a:r>
              <a:rPr lang="en-US" sz="1200" dirty="0"/>
              <a:t>Continue work on design maturity for all (non-CD-3A) systems.</a:t>
            </a:r>
          </a:p>
          <a:p>
            <a:pPr lvl="1"/>
            <a:r>
              <a:rPr lang="en-US" sz="1200" dirty="0"/>
              <a:t>Define CD-3B needs: next phases of CD-3A, magnet power supply, perhaps </a:t>
            </a:r>
            <a:r>
              <a:rPr lang="en-US" sz="1200" dirty="0" err="1"/>
              <a:t>VTRx</a:t>
            </a:r>
            <a:r>
              <a:rPr lang="en-US" sz="1200" dirty="0"/>
              <a:t>+ optical transceivers, perhaps magnet steel</a:t>
            </a:r>
          </a:p>
          <a:p>
            <a:pPr lvl="1"/>
            <a:r>
              <a:rPr lang="en-US" sz="1200" dirty="0"/>
              <a:t>PDRs of Tracking, Far-Forward/Far-Backward, Electronics/DAQ, Particle Identification</a:t>
            </a:r>
          </a:p>
          <a:p>
            <a:pPr lvl="1"/>
            <a:r>
              <a:rPr lang="en-US" sz="1200" dirty="0"/>
              <a:t>FDRs of Magnet Power Supply, Calorimetry</a:t>
            </a:r>
          </a:p>
          <a:p>
            <a:r>
              <a:rPr lang="en-US" sz="1400" dirty="0"/>
              <a:t>Continue work on integration aspects, e.g., service needs of various detectors, cable routing, electronic rack layouts, survey &amp; alignment planning, monitoring systems, controls needs.</a:t>
            </a:r>
          </a:p>
          <a:p>
            <a:pPr lvl="1"/>
            <a:r>
              <a:rPr lang="en-US" sz="1200" dirty="0"/>
              <a:t>System engineering for electrical and services (per DOE/OPA recommendation)</a:t>
            </a:r>
          </a:p>
          <a:p>
            <a:pPr lvl="1"/>
            <a:r>
              <a:rPr lang="en-US" sz="1200" dirty="0"/>
              <a:t>Document controls needs</a:t>
            </a:r>
          </a:p>
          <a:p>
            <a:pPr lvl="1"/>
            <a:r>
              <a:rPr lang="en-US" sz="1200" dirty="0"/>
              <a:t>Collect interfaces beyond CD-3A scope, and document towards ICDs</a:t>
            </a:r>
          </a:p>
          <a:p>
            <a:r>
              <a:rPr lang="en-US" sz="1400" dirty="0"/>
              <a:t>Simulations with Full Materials, Background and Reconstruction</a:t>
            </a:r>
          </a:p>
          <a:p>
            <a:r>
              <a:rPr lang="en-US" sz="1400" dirty="0"/>
              <a:t>Draft Technical Design Report in collaboration with </a:t>
            </a:r>
            <a:r>
              <a:rPr lang="en-US" sz="1400" dirty="0" err="1"/>
              <a:t>ePIC</a:t>
            </a:r>
            <a:endParaRPr lang="en-US" sz="1400" dirty="0"/>
          </a:p>
          <a:p>
            <a:r>
              <a:rPr lang="en-US" sz="1400" dirty="0"/>
              <a:t>Formalize in-kind agreements in form of high-level agreements and project planning documents, as appropriate: Italy/INFN (Detector, Magnet), France/IN2P3, France/IRFU, UK/STFC, perhaps NSF, other</a:t>
            </a:r>
          </a:p>
        </p:txBody>
      </p:sp>
    </p:spTree>
    <p:extLst>
      <p:ext uri="{BB962C8B-B14F-4D97-AF65-F5344CB8AC3E}">
        <p14:creationId xmlns:p14="http://schemas.microsoft.com/office/powerpoint/2010/main" val="156746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Outline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1800" dirty="0"/>
              <a:t>Schedule/Budget Update</a:t>
            </a:r>
          </a:p>
          <a:p>
            <a:r>
              <a:rPr lang="en-US" sz="1800" dirty="0"/>
              <a:t>Design Review 2024 Plans – Update</a:t>
            </a:r>
          </a:p>
          <a:p>
            <a:r>
              <a:rPr lang="en-US" dirty="0"/>
              <a:t>Tracking Detector Preliminary Design Review</a:t>
            </a:r>
          </a:p>
          <a:p>
            <a:r>
              <a:rPr lang="en-US" sz="1800" dirty="0"/>
              <a:t>DAC Planning Update</a:t>
            </a:r>
          </a:p>
          <a:p>
            <a:r>
              <a:rPr lang="en-US" dirty="0"/>
              <a:t>RRB Update</a:t>
            </a:r>
          </a:p>
          <a:p>
            <a:r>
              <a:rPr lang="en-US" sz="1800" dirty="0"/>
              <a:t>Planning for the Production Phase – Collection of Test Setups</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33320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3</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a:t>
            </a:r>
          </a:p>
        </p:txBody>
      </p:sp>
      <p:pic>
        <p:nvPicPr>
          <p:cNvPr id="5" name="Picture 4">
            <a:extLst>
              <a:ext uri="{FF2B5EF4-FFF2-40B4-BE49-F238E27FC236}">
                <a16:creationId xmlns:a16="http://schemas.microsoft.com/office/drawing/2014/main" id="{D76B3B1F-E98B-D68E-E81B-A3FF59F21C67}"/>
              </a:ext>
            </a:extLst>
          </p:cNvPr>
          <p:cNvPicPr>
            <a:picLocks noChangeAspect="1"/>
          </p:cNvPicPr>
          <p:nvPr/>
        </p:nvPicPr>
        <p:blipFill>
          <a:blip r:embed="rId2"/>
          <a:srcRect/>
          <a:stretch/>
        </p:blipFill>
        <p:spPr>
          <a:xfrm>
            <a:off x="4478100" y="725515"/>
            <a:ext cx="7322306" cy="3454842"/>
          </a:xfrm>
          <a:prstGeom prst="rect">
            <a:avLst/>
          </a:prstGeom>
        </p:spPr>
      </p:pic>
      <p:cxnSp>
        <p:nvCxnSpPr>
          <p:cNvPr id="6" name="Straight Connector 5">
            <a:extLst>
              <a:ext uri="{FF2B5EF4-FFF2-40B4-BE49-F238E27FC236}">
                <a16:creationId xmlns:a16="http://schemas.microsoft.com/office/drawing/2014/main" id="{AB10CA1A-3A45-522C-FDC0-4B06189BA8FF}"/>
              </a:ext>
            </a:extLst>
          </p:cNvPr>
          <p:cNvCxnSpPr>
            <a:cxnSpLocks/>
          </p:cNvCxnSpPr>
          <p:nvPr/>
        </p:nvCxnSpPr>
        <p:spPr>
          <a:xfrm flipH="1">
            <a:off x="7663362" y="8937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BF9B2-E6E3-DDE9-432C-9DD8D205D975}"/>
              </a:ext>
            </a:extLst>
          </p:cNvPr>
          <p:cNvSpPr txBox="1"/>
          <p:nvPr/>
        </p:nvSpPr>
        <p:spPr>
          <a:xfrm>
            <a:off x="7935462" y="15359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9" name="Straight Arrow Connector 8">
            <a:extLst>
              <a:ext uri="{FF2B5EF4-FFF2-40B4-BE49-F238E27FC236}">
                <a16:creationId xmlns:a16="http://schemas.microsoft.com/office/drawing/2014/main" id="{3C9B49A6-3638-32C9-373B-055BA4337173}"/>
              </a:ext>
            </a:extLst>
          </p:cNvPr>
          <p:cNvCxnSpPr>
            <a:cxnSpLocks/>
            <a:stCxn id="8" idx="1"/>
          </p:cNvCxnSpPr>
          <p:nvPr/>
        </p:nvCxnSpPr>
        <p:spPr>
          <a:xfrm flipH="1" flipV="1">
            <a:off x="7672202" y="16063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660064-84F8-38E6-C219-9ABA2E883E1C}"/>
              </a:ext>
            </a:extLst>
          </p:cNvPr>
          <p:cNvSpPr txBox="1"/>
          <p:nvPr/>
        </p:nvSpPr>
        <p:spPr>
          <a:xfrm>
            <a:off x="8095848" y="12140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11" name="TextBox 10">
            <a:extLst>
              <a:ext uri="{FF2B5EF4-FFF2-40B4-BE49-F238E27FC236}">
                <a16:creationId xmlns:a16="http://schemas.microsoft.com/office/drawing/2014/main" id="{35EF1ED7-EAB1-488B-CBB4-A8161B9B8129}"/>
              </a:ext>
            </a:extLst>
          </p:cNvPr>
          <p:cNvSpPr txBox="1"/>
          <p:nvPr/>
        </p:nvSpPr>
        <p:spPr>
          <a:xfrm>
            <a:off x="10539756" y="15677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12" name="TextBox 11">
            <a:extLst>
              <a:ext uri="{FF2B5EF4-FFF2-40B4-BE49-F238E27FC236}">
                <a16:creationId xmlns:a16="http://schemas.microsoft.com/office/drawing/2014/main" id="{01C785D3-7577-5F1A-5E06-D5580319BE51}"/>
              </a:ext>
            </a:extLst>
          </p:cNvPr>
          <p:cNvSpPr txBox="1"/>
          <p:nvPr/>
        </p:nvSpPr>
        <p:spPr>
          <a:xfrm>
            <a:off x="8127566" y="19969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sp>
        <p:nvSpPr>
          <p:cNvPr id="13" name="TextBox 12">
            <a:extLst>
              <a:ext uri="{FF2B5EF4-FFF2-40B4-BE49-F238E27FC236}">
                <a16:creationId xmlns:a16="http://schemas.microsoft.com/office/drawing/2014/main" id="{16DD6DBE-1121-2DCD-D60F-410774EBA2AA}"/>
              </a:ext>
            </a:extLst>
          </p:cNvPr>
          <p:cNvSpPr txBox="1"/>
          <p:nvPr/>
        </p:nvSpPr>
        <p:spPr>
          <a:xfrm>
            <a:off x="670204" y="1984227"/>
            <a:ext cx="3652969" cy="1169551"/>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 design for all subdetectors</a:t>
            </a:r>
          </a:p>
          <a:p>
            <a:r>
              <a:rPr lang="en-US" sz="1400" dirty="0"/>
              <a:t>Design Maturity: &gt;60%</a:t>
            </a:r>
          </a:p>
          <a:p>
            <a:r>
              <a:rPr lang="en-US" sz="1400" dirty="0"/>
              <a:t>Need “pre-”TDR (or draft TDR)</a:t>
            </a:r>
          </a:p>
          <a:p>
            <a:r>
              <a:rPr lang="en-US" sz="1400" dirty="0"/>
              <a:t>Baseline project in scope, cost, schedule</a:t>
            </a:r>
          </a:p>
        </p:txBody>
      </p:sp>
      <p:sp>
        <p:nvSpPr>
          <p:cNvPr id="14" name="TextBox 13">
            <a:extLst>
              <a:ext uri="{FF2B5EF4-FFF2-40B4-BE49-F238E27FC236}">
                <a16:creationId xmlns:a16="http://schemas.microsoft.com/office/drawing/2014/main" id="{BCB9A7A7-CC04-F69E-9379-EE162FD9989E}"/>
              </a:ext>
            </a:extLst>
          </p:cNvPr>
          <p:cNvSpPr txBox="1"/>
          <p:nvPr/>
        </p:nvSpPr>
        <p:spPr>
          <a:xfrm>
            <a:off x="656838" y="3242939"/>
            <a:ext cx="3395911" cy="954107"/>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7" name="TextBox 16">
            <a:extLst>
              <a:ext uri="{FF2B5EF4-FFF2-40B4-BE49-F238E27FC236}">
                <a16:creationId xmlns:a16="http://schemas.microsoft.com/office/drawing/2014/main" id="{60C338A3-179A-256E-FD2A-CA371C02F84B}"/>
              </a:ext>
            </a:extLst>
          </p:cNvPr>
          <p:cNvSpPr txBox="1"/>
          <p:nvPr/>
        </p:nvSpPr>
        <p:spPr>
          <a:xfrm>
            <a:off x="670204" y="725515"/>
            <a:ext cx="3727434"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a:t>
            </a:r>
          </a:p>
          <a:p>
            <a:pPr algn="l"/>
            <a:r>
              <a:rPr lang="en-US" sz="1400" dirty="0">
                <a:latin typeface="Arial" panose="020B0604020202020204" pitchFamily="34" charset="0"/>
                <a:cs typeface="Arial" panose="020B0604020202020204" pitchFamily="34" charset="0"/>
              </a:rPr>
              <a:t>Approve start of long-lead procurements</a:t>
            </a:r>
          </a:p>
          <a:p>
            <a:r>
              <a:rPr lang="en-US" sz="1400" dirty="0">
                <a:latin typeface="Arial" panose="020B0604020202020204" pitchFamily="34" charset="0"/>
                <a:cs typeface="Arial" panose="020B0604020202020204" pitchFamily="34" charset="0"/>
              </a:rPr>
              <a:t>CD-3A items passed final design review</a:t>
            </a:r>
          </a:p>
          <a:p>
            <a:r>
              <a:rPr lang="en-US" sz="1400" dirty="0">
                <a:latin typeface="Arial" panose="020B0604020202020204" pitchFamily="34" charset="0"/>
                <a:cs typeface="Arial" panose="020B0604020202020204" pitchFamily="34" charset="0"/>
              </a:rPr>
              <a:t>All interfaces related to them are frozen</a:t>
            </a:r>
          </a:p>
          <a:p>
            <a:r>
              <a:rPr lang="en-US" sz="1400" dirty="0">
                <a:latin typeface="Arial" panose="020B0604020202020204" pitchFamily="34" charset="0"/>
                <a:cs typeface="Arial" panose="020B0604020202020204" pitchFamily="34" charset="0"/>
              </a:rPr>
              <a:t>Waiting for ESAAB meeting for authorization</a:t>
            </a:r>
          </a:p>
        </p:txBody>
      </p:sp>
      <p:sp>
        <p:nvSpPr>
          <p:cNvPr id="18" name="TextBox 17">
            <a:extLst>
              <a:ext uri="{FF2B5EF4-FFF2-40B4-BE49-F238E27FC236}">
                <a16:creationId xmlns:a16="http://schemas.microsoft.com/office/drawing/2014/main" id="{BFEF534F-A6C2-64F3-3228-430BD1DA6047}"/>
              </a:ext>
            </a:extLst>
          </p:cNvPr>
          <p:cNvSpPr txBox="1"/>
          <p:nvPr/>
        </p:nvSpPr>
        <p:spPr>
          <a:xfrm>
            <a:off x="815416" y="4415695"/>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ESAAB March 25</a:t>
            </a:r>
            <a:r>
              <a:rPr lang="en-US" sz="1200" baseline="30000" dirty="0">
                <a:solidFill>
                  <a:srgbClr val="0432FF"/>
                </a:solidFill>
                <a:latin typeface="Arial" panose="020B0604020202020204" pitchFamily="34" charset="0"/>
                <a:cs typeface="Arial" panose="020B0604020202020204" pitchFamily="34" charset="0"/>
              </a:rPr>
              <a:t>th</a:t>
            </a:r>
            <a:r>
              <a:rPr lang="en-US" sz="1200" dirty="0">
                <a:solidFill>
                  <a:srgbClr val="0432FF"/>
                </a:solidFill>
                <a:latin typeface="Arial" panose="020B0604020202020204" pitchFamily="34" charset="0"/>
                <a:cs typeface="Arial" panose="020B0604020202020204" pitchFamily="34" charset="0"/>
              </a:rPr>
              <a:t>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19" name="Content Placeholder 2">
            <a:extLst>
              <a:ext uri="{FF2B5EF4-FFF2-40B4-BE49-F238E27FC236}">
                <a16:creationId xmlns:a16="http://schemas.microsoft.com/office/drawing/2014/main" id="{83DF343D-CEBE-FB31-1951-DDF0EA5794FC}"/>
              </a:ext>
            </a:extLst>
          </p:cNvPr>
          <p:cNvSpPr txBox="1">
            <a:spLocks/>
          </p:cNvSpPr>
          <p:nvPr/>
        </p:nvSpPr>
        <p:spPr>
          <a:xfrm>
            <a:off x="4526795" y="4288907"/>
            <a:ext cx="7273611" cy="1925538"/>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en-US" sz="1800" b="0" i="0" u="sng" strike="noStrike" kern="1200" cap="none" spc="0" normalizeH="0" baseline="0" noProof="0" dirty="0">
                <a:ln>
                  <a:noFill/>
                </a:ln>
                <a:solidFill>
                  <a:srgbClr val="000000"/>
                </a:solidFill>
                <a:effectLst/>
                <a:uLnTx/>
                <a:uFillTx/>
                <a:latin typeface="Arial" panose="020B0604020202020204"/>
                <a:ea typeface="+mn-ea"/>
                <a:cs typeface="+mn-cs"/>
              </a:rPr>
              <a:t>Speculation</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based on EIC accelerator project status, on </a:t>
            </a:r>
            <a:r>
              <a:rPr lang="en-US" noProof="0" dirty="0">
                <a:solidFill>
                  <a:srgbClr val="000000"/>
                </a:solidFill>
                <a:latin typeface="Arial" panose="020B0604020202020204"/>
              </a:rPr>
              <a:t>only just appropriated</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FY24 funding ($98M), </a:t>
            </a:r>
            <a:r>
              <a:rPr lang="en-US" dirty="0">
                <a:solidFill>
                  <a:srgbClr val="000000"/>
                </a:solidFill>
                <a:latin typeface="Arial" panose="020B0604020202020204"/>
              </a:rPr>
              <a:t>on still uncertain</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FY25 budget scenarios (President’s Budget is ~$110M), and projected RHIC FY24 run:</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Late 2024 Path to CD-2 review,</a:t>
            </a:r>
            <a:r>
              <a:rPr kumimoji="0" lang="en-US" sz="1800" b="0" i="0" u="none" strike="noStrike" kern="1200" cap="none" spc="0" normalizeH="0" noProof="0" dirty="0">
                <a:ln>
                  <a:noFill/>
                </a:ln>
                <a:solidFill>
                  <a:srgbClr val="000000"/>
                </a:solidFill>
                <a:effectLst/>
                <a:uLnTx/>
                <a:uFillTx/>
                <a:latin typeface="Arial" panose="020B0604020202020204"/>
                <a:ea typeface="+mn-ea"/>
                <a:cs typeface="+mn-cs"/>
              </a:rPr>
              <a:t> possible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CD-3B Approval Dec. 2024</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RHIC operations conclude at end of FY25, in September 2025</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a:rPr>
              <a:t>CD-2/3 Approval Dec. 2025, Possibility of CD-3C as needed.</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14350" marR="0" lvl="1" indent="-171450" algn="ctr"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84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Design Review 2024 Plans – Updates </a:t>
            </a:r>
            <a:r>
              <a:rPr lang="en-US" dirty="0">
                <a:solidFill>
                  <a:srgbClr val="0432FF"/>
                </a:solidFill>
              </a:rPr>
              <a:t>in Blue </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1800" dirty="0"/>
              <a:t>Design Reviews</a:t>
            </a:r>
          </a:p>
          <a:p>
            <a:pPr lvl="1">
              <a:buFont typeface="Wingdings" panose="05000000000000000000" pitchFamily="2" charset="2"/>
              <a:buChar char="ü"/>
            </a:pPr>
            <a:r>
              <a:rPr lang="en-US" sz="1400" dirty="0"/>
              <a:t>PDR2: IR Integration and Auxiliary Detectors – February 12, 2024 – main emphasis on baseline choices and progress</a:t>
            </a:r>
          </a:p>
          <a:p>
            <a:pPr lvl="1">
              <a:buFont typeface="Wingdings" panose="05000000000000000000" pitchFamily="2" charset="2"/>
              <a:buChar char="ü"/>
            </a:pPr>
            <a:r>
              <a:rPr lang="en-US" sz="1400" b="1" dirty="0"/>
              <a:t>PDR1: Tracking Detectors – </a:t>
            </a:r>
            <a:r>
              <a:rPr lang="en-US" sz="1400" b="1" dirty="0">
                <a:solidFill>
                  <a:srgbClr val="0432FF"/>
                </a:solidFill>
              </a:rPr>
              <a:t>March 20-21, 2024 </a:t>
            </a:r>
            <a:r>
              <a:rPr lang="en-US" sz="1400" dirty="0"/>
              <a:t>– main emphasis on baseline tracking layout, if we are on track and plans</a:t>
            </a:r>
          </a:p>
          <a:p>
            <a:pPr lvl="1"/>
            <a:r>
              <a:rPr lang="en-US" sz="1400" dirty="0"/>
              <a:t>PDR2: Electronics/DAQ – May 2024? – continuation of PDR1 to ensure we are on track and show progress</a:t>
            </a:r>
          </a:p>
          <a:p>
            <a:pPr lvl="1"/>
            <a:r>
              <a:rPr lang="en-US" sz="1400" dirty="0"/>
              <a:t>PDR: Integration, Infrastructure and Installation – Summer/Autumn 2024? – includes detector support structures</a:t>
            </a:r>
          </a:p>
          <a:p>
            <a:pPr lvl="1"/>
            <a:r>
              <a:rPr lang="en-US" sz="1400" dirty="0"/>
              <a:t>PDR2: Particle Identification Detectors – Summer 2024?</a:t>
            </a:r>
          </a:p>
          <a:p>
            <a:pPr lvl="1"/>
            <a:r>
              <a:rPr lang="en-US" sz="1400" dirty="0"/>
              <a:t>PDR2: Barrel EM Cal – Summer/Fall 2024 – emphasis on mechanical design &amp; </a:t>
            </a:r>
            <a:r>
              <a:rPr lang="en-US" sz="1400" dirty="0" err="1"/>
              <a:t>AstroPix</a:t>
            </a:r>
            <a:r>
              <a:rPr lang="en-US" sz="1400" dirty="0"/>
              <a:t> readiness</a:t>
            </a:r>
          </a:p>
          <a:p>
            <a:pPr lvl="1"/>
            <a:r>
              <a:rPr lang="en-US" sz="1400" dirty="0"/>
              <a:t>FDR: Backward &amp; Forward EM Calorimetry, Barrel &amp; Forward HCAL – Fall 2024</a:t>
            </a:r>
          </a:p>
          <a:p>
            <a:pPr lvl="1"/>
            <a:r>
              <a:rPr lang="en-US" sz="1400" dirty="0"/>
              <a:t>PDR2: Polarimetry – timescale TBD (but before CD-2)</a:t>
            </a:r>
          </a:p>
          <a:p>
            <a:pPr lvl="1"/>
            <a:r>
              <a:rPr lang="en-US" sz="1400" dirty="0"/>
              <a:t>FDR for any potential CD-3B scope: Magnet Power Supply, perhaps </a:t>
            </a:r>
            <a:r>
              <a:rPr lang="en-US" sz="1400" dirty="0" err="1"/>
              <a:t>VTRx</a:t>
            </a:r>
            <a:r>
              <a:rPr lang="en-US" sz="1400" dirty="0"/>
              <a:t>+/</a:t>
            </a:r>
            <a:r>
              <a:rPr lang="en-US" sz="1400" dirty="0" err="1"/>
              <a:t>lpGBT</a:t>
            </a:r>
            <a:r>
              <a:rPr lang="en-US" sz="1400" dirty="0"/>
              <a:t>, perhaps magnet steel – see NOTE</a:t>
            </a:r>
          </a:p>
          <a:p>
            <a:pPr lvl="1"/>
            <a:r>
              <a:rPr lang="en-US" sz="1400" dirty="0"/>
              <a:t>FDR Magnet Power Supply – Spring 2024; Magnet Steel perhaps Summer 2024; </a:t>
            </a:r>
            <a:r>
              <a:rPr lang="en-US" sz="1400" dirty="0" err="1"/>
              <a:t>VTRx</a:t>
            </a:r>
            <a:r>
              <a:rPr lang="en-US" sz="1400" dirty="0"/>
              <a:t>+/</a:t>
            </a:r>
            <a:r>
              <a:rPr lang="en-US" sz="1400" dirty="0" err="1"/>
              <a:t>lpGBT</a:t>
            </a:r>
            <a:r>
              <a:rPr lang="en-US" sz="1400" dirty="0"/>
              <a:t> add ½ day to electronics/DAQ PDR2 </a:t>
            </a:r>
          </a:p>
          <a:p>
            <a:r>
              <a:rPr lang="en-US" sz="1800" dirty="0"/>
              <a:t>Detector R&amp;D Day – </a:t>
            </a:r>
            <a:r>
              <a:rPr lang="en-US" sz="1800" b="1" dirty="0">
                <a:solidFill>
                  <a:srgbClr val="0432FF"/>
                </a:solidFill>
              </a:rPr>
              <a:t>March</a:t>
            </a:r>
            <a:r>
              <a:rPr lang="en-US" b="1" dirty="0">
                <a:solidFill>
                  <a:srgbClr val="0432FF"/>
                </a:solidFill>
              </a:rPr>
              <a:t> 25</a:t>
            </a:r>
            <a:r>
              <a:rPr lang="en-US" sz="1800" b="1" dirty="0">
                <a:solidFill>
                  <a:srgbClr val="0432FF"/>
                </a:solidFill>
              </a:rPr>
              <a:t> </a:t>
            </a:r>
            <a:r>
              <a:rPr lang="en-US" sz="1800" dirty="0"/>
              <a:t>– check R&amp;D progress and outlook to FY25</a:t>
            </a:r>
          </a:p>
          <a:p>
            <a:r>
              <a:rPr lang="en-US" b="1" dirty="0">
                <a:solidFill>
                  <a:srgbClr val="0432FF"/>
                </a:solidFill>
              </a:rPr>
              <a:t>DAC-Meetings 2024 under planning</a:t>
            </a:r>
            <a:r>
              <a:rPr lang="en-US" dirty="0"/>
              <a:t>:</a:t>
            </a:r>
          </a:p>
          <a:p>
            <a:pPr lvl="1"/>
            <a:r>
              <a:rPr lang="en-US" sz="1400" dirty="0"/>
              <a:t>~</a:t>
            </a:r>
            <a:r>
              <a:rPr lang="en-US" sz="1600" dirty="0"/>
              <a:t>April 2024: Project Status, Baseline Detector, International Engagement, Detector R&amp;D progress (expect 1+ day)</a:t>
            </a:r>
          </a:p>
          <a:p>
            <a:pPr lvl="1"/>
            <a:r>
              <a:rPr lang="en-US" sz="1600" dirty="0"/>
              <a:t>~August 2024: Detector R&amp;D annual review (expect 2 days) – deadline for submission July 1, 2024</a:t>
            </a:r>
            <a:endParaRPr lang="en-US" sz="1800" dirty="0"/>
          </a:p>
          <a:p>
            <a:r>
              <a:rPr lang="en-US" sz="1800" dirty="0"/>
              <a:t>Next </a:t>
            </a:r>
            <a:r>
              <a:rPr lang="en-US" sz="1800" dirty="0" err="1"/>
              <a:t>ePIC</a:t>
            </a:r>
            <a:r>
              <a:rPr lang="en-US" sz="1800" dirty="0"/>
              <a:t> Computing &amp; Software review by host labs  –  </a:t>
            </a:r>
            <a:r>
              <a:rPr lang="en-US" dirty="0"/>
              <a:t>~October</a:t>
            </a:r>
            <a:r>
              <a:rPr lang="en-US" sz="1800" dirty="0"/>
              <a:t> 2024?</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ED518925-FB55-2CE9-2678-52DB8E8D4289}"/>
              </a:ext>
            </a:extLst>
          </p:cNvPr>
          <p:cNvSpPr txBox="1"/>
          <p:nvPr/>
        </p:nvSpPr>
        <p:spPr>
          <a:xfrm>
            <a:off x="2745423" y="5525869"/>
            <a:ext cx="8875077" cy="646331"/>
          </a:xfrm>
          <a:prstGeom prst="rect">
            <a:avLst/>
          </a:prstGeom>
          <a:solidFill>
            <a:srgbClr val="FFFF00"/>
          </a:solidFill>
        </p:spPr>
        <p:txBody>
          <a:bodyPr wrap="square">
            <a:spAutoFit/>
          </a:bodyPr>
          <a:lstStyle/>
          <a:p>
            <a:r>
              <a:rPr lang="en-US" sz="1800" dirty="0"/>
              <a:t>NOTE: CD-3B for detector will include continuation phases for </a:t>
            </a:r>
            <a:r>
              <a:rPr lang="en-US" sz="1800" dirty="0" err="1"/>
              <a:t>SiPMs</a:t>
            </a:r>
            <a:r>
              <a:rPr lang="en-US" sz="1800" dirty="0"/>
              <a:t>, </a:t>
            </a:r>
            <a:r>
              <a:rPr lang="en-US" sz="1800" dirty="0" err="1"/>
              <a:t>SciFi</a:t>
            </a:r>
            <a:r>
              <a:rPr lang="en-US" sz="1800" dirty="0"/>
              <a:t>, PbWO4, Forward HCAL. </a:t>
            </a:r>
            <a:r>
              <a:rPr lang="en-US" dirty="0"/>
              <a:t>Further scope has to be known essentially now and needs FDRs.</a:t>
            </a:r>
            <a:endParaRPr lang="en-US" sz="1800" dirty="0"/>
          </a:p>
        </p:txBody>
      </p:sp>
    </p:spTree>
    <p:extLst>
      <p:ext uri="{BB962C8B-B14F-4D97-AF65-F5344CB8AC3E}">
        <p14:creationId xmlns:p14="http://schemas.microsoft.com/office/powerpoint/2010/main" val="203117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C3CE-B2DC-5E68-9415-4761B5F53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B6A92-97A0-968A-7C6D-40B312CC8AFD}"/>
              </a:ext>
            </a:extLst>
          </p:cNvPr>
          <p:cNvSpPr>
            <a:spLocks noGrp="1"/>
          </p:cNvSpPr>
          <p:nvPr>
            <p:ph type="title"/>
          </p:nvPr>
        </p:nvSpPr>
        <p:spPr>
          <a:xfrm>
            <a:off x="579119" y="0"/>
            <a:ext cx="11382077" cy="579120"/>
          </a:xfrm>
        </p:spPr>
        <p:txBody>
          <a:bodyPr/>
          <a:lstStyle/>
          <a:p>
            <a:r>
              <a:rPr lang="en-US" dirty="0"/>
              <a:t>Tracking Systems Preliminary Design Review</a:t>
            </a:r>
          </a:p>
        </p:txBody>
      </p:sp>
      <p:sp>
        <p:nvSpPr>
          <p:cNvPr id="5" name="Text Placeholder 4">
            <a:extLst>
              <a:ext uri="{FF2B5EF4-FFF2-40B4-BE49-F238E27FC236}">
                <a16:creationId xmlns:a16="http://schemas.microsoft.com/office/drawing/2014/main" id="{8951D06F-B733-642E-F1FD-2F5E529A2B0B}"/>
              </a:ext>
            </a:extLst>
          </p:cNvPr>
          <p:cNvSpPr>
            <a:spLocks noGrp="1"/>
          </p:cNvSpPr>
          <p:nvPr>
            <p:ph type="body" sz="quarter" idx="10"/>
          </p:nvPr>
        </p:nvSpPr>
        <p:spPr>
          <a:xfrm>
            <a:off x="579119" y="653589"/>
            <a:ext cx="11499234" cy="5212080"/>
          </a:xfrm>
        </p:spPr>
        <p:txBody>
          <a:bodyPr>
            <a:noAutofit/>
          </a:bodyPr>
          <a:lstStyle/>
          <a:p>
            <a:r>
              <a:rPr lang="en-US" sz="1800" dirty="0">
                <a:hlinkClick r:id="rId2"/>
              </a:rPr>
              <a:t>https://indico.bnl.gov/event/21945/</a:t>
            </a:r>
            <a:r>
              <a:rPr lang="en-US" sz="1800" dirty="0"/>
              <a:t> </a:t>
            </a:r>
          </a:p>
          <a:p>
            <a:r>
              <a:rPr lang="en-US" sz="1800" dirty="0"/>
              <a:t>Contact: Brian Eng</a:t>
            </a:r>
          </a:p>
          <a:p>
            <a:r>
              <a:rPr lang="en-US" dirty="0"/>
              <a:t>Dates: </a:t>
            </a:r>
            <a:r>
              <a:rPr lang="en-US"/>
              <a:t>March 20-21</a:t>
            </a:r>
            <a:endParaRPr lang="en-US" dirty="0"/>
          </a:p>
          <a:p>
            <a:r>
              <a:rPr lang="en-US" dirty="0"/>
              <a:t>Reviewers: Andy White (U Texas Austin, Chair), Michael </a:t>
            </a:r>
            <a:r>
              <a:rPr lang="en-US" dirty="0" err="1"/>
              <a:t>Begel</a:t>
            </a:r>
            <a:r>
              <a:rPr lang="en-US" dirty="0"/>
              <a:t> (BNL), David Lynn (BNL), Piotr </a:t>
            </a:r>
            <a:r>
              <a:rPr lang="en-US" dirty="0" err="1"/>
              <a:t>Gasik</a:t>
            </a:r>
            <a:r>
              <a:rPr lang="en-US" dirty="0"/>
              <a:t> (GSI), Maxym Titov (CEA)</a:t>
            </a:r>
          </a:p>
        </p:txBody>
      </p:sp>
      <p:pic>
        <p:nvPicPr>
          <p:cNvPr id="9" name="Picture 8">
            <a:extLst>
              <a:ext uri="{FF2B5EF4-FFF2-40B4-BE49-F238E27FC236}">
                <a16:creationId xmlns:a16="http://schemas.microsoft.com/office/drawing/2014/main" id="{BE8E73A8-3247-E7FB-A1D9-3BFF46240BA1}"/>
              </a:ext>
            </a:extLst>
          </p:cNvPr>
          <p:cNvPicPr>
            <a:picLocks noChangeAspect="1"/>
          </p:cNvPicPr>
          <p:nvPr/>
        </p:nvPicPr>
        <p:blipFill rotWithShape="1">
          <a:blip r:embed="rId3"/>
          <a:srcRect b="85217"/>
          <a:stretch/>
        </p:blipFill>
        <p:spPr>
          <a:xfrm>
            <a:off x="6366838" y="828059"/>
            <a:ext cx="4750044" cy="664651"/>
          </a:xfrm>
          <a:prstGeom prst="rect">
            <a:avLst/>
          </a:prstGeom>
        </p:spPr>
      </p:pic>
      <p:pic>
        <p:nvPicPr>
          <p:cNvPr id="4" name="Picture 3">
            <a:extLst>
              <a:ext uri="{FF2B5EF4-FFF2-40B4-BE49-F238E27FC236}">
                <a16:creationId xmlns:a16="http://schemas.microsoft.com/office/drawing/2014/main" id="{74741596-1B7F-AEA7-FD1D-2AA3BC1E412B}"/>
              </a:ext>
            </a:extLst>
          </p:cNvPr>
          <p:cNvPicPr>
            <a:picLocks noChangeAspect="1"/>
          </p:cNvPicPr>
          <p:nvPr/>
        </p:nvPicPr>
        <p:blipFill>
          <a:blip r:embed="rId4"/>
          <a:stretch>
            <a:fillRect/>
          </a:stretch>
        </p:blipFill>
        <p:spPr>
          <a:xfrm>
            <a:off x="6270157" y="2720522"/>
            <a:ext cx="5715294" cy="3219616"/>
          </a:xfrm>
          <a:prstGeom prst="rect">
            <a:avLst/>
          </a:prstGeom>
        </p:spPr>
      </p:pic>
      <p:pic>
        <p:nvPicPr>
          <p:cNvPr id="7" name="Picture 6">
            <a:extLst>
              <a:ext uri="{FF2B5EF4-FFF2-40B4-BE49-F238E27FC236}">
                <a16:creationId xmlns:a16="http://schemas.microsoft.com/office/drawing/2014/main" id="{ED7B7FFA-CA20-5F7B-88B8-2998F58E5237}"/>
              </a:ext>
            </a:extLst>
          </p:cNvPr>
          <p:cNvPicPr>
            <a:picLocks noChangeAspect="1"/>
          </p:cNvPicPr>
          <p:nvPr/>
        </p:nvPicPr>
        <p:blipFill>
          <a:blip r:embed="rId5"/>
          <a:stretch>
            <a:fillRect/>
          </a:stretch>
        </p:blipFill>
        <p:spPr>
          <a:xfrm>
            <a:off x="361364" y="2324205"/>
            <a:ext cx="5720057" cy="3229141"/>
          </a:xfrm>
          <a:prstGeom prst="rect">
            <a:avLst/>
          </a:prstGeom>
        </p:spPr>
      </p:pic>
    </p:spTree>
    <p:extLst>
      <p:ext uri="{BB962C8B-B14F-4D97-AF65-F5344CB8AC3E}">
        <p14:creationId xmlns:p14="http://schemas.microsoft.com/office/powerpoint/2010/main" val="218083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Tracking Systems Preliminary Design Review</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653589"/>
            <a:ext cx="11499234" cy="2414731"/>
          </a:xfrm>
        </p:spPr>
        <p:txBody>
          <a:bodyPr>
            <a:noAutofit/>
          </a:bodyPr>
          <a:lstStyle/>
          <a:p>
            <a:pPr marL="0" indent="0">
              <a:buNone/>
            </a:pPr>
            <a:r>
              <a:rPr lang="en-US" b="1" dirty="0">
                <a:solidFill>
                  <a:srgbClr val="0432FF"/>
                </a:solidFill>
              </a:rPr>
              <a:t>Our General Review Summary:</a:t>
            </a:r>
          </a:p>
          <a:p>
            <a:r>
              <a:rPr lang="en-US" dirty="0"/>
              <a:t>Excellent presentations</a:t>
            </a:r>
          </a:p>
          <a:p>
            <a:r>
              <a:rPr lang="en-US" dirty="0"/>
              <a:t>Many probing questions</a:t>
            </a:r>
          </a:p>
          <a:p>
            <a:r>
              <a:rPr lang="en-US" dirty="0"/>
              <a:t>First day (dedicated to general and MPGDs) we ended right on schedule (within two minutes), second day (dedicated to Si detectors) we ran far behind but by not using the last hour of extra discussion/question time we ended up only 20 minutes behind.</a:t>
            </a:r>
          </a:p>
          <a:p>
            <a:r>
              <a:rPr lang="en-US" dirty="0"/>
              <a:t>Review was very timely; it was a good point to pull all together and take a snapshot getting independent feedback from an excellent expert review committee.</a:t>
            </a:r>
          </a:p>
        </p:txBody>
      </p:sp>
    </p:spTree>
    <p:extLst>
      <p:ext uri="{BB962C8B-B14F-4D97-AF65-F5344CB8AC3E}">
        <p14:creationId xmlns:p14="http://schemas.microsoft.com/office/powerpoint/2010/main" val="577272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0D146-C75B-39A9-D8FD-1F5D123DD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F2406-9B60-68A4-BDBF-63DBDB9476EC}"/>
              </a:ext>
            </a:extLst>
          </p:cNvPr>
          <p:cNvSpPr>
            <a:spLocks noGrp="1"/>
          </p:cNvSpPr>
          <p:nvPr>
            <p:ph type="title"/>
          </p:nvPr>
        </p:nvSpPr>
        <p:spPr>
          <a:xfrm>
            <a:off x="579119" y="0"/>
            <a:ext cx="11382077" cy="579120"/>
          </a:xfrm>
        </p:spPr>
        <p:txBody>
          <a:bodyPr/>
          <a:lstStyle/>
          <a:p>
            <a:r>
              <a:rPr lang="en-US" dirty="0"/>
              <a:t>Tracking Systems Preliminary Design Review</a:t>
            </a:r>
          </a:p>
        </p:txBody>
      </p:sp>
      <p:sp>
        <p:nvSpPr>
          <p:cNvPr id="6" name="Text Placeholder 5">
            <a:extLst>
              <a:ext uri="{FF2B5EF4-FFF2-40B4-BE49-F238E27FC236}">
                <a16:creationId xmlns:a16="http://schemas.microsoft.com/office/drawing/2014/main" id="{D4799ECD-FFC7-A1C9-361D-7C96F5E64A28}"/>
              </a:ext>
            </a:extLst>
          </p:cNvPr>
          <p:cNvSpPr>
            <a:spLocks noGrp="1"/>
          </p:cNvSpPr>
          <p:nvPr>
            <p:ph type="body" sz="quarter" idx="10"/>
          </p:nvPr>
        </p:nvSpPr>
        <p:spPr/>
        <p:txBody>
          <a:bodyPr>
            <a:normAutofit/>
          </a:bodyPr>
          <a:lstStyle/>
          <a:p>
            <a:pPr marL="0" indent="0">
              <a:buNone/>
            </a:pPr>
            <a:r>
              <a:rPr lang="en-US" sz="2000" b="1" dirty="0">
                <a:solidFill>
                  <a:srgbClr val="0432FF"/>
                </a:solidFill>
              </a:rPr>
              <a:t>Closeout Excerpts:</a:t>
            </a:r>
          </a:p>
          <a:p>
            <a:r>
              <a:rPr lang="en-US" sz="2000" dirty="0"/>
              <a:t>Many, many useful comments!</a:t>
            </a:r>
          </a:p>
          <a:p>
            <a:r>
              <a:rPr lang="en-US" sz="2000" dirty="0"/>
              <a:t>7 recommendations (in shorthand)</a:t>
            </a:r>
          </a:p>
          <a:p>
            <a:pPr lvl="2"/>
            <a:r>
              <a:rPr lang="en-US" sz="1600" dirty="0" err="1"/>
              <a:t>Flowdown</a:t>
            </a:r>
            <a:r>
              <a:rPr lang="en-US" sz="1600" dirty="0"/>
              <a:t> of requirements to detector components</a:t>
            </a:r>
          </a:p>
          <a:p>
            <a:pPr lvl="2"/>
            <a:r>
              <a:rPr lang="en-US" sz="1600" dirty="0"/>
              <a:t>Include calorimeters in tracking performance</a:t>
            </a:r>
          </a:p>
          <a:p>
            <a:pPr lvl="2"/>
            <a:r>
              <a:rPr lang="en-US" sz="1600" dirty="0"/>
              <a:t>Develop alternate tracker solutions, including potentially time-phasing installation of the silicon tracker</a:t>
            </a:r>
          </a:p>
          <a:p>
            <a:pPr lvl="2"/>
            <a:r>
              <a:rPr lang="en-US" sz="1600" dirty="0"/>
              <a:t>Build thermomechanical models and mockups for each silicon detector subsystem </a:t>
            </a:r>
          </a:p>
          <a:p>
            <a:pPr lvl="2"/>
            <a:r>
              <a:rPr lang="en-US" sz="1600" dirty="0"/>
              <a:t>Develop a fabrication and assembly plan for the silicon tracker with emphasis on institutional commitments</a:t>
            </a:r>
          </a:p>
          <a:p>
            <a:pPr lvl="2"/>
            <a:r>
              <a:rPr lang="en-US" sz="1600" dirty="0"/>
              <a:t>Document quality assurance procedures for each component.</a:t>
            </a:r>
          </a:p>
          <a:p>
            <a:pPr lvl="2"/>
            <a:r>
              <a:rPr lang="en-US" sz="1600" dirty="0"/>
              <a:t>Document requirements for qualifying each production site for deliverables distributed across multiple sites.</a:t>
            </a:r>
          </a:p>
          <a:p>
            <a:endParaRPr lang="en-US" sz="2000" i="1" dirty="0"/>
          </a:p>
          <a:p>
            <a:r>
              <a:rPr lang="en-US" sz="2000" i="1" dirty="0"/>
              <a:t>The review committee congratulates the </a:t>
            </a:r>
            <a:r>
              <a:rPr lang="en-US" sz="2000" i="1" dirty="0" err="1"/>
              <a:t>ePIC</a:t>
            </a:r>
            <a:r>
              <a:rPr lang="en-US" sz="2000" i="1" dirty="0"/>
              <a:t> tracking system team on its significant progress since the definition of the system in 2023. The technologies for each component of the tracker have been settled and development paths are being defined from final prototypes to pre-production and final production. The schedule is aggressive and critically dependent on the success of the ITS3 project.</a:t>
            </a:r>
          </a:p>
        </p:txBody>
      </p:sp>
    </p:spTree>
    <p:extLst>
      <p:ext uri="{BB962C8B-B14F-4D97-AF65-F5344CB8AC3E}">
        <p14:creationId xmlns:p14="http://schemas.microsoft.com/office/powerpoint/2010/main" val="1904293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Detector R&amp;D Day </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pPr marL="0" indent="0">
              <a:buNone/>
            </a:pPr>
            <a:r>
              <a:rPr lang="en-US" sz="1800" dirty="0">
                <a:hlinkClick r:id="rId2"/>
              </a:rPr>
              <a:t>https://indico.bnl.gov/event/22388/</a:t>
            </a:r>
            <a:endParaRPr lang="en-US" sz="1800" dirty="0"/>
          </a:p>
          <a:p>
            <a:pPr marL="0" indent="0">
              <a:buNone/>
            </a:pPr>
            <a:endParaRPr lang="en-US" dirty="0"/>
          </a:p>
          <a:p>
            <a:pPr marL="0" indent="0">
              <a:buNone/>
            </a:pPr>
            <a:r>
              <a:rPr lang="en-US" dirty="0"/>
              <a:t>commonly organized by </a:t>
            </a:r>
            <a:r>
              <a:rPr lang="en-US" dirty="0" err="1"/>
              <a:t>ePIC</a:t>
            </a:r>
            <a:r>
              <a:rPr lang="en-US" dirty="0"/>
              <a:t> </a:t>
            </a:r>
          </a:p>
          <a:p>
            <a:pPr marL="0" indent="0">
              <a:buNone/>
            </a:pPr>
            <a:r>
              <a:rPr lang="en-US"/>
              <a:t>and </a:t>
            </a:r>
            <a:r>
              <a:rPr lang="en-US" dirty="0"/>
              <a:t>the </a:t>
            </a:r>
            <a:r>
              <a:rPr lang="en-US"/>
              <a:t>EIC Project </a:t>
            </a:r>
            <a:endParaRPr lang="en-US" sz="1800" dirty="0"/>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pic>
        <p:nvPicPr>
          <p:cNvPr id="9" name="Picture 8">
            <a:extLst>
              <a:ext uri="{FF2B5EF4-FFF2-40B4-BE49-F238E27FC236}">
                <a16:creationId xmlns:a16="http://schemas.microsoft.com/office/drawing/2014/main" id="{1E20BC76-EDF2-BECA-DE69-7137135E4FF3}"/>
              </a:ext>
            </a:extLst>
          </p:cNvPr>
          <p:cNvPicPr>
            <a:picLocks noChangeAspect="1"/>
          </p:cNvPicPr>
          <p:nvPr/>
        </p:nvPicPr>
        <p:blipFill>
          <a:blip r:embed="rId3"/>
          <a:stretch>
            <a:fillRect/>
          </a:stretch>
        </p:blipFill>
        <p:spPr>
          <a:xfrm>
            <a:off x="5367264" y="274014"/>
            <a:ext cx="5669572" cy="5943906"/>
          </a:xfrm>
          <a:prstGeom prst="rect">
            <a:avLst/>
          </a:prstGeom>
        </p:spPr>
      </p:pic>
    </p:spTree>
    <p:extLst>
      <p:ext uri="{BB962C8B-B14F-4D97-AF65-F5344CB8AC3E}">
        <p14:creationId xmlns:p14="http://schemas.microsoft.com/office/powerpoint/2010/main" val="3237997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758A4A-73B7-F835-081C-59791FC90619}"/>
              </a:ext>
            </a:extLst>
          </p:cNvPr>
          <p:cNvSpPr txBox="1">
            <a:spLocks/>
          </p:cNvSpPr>
          <p:nvPr/>
        </p:nvSpPr>
        <p:spPr>
          <a:xfrm>
            <a:off x="579119" y="728840"/>
            <a:ext cx="11499234" cy="5212080"/>
          </a:xfrm>
          <a:prstGeom prst="rect">
            <a:avLst/>
          </a:prstGeom>
        </p:spPr>
        <p:txBody>
          <a:bodyPr>
            <a:no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 the process of doing the DAC rotations, four out of twelve DAC members roll off per the charter</a:t>
            </a:r>
          </a:p>
          <a:p>
            <a:pPr lvl="1"/>
            <a:r>
              <a:rPr lang="en-US" sz="1400" dirty="0"/>
              <a:t>One comes back as incoming chair</a:t>
            </a:r>
          </a:p>
          <a:p>
            <a:pPr lvl="1"/>
            <a:r>
              <a:rPr lang="en-US" sz="1400" dirty="0"/>
              <a:t>Two new DAC members confirmed</a:t>
            </a:r>
          </a:p>
          <a:p>
            <a:pPr lvl="1"/>
            <a:r>
              <a:rPr lang="en-US" sz="1400" dirty="0"/>
              <a:t>One new DAC member invitation out – </a:t>
            </a:r>
            <a:r>
              <a:rPr lang="en-US" sz="1400"/>
              <a:t>confirmed today</a:t>
            </a:r>
            <a:endParaRPr lang="en-US" sz="1400" dirty="0"/>
          </a:p>
          <a:p>
            <a:endParaRPr lang="en-US" dirty="0"/>
          </a:p>
          <a:p>
            <a:r>
              <a:rPr lang="en-US" dirty="0"/>
              <a:t>This year we plan to have the 8th and 9th DAC meeting. In the 8th DAC meeting you will hear about the overall progress and status of the EIC Project, the technical baseline of the detector and </a:t>
            </a:r>
            <a:r>
              <a:rPr lang="en-US" dirty="0" err="1"/>
              <a:t>ePIC</a:t>
            </a:r>
            <a:r>
              <a:rPr lang="en-US" dirty="0"/>
              <a:t> collaboration contributions, and the planning for the construction phase of the Detector. Mid-Summer there will be a further two-day 9th DAC meeting dedicated to the review of the ongoing EIC project detector R&amp;D and advise on possible continuations.</a:t>
            </a:r>
          </a:p>
          <a:p>
            <a:endParaRPr lang="en-US" dirty="0"/>
          </a:p>
          <a:p>
            <a:r>
              <a:rPr lang="en-US" dirty="0"/>
              <a:t>For the 8th DAC meeting, the DAC is asked to answer the following charge questions:</a:t>
            </a:r>
          </a:p>
          <a:p>
            <a:pPr lvl="1">
              <a:buFont typeface="Wingdings" panose="05000000000000000000" pitchFamily="2" charset="2"/>
              <a:buChar char="Ø"/>
            </a:pPr>
            <a:r>
              <a:rPr lang="en-US" dirty="0"/>
              <a:t>The progress and status of the </a:t>
            </a:r>
            <a:r>
              <a:rPr lang="en-US" dirty="0" err="1"/>
              <a:t>ePIC</a:t>
            </a:r>
            <a:r>
              <a:rPr lang="en-US" dirty="0"/>
              <a:t> detector.</a:t>
            </a:r>
          </a:p>
          <a:p>
            <a:pPr lvl="1">
              <a:buFont typeface="Wingdings" panose="05000000000000000000" pitchFamily="2" charset="2"/>
              <a:buChar char="Ø"/>
            </a:pPr>
            <a:r>
              <a:rPr lang="en-US" dirty="0"/>
              <a:t>The adequacy of the </a:t>
            </a:r>
            <a:r>
              <a:rPr lang="en-US" dirty="0" err="1"/>
              <a:t>ePIC</a:t>
            </a:r>
            <a:r>
              <a:rPr lang="en-US" dirty="0"/>
              <a:t> detector scope to achieve the key physics goals.</a:t>
            </a:r>
          </a:p>
          <a:p>
            <a:pPr lvl="1">
              <a:buFont typeface="Wingdings" panose="05000000000000000000" pitchFamily="2" charset="2"/>
              <a:buChar char="Ø"/>
            </a:pPr>
            <a:r>
              <a:rPr lang="en-US" dirty="0"/>
              <a:t>The technical readiness of the detector for CD-2 baselining by Fall of 2025. </a:t>
            </a:r>
          </a:p>
          <a:p>
            <a:pPr lvl="1">
              <a:buFont typeface="Wingdings" panose="05000000000000000000" pitchFamily="2" charset="2"/>
              <a:buChar char="Ø"/>
            </a:pPr>
            <a:r>
              <a:rPr lang="en-US" dirty="0"/>
              <a:t>The number of detector technologies in the EIC detector, their risk and opportunities.</a:t>
            </a:r>
          </a:p>
          <a:p>
            <a:pPr lvl="1">
              <a:buFont typeface="Wingdings" panose="05000000000000000000" pitchFamily="2" charset="2"/>
              <a:buChar char="Ø"/>
            </a:pPr>
            <a:r>
              <a:rPr lang="en-US" dirty="0"/>
              <a:t>The adequacy of the resources – people and infrastructure for production and testing.</a:t>
            </a:r>
          </a:p>
          <a:p>
            <a:pPr lvl="1">
              <a:buFont typeface="Wingdings" panose="05000000000000000000" pitchFamily="2" charset="2"/>
              <a:buChar char="Ø"/>
            </a:pPr>
            <a:r>
              <a:rPr lang="en-US" dirty="0"/>
              <a:t>Gaps or opportunities the labs and project should pursue for further international outreach.</a:t>
            </a:r>
          </a:p>
          <a:p>
            <a:pPr marL="0" indent="0">
              <a:buNone/>
            </a:pPr>
            <a:r>
              <a:rPr lang="en-US" sz="1400" dirty="0"/>
              <a:t>We welcome any other suggestions you can make that will improve the success of delivery for the </a:t>
            </a:r>
            <a:r>
              <a:rPr lang="en-US" sz="1400" dirty="0" err="1"/>
              <a:t>ePIC</a:t>
            </a:r>
            <a:r>
              <a:rPr lang="en-US" sz="1400" dirty="0"/>
              <a:t> detector. </a:t>
            </a:r>
          </a:p>
          <a:p>
            <a:endParaRPr lang="en-US" dirty="0"/>
          </a:p>
        </p:txBody>
      </p:sp>
      <p:sp>
        <p:nvSpPr>
          <p:cNvPr id="2" name="Slide Number Placeholder 1">
            <a:extLst>
              <a:ext uri="{FF2B5EF4-FFF2-40B4-BE49-F238E27FC236}">
                <a16:creationId xmlns:a16="http://schemas.microsoft.com/office/drawing/2014/main" id="{40A4F4EA-83EF-F3DB-BA47-68EDB9A727C4}"/>
              </a:ext>
            </a:extLst>
          </p:cNvPr>
          <p:cNvSpPr>
            <a:spLocks noGrp="1"/>
          </p:cNvSpPr>
          <p:nvPr>
            <p:ph type="sldNum" sz="quarter" idx="4"/>
          </p:nvPr>
        </p:nvSpPr>
        <p:spPr/>
        <p:txBody>
          <a:bodyPr/>
          <a:lstStyle/>
          <a:p>
            <a:fld id="{933A556B-7C63-244D-9B7C-B0EA8042B330}" type="slidenum">
              <a:rPr lang="en-US" smtClean="0"/>
              <a:pPr/>
              <a:t>9</a:t>
            </a:fld>
            <a:endParaRPr lang="en-US" dirty="0"/>
          </a:p>
        </p:txBody>
      </p:sp>
      <p:sp>
        <p:nvSpPr>
          <p:cNvPr id="3" name="Title 2">
            <a:extLst>
              <a:ext uri="{FF2B5EF4-FFF2-40B4-BE49-F238E27FC236}">
                <a16:creationId xmlns:a16="http://schemas.microsoft.com/office/drawing/2014/main" id="{E575A3E2-C40D-E1C8-B645-1C7FC119BD7A}"/>
              </a:ext>
            </a:extLst>
          </p:cNvPr>
          <p:cNvSpPr>
            <a:spLocks noGrp="1"/>
          </p:cNvSpPr>
          <p:nvPr>
            <p:ph type="title"/>
          </p:nvPr>
        </p:nvSpPr>
        <p:spPr/>
        <p:txBody>
          <a:bodyPr/>
          <a:lstStyle/>
          <a:p>
            <a:r>
              <a:rPr lang="en-US" dirty="0"/>
              <a:t>DAC Update</a:t>
            </a:r>
          </a:p>
        </p:txBody>
      </p:sp>
    </p:spTree>
    <p:extLst>
      <p:ext uri="{BB962C8B-B14F-4D97-AF65-F5344CB8AC3E}">
        <p14:creationId xmlns:p14="http://schemas.microsoft.com/office/powerpoint/2010/main" val="102181151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marL="0" indent="0" algn="l">
          <a:buClr>
            <a:srgbClr val="0096FF"/>
          </a:buClr>
          <a:buFont typeface="Arial" panose="020B0604020202020204" pitchFamily="34" charset="0"/>
          <a:buNone/>
          <a:defRPr dirty="0" smtClean="0">
            <a:solidFill>
              <a:srgbClr val="0096FF"/>
            </a:solidFill>
          </a:defRPr>
        </a:defPPr>
      </a:lstStyle>
    </a:txDef>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6366</TotalTime>
  <Words>2245</Words>
  <Application>Microsoft Office PowerPoint</Application>
  <PresentationFormat>Widescreen</PresentationFormat>
  <Paragraphs>224</Paragraphs>
  <Slides>19</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Wingdings</vt:lpstr>
      <vt:lpstr>Wingdings,Sans-Serif</vt:lpstr>
      <vt:lpstr>BNL</vt:lpstr>
      <vt:lpstr>Office Theme</vt:lpstr>
      <vt:lpstr>1_Office Theme</vt:lpstr>
      <vt:lpstr>EIC Project News</vt:lpstr>
      <vt:lpstr>Outline</vt:lpstr>
      <vt:lpstr>EIC Schedule</vt:lpstr>
      <vt:lpstr>Design Review 2024 Plans – Updates in Blue </vt:lpstr>
      <vt:lpstr>Tracking Systems Preliminary Design Review</vt:lpstr>
      <vt:lpstr>Tracking Systems Preliminary Design Review</vt:lpstr>
      <vt:lpstr>Tracking Systems Preliminary Design Review</vt:lpstr>
      <vt:lpstr>Detector R&amp;D Day </vt:lpstr>
      <vt:lpstr>DAC Update</vt:lpstr>
      <vt:lpstr>Planning for Production Phase</vt:lpstr>
      <vt:lpstr>EIC - RICH Tyler Lemon</vt:lpstr>
      <vt:lpstr>PowerPoint Presentation</vt:lpstr>
      <vt:lpstr>PowerPoint Presentation</vt:lpstr>
      <vt:lpstr>PowerPoint Presentation</vt:lpstr>
      <vt:lpstr>PowerPoint Presentation</vt:lpstr>
      <vt:lpstr>Planning for Production Phase</vt:lpstr>
      <vt:lpstr>PowerPoint Presentation</vt:lpstr>
      <vt:lpstr>PowerPoint Presentation</vt:lpstr>
      <vt:lpstr>Goals for 2024 (towards CD-2!)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Rolf Ent</cp:lastModifiedBy>
  <cp:revision>420</cp:revision>
  <dcterms:created xsi:type="dcterms:W3CDTF">2023-09-11T13:49:26Z</dcterms:created>
  <dcterms:modified xsi:type="dcterms:W3CDTF">2024-03-21T21:03:46Z</dcterms:modified>
  <cp:category/>
</cp:coreProperties>
</file>