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sldIdLst>
    <p:sldId id="256" r:id="rId2"/>
    <p:sldId id="4791" r:id="rId3"/>
    <p:sldId id="4788" r:id="rId4"/>
    <p:sldId id="5830" r:id="rId5"/>
    <p:sldId id="398" r:id="rId6"/>
    <p:sldId id="403" r:id="rId7"/>
    <p:sldId id="406" r:id="rId8"/>
    <p:sldId id="5834" r:id="rId9"/>
    <p:sldId id="5831" r:id="rId10"/>
    <p:sldId id="5832" r:id="rId11"/>
    <p:sldId id="5833" r:id="rId12"/>
    <p:sldId id="5828" r:id="rId13"/>
    <p:sldId id="5820" r:id="rId14"/>
    <p:sldId id="5827" r:id="rId15"/>
    <p:sldId id="5829" r:id="rId16"/>
    <p:sldId id="5798" r:id="rId17"/>
    <p:sldId id="5797" r:id="rId18"/>
    <p:sldId id="5769" r:id="rId19"/>
    <p:sldId id="4770" r:id="rId20"/>
    <p:sldId id="5781" r:id="rId21"/>
    <p:sldId id="5821" r:id="rId22"/>
    <p:sldId id="5759" r:id="rId23"/>
    <p:sldId id="5812" r:id="rId24"/>
    <p:sldId id="5792" r:id="rId25"/>
    <p:sldId id="5825" r:id="rId26"/>
    <p:sldId id="482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4632" autoAdjust="0"/>
  </p:normalViewPr>
  <p:slideViewPr>
    <p:cSldViewPr snapToGrid="0">
      <p:cViewPr varScale="1">
        <p:scale>
          <a:sx n="111" d="100"/>
          <a:sy n="111" d="100"/>
        </p:scale>
        <p:origin x="246"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57B3B-ED67-469A-B307-86F7A39C9689}"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A0A4-0EE3-4D82-BAB3-ED3AA258C5FC}" type="slidenum">
              <a:rPr lang="en-US" smtClean="0"/>
              <a:t>‹#›</a:t>
            </a:fld>
            <a:endParaRPr lang="en-US"/>
          </a:p>
        </p:txBody>
      </p:sp>
    </p:spTree>
    <p:extLst>
      <p:ext uri="{BB962C8B-B14F-4D97-AF65-F5344CB8AC3E}">
        <p14:creationId xmlns:p14="http://schemas.microsoft.com/office/powerpoint/2010/main" val="258793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3/21/2024</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212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3/21/2024</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1711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3/21/2024</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9697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3/21/2024</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71189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3/21/2024</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422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3/21/2024</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41533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3/21/2024</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 </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4450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3/21/2024</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5603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3/21/2024</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 </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44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3/21/2024</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7204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3/21/2024</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533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3/21/2024</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 </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1421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indico.cern.ch/event/1343984/registrations/102560/"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s://lpsc-indico.in2p3.fr/event/3268/"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indico.bnl.gov/event/20727/" TargetMode="External"/><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bnl.gov/eic/epic.php" TargetMode="Externa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hyperlink" Target="https://eic.github.io/documentation/tutorials.html" TargetMode="External"/><Relationship Id="rId3" Type="http://schemas.openxmlformats.org/officeDocument/2006/relationships/hyperlink" Target="https://lists.bnl.gov/mailman/listinfo" TargetMode="External"/><Relationship Id="rId7" Type="http://schemas.openxmlformats.org/officeDocument/2006/relationships/hyperlink" Target="https://eic.github.io/documentation/landingpage.html" TargetMode="External"/><Relationship Id="rId2" Type="http://schemas.openxmlformats.org/officeDocument/2006/relationships/hyperlink" Target="https://www.bnl.gov/eic/epic.php" TargetMode="External"/><Relationship Id="rId1" Type="http://schemas.openxmlformats.org/officeDocument/2006/relationships/slideLayout" Target="../slideLayouts/slideLayout2.xml"/><Relationship Id="rId6" Type="http://schemas.openxmlformats.org/officeDocument/2006/relationships/hyperlink" Target="https://wiki.bnl.gov/EPIC/index.php?title=Early-Career_Election" TargetMode="External"/><Relationship Id="rId5" Type="http://schemas.openxmlformats.org/officeDocument/2006/relationships/hyperlink" Target="https://indico.bnl.gov/category/435/" TargetMode="External"/><Relationship Id="rId10" Type="http://schemas.openxmlformats.org/officeDocument/2006/relationships/image" Target="../media/image18.png"/><Relationship Id="rId4" Type="http://schemas.openxmlformats.org/officeDocument/2006/relationships/hyperlink" Target="https://indico.bnl.gov/category/402/" TargetMode="External"/><Relationship Id="rId9" Type="http://schemas.openxmlformats.org/officeDocument/2006/relationships/hyperlink" Target="https://chat.epic-eic.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indico.cern.ch/event/1343984/" TargetMode="External"/><Relationship Id="rId7" Type="http://schemas.openxmlformats.org/officeDocument/2006/relationships/hyperlink" Target="https://indico.bnl.gov/event/20727/" TargetMode="External"/><Relationship Id="rId2" Type="http://schemas.openxmlformats.org/officeDocument/2006/relationships/hyperlink" Target="https://lpsc-indico.in2p3.fr/event/3268/" TargetMode="External"/><Relationship Id="rId1" Type="http://schemas.openxmlformats.org/officeDocument/2006/relationships/slideLayout" Target="../slideLayouts/slideLayout2.xml"/><Relationship Id="rId6" Type="http://schemas.openxmlformats.org/officeDocument/2006/relationships/hyperlink" Target="https://indico.cern.ch/event/1361239/" TargetMode="External"/><Relationship Id="rId5" Type="http://schemas.openxmlformats.org/officeDocument/2006/relationships/hyperlink" Target="https://www.jlab.org/conference/2024-jluo" TargetMode="External"/><Relationship Id="rId4" Type="http://schemas.openxmlformats.org/officeDocument/2006/relationships/hyperlink" Target="https://conference.ippp.dur.ac.uk/event/1292/" TargetMode="External"/><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indico.bnl.gov/event/21562/" TargetMode="Externa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s://indico.bnl.gov/event/22802/"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iki.bnl.gov/EPIC/index.php?title=TestBeams2024"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874D-5DB9-9CBE-A8C4-555A50D6B88C}"/>
              </a:ext>
            </a:extLst>
          </p:cNvPr>
          <p:cNvSpPr>
            <a:spLocks noGrp="1"/>
          </p:cNvSpPr>
          <p:nvPr>
            <p:ph type="ctrTitle"/>
          </p:nvPr>
        </p:nvSpPr>
        <p:spPr>
          <a:xfrm>
            <a:off x="1524000" y="406668"/>
            <a:ext cx="9144000" cy="2387600"/>
          </a:xfrm>
        </p:spPr>
        <p:txBody>
          <a:bodyPr/>
          <a:lstStyle/>
          <a:p>
            <a:r>
              <a:rPr lang="en-US" b="1" dirty="0">
                <a:solidFill>
                  <a:schemeClr val="accent1"/>
                </a:solidFill>
              </a:rPr>
              <a:t>ePIC Collaboration News</a:t>
            </a:r>
          </a:p>
        </p:txBody>
      </p:sp>
      <p:sp>
        <p:nvSpPr>
          <p:cNvPr id="3" name="Subtitle 2">
            <a:extLst>
              <a:ext uri="{FF2B5EF4-FFF2-40B4-BE49-F238E27FC236}">
                <a16:creationId xmlns:a16="http://schemas.microsoft.com/office/drawing/2014/main" id="{2909A3C8-9C9D-F634-EB04-A0FF3ED0F882}"/>
              </a:ext>
            </a:extLst>
          </p:cNvPr>
          <p:cNvSpPr>
            <a:spLocks noGrp="1"/>
          </p:cNvSpPr>
          <p:nvPr>
            <p:ph type="subTitle" idx="1"/>
          </p:nvPr>
        </p:nvSpPr>
        <p:spPr>
          <a:xfrm>
            <a:off x="1524000" y="2950451"/>
            <a:ext cx="9144000" cy="1113282"/>
          </a:xfrm>
        </p:spPr>
        <p:txBody>
          <a:bodyPr/>
          <a:lstStyle/>
          <a:p>
            <a:r>
              <a:rPr lang="en-US" i="1" u="sng" dirty="0"/>
              <a:t>J. Lajoie</a:t>
            </a:r>
            <a:r>
              <a:rPr lang="en-US" i="1" dirty="0"/>
              <a:t>, S. Dalla Torre</a:t>
            </a:r>
          </a:p>
          <a:p>
            <a:r>
              <a:rPr lang="en-US" dirty="0"/>
              <a:t>March 21, 2024</a:t>
            </a:r>
          </a:p>
        </p:txBody>
      </p:sp>
      <p:pic>
        <p:nvPicPr>
          <p:cNvPr id="4" name="Picture 2">
            <a:extLst>
              <a:ext uri="{FF2B5EF4-FFF2-40B4-BE49-F238E27FC236}">
                <a16:creationId xmlns:a16="http://schemas.microsoft.com/office/drawing/2014/main" id="{8B087EBD-E9C1-E830-144E-E69D7556F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43" y="4715320"/>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D601-BE50-5591-A168-E4C9BB33439D}"/>
              </a:ext>
            </a:extLst>
          </p:cNvPr>
          <p:cNvSpPr>
            <a:spLocks noGrp="1"/>
          </p:cNvSpPr>
          <p:nvPr>
            <p:ph type="title"/>
          </p:nvPr>
        </p:nvSpPr>
        <p:spPr>
          <a:xfrm>
            <a:off x="838200" y="365126"/>
            <a:ext cx="10515600" cy="942382"/>
          </a:xfrm>
        </p:spPr>
        <p:txBody>
          <a:bodyPr/>
          <a:lstStyle/>
          <a:p>
            <a:r>
              <a:rPr lang="en-US" b="1" dirty="0">
                <a:solidFill>
                  <a:schemeClr val="accent1"/>
                </a:solidFill>
              </a:rPr>
              <a:t>Collaborative Tools I</a:t>
            </a:r>
          </a:p>
        </p:txBody>
      </p:sp>
      <p:sp>
        <p:nvSpPr>
          <p:cNvPr id="3" name="Content Placeholder 2">
            <a:extLst>
              <a:ext uri="{FF2B5EF4-FFF2-40B4-BE49-F238E27FC236}">
                <a16:creationId xmlns:a16="http://schemas.microsoft.com/office/drawing/2014/main" id="{9A257B74-02D6-9BE3-2B0A-5EF5536AFA32}"/>
              </a:ext>
            </a:extLst>
          </p:cNvPr>
          <p:cNvSpPr>
            <a:spLocks noGrp="1"/>
          </p:cNvSpPr>
          <p:nvPr>
            <p:ph idx="1"/>
          </p:nvPr>
        </p:nvSpPr>
        <p:spPr>
          <a:xfrm>
            <a:off x="838200" y="1307508"/>
            <a:ext cx="10515600" cy="5048842"/>
          </a:xfrm>
        </p:spPr>
        <p:txBody>
          <a:bodyPr>
            <a:normAutofit fontScale="70000" lnSpcReduction="20000"/>
          </a:bodyPr>
          <a:lstStyle/>
          <a:p>
            <a:r>
              <a:rPr lang="en-US" dirty="0"/>
              <a:t>In mid-2023 we formed a small group to look at options for collaborative tools: </a:t>
            </a:r>
          </a:p>
          <a:p>
            <a:pPr lvl="1"/>
            <a:r>
              <a:rPr lang="en-US" sz="2400" dirty="0">
                <a:effectLst/>
                <a:latin typeface="Calibri" panose="020F0502020204030204" pitchFamily="34" charset="0"/>
                <a:ea typeface="Calibri" panose="020F0502020204030204" pitchFamily="34" charset="0"/>
              </a:rPr>
              <a:t>Technical support: Implementation of the technical solutions and interface with the host labs, in particular with BNL </a:t>
            </a:r>
            <a:r>
              <a:rPr lang="en-US" sz="2400" b="1" dirty="0">
                <a:solidFill>
                  <a:schemeClr val="accent1"/>
                </a:solidFill>
                <a:effectLst/>
                <a:latin typeface="Calibri" panose="020F0502020204030204" pitchFamily="34" charset="0"/>
                <a:ea typeface="Calibri" panose="020F0502020204030204" pitchFamily="34" charset="0"/>
              </a:rPr>
              <a:t>(Maxim Potekhin)</a:t>
            </a:r>
            <a:endParaRPr lang="en-US" sz="2400" b="1" dirty="0">
              <a:solidFill>
                <a:schemeClr val="accent1"/>
              </a:solidFill>
              <a:latin typeface="Calibri" panose="020F0502020204030204" pitchFamily="34" charset="0"/>
              <a:ea typeface="Calibri" panose="020F0502020204030204" pitchFamily="34" charset="0"/>
            </a:endParaRPr>
          </a:p>
          <a:p>
            <a:pPr lvl="1"/>
            <a:r>
              <a:rPr lang="en-US" sz="2400" dirty="0">
                <a:effectLst/>
                <a:latin typeface="Calibri" panose="020F0502020204030204" pitchFamily="34" charset="0"/>
                <a:ea typeface="Calibri" panose="020F0502020204030204" pitchFamily="34" charset="0"/>
              </a:rPr>
              <a:t>Website design: The overall structure and navigation within the website and integration with external resources </a:t>
            </a:r>
            <a:r>
              <a:rPr lang="en-US" sz="2400" b="1" dirty="0">
                <a:solidFill>
                  <a:schemeClr val="accent1"/>
                </a:solidFill>
                <a:effectLst/>
                <a:latin typeface="Calibri" panose="020F0502020204030204" pitchFamily="34" charset="0"/>
                <a:ea typeface="Calibri" panose="020F0502020204030204" pitchFamily="34" charset="0"/>
              </a:rPr>
              <a:t>(Thomas Ullrich)</a:t>
            </a:r>
            <a:endParaRPr lang="en-US" sz="2400" b="1" dirty="0">
              <a:solidFill>
                <a:schemeClr val="accent1"/>
              </a:solidFill>
              <a:latin typeface="Calibri" panose="020F0502020204030204" pitchFamily="34" charset="0"/>
              <a:ea typeface="Calibri" panose="020F0502020204030204" pitchFamily="34" charset="0"/>
            </a:endParaRPr>
          </a:p>
          <a:p>
            <a:pPr lvl="1"/>
            <a:r>
              <a:rPr lang="en-US" sz="2400" dirty="0">
                <a:effectLst/>
                <a:latin typeface="Calibri" panose="020F0502020204030204" pitchFamily="34" charset="0"/>
                <a:ea typeface="Calibri" panose="020F0502020204030204" pitchFamily="34" charset="0"/>
              </a:rPr>
              <a:t>Document management: An initial solution to archive talks, images, technical notes, etc. in a way that they can be easily accessed by the collaboration </a:t>
            </a:r>
            <a:r>
              <a:rPr lang="en-US" sz="2400" b="1" dirty="0">
                <a:solidFill>
                  <a:schemeClr val="accent1"/>
                </a:solidFill>
                <a:effectLst/>
                <a:latin typeface="Calibri" panose="020F0502020204030204" pitchFamily="34" charset="0"/>
                <a:ea typeface="Calibri" panose="020F0502020204030204" pitchFamily="34" charset="0"/>
              </a:rPr>
              <a:t>(Peter Steinberg)</a:t>
            </a:r>
            <a:endParaRPr lang="en-US" sz="2400" b="1" dirty="0">
              <a:solidFill>
                <a:schemeClr val="accent1"/>
              </a:solidFill>
              <a:latin typeface="Calibri" panose="020F0502020204030204" pitchFamily="34" charset="0"/>
              <a:ea typeface="Calibri" panose="020F0502020204030204" pitchFamily="34" charset="0"/>
            </a:endParaRPr>
          </a:p>
          <a:p>
            <a:pPr lvl="1"/>
            <a:r>
              <a:rPr lang="en-US" sz="2400" dirty="0">
                <a:effectLst/>
                <a:latin typeface="Calibri" panose="020F0502020204030204" pitchFamily="34" charset="0"/>
                <a:ea typeface="Calibri" panose="020F0502020204030204" pitchFamily="34" charset="0"/>
              </a:rPr>
              <a:t>User-centered design: Ensure that web resources are properly organized and can be navigated in a way that is useful and straightforward, both to existing and new collaborators </a:t>
            </a:r>
            <a:r>
              <a:rPr lang="en-US" sz="2400" b="1" dirty="0">
                <a:solidFill>
                  <a:schemeClr val="accent1"/>
                </a:solidFill>
                <a:effectLst/>
                <a:latin typeface="Calibri" panose="020F0502020204030204" pitchFamily="34" charset="0"/>
                <a:ea typeface="Calibri" panose="020F0502020204030204" pitchFamily="34" charset="0"/>
              </a:rPr>
              <a:t>(Markus Diefenthaler)</a:t>
            </a:r>
          </a:p>
          <a:p>
            <a:r>
              <a:rPr lang="en-US" dirty="0">
                <a:effectLst/>
                <a:latin typeface="Calibri" panose="020F0502020204030204" pitchFamily="34" charset="0"/>
                <a:ea typeface="Calibri" panose="020F0502020204030204" pitchFamily="34" charset="0"/>
              </a:rPr>
              <a:t>Ther</a:t>
            </a:r>
            <a:r>
              <a:rPr lang="en-US" dirty="0">
                <a:latin typeface="Calibri" panose="020F0502020204030204" pitchFamily="34" charset="0"/>
                <a:ea typeface="Calibri" panose="020F0502020204030204" pitchFamily="34" charset="0"/>
              </a:rPr>
              <a:t>e has been substantial progress in developing options, as well as a broadening of the discussion to include database needs as well.</a:t>
            </a:r>
          </a:p>
          <a:p>
            <a:pPr lvl="1"/>
            <a:r>
              <a:rPr lang="en-US" dirty="0">
                <a:latin typeface="Calibri" panose="020F0502020204030204" pitchFamily="34" charset="0"/>
                <a:ea typeface="Calibri" panose="020F0502020204030204" pitchFamily="34" charset="0"/>
              </a:rPr>
              <a:t>Some BNL resources have been allocated to this effort as well.  </a:t>
            </a:r>
          </a:p>
          <a:p>
            <a:r>
              <a:rPr lang="en-US" dirty="0">
                <a:effectLst/>
                <a:highlight>
                  <a:srgbClr val="FFFF00"/>
                </a:highlight>
                <a:latin typeface="Calibri" panose="020F0502020204030204" pitchFamily="34" charset="0"/>
                <a:ea typeface="Calibri" panose="020F0502020204030204" pitchFamily="34" charset="0"/>
              </a:rPr>
              <a:t>We are nearing the point where decisions will need to be made on the implementation of some of the collaborative tools. </a:t>
            </a:r>
          </a:p>
          <a:p>
            <a:r>
              <a:rPr lang="en-US" dirty="0">
                <a:latin typeface="Calibri" panose="020F0502020204030204" pitchFamily="34" charset="0"/>
                <a:ea typeface="Calibri" panose="020F0502020204030204" pitchFamily="34" charset="0"/>
              </a:rPr>
              <a:t>The SP and CC Offices have discussed this, and see a need to re-organize these efforts so there is a decision-making process that: </a:t>
            </a:r>
          </a:p>
          <a:p>
            <a:pPr lvl="1"/>
            <a:r>
              <a:rPr lang="en-US" dirty="0">
                <a:effectLst/>
                <a:latin typeface="Calibri" panose="020F0502020204030204" pitchFamily="34" charset="0"/>
                <a:ea typeface="Calibri" panose="020F0502020204030204" pitchFamily="34" charset="0"/>
              </a:rPr>
              <a:t>Offers the opportunity for all relevant stakeholders in the collaboration to have input</a:t>
            </a:r>
          </a:p>
          <a:p>
            <a:pPr lvl="1"/>
            <a:r>
              <a:rPr lang="en-US" dirty="0">
                <a:latin typeface="Calibri" panose="020F0502020204030204" pitchFamily="34" charset="0"/>
                <a:ea typeface="Calibri" panose="020F0502020204030204" pitchFamily="34" charset="0"/>
              </a:rPr>
              <a:t>Makes clear to the collaboration </a:t>
            </a:r>
            <a:r>
              <a:rPr lang="en-US" i="1" dirty="0">
                <a:latin typeface="Calibri" panose="020F0502020204030204" pitchFamily="34" charset="0"/>
                <a:ea typeface="Calibri" panose="020F0502020204030204" pitchFamily="34" charset="0"/>
              </a:rPr>
              <a:t>how</a:t>
            </a:r>
            <a:r>
              <a:rPr lang="en-US" dirty="0">
                <a:latin typeface="Calibri" panose="020F0502020204030204" pitchFamily="34" charset="0"/>
                <a:ea typeface="Calibri" panose="020F0502020204030204" pitchFamily="34" charset="0"/>
              </a:rPr>
              <a:t> important decisions will be made </a:t>
            </a:r>
          </a:p>
          <a:p>
            <a:pPr lvl="1"/>
            <a:r>
              <a:rPr lang="en-US" dirty="0">
                <a:effectLst/>
                <a:latin typeface="Calibri" panose="020F0502020204030204" pitchFamily="34" charset="0"/>
                <a:ea typeface="Calibri" panose="020F0502020204030204" pitchFamily="34" charset="0"/>
              </a:rPr>
              <a:t>No “one size fits all” solution</a:t>
            </a:r>
          </a:p>
          <a:p>
            <a:r>
              <a:rPr lang="en-US" dirty="0"/>
              <a:t>What follows was discussed with EB (3/14) and Coordinators (3/15)</a:t>
            </a:r>
          </a:p>
        </p:txBody>
      </p:sp>
      <p:sp>
        <p:nvSpPr>
          <p:cNvPr id="4" name="Date Placeholder 3">
            <a:extLst>
              <a:ext uri="{FF2B5EF4-FFF2-40B4-BE49-F238E27FC236}">
                <a16:creationId xmlns:a16="http://schemas.microsoft.com/office/drawing/2014/main" id="{5D580ACF-AC31-0264-6DE9-69A802B57C7A}"/>
              </a:ext>
            </a:extLst>
          </p:cNvPr>
          <p:cNvSpPr>
            <a:spLocks noGrp="1"/>
          </p:cNvSpPr>
          <p:nvPr>
            <p:ph type="dt" sz="half" idx="10"/>
          </p:nvPr>
        </p:nvSpPr>
        <p:spPr/>
        <p:txBody>
          <a:bodyPr/>
          <a:lstStyle/>
          <a:p>
            <a:fld id="{A316B9E0-8D78-452E-8767-3E0D1DA969F8}" type="datetime1">
              <a:rPr lang="en-US" smtClean="0"/>
              <a:t>3/21/2024</a:t>
            </a:fld>
            <a:endParaRPr lang="en-US"/>
          </a:p>
        </p:txBody>
      </p:sp>
      <p:sp>
        <p:nvSpPr>
          <p:cNvPr id="5" name="Footer Placeholder 4">
            <a:extLst>
              <a:ext uri="{FF2B5EF4-FFF2-40B4-BE49-F238E27FC236}">
                <a16:creationId xmlns:a16="http://schemas.microsoft.com/office/drawing/2014/main" id="{215546D8-D3BF-10DE-2929-79EFC6CBF5B0}"/>
              </a:ext>
            </a:extLst>
          </p:cNvPr>
          <p:cNvSpPr>
            <a:spLocks noGrp="1"/>
          </p:cNvSpPr>
          <p:nvPr>
            <p:ph type="ftr" sz="quarter" idx="11"/>
          </p:nvPr>
        </p:nvSpPr>
        <p:spPr/>
        <p:txBody>
          <a:bodyPr/>
          <a:lstStyle/>
          <a:p>
            <a:r>
              <a:rPr lang="en-US"/>
              <a:t>ePIC EB Meeting </a:t>
            </a:r>
          </a:p>
        </p:txBody>
      </p:sp>
      <p:sp>
        <p:nvSpPr>
          <p:cNvPr id="6" name="Slide Number Placeholder 5">
            <a:extLst>
              <a:ext uri="{FF2B5EF4-FFF2-40B4-BE49-F238E27FC236}">
                <a16:creationId xmlns:a16="http://schemas.microsoft.com/office/drawing/2014/main" id="{FD9C209B-1927-2D13-7EA5-C144BF1078E3}"/>
              </a:ext>
            </a:extLst>
          </p:cNvPr>
          <p:cNvSpPr>
            <a:spLocks noGrp="1"/>
          </p:cNvSpPr>
          <p:nvPr>
            <p:ph type="sldNum" sz="quarter" idx="12"/>
          </p:nvPr>
        </p:nvSpPr>
        <p:spPr/>
        <p:txBody>
          <a:bodyPr/>
          <a:lstStyle/>
          <a:p>
            <a:fld id="{588949A8-7CCD-4D90-AA9A-1451BFC6FB3A}" type="slidenum">
              <a:rPr lang="en-US" smtClean="0"/>
              <a:t>10</a:t>
            </a:fld>
            <a:endParaRPr lang="en-US"/>
          </a:p>
        </p:txBody>
      </p:sp>
    </p:spTree>
    <p:extLst>
      <p:ext uri="{BB962C8B-B14F-4D97-AF65-F5344CB8AC3E}">
        <p14:creationId xmlns:p14="http://schemas.microsoft.com/office/powerpoint/2010/main" val="3207590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A0D03-6FC6-C14D-6CA9-B6752F4167FC}"/>
              </a:ext>
            </a:extLst>
          </p:cNvPr>
          <p:cNvSpPr>
            <a:spLocks noGrp="1"/>
          </p:cNvSpPr>
          <p:nvPr>
            <p:ph type="title"/>
          </p:nvPr>
        </p:nvSpPr>
        <p:spPr>
          <a:xfrm>
            <a:off x="838200" y="365126"/>
            <a:ext cx="10515600" cy="1019294"/>
          </a:xfrm>
        </p:spPr>
        <p:txBody>
          <a:bodyPr/>
          <a:lstStyle/>
          <a:p>
            <a:r>
              <a:rPr lang="en-US" b="1" dirty="0">
                <a:solidFill>
                  <a:schemeClr val="accent1"/>
                </a:solidFill>
              </a:rPr>
              <a:t>Collaborative Tools II</a:t>
            </a:r>
          </a:p>
        </p:txBody>
      </p:sp>
      <p:sp>
        <p:nvSpPr>
          <p:cNvPr id="3" name="Content Placeholder 2">
            <a:extLst>
              <a:ext uri="{FF2B5EF4-FFF2-40B4-BE49-F238E27FC236}">
                <a16:creationId xmlns:a16="http://schemas.microsoft.com/office/drawing/2014/main" id="{74E12092-7390-40BD-A57A-B5AF0426DF41}"/>
              </a:ext>
            </a:extLst>
          </p:cNvPr>
          <p:cNvSpPr>
            <a:spLocks noGrp="1"/>
          </p:cNvSpPr>
          <p:nvPr>
            <p:ph idx="1"/>
          </p:nvPr>
        </p:nvSpPr>
        <p:spPr>
          <a:xfrm>
            <a:off x="838200" y="1384420"/>
            <a:ext cx="10515600" cy="5108454"/>
          </a:xfrm>
        </p:spPr>
        <p:txBody>
          <a:bodyPr>
            <a:normAutofit lnSpcReduction="10000"/>
          </a:bodyPr>
          <a:lstStyle/>
          <a:p>
            <a:r>
              <a:rPr lang="en-US" dirty="0"/>
              <a:t>For the “phone book” or collaboration database: </a:t>
            </a:r>
          </a:p>
          <a:p>
            <a:pPr lvl="1"/>
            <a:r>
              <a:rPr lang="en-US" dirty="0"/>
              <a:t>Requirements document developed</a:t>
            </a:r>
          </a:p>
          <a:p>
            <a:pPr lvl="1"/>
            <a:r>
              <a:rPr lang="en-US" dirty="0"/>
              <a:t>Existing solution based on </a:t>
            </a:r>
            <a:r>
              <a:rPr lang="en-US" dirty="0" err="1"/>
              <a:t>sPHENIX</a:t>
            </a:r>
            <a:r>
              <a:rPr lang="en-US" dirty="0"/>
              <a:t>/EICUG phonebook, with extensions for </a:t>
            </a:r>
            <a:r>
              <a:rPr lang="en-US" dirty="0" err="1"/>
              <a:t>ePIC</a:t>
            </a:r>
            <a:endParaRPr lang="en-US" dirty="0"/>
          </a:p>
          <a:p>
            <a:pPr lvl="1"/>
            <a:r>
              <a:rPr lang="en-US" dirty="0"/>
              <a:t>Overseen by CC Office and Membership Committee</a:t>
            </a:r>
          </a:p>
          <a:p>
            <a:pPr lvl="1"/>
            <a:r>
              <a:rPr lang="en-US" dirty="0">
                <a:solidFill>
                  <a:schemeClr val="accent1"/>
                </a:solidFill>
              </a:rPr>
              <a:t>This arrangement will continue</a:t>
            </a:r>
          </a:p>
          <a:p>
            <a:r>
              <a:rPr lang="en-US" dirty="0"/>
              <a:t>Databases</a:t>
            </a:r>
          </a:p>
          <a:p>
            <a:pPr lvl="1"/>
            <a:r>
              <a:rPr lang="en-US" dirty="0"/>
              <a:t>This spans an enormous range – from simple parts-tracking DB up to real-time DB to interact with Streaming Readout</a:t>
            </a:r>
          </a:p>
          <a:p>
            <a:pPr lvl="1"/>
            <a:r>
              <a:rPr lang="en-US" dirty="0"/>
              <a:t>No yet at the implementation stage</a:t>
            </a:r>
          </a:p>
          <a:p>
            <a:pPr lvl="2"/>
            <a:r>
              <a:rPr lang="en-US" dirty="0"/>
              <a:t>Requirements document for detector construction DB needs being developed (Prakhar Garg)</a:t>
            </a:r>
          </a:p>
          <a:p>
            <a:pPr lvl="1"/>
            <a:r>
              <a:rPr lang="en-US" dirty="0">
                <a:solidFill>
                  <a:schemeClr val="accent1"/>
                </a:solidFill>
              </a:rPr>
              <a:t>TC Office and Software and Computing will work together to develop requirements and implementation options</a:t>
            </a:r>
          </a:p>
        </p:txBody>
      </p:sp>
      <p:sp>
        <p:nvSpPr>
          <p:cNvPr id="4" name="Date Placeholder 3">
            <a:extLst>
              <a:ext uri="{FF2B5EF4-FFF2-40B4-BE49-F238E27FC236}">
                <a16:creationId xmlns:a16="http://schemas.microsoft.com/office/drawing/2014/main" id="{F7363BE1-926E-F9DD-548B-FBD25DD75D50}"/>
              </a:ext>
            </a:extLst>
          </p:cNvPr>
          <p:cNvSpPr>
            <a:spLocks noGrp="1"/>
          </p:cNvSpPr>
          <p:nvPr>
            <p:ph type="dt" sz="half" idx="10"/>
          </p:nvPr>
        </p:nvSpPr>
        <p:spPr/>
        <p:txBody>
          <a:bodyPr/>
          <a:lstStyle/>
          <a:p>
            <a:fld id="{9B721014-38CD-4321-8FF3-FD0162AC850B}" type="datetime1">
              <a:rPr lang="en-US" smtClean="0"/>
              <a:t>3/21/2024</a:t>
            </a:fld>
            <a:endParaRPr lang="en-US"/>
          </a:p>
        </p:txBody>
      </p:sp>
      <p:sp>
        <p:nvSpPr>
          <p:cNvPr id="5" name="Footer Placeholder 4">
            <a:extLst>
              <a:ext uri="{FF2B5EF4-FFF2-40B4-BE49-F238E27FC236}">
                <a16:creationId xmlns:a16="http://schemas.microsoft.com/office/drawing/2014/main" id="{A1F5AACA-7FBD-EEF7-91B4-3DF03EB4CF04}"/>
              </a:ext>
            </a:extLst>
          </p:cNvPr>
          <p:cNvSpPr>
            <a:spLocks noGrp="1"/>
          </p:cNvSpPr>
          <p:nvPr>
            <p:ph type="ftr" sz="quarter" idx="11"/>
          </p:nvPr>
        </p:nvSpPr>
        <p:spPr/>
        <p:txBody>
          <a:bodyPr/>
          <a:lstStyle/>
          <a:p>
            <a:r>
              <a:rPr lang="en-US"/>
              <a:t>ePIC EB Meeting </a:t>
            </a:r>
          </a:p>
        </p:txBody>
      </p:sp>
      <p:sp>
        <p:nvSpPr>
          <p:cNvPr id="6" name="Slide Number Placeholder 5">
            <a:extLst>
              <a:ext uri="{FF2B5EF4-FFF2-40B4-BE49-F238E27FC236}">
                <a16:creationId xmlns:a16="http://schemas.microsoft.com/office/drawing/2014/main" id="{39BC737F-8D0F-9041-33D5-AB2DCB738DF4}"/>
              </a:ext>
            </a:extLst>
          </p:cNvPr>
          <p:cNvSpPr>
            <a:spLocks noGrp="1"/>
          </p:cNvSpPr>
          <p:nvPr>
            <p:ph type="sldNum" sz="quarter" idx="12"/>
          </p:nvPr>
        </p:nvSpPr>
        <p:spPr/>
        <p:txBody>
          <a:bodyPr/>
          <a:lstStyle/>
          <a:p>
            <a:fld id="{588949A8-7CCD-4D90-AA9A-1451BFC6FB3A}" type="slidenum">
              <a:rPr lang="en-US" smtClean="0"/>
              <a:t>11</a:t>
            </a:fld>
            <a:endParaRPr lang="en-US"/>
          </a:p>
        </p:txBody>
      </p:sp>
      <p:sp>
        <p:nvSpPr>
          <p:cNvPr id="7" name="TextBox 6">
            <a:extLst>
              <a:ext uri="{FF2B5EF4-FFF2-40B4-BE49-F238E27FC236}">
                <a16:creationId xmlns:a16="http://schemas.microsoft.com/office/drawing/2014/main" id="{02FB243D-7CB0-448A-990F-06785D82D08C}"/>
              </a:ext>
            </a:extLst>
          </p:cNvPr>
          <p:cNvSpPr txBox="1"/>
          <p:nvPr/>
        </p:nvSpPr>
        <p:spPr>
          <a:xfrm>
            <a:off x="700755" y="1384420"/>
            <a:ext cx="10515600" cy="2187722"/>
          </a:xfrm>
          <a:prstGeom prst="rect">
            <a:avLst/>
          </a:prstGeom>
          <a:noFill/>
          <a:ln w="22225">
            <a:solidFill>
              <a:srgbClr val="FF0000"/>
            </a:solidFill>
          </a:ln>
        </p:spPr>
        <p:txBody>
          <a:bodyPr wrap="square" rtlCol="0">
            <a:spAutoFit/>
          </a:bodyPr>
          <a:lstStyle/>
          <a:p>
            <a:endParaRPr lang="en-US" dirty="0"/>
          </a:p>
        </p:txBody>
      </p:sp>
      <p:sp>
        <p:nvSpPr>
          <p:cNvPr id="8" name="TextBox 7">
            <a:extLst>
              <a:ext uri="{FF2B5EF4-FFF2-40B4-BE49-F238E27FC236}">
                <a16:creationId xmlns:a16="http://schemas.microsoft.com/office/drawing/2014/main" id="{E72197DF-9923-E05A-37F3-4CE3AF226A9B}"/>
              </a:ext>
            </a:extLst>
          </p:cNvPr>
          <p:cNvSpPr txBox="1"/>
          <p:nvPr/>
        </p:nvSpPr>
        <p:spPr>
          <a:xfrm>
            <a:off x="700755" y="3572141"/>
            <a:ext cx="10790490" cy="2699449"/>
          </a:xfrm>
          <a:prstGeom prst="rect">
            <a:avLst/>
          </a:prstGeom>
          <a:noFill/>
          <a:ln w="2222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7692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A0D03-6FC6-C14D-6CA9-B6752F4167FC}"/>
              </a:ext>
            </a:extLst>
          </p:cNvPr>
          <p:cNvSpPr>
            <a:spLocks noGrp="1"/>
          </p:cNvSpPr>
          <p:nvPr>
            <p:ph type="title"/>
          </p:nvPr>
        </p:nvSpPr>
        <p:spPr>
          <a:xfrm>
            <a:off x="838200" y="365126"/>
            <a:ext cx="10515600" cy="1019294"/>
          </a:xfrm>
        </p:spPr>
        <p:txBody>
          <a:bodyPr/>
          <a:lstStyle/>
          <a:p>
            <a:r>
              <a:rPr lang="en-US" b="1" dirty="0">
                <a:solidFill>
                  <a:schemeClr val="accent1"/>
                </a:solidFill>
              </a:rPr>
              <a:t>Collaborative Tools III</a:t>
            </a:r>
          </a:p>
        </p:txBody>
      </p:sp>
      <p:sp>
        <p:nvSpPr>
          <p:cNvPr id="3" name="Content Placeholder 2">
            <a:extLst>
              <a:ext uri="{FF2B5EF4-FFF2-40B4-BE49-F238E27FC236}">
                <a16:creationId xmlns:a16="http://schemas.microsoft.com/office/drawing/2014/main" id="{74E12092-7390-40BD-A57A-B5AF0426DF41}"/>
              </a:ext>
            </a:extLst>
          </p:cNvPr>
          <p:cNvSpPr>
            <a:spLocks noGrp="1"/>
          </p:cNvSpPr>
          <p:nvPr>
            <p:ph idx="1"/>
          </p:nvPr>
        </p:nvSpPr>
        <p:spPr>
          <a:xfrm>
            <a:off x="735651" y="1384420"/>
            <a:ext cx="10515600" cy="5108454"/>
          </a:xfrm>
        </p:spPr>
        <p:txBody>
          <a:bodyPr>
            <a:normAutofit fontScale="77500" lnSpcReduction="20000"/>
          </a:bodyPr>
          <a:lstStyle/>
          <a:p>
            <a:r>
              <a:rPr lang="en-US" dirty="0"/>
              <a:t>Website and Document Management</a:t>
            </a:r>
          </a:p>
          <a:p>
            <a:pPr lvl="1"/>
            <a:r>
              <a:rPr lang="en-US" dirty="0"/>
              <a:t>Requirements documents developed, including access requirements</a:t>
            </a:r>
          </a:p>
          <a:p>
            <a:pPr lvl="1"/>
            <a:r>
              <a:rPr lang="en-US" dirty="0"/>
              <a:t>Proposal for website framework (Maxim and Thomas)</a:t>
            </a:r>
          </a:p>
          <a:p>
            <a:pPr lvl="1"/>
            <a:r>
              <a:rPr lang="en-US" dirty="0"/>
              <a:t>Competing ideas for document repository and management (</a:t>
            </a:r>
            <a:r>
              <a:rPr lang="en-US" dirty="0" err="1"/>
              <a:t>Zenodo</a:t>
            </a:r>
            <a:r>
              <a:rPr lang="en-US" dirty="0"/>
              <a:t>, </a:t>
            </a:r>
            <a:r>
              <a:rPr lang="en-US" dirty="0" err="1"/>
              <a:t>InvenioRDM</a:t>
            </a:r>
            <a:r>
              <a:rPr lang="en-US" dirty="0"/>
              <a:t>, Glance…)</a:t>
            </a:r>
          </a:p>
          <a:p>
            <a:pPr lvl="2"/>
            <a:r>
              <a:rPr lang="en-US" dirty="0"/>
              <a:t>Key issues are search and document review workflow</a:t>
            </a:r>
          </a:p>
          <a:p>
            <a:pPr lvl="1"/>
            <a:r>
              <a:rPr lang="en-US" dirty="0">
                <a:solidFill>
                  <a:schemeClr val="accent1"/>
                </a:solidFill>
              </a:rPr>
              <a:t>SP/CC Offices have formed a joint ad-hoc Committee charged to make implementation recommendations:</a:t>
            </a:r>
          </a:p>
          <a:p>
            <a:pPr lvl="2"/>
            <a:r>
              <a:rPr lang="en-US" dirty="0"/>
              <a:t>Original four (Maxim, Thomas, Peter and Markus)</a:t>
            </a:r>
          </a:p>
          <a:p>
            <a:pPr lvl="2"/>
            <a:r>
              <a:rPr lang="en-US" dirty="0"/>
              <a:t>Conferences and Talks Committee chair Maria Zurek has agreed to serve</a:t>
            </a:r>
          </a:p>
          <a:p>
            <a:pPr lvl="2"/>
            <a:r>
              <a:rPr lang="en-US" dirty="0"/>
              <a:t>CC/SP Office are ex-office</a:t>
            </a:r>
          </a:p>
          <a:p>
            <a:pPr lvl="1"/>
            <a:r>
              <a:rPr lang="en-US" dirty="0"/>
              <a:t>Will report to General and/or CC Meetings</a:t>
            </a:r>
          </a:p>
          <a:p>
            <a:pPr lvl="1"/>
            <a:r>
              <a:rPr lang="en-US" dirty="0"/>
              <a:t>Recommendations to be presented to CC </a:t>
            </a:r>
          </a:p>
          <a:p>
            <a:r>
              <a:rPr lang="en-US" dirty="0"/>
              <a:t>Charge to ad-hoc committee: </a:t>
            </a:r>
          </a:p>
          <a:p>
            <a:pPr lvl="1"/>
            <a:r>
              <a:rPr lang="en-US" sz="2200" dirty="0">
                <a:effectLst/>
                <a:latin typeface="Calibri" panose="020F0502020204030204" pitchFamily="34" charset="0"/>
                <a:ea typeface="Calibri" panose="020F0502020204030204" pitchFamily="34" charset="0"/>
              </a:rPr>
              <a:t>The Collaborative Tools ad-hoc committee is charged to examine implementation options that have been developed for (</a:t>
            </a:r>
            <a:r>
              <a:rPr lang="en-US" sz="2200" dirty="0" err="1">
                <a:effectLst/>
                <a:latin typeface="Calibri" panose="020F0502020204030204" pitchFamily="34" charset="0"/>
                <a:ea typeface="Calibri" panose="020F0502020204030204" pitchFamily="34" charset="0"/>
              </a:rPr>
              <a:t>i</a:t>
            </a:r>
            <a:r>
              <a:rPr lang="en-US" sz="2200" dirty="0">
                <a:effectLst/>
                <a:latin typeface="Calibri" panose="020F0502020204030204" pitchFamily="34" charset="0"/>
                <a:ea typeface="Calibri" panose="020F0502020204030204" pitchFamily="34" charset="0"/>
              </a:rPr>
              <a:t>) an </a:t>
            </a:r>
            <a:r>
              <a:rPr lang="en-US" sz="2200" dirty="0" err="1">
                <a:effectLst/>
                <a:latin typeface="Calibri" panose="020F0502020204030204" pitchFamily="34" charset="0"/>
                <a:ea typeface="Calibri" panose="020F0502020204030204" pitchFamily="34" charset="0"/>
              </a:rPr>
              <a:t>ePIC</a:t>
            </a:r>
            <a:r>
              <a:rPr lang="en-US" sz="2200" dirty="0">
                <a:effectLst/>
                <a:latin typeface="Calibri" panose="020F0502020204030204" pitchFamily="34" charset="0"/>
                <a:ea typeface="Calibri" panose="020F0502020204030204" pitchFamily="34" charset="0"/>
              </a:rPr>
              <a:t> Collaboration website and (ii) a document database and to make specific recommendations to the CC and SP Offices for implementation of these important collaboration tools.  The committee should carefully consider the previously developed requirements documents for the website, document database, and document handling when making their recommendations.  Issues surrounding the hosting of these services, the level of support provided by the host laboratories, access and usability for collaboration members, and the workforce required by the collaboration to maintain these resources should also be considered.</a:t>
            </a:r>
            <a:endParaRPr lang="en-US" dirty="0"/>
          </a:p>
        </p:txBody>
      </p:sp>
      <p:sp>
        <p:nvSpPr>
          <p:cNvPr id="4" name="Date Placeholder 3">
            <a:extLst>
              <a:ext uri="{FF2B5EF4-FFF2-40B4-BE49-F238E27FC236}">
                <a16:creationId xmlns:a16="http://schemas.microsoft.com/office/drawing/2014/main" id="{F7363BE1-926E-F9DD-548B-FBD25DD75D50}"/>
              </a:ext>
            </a:extLst>
          </p:cNvPr>
          <p:cNvSpPr>
            <a:spLocks noGrp="1"/>
          </p:cNvSpPr>
          <p:nvPr>
            <p:ph type="dt" sz="half" idx="10"/>
          </p:nvPr>
        </p:nvSpPr>
        <p:spPr/>
        <p:txBody>
          <a:bodyPr/>
          <a:lstStyle/>
          <a:p>
            <a:fld id="{E2E016B7-6611-4DBD-865B-A429996D49FC}" type="datetime1">
              <a:rPr lang="en-US" smtClean="0"/>
              <a:t>3/21/2024</a:t>
            </a:fld>
            <a:endParaRPr lang="en-US"/>
          </a:p>
        </p:txBody>
      </p:sp>
      <p:sp>
        <p:nvSpPr>
          <p:cNvPr id="5" name="Footer Placeholder 4">
            <a:extLst>
              <a:ext uri="{FF2B5EF4-FFF2-40B4-BE49-F238E27FC236}">
                <a16:creationId xmlns:a16="http://schemas.microsoft.com/office/drawing/2014/main" id="{A1F5AACA-7FBD-EEF7-91B4-3DF03EB4CF04}"/>
              </a:ext>
            </a:extLst>
          </p:cNvPr>
          <p:cNvSpPr>
            <a:spLocks noGrp="1"/>
          </p:cNvSpPr>
          <p:nvPr>
            <p:ph type="ftr" sz="quarter" idx="11"/>
          </p:nvPr>
        </p:nvSpPr>
        <p:spPr/>
        <p:txBody>
          <a:bodyPr/>
          <a:lstStyle/>
          <a:p>
            <a:r>
              <a:rPr lang="en-US"/>
              <a:t>ePIC EB Meeting </a:t>
            </a:r>
          </a:p>
        </p:txBody>
      </p:sp>
      <p:sp>
        <p:nvSpPr>
          <p:cNvPr id="6" name="Slide Number Placeholder 5">
            <a:extLst>
              <a:ext uri="{FF2B5EF4-FFF2-40B4-BE49-F238E27FC236}">
                <a16:creationId xmlns:a16="http://schemas.microsoft.com/office/drawing/2014/main" id="{39BC737F-8D0F-9041-33D5-AB2DCB738DF4}"/>
              </a:ext>
            </a:extLst>
          </p:cNvPr>
          <p:cNvSpPr>
            <a:spLocks noGrp="1"/>
          </p:cNvSpPr>
          <p:nvPr>
            <p:ph type="sldNum" sz="quarter" idx="12"/>
          </p:nvPr>
        </p:nvSpPr>
        <p:spPr/>
        <p:txBody>
          <a:bodyPr/>
          <a:lstStyle/>
          <a:p>
            <a:fld id="{588949A8-7CCD-4D90-AA9A-1451BFC6FB3A}" type="slidenum">
              <a:rPr lang="en-US" smtClean="0"/>
              <a:t>12</a:t>
            </a:fld>
            <a:endParaRPr lang="en-US"/>
          </a:p>
        </p:txBody>
      </p:sp>
    </p:spTree>
    <p:extLst>
      <p:ext uri="{BB962C8B-B14F-4D97-AF65-F5344CB8AC3E}">
        <p14:creationId xmlns:p14="http://schemas.microsoft.com/office/powerpoint/2010/main" val="22241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409F-FC3D-4520-B11D-8009433733C2}"/>
              </a:ext>
            </a:extLst>
          </p:cNvPr>
          <p:cNvSpPr>
            <a:spLocks noGrp="1"/>
          </p:cNvSpPr>
          <p:nvPr>
            <p:ph type="title"/>
          </p:nvPr>
        </p:nvSpPr>
        <p:spPr>
          <a:xfrm>
            <a:off x="301841" y="365125"/>
            <a:ext cx="11051959" cy="3150431"/>
          </a:xfrm>
        </p:spPr>
        <p:txBody>
          <a:bodyPr>
            <a:normAutofit/>
          </a:bodyPr>
          <a:lstStyle/>
          <a:p>
            <a:r>
              <a:rPr lang="en-US" b="1" dirty="0">
                <a:solidFill>
                  <a:schemeClr val="accent1"/>
                </a:solidFill>
              </a:rPr>
              <a:t>Software </a:t>
            </a:r>
            <a:br>
              <a:rPr lang="en-US" b="1" dirty="0">
                <a:solidFill>
                  <a:schemeClr val="accent1"/>
                </a:solidFill>
              </a:rPr>
            </a:br>
            <a:r>
              <a:rPr lang="en-US" b="1" dirty="0">
                <a:solidFill>
                  <a:schemeClr val="accent1"/>
                </a:solidFill>
              </a:rPr>
              <a:t>and Computing </a:t>
            </a:r>
            <a:br>
              <a:rPr lang="en-US" b="1" dirty="0">
                <a:solidFill>
                  <a:schemeClr val="accent1"/>
                </a:solidFill>
              </a:rPr>
            </a:br>
            <a:r>
              <a:rPr lang="en-US" b="1" dirty="0">
                <a:solidFill>
                  <a:schemeClr val="accent1"/>
                </a:solidFill>
              </a:rPr>
              <a:t>Meeting </a:t>
            </a:r>
            <a:br>
              <a:rPr lang="en-US" b="1" dirty="0">
                <a:solidFill>
                  <a:schemeClr val="accent1"/>
                </a:solidFill>
              </a:rPr>
            </a:br>
            <a:r>
              <a:rPr lang="en-US" b="1" dirty="0">
                <a:solidFill>
                  <a:schemeClr val="accent1"/>
                </a:solidFill>
              </a:rPr>
              <a:t>@ CERN</a:t>
            </a:r>
          </a:p>
        </p:txBody>
      </p:sp>
      <p:sp>
        <p:nvSpPr>
          <p:cNvPr id="4" name="Date Placeholder 3">
            <a:extLst>
              <a:ext uri="{FF2B5EF4-FFF2-40B4-BE49-F238E27FC236}">
                <a16:creationId xmlns:a16="http://schemas.microsoft.com/office/drawing/2014/main" id="{C8843D77-8479-6CC5-8BBB-48306A31A9EB}"/>
              </a:ext>
            </a:extLst>
          </p:cNvPr>
          <p:cNvSpPr>
            <a:spLocks noGrp="1"/>
          </p:cNvSpPr>
          <p:nvPr>
            <p:ph type="dt" sz="half" idx="10"/>
          </p:nvPr>
        </p:nvSpPr>
        <p:spPr/>
        <p:txBody>
          <a:bodyPr/>
          <a:lstStyle/>
          <a:p>
            <a:r>
              <a:rPr lang="en-US"/>
              <a:t>3/21/2024</a:t>
            </a:r>
          </a:p>
        </p:txBody>
      </p:sp>
      <p:sp>
        <p:nvSpPr>
          <p:cNvPr id="5" name="Footer Placeholder 4">
            <a:extLst>
              <a:ext uri="{FF2B5EF4-FFF2-40B4-BE49-F238E27FC236}">
                <a16:creationId xmlns:a16="http://schemas.microsoft.com/office/drawing/2014/main" id="{071949E3-EA4D-424A-688A-956D24C2CED0}"/>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48C7E60D-2C97-6FD8-111C-139BAC9B8DA2}"/>
              </a:ext>
            </a:extLst>
          </p:cNvPr>
          <p:cNvSpPr>
            <a:spLocks noGrp="1"/>
          </p:cNvSpPr>
          <p:nvPr>
            <p:ph type="sldNum" sz="quarter" idx="12"/>
          </p:nvPr>
        </p:nvSpPr>
        <p:spPr/>
        <p:txBody>
          <a:bodyPr/>
          <a:lstStyle/>
          <a:p>
            <a:fld id="{588949A8-7CCD-4D90-AA9A-1451BFC6FB3A}" type="slidenum">
              <a:rPr lang="en-US" smtClean="0"/>
              <a:t>13</a:t>
            </a:fld>
            <a:endParaRPr lang="en-US"/>
          </a:p>
        </p:txBody>
      </p:sp>
      <p:pic>
        <p:nvPicPr>
          <p:cNvPr id="8" name="Picture 7">
            <a:extLst>
              <a:ext uri="{FF2B5EF4-FFF2-40B4-BE49-F238E27FC236}">
                <a16:creationId xmlns:a16="http://schemas.microsoft.com/office/drawing/2014/main" id="{20ED76FB-526C-4C0C-D257-E4D6EECE6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1304" y="470517"/>
            <a:ext cx="8159196" cy="5333069"/>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E56E1F9B-067E-0F96-26B4-4CA485BFDD8B}"/>
              </a:ext>
            </a:extLst>
          </p:cNvPr>
          <p:cNvSpPr txBox="1"/>
          <p:nvPr/>
        </p:nvSpPr>
        <p:spPr>
          <a:xfrm>
            <a:off x="301841" y="5707117"/>
            <a:ext cx="6267125" cy="923330"/>
          </a:xfrm>
          <a:prstGeom prst="rect">
            <a:avLst/>
          </a:prstGeom>
          <a:noFill/>
        </p:spPr>
        <p:txBody>
          <a:bodyPr wrap="square" rtlCol="0">
            <a:spAutoFit/>
          </a:bodyPr>
          <a:lstStyle/>
          <a:p>
            <a:r>
              <a:rPr lang="en-US" dirty="0"/>
              <a:t>Registration: </a:t>
            </a:r>
          </a:p>
          <a:p>
            <a:r>
              <a:rPr lang="en-US" dirty="0">
                <a:hlinkClick r:id="rId3"/>
              </a:rPr>
              <a:t>https://indico.cern.ch/event/1343984/registrations/102560/</a:t>
            </a:r>
            <a:endParaRPr lang="en-US" dirty="0"/>
          </a:p>
          <a:p>
            <a:endParaRPr lang="en-US" dirty="0"/>
          </a:p>
        </p:txBody>
      </p:sp>
      <p:pic>
        <p:nvPicPr>
          <p:cNvPr id="1026" name="Picture 2" descr="CERN Logo and symbol, meaning, history, PNG, brand">
            <a:extLst>
              <a:ext uri="{FF2B5EF4-FFF2-40B4-BE49-F238E27FC236}">
                <a16:creationId xmlns:a16="http://schemas.microsoft.com/office/drawing/2014/main" id="{551AE5CE-C054-E2F3-23F8-02278EA686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649" y="3326032"/>
            <a:ext cx="2324100" cy="19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665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10F7E6-EE06-E683-A6C0-A6C3471154FA}"/>
              </a:ext>
            </a:extLst>
          </p:cNvPr>
          <p:cNvSpPr>
            <a:spLocks noGrp="1"/>
          </p:cNvSpPr>
          <p:nvPr>
            <p:ph type="title"/>
          </p:nvPr>
        </p:nvSpPr>
        <p:spPr>
          <a:xfrm>
            <a:off x="2126624" y="270121"/>
            <a:ext cx="2909552" cy="1322007"/>
          </a:xfrm>
        </p:spPr>
        <p:txBody>
          <a:bodyPr/>
          <a:lstStyle/>
          <a:p>
            <a:r>
              <a:rPr lang="en-US" b="1" dirty="0">
                <a:solidFill>
                  <a:schemeClr val="accent1"/>
                </a:solidFill>
              </a:rPr>
              <a:t>Tutorials!</a:t>
            </a:r>
          </a:p>
        </p:txBody>
      </p:sp>
      <p:sp>
        <p:nvSpPr>
          <p:cNvPr id="4" name="Date Placeholder 3">
            <a:extLst>
              <a:ext uri="{FF2B5EF4-FFF2-40B4-BE49-F238E27FC236}">
                <a16:creationId xmlns:a16="http://schemas.microsoft.com/office/drawing/2014/main" id="{F2C0AA31-5BEB-3EEC-ED30-09B4156A4FA0}"/>
              </a:ext>
            </a:extLst>
          </p:cNvPr>
          <p:cNvSpPr>
            <a:spLocks noGrp="1"/>
          </p:cNvSpPr>
          <p:nvPr>
            <p:ph type="dt" sz="half" idx="10"/>
          </p:nvPr>
        </p:nvSpPr>
        <p:spPr/>
        <p:txBody>
          <a:bodyPr/>
          <a:lstStyle/>
          <a:p>
            <a:r>
              <a:rPr lang="en-US"/>
              <a:t>3/21/2024</a:t>
            </a:r>
          </a:p>
        </p:txBody>
      </p:sp>
      <p:sp>
        <p:nvSpPr>
          <p:cNvPr id="5" name="Footer Placeholder 4">
            <a:extLst>
              <a:ext uri="{FF2B5EF4-FFF2-40B4-BE49-F238E27FC236}">
                <a16:creationId xmlns:a16="http://schemas.microsoft.com/office/drawing/2014/main" id="{7B77CBA8-CDEA-D91B-BAAE-D0E08BA1AF55}"/>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9D301F7F-745E-5B90-8925-E82B94B98E0C}"/>
              </a:ext>
            </a:extLst>
          </p:cNvPr>
          <p:cNvSpPr>
            <a:spLocks noGrp="1"/>
          </p:cNvSpPr>
          <p:nvPr>
            <p:ph type="sldNum" sz="quarter" idx="12"/>
          </p:nvPr>
        </p:nvSpPr>
        <p:spPr/>
        <p:txBody>
          <a:bodyPr/>
          <a:lstStyle/>
          <a:p>
            <a:fld id="{588949A8-7CCD-4D90-AA9A-1451BFC6FB3A}" type="slidenum">
              <a:rPr lang="en-US" smtClean="0"/>
              <a:t>14</a:t>
            </a:fld>
            <a:endParaRPr lang="en-US"/>
          </a:p>
        </p:txBody>
      </p:sp>
      <p:pic>
        <p:nvPicPr>
          <p:cNvPr id="9" name="Picture 8" descr="Graphical user interface, text, application, email&#10;&#10;Description automatically generated">
            <a:extLst>
              <a:ext uri="{FF2B5EF4-FFF2-40B4-BE49-F238E27FC236}">
                <a16:creationId xmlns:a16="http://schemas.microsoft.com/office/drawing/2014/main" id="{C471B8FD-2FB4-1ADE-962F-FEC743859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33" y="2044380"/>
            <a:ext cx="6442553" cy="2270147"/>
          </a:xfrm>
          <a:prstGeom prst="rect">
            <a:avLst/>
          </a:prstGeom>
          <a:ln>
            <a:solidFill>
              <a:schemeClr val="tx1"/>
            </a:solidFill>
          </a:ln>
        </p:spPr>
      </p:pic>
      <p:sp>
        <p:nvSpPr>
          <p:cNvPr id="10" name="TextBox 9">
            <a:extLst>
              <a:ext uri="{FF2B5EF4-FFF2-40B4-BE49-F238E27FC236}">
                <a16:creationId xmlns:a16="http://schemas.microsoft.com/office/drawing/2014/main" id="{F98A8C1D-7358-3906-60F6-879421AC3B9E}"/>
              </a:ext>
            </a:extLst>
          </p:cNvPr>
          <p:cNvSpPr txBox="1"/>
          <p:nvPr/>
        </p:nvSpPr>
        <p:spPr>
          <a:xfrm>
            <a:off x="172233" y="1633588"/>
            <a:ext cx="3472179" cy="369332"/>
          </a:xfrm>
          <a:prstGeom prst="rect">
            <a:avLst/>
          </a:prstGeom>
          <a:noFill/>
        </p:spPr>
        <p:txBody>
          <a:bodyPr wrap="square" rtlCol="0">
            <a:spAutoFit/>
          </a:bodyPr>
          <a:lstStyle/>
          <a:p>
            <a:r>
              <a:rPr lang="en-US" dirty="0"/>
              <a:t>email to collaboration 3/5: </a:t>
            </a:r>
          </a:p>
        </p:txBody>
      </p:sp>
      <p:pic>
        <p:nvPicPr>
          <p:cNvPr id="12" name="Picture 11" descr="Graphical user interface, text, application, email&#10;&#10;Description automatically generated">
            <a:extLst>
              <a:ext uri="{FF2B5EF4-FFF2-40B4-BE49-F238E27FC236}">
                <a16:creationId xmlns:a16="http://schemas.microsoft.com/office/drawing/2014/main" id="{707F6717-F91C-EC7C-D050-0A78C7CA9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488" y="365124"/>
            <a:ext cx="4271312" cy="6019571"/>
          </a:xfrm>
          <a:prstGeom prst="rect">
            <a:avLst/>
          </a:prstGeom>
          <a:ln>
            <a:solidFill>
              <a:schemeClr val="tx1"/>
            </a:solidFill>
          </a:ln>
          <a:effectLst>
            <a:outerShdw blurRad="50800" dist="38100" dir="2700000" algn="tl" rotWithShape="0">
              <a:prstClr val="black">
                <a:alpha val="40000"/>
              </a:prstClr>
            </a:outerShdw>
          </a:effectLst>
        </p:spPr>
      </p:pic>
      <p:pic>
        <p:nvPicPr>
          <p:cNvPr id="2050" name="Picture 2" descr="Download Businessman, Cartoon, Training. Royalty-Free Stock Illustration  Image - Pixabay">
            <a:extLst>
              <a:ext uri="{FF2B5EF4-FFF2-40B4-BE49-F238E27FC236}">
                <a16:creationId xmlns:a16="http://schemas.microsoft.com/office/drawing/2014/main" id="{7B9A1029-89F6-A88F-A96C-8D4C645B6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2079" y="3509912"/>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21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801E13-E2EC-6289-D57C-2A293A1E2965}"/>
              </a:ext>
            </a:extLst>
          </p:cNvPr>
          <p:cNvSpPr>
            <a:spLocks noGrp="1"/>
          </p:cNvSpPr>
          <p:nvPr>
            <p:ph idx="1"/>
          </p:nvPr>
        </p:nvSpPr>
        <p:spPr>
          <a:xfrm>
            <a:off x="477994" y="2066632"/>
            <a:ext cx="10769600" cy="3962985"/>
          </a:xfrm>
        </p:spPr>
        <p:txBody>
          <a:bodyPr>
            <a:normAutofit fontScale="92500" lnSpcReduction="20000"/>
          </a:bodyPr>
          <a:lstStyle/>
          <a:p>
            <a:r>
              <a:rPr lang="en-US" dirty="0"/>
              <a:t>Invited Talks:</a:t>
            </a:r>
          </a:p>
          <a:p>
            <a:pPr lvl="1"/>
            <a:r>
              <a:rPr lang="en-US" i="1" dirty="0"/>
              <a:t> </a:t>
            </a:r>
            <a:r>
              <a:rPr lang="en-US" i="1" dirty="0" err="1">
                <a:solidFill>
                  <a:schemeClr val="accent1"/>
                </a:solidFill>
              </a:rPr>
              <a:t>ePIC</a:t>
            </a:r>
            <a:r>
              <a:rPr lang="en-US" i="1" dirty="0">
                <a:solidFill>
                  <a:schemeClr val="accent1"/>
                </a:solidFill>
              </a:rPr>
              <a:t> Detector Overview </a:t>
            </a:r>
            <a:r>
              <a:rPr lang="en-US" dirty="0"/>
              <a:t>- Shujie Li</a:t>
            </a:r>
          </a:p>
          <a:p>
            <a:endParaRPr lang="en-US" dirty="0"/>
          </a:p>
          <a:p>
            <a:r>
              <a:rPr lang="en-US" dirty="0"/>
              <a:t>Contributed Talks:</a:t>
            </a:r>
          </a:p>
          <a:p>
            <a:pPr lvl="1"/>
            <a:r>
              <a:rPr lang="en-US" i="1" dirty="0"/>
              <a:t> </a:t>
            </a:r>
            <a:r>
              <a:rPr lang="en-US" i="1" dirty="0">
                <a:solidFill>
                  <a:schemeClr val="accent1"/>
                </a:solidFill>
              </a:rPr>
              <a:t>Overview of the </a:t>
            </a:r>
            <a:r>
              <a:rPr lang="en-US" i="1" dirty="0" err="1">
                <a:solidFill>
                  <a:schemeClr val="accent1"/>
                </a:solidFill>
              </a:rPr>
              <a:t>ePIC</a:t>
            </a:r>
            <a:r>
              <a:rPr lang="en-US" i="1" dirty="0">
                <a:solidFill>
                  <a:schemeClr val="accent1"/>
                </a:solidFill>
              </a:rPr>
              <a:t> Calorimetry </a:t>
            </a:r>
            <a:r>
              <a:rPr lang="en-US" dirty="0"/>
              <a:t>– </a:t>
            </a:r>
            <a:br>
              <a:rPr lang="en-US" dirty="0"/>
            </a:br>
            <a:r>
              <a:rPr lang="en-US" dirty="0"/>
              <a:t>Henry </a:t>
            </a:r>
            <a:r>
              <a:rPr lang="en-US" dirty="0" err="1"/>
              <a:t>Klest</a:t>
            </a:r>
            <a:endParaRPr lang="en-US" dirty="0"/>
          </a:p>
          <a:p>
            <a:pPr lvl="1"/>
            <a:r>
              <a:rPr lang="en-US" i="1" dirty="0"/>
              <a:t> </a:t>
            </a:r>
            <a:r>
              <a:rPr lang="en-US" i="1" dirty="0">
                <a:solidFill>
                  <a:schemeClr val="accent1"/>
                </a:solidFill>
              </a:rPr>
              <a:t>Silicon Vertex Tracker for the </a:t>
            </a:r>
            <a:r>
              <a:rPr lang="en-US" i="1" dirty="0" err="1">
                <a:solidFill>
                  <a:schemeClr val="accent1"/>
                </a:solidFill>
              </a:rPr>
              <a:t>ePIC</a:t>
            </a:r>
            <a:r>
              <a:rPr lang="en-US" i="1" dirty="0">
                <a:solidFill>
                  <a:schemeClr val="accent1"/>
                </a:solidFill>
              </a:rPr>
              <a:t> experiment at the Electron-Ion Collider</a:t>
            </a:r>
            <a:r>
              <a:rPr lang="en-US" dirty="0">
                <a:solidFill>
                  <a:schemeClr val="accent1"/>
                </a:solidFill>
              </a:rPr>
              <a:t> </a:t>
            </a:r>
            <a:r>
              <a:rPr lang="en-US" dirty="0"/>
              <a:t>– </a:t>
            </a:r>
            <a:br>
              <a:rPr lang="en-US" dirty="0"/>
            </a:br>
            <a:r>
              <a:rPr lang="en-US" dirty="0"/>
              <a:t>Gian Michele </a:t>
            </a:r>
            <a:r>
              <a:rPr lang="en-US" dirty="0" err="1"/>
              <a:t>Innocenti</a:t>
            </a:r>
            <a:endParaRPr lang="en-US" dirty="0"/>
          </a:p>
          <a:p>
            <a:pPr lvl="1"/>
            <a:r>
              <a:rPr lang="en-US" i="1" dirty="0"/>
              <a:t> </a:t>
            </a:r>
            <a:r>
              <a:rPr lang="en-US" i="1" dirty="0">
                <a:solidFill>
                  <a:schemeClr val="accent1"/>
                </a:solidFill>
              </a:rPr>
              <a:t>Particle Identification with the </a:t>
            </a:r>
            <a:r>
              <a:rPr lang="en-US" i="1" dirty="0" err="1">
                <a:solidFill>
                  <a:schemeClr val="accent1"/>
                </a:solidFill>
              </a:rPr>
              <a:t>ePIC</a:t>
            </a:r>
            <a:r>
              <a:rPr lang="en-US" i="1" dirty="0">
                <a:solidFill>
                  <a:schemeClr val="accent1"/>
                </a:solidFill>
              </a:rPr>
              <a:t> detector at the EIC </a:t>
            </a:r>
            <a:r>
              <a:rPr lang="en-US" dirty="0"/>
              <a:t>– </a:t>
            </a:r>
            <a:br>
              <a:rPr lang="en-US" dirty="0"/>
            </a:br>
            <a:r>
              <a:rPr lang="en-US" dirty="0" err="1"/>
              <a:t>Chandradoy</a:t>
            </a:r>
            <a:r>
              <a:rPr lang="en-US" dirty="0"/>
              <a:t> Chatterjee</a:t>
            </a:r>
          </a:p>
          <a:p>
            <a:pPr lvl="1"/>
            <a:r>
              <a:rPr lang="en-US" i="1" dirty="0"/>
              <a:t> </a:t>
            </a:r>
            <a:r>
              <a:rPr lang="en-US" i="1" dirty="0">
                <a:solidFill>
                  <a:schemeClr val="accent1"/>
                </a:solidFill>
              </a:rPr>
              <a:t>Physics Perspectives with the </a:t>
            </a:r>
            <a:r>
              <a:rPr lang="en-US" i="1" dirty="0" err="1">
                <a:solidFill>
                  <a:schemeClr val="accent1"/>
                </a:solidFill>
              </a:rPr>
              <a:t>ePIC</a:t>
            </a:r>
            <a:r>
              <a:rPr lang="en-US" i="1" dirty="0">
                <a:solidFill>
                  <a:schemeClr val="accent1"/>
                </a:solidFill>
              </a:rPr>
              <a:t> Far-Forward and Far-Backward detectors</a:t>
            </a:r>
            <a:r>
              <a:rPr lang="en-US" dirty="0">
                <a:solidFill>
                  <a:schemeClr val="accent1"/>
                </a:solidFill>
              </a:rPr>
              <a:t> </a:t>
            </a:r>
            <a:r>
              <a:rPr lang="en-US" dirty="0"/>
              <a:t>- </a:t>
            </a:r>
            <a:br>
              <a:rPr lang="en-US" dirty="0"/>
            </a:br>
            <a:r>
              <a:rPr lang="en-US" dirty="0"/>
              <a:t>Michael Pitt</a:t>
            </a:r>
          </a:p>
        </p:txBody>
      </p:sp>
      <p:sp>
        <p:nvSpPr>
          <p:cNvPr id="4" name="Date Placeholder 3">
            <a:extLst>
              <a:ext uri="{FF2B5EF4-FFF2-40B4-BE49-F238E27FC236}">
                <a16:creationId xmlns:a16="http://schemas.microsoft.com/office/drawing/2014/main" id="{4BD612D7-8EC9-B0F9-5787-8065D8918AD1}"/>
              </a:ext>
            </a:extLst>
          </p:cNvPr>
          <p:cNvSpPr>
            <a:spLocks noGrp="1"/>
          </p:cNvSpPr>
          <p:nvPr>
            <p:ph type="dt" sz="half" idx="10"/>
          </p:nvPr>
        </p:nvSpPr>
        <p:spPr/>
        <p:txBody>
          <a:bodyPr/>
          <a:lstStyle/>
          <a:p>
            <a:r>
              <a:rPr lang="en-US"/>
              <a:t>3/21/2024</a:t>
            </a:r>
          </a:p>
        </p:txBody>
      </p:sp>
      <p:sp>
        <p:nvSpPr>
          <p:cNvPr id="5" name="Footer Placeholder 4">
            <a:extLst>
              <a:ext uri="{FF2B5EF4-FFF2-40B4-BE49-F238E27FC236}">
                <a16:creationId xmlns:a16="http://schemas.microsoft.com/office/drawing/2014/main" id="{73B19AD2-3C5D-C83B-22D4-B912EE084A60}"/>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89791B21-ED8E-5CBC-80D7-4EC104C532A4}"/>
              </a:ext>
            </a:extLst>
          </p:cNvPr>
          <p:cNvSpPr>
            <a:spLocks noGrp="1"/>
          </p:cNvSpPr>
          <p:nvPr>
            <p:ph type="sldNum" sz="quarter" idx="12"/>
          </p:nvPr>
        </p:nvSpPr>
        <p:spPr/>
        <p:txBody>
          <a:bodyPr/>
          <a:lstStyle/>
          <a:p>
            <a:fld id="{588949A8-7CCD-4D90-AA9A-1451BFC6FB3A}" type="slidenum">
              <a:rPr lang="en-US" smtClean="0"/>
              <a:t>15</a:t>
            </a:fld>
            <a:endParaRPr lang="en-US"/>
          </a:p>
        </p:txBody>
      </p:sp>
      <p:sp>
        <p:nvSpPr>
          <p:cNvPr id="7" name="Title 6">
            <a:extLst>
              <a:ext uri="{FF2B5EF4-FFF2-40B4-BE49-F238E27FC236}">
                <a16:creationId xmlns:a16="http://schemas.microsoft.com/office/drawing/2014/main" id="{A0A0A55A-4129-5F9F-FEE4-536EC2E9BC61}"/>
              </a:ext>
            </a:extLst>
          </p:cNvPr>
          <p:cNvSpPr>
            <a:spLocks noGrp="1"/>
          </p:cNvSpPr>
          <p:nvPr>
            <p:ph type="title"/>
          </p:nvPr>
        </p:nvSpPr>
        <p:spPr>
          <a:xfrm>
            <a:off x="371789" y="365126"/>
            <a:ext cx="10982011" cy="1201208"/>
          </a:xfrm>
        </p:spPr>
        <p:txBody>
          <a:bodyPr/>
          <a:lstStyle/>
          <a:p>
            <a:r>
              <a:rPr lang="en-US" b="1" dirty="0" err="1">
                <a:solidFill>
                  <a:schemeClr val="accent1"/>
                </a:solidFill>
              </a:rPr>
              <a:t>ePIC</a:t>
            </a:r>
            <a:r>
              <a:rPr lang="en-US" b="1" dirty="0">
                <a:solidFill>
                  <a:schemeClr val="accent1"/>
                </a:solidFill>
              </a:rPr>
              <a:t> Talks @ DIS 2024</a:t>
            </a:r>
          </a:p>
        </p:txBody>
      </p:sp>
      <p:pic>
        <p:nvPicPr>
          <p:cNvPr id="2052" name="Picture 4" descr="31th International Workshop on Deep Inelastic Scattering">
            <a:extLst>
              <a:ext uri="{FF2B5EF4-FFF2-40B4-BE49-F238E27FC236}">
                <a16:creationId xmlns:a16="http://schemas.microsoft.com/office/drawing/2014/main" id="{12789B70-21B1-FF75-617F-D30A0307F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00" y="96938"/>
            <a:ext cx="7451759" cy="32859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AC0CCA-684F-FD26-0310-440BEC2E6D7E}"/>
              </a:ext>
            </a:extLst>
          </p:cNvPr>
          <p:cNvSpPr txBox="1"/>
          <p:nvPr/>
        </p:nvSpPr>
        <p:spPr>
          <a:xfrm>
            <a:off x="988506" y="1358901"/>
            <a:ext cx="4343400" cy="380999"/>
          </a:xfrm>
          <a:prstGeom prst="rect">
            <a:avLst/>
          </a:prstGeom>
          <a:noFill/>
        </p:spPr>
        <p:txBody>
          <a:bodyPr wrap="square" rtlCol="0">
            <a:spAutoFit/>
          </a:bodyPr>
          <a:lstStyle/>
          <a:p>
            <a:r>
              <a:rPr lang="en-US" dirty="0">
                <a:hlinkClick r:id="rId3"/>
              </a:rPr>
              <a:t>https://lpsc-indico.in2p3.fr/event/3268/</a:t>
            </a:r>
            <a:endParaRPr lang="en-US" dirty="0"/>
          </a:p>
        </p:txBody>
      </p:sp>
      <p:sp>
        <p:nvSpPr>
          <p:cNvPr id="9" name="TextBox 8">
            <a:extLst>
              <a:ext uri="{FF2B5EF4-FFF2-40B4-BE49-F238E27FC236}">
                <a16:creationId xmlns:a16="http://schemas.microsoft.com/office/drawing/2014/main" id="{955BD5AB-660A-EF3A-1B12-363947BA1BBE}"/>
              </a:ext>
            </a:extLst>
          </p:cNvPr>
          <p:cNvSpPr txBox="1"/>
          <p:nvPr/>
        </p:nvSpPr>
        <p:spPr>
          <a:xfrm>
            <a:off x="2073960" y="5902867"/>
            <a:ext cx="7577667" cy="369332"/>
          </a:xfrm>
          <a:prstGeom prst="rect">
            <a:avLst/>
          </a:prstGeom>
          <a:noFill/>
        </p:spPr>
        <p:txBody>
          <a:bodyPr wrap="square" rtlCol="0">
            <a:spAutoFit/>
          </a:bodyPr>
          <a:lstStyle/>
          <a:p>
            <a:r>
              <a:rPr lang="en-US" i="1" dirty="0"/>
              <a:t>Many thanks to the Conferences and Talks Committee for organizing this!</a:t>
            </a:r>
          </a:p>
        </p:txBody>
      </p:sp>
    </p:spTree>
    <p:extLst>
      <p:ext uri="{BB962C8B-B14F-4D97-AF65-F5344CB8AC3E}">
        <p14:creationId xmlns:p14="http://schemas.microsoft.com/office/powerpoint/2010/main" val="1738628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AC64FF-AFFA-17E6-817F-925A74A377B3}"/>
              </a:ext>
            </a:extLst>
          </p:cNvPr>
          <p:cNvSpPr>
            <a:spLocks noGrp="1"/>
          </p:cNvSpPr>
          <p:nvPr>
            <p:ph type="title"/>
          </p:nvPr>
        </p:nvSpPr>
        <p:spPr>
          <a:xfrm>
            <a:off x="838200" y="365126"/>
            <a:ext cx="10515600" cy="746344"/>
          </a:xfrm>
        </p:spPr>
        <p:txBody>
          <a:bodyPr/>
          <a:lstStyle/>
          <a:p>
            <a:r>
              <a:rPr lang="en-US" b="1" dirty="0">
                <a:solidFill>
                  <a:schemeClr val="accent1"/>
                </a:solidFill>
              </a:rPr>
              <a:t>Next </a:t>
            </a:r>
            <a:r>
              <a:rPr lang="en-US" b="1" dirty="0" err="1">
                <a:solidFill>
                  <a:schemeClr val="accent1"/>
                </a:solidFill>
              </a:rPr>
              <a:t>ePIC</a:t>
            </a:r>
            <a:r>
              <a:rPr lang="en-US" b="1" dirty="0">
                <a:solidFill>
                  <a:schemeClr val="accent1"/>
                </a:solidFill>
              </a:rPr>
              <a:t> Collaboration Meeting</a:t>
            </a:r>
          </a:p>
        </p:txBody>
      </p:sp>
      <p:sp>
        <p:nvSpPr>
          <p:cNvPr id="5" name="Content Placeholder 4">
            <a:extLst>
              <a:ext uri="{FF2B5EF4-FFF2-40B4-BE49-F238E27FC236}">
                <a16:creationId xmlns:a16="http://schemas.microsoft.com/office/drawing/2014/main" id="{DF208015-9C87-8DCD-4CC6-4B01F8479B64}"/>
              </a:ext>
            </a:extLst>
          </p:cNvPr>
          <p:cNvSpPr>
            <a:spLocks noGrp="1"/>
          </p:cNvSpPr>
          <p:nvPr>
            <p:ph idx="1"/>
          </p:nvPr>
        </p:nvSpPr>
        <p:spPr>
          <a:xfrm>
            <a:off x="7748752" y="1491450"/>
            <a:ext cx="3969772" cy="4685514"/>
          </a:xfrm>
        </p:spPr>
        <p:txBody>
          <a:bodyPr>
            <a:normAutofit fontScale="92500" lnSpcReduction="20000"/>
          </a:bodyPr>
          <a:lstStyle/>
          <a:p>
            <a:r>
              <a:rPr lang="en-US" dirty="0"/>
              <a:t>Lehigh University </a:t>
            </a:r>
            <a:br>
              <a:rPr lang="en-US" dirty="0"/>
            </a:br>
            <a:r>
              <a:rPr lang="en-US" dirty="0"/>
              <a:t>Bethlehem, PA</a:t>
            </a:r>
          </a:p>
          <a:p>
            <a:r>
              <a:rPr lang="en-US" dirty="0"/>
              <a:t>July 22-28</a:t>
            </a:r>
          </a:p>
          <a:p>
            <a:r>
              <a:rPr lang="en-US" dirty="0"/>
              <a:t>Jointly organized with the EICUG</a:t>
            </a:r>
          </a:p>
          <a:p>
            <a:r>
              <a:rPr lang="en-US" dirty="0"/>
              <a:t>Planning a joint session with talks of common interest </a:t>
            </a:r>
          </a:p>
          <a:p>
            <a:r>
              <a:rPr lang="en-US" dirty="0" err="1"/>
              <a:t>ePIC</a:t>
            </a:r>
            <a:r>
              <a:rPr lang="en-US" dirty="0"/>
              <a:t> Meeting </a:t>
            </a:r>
            <a:br>
              <a:rPr lang="en-US" dirty="0"/>
            </a:br>
            <a:r>
              <a:rPr lang="en-US" dirty="0"/>
              <a:t> July 24-28</a:t>
            </a:r>
            <a:r>
              <a:rPr lang="en-US" baseline="30000" dirty="0"/>
              <a:t>th</a:t>
            </a:r>
            <a:r>
              <a:rPr lang="en-US" dirty="0"/>
              <a:t> </a:t>
            </a:r>
          </a:p>
          <a:p>
            <a:r>
              <a:rPr lang="en-US" dirty="0"/>
              <a:t>In contact with Tim Hallman regarding DOE </a:t>
            </a:r>
            <a:r>
              <a:rPr lang="en-US"/>
              <a:t>meeting limits</a:t>
            </a:r>
            <a:endParaRPr lang="en-US" dirty="0"/>
          </a:p>
          <a:p>
            <a:endParaRPr lang="en-US" dirty="0"/>
          </a:p>
          <a:p>
            <a:endParaRPr lang="en-US" dirty="0"/>
          </a:p>
        </p:txBody>
      </p:sp>
      <p:pic>
        <p:nvPicPr>
          <p:cNvPr id="7" name="Picture 6">
            <a:extLst>
              <a:ext uri="{FF2B5EF4-FFF2-40B4-BE49-F238E27FC236}">
                <a16:creationId xmlns:a16="http://schemas.microsoft.com/office/drawing/2014/main" id="{72E428D1-E739-0546-11AC-E4654915FE51}"/>
              </a:ext>
            </a:extLst>
          </p:cNvPr>
          <p:cNvPicPr>
            <a:picLocks noChangeAspect="1"/>
          </p:cNvPicPr>
          <p:nvPr/>
        </p:nvPicPr>
        <p:blipFill>
          <a:blip r:embed="rId2"/>
          <a:stretch>
            <a:fillRect/>
          </a:stretch>
        </p:blipFill>
        <p:spPr>
          <a:xfrm>
            <a:off x="323194" y="1707218"/>
            <a:ext cx="7118131" cy="3975752"/>
          </a:xfrm>
          <a:prstGeom prst="rect">
            <a:avLst/>
          </a:prstGeom>
        </p:spPr>
      </p:pic>
      <p:sp>
        <p:nvSpPr>
          <p:cNvPr id="8" name="Date Placeholder 7">
            <a:extLst>
              <a:ext uri="{FF2B5EF4-FFF2-40B4-BE49-F238E27FC236}">
                <a16:creationId xmlns:a16="http://schemas.microsoft.com/office/drawing/2014/main" id="{EF54F237-4C53-F3FE-D802-B5D23531947B}"/>
              </a:ext>
            </a:extLst>
          </p:cNvPr>
          <p:cNvSpPr>
            <a:spLocks noGrp="1"/>
          </p:cNvSpPr>
          <p:nvPr>
            <p:ph type="dt" sz="half" idx="10"/>
          </p:nvPr>
        </p:nvSpPr>
        <p:spPr/>
        <p:txBody>
          <a:bodyPr/>
          <a:lstStyle/>
          <a:p>
            <a:r>
              <a:rPr lang="en-US"/>
              <a:t>3/21/2024</a:t>
            </a:r>
          </a:p>
        </p:txBody>
      </p:sp>
      <p:sp>
        <p:nvSpPr>
          <p:cNvPr id="9" name="Footer Placeholder 8">
            <a:extLst>
              <a:ext uri="{FF2B5EF4-FFF2-40B4-BE49-F238E27FC236}">
                <a16:creationId xmlns:a16="http://schemas.microsoft.com/office/drawing/2014/main" id="{4137CAE8-761A-BA8D-F1F0-6A5FCABDB7DF}"/>
              </a:ext>
            </a:extLst>
          </p:cNvPr>
          <p:cNvSpPr>
            <a:spLocks noGrp="1"/>
          </p:cNvSpPr>
          <p:nvPr>
            <p:ph type="ftr" sz="quarter" idx="11"/>
          </p:nvPr>
        </p:nvSpPr>
        <p:spPr/>
        <p:txBody>
          <a:bodyPr/>
          <a:lstStyle/>
          <a:p>
            <a:r>
              <a:rPr lang="en-US"/>
              <a:t>ePIC General Meeting </a:t>
            </a:r>
          </a:p>
        </p:txBody>
      </p:sp>
      <p:sp>
        <p:nvSpPr>
          <p:cNvPr id="10" name="Slide Number Placeholder 9">
            <a:extLst>
              <a:ext uri="{FF2B5EF4-FFF2-40B4-BE49-F238E27FC236}">
                <a16:creationId xmlns:a16="http://schemas.microsoft.com/office/drawing/2014/main" id="{2FD0B490-EC11-C4B7-811B-89D19B5433C2}"/>
              </a:ext>
            </a:extLst>
          </p:cNvPr>
          <p:cNvSpPr>
            <a:spLocks noGrp="1"/>
          </p:cNvSpPr>
          <p:nvPr>
            <p:ph type="sldNum" sz="quarter" idx="12"/>
          </p:nvPr>
        </p:nvSpPr>
        <p:spPr/>
        <p:txBody>
          <a:bodyPr/>
          <a:lstStyle/>
          <a:p>
            <a:fld id="{A91138DA-E084-4749-A548-E042332140CC}" type="slidenum">
              <a:rPr lang="en-US" smtClean="0"/>
              <a:t>16</a:t>
            </a:fld>
            <a:endParaRPr lang="en-US"/>
          </a:p>
        </p:txBody>
      </p:sp>
      <p:sp>
        <p:nvSpPr>
          <p:cNvPr id="2" name="TextBox 1">
            <a:extLst>
              <a:ext uri="{FF2B5EF4-FFF2-40B4-BE49-F238E27FC236}">
                <a16:creationId xmlns:a16="http://schemas.microsoft.com/office/drawing/2014/main" id="{F2151089-D234-5113-8B51-BD02251CC9EF}"/>
              </a:ext>
            </a:extLst>
          </p:cNvPr>
          <p:cNvSpPr txBox="1"/>
          <p:nvPr/>
        </p:nvSpPr>
        <p:spPr>
          <a:xfrm>
            <a:off x="1203435" y="5801664"/>
            <a:ext cx="6088117" cy="954107"/>
          </a:xfrm>
          <a:prstGeom prst="rect">
            <a:avLst/>
          </a:prstGeom>
          <a:noFill/>
        </p:spPr>
        <p:txBody>
          <a:bodyPr wrap="square" rtlCol="0">
            <a:spAutoFit/>
          </a:bodyPr>
          <a:lstStyle/>
          <a:p>
            <a:r>
              <a:rPr lang="en-US" sz="2800" dirty="0">
                <a:hlinkClick r:id="rId3"/>
              </a:rPr>
              <a:t>https://indico.bnl.gov/event/20727/</a:t>
            </a:r>
            <a:endParaRPr lang="en-US" sz="2800" dirty="0"/>
          </a:p>
          <a:p>
            <a:endParaRPr lang="en-US" sz="2800" dirty="0"/>
          </a:p>
        </p:txBody>
      </p:sp>
    </p:spTree>
    <p:extLst>
      <p:ext uri="{BB962C8B-B14F-4D97-AF65-F5344CB8AC3E}">
        <p14:creationId xmlns:p14="http://schemas.microsoft.com/office/powerpoint/2010/main" val="3420352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F09B3-DE82-CD5C-7F0F-AF7E3B13FEEA}"/>
              </a:ext>
            </a:extLst>
          </p:cNvPr>
          <p:cNvSpPr>
            <a:spLocks noGrp="1"/>
          </p:cNvSpPr>
          <p:nvPr>
            <p:ph type="title"/>
          </p:nvPr>
        </p:nvSpPr>
        <p:spPr>
          <a:xfrm>
            <a:off x="838200" y="365126"/>
            <a:ext cx="10515600" cy="769992"/>
          </a:xfrm>
        </p:spPr>
        <p:txBody>
          <a:bodyPr/>
          <a:lstStyle/>
          <a:p>
            <a:r>
              <a:rPr lang="en-US" b="1" dirty="0">
                <a:solidFill>
                  <a:schemeClr val="accent1"/>
                </a:solidFill>
              </a:rPr>
              <a:t>Higher Order Collaboration Meeting (NNCM)</a:t>
            </a:r>
          </a:p>
        </p:txBody>
      </p:sp>
      <p:sp>
        <p:nvSpPr>
          <p:cNvPr id="3" name="Content Placeholder 2">
            <a:extLst>
              <a:ext uri="{FF2B5EF4-FFF2-40B4-BE49-F238E27FC236}">
                <a16:creationId xmlns:a16="http://schemas.microsoft.com/office/drawing/2014/main" id="{31B59365-0A6C-1B35-AE7D-AC8676E65A88}"/>
              </a:ext>
            </a:extLst>
          </p:cNvPr>
          <p:cNvSpPr>
            <a:spLocks noGrp="1"/>
          </p:cNvSpPr>
          <p:nvPr>
            <p:ph idx="1"/>
          </p:nvPr>
        </p:nvSpPr>
        <p:spPr>
          <a:xfrm>
            <a:off x="7977051" y="1361445"/>
            <a:ext cx="3533503" cy="4768577"/>
          </a:xfrm>
        </p:spPr>
        <p:txBody>
          <a:bodyPr>
            <a:normAutofit lnSpcReduction="10000"/>
          </a:bodyPr>
          <a:lstStyle/>
          <a:p>
            <a:r>
              <a:rPr lang="en-US" dirty="0"/>
              <a:t>Call sent Feb. 6</a:t>
            </a:r>
            <a:r>
              <a:rPr lang="en-US" baseline="30000" dirty="0"/>
              <a:t>th</a:t>
            </a:r>
            <a:r>
              <a:rPr lang="en-US" dirty="0"/>
              <a:t>: </a:t>
            </a:r>
          </a:p>
          <a:p>
            <a:pPr lvl="1"/>
            <a:r>
              <a:rPr lang="en-US" dirty="0"/>
              <a:t>We realize that a lot of time is needed to plan these events</a:t>
            </a:r>
          </a:p>
          <a:p>
            <a:pPr lvl="1"/>
            <a:r>
              <a:rPr lang="en-US" dirty="0"/>
              <a:t>Call will be open through Mar. 29th </a:t>
            </a:r>
          </a:p>
          <a:p>
            <a:pPr lvl="1"/>
            <a:r>
              <a:rPr lang="en-US" dirty="0"/>
              <a:t>Expect a decision a few weeks after call closes</a:t>
            </a:r>
          </a:p>
          <a:p>
            <a:pPr lvl="1"/>
            <a:endParaRPr lang="en-US" dirty="0"/>
          </a:p>
          <a:p>
            <a:r>
              <a:rPr lang="en-US" dirty="0"/>
              <a:t>Looking forward to many exciting proposals!</a:t>
            </a:r>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ED95420D-1A0B-386F-2017-E91336A64602}"/>
              </a:ext>
            </a:extLst>
          </p:cNvPr>
          <p:cNvSpPr>
            <a:spLocks noGrp="1"/>
          </p:cNvSpPr>
          <p:nvPr>
            <p:ph type="dt" sz="half" idx="10"/>
          </p:nvPr>
        </p:nvSpPr>
        <p:spPr/>
        <p:txBody>
          <a:bodyPr/>
          <a:lstStyle/>
          <a:p>
            <a:r>
              <a:rPr lang="en-US"/>
              <a:t>3/21/2024</a:t>
            </a:r>
          </a:p>
        </p:txBody>
      </p:sp>
      <p:sp>
        <p:nvSpPr>
          <p:cNvPr id="5" name="Footer Placeholder 4">
            <a:extLst>
              <a:ext uri="{FF2B5EF4-FFF2-40B4-BE49-F238E27FC236}">
                <a16:creationId xmlns:a16="http://schemas.microsoft.com/office/drawing/2014/main" id="{B72CE959-DE95-68E2-FF29-B5FAED29DB85}"/>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9B984638-0FA9-9BD7-F7DC-494A2F5D579A}"/>
              </a:ext>
            </a:extLst>
          </p:cNvPr>
          <p:cNvSpPr>
            <a:spLocks noGrp="1"/>
          </p:cNvSpPr>
          <p:nvPr>
            <p:ph type="sldNum" sz="quarter" idx="12"/>
          </p:nvPr>
        </p:nvSpPr>
        <p:spPr/>
        <p:txBody>
          <a:bodyPr/>
          <a:lstStyle/>
          <a:p>
            <a:fld id="{588949A8-7CCD-4D90-AA9A-1451BFC6FB3A}" type="slidenum">
              <a:rPr lang="en-US" smtClean="0"/>
              <a:t>17</a:t>
            </a:fld>
            <a:endParaRPr lang="en-US"/>
          </a:p>
        </p:txBody>
      </p:sp>
      <p:pic>
        <p:nvPicPr>
          <p:cNvPr id="8" name="Picture 7" descr="Text, letter&#10;&#10;Description automatically generated">
            <a:extLst>
              <a:ext uri="{FF2B5EF4-FFF2-40B4-BE49-F238E27FC236}">
                <a16:creationId xmlns:a16="http://schemas.microsoft.com/office/drawing/2014/main" id="{94EFCBF1-738F-E065-1A87-6F3460318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63" y="1366857"/>
            <a:ext cx="7154273" cy="4763165"/>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5289D0EE-A838-948F-837A-E56E6C8EE195}"/>
              </a:ext>
            </a:extLst>
          </p:cNvPr>
          <p:cNvSpPr txBox="1"/>
          <p:nvPr/>
        </p:nvSpPr>
        <p:spPr>
          <a:xfrm>
            <a:off x="2158644" y="3014881"/>
            <a:ext cx="8197388" cy="1077218"/>
          </a:xfrm>
          <a:prstGeom prst="rect">
            <a:avLst/>
          </a:prstGeom>
          <a:solidFill>
            <a:schemeClr val="bg1"/>
          </a:solidFill>
          <a:ln w="25400">
            <a:solidFill>
              <a:schemeClr val="tx1"/>
            </a:solidFill>
          </a:ln>
        </p:spPr>
        <p:txBody>
          <a:bodyPr wrap="square" rtlCol="0">
            <a:spAutoFit/>
          </a:bodyPr>
          <a:lstStyle/>
          <a:p>
            <a:pPr algn="ctr"/>
            <a:r>
              <a:rPr lang="en-US" sz="3200" dirty="0"/>
              <a:t>Please let the SP/CC Offices know if your institution is planning to submit a proposal. </a:t>
            </a:r>
          </a:p>
        </p:txBody>
      </p:sp>
    </p:spTree>
    <p:extLst>
      <p:ext uri="{BB962C8B-B14F-4D97-AF65-F5344CB8AC3E}">
        <p14:creationId xmlns:p14="http://schemas.microsoft.com/office/powerpoint/2010/main" val="146369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17AE-5A41-8169-C795-5131878EA70B}"/>
              </a:ext>
            </a:extLst>
          </p:cNvPr>
          <p:cNvSpPr>
            <a:spLocks noGrp="1"/>
          </p:cNvSpPr>
          <p:nvPr>
            <p:ph type="title"/>
          </p:nvPr>
        </p:nvSpPr>
        <p:spPr/>
        <p:txBody>
          <a:bodyPr/>
          <a:lstStyle/>
          <a:p>
            <a:r>
              <a:rPr lang="en-US" b="1" dirty="0">
                <a:solidFill>
                  <a:schemeClr val="accent1"/>
                </a:solidFill>
              </a:rPr>
              <a:t>Summary</a:t>
            </a:r>
          </a:p>
        </p:txBody>
      </p:sp>
      <p:sp>
        <p:nvSpPr>
          <p:cNvPr id="3" name="Content Placeholder 2">
            <a:extLst>
              <a:ext uri="{FF2B5EF4-FFF2-40B4-BE49-F238E27FC236}">
                <a16:creationId xmlns:a16="http://schemas.microsoft.com/office/drawing/2014/main" id="{32AB58AE-DD63-7159-A6C7-7EFAE4E93AD2}"/>
              </a:ext>
            </a:extLst>
          </p:cNvPr>
          <p:cNvSpPr>
            <a:spLocks noGrp="1"/>
          </p:cNvSpPr>
          <p:nvPr>
            <p:ph idx="1"/>
          </p:nvPr>
        </p:nvSpPr>
        <p:spPr>
          <a:xfrm>
            <a:off x="838200" y="1458351"/>
            <a:ext cx="10515600" cy="4718612"/>
          </a:xfrm>
        </p:spPr>
        <p:txBody>
          <a:bodyPr>
            <a:normAutofit lnSpcReduction="10000"/>
          </a:bodyPr>
          <a:lstStyle/>
          <a:p>
            <a:r>
              <a:rPr lang="en-US" dirty="0"/>
              <a:t>The </a:t>
            </a:r>
            <a:r>
              <a:rPr lang="en-US" dirty="0" err="1"/>
              <a:t>ePIC</a:t>
            </a:r>
            <a:r>
              <a:rPr lang="en-US" dirty="0"/>
              <a:t> Collaboration is strong, active and growing!</a:t>
            </a:r>
          </a:p>
          <a:p>
            <a:r>
              <a:rPr lang="en-US" dirty="0"/>
              <a:t>There’s a </a:t>
            </a:r>
            <a:r>
              <a:rPr lang="en-US" i="1" dirty="0" err="1"/>
              <a:t>heckuva</a:t>
            </a:r>
            <a:r>
              <a:rPr lang="en-US" dirty="0"/>
              <a:t> lot going on in </a:t>
            </a:r>
            <a:r>
              <a:rPr lang="en-US" dirty="0" err="1"/>
              <a:t>ePIC</a:t>
            </a:r>
            <a:r>
              <a:rPr lang="en-US" dirty="0"/>
              <a:t>!</a:t>
            </a:r>
          </a:p>
          <a:p>
            <a:pPr lvl="1"/>
            <a:r>
              <a:rPr lang="en-US" dirty="0"/>
              <a:t>The collaboration is mobilized for the TDR effort</a:t>
            </a:r>
          </a:p>
          <a:p>
            <a:pPr lvl="1"/>
            <a:r>
              <a:rPr lang="en-US" dirty="0"/>
              <a:t>DSC’s working towards next set of design reviews</a:t>
            </a:r>
          </a:p>
          <a:p>
            <a:pPr lvl="1"/>
            <a:r>
              <a:rPr lang="en-US" dirty="0"/>
              <a:t>CC Committees are formed and developing policies</a:t>
            </a:r>
          </a:p>
          <a:p>
            <a:pPr lvl="1"/>
            <a:r>
              <a:rPr lang="en-US" dirty="0"/>
              <a:t>Good luck to our DIS 2024 speakers!</a:t>
            </a:r>
          </a:p>
          <a:p>
            <a:pPr lvl="1"/>
            <a:r>
              <a:rPr lang="en-US" dirty="0"/>
              <a:t>S&amp;C Meeting and Tutorials @ CERN in April</a:t>
            </a:r>
          </a:p>
          <a:p>
            <a:pPr lvl="1"/>
            <a:r>
              <a:rPr lang="en-US" dirty="0"/>
              <a:t>EC Seminar series going strong</a:t>
            </a:r>
          </a:p>
          <a:p>
            <a:pPr lvl="1"/>
            <a:r>
              <a:rPr lang="en-US" dirty="0"/>
              <a:t>Planning for the next collaboration meeting(s) </a:t>
            </a:r>
            <a:br>
              <a:rPr lang="en-US" dirty="0"/>
            </a:br>
            <a:r>
              <a:rPr lang="en-US" dirty="0"/>
              <a:t>underway</a:t>
            </a:r>
          </a:p>
          <a:p>
            <a:r>
              <a:rPr lang="en-US" dirty="0"/>
              <a:t>Next </a:t>
            </a:r>
            <a:r>
              <a:rPr lang="en-US" dirty="0" err="1"/>
              <a:t>ePIC</a:t>
            </a:r>
            <a:r>
              <a:rPr lang="en-US" dirty="0"/>
              <a:t> General Meeting: </a:t>
            </a:r>
            <a:br>
              <a:rPr lang="en-US" dirty="0"/>
            </a:br>
            <a:r>
              <a:rPr lang="en-US" dirty="0"/>
              <a:t>Friday, April 5</a:t>
            </a:r>
            <a:r>
              <a:rPr lang="en-US" baseline="30000" dirty="0"/>
              <a:t>th </a:t>
            </a:r>
            <a:r>
              <a:rPr lang="en-US" dirty="0"/>
              <a:t>@ 10:30AM ET</a:t>
            </a:r>
          </a:p>
        </p:txBody>
      </p:sp>
      <p:sp>
        <p:nvSpPr>
          <p:cNvPr id="4" name="Date Placeholder 3">
            <a:extLst>
              <a:ext uri="{FF2B5EF4-FFF2-40B4-BE49-F238E27FC236}">
                <a16:creationId xmlns:a16="http://schemas.microsoft.com/office/drawing/2014/main" id="{7E6B28DD-586C-CD93-73C2-BC123AE9C5BA}"/>
              </a:ext>
            </a:extLst>
          </p:cNvPr>
          <p:cNvSpPr>
            <a:spLocks noGrp="1"/>
          </p:cNvSpPr>
          <p:nvPr>
            <p:ph type="dt" sz="half" idx="10"/>
          </p:nvPr>
        </p:nvSpPr>
        <p:spPr/>
        <p:txBody>
          <a:bodyPr/>
          <a:lstStyle/>
          <a:p>
            <a:r>
              <a:rPr lang="en-US"/>
              <a:t>3/21/2024</a:t>
            </a:r>
          </a:p>
        </p:txBody>
      </p:sp>
      <p:sp>
        <p:nvSpPr>
          <p:cNvPr id="5" name="Footer Placeholder 4">
            <a:extLst>
              <a:ext uri="{FF2B5EF4-FFF2-40B4-BE49-F238E27FC236}">
                <a16:creationId xmlns:a16="http://schemas.microsoft.com/office/drawing/2014/main" id="{0925C1CD-EE3D-EF25-1E1F-A2618A2ABAF5}"/>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EDBE11BA-332C-5525-60E5-3C33B62275C2}"/>
              </a:ext>
            </a:extLst>
          </p:cNvPr>
          <p:cNvSpPr>
            <a:spLocks noGrp="1"/>
          </p:cNvSpPr>
          <p:nvPr>
            <p:ph type="sldNum" sz="quarter" idx="12"/>
          </p:nvPr>
        </p:nvSpPr>
        <p:spPr/>
        <p:txBody>
          <a:bodyPr/>
          <a:lstStyle/>
          <a:p>
            <a:fld id="{588949A8-7CCD-4D90-AA9A-1451BFC6FB3A}" type="slidenum">
              <a:rPr lang="en-US" smtClean="0"/>
              <a:t>18</a:t>
            </a:fld>
            <a:endParaRPr lang="en-US"/>
          </a:p>
        </p:txBody>
      </p:sp>
      <p:pic>
        <p:nvPicPr>
          <p:cNvPr id="7" name="Picture 6" descr="Logo&#10;&#10;Description automatically generated">
            <a:extLst>
              <a:ext uri="{FF2B5EF4-FFF2-40B4-BE49-F238E27FC236}">
                <a16:creationId xmlns:a16="http://schemas.microsoft.com/office/drawing/2014/main" id="{792B4A3E-F64C-257A-AC44-A549118FFB30}"/>
              </a:ext>
            </a:extLst>
          </p:cNvPr>
          <p:cNvPicPr>
            <a:picLocks noChangeAspect="1"/>
          </p:cNvPicPr>
          <p:nvPr/>
        </p:nvPicPr>
        <p:blipFill>
          <a:blip r:embed="rId2"/>
          <a:stretch>
            <a:fillRect/>
          </a:stretch>
        </p:blipFill>
        <p:spPr>
          <a:xfrm>
            <a:off x="8350209" y="2284799"/>
            <a:ext cx="3628524" cy="2611941"/>
          </a:xfrm>
          <a:prstGeom prst="rect">
            <a:avLst/>
          </a:prstGeom>
        </p:spPr>
      </p:pic>
      <p:sp>
        <p:nvSpPr>
          <p:cNvPr id="9" name="Rectangle 5">
            <a:extLst>
              <a:ext uri="{FF2B5EF4-FFF2-40B4-BE49-F238E27FC236}">
                <a16:creationId xmlns:a16="http://schemas.microsoft.com/office/drawing/2014/main" id="{499A4514-4849-DB57-66A8-701208B37A3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15185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9BC7A3F4-3753-8E74-B80F-E4A0CDA88DCA}"/>
              </a:ext>
            </a:extLst>
          </p:cNvPr>
          <p:cNvSpPr>
            <a:spLocks noGrp="1"/>
          </p:cNvSpPr>
          <p:nvPr>
            <p:ph type="dt" sz="half" idx="10"/>
          </p:nvPr>
        </p:nvSpPr>
        <p:spPr/>
        <p:txBody>
          <a:bodyPr/>
          <a:lstStyle/>
          <a:p>
            <a:r>
              <a:rPr lang="en-US"/>
              <a:t>3/21/2024</a:t>
            </a:r>
          </a:p>
        </p:txBody>
      </p:sp>
      <p:sp>
        <p:nvSpPr>
          <p:cNvPr id="5" name="Footer Placeholder 4">
            <a:extLst>
              <a:ext uri="{FF2B5EF4-FFF2-40B4-BE49-F238E27FC236}">
                <a16:creationId xmlns:a16="http://schemas.microsoft.com/office/drawing/2014/main" id="{B694EB52-3E2F-D919-9945-B83A314B8D83}"/>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ED2B2BA8-B4EE-1D7F-CA31-9C6885451165}"/>
              </a:ext>
            </a:extLst>
          </p:cNvPr>
          <p:cNvSpPr>
            <a:spLocks noGrp="1"/>
          </p:cNvSpPr>
          <p:nvPr>
            <p:ph type="sldNum" sz="quarter" idx="12"/>
          </p:nvPr>
        </p:nvSpPr>
        <p:spPr/>
        <p:txBody>
          <a:bodyPr/>
          <a:lstStyle/>
          <a:p>
            <a:fld id="{588949A8-7CCD-4D90-AA9A-1451BFC6FB3A}" type="slidenum">
              <a:rPr lang="en-US" smtClean="0"/>
              <a:t>19</a:t>
            </a:fld>
            <a:endParaRPr lang="en-US"/>
          </a:p>
        </p:txBody>
      </p:sp>
    </p:spTree>
    <p:extLst>
      <p:ext uri="{BB962C8B-B14F-4D97-AF65-F5344CB8AC3E}">
        <p14:creationId xmlns:p14="http://schemas.microsoft.com/office/powerpoint/2010/main" val="3042306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5B25-8739-6B37-B6A9-E7F4FA5E9E9D}"/>
              </a:ext>
            </a:extLst>
          </p:cNvPr>
          <p:cNvSpPr>
            <a:spLocks noGrp="1"/>
          </p:cNvSpPr>
          <p:nvPr>
            <p:ph type="title"/>
          </p:nvPr>
        </p:nvSpPr>
        <p:spPr>
          <a:xfrm>
            <a:off x="732064" y="2259240"/>
            <a:ext cx="10515600" cy="1325563"/>
          </a:xfrm>
        </p:spPr>
        <p:txBody>
          <a:bodyPr/>
          <a:lstStyle/>
          <a:p>
            <a:pPr algn="ctr"/>
            <a:r>
              <a:rPr lang="en-US" b="1" dirty="0">
                <a:solidFill>
                  <a:schemeClr val="accent1"/>
                </a:solidFill>
              </a:rPr>
              <a:t>Hey John, start the recording….</a:t>
            </a:r>
          </a:p>
        </p:txBody>
      </p:sp>
      <p:sp>
        <p:nvSpPr>
          <p:cNvPr id="4" name="Date Placeholder 3">
            <a:extLst>
              <a:ext uri="{FF2B5EF4-FFF2-40B4-BE49-F238E27FC236}">
                <a16:creationId xmlns:a16="http://schemas.microsoft.com/office/drawing/2014/main" id="{CB7AE950-D4C7-B96E-B999-3B7EA542A92E}"/>
              </a:ext>
            </a:extLst>
          </p:cNvPr>
          <p:cNvSpPr>
            <a:spLocks noGrp="1"/>
          </p:cNvSpPr>
          <p:nvPr>
            <p:ph type="dt" sz="half" idx="10"/>
          </p:nvPr>
        </p:nvSpPr>
        <p:spPr/>
        <p:txBody>
          <a:bodyPr/>
          <a:lstStyle/>
          <a:p>
            <a:r>
              <a:rPr lang="en-US"/>
              <a:t>3/21/2024</a:t>
            </a:r>
          </a:p>
        </p:txBody>
      </p:sp>
      <p:sp>
        <p:nvSpPr>
          <p:cNvPr id="3" name="Footer Placeholder 2">
            <a:extLst>
              <a:ext uri="{FF2B5EF4-FFF2-40B4-BE49-F238E27FC236}">
                <a16:creationId xmlns:a16="http://schemas.microsoft.com/office/drawing/2014/main" id="{63D355A3-B1E2-D92B-5E8A-546BBA9ED78F}"/>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DDEF1709-F238-C463-C301-56F7AFAF0DB1}"/>
              </a:ext>
            </a:extLst>
          </p:cNvPr>
          <p:cNvSpPr>
            <a:spLocks noGrp="1"/>
          </p:cNvSpPr>
          <p:nvPr>
            <p:ph type="sldNum" sz="quarter" idx="12"/>
          </p:nvPr>
        </p:nvSpPr>
        <p:spPr/>
        <p:txBody>
          <a:bodyPr/>
          <a:lstStyle/>
          <a:p>
            <a:fld id="{588949A8-7CCD-4D90-AA9A-1451BFC6FB3A}" type="slidenum">
              <a:rPr lang="en-US" smtClean="0"/>
              <a:t>2</a:t>
            </a:fld>
            <a:endParaRPr lang="en-US"/>
          </a:p>
        </p:txBody>
      </p:sp>
    </p:spTree>
    <p:extLst>
      <p:ext uri="{BB962C8B-B14F-4D97-AF65-F5344CB8AC3E}">
        <p14:creationId xmlns:p14="http://schemas.microsoft.com/office/powerpoint/2010/main" val="1184572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5EFF-F514-64A6-0494-A1C161F5E0BB}"/>
              </a:ext>
            </a:extLst>
          </p:cNvPr>
          <p:cNvSpPr>
            <a:spLocks noGrp="1"/>
          </p:cNvSpPr>
          <p:nvPr>
            <p:ph type="title"/>
          </p:nvPr>
        </p:nvSpPr>
        <p:spPr>
          <a:xfrm>
            <a:off x="783021" y="136525"/>
            <a:ext cx="10515600" cy="1022887"/>
          </a:xfrm>
        </p:spPr>
        <p:txBody>
          <a:bodyPr/>
          <a:lstStyle/>
          <a:p>
            <a:r>
              <a:rPr lang="en-US" b="1" dirty="0" err="1">
                <a:solidFill>
                  <a:schemeClr val="accent1"/>
                </a:solidFill>
              </a:rPr>
              <a:t>ePIC</a:t>
            </a:r>
            <a:r>
              <a:rPr lang="en-US" b="1" dirty="0">
                <a:solidFill>
                  <a:schemeClr val="accent1"/>
                </a:solidFill>
              </a:rPr>
              <a:t> Collaboration Web Presence</a:t>
            </a:r>
          </a:p>
        </p:txBody>
      </p:sp>
      <p:sp>
        <p:nvSpPr>
          <p:cNvPr id="3" name="Date Placeholder 2">
            <a:extLst>
              <a:ext uri="{FF2B5EF4-FFF2-40B4-BE49-F238E27FC236}">
                <a16:creationId xmlns:a16="http://schemas.microsoft.com/office/drawing/2014/main" id="{6CF7E96D-1445-73B9-DD0F-001128ECA2DD}"/>
              </a:ext>
            </a:extLst>
          </p:cNvPr>
          <p:cNvSpPr>
            <a:spLocks noGrp="1"/>
          </p:cNvSpPr>
          <p:nvPr>
            <p:ph type="dt" sz="half" idx="10"/>
          </p:nvPr>
        </p:nvSpPr>
        <p:spPr/>
        <p:txBody>
          <a:bodyPr/>
          <a:lstStyle/>
          <a:p>
            <a:r>
              <a:rPr lang="en-US"/>
              <a:t>3/21/2024</a:t>
            </a:r>
            <a:endParaRPr lang="en-US" dirty="0"/>
          </a:p>
        </p:txBody>
      </p:sp>
      <p:sp>
        <p:nvSpPr>
          <p:cNvPr id="4" name="Footer Placeholder 3">
            <a:extLst>
              <a:ext uri="{FF2B5EF4-FFF2-40B4-BE49-F238E27FC236}">
                <a16:creationId xmlns:a16="http://schemas.microsoft.com/office/drawing/2014/main" id="{90111186-8F45-734D-4E16-7374F865B8D7}"/>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D6D3689B-3BC7-24A4-D0D3-BF93A0321509}"/>
              </a:ext>
            </a:extLst>
          </p:cNvPr>
          <p:cNvSpPr>
            <a:spLocks noGrp="1"/>
          </p:cNvSpPr>
          <p:nvPr>
            <p:ph type="sldNum" sz="quarter" idx="12"/>
          </p:nvPr>
        </p:nvSpPr>
        <p:spPr/>
        <p:txBody>
          <a:bodyPr/>
          <a:lstStyle/>
          <a:p>
            <a:fld id="{588949A8-7CCD-4D90-AA9A-1451BFC6FB3A}" type="slidenum">
              <a:rPr lang="en-US" smtClean="0"/>
              <a:t>20</a:t>
            </a:fld>
            <a:endParaRPr lang="en-US"/>
          </a:p>
        </p:txBody>
      </p:sp>
      <p:sp>
        <p:nvSpPr>
          <p:cNvPr id="6" name="TextBox 5">
            <a:extLst>
              <a:ext uri="{FF2B5EF4-FFF2-40B4-BE49-F238E27FC236}">
                <a16:creationId xmlns:a16="http://schemas.microsoft.com/office/drawing/2014/main" id="{3848FA51-E930-5D76-FC68-447EE1206595}"/>
              </a:ext>
            </a:extLst>
          </p:cNvPr>
          <p:cNvSpPr txBox="1"/>
          <p:nvPr/>
        </p:nvSpPr>
        <p:spPr>
          <a:xfrm>
            <a:off x="376019" y="5315731"/>
            <a:ext cx="3474720" cy="369332"/>
          </a:xfrm>
          <a:prstGeom prst="rect">
            <a:avLst/>
          </a:prstGeom>
          <a:noFill/>
        </p:spPr>
        <p:txBody>
          <a:bodyPr wrap="square" rtlCol="0">
            <a:spAutoFit/>
          </a:bodyPr>
          <a:lstStyle/>
          <a:p>
            <a:r>
              <a:rPr lang="en-US" sz="1800" u="sng" dirty="0">
                <a:solidFill>
                  <a:srgbClr val="0000FF"/>
                </a:solidFill>
                <a:effectLst/>
                <a:latin typeface="Calibri" panose="020F0502020204030204" pitchFamily="34" charset="0"/>
                <a:ea typeface="Calibri" panose="020F0502020204030204" pitchFamily="34" charset="0"/>
                <a:hlinkClick r:id="rId2"/>
              </a:rPr>
              <a:t>https://www.bnl.gov/eic/epic.php</a:t>
            </a:r>
            <a:endParaRPr lang="en-US" sz="18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62D5B948-B4BE-C3FA-29FA-0502D3249975}"/>
              </a:ext>
            </a:extLst>
          </p:cNvPr>
          <p:cNvSpPr txBox="1"/>
          <p:nvPr/>
        </p:nvSpPr>
        <p:spPr>
          <a:xfrm>
            <a:off x="376019" y="1899411"/>
            <a:ext cx="3782785" cy="3416320"/>
          </a:xfrm>
          <a:prstGeom prst="rect">
            <a:avLst/>
          </a:prstGeom>
          <a:noFill/>
        </p:spPr>
        <p:txBody>
          <a:bodyPr wrap="square" rtlCol="0">
            <a:spAutoFit/>
          </a:bodyPr>
          <a:lstStyle/>
          <a:p>
            <a:r>
              <a:rPr lang="en-US" dirty="0"/>
              <a:t>Integrated into the main EIC website through the top navigation. Page contains contact information and link to the </a:t>
            </a:r>
            <a:r>
              <a:rPr lang="en-US" dirty="0" err="1"/>
              <a:t>ePIC</a:t>
            </a:r>
            <a:r>
              <a:rPr lang="en-US" dirty="0"/>
              <a:t> Wiki. </a:t>
            </a:r>
          </a:p>
          <a:p>
            <a:endParaRPr lang="en-US" dirty="0"/>
          </a:p>
          <a:p>
            <a:r>
              <a:rPr lang="en-US" dirty="0"/>
              <a:t>Gary Schroeder, Karen McNulty </a:t>
            </a:r>
            <a:r>
              <a:rPr lang="en-US" dirty="0" err="1"/>
              <a:t>Walsch</a:t>
            </a:r>
            <a:r>
              <a:rPr lang="en-US" dirty="0"/>
              <a:t>, Thomas Ullrich, JGL</a:t>
            </a:r>
          </a:p>
          <a:p>
            <a:endParaRPr lang="en-US" dirty="0"/>
          </a:p>
          <a:p>
            <a:r>
              <a:rPr lang="en-US" dirty="0"/>
              <a:t>Animations courtesy of UC Riverside group. </a:t>
            </a:r>
          </a:p>
          <a:p>
            <a:endParaRPr lang="en-US" dirty="0"/>
          </a:p>
          <a:p>
            <a:r>
              <a:rPr lang="en-US" dirty="0"/>
              <a:t>Continuing to update and improve. </a:t>
            </a:r>
          </a:p>
        </p:txBody>
      </p:sp>
      <p:pic>
        <p:nvPicPr>
          <p:cNvPr id="8" name="Picture 7" descr="Graphical user interface&#10;&#10;Description automatically generated">
            <a:extLst>
              <a:ext uri="{FF2B5EF4-FFF2-40B4-BE49-F238E27FC236}">
                <a16:creationId xmlns:a16="http://schemas.microsoft.com/office/drawing/2014/main" id="{2A67EF00-343A-1F17-765A-246B0DF88687}"/>
              </a:ext>
            </a:extLst>
          </p:cNvPr>
          <p:cNvPicPr>
            <a:picLocks noChangeAspect="1"/>
          </p:cNvPicPr>
          <p:nvPr/>
        </p:nvPicPr>
        <p:blipFill>
          <a:blip r:embed="rId3"/>
          <a:stretch>
            <a:fillRect/>
          </a:stretch>
        </p:blipFill>
        <p:spPr>
          <a:xfrm>
            <a:off x="4158804" y="1133067"/>
            <a:ext cx="6844629" cy="4158762"/>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99817CFF-1F44-615F-0A8B-A4E85973D1FF}"/>
              </a:ext>
            </a:extLst>
          </p:cNvPr>
          <p:cNvPicPr>
            <a:picLocks noChangeAspect="1"/>
          </p:cNvPicPr>
          <p:nvPr/>
        </p:nvPicPr>
        <p:blipFill>
          <a:blip r:embed="rId4"/>
          <a:stretch>
            <a:fillRect/>
          </a:stretch>
        </p:blipFill>
        <p:spPr>
          <a:xfrm>
            <a:off x="6390767" y="2223933"/>
            <a:ext cx="5478242" cy="5724345"/>
          </a:xfrm>
          <a:prstGeom prst="rect">
            <a:avLst/>
          </a:prstGeom>
          <a:effectLst>
            <a:outerShdw blurRad="50800" dist="38100" dir="2700000" sx="102000" sy="102000" algn="tl" rotWithShape="0">
              <a:prstClr val="black">
                <a:alpha val="40000"/>
              </a:prstClr>
            </a:outerShdw>
          </a:effectLst>
        </p:spPr>
      </p:pic>
      <p:sp>
        <p:nvSpPr>
          <p:cNvPr id="11" name="Arrow: Right 10">
            <a:extLst>
              <a:ext uri="{FF2B5EF4-FFF2-40B4-BE49-F238E27FC236}">
                <a16:creationId xmlns:a16="http://schemas.microsoft.com/office/drawing/2014/main" id="{C61E674A-E768-D3C7-483C-A8025541E4FE}"/>
              </a:ext>
            </a:extLst>
          </p:cNvPr>
          <p:cNvSpPr/>
          <p:nvPr/>
        </p:nvSpPr>
        <p:spPr>
          <a:xfrm rot="3321806">
            <a:off x="9619881" y="1679163"/>
            <a:ext cx="1008651" cy="223748"/>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150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3/21/2024</a:t>
            </a:r>
          </a:p>
        </p:txBody>
      </p:sp>
      <p:sp>
        <p:nvSpPr>
          <p:cNvPr id="5" name="Footer Placeholder 4">
            <a:extLst>
              <a:ext uri="{FF2B5EF4-FFF2-40B4-BE49-F238E27FC236}">
                <a16:creationId xmlns:a16="http://schemas.microsoft.com/office/drawing/2014/main" id="{EF752B50-010B-8B08-40B6-2B53A8B1EE0D}"/>
              </a:ext>
            </a:extLst>
          </p:cNvPr>
          <p:cNvSpPr>
            <a:spLocks noGrp="1"/>
          </p:cNvSpPr>
          <p:nvPr>
            <p:ph type="ftr" sz="quarter" idx="11"/>
          </p:nvPr>
        </p:nvSpPr>
        <p:spPr/>
        <p:txBody>
          <a:bodyPr/>
          <a:lstStyle/>
          <a:p>
            <a:r>
              <a:rPr lang="en-US"/>
              <a:t>ePIC General Meeting </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1"/>
            <a:ext cx="10515600" cy="4351338"/>
          </a:xfrm>
        </p:spPr>
        <p:txBody>
          <a:bodyPr>
            <a:normAutofit lnSpcReduction="10000"/>
          </a:bodyPr>
          <a:lstStyle/>
          <a:p>
            <a:r>
              <a:rPr lang="en-US" dirty="0"/>
              <a:t>Public Website - </a:t>
            </a:r>
            <a:r>
              <a:rPr lang="en-US" dirty="0">
                <a:hlinkClick r:id="rId2"/>
              </a:rPr>
              <a:t>https://www.bnl.gov/eic/epic.php</a:t>
            </a:r>
            <a:endParaRPr lang="en-US" dirty="0"/>
          </a:p>
          <a:p>
            <a:r>
              <a:rPr lang="en-US" dirty="0"/>
              <a:t>Mailing Lists – </a:t>
            </a:r>
            <a:r>
              <a:rPr lang="en-US" dirty="0">
                <a:hlinkClick r:id="rId3"/>
              </a:rPr>
              <a:t>https://lists.bnl.gov/mailman/listinfo</a:t>
            </a:r>
            <a:endParaRPr lang="en-US" dirty="0"/>
          </a:p>
          <a:p>
            <a:r>
              <a:rPr lang="en-US" dirty="0"/>
              <a:t>Indico Agenda - </a:t>
            </a:r>
            <a:r>
              <a:rPr lang="en-US" dirty="0">
                <a:hlinkClick r:id="rId4"/>
              </a:rPr>
              <a:t>https://indico.bnl.gov/category/402/</a:t>
            </a:r>
            <a:endParaRPr lang="en-US" dirty="0"/>
          </a:p>
          <a:p>
            <a:pPr lvl="1"/>
            <a:r>
              <a:rPr lang="en-US" dirty="0" err="1"/>
              <a:t>ePIC</a:t>
            </a:r>
            <a:r>
              <a:rPr lang="en-US" dirty="0"/>
              <a:t> Software and Computing: </a:t>
            </a:r>
            <a:r>
              <a:rPr lang="en-US" dirty="0">
                <a:hlinkClick r:id="rId5"/>
              </a:rPr>
              <a:t>https://indico.bnl.gov/category/435/</a:t>
            </a:r>
            <a:endParaRPr lang="en-US" dirty="0"/>
          </a:p>
          <a:p>
            <a:r>
              <a:rPr lang="en-US" dirty="0"/>
              <a:t>Wiki - </a:t>
            </a:r>
            <a:r>
              <a:rPr lang="en-US" dirty="0">
                <a:hlinkClick r:id="rId6"/>
              </a:rPr>
              <a:t>https://wiki.bnl.gov/EPIC</a:t>
            </a:r>
            <a:endParaRPr lang="en-US" dirty="0"/>
          </a:p>
          <a:p>
            <a:r>
              <a:rPr lang="en-US" dirty="0"/>
              <a:t>ePIC Software Training: </a:t>
            </a:r>
          </a:p>
          <a:p>
            <a:pPr lvl="1"/>
            <a:r>
              <a:rPr lang="en-US" dirty="0"/>
              <a:t>Landing Page: </a:t>
            </a:r>
            <a:r>
              <a:rPr lang="en-US" dirty="0">
                <a:hlinkClick r:id="rId7"/>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8"/>
              </a:rPr>
              <a:t>https://eic.github.io/documentation/tutorials.html</a:t>
            </a:r>
            <a:r>
              <a:rPr lang="en-US" dirty="0">
                <a:effectLst/>
                <a:latin typeface="Calibri" panose="020F0502020204030204" pitchFamily="34" charset="0"/>
                <a:ea typeface="Times New Roman" panose="02020603050405020304" pitchFamily="18" charset="0"/>
                <a:hlinkClick r:id="rId8"/>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9"/>
              </a:rPr>
              <a:t>https://</a:t>
            </a:r>
            <a:r>
              <a:rPr lang="en-US" dirty="0">
                <a:hlinkClick r:id="rId9"/>
              </a:rPr>
              <a:t>chat.epic-eic.org</a:t>
            </a:r>
            <a:endParaRPr lang="en-US" dirty="0">
              <a:effectLst/>
              <a:latin typeface="Calibri" panose="020F0502020204030204" pitchFamily="34" charset="0"/>
              <a:ea typeface="Calibri" panose="020F0502020204030204" pitchFamily="34" charset="0"/>
            </a:endParaRPr>
          </a:p>
          <a:p>
            <a:pPr marL="0" indent="0">
              <a:buNone/>
            </a:pP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0"/>
          <a:stretch>
            <a:fillRect/>
          </a:stretch>
        </p:blipFill>
        <p:spPr>
          <a:xfrm>
            <a:off x="9370437" y="314334"/>
            <a:ext cx="1804597" cy="1299014"/>
          </a:xfrm>
          <a:prstGeom prst="rect">
            <a:avLst/>
          </a:prstGeom>
        </p:spPr>
      </p:pic>
      <p:sp>
        <p:nvSpPr>
          <p:cNvPr id="6" name="Slide Number Placeholder 5">
            <a:extLst>
              <a:ext uri="{FF2B5EF4-FFF2-40B4-BE49-F238E27FC236}">
                <a16:creationId xmlns:a16="http://schemas.microsoft.com/office/drawing/2014/main" id="{9F71C229-9FB0-EF7A-ED83-011A58718DBB}"/>
              </a:ext>
            </a:extLst>
          </p:cNvPr>
          <p:cNvSpPr>
            <a:spLocks noGrp="1"/>
          </p:cNvSpPr>
          <p:nvPr>
            <p:ph type="sldNum" sz="quarter" idx="12"/>
          </p:nvPr>
        </p:nvSpPr>
        <p:spPr/>
        <p:txBody>
          <a:bodyPr/>
          <a:lstStyle/>
          <a:p>
            <a:fld id="{588949A8-7CCD-4D90-AA9A-1451BFC6FB3A}" type="slidenum">
              <a:rPr lang="en-US" smtClean="0"/>
              <a:t>21</a:t>
            </a:fld>
            <a:endParaRPr lang="en-US"/>
          </a:p>
        </p:txBody>
      </p:sp>
    </p:spTree>
    <p:extLst>
      <p:ext uri="{BB962C8B-B14F-4D97-AF65-F5344CB8AC3E}">
        <p14:creationId xmlns:p14="http://schemas.microsoft.com/office/powerpoint/2010/main" val="4121275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sp>
        <p:nvSpPr>
          <p:cNvPr id="4" name="Date Placeholder 3">
            <a:extLst>
              <a:ext uri="{FF2B5EF4-FFF2-40B4-BE49-F238E27FC236}">
                <a16:creationId xmlns:a16="http://schemas.microsoft.com/office/drawing/2014/main" id="{3DFBAFB3-EA53-8EC0-5C8F-7BE1EEA28B5D}"/>
              </a:ext>
            </a:extLst>
          </p:cNvPr>
          <p:cNvSpPr>
            <a:spLocks noGrp="1"/>
          </p:cNvSpPr>
          <p:nvPr>
            <p:ph type="dt" sz="half" idx="10"/>
          </p:nvPr>
        </p:nvSpPr>
        <p:spPr/>
        <p:txBody>
          <a:bodyPr/>
          <a:lstStyle/>
          <a:p>
            <a:r>
              <a:rPr lang="en-US"/>
              <a:t>3/21/2024</a:t>
            </a:r>
          </a:p>
        </p:txBody>
      </p:sp>
      <p:sp>
        <p:nvSpPr>
          <p:cNvPr id="5" name="Footer Placeholder 4">
            <a:extLst>
              <a:ext uri="{FF2B5EF4-FFF2-40B4-BE49-F238E27FC236}">
                <a16:creationId xmlns:a16="http://schemas.microsoft.com/office/drawing/2014/main" id="{5F3F8EBB-F05B-ED9D-C631-A549F811B3C8}"/>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F27FBA4-B080-5115-1688-5F1217E4E6FE}"/>
              </a:ext>
            </a:extLst>
          </p:cNvPr>
          <p:cNvSpPr>
            <a:spLocks noGrp="1"/>
          </p:cNvSpPr>
          <p:nvPr>
            <p:ph type="sldNum" sz="quarter" idx="12"/>
          </p:nvPr>
        </p:nvSpPr>
        <p:spPr/>
        <p:txBody>
          <a:bodyPr/>
          <a:lstStyle/>
          <a:p>
            <a:fld id="{588949A8-7CCD-4D90-AA9A-1451BFC6FB3A}" type="slidenum">
              <a:rPr lang="en-US" smtClean="0"/>
              <a:t>22</a:t>
            </a:fld>
            <a:endParaRPr lang="en-US"/>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241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97C2-DAEF-2C71-D1DD-B850F096FDC2}"/>
              </a:ext>
            </a:extLst>
          </p:cNvPr>
          <p:cNvSpPr>
            <a:spLocks noGrp="1"/>
          </p:cNvSpPr>
          <p:nvPr>
            <p:ph type="title"/>
          </p:nvPr>
        </p:nvSpPr>
        <p:spPr/>
        <p:txBody>
          <a:bodyPr/>
          <a:lstStyle/>
          <a:p>
            <a:r>
              <a:rPr lang="en-US" b="1" dirty="0">
                <a:solidFill>
                  <a:schemeClr val="accent1"/>
                </a:solidFill>
              </a:rPr>
              <a:t>Upcoming Notable Events…</a:t>
            </a:r>
          </a:p>
        </p:txBody>
      </p:sp>
      <p:sp>
        <p:nvSpPr>
          <p:cNvPr id="3" name="Content Placeholder 2">
            <a:extLst>
              <a:ext uri="{FF2B5EF4-FFF2-40B4-BE49-F238E27FC236}">
                <a16:creationId xmlns:a16="http://schemas.microsoft.com/office/drawing/2014/main" id="{A733CC87-244D-6448-A010-ED7422D840E8}"/>
              </a:ext>
            </a:extLst>
          </p:cNvPr>
          <p:cNvSpPr>
            <a:spLocks noGrp="1"/>
          </p:cNvSpPr>
          <p:nvPr>
            <p:ph idx="1"/>
          </p:nvPr>
        </p:nvSpPr>
        <p:spPr>
          <a:xfrm>
            <a:off x="1066800" y="1492468"/>
            <a:ext cx="10515600" cy="4863881"/>
          </a:xfrm>
        </p:spPr>
        <p:txBody>
          <a:bodyPr>
            <a:normAutofit fontScale="85000" lnSpcReduction="20000"/>
          </a:bodyPr>
          <a:lstStyle/>
          <a:p>
            <a:r>
              <a:rPr lang="en-US" dirty="0"/>
              <a:t>DIS 2024 in Grenoble, France April 8-12</a:t>
            </a:r>
            <a:r>
              <a:rPr lang="en-US" baseline="30000" dirty="0"/>
              <a:t>th</a:t>
            </a:r>
            <a:r>
              <a:rPr lang="en-US" dirty="0"/>
              <a:t> , 2024</a:t>
            </a:r>
          </a:p>
          <a:p>
            <a:pPr lvl="1"/>
            <a:r>
              <a:rPr lang="en-US" dirty="0">
                <a:hlinkClick r:id="rId2"/>
              </a:rPr>
              <a:t>https://lpsc-indico.in2p3.fr/event/3268/</a:t>
            </a:r>
            <a:endParaRPr lang="en-US" dirty="0"/>
          </a:p>
          <a:p>
            <a:r>
              <a:rPr lang="en-US" dirty="0" err="1"/>
              <a:t>ePIC</a:t>
            </a:r>
            <a:r>
              <a:rPr lang="en-US" dirty="0"/>
              <a:t> Software and Computing meeting </a:t>
            </a:r>
            <a:br>
              <a:rPr lang="en-US" dirty="0"/>
            </a:br>
            <a:r>
              <a:rPr lang="en-US" dirty="0"/>
              <a:t>@ CERN April 22</a:t>
            </a:r>
            <a:r>
              <a:rPr lang="en-US" baseline="30000" dirty="0"/>
              <a:t>nd</a:t>
            </a:r>
            <a:r>
              <a:rPr lang="en-US" dirty="0"/>
              <a:t>-26</a:t>
            </a:r>
            <a:r>
              <a:rPr lang="en-US" baseline="30000" dirty="0"/>
              <a:t>th</a:t>
            </a:r>
            <a:r>
              <a:rPr lang="en-US" dirty="0"/>
              <a:t> </a:t>
            </a:r>
          </a:p>
          <a:p>
            <a:pPr lvl="1"/>
            <a:r>
              <a:rPr lang="en-US" dirty="0">
                <a:hlinkClick r:id="rId3"/>
              </a:rPr>
              <a:t>https://indico.cern.ch/event/1343984/</a:t>
            </a:r>
            <a:endParaRPr lang="en-US" dirty="0"/>
          </a:p>
          <a:p>
            <a:r>
              <a:rPr lang="en-US" dirty="0"/>
              <a:t>EIC RRB Meeting – May 6-7</a:t>
            </a:r>
            <a:r>
              <a:rPr lang="en-US" baseline="30000" dirty="0"/>
              <a:t>th</a:t>
            </a:r>
            <a:r>
              <a:rPr lang="en-US" dirty="0"/>
              <a:t> in Italy</a:t>
            </a:r>
          </a:p>
          <a:p>
            <a:r>
              <a:rPr lang="en-US" dirty="0"/>
              <a:t>MC4EIC @ Durham University June 5-7</a:t>
            </a:r>
            <a:r>
              <a:rPr lang="en-US" baseline="30000" dirty="0"/>
              <a:t>th</a:t>
            </a:r>
            <a:r>
              <a:rPr lang="en-US" dirty="0"/>
              <a:t> </a:t>
            </a:r>
          </a:p>
          <a:p>
            <a:pPr lvl="1"/>
            <a:r>
              <a:rPr lang="en-US" dirty="0">
                <a:hlinkClick r:id="rId4"/>
              </a:rPr>
              <a:t>https://conference.ippp.dur.ac.uk/event/1292/</a:t>
            </a:r>
            <a:endParaRPr lang="en-US" dirty="0"/>
          </a:p>
          <a:p>
            <a:r>
              <a:rPr lang="en-US" dirty="0" err="1"/>
              <a:t>JLab</a:t>
            </a:r>
            <a:r>
              <a:rPr lang="en-US" dirty="0"/>
              <a:t> Users Meeting, June 8-12</a:t>
            </a:r>
            <a:r>
              <a:rPr lang="en-US" baseline="30000" dirty="0"/>
              <a:t>th</a:t>
            </a:r>
            <a:r>
              <a:rPr lang="en-US" dirty="0"/>
              <a:t> </a:t>
            </a:r>
          </a:p>
          <a:p>
            <a:pPr lvl="1"/>
            <a:r>
              <a:rPr lang="en-US" dirty="0">
                <a:hlinkClick r:id="rId5"/>
              </a:rPr>
              <a:t>https://www.jlab.org/conference/2024-jluo</a:t>
            </a:r>
            <a:endParaRPr lang="en-US" dirty="0"/>
          </a:p>
          <a:p>
            <a:r>
              <a:rPr lang="en-US" dirty="0"/>
              <a:t>4</a:t>
            </a:r>
            <a:r>
              <a:rPr lang="en-US" baseline="30000" dirty="0"/>
              <a:t>th</a:t>
            </a:r>
            <a:r>
              <a:rPr lang="en-US" dirty="0"/>
              <a:t> EIC-Asia Workshop in Shanghai July 1-5, 2024</a:t>
            </a:r>
          </a:p>
          <a:p>
            <a:pPr lvl="1"/>
            <a:r>
              <a:rPr lang="en-US" dirty="0">
                <a:hlinkClick r:id="rId6"/>
              </a:rPr>
              <a:t>https://indico.cern.ch/event/1361239/</a:t>
            </a:r>
            <a:endParaRPr lang="en-US" dirty="0"/>
          </a:p>
          <a:p>
            <a:r>
              <a:rPr lang="en-US" dirty="0"/>
              <a:t>Joint EICUG/</a:t>
            </a:r>
            <a:r>
              <a:rPr lang="en-US" dirty="0" err="1"/>
              <a:t>ePIC</a:t>
            </a:r>
            <a:r>
              <a:rPr lang="en-US" dirty="0"/>
              <a:t> Collaboration Meeting </a:t>
            </a:r>
            <a:br>
              <a:rPr lang="en-US" dirty="0"/>
            </a:br>
            <a:r>
              <a:rPr lang="en-US" dirty="0"/>
              <a:t>@ Lehigh University July 22</a:t>
            </a:r>
            <a:r>
              <a:rPr lang="en-US" baseline="30000" dirty="0"/>
              <a:t>nd</a:t>
            </a:r>
            <a:r>
              <a:rPr lang="en-US" dirty="0"/>
              <a:t>-28</a:t>
            </a:r>
            <a:r>
              <a:rPr lang="en-US" baseline="30000" dirty="0"/>
              <a:t>th</a:t>
            </a:r>
            <a:r>
              <a:rPr lang="en-US" dirty="0"/>
              <a:t> </a:t>
            </a:r>
          </a:p>
          <a:p>
            <a:pPr lvl="1"/>
            <a:r>
              <a:rPr lang="en-US" dirty="0">
                <a:hlinkClick r:id="rId7"/>
              </a:rPr>
              <a:t>https://indico.bnl.gov/event/20727/</a:t>
            </a:r>
            <a:endParaRPr lang="en-US" dirty="0"/>
          </a:p>
          <a:p>
            <a:pPr marL="0" indent="0">
              <a:buNone/>
            </a:pPr>
            <a:endParaRPr lang="en-US" dirty="0"/>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B4DF1E2D-B947-6FBF-CC74-319F9E8E29D3}"/>
              </a:ext>
            </a:extLst>
          </p:cNvPr>
          <p:cNvSpPr>
            <a:spLocks noGrp="1"/>
          </p:cNvSpPr>
          <p:nvPr>
            <p:ph type="dt" sz="half" idx="10"/>
          </p:nvPr>
        </p:nvSpPr>
        <p:spPr/>
        <p:txBody>
          <a:bodyPr/>
          <a:lstStyle/>
          <a:p>
            <a:r>
              <a:rPr lang="en-US"/>
              <a:t>3/21/2024</a:t>
            </a:r>
          </a:p>
        </p:txBody>
      </p:sp>
      <p:sp>
        <p:nvSpPr>
          <p:cNvPr id="5" name="Footer Placeholder 4">
            <a:extLst>
              <a:ext uri="{FF2B5EF4-FFF2-40B4-BE49-F238E27FC236}">
                <a16:creationId xmlns:a16="http://schemas.microsoft.com/office/drawing/2014/main" id="{BBAF220A-FAFA-D5DE-2DD3-D8EE88A24E16}"/>
              </a:ext>
            </a:extLst>
          </p:cNvPr>
          <p:cNvSpPr>
            <a:spLocks noGrp="1"/>
          </p:cNvSpPr>
          <p:nvPr>
            <p:ph type="ftr" sz="quarter" idx="11"/>
          </p:nvPr>
        </p:nvSpPr>
        <p:spPr/>
        <p:txBody>
          <a:bodyPr/>
          <a:lstStyle/>
          <a:p>
            <a:r>
              <a:rPr lang="en-US" dirty="0" err="1"/>
              <a:t>ePIC</a:t>
            </a:r>
            <a:r>
              <a:rPr lang="en-US" dirty="0"/>
              <a:t> General Meeting </a:t>
            </a:r>
          </a:p>
        </p:txBody>
      </p:sp>
      <p:sp>
        <p:nvSpPr>
          <p:cNvPr id="6" name="Slide Number Placeholder 5">
            <a:extLst>
              <a:ext uri="{FF2B5EF4-FFF2-40B4-BE49-F238E27FC236}">
                <a16:creationId xmlns:a16="http://schemas.microsoft.com/office/drawing/2014/main" id="{D3C5869E-AE36-D0B0-F25D-9CC230E63A0E}"/>
              </a:ext>
            </a:extLst>
          </p:cNvPr>
          <p:cNvSpPr>
            <a:spLocks noGrp="1"/>
          </p:cNvSpPr>
          <p:nvPr>
            <p:ph type="sldNum" sz="quarter" idx="12"/>
          </p:nvPr>
        </p:nvSpPr>
        <p:spPr/>
        <p:txBody>
          <a:bodyPr/>
          <a:lstStyle/>
          <a:p>
            <a:fld id="{588949A8-7CCD-4D90-AA9A-1451BFC6FB3A}" type="slidenum">
              <a:rPr lang="en-US" smtClean="0"/>
              <a:t>23</a:t>
            </a:fld>
            <a:endParaRPr lang="en-US" dirty="0"/>
          </a:p>
        </p:txBody>
      </p:sp>
      <p:pic>
        <p:nvPicPr>
          <p:cNvPr id="8" name="Picture 7" descr="A picture containing text, electronics, circuit&#10;&#10;Description automatically generated">
            <a:extLst>
              <a:ext uri="{FF2B5EF4-FFF2-40B4-BE49-F238E27FC236}">
                <a16:creationId xmlns:a16="http://schemas.microsoft.com/office/drawing/2014/main" id="{BE242EE0-7EBD-4041-EEC8-EB83ABBEF0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0233" y="4153288"/>
            <a:ext cx="3215919" cy="716342"/>
          </a:xfrm>
          <a:prstGeom prst="rect">
            <a:avLst/>
          </a:prstGeom>
        </p:spPr>
      </p:pic>
      <p:pic>
        <p:nvPicPr>
          <p:cNvPr id="10" name="Picture 9" descr="Diagram, text, calendar&#10;&#10;Description automatically generated">
            <a:extLst>
              <a:ext uri="{FF2B5EF4-FFF2-40B4-BE49-F238E27FC236}">
                <a16:creationId xmlns:a16="http://schemas.microsoft.com/office/drawing/2014/main" id="{507731C2-E90A-5C62-F7E5-99BC43B28D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7996" y="1136189"/>
            <a:ext cx="3215919" cy="2333502"/>
          </a:xfrm>
          <a:prstGeom prst="rect">
            <a:avLst/>
          </a:prstGeom>
        </p:spPr>
      </p:pic>
    </p:spTree>
    <p:extLst>
      <p:ext uri="{BB962C8B-B14F-4D97-AF65-F5344CB8AC3E}">
        <p14:creationId xmlns:p14="http://schemas.microsoft.com/office/powerpoint/2010/main" val="2355998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E4C7-7C1E-A314-55B9-7FF96033B2CF}"/>
              </a:ext>
            </a:extLst>
          </p:cNvPr>
          <p:cNvSpPr>
            <a:spLocks noGrp="1"/>
          </p:cNvSpPr>
          <p:nvPr>
            <p:ph type="title"/>
          </p:nvPr>
        </p:nvSpPr>
        <p:spPr>
          <a:xfrm>
            <a:off x="838200" y="365125"/>
            <a:ext cx="10515600" cy="927647"/>
          </a:xfrm>
        </p:spPr>
        <p:txBody>
          <a:bodyPr/>
          <a:lstStyle/>
          <a:p>
            <a:r>
              <a:rPr lang="en-US" b="1" dirty="0">
                <a:solidFill>
                  <a:schemeClr val="accent1"/>
                </a:solidFill>
              </a:rPr>
              <a:t>CERN Recognized Experiment</a:t>
            </a:r>
          </a:p>
        </p:txBody>
      </p:sp>
      <p:sp>
        <p:nvSpPr>
          <p:cNvPr id="3" name="Content Placeholder 2">
            <a:extLst>
              <a:ext uri="{FF2B5EF4-FFF2-40B4-BE49-F238E27FC236}">
                <a16:creationId xmlns:a16="http://schemas.microsoft.com/office/drawing/2014/main" id="{644D681D-16AA-972F-7B0E-4499DCFFFBBA}"/>
              </a:ext>
            </a:extLst>
          </p:cNvPr>
          <p:cNvSpPr>
            <a:spLocks noGrp="1"/>
          </p:cNvSpPr>
          <p:nvPr>
            <p:ph idx="1"/>
          </p:nvPr>
        </p:nvSpPr>
        <p:spPr>
          <a:xfrm>
            <a:off x="407276" y="1396372"/>
            <a:ext cx="6202359" cy="5063578"/>
          </a:xfrm>
        </p:spPr>
        <p:txBody>
          <a:bodyPr>
            <a:normAutofit fontScale="92500"/>
          </a:bodyPr>
          <a:lstStyle/>
          <a:p>
            <a:r>
              <a:rPr lang="en-US" dirty="0" err="1"/>
              <a:t>ePIC</a:t>
            </a:r>
            <a:r>
              <a:rPr lang="en-US" dirty="0"/>
              <a:t> Application for CERN Recognized Experiment:</a:t>
            </a:r>
          </a:p>
          <a:p>
            <a:pPr lvl="1"/>
            <a:r>
              <a:rPr lang="en-US" dirty="0" err="1"/>
              <a:t>ePIC</a:t>
            </a:r>
            <a:r>
              <a:rPr lang="en-US" dirty="0"/>
              <a:t> leadership has submitted an application to become a CERN Recognized Experiment </a:t>
            </a:r>
          </a:p>
          <a:p>
            <a:pPr lvl="1"/>
            <a:r>
              <a:rPr lang="en-US" dirty="0"/>
              <a:t>Strong synergies between CERN and EIC </a:t>
            </a:r>
          </a:p>
          <a:p>
            <a:pPr lvl="1"/>
            <a:r>
              <a:rPr lang="en-US" dirty="0"/>
              <a:t>Important for access to CERN resources (test beams, …)</a:t>
            </a:r>
          </a:p>
          <a:p>
            <a:pPr lvl="1"/>
            <a:r>
              <a:rPr lang="en-US" dirty="0"/>
              <a:t>Increase visibility in the European community</a:t>
            </a:r>
          </a:p>
          <a:p>
            <a:pPr lvl="1"/>
            <a:endParaRPr lang="en-US" dirty="0"/>
          </a:p>
          <a:p>
            <a:r>
              <a:rPr lang="en-US" dirty="0" err="1">
                <a:solidFill>
                  <a:schemeClr val="accent1"/>
                </a:solidFill>
              </a:rPr>
              <a:t>ePIC</a:t>
            </a:r>
            <a:r>
              <a:rPr lang="en-US" dirty="0">
                <a:solidFill>
                  <a:schemeClr val="accent1"/>
                </a:solidFill>
              </a:rPr>
              <a:t> presentation Thursday, Feb 8</a:t>
            </a:r>
            <a:r>
              <a:rPr lang="en-US" baseline="30000" dirty="0">
                <a:solidFill>
                  <a:schemeClr val="accent1"/>
                </a:solidFill>
              </a:rPr>
              <a:t>th</a:t>
            </a:r>
            <a:r>
              <a:rPr lang="en-US" dirty="0">
                <a:solidFill>
                  <a:schemeClr val="accent1"/>
                </a:solidFill>
              </a:rPr>
              <a:t> at 1:15M @ CERN</a:t>
            </a:r>
          </a:p>
          <a:p>
            <a:pPr lvl="1"/>
            <a:r>
              <a:rPr lang="en-US" dirty="0">
                <a:solidFill>
                  <a:schemeClr val="accent1"/>
                </a:solidFill>
              </a:rPr>
              <a:t>Well received!</a:t>
            </a:r>
          </a:p>
          <a:p>
            <a:r>
              <a:rPr lang="en-US" dirty="0">
                <a:solidFill>
                  <a:schemeClr val="accent1"/>
                </a:solidFill>
              </a:rPr>
              <a:t>Next CERN Council Meeting </a:t>
            </a:r>
            <a:r>
              <a:rPr lang="en-US">
                <a:solidFill>
                  <a:schemeClr val="accent1"/>
                </a:solidFill>
              </a:rPr>
              <a:t>March 21-22</a:t>
            </a:r>
            <a:r>
              <a:rPr lang="en-US" baseline="30000">
                <a:solidFill>
                  <a:schemeClr val="accent1"/>
                </a:solidFill>
              </a:rPr>
              <a:t>nd</a:t>
            </a:r>
            <a:r>
              <a:rPr lang="en-US">
                <a:solidFill>
                  <a:schemeClr val="accent1"/>
                </a:solidFill>
              </a:rPr>
              <a:t>  </a:t>
            </a:r>
            <a:endParaRPr lang="en-US" dirty="0">
              <a:solidFill>
                <a:schemeClr val="accent1"/>
              </a:solidFill>
            </a:endParaRP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D5BD37B-CFF5-AE44-4819-6377B2E744CF}"/>
              </a:ext>
            </a:extLst>
          </p:cNvPr>
          <p:cNvSpPr>
            <a:spLocks noGrp="1"/>
          </p:cNvSpPr>
          <p:nvPr>
            <p:ph type="dt" sz="half" idx="10"/>
          </p:nvPr>
        </p:nvSpPr>
        <p:spPr/>
        <p:txBody>
          <a:bodyPr/>
          <a:lstStyle/>
          <a:p>
            <a:r>
              <a:rPr lang="en-US"/>
              <a:t>3/21/2024</a:t>
            </a:r>
          </a:p>
        </p:txBody>
      </p:sp>
      <p:sp>
        <p:nvSpPr>
          <p:cNvPr id="5" name="Footer Placeholder 4">
            <a:extLst>
              <a:ext uri="{FF2B5EF4-FFF2-40B4-BE49-F238E27FC236}">
                <a16:creationId xmlns:a16="http://schemas.microsoft.com/office/drawing/2014/main" id="{13C67492-6F60-E5E1-D69B-D93941DBA44E}"/>
              </a:ext>
            </a:extLst>
          </p:cNvPr>
          <p:cNvSpPr>
            <a:spLocks noGrp="1"/>
          </p:cNvSpPr>
          <p:nvPr>
            <p:ph type="ftr" sz="quarter" idx="11"/>
          </p:nvPr>
        </p:nvSpPr>
        <p:spPr/>
        <p:txBody>
          <a:bodyPr/>
          <a:lstStyle/>
          <a:p>
            <a:r>
              <a:rPr lang="en-US"/>
              <a:t>ePIC General Meeting </a:t>
            </a:r>
          </a:p>
        </p:txBody>
      </p:sp>
      <p:pic>
        <p:nvPicPr>
          <p:cNvPr id="8" name="Picture 7" descr="Text, letter&#10;&#10;Description automatically generated">
            <a:extLst>
              <a:ext uri="{FF2B5EF4-FFF2-40B4-BE49-F238E27FC236}">
                <a16:creationId xmlns:a16="http://schemas.microsoft.com/office/drawing/2014/main" id="{4303495E-A3E5-D297-7DF7-4493C3A8F20D}"/>
              </a:ext>
            </a:extLst>
          </p:cNvPr>
          <p:cNvPicPr>
            <a:picLocks noChangeAspect="1"/>
          </p:cNvPicPr>
          <p:nvPr/>
        </p:nvPicPr>
        <p:blipFill>
          <a:blip r:embed="rId2"/>
          <a:stretch>
            <a:fillRect/>
          </a:stretch>
        </p:blipFill>
        <p:spPr>
          <a:xfrm>
            <a:off x="7371586" y="1148803"/>
            <a:ext cx="4209806" cy="595328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7" name="Picture 6" descr="Logo&#10;&#10;Description automatically generated">
            <a:extLst>
              <a:ext uri="{FF2B5EF4-FFF2-40B4-BE49-F238E27FC236}">
                <a16:creationId xmlns:a16="http://schemas.microsoft.com/office/drawing/2014/main" id="{11A0110B-CB46-2038-AD6F-7FFCEDC9B177}"/>
              </a:ext>
            </a:extLst>
          </p:cNvPr>
          <p:cNvPicPr>
            <a:picLocks noChangeAspect="1"/>
          </p:cNvPicPr>
          <p:nvPr/>
        </p:nvPicPr>
        <p:blipFill>
          <a:blip r:embed="rId3"/>
          <a:stretch>
            <a:fillRect/>
          </a:stretch>
        </p:blipFill>
        <p:spPr>
          <a:xfrm>
            <a:off x="9914875" y="36164"/>
            <a:ext cx="1894108" cy="1363447"/>
          </a:xfrm>
          <a:prstGeom prst="rect">
            <a:avLst/>
          </a:prstGeom>
        </p:spPr>
      </p:pic>
      <p:sp>
        <p:nvSpPr>
          <p:cNvPr id="6" name="Slide Number Placeholder 5">
            <a:extLst>
              <a:ext uri="{FF2B5EF4-FFF2-40B4-BE49-F238E27FC236}">
                <a16:creationId xmlns:a16="http://schemas.microsoft.com/office/drawing/2014/main" id="{040AF5DE-7D5D-68B3-C581-220F82DC838E}"/>
              </a:ext>
            </a:extLst>
          </p:cNvPr>
          <p:cNvSpPr>
            <a:spLocks noGrp="1"/>
          </p:cNvSpPr>
          <p:nvPr>
            <p:ph type="sldNum" sz="quarter" idx="12"/>
          </p:nvPr>
        </p:nvSpPr>
        <p:spPr/>
        <p:txBody>
          <a:bodyPr/>
          <a:lstStyle/>
          <a:p>
            <a:fld id="{588949A8-7CCD-4D90-AA9A-1451BFC6FB3A}" type="slidenum">
              <a:rPr lang="en-US" smtClean="0"/>
              <a:t>24</a:t>
            </a:fld>
            <a:endParaRPr lang="en-US"/>
          </a:p>
        </p:txBody>
      </p:sp>
    </p:spTree>
    <p:extLst>
      <p:ext uri="{BB962C8B-B14F-4D97-AF65-F5344CB8AC3E}">
        <p14:creationId xmlns:p14="http://schemas.microsoft.com/office/powerpoint/2010/main" val="482129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9CDC9-EACA-2240-BADB-50EFE2CC09C7}"/>
              </a:ext>
            </a:extLst>
          </p:cNvPr>
          <p:cNvSpPr>
            <a:spLocks noGrp="1"/>
          </p:cNvSpPr>
          <p:nvPr>
            <p:ph type="title"/>
          </p:nvPr>
        </p:nvSpPr>
        <p:spPr>
          <a:xfrm>
            <a:off x="491067" y="365126"/>
            <a:ext cx="10862733" cy="998008"/>
          </a:xfrm>
        </p:spPr>
        <p:txBody>
          <a:bodyPr/>
          <a:lstStyle/>
          <a:p>
            <a:r>
              <a:rPr lang="en-US" b="1" dirty="0">
                <a:solidFill>
                  <a:schemeClr val="accent1"/>
                </a:solidFill>
              </a:rPr>
              <a:t>High-Level Agenda July 22-28 (DRAFT)</a:t>
            </a:r>
          </a:p>
        </p:txBody>
      </p:sp>
      <p:sp>
        <p:nvSpPr>
          <p:cNvPr id="4" name="Date Placeholder 3">
            <a:extLst>
              <a:ext uri="{FF2B5EF4-FFF2-40B4-BE49-F238E27FC236}">
                <a16:creationId xmlns:a16="http://schemas.microsoft.com/office/drawing/2014/main" id="{F9A30C8D-1A16-09F9-7685-CDD2925106D2}"/>
              </a:ext>
            </a:extLst>
          </p:cNvPr>
          <p:cNvSpPr>
            <a:spLocks noGrp="1"/>
          </p:cNvSpPr>
          <p:nvPr>
            <p:ph type="dt" sz="half" idx="10"/>
          </p:nvPr>
        </p:nvSpPr>
        <p:spPr/>
        <p:txBody>
          <a:bodyPr/>
          <a:lstStyle/>
          <a:p>
            <a:r>
              <a:rPr lang="en-US"/>
              <a:t>3/21/2024</a:t>
            </a:r>
          </a:p>
        </p:txBody>
      </p:sp>
      <p:sp>
        <p:nvSpPr>
          <p:cNvPr id="5" name="Footer Placeholder 4">
            <a:extLst>
              <a:ext uri="{FF2B5EF4-FFF2-40B4-BE49-F238E27FC236}">
                <a16:creationId xmlns:a16="http://schemas.microsoft.com/office/drawing/2014/main" id="{0928A700-CA2C-DFE2-03FA-B77BCE4C5E72}"/>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519559C2-70A0-E6E7-0559-6AEF93D4301F}"/>
              </a:ext>
            </a:extLst>
          </p:cNvPr>
          <p:cNvSpPr>
            <a:spLocks noGrp="1"/>
          </p:cNvSpPr>
          <p:nvPr>
            <p:ph type="sldNum" sz="quarter" idx="12"/>
          </p:nvPr>
        </p:nvSpPr>
        <p:spPr/>
        <p:txBody>
          <a:bodyPr/>
          <a:lstStyle/>
          <a:p>
            <a:fld id="{588949A8-7CCD-4D90-AA9A-1451BFC6FB3A}" type="slidenum">
              <a:rPr lang="en-US" smtClean="0"/>
              <a:t>25</a:t>
            </a:fld>
            <a:endParaRPr lang="en-US"/>
          </a:p>
        </p:txBody>
      </p:sp>
      <p:pic>
        <p:nvPicPr>
          <p:cNvPr id="10" name="Picture 9" descr="Table&#10;&#10;Description automatically generated with medium confidence">
            <a:extLst>
              <a:ext uri="{FF2B5EF4-FFF2-40B4-BE49-F238E27FC236}">
                <a16:creationId xmlns:a16="http://schemas.microsoft.com/office/drawing/2014/main" id="{A124B70F-FF3D-F42A-DF5C-D84CD25D7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1" y="1786466"/>
            <a:ext cx="8905722" cy="4262510"/>
          </a:xfrm>
          <a:prstGeom prst="rect">
            <a:avLst/>
          </a:prstGeom>
        </p:spPr>
      </p:pic>
      <p:grpSp>
        <p:nvGrpSpPr>
          <p:cNvPr id="25" name="Group 24">
            <a:extLst>
              <a:ext uri="{FF2B5EF4-FFF2-40B4-BE49-F238E27FC236}">
                <a16:creationId xmlns:a16="http://schemas.microsoft.com/office/drawing/2014/main" id="{81BA8E58-DC7D-432D-61FC-3A88659D2DB8}"/>
              </a:ext>
            </a:extLst>
          </p:cNvPr>
          <p:cNvGrpSpPr/>
          <p:nvPr/>
        </p:nvGrpSpPr>
        <p:grpSpPr>
          <a:xfrm>
            <a:off x="4064000" y="1495437"/>
            <a:ext cx="7874000" cy="4728609"/>
            <a:chOff x="4064000" y="1495437"/>
            <a:chExt cx="7874000" cy="4728609"/>
          </a:xfrm>
        </p:grpSpPr>
        <p:grpSp>
          <p:nvGrpSpPr>
            <p:cNvPr id="23" name="Group 22">
              <a:extLst>
                <a:ext uri="{FF2B5EF4-FFF2-40B4-BE49-F238E27FC236}">
                  <a16:creationId xmlns:a16="http://schemas.microsoft.com/office/drawing/2014/main" id="{35316C49-957E-49F4-CAD4-158B5B704263}"/>
                </a:ext>
              </a:extLst>
            </p:cNvPr>
            <p:cNvGrpSpPr/>
            <p:nvPr/>
          </p:nvGrpSpPr>
          <p:grpSpPr>
            <a:xfrm>
              <a:off x="4064000" y="1495437"/>
              <a:ext cx="7874000" cy="4728609"/>
              <a:chOff x="4064000" y="1495437"/>
              <a:chExt cx="7874000" cy="4728609"/>
            </a:xfrm>
          </p:grpSpPr>
          <p:pic>
            <p:nvPicPr>
              <p:cNvPr id="12" name="Picture 11" descr="Text&#10;&#10;Description automatically generated">
                <a:extLst>
                  <a:ext uri="{FF2B5EF4-FFF2-40B4-BE49-F238E27FC236}">
                    <a16:creationId xmlns:a16="http://schemas.microsoft.com/office/drawing/2014/main" id="{EC5DC790-6D0A-F98E-6F04-89560A72D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903" y="1495437"/>
                <a:ext cx="6992097" cy="4728609"/>
              </a:xfrm>
              <a:prstGeom prst="rect">
                <a:avLst/>
              </a:prstGeom>
              <a:noFill/>
              <a:ln w="15875">
                <a:solidFill>
                  <a:schemeClr val="tx1"/>
                </a:solidFill>
              </a:ln>
              <a:effectLst>
                <a:outerShdw blurRad="50800" dist="38100" dir="2700000" algn="tl" rotWithShape="0">
                  <a:prstClr val="black">
                    <a:alpha val="40000"/>
                  </a:prstClr>
                </a:outerShdw>
              </a:effectLst>
            </p:spPr>
          </p:pic>
          <p:cxnSp>
            <p:nvCxnSpPr>
              <p:cNvPr id="14" name="Straight Connector 13">
                <a:extLst>
                  <a:ext uri="{FF2B5EF4-FFF2-40B4-BE49-F238E27FC236}">
                    <a16:creationId xmlns:a16="http://schemas.microsoft.com/office/drawing/2014/main" id="{E4009EB7-3C04-0519-0035-3799176DC03E}"/>
                  </a:ext>
                </a:extLst>
              </p:cNvPr>
              <p:cNvCxnSpPr>
                <a:cxnSpLocks/>
              </p:cNvCxnSpPr>
              <p:nvPr/>
            </p:nvCxnSpPr>
            <p:spPr>
              <a:xfrm flipV="1">
                <a:off x="4064000" y="1495437"/>
                <a:ext cx="881903" cy="230609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1617A46-E190-73A4-B785-ECD829F4FEE6}"/>
                  </a:ext>
                </a:extLst>
              </p:cNvPr>
              <p:cNvCxnSpPr>
                <a:cxnSpLocks/>
              </p:cNvCxnSpPr>
              <p:nvPr/>
            </p:nvCxnSpPr>
            <p:spPr>
              <a:xfrm>
                <a:off x="4073151" y="4224865"/>
                <a:ext cx="872752" cy="196985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E7882318-C82A-6D3F-DFF5-E3A1E351715C}"/>
                </a:ext>
              </a:extLst>
            </p:cNvPr>
            <p:cNvSpPr/>
            <p:nvPr/>
          </p:nvSpPr>
          <p:spPr>
            <a:xfrm>
              <a:off x="5135270" y="2911450"/>
              <a:ext cx="6218530" cy="329915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204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Chevron 16">
            <a:extLst>
              <a:ext uri="{FF2B5EF4-FFF2-40B4-BE49-F238E27FC236}">
                <a16:creationId xmlns:a16="http://schemas.microsoft.com/office/drawing/2014/main" id="{ED4631E0-4E52-0805-4C26-4C5A6B74CFB4}"/>
              </a:ext>
            </a:extLst>
          </p:cNvPr>
          <p:cNvSpPr/>
          <p:nvPr/>
        </p:nvSpPr>
        <p:spPr>
          <a:xfrm>
            <a:off x="6554258" y="5274634"/>
            <a:ext cx="4484643" cy="899935"/>
          </a:xfrm>
          <a:prstGeom prst="chevr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Arrow: Chevron 43">
            <a:extLst>
              <a:ext uri="{FF2B5EF4-FFF2-40B4-BE49-F238E27FC236}">
                <a16:creationId xmlns:a16="http://schemas.microsoft.com/office/drawing/2014/main" id="{B02B9587-AE11-03DA-5324-4505F7AF501A}"/>
              </a:ext>
            </a:extLst>
          </p:cNvPr>
          <p:cNvSpPr/>
          <p:nvPr/>
        </p:nvSpPr>
        <p:spPr>
          <a:xfrm>
            <a:off x="6739545" y="4446263"/>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4">
            <a:extLst>
              <a:ext uri="{FF2B5EF4-FFF2-40B4-BE49-F238E27FC236}">
                <a16:creationId xmlns:a16="http://schemas.microsoft.com/office/drawing/2014/main" id="{29C07FA0-5100-31BA-F374-6E686F384292}"/>
              </a:ext>
            </a:extLst>
          </p:cNvPr>
          <p:cNvSpPr txBox="1">
            <a:spLocks/>
          </p:cNvSpPr>
          <p:nvPr/>
        </p:nvSpPr>
        <p:spPr>
          <a:xfrm>
            <a:off x="645589" y="1246812"/>
            <a:ext cx="10900822" cy="3350638"/>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2024 the </a:t>
            </a:r>
            <a:r>
              <a:rPr lang="en-US" dirty="0" err="1"/>
              <a:t>ePIC</a:t>
            </a:r>
            <a:r>
              <a:rPr lang="en-US" dirty="0"/>
              <a:t> collaboration will produce: </a:t>
            </a:r>
          </a:p>
          <a:p>
            <a:pPr lvl="1"/>
            <a:r>
              <a:rPr lang="en-US" dirty="0"/>
              <a:t>The </a:t>
            </a:r>
            <a:r>
              <a:rPr lang="en-US" dirty="0" err="1"/>
              <a:t>ePIC</a:t>
            </a:r>
            <a:r>
              <a:rPr lang="en-US" dirty="0"/>
              <a:t> contributions to the EIC TDR </a:t>
            </a:r>
          </a:p>
          <a:p>
            <a:pPr lvl="2"/>
            <a:r>
              <a:rPr lang="en-US" dirty="0"/>
              <a:t>The EIC TDR is the top priority</a:t>
            </a:r>
          </a:p>
          <a:p>
            <a:pPr lvl="3"/>
            <a:r>
              <a:rPr lang="en-US" dirty="0"/>
              <a:t>Chapters on </a:t>
            </a:r>
            <a:r>
              <a:rPr lang="en-US" i="1" dirty="0"/>
              <a:t>Physics Goals and Requirements </a:t>
            </a:r>
            <a:r>
              <a:rPr lang="en-US" dirty="0"/>
              <a:t>and </a:t>
            </a:r>
            <a:r>
              <a:rPr lang="en-US" i="1" dirty="0"/>
              <a:t>Experimental Systems</a:t>
            </a:r>
          </a:p>
          <a:p>
            <a:pPr lvl="3"/>
            <a:r>
              <a:rPr lang="en-US" dirty="0"/>
              <a:t>Not just the document, but the simulations and detector R&amp;D that form the basis</a:t>
            </a:r>
          </a:p>
          <a:p>
            <a:pPr lvl="3"/>
            <a:r>
              <a:rPr lang="en-US" dirty="0"/>
              <a:t>Requires close cooperation between the collaboration and the project! </a:t>
            </a:r>
          </a:p>
          <a:p>
            <a:r>
              <a:rPr lang="en-US" dirty="0"/>
              <a:t>An </a:t>
            </a:r>
            <a:r>
              <a:rPr lang="en-US" dirty="0" err="1"/>
              <a:t>ePIC</a:t>
            </a:r>
            <a:r>
              <a:rPr lang="en-US" dirty="0"/>
              <a:t> Detector Design paper:</a:t>
            </a:r>
          </a:p>
          <a:p>
            <a:pPr lvl="2"/>
            <a:r>
              <a:rPr lang="en-US" sz="1800" dirty="0"/>
              <a:t>Derived and expanded from the </a:t>
            </a:r>
            <a:r>
              <a:rPr lang="en-US" sz="1800" i="1" dirty="0"/>
              <a:t>Experimental Systems </a:t>
            </a:r>
            <a:r>
              <a:rPr lang="en-US" sz="1800" dirty="0"/>
              <a:t>TDR chapter</a:t>
            </a:r>
          </a:p>
          <a:p>
            <a:r>
              <a:rPr lang="en-US" dirty="0"/>
              <a:t>An </a:t>
            </a:r>
            <a:r>
              <a:rPr lang="en-US" dirty="0" err="1"/>
              <a:t>ePIC</a:t>
            </a:r>
            <a:r>
              <a:rPr lang="en-US" dirty="0"/>
              <a:t> Physics Performance paper: </a:t>
            </a:r>
          </a:p>
          <a:p>
            <a:pPr lvl="2"/>
            <a:r>
              <a:rPr lang="en-US" sz="1800" dirty="0"/>
              <a:t>Derived and expanded from the </a:t>
            </a:r>
            <a:r>
              <a:rPr lang="en-US" sz="1800" i="1" dirty="0"/>
              <a:t>Physics Goals and Requirements </a:t>
            </a:r>
            <a:r>
              <a:rPr lang="en-US" sz="1800" dirty="0"/>
              <a:t>TDR chapter</a:t>
            </a:r>
          </a:p>
          <a:p>
            <a:r>
              <a:rPr lang="en-US" dirty="0"/>
              <a:t>Both to be published in a scientific journal  (such as NIMA, JINST, or PRC)</a:t>
            </a:r>
          </a:p>
          <a:p>
            <a:r>
              <a:rPr lang="en-US" dirty="0"/>
              <a:t>These publications will serve as a focus in developing the </a:t>
            </a:r>
            <a:r>
              <a:rPr lang="en-US" dirty="0" err="1"/>
              <a:t>ePIC</a:t>
            </a:r>
            <a:r>
              <a:rPr lang="en-US" dirty="0"/>
              <a:t> Membership and Publication policies. </a:t>
            </a:r>
          </a:p>
          <a:p>
            <a:endParaRPr lang="en-US" dirty="0"/>
          </a:p>
        </p:txBody>
      </p:sp>
      <p:sp>
        <p:nvSpPr>
          <p:cNvPr id="2" name="Title 1">
            <a:extLst>
              <a:ext uri="{FF2B5EF4-FFF2-40B4-BE49-F238E27FC236}">
                <a16:creationId xmlns:a16="http://schemas.microsoft.com/office/drawing/2014/main" id="{18C122F8-E724-1FD3-BDCD-146F2AF57D01}"/>
              </a:ext>
            </a:extLst>
          </p:cNvPr>
          <p:cNvSpPr>
            <a:spLocks noGrp="1"/>
          </p:cNvSpPr>
          <p:nvPr>
            <p:ph type="title"/>
          </p:nvPr>
        </p:nvSpPr>
        <p:spPr>
          <a:xfrm>
            <a:off x="838200" y="365125"/>
            <a:ext cx="10515600" cy="793641"/>
          </a:xfrm>
        </p:spPr>
        <p:txBody>
          <a:bodyPr/>
          <a:lstStyle/>
          <a:p>
            <a:r>
              <a:rPr lang="en-US" b="1" dirty="0">
                <a:solidFill>
                  <a:schemeClr val="accent1"/>
                </a:solidFill>
              </a:rPr>
              <a:t>TDR Strategy and Publications</a:t>
            </a:r>
          </a:p>
        </p:txBody>
      </p:sp>
      <p:sp>
        <p:nvSpPr>
          <p:cNvPr id="3" name="Date Placeholder 2">
            <a:extLst>
              <a:ext uri="{FF2B5EF4-FFF2-40B4-BE49-F238E27FC236}">
                <a16:creationId xmlns:a16="http://schemas.microsoft.com/office/drawing/2014/main" id="{B9986F7A-3636-E9F2-8962-3F64B3802779}"/>
              </a:ext>
            </a:extLst>
          </p:cNvPr>
          <p:cNvSpPr>
            <a:spLocks noGrp="1"/>
          </p:cNvSpPr>
          <p:nvPr>
            <p:ph type="dt" sz="half" idx="10"/>
          </p:nvPr>
        </p:nvSpPr>
        <p:spPr/>
        <p:txBody>
          <a:bodyPr/>
          <a:lstStyle/>
          <a:p>
            <a:r>
              <a:rPr lang="en-US"/>
              <a:t>3/21/2024</a:t>
            </a:r>
          </a:p>
        </p:txBody>
      </p:sp>
      <p:sp>
        <p:nvSpPr>
          <p:cNvPr id="4" name="Footer Placeholder 3">
            <a:extLst>
              <a:ext uri="{FF2B5EF4-FFF2-40B4-BE49-F238E27FC236}">
                <a16:creationId xmlns:a16="http://schemas.microsoft.com/office/drawing/2014/main" id="{955D7176-3FB7-AB8B-15FD-C2B67136E116}"/>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38839B69-2361-80F1-E477-852052176AC5}"/>
              </a:ext>
            </a:extLst>
          </p:cNvPr>
          <p:cNvSpPr>
            <a:spLocks noGrp="1"/>
          </p:cNvSpPr>
          <p:nvPr>
            <p:ph type="sldNum" sz="quarter" idx="12"/>
          </p:nvPr>
        </p:nvSpPr>
        <p:spPr/>
        <p:txBody>
          <a:bodyPr/>
          <a:lstStyle/>
          <a:p>
            <a:fld id="{00A14187-AF44-4271-AA62-1C5C376B8E74}" type="slidenum">
              <a:rPr lang="en-US" smtClean="0"/>
              <a:t>26</a:t>
            </a:fld>
            <a:endParaRPr lang="en-US"/>
          </a:p>
        </p:txBody>
      </p:sp>
      <p:sp>
        <p:nvSpPr>
          <p:cNvPr id="11" name="Arrow: Chevron 10">
            <a:extLst>
              <a:ext uri="{FF2B5EF4-FFF2-40B4-BE49-F238E27FC236}">
                <a16:creationId xmlns:a16="http://schemas.microsoft.com/office/drawing/2014/main" id="{002D19E1-8267-E436-F7D8-70C66C246947}"/>
              </a:ext>
            </a:extLst>
          </p:cNvPr>
          <p:cNvSpPr/>
          <p:nvPr/>
        </p:nvSpPr>
        <p:spPr>
          <a:xfrm>
            <a:off x="562926" y="4469546"/>
            <a:ext cx="1931451" cy="899936"/>
          </a:xfrm>
          <a:prstGeom prst="chevron">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rrow: Chevron 11">
            <a:extLst>
              <a:ext uri="{FF2B5EF4-FFF2-40B4-BE49-F238E27FC236}">
                <a16:creationId xmlns:a16="http://schemas.microsoft.com/office/drawing/2014/main" id="{02198229-3C17-CD9D-3113-B7528B054CC7}"/>
              </a:ext>
            </a:extLst>
          </p:cNvPr>
          <p:cNvSpPr/>
          <p:nvPr/>
        </p:nvSpPr>
        <p:spPr>
          <a:xfrm>
            <a:off x="2036547" y="4469546"/>
            <a:ext cx="2050691" cy="899937"/>
          </a:xfrm>
          <a:prstGeom prst="chevron">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rrow: Chevron 12">
            <a:extLst>
              <a:ext uri="{FF2B5EF4-FFF2-40B4-BE49-F238E27FC236}">
                <a16:creationId xmlns:a16="http://schemas.microsoft.com/office/drawing/2014/main" id="{F9E958D7-8F9F-9EC0-DAFE-AC1F2FB2E234}"/>
              </a:ext>
            </a:extLst>
          </p:cNvPr>
          <p:cNvSpPr/>
          <p:nvPr/>
        </p:nvSpPr>
        <p:spPr>
          <a:xfrm>
            <a:off x="3185401" y="5203356"/>
            <a:ext cx="2923266" cy="899935"/>
          </a:xfrm>
          <a:prstGeom prst="chevr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rrow: Chevron 13">
            <a:extLst>
              <a:ext uri="{FF2B5EF4-FFF2-40B4-BE49-F238E27FC236}">
                <a16:creationId xmlns:a16="http://schemas.microsoft.com/office/drawing/2014/main" id="{17904BE9-9C85-1A46-4A99-3023BE8BC03B}"/>
              </a:ext>
            </a:extLst>
          </p:cNvPr>
          <p:cNvSpPr/>
          <p:nvPr/>
        </p:nvSpPr>
        <p:spPr>
          <a:xfrm>
            <a:off x="4945874" y="4463265"/>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DE1A5B3-3FA9-0DC8-7FB1-AADB966A3C12}"/>
              </a:ext>
            </a:extLst>
          </p:cNvPr>
          <p:cNvSpPr txBox="1"/>
          <p:nvPr/>
        </p:nvSpPr>
        <p:spPr>
          <a:xfrm>
            <a:off x="1164284" y="4521399"/>
            <a:ext cx="1323565"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design phase</a:t>
            </a:r>
          </a:p>
        </p:txBody>
      </p:sp>
      <p:sp>
        <p:nvSpPr>
          <p:cNvPr id="16" name="TextBox 15">
            <a:extLst>
              <a:ext uri="{FF2B5EF4-FFF2-40B4-BE49-F238E27FC236}">
                <a16:creationId xmlns:a16="http://schemas.microsoft.com/office/drawing/2014/main" id="{7E9A6581-75A0-D09F-C73E-7B61455F01FB}"/>
              </a:ext>
            </a:extLst>
          </p:cNvPr>
          <p:cNvSpPr txBox="1"/>
          <p:nvPr/>
        </p:nvSpPr>
        <p:spPr>
          <a:xfrm>
            <a:off x="2455972" y="4639359"/>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structuring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effort</a:t>
            </a:r>
          </a:p>
        </p:txBody>
      </p:sp>
      <p:sp>
        <p:nvSpPr>
          <p:cNvPr id="18" name="TextBox 17">
            <a:extLst>
              <a:ext uri="{FF2B5EF4-FFF2-40B4-BE49-F238E27FC236}">
                <a16:creationId xmlns:a16="http://schemas.microsoft.com/office/drawing/2014/main" id="{D7843B46-D548-C76C-34C2-382B1C68464F}"/>
              </a:ext>
            </a:extLst>
          </p:cNvPr>
          <p:cNvSpPr txBox="1"/>
          <p:nvPr/>
        </p:nvSpPr>
        <p:spPr>
          <a:xfrm>
            <a:off x="3756910" y="5316386"/>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(TDR/notes)</a:t>
            </a:r>
          </a:p>
        </p:txBody>
      </p:sp>
      <p:sp>
        <p:nvSpPr>
          <p:cNvPr id="19" name="TextBox 18">
            <a:extLst>
              <a:ext uri="{FF2B5EF4-FFF2-40B4-BE49-F238E27FC236}">
                <a16:creationId xmlns:a16="http://schemas.microsoft.com/office/drawing/2014/main" id="{60FE8F21-3831-52AA-EEDC-15BAF922ECBF}"/>
              </a:ext>
            </a:extLst>
          </p:cNvPr>
          <p:cNvSpPr txBox="1"/>
          <p:nvPr/>
        </p:nvSpPr>
        <p:spPr>
          <a:xfrm>
            <a:off x="5461950" y="4646137"/>
            <a:ext cx="1200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draft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a:t>
            </a:r>
          </a:p>
        </p:txBody>
      </p:sp>
      <p:sp>
        <p:nvSpPr>
          <p:cNvPr id="20" name="TextBox 19">
            <a:extLst>
              <a:ext uri="{FF2B5EF4-FFF2-40B4-BE49-F238E27FC236}">
                <a16:creationId xmlns:a16="http://schemas.microsoft.com/office/drawing/2014/main" id="{B752AF4A-7E4A-4733-EDA7-F5112AE833D1}"/>
              </a:ext>
            </a:extLst>
          </p:cNvPr>
          <p:cNvSpPr txBox="1"/>
          <p:nvPr/>
        </p:nvSpPr>
        <p:spPr>
          <a:xfrm>
            <a:off x="7840830" y="5326487"/>
            <a:ext cx="1607232"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Preparing papers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publication</a:t>
            </a:r>
          </a:p>
        </p:txBody>
      </p:sp>
      <p:grpSp>
        <p:nvGrpSpPr>
          <p:cNvPr id="21" name="Group 20">
            <a:extLst>
              <a:ext uri="{FF2B5EF4-FFF2-40B4-BE49-F238E27FC236}">
                <a16:creationId xmlns:a16="http://schemas.microsoft.com/office/drawing/2014/main" id="{02A60BB2-BAD9-973D-7303-907D60BCCE57}"/>
              </a:ext>
            </a:extLst>
          </p:cNvPr>
          <p:cNvGrpSpPr/>
          <p:nvPr/>
        </p:nvGrpSpPr>
        <p:grpSpPr>
          <a:xfrm>
            <a:off x="1373172" y="5462446"/>
            <a:ext cx="1199925" cy="590641"/>
            <a:chOff x="2381475" y="5248468"/>
            <a:chExt cx="1199925" cy="616433"/>
          </a:xfrm>
        </p:grpSpPr>
        <p:sp>
          <p:nvSpPr>
            <p:cNvPr id="34" name="TextBox 33">
              <a:extLst>
                <a:ext uri="{FF2B5EF4-FFF2-40B4-BE49-F238E27FC236}">
                  <a16:creationId xmlns:a16="http://schemas.microsoft.com/office/drawing/2014/main" id="{51C346C0-39BD-7924-794A-2DA48943AD30}"/>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Jan.24</a:t>
              </a:r>
            </a:p>
          </p:txBody>
        </p:sp>
        <p:cxnSp>
          <p:nvCxnSpPr>
            <p:cNvPr id="35" name="Straight Arrow Connector 34">
              <a:extLst>
                <a:ext uri="{FF2B5EF4-FFF2-40B4-BE49-F238E27FC236}">
                  <a16:creationId xmlns:a16="http://schemas.microsoft.com/office/drawing/2014/main" id="{702AFC22-9FEB-51E3-46F3-93638CA41E18}"/>
                </a:ext>
              </a:extLst>
            </p:cNvPr>
            <p:cNvCxnSpPr>
              <a:cxnSpLocks/>
              <a:stCxn id="34"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900C2ABB-ABF3-16D3-2CAA-BAB65154E810}"/>
              </a:ext>
            </a:extLst>
          </p:cNvPr>
          <p:cNvSpPr txBox="1"/>
          <p:nvPr/>
        </p:nvSpPr>
        <p:spPr>
          <a:xfrm>
            <a:off x="6294645" y="6208115"/>
            <a:ext cx="12066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Late 2024</a:t>
            </a:r>
          </a:p>
        </p:txBody>
      </p:sp>
      <p:grpSp>
        <p:nvGrpSpPr>
          <p:cNvPr id="23" name="Group 22">
            <a:extLst>
              <a:ext uri="{FF2B5EF4-FFF2-40B4-BE49-F238E27FC236}">
                <a16:creationId xmlns:a16="http://schemas.microsoft.com/office/drawing/2014/main" id="{859B4E86-E5D9-E904-6FBB-43ABB686B0B3}"/>
              </a:ext>
            </a:extLst>
          </p:cNvPr>
          <p:cNvGrpSpPr/>
          <p:nvPr/>
        </p:nvGrpSpPr>
        <p:grpSpPr>
          <a:xfrm>
            <a:off x="4683691" y="5807970"/>
            <a:ext cx="1270727" cy="597552"/>
            <a:chOff x="5270332" y="4997622"/>
            <a:chExt cx="1270727" cy="623646"/>
          </a:xfrm>
        </p:grpSpPr>
        <p:sp>
          <p:nvSpPr>
            <p:cNvPr id="30" name="TextBox 29">
              <a:extLst>
                <a:ext uri="{FF2B5EF4-FFF2-40B4-BE49-F238E27FC236}">
                  <a16:creationId xmlns:a16="http://schemas.microsoft.com/office/drawing/2014/main" id="{99B95F00-1D96-BF9D-00C8-51D401BE6234}"/>
                </a:ext>
              </a:extLst>
            </p:cNvPr>
            <p:cNvSpPr txBox="1"/>
            <p:nvPr/>
          </p:nvSpPr>
          <p:spPr>
            <a:xfrm>
              <a:off x="5270332" y="5282714"/>
              <a:ext cx="12707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July 24</a:t>
              </a:r>
            </a:p>
          </p:txBody>
        </p:sp>
        <p:cxnSp>
          <p:nvCxnSpPr>
            <p:cNvPr id="31" name="Straight Arrow Connector 30">
              <a:extLst>
                <a:ext uri="{FF2B5EF4-FFF2-40B4-BE49-F238E27FC236}">
                  <a16:creationId xmlns:a16="http://schemas.microsoft.com/office/drawing/2014/main" id="{DDCA99D9-F1E0-4010-254E-230120994C56}"/>
                </a:ext>
              </a:extLst>
            </p:cNvPr>
            <p:cNvCxnSpPr>
              <a:cxnSpLocks/>
            </p:cNvCxnSpPr>
            <p:nvPr/>
          </p:nvCxnSpPr>
          <p:spPr>
            <a:xfrm flipV="1">
              <a:off x="5840960" y="4997622"/>
              <a:ext cx="0" cy="303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DB427A2-36F9-2EF3-506C-A484E334AB4B}"/>
              </a:ext>
            </a:extLst>
          </p:cNvPr>
          <p:cNvGrpSpPr/>
          <p:nvPr/>
        </p:nvGrpSpPr>
        <p:grpSpPr>
          <a:xfrm>
            <a:off x="2987339" y="5807970"/>
            <a:ext cx="1199925" cy="590641"/>
            <a:chOff x="2381475" y="5248468"/>
            <a:chExt cx="1199925" cy="616433"/>
          </a:xfrm>
        </p:grpSpPr>
        <p:sp>
          <p:nvSpPr>
            <p:cNvPr id="28" name="TextBox 27">
              <a:extLst>
                <a:ext uri="{FF2B5EF4-FFF2-40B4-BE49-F238E27FC236}">
                  <a16:creationId xmlns:a16="http://schemas.microsoft.com/office/drawing/2014/main" id="{B8D35FD9-586F-5588-5D4A-553DCBA7A167}"/>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Mar.24</a:t>
              </a:r>
            </a:p>
          </p:txBody>
        </p:sp>
        <p:cxnSp>
          <p:nvCxnSpPr>
            <p:cNvPr id="29" name="Straight Arrow Connector 28">
              <a:extLst>
                <a:ext uri="{FF2B5EF4-FFF2-40B4-BE49-F238E27FC236}">
                  <a16:creationId xmlns:a16="http://schemas.microsoft.com/office/drawing/2014/main" id="{267EE011-C2F0-EECB-35AA-163DA6ED5A1C}"/>
                </a:ext>
              </a:extLst>
            </p:cNvPr>
            <p:cNvCxnSpPr>
              <a:cxnSpLocks/>
              <a:stCxn id="28"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8" name="Picture 7" descr="Logo&#10;&#10;Description automatically generated">
            <a:extLst>
              <a:ext uri="{FF2B5EF4-FFF2-40B4-BE49-F238E27FC236}">
                <a16:creationId xmlns:a16="http://schemas.microsoft.com/office/drawing/2014/main" id="{9156FE96-4AB0-E6F3-4F42-6CC46D5878B1}"/>
              </a:ext>
            </a:extLst>
          </p:cNvPr>
          <p:cNvPicPr>
            <a:picLocks noChangeAspect="1"/>
          </p:cNvPicPr>
          <p:nvPr/>
        </p:nvPicPr>
        <p:blipFill>
          <a:blip r:embed="rId2"/>
          <a:stretch>
            <a:fillRect/>
          </a:stretch>
        </p:blipFill>
        <p:spPr>
          <a:xfrm>
            <a:off x="10481837" y="73088"/>
            <a:ext cx="1590753" cy="1145081"/>
          </a:xfrm>
          <a:prstGeom prst="rect">
            <a:avLst/>
          </a:prstGeom>
        </p:spPr>
      </p:pic>
      <p:grpSp>
        <p:nvGrpSpPr>
          <p:cNvPr id="46" name="Group 45">
            <a:extLst>
              <a:ext uri="{FF2B5EF4-FFF2-40B4-BE49-F238E27FC236}">
                <a16:creationId xmlns:a16="http://schemas.microsoft.com/office/drawing/2014/main" id="{6F60CEC1-5DB0-E682-4E03-67156EA98BE5}"/>
              </a:ext>
            </a:extLst>
          </p:cNvPr>
          <p:cNvGrpSpPr/>
          <p:nvPr/>
        </p:nvGrpSpPr>
        <p:grpSpPr>
          <a:xfrm>
            <a:off x="838200" y="1213085"/>
            <a:ext cx="10200701" cy="1940018"/>
            <a:chOff x="838200" y="1213085"/>
            <a:chExt cx="10200701" cy="1940018"/>
          </a:xfrm>
        </p:grpSpPr>
        <p:sp>
          <p:nvSpPr>
            <p:cNvPr id="37" name="TextBox 36">
              <a:extLst>
                <a:ext uri="{FF2B5EF4-FFF2-40B4-BE49-F238E27FC236}">
                  <a16:creationId xmlns:a16="http://schemas.microsoft.com/office/drawing/2014/main" id="{8AAED9D1-E469-B621-8599-8C7AD69E7BB7}"/>
                </a:ext>
              </a:extLst>
            </p:cNvPr>
            <p:cNvSpPr txBox="1"/>
            <p:nvPr/>
          </p:nvSpPr>
          <p:spPr>
            <a:xfrm>
              <a:off x="7961548" y="1409991"/>
              <a:ext cx="3077353"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000" dirty="0"/>
                <a:t>Focused activity in the TIC: </a:t>
              </a:r>
            </a:p>
            <a:p>
              <a:r>
                <a:rPr lang="en-US" sz="2000" dirty="0"/>
                <a:t>Report by Silvia to follow</a:t>
              </a:r>
            </a:p>
          </p:txBody>
        </p:sp>
        <p:sp>
          <p:nvSpPr>
            <p:cNvPr id="6" name="Rectangle 5">
              <a:extLst>
                <a:ext uri="{FF2B5EF4-FFF2-40B4-BE49-F238E27FC236}">
                  <a16:creationId xmlns:a16="http://schemas.microsoft.com/office/drawing/2014/main" id="{C9CEC60E-C49D-AD75-F044-EA84B9B86608}"/>
                </a:ext>
              </a:extLst>
            </p:cNvPr>
            <p:cNvSpPr/>
            <p:nvPr/>
          </p:nvSpPr>
          <p:spPr>
            <a:xfrm>
              <a:off x="838200" y="1218169"/>
              <a:ext cx="6997262" cy="1934934"/>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78A86DB9-57B8-57EB-BE3D-75B2E10E91EA}"/>
                </a:ext>
              </a:extLst>
            </p:cNvPr>
            <p:cNvCxnSpPr>
              <a:cxnSpLocks/>
            </p:cNvCxnSpPr>
            <p:nvPr/>
          </p:nvCxnSpPr>
          <p:spPr>
            <a:xfrm>
              <a:off x="7832916" y="1213085"/>
              <a:ext cx="128632" cy="21022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A60D914-E708-26CF-697D-0A13F1386CE7}"/>
                </a:ext>
              </a:extLst>
            </p:cNvPr>
            <p:cNvCxnSpPr>
              <a:cxnSpLocks/>
            </p:cNvCxnSpPr>
            <p:nvPr/>
          </p:nvCxnSpPr>
          <p:spPr>
            <a:xfrm flipH="1">
              <a:off x="7832916" y="2128847"/>
              <a:ext cx="128632" cy="102425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5B7649D5-1F93-CBB5-4354-F593A1271DD7}"/>
              </a:ext>
            </a:extLst>
          </p:cNvPr>
          <p:cNvGrpSpPr/>
          <p:nvPr/>
        </p:nvGrpSpPr>
        <p:grpSpPr>
          <a:xfrm>
            <a:off x="826818" y="2944127"/>
            <a:ext cx="11287272" cy="752800"/>
            <a:chOff x="838200" y="2945226"/>
            <a:chExt cx="11287272" cy="752800"/>
          </a:xfrm>
        </p:grpSpPr>
        <p:sp>
          <p:nvSpPr>
            <p:cNvPr id="9" name="Rectangle 8">
              <a:extLst>
                <a:ext uri="{FF2B5EF4-FFF2-40B4-BE49-F238E27FC236}">
                  <a16:creationId xmlns:a16="http://schemas.microsoft.com/office/drawing/2014/main" id="{EC533794-03A0-48E2-0D34-85FF446D8A54}"/>
                </a:ext>
              </a:extLst>
            </p:cNvPr>
            <p:cNvSpPr/>
            <p:nvPr/>
          </p:nvSpPr>
          <p:spPr>
            <a:xfrm>
              <a:off x="838200" y="3207422"/>
              <a:ext cx="6971522" cy="483808"/>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6DAFA09-DE88-9547-A148-F0604D1A7CAA}"/>
                </a:ext>
              </a:extLst>
            </p:cNvPr>
            <p:cNvSpPr txBox="1"/>
            <p:nvPr/>
          </p:nvSpPr>
          <p:spPr>
            <a:xfrm>
              <a:off x="8002333" y="2945226"/>
              <a:ext cx="4123139"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000" dirty="0"/>
                <a:t>AC Report in last General Meeting:</a:t>
              </a:r>
            </a:p>
            <a:p>
              <a:r>
                <a:rPr lang="en-US" sz="2000" dirty="0">
                  <a:hlinkClick r:id="rId3"/>
                </a:rPr>
                <a:t>https://indico.bnl.gov/event/21562/</a:t>
              </a:r>
              <a:endParaRPr lang="en-US" sz="2000" dirty="0"/>
            </a:p>
          </p:txBody>
        </p:sp>
        <p:cxnSp>
          <p:nvCxnSpPr>
            <p:cNvPr id="48" name="Straight Connector 47">
              <a:extLst>
                <a:ext uri="{FF2B5EF4-FFF2-40B4-BE49-F238E27FC236}">
                  <a16:creationId xmlns:a16="http://schemas.microsoft.com/office/drawing/2014/main" id="{F6048593-9E24-5E24-767D-1163AD387D9D}"/>
                </a:ext>
              </a:extLst>
            </p:cNvPr>
            <p:cNvCxnSpPr>
              <a:cxnSpLocks/>
            </p:cNvCxnSpPr>
            <p:nvPr/>
          </p:nvCxnSpPr>
          <p:spPr>
            <a:xfrm flipH="1">
              <a:off x="7809722" y="3653112"/>
              <a:ext cx="192611" cy="44914"/>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894C807-B834-498D-2CC8-877D0D38CC5B}"/>
                </a:ext>
              </a:extLst>
            </p:cNvPr>
            <p:cNvCxnSpPr>
              <a:cxnSpLocks/>
            </p:cNvCxnSpPr>
            <p:nvPr/>
          </p:nvCxnSpPr>
          <p:spPr>
            <a:xfrm flipH="1">
              <a:off x="7801963" y="2981084"/>
              <a:ext cx="181628" cy="26006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6" name="Arrow: Chevron 35">
            <a:extLst>
              <a:ext uri="{FF2B5EF4-FFF2-40B4-BE49-F238E27FC236}">
                <a16:creationId xmlns:a16="http://schemas.microsoft.com/office/drawing/2014/main" id="{03969CD1-952B-921A-6EA9-CBB48498D8C0}"/>
              </a:ext>
            </a:extLst>
          </p:cNvPr>
          <p:cNvSpPr/>
          <p:nvPr/>
        </p:nvSpPr>
        <p:spPr>
          <a:xfrm>
            <a:off x="8543910" y="4452566"/>
            <a:ext cx="2050691"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5EE13728-7CD7-5130-3F4C-9E13213857A9}"/>
              </a:ext>
            </a:extLst>
          </p:cNvPr>
          <p:cNvGrpSpPr/>
          <p:nvPr/>
        </p:nvGrpSpPr>
        <p:grpSpPr>
          <a:xfrm>
            <a:off x="9080040" y="5969479"/>
            <a:ext cx="1654594" cy="820744"/>
            <a:chOff x="7314830" y="5112567"/>
            <a:chExt cx="1312835" cy="856584"/>
          </a:xfrm>
        </p:grpSpPr>
        <p:sp>
          <p:nvSpPr>
            <p:cNvPr id="40" name="TextBox 39">
              <a:extLst>
                <a:ext uri="{FF2B5EF4-FFF2-40B4-BE49-F238E27FC236}">
                  <a16:creationId xmlns:a16="http://schemas.microsoft.com/office/drawing/2014/main" id="{A7B964D8-78BA-FDD8-B021-483C42824503}"/>
                </a:ext>
              </a:extLst>
            </p:cNvPr>
            <p:cNvSpPr txBox="1"/>
            <p:nvPr/>
          </p:nvSpPr>
          <p:spPr>
            <a:xfrm>
              <a:off x="7314830" y="5358840"/>
              <a:ext cx="1312835" cy="610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Early/Mid 2025</a:t>
              </a:r>
            </a:p>
          </p:txBody>
        </p:sp>
        <p:cxnSp>
          <p:nvCxnSpPr>
            <p:cNvPr id="41" name="Straight Arrow Connector 40">
              <a:extLst>
                <a:ext uri="{FF2B5EF4-FFF2-40B4-BE49-F238E27FC236}">
                  <a16:creationId xmlns:a16="http://schemas.microsoft.com/office/drawing/2014/main" id="{E5FC7733-4ADA-4109-E592-5FB5534601E4}"/>
                </a:ext>
              </a:extLst>
            </p:cNvPr>
            <p:cNvCxnSpPr>
              <a:cxnSpLocks/>
            </p:cNvCxnSpPr>
            <p:nvPr/>
          </p:nvCxnSpPr>
          <p:spPr>
            <a:xfrm flipV="1">
              <a:off x="7799158" y="5112567"/>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F09A78E2-E4C1-67C1-3801-BF0F8FC4D9D8}"/>
              </a:ext>
            </a:extLst>
          </p:cNvPr>
          <p:cNvSpPr txBox="1"/>
          <p:nvPr/>
        </p:nvSpPr>
        <p:spPr>
          <a:xfrm>
            <a:off x="8986217" y="4581392"/>
            <a:ext cx="13028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 (CD-2)</a:t>
            </a:r>
          </a:p>
        </p:txBody>
      </p:sp>
      <p:cxnSp>
        <p:nvCxnSpPr>
          <p:cNvPr id="49" name="Straight Arrow Connector 48">
            <a:extLst>
              <a:ext uri="{FF2B5EF4-FFF2-40B4-BE49-F238E27FC236}">
                <a16:creationId xmlns:a16="http://schemas.microsoft.com/office/drawing/2014/main" id="{F96B5F10-C41F-5D55-2A29-40FBA0520702}"/>
              </a:ext>
            </a:extLst>
          </p:cNvPr>
          <p:cNvCxnSpPr/>
          <p:nvPr/>
        </p:nvCxnSpPr>
        <p:spPr>
          <a:xfrm>
            <a:off x="7362690" y="4902533"/>
            <a:ext cx="10558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1590F91-88E0-A1ED-45B1-B7C94ADA6102}"/>
              </a:ext>
            </a:extLst>
          </p:cNvPr>
          <p:cNvCxnSpPr>
            <a:stCxn id="32" idx="0"/>
          </p:cNvCxnSpPr>
          <p:nvPr/>
        </p:nvCxnSpPr>
        <p:spPr>
          <a:xfrm flipV="1">
            <a:off x="6897947" y="5284814"/>
            <a:ext cx="10696" cy="923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234700A-AE5E-14FD-A27B-52CAF9CED161}"/>
              </a:ext>
            </a:extLst>
          </p:cNvPr>
          <p:cNvSpPr/>
          <p:nvPr/>
        </p:nvSpPr>
        <p:spPr>
          <a:xfrm>
            <a:off x="5193339" y="4455760"/>
            <a:ext cx="1655887" cy="927506"/>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68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FBAB-D85B-616C-BE71-3324DEB58734}"/>
              </a:ext>
            </a:extLst>
          </p:cNvPr>
          <p:cNvSpPr>
            <a:spLocks noGrp="1"/>
          </p:cNvSpPr>
          <p:nvPr>
            <p:ph type="title"/>
          </p:nvPr>
        </p:nvSpPr>
        <p:spPr>
          <a:xfrm>
            <a:off x="405525" y="2007031"/>
            <a:ext cx="10515600" cy="983999"/>
          </a:xfrm>
        </p:spPr>
        <p:txBody>
          <a:bodyPr>
            <a:noAutofit/>
          </a:bodyPr>
          <a:lstStyle/>
          <a:p>
            <a:r>
              <a:rPr lang="en-US" sz="4800" b="1" dirty="0">
                <a:solidFill>
                  <a:schemeClr val="accent1"/>
                </a:solidFill>
              </a:rPr>
              <a:t>Today’s </a:t>
            </a:r>
            <a:br>
              <a:rPr lang="en-US" sz="4800" b="1" dirty="0">
                <a:solidFill>
                  <a:schemeClr val="accent1"/>
                </a:solidFill>
              </a:rPr>
            </a:br>
            <a:r>
              <a:rPr lang="en-US" sz="4800" b="1" dirty="0">
                <a:solidFill>
                  <a:schemeClr val="accent1"/>
                </a:solidFill>
              </a:rPr>
              <a:t>Agenda</a:t>
            </a:r>
          </a:p>
        </p:txBody>
      </p:sp>
      <p:sp>
        <p:nvSpPr>
          <p:cNvPr id="4" name="Date Placeholder 3">
            <a:extLst>
              <a:ext uri="{FF2B5EF4-FFF2-40B4-BE49-F238E27FC236}">
                <a16:creationId xmlns:a16="http://schemas.microsoft.com/office/drawing/2014/main" id="{85755F5A-17B9-14B6-AACE-984A9336578C}"/>
              </a:ext>
            </a:extLst>
          </p:cNvPr>
          <p:cNvSpPr>
            <a:spLocks noGrp="1"/>
          </p:cNvSpPr>
          <p:nvPr>
            <p:ph type="dt" sz="half" idx="10"/>
          </p:nvPr>
        </p:nvSpPr>
        <p:spPr/>
        <p:txBody>
          <a:bodyPr/>
          <a:lstStyle/>
          <a:p>
            <a:r>
              <a:rPr lang="en-US"/>
              <a:t>3/21/2024</a:t>
            </a:r>
          </a:p>
        </p:txBody>
      </p:sp>
      <p:sp>
        <p:nvSpPr>
          <p:cNvPr id="8" name="Footer Placeholder 7">
            <a:extLst>
              <a:ext uri="{FF2B5EF4-FFF2-40B4-BE49-F238E27FC236}">
                <a16:creationId xmlns:a16="http://schemas.microsoft.com/office/drawing/2014/main" id="{C0FEC896-7332-DCFC-31DA-2D89763EB75A}"/>
              </a:ext>
            </a:extLst>
          </p:cNvPr>
          <p:cNvSpPr>
            <a:spLocks noGrp="1"/>
          </p:cNvSpPr>
          <p:nvPr>
            <p:ph type="ftr" sz="quarter" idx="11"/>
          </p:nvPr>
        </p:nvSpPr>
        <p:spPr/>
        <p:txBody>
          <a:bodyPr/>
          <a:lstStyle/>
          <a:p>
            <a:r>
              <a:rPr lang="en-US"/>
              <a:t>ePIC General Meeting </a:t>
            </a:r>
          </a:p>
        </p:txBody>
      </p:sp>
      <p:sp>
        <p:nvSpPr>
          <p:cNvPr id="9" name="Slide Number Placeholder 8">
            <a:extLst>
              <a:ext uri="{FF2B5EF4-FFF2-40B4-BE49-F238E27FC236}">
                <a16:creationId xmlns:a16="http://schemas.microsoft.com/office/drawing/2014/main" id="{3DB6E5B0-FB56-1746-FA4B-BF9790AF0E48}"/>
              </a:ext>
            </a:extLst>
          </p:cNvPr>
          <p:cNvSpPr>
            <a:spLocks noGrp="1"/>
          </p:cNvSpPr>
          <p:nvPr>
            <p:ph type="sldNum" sz="quarter" idx="12"/>
          </p:nvPr>
        </p:nvSpPr>
        <p:spPr/>
        <p:txBody>
          <a:bodyPr/>
          <a:lstStyle/>
          <a:p>
            <a:fld id="{588949A8-7CCD-4D90-AA9A-1451BFC6FB3A}" type="slidenum">
              <a:rPr lang="en-US" smtClean="0"/>
              <a:t>3</a:t>
            </a:fld>
            <a:endParaRPr lang="en-US"/>
          </a:p>
        </p:txBody>
      </p:sp>
      <p:pic>
        <p:nvPicPr>
          <p:cNvPr id="11" name="Picture 10" descr="Graphical user interface, text, application, email&#10;&#10;Description automatically generated">
            <a:extLst>
              <a:ext uri="{FF2B5EF4-FFF2-40B4-BE49-F238E27FC236}">
                <a16:creationId xmlns:a16="http://schemas.microsoft.com/office/drawing/2014/main" id="{8FB29820-CC58-119E-341F-83514E97B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765" y="372139"/>
            <a:ext cx="9418604" cy="57469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3546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12387-2BB8-2C9C-95F8-A86F25D53B22}"/>
              </a:ext>
            </a:extLst>
          </p:cNvPr>
          <p:cNvSpPr>
            <a:spLocks noGrp="1"/>
          </p:cNvSpPr>
          <p:nvPr>
            <p:ph type="title"/>
          </p:nvPr>
        </p:nvSpPr>
        <p:spPr>
          <a:xfrm>
            <a:off x="444202" y="425415"/>
            <a:ext cx="3594398" cy="900967"/>
          </a:xfrm>
        </p:spPr>
        <p:txBody>
          <a:bodyPr/>
          <a:lstStyle/>
          <a:p>
            <a:r>
              <a:rPr lang="en-US" b="1" dirty="0">
                <a:solidFill>
                  <a:schemeClr val="accent1"/>
                </a:solidFill>
              </a:rPr>
              <a:t>Activity in </a:t>
            </a:r>
            <a:r>
              <a:rPr lang="en-US" b="1" dirty="0" err="1">
                <a:solidFill>
                  <a:schemeClr val="accent1"/>
                </a:solidFill>
              </a:rPr>
              <a:t>ePIC</a:t>
            </a:r>
            <a:endParaRPr lang="en-US" b="1" dirty="0">
              <a:solidFill>
                <a:schemeClr val="accent1"/>
              </a:solidFill>
            </a:endParaRPr>
          </a:p>
        </p:txBody>
      </p:sp>
      <p:sp>
        <p:nvSpPr>
          <p:cNvPr id="4" name="Date Placeholder 3">
            <a:extLst>
              <a:ext uri="{FF2B5EF4-FFF2-40B4-BE49-F238E27FC236}">
                <a16:creationId xmlns:a16="http://schemas.microsoft.com/office/drawing/2014/main" id="{C95A55E7-C6C5-144C-5B36-B15339018DC7}"/>
              </a:ext>
            </a:extLst>
          </p:cNvPr>
          <p:cNvSpPr>
            <a:spLocks noGrp="1"/>
          </p:cNvSpPr>
          <p:nvPr>
            <p:ph type="dt" sz="half" idx="10"/>
          </p:nvPr>
        </p:nvSpPr>
        <p:spPr/>
        <p:txBody>
          <a:bodyPr/>
          <a:lstStyle/>
          <a:p>
            <a:r>
              <a:rPr lang="en-US"/>
              <a:t>3/21/2024</a:t>
            </a:r>
          </a:p>
        </p:txBody>
      </p:sp>
      <p:sp>
        <p:nvSpPr>
          <p:cNvPr id="5" name="Footer Placeholder 4">
            <a:extLst>
              <a:ext uri="{FF2B5EF4-FFF2-40B4-BE49-F238E27FC236}">
                <a16:creationId xmlns:a16="http://schemas.microsoft.com/office/drawing/2014/main" id="{57CEF101-ECED-5FDF-DD3F-0CE530AC4CE4}"/>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3D011434-F1C6-D0D4-2DA5-75412791188B}"/>
              </a:ext>
            </a:extLst>
          </p:cNvPr>
          <p:cNvSpPr>
            <a:spLocks noGrp="1"/>
          </p:cNvSpPr>
          <p:nvPr>
            <p:ph type="sldNum" sz="quarter" idx="12"/>
          </p:nvPr>
        </p:nvSpPr>
        <p:spPr/>
        <p:txBody>
          <a:bodyPr/>
          <a:lstStyle/>
          <a:p>
            <a:fld id="{588949A8-7CCD-4D90-AA9A-1451BFC6FB3A}" type="slidenum">
              <a:rPr lang="en-US" smtClean="0"/>
              <a:t>4</a:t>
            </a:fld>
            <a:endParaRPr lang="en-US"/>
          </a:p>
        </p:txBody>
      </p:sp>
      <p:sp>
        <p:nvSpPr>
          <p:cNvPr id="9" name="TextBox 8">
            <a:extLst>
              <a:ext uri="{FF2B5EF4-FFF2-40B4-BE49-F238E27FC236}">
                <a16:creationId xmlns:a16="http://schemas.microsoft.com/office/drawing/2014/main" id="{41482EBA-C4E6-5F6A-69FB-DF8F0075384C}"/>
              </a:ext>
            </a:extLst>
          </p:cNvPr>
          <p:cNvSpPr txBox="1"/>
          <p:nvPr/>
        </p:nvSpPr>
        <p:spPr>
          <a:xfrm>
            <a:off x="381000" y="1552128"/>
            <a:ext cx="3657600" cy="369332"/>
          </a:xfrm>
          <a:prstGeom prst="rect">
            <a:avLst/>
          </a:prstGeom>
          <a:noFill/>
        </p:spPr>
        <p:txBody>
          <a:bodyPr wrap="square" rtlCol="0">
            <a:spAutoFit/>
          </a:bodyPr>
          <a:lstStyle/>
          <a:p>
            <a:r>
              <a:rPr lang="en-US" dirty="0" err="1"/>
              <a:t>ePIC</a:t>
            </a:r>
            <a:r>
              <a:rPr lang="en-US" dirty="0"/>
              <a:t> Momentum Continues…</a:t>
            </a:r>
          </a:p>
        </p:txBody>
      </p:sp>
      <p:pic>
        <p:nvPicPr>
          <p:cNvPr id="7" name="Picture 6" descr="Table&#10;&#10;Description automatically generated">
            <a:extLst>
              <a:ext uri="{FF2B5EF4-FFF2-40B4-BE49-F238E27FC236}">
                <a16:creationId xmlns:a16="http://schemas.microsoft.com/office/drawing/2014/main" id="{77E886B6-FDEA-1851-C288-2EB236EEB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0843" y="136525"/>
            <a:ext cx="6825114" cy="6269400"/>
          </a:xfrm>
          <a:prstGeom prst="rect">
            <a:avLst/>
          </a:prstGeom>
        </p:spPr>
      </p:pic>
      <p:grpSp>
        <p:nvGrpSpPr>
          <p:cNvPr id="8" name="Group 7">
            <a:extLst>
              <a:ext uri="{FF2B5EF4-FFF2-40B4-BE49-F238E27FC236}">
                <a16:creationId xmlns:a16="http://schemas.microsoft.com/office/drawing/2014/main" id="{7258F2CA-DADB-8EFF-BC6B-8CADA740FC1E}"/>
              </a:ext>
            </a:extLst>
          </p:cNvPr>
          <p:cNvGrpSpPr/>
          <p:nvPr/>
        </p:nvGrpSpPr>
        <p:grpSpPr>
          <a:xfrm>
            <a:off x="1124331" y="1552127"/>
            <a:ext cx="9097906" cy="958882"/>
            <a:chOff x="1124331" y="1552127"/>
            <a:chExt cx="9097906" cy="958882"/>
          </a:xfrm>
        </p:grpSpPr>
        <p:cxnSp>
          <p:nvCxnSpPr>
            <p:cNvPr id="13" name="Straight Arrow Connector 12">
              <a:extLst>
                <a:ext uri="{FF2B5EF4-FFF2-40B4-BE49-F238E27FC236}">
                  <a16:creationId xmlns:a16="http://schemas.microsoft.com/office/drawing/2014/main" id="{4270833B-C436-FE8A-8ABC-A212F2D63B89}"/>
                </a:ext>
              </a:extLst>
            </p:cNvPr>
            <p:cNvCxnSpPr>
              <a:cxnSpLocks/>
            </p:cNvCxnSpPr>
            <p:nvPr/>
          </p:nvCxnSpPr>
          <p:spPr>
            <a:xfrm flipV="1">
              <a:off x="4038600" y="1673395"/>
              <a:ext cx="3263697" cy="473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563454D-07DD-F236-9BD3-97B667AF7D48}"/>
                </a:ext>
              </a:extLst>
            </p:cNvPr>
            <p:cNvGrpSpPr/>
            <p:nvPr/>
          </p:nvGrpSpPr>
          <p:grpSpPr>
            <a:xfrm>
              <a:off x="1124331" y="1552127"/>
              <a:ext cx="9097906" cy="958882"/>
              <a:chOff x="1124331" y="1552127"/>
              <a:chExt cx="9097906" cy="958882"/>
            </a:xfrm>
          </p:grpSpPr>
          <p:sp>
            <p:nvSpPr>
              <p:cNvPr id="10" name="Oval 9">
                <a:extLst>
                  <a:ext uri="{FF2B5EF4-FFF2-40B4-BE49-F238E27FC236}">
                    <a16:creationId xmlns:a16="http://schemas.microsoft.com/office/drawing/2014/main" id="{AAA13A6C-F5CD-E3B6-A8CC-16612A868C53}"/>
                  </a:ext>
                </a:extLst>
              </p:cNvPr>
              <p:cNvSpPr/>
              <p:nvPr/>
            </p:nvSpPr>
            <p:spPr>
              <a:xfrm>
                <a:off x="7302297" y="1552128"/>
                <a:ext cx="238991" cy="24253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83A47A22-B650-DAF7-1AE3-DFD0AF1C39B6}"/>
                  </a:ext>
                </a:extLst>
              </p:cNvPr>
              <p:cNvSpPr/>
              <p:nvPr/>
            </p:nvSpPr>
            <p:spPr>
              <a:xfrm>
                <a:off x="9983246" y="1552127"/>
                <a:ext cx="238991" cy="24253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F5AB3CC5-ADF9-18F4-78D5-19114918CDFD}"/>
                  </a:ext>
                </a:extLst>
              </p:cNvPr>
              <p:cNvCxnSpPr>
                <a:cxnSpLocks/>
              </p:cNvCxnSpPr>
              <p:nvPr/>
            </p:nvCxnSpPr>
            <p:spPr>
              <a:xfrm flipV="1">
                <a:off x="4038600" y="1734030"/>
                <a:ext cx="5943600" cy="407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79E4139-8EED-4062-380C-C6D534EC0A81}"/>
                  </a:ext>
                </a:extLst>
              </p:cNvPr>
              <p:cNvSpPr txBox="1"/>
              <p:nvPr/>
            </p:nvSpPr>
            <p:spPr>
              <a:xfrm>
                <a:off x="1124331" y="2141677"/>
                <a:ext cx="2794774" cy="369332"/>
              </a:xfrm>
              <a:prstGeom prst="rect">
                <a:avLst/>
              </a:prstGeom>
              <a:noFill/>
            </p:spPr>
            <p:txBody>
              <a:bodyPr wrap="square" rtlCol="0">
                <a:spAutoFit/>
              </a:bodyPr>
              <a:lstStyle/>
              <a:p>
                <a:r>
                  <a:rPr lang="en-US" dirty="0"/>
                  <a:t>Tracking IDR Page Turns</a:t>
                </a:r>
              </a:p>
            </p:txBody>
          </p:sp>
        </p:grpSp>
      </p:grpSp>
      <p:grpSp>
        <p:nvGrpSpPr>
          <p:cNvPr id="28" name="Group 27">
            <a:extLst>
              <a:ext uri="{FF2B5EF4-FFF2-40B4-BE49-F238E27FC236}">
                <a16:creationId xmlns:a16="http://schemas.microsoft.com/office/drawing/2014/main" id="{76CAB4F8-143E-304D-4546-56732EE9A4A5}"/>
              </a:ext>
            </a:extLst>
          </p:cNvPr>
          <p:cNvGrpSpPr/>
          <p:nvPr/>
        </p:nvGrpSpPr>
        <p:grpSpPr>
          <a:xfrm>
            <a:off x="1124331" y="2498348"/>
            <a:ext cx="6408583" cy="621940"/>
            <a:chOff x="1124331" y="2498348"/>
            <a:chExt cx="6408583" cy="621940"/>
          </a:xfrm>
        </p:grpSpPr>
        <p:sp>
          <p:nvSpPr>
            <p:cNvPr id="20" name="Oval 19">
              <a:extLst>
                <a:ext uri="{FF2B5EF4-FFF2-40B4-BE49-F238E27FC236}">
                  <a16:creationId xmlns:a16="http://schemas.microsoft.com/office/drawing/2014/main" id="{810BD13D-AADA-D717-CFF7-EE039C1342C4}"/>
                </a:ext>
              </a:extLst>
            </p:cNvPr>
            <p:cNvSpPr/>
            <p:nvPr/>
          </p:nvSpPr>
          <p:spPr>
            <a:xfrm>
              <a:off x="5918726" y="2508419"/>
              <a:ext cx="238991" cy="24253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AEA6BF7-A472-0742-7F89-E5B86F98D733}"/>
                </a:ext>
              </a:extLst>
            </p:cNvPr>
            <p:cNvSpPr/>
            <p:nvPr/>
          </p:nvSpPr>
          <p:spPr>
            <a:xfrm>
              <a:off x="7293923" y="2498348"/>
              <a:ext cx="238991" cy="24253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1F3D248-7E05-A84E-4186-CAEC503DC365}"/>
                </a:ext>
              </a:extLst>
            </p:cNvPr>
            <p:cNvSpPr txBox="1"/>
            <p:nvPr/>
          </p:nvSpPr>
          <p:spPr>
            <a:xfrm>
              <a:off x="1124331" y="2750956"/>
              <a:ext cx="2794774" cy="369332"/>
            </a:xfrm>
            <a:prstGeom prst="rect">
              <a:avLst/>
            </a:prstGeom>
            <a:noFill/>
          </p:spPr>
          <p:txBody>
            <a:bodyPr wrap="square" rtlCol="0">
              <a:spAutoFit/>
            </a:bodyPr>
            <a:lstStyle/>
            <a:p>
              <a:r>
                <a:rPr lang="en-US" dirty="0"/>
                <a:t>Tracking IDR Rehearsals</a:t>
              </a:r>
            </a:p>
          </p:txBody>
        </p:sp>
        <p:cxnSp>
          <p:nvCxnSpPr>
            <p:cNvPr id="23" name="Straight Arrow Connector 22">
              <a:extLst>
                <a:ext uri="{FF2B5EF4-FFF2-40B4-BE49-F238E27FC236}">
                  <a16:creationId xmlns:a16="http://schemas.microsoft.com/office/drawing/2014/main" id="{F7411B1C-CEE1-5A1B-4CD7-6E719EB50F5F}"/>
                </a:ext>
              </a:extLst>
            </p:cNvPr>
            <p:cNvCxnSpPr>
              <a:cxnSpLocks/>
            </p:cNvCxnSpPr>
            <p:nvPr/>
          </p:nvCxnSpPr>
          <p:spPr>
            <a:xfrm flipV="1">
              <a:off x="3544384" y="2629687"/>
              <a:ext cx="2374342" cy="304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A415F42-FF1F-5638-340C-80C291670299}"/>
                </a:ext>
              </a:extLst>
            </p:cNvPr>
            <p:cNvCxnSpPr>
              <a:cxnSpLocks/>
            </p:cNvCxnSpPr>
            <p:nvPr/>
          </p:nvCxnSpPr>
          <p:spPr>
            <a:xfrm flipV="1">
              <a:off x="3544384" y="2690322"/>
              <a:ext cx="3749539" cy="243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621CD690-F39B-3A64-C564-5E9FF8F5539D}"/>
              </a:ext>
            </a:extLst>
          </p:cNvPr>
          <p:cNvGrpSpPr/>
          <p:nvPr/>
        </p:nvGrpSpPr>
        <p:grpSpPr>
          <a:xfrm>
            <a:off x="1123816" y="3320637"/>
            <a:ext cx="9095076" cy="394151"/>
            <a:chOff x="1123816" y="3320637"/>
            <a:chExt cx="9095076" cy="394151"/>
          </a:xfrm>
        </p:grpSpPr>
        <p:sp>
          <p:nvSpPr>
            <p:cNvPr id="30" name="Oval 29">
              <a:extLst>
                <a:ext uri="{FF2B5EF4-FFF2-40B4-BE49-F238E27FC236}">
                  <a16:creationId xmlns:a16="http://schemas.microsoft.com/office/drawing/2014/main" id="{3D622569-13A0-DF3B-41A3-E4254C2A4235}"/>
                </a:ext>
              </a:extLst>
            </p:cNvPr>
            <p:cNvSpPr/>
            <p:nvPr/>
          </p:nvSpPr>
          <p:spPr>
            <a:xfrm>
              <a:off x="8632838" y="3462018"/>
              <a:ext cx="238991" cy="24253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CE7C7E51-FE7D-5ADD-51CE-FDCB8BE09147}"/>
                </a:ext>
              </a:extLst>
            </p:cNvPr>
            <p:cNvSpPr/>
            <p:nvPr/>
          </p:nvSpPr>
          <p:spPr>
            <a:xfrm>
              <a:off x="9979901" y="3472251"/>
              <a:ext cx="238991" cy="24253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E3E213B8-45DA-9003-4BF3-7328329AD665}"/>
                </a:ext>
              </a:extLst>
            </p:cNvPr>
            <p:cNvSpPr txBox="1"/>
            <p:nvPr/>
          </p:nvSpPr>
          <p:spPr>
            <a:xfrm>
              <a:off x="1123816" y="3320637"/>
              <a:ext cx="2794774" cy="369332"/>
            </a:xfrm>
            <a:prstGeom prst="rect">
              <a:avLst/>
            </a:prstGeom>
            <a:noFill/>
          </p:spPr>
          <p:txBody>
            <a:bodyPr wrap="square" rtlCol="0">
              <a:spAutoFit/>
            </a:bodyPr>
            <a:lstStyle/>
            <a:p>
              <a:r>
                <a:rPr lang="en-US" dirty="0"/>
                <a:t>Tracking IDR</a:t>
              </a:r>
            </a:p>
          </p:txBody>
        </p:sp>
        <p:cxnSp>
          <p:nvCxnSpPr>
            <p:cNvPr id="34" name="Straight Arrow Connector 33">
              <a:extLst>
                <a:ext uri="{FF2B5EF4-FFF2-40B4-BE49-F238E27FC236}">
                  <a16:creationId xmlns:a16="http://schemas.microsoft.com/office/drawing/2014/main" id="{C498E33D-AF60-2E6D-96C3-678FB4536AC5}"/>
                </a:ext>
              </a:extLst>
            </p:cNvPr>
            <p:cNvCxnSpPr>
              <a:cxnSpLocks/>
            </p:cNvCxnSpPr>
            <p:nvPr/>
          </p:nvCxnSpPr>
          <p:spPr>
            <a:xfrm>
              <a:off x="2851429" y="3458330"/>
              <a:ext cx="5759171" cy="82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2339A61-BDB1-B324-98E7-846260AEED67}"/>
                </a:ext>
              </a:extLst>
            </p:cNvPr>
            <p:cNvCxnSpPr>
              <a:cxnSpLocks/>
              <a:endCxn id="31" idx="3"/>
            </p:cNvCxnSpPr>
            <p:nvPr/>
          </p:nvCxnSpPr>
          <p:spPr>
            <a:xfrm>
              <a:off x="2851429" y="3447294"/>
              <a:ext cx="7163471" cy="231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EEB7FAA1-54A8-B31A-B6B6-1FACD007F7E7}"/>
              </a:ext>
            </a:extLst>
          </p:cNvPr>
          <p:cNvSpPr txBox="1"/>
          <p:nvPr/>
        </p:nvSpPr>
        <p:spPr>
          <a:xfrm>
            <a:off x="444202" y="4230168"/>
            <a:ext cx="3751783" cy="1200329"/>
          </a:xfrm>
          <a:prstGeom prst="rect">
            <a:avLst/>
          </a:prstGeom>
          <a:noFill/>
        </p:spPr>
        <p:txBody>
          <a:bodyPr wrap="square" rtlCol="0">
            <a:spAutoFit/>
          </a:bodyPr>
          <a:lstStyle/>
          <a:p>
            <a:r>
              <a:rPr lang="en-US" dirty="0"/>
              <a:t>More in the EIC Project News talk </a:t>
            </a:r>
          </a:p>
          <a:p>
            <a:endParaRPr lang="en-US" dirty="0"/>
          </a:p>
          <a:p>
            <a:r>
              <a:rPr lang="en-US" dirty="0"/>
              <a:t>Closeout talk at Apr. 8</a:t>
            </a:r>
            <a:r>
              <a:rPr lang="en-US" baseline="30000" dirty="0"/>
              <a:t>th</a:t>
            </a:r>
            <a:r>
              <a:rPr lang="en-US" dirty="0"/>
              <a:t> TIC Meeting </a:t>
            </a:r>
          </a:p>
          <a:p>
            <a:endParaRPr lang="en-US" dirty="0"/>
          </a:p>
        </p:txBody>
      </p:sp>
    </p:spTree>
    <p:extLst>
      <p:ext uri="{BB962C8B-B14F-4D97-AF65-F5344CB8AC3E}">
        <p14:creationId xmlns:p14="http://schemas.microsoft.com/office/powerpoint/2010/main" val="181484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CD1865-B20E-14F8-7F87-A9545A2D7414}"/>
              </a:ext>
            </a:extLst>
          </p:cNvPr>
          <p:cNvSpPr>
            <a:spLocks noGrp="1"/>
          </p:cNvSpPr>
          <p:nvPr/>
        </p:nvSpPr>
        <p:spPr>
          <a:xfrm>
            <a:off x="0" y="-18832"/>
            <a:ext cx="12192000" cy="707082"/>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B0F0"/>
                </a:solidFill>
              </a:rPr>
              <a:t>TIC Report from Recent Meetings – 3/11</a:t>
            </a:r>
          </a:p>
        </p:txBody>
      </p:sp>
      <p:sp>
        <p:nvSpPr>
          <p:cNvPr id="11" name="Slide Number Placeholder 2">
            <a:extLst>
              <a:ext uri="{FF2B5EF4-FFF2-40B4-BE49-F238E27FC236}">
                <a16:creationId xmlns:a16="http://schemas.microsoft.com/office/drawing/2014/main" id="{57A3506B-92EE-D183-137A-4BED865A0D81}"/>
              </a:ext>
            </a:extLst>
          </p:cNvPr>
          <p:cNvSpPr>
            <a:spLocks noGrp="1"/>
          </p:cNvSpPr>
          <p:nvPr>
            <p:ph type="sldNum" sz="quarter" idx="12"/>
          </p:nvPr>
        </p:nvSpPr>
        <p:spPr>
          <a:xfrm>
            <a:off x="8610600" y="6356350"/>
            <a:ext cx="2743200" cy="365125"/>
          </a:xfrm>
        </p:spPr>
        <p:txBody>
          <a:bodyPr/>
          <a:lstStyle/>
          <a:p>
            <a:fld id="{5C1BF830-87C3-42F5-865E-35C573BADD1F}" type="slidenum">
              <a:rPr lang="en-US" smtClean="0"/>
              <a:t>5</a:t>
            </a:fld>
            <a:endParaRPr lang="en-US"/>
          </a:p>
        </p:txBody>
      </p:sp>
      <p:sp>
        <p:nvSpPr>
          <p:cNvPr id="13" name="Date Placeholder 3">
            <a:extLst>
              <a:ext uri="{FF2B5EF4-FFF2-40B4-BE49-F238E27FC236}">
                <a16:creationId xmlns:a16="http://schemas.microsoft.com/office/drawing/2014/main" id="{F950BB2F-DA53-D4DA-484F-2554BF14C8B0}"/>
              </a:ext>
            </a:extLst>
          </p:cNvPr>
          <p:cNvSpPr>
            <a:spLocks noGrp="1"/>
          </p:cNvSpPr>
          <p:nvPr>
            <p:ph type="dt" sz="half" idx="10"/>
          </p:nvPr>
        </p:nvSpPr>
        <p:spPr>
          <a:xfrm>
            <a:off x="838199" y="6425076"/>
            <a:ext cx="3102621" cy="296399"/>
          </a:xfrm>
        </p:spPr>
        <p:txBody>
          <a:bodyPr/>
          <a:lstStyle/>
          <a:p>
            <a:r>
              <a:rPr lang="en-US"/>
              <a:t>3/21/2024</a:t>
            </a:r>
            <a:endParaRPr lang="en-US" dirty="0"/>
          </a:p>
        </p:txBody>
      </p:sp>
      <p:sp>
        <p:nvSpPr>
          <p:cNvPr id="14" name="Footer Placeholder 4">
            <a:extLst>
              <a:ext uri="{FF2B5EF4-FFF2-40B4-BE49-F238E27FC236}">
                <a16:creationId xmlns:a16="http://schemas.microsoft.com/office/drawing/2014/main" id="{571D0D62-84B7-F58E-F708-C5551F5F35BB}"/>
              </a:ext>
            </a:extLst>
          </p:cNvPr>
          <p:cNvSpPr>
            <a:spLocks noGrp="1"/>
          </p:cNvSpPr>
          <p:nvPr>
            <p:ph type="ftr" sz="quarter" idx="11"/>
          </p:nvPr>
        </p:nvSpPr>
        <p:spPr>
          <a:xfrm>
            <a:off x="6964680" y="6356350"/>
            <a:ext cx="4114800" cy="365125"/>
          </a:xfrm>
        </p:spPr>
        <p:txBody>
          <a:bodyPr/>
          <a:lstStyle/>
          <a:p>
            <a:pPr algn="l"/>
            <a:r>
              <a:rPr lang="it-IT"/>
              <a:t>ePIC General Meeting </a:t>
            </a:r>
            <a:endParaRPr lang="en-US" dirty="0"/>
          </a:p>
        </p:txBody>
      </p:sp>
      <p:sp>
        <p:nvSpPr>
          <p:cNvPr id="3" name="TextBox 2">
            <a:extLst>
              <a:ext uri="{FF2B5EF4-FFF2-40B4-BE49-F238E27FC236}">
                <a16:creationId xmlns:a16="http://schemas.microsoft.com/office/drawing/2014/main" id="{C2471E14-C80E-7B04-1ACD-45C5FF791FA1}"/>
              </a:ext>
            </a:extLst>
          </p:cNvPr>
          <p:cNvSpPr txBox="1"/>
          <p:nvPr/>
        </p:nvSpPr>
        <p:spPr>
          <a:xfrm>
            <a:off x="199985" y="1031815"/>
            <a:ext cx="8070075" cy="5324535"/>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An update about detector integration progress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project engineers have provided an update about Integration, Installation and Infrastructure by project engineers</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Some minor adjustments have been applied to AC-LGAD, Inner MPGDs and MPGD disks for cable and service routing;</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Full bars from STAR (reused) for barrel </a:t>
            </a:r>
            <a:r>
              <a:rPr lang="en-US" sz="1600" dirty="0" err="1">
                <a:latin typeface="Arial" panose="020B0604020202020204" pitchFamily="34" charset="0"/>
                <a:cs typeface="Arial" panose="020B0604020202020204" pitchFamily="34" charset="0"/>
              </a:rPr>
              <a:t>HCal</a:t>
            </a:r>
            <a:r>
              <a:rPr lang="en-US" sz="1600" dirty="0">
                <a:latin typeface="Arial" panose="020B0604020202020204" pitchFamily="34" charset="0"/>
                <a:cs typeface="Arial" panose="020B0604020202020204" pitchFamily="34" charset="0"/>
              </a:rPr>
              <a:t> instead of bars alternating full and empty sections.</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barrel </a:t>
            </a:r>
            <a:r>
              <a:rPr lang="en-US" sz="1600" dirty="0" err="1">
                <a:latin typeface="Arial" panose="020B0604020202020204" pitchFamily="34" charset="0"/>
                <a:cs typeface="Arial" panose="020B0604020202020204" pitchFamily="34" charset="0"/>
              </a:rPr>
              <a:t>ECal</a:t>
            </a:r>
            <a:r>
              <a:rPr lang="en-US" sz="1600" dirty="0">
                <a:latin typeface="Arial" panose="020B0604020202020204" pitchFamily="34" charset="0"/>
                <a:cs typeface="Arial" panose="020B0604020202020204" pitchFamily="34" charset="0"/>
              </a:rPr>
              <a:t> weight is approaching 50t; is weight reduction possible?</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Two </a:t>
            </a:r>
            <a:r>
              <a:rPr lang="en-US" sz="1600" u="sng" dirty="0">
                <a:latin typeface="Arial" panose="020B0604020202020204" pitchFamily="34" charset="0"/>
                <a:cs typeface="Arial" panose="020B0604020202020204" pitchFamily="34" charset="0"/>
              </a:rPr>
              <a:t>relevant open points</a:t>
            </a:r>
            <a:r>
              <a:rPr lang="en-US" sz="1600"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mechanical interference between DIRC and outer gaseous tracker;</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Two options for the </a:t>
            </a:r>
            <a:r>
              <a:rPr lang="en-US" sz="1600" dirty="0" err="1">
                <a:latin typeface="Arial" panose="020B0604020202020204" pitchFamily="34" charset="0"/>
                <a:cs typeface="Arial" panose="020B0604020202020204" pitchFamily="34" charset="0"/>
              </a:rPr>
              <a:t>dRICH</a:t>
            </a:r>
            <a:r>
              <a:rPr lang="en-US" sz="1600" dirty="0">
                <a:latin typeface="Arial" panose="020B0604020202020204" pitchFamily="34" charset="0"/>
                <a:cs typeface="Arial" panose="020B0604020202020204" pitchFamily="34" charset="0"/>
              </a:rPr>
              <a:t> implementation related to assembly and maintenance considerations (also discussed in a dedicated report):</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one single vessel option would reduce the acceptance at large </a:t>
            </a:r>
            <a:r>
              <a:rPr lang="en-US" sz="1600" dirty="0">
                <a:latin typeface="Symbol" panose="05050102010706020507" pitchFamily="18" charset="2"/>
                <a:cs typeface="Arial" panose="020B0604020202020204" pitchFamily="34" charset="0"/>
              </a:rPr>
              <a:t>h;</a:t>
            </a:r>
          </a:p>
          <a:p>
            <a:pPr marL="1200150" lvl="2" indent="-285750">
              <a:buFont typeface="Arial" panose="020B0604020202020204" pitchFamily="34" charset="0"/>
              <a:buChar char="•"/>
            </a:pPr>
            <a:r>
              <a:rPr lang="en-US" sz="1600" dirty="0">
                <a:latin typeface="Arial "/>
                <a:cs typeface="Arial" panose="020B0604020202020204" pitchFamily="34" charset="0"/>
              </a:rPr>
              <a:t>The two-vessel option result in non-uniform acceptance in </a:t>
            </a:r>
            <a:r>
              <a:rPr lang="en-US" sz="1600" dirty="0">
                <a:latin typeface="Symbol" panose="05050102010706020507" pitchFamily="18" charset="2"/>
                <a:cs typeface="Arial" panose="020B0604020202020204" pitchFamily="34" charset="0"/>
              </a:rPr>
              <a:t>F.</a:t>
            </a:r>
          </a:p>
          <a:p>
            <a:pPr marL="1200150" lvl="2" indent="-285750">
              <a:buFont typeface="Arial" panose="020B0604020202020204" pitchFamily="34" charset="0"/>
              <a:buChar char="•"/>
            </a:pPr>
            <a:endParaRPr lang="en-US" sz="1600" dirty="0">
              <a:latin typeface="Symbol" panose="05050102010706020507" pitchFamily="18" charset="2"/>
              <a:cs typeface="Arial" panose="020B0604020202020204" pitchFamily="34" charset="0"/>
            </a:endParaRPr>
          </a:p>
          <a:p>
            <a:pPr marL="1200150" lvl="2" indent="-285750">
              <a:buFont typeface="Arial" panose="020B0604020202020204" pitchFamily="34" charset="0"/>
              <a:buChar char="•"/>
            </a:pPr>
            <a:endParaRPr lang="en-US" sz="1600" dirty="0">
              <a:latin typeface="Symbol" panose="05050102010706020507" pitchFamily="18" charset="2"/>
              <a:cs typeface="Arial" panose="020B0604020202020204" pitchFamily="34" charset="0"/>
            </a:endParaRPr>
          </a:p>
          <a:p>
            <a:r>
              <a:rPr lang="en-US" b="1" dirty="0">
                <a:latin typeface="Arial" panose="020B0604020202020204" pitchFamily="34" charset="0"/>
                <a:cs typeface="Arial" panose="020B0604020202020204" pitchFamily="34" charset="0"/>
              </a:rPr>
              <a:t>Layout of the detector information in the TDR</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 proposal for the layout of the detector information in the TDR is presented and comments have been collected.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revised version is available at the INDICO agenda page.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 second discussion is foreseen before freezing the scheme.</a:t>
            </a:r>
          </a:p>
        </p:txBody>
      </p:sp>
      <p:pic>
        <p:nvPicPr>
          <p:cNvPr id="5" name="Picture 4">
            <a:extLst>
              <a:ext uri="{FF2B5EF4-FFF2-40B4-BE49-F238E27FC236}">
                <a16:creationId xmlns:a16="http://schemas.microsoft.com/office/drawing/2014/main" id="{133C585C-7CAF-80BF-F3BE-8513EC12DECD}"/>
              </a:ext>
            </a:extLst>
          </p:cNvPr>
          <p:cNvPicPr>
            <a:picLocks noChangeAspect="1"/>
          </p:cNvPicPr>
          <p:nvPr/>
        </p:nvPicPr>
        <p:blipFill rotWithShape="1">
          <a:blip r:embed="rId2"/>
          <a:srcRect r="51265"/>
          <a:stretch/>
        </p:blipFill>
        <p:spPr>
          <a:xfrm>
            <a:off x="8909285" y="186600"/>
            <a:ext cx="3185612" cy="3305596"/>
          </a:xfrm>
          <a:prstGeom prst="rect">
            <a:avLst/>
          </a:prstGeom>
        </p:spPr>
      </p:pic>
      <p:pic>
        <p:nvPicPr>
          <p:cNvPr id="9" name="Picture 8">
            <a:extLst>
              <a:ext uri="{FF2B5EF4-FFF2-40B4-BE49-F238E27FC236}">
                <a16:creationId xmlns:a16="http://schemas.microsoft.com/office/drawing/2014/main" id="{1C5DC169-C287-FA01-FF92-4797D6B85052}"/>
              </a:ext>
            </a:extLst>
          </p:cNvPr>
          <p:cNvPicPr>
            <a:picLocks noChangeAspect="1"/>
          </p:cNvPicPr>
          <p:nvPr/>
        </p:nvPicPr>
        <p:blipFill rotWithShape="1">
          <a:blip r:embed="rId2"/>
          <a:srcRect l="50000"/>
          <a:stretch/>
        </p:blipFill>
        <p:spPr>
          <a:xfrm>
            <a:off x="8923714" y="3552404"/>
            <a:ext cx="3268286" cy="3305596"/>
          </a:xfrm>
          <a:prstGeom prst="rect">
            <a:avLst/>
          </a:prstGeom>
        </p:spPr>
      </p:pic>
      <p:sp>
        <p:nvSpPr>
          <p:cNvPr id="10" name="Title 1">
            <a:extLst>
              <a:ext uri="{FF2B5EF4-FFF2-40B4-BE49-F238E27FC236}">
                <a16:creationId xmlns:a16="http://schemas.microsoft.com/office/drawing/2014/main" id="{C67F91A0-1018-E5AB-BEF6-0CE63AFCDCF7}"/>
              </a:ext>
            </a:extLst>
          </p:cNvPr>
          <p:cNvSpPr>
            <a:spLocks noGrp="1"/>
          </p:cNvSpPr>
          <p:nvPr/>
        </p:nvSpPr>
        <p:spPr>
          <a:xfrm>
            <a:off x="8596500" y="186600"/>
            <a:ext cx="1561089" cy="300445"/>
          </a:xfrm>
          <a:prstGeom prst="rect">
            <a:avLst/>
          </a:prstGeom>
          <a:solidFill>
            <a:schemeClr val="bg1">
              <a:lumMod val="9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00B0F0"/>
                </a:solidFill>
              </a:rPr>
              <a:t>Single vessel</a:t>
            </a:r>
          </a:p>
        </p:txBody>
      </p:sp>
      <p:sp>
        <p:nvSpPr>
          <p:cNvPr id="15" name="Title 1">
            <a:extLst>
              <a:ext uri="{FF2B5EF4-FFF2-40B4-BE49-F238E27FC236}">
                <a16:creationId xmlns:a16="http://schemas.microsoft.com/office/drawing/2014/main" id="{AE8CAAEB-3F8C-7465-0046-B44612601A8E}"/>
              </a:ext>
            </a:extLst>
          </p:cNvPr>
          <p:cNvSpPr>
            <a:spLocks noGrp="1"/>
          </p:cNvSpPr>
          <p:nvPr/>
        </p:nvSpPr>
        <p:spPr>
          <a:xfrm rot="16200000">
            <a:off x="6889217" y="3654957"/>
            <a:ext cx="3185612" cy="368082"/>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err="1">
                <a:solidFill>
                  <a:srgbClr val="00B0F0"/>
                </a:solidFill>
              </a:rPr>
              <a:t>dRICH</a:t>
            </a:r>
            <a:r>
              <a:rPr lang="en-US" sz="2000" b="1" dirty="0">
                <a:solidFill>
                  <a:srgbClr val="00B0F0"/>
                </a:solidFill>
              </a:rPr>
              <a:t> acceptance  (</a:t>
            </a:r>
            <a:r>
              <a:rPr lang="en-US" sz="2000" b="1" dirty="0">
                <a:solidFill>
                  <a:srgbClr val="00B0F0"/>
                </a:solidFill>
                <a:latin typeface="Symbol" panose="05050102010706020507" pitchFamily="18" charset="2"/>
              </a:rPr>
              <a:t>h</a:t>
            </a:r>
            <a:r>
              <a:rPr lang="en-US" sz="2000" b="1" dirty="0">
                <a:solidFill>
                  <a:srgbClr val="00B0F0"/>
                </a:solidFill>
              </a:rPr>
              <a:t> vs </a:t>
            </a:r>
            <a:r>
              <a:rPr lang="en-US" sz="2000" b="1" dirty="0">
                <a:solidFill>
                  <a:srgbClr val="00B0F0"/>
                </a:solidFill>
                <a:latin typeface="Symbol" panose="05050102010706020507" pitchFamily="18" charset="2"/>
              </a:rPr>
              <a:t>F</a:t>
            </a:r>
            <a:r>
              <a:rPr lang="en-US" sz="2000" b="1" dirty="0">
                <a:solidFill>
                  <a:srgbClr val="00B0F0"/>
                </a:solidFill>
              </a:rPr>
              <a:t>)</a:t>
            </a:r>
          </a:p>
        </p:txBody>
      </p:sp>
      <p:sp>
        <p:nvSpPr>
          <p:cNvPr id="17" name="Title 1">
            <a:extLst>
              <a:ext uri="{FF2B5EF4-FFF2-40B4-BE49-F238E27FC236}">
                <a16:creationId xmlns:a16="http://schemas.microsoft.com/office/drawing/2014/main" id="{EC3A1623-87FD-BC65-3566-7DD3DE3CE6E8}"/>
              </a:ext>
            </a:extLst>
          </p:cNvPr>
          <p:cNvSpPr>
            <a:spLocks noGrp="1"/>
          </p:cNvSpPr>
          <p:nvPr/>
        </p:nvSpPr>
        <p:spPr>
          <a:xfrm>
            <a:off x="9838903" y="3538553"/>
            <a:ext cx="1561089" cy="300445"/>
          </a:xfrm>
          <a:prstGeom prst="rect">
            <a:avLst/>
          </a:prstGeom>
          <a:solidFill>
            <a:schemeClr val="bg1">
              <a:lumMod val="95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00B0F0"/>
                </a:solidFill>
              </a:rPr>
              <a:t>2 halves</a:t>
            </a:r>
          </a:p>
        </p:txBody>
      </p:sp>
      <p:sp>
        <p:nvSpPr>
          <p:cNvPr id="19" name="TextBox 18">
            <a:extLst>
              <a:ext uri="{FF2B5EF4-FFF2-40B4-BE49-F238E27FC236}">
                <a16:creationId xmlns:a16="http://schemas.microsoft.com/office/drawing/2014/main" id="{39E378D9-32E5-9DCB-5667-3E21B65DDE7C}"/>
              </a:ext>
            </a:extLst>
          </p:cNvPr>
          <p:cNvSpPr txBox="1"/>
          <p:nvPr/>
        </p:nvSpPr>
        <p:spPr>
          <a:xfrm>
            <a:off x="9425637" y="1442548"/>
            <a:ext cx="556563" cy="369332"/>
          </a:xfrm>
          <a:prstGeom prst="rect">
            <a:avLst/>
          </a:prstGeom>
          <a:noFill/>
          <a:ln>
            <a:solidFill>
              <a:schemeClr val="tx1"/>
            </a:solidFill>
          </a:ln>
        </p:spPr>
        <p:txBody>
          <a:bodyPr wrap="none" rtlCol="0">
            <a:spAutoFit/>
          </a:bodyPr>
          <a:lstStyle/>
          <a:p>
            <a:r>
              <a:rPr lang="en-US" dirty="0">
                <a:latin typeface="Arial "/>
              </a:rPr>
              <a:t>gas</a:t>
            </a:r>
          </a:p>
        </p:txBody>
      </p:sp>
      <p:sp>
        <p:nvSpPr>
          <p:cNvPr id="20" name="TextBox 19">
            <a:extLst>
              <a:ext uri="{FF2B5EF4-FFF2-40B4-BE49-F238E27FC236}">
                <a16:creationId xmlns:a16="http://schemas.microsoft.com/office/drawing/2014/main" id="{736B3E28-B492-580C-4BC6-AC666CD4845A}"/>
              </a:ext>
            </a:extLst>
          </p:cNvPr>
          <p:cNvSpPr txBox="1"/>
          <p:nvPr/>
        </p:nvSpPr>
        <p:spPr>
          <a:xfrm>
            <a:off x="9226864" y="2895356"/>
            <a:ext cx="954107" cy="369332"/>
          </a:xfrm>
          <a:prstGeom prst="rect">
            <a:avLst/>
          </a:prstGeom>
          <a:noFill/>
          <a:ln>
            <a:solidFill>
              <a:schemeClr val="tx1"/>
            </a:solidFill>
          </a:ln>
        </p:spPr>
        <p:txBody>
          <a:bodyPr wrap="none" rtlCol="0">
            <a:spAutoFit/>
          </a:bodyPr>
          <a:lstStyle/>
          <a:p>
            <a:r>
              <a:rPr lang="en-US" dirty="0">
                <a:latin typeface="Arial "/>
              </a:rPr>
              <a:t>aerogel</a:t>
            </a:r>
          </a:p>
        </p:txBody>
      </p:sp>
      <p:sp>
        <p:nvSpPr>
          <p:cNvPr id="21" name="Oval 20">
            <a:extLst>
              <a:ext uri="{FF2B5EF4-FFF2-40B4-BE49-F238E27FC236}">
                <a16:creationId xmlns:a16="http://schemas.microsoft.com/office/drawing/2014/main" id="{12B911DF-3D03-8654-0C8C-21331C4D175C}"/>
              </a:ext>
            </a:extLst>
          </p:cNvPr>
          <p:cNvSpPr/>
          <p:nvPr/>
        </p:nvSpPr>
        <p:spPr>
          <a:xfrm>
            <a:off x="10896600" y="364142"/>
            <a:ext cx="914400" cy="38431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52D26A9-38C4-0412-7E9C-104771A227A7}"/>
              </a:ext>
            </a:extLst>
          </p:cNvPr>
          <p:cNvSpPr/>
          <p:nvPr/>
        </p:nvSpPr>
        <p:spPr>
          <a:xfrm>
            <a:off x="9319718" y="3707048"/>
            <a:ext cx="914400" cy="38431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C5E19645-4013-55BD-43EF-D31FDBAA11FD}"/>
              </a:ext>
            </a:extLst>
          </p:cNvPr>
          <p:cNvGrpSpPr/>
          <p:nvPr/>
        </p:nvGrpSpPr>
        <p:grpSpPr>
          <a:xfrm>
            <a:off x="401019" y="1273966"/>
            <a:ext cx="10879316" cy="4543025"/>
            <a:chOff x="361741" y="1261511"/>
            <a:chExt cx="10879316" cy="4543025"/>
          </a:xfrm>
        </p:grpSpPr>
        <p:grpSp>
          <p:nvGrpSpPr>
            <p:cNvPr id="8" name="Group 7">
              <a:extLst>
                <a:ext uri="{FF2B5EF4-FFF2-40B4-BE49-F238E27FC236}">
                  <a16:creationId xmlns:a16="http://schemas.microsoft.com/office/drawing/2014/main" id="{5CB27C15-71A5-C0CD-2020-17DDA049EB5B}"/>
                </a:ext>
              </a:extLst>
            </p:cNvPr>
            <p:cNvGrpSpPr/>
            <p:nvPr/>
          </p:nvGrpSpPr>
          <p:grpSpPr>
            <a:xfrm>
              <a:off x="4618479" y="1552106"/>
              <a:ext cx="6622578" cy="4252430"/>
              <a:chOff x="2189604" y="862182"/>
              <a:chExt cx="6622578" cy="4252430"/>
            </a:xfrm>
          </p:grpSpPr>
          <p:sp>
            <p:nvSpPr>
              <p:cNvPr id="2" name="Rectangle 1">
                <a:extLst>
                  <a:ext uri="{FF2B5EF4-FFF2-40B4-BE49-F238E27FC236}">
                    <a16:creationId xmlns:a16="http://schemas.microsoft.com/office/drawing/2014/main" id="{2A16D9BA-D30B-9ECC-751B-F315DB316BB5}"/>
                  </a:ext>
                </a:extLst>
              </p:cNvPr>
              <p:cNvSpPr/>
              <p:nvPr/>
            </p:nvSpPr>
            <p:spPr>
              <a:xfrm>
                <a:off x="2189604" y="862182"/>
                <a:ext cx="6622578" cy="4252430"/>
              </a:xfrm>
              <a:prstGeom prst="rect">
                <a:avLst/>
              </a:prstGeom>
              <a:solidFill>
                <a:schemeClr val="bg1"/>
              </a:solidFill>
              <a:ln w="19050"/>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8239FAF-53EE-1B13-1429-1998B0F15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306" y="1363199"/>
                <a:ext cx="5878286" cy="33065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D6F2250-4F73-F2E6-D8E3-634F878F2310}"/>
                  </a:ext>
                </a:extLst>
              </p:cNvPr>
              <p:cNvSpPr txBox="1"/>
              <p:nvPr/>
            </p:nvSpPr>
            <p:spPr>
              <a:xfrm>
                <a:off x="2445970" y="963089"/>
                <a:ext cx="6350336" cy="400110"/>
              </a:xfrm>
              <a:prstGeom prst="rect">
                <a:avLst/>
              </a:prstGeom>
              <a:noFill/>
            </p:spPr>
            <p:txBody>
              <a:bodyPr wrap="square" rtlCol="0">
                <a:spAutoFit/>
              </a:bodyPr>
              <a:lstStyle/>
              <a:p>
                <a:r>
                  <a:rPr lang="en-US" sz="2000" dirty="0"/>
                  <a:t>DD4hep Implementation of Services Effective Model (#661)</a:t>
                </a:r>
              </a:p>
            </p:txBody>
          </p:sp>
          <p:sp>
            <p:nvSpPr>
              <p:cNvPr id="7" name="TextBox 6">
                <a:extLst>
                  <a:ext uri="{FF2B5EF4-FFF2-40B4-BE49-F238E27FC236}">
                    <a16:creationId xmlns:a16="http://schemas.microsoft.com/office/drawing/2014/main" id="{A9E67CD0-81EC-38A3-1B19-400162F4F091}"/>
                  </a:ext>
                </a:extLst>
              </p:cNvPr>
              <p:cNvSpPr txBox="1"/>
              <p:nvPr/>
            </p:nvSpPr>
            <p:spPr>
              <a:xfrm>
                <a:off x="2562839" y="4651432"/>
                <a:ext cx="6061603" cy="369332"/>
              </a:xfrm>
              <a:prstGeom prst="rect">
                <a:avLst/>
              </a:prstGeom>
              <a:noFill/>
            </p:spPr>
            <p:txBody>
              <a:bodyPr wrap="square" rtlCol="0">
                <a:spAutoFit/>
              </a:bodyPr>
              <a:lstStyle/>
              <a:p>
                <a:r>
                  <a:rPr lang="en-US" dirty="0"/>
                  <a:t>3/20 S&amp;C Meeting: </a:t>
                </a:r>
                <a:r>
                  <a:rPr lang="en-US" dirty="0">
                    <a:hlinkClick r:id="rId4"/>
                  </a:rPr>
                  <a:t>https://indico.bnl.gov/event/22802/</a:t>
                </a:r>
                <a:endParaRPr lang="en-US" dirty="0"/>
              </a:p>
            </p:txBody>
          </p:sp>
        </p:grpSp>
        <p:cxnSp>
          <p:nvCxnSpPr>
            <p:cNvPr id="16" name="Straight Connector 15">
              <a:extLst>
                <a:ext uri="{FF2B5EF4-FFF2-40B4-BE49-F238E27FC236}">
                  <a16:creationId xmlns:a16="http://schemas.microsoft.com/office/drawing/2014/main" id="{F80A70D6-387F-83AB-5E18-8D999F37FFAC}"/>
                </a:ext>
              </a:extLst>
            </p:cNvPr>
            <p:cNvCxnSpPr/>
            <p:nvPr/>
          </p:nvCxnSpPr>
          <p:spPr>
            <a:xfrm>
              <a:off x="361741" y="1442548"/>
              <a:ext cx="4256738" cy="43619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A90794-B6AF-3FB6-22C6-D84585B40825}"/>
                </a:ext>
              </a:extLst>
            </p:cNvPr>
            <p:cNvCxnSpPr>
              <a:cxnSpLocks/>
            </p:cNvCxnSpPr>
            <p:nvPr/>
          </p:nvCxnSpPr>
          <p:spPr>
            <a:xfrm>
              <a:off x="5492871" y="1261511"/>
              <a:ext cx="5732310" cy="2547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432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3683B-FC5D-E989-76FF-40FE5341F5B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E3355A9-BA59-E1D3-1E57-E9002DD9F9EA}"/>
              </a:ext>
            </a:extLst>
          </p:cNvPr>
          <p:cNvSpPr>
            <a:spLocks noGrp="1"/>
          </p:cNvSpPr>
          <p:nvPr/>
        </p:nvSpPr>
        <p:spPr>
          <a:xfrm>
            <a:off x="0" y="-18832"/>
            <a:ext cx="12192000" cy="707082"/>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B0F0"/>
                </a:solidFill>
              </a:rPr>
              <a:t>TIC Report from Recent Meetings – 3/18</a:t>
            </a:r>
          </a:p>
        </p:txBody>
      </p:sp>
      <p:sp>
        <p:nvSpPr>
          <p:cNvPr id="11" name="Slide Number Placeholder 2">
            <a:extLst>
              <a:ext uri="{FF2B5EF4-FFF2-40B4-BE49-F238E27FC236}">
                <a16:creationId xmlns:a16="http://schemas.microsoft.com/office/drawing/2014/main" id="{C4F8BBF0-9854-EB67-5AB4-E6D97C3776E0}"/>
              </a:ext>
            </a:extLst>
          </p:cNvPr>
          <p:cNvSpPr>
            <a:spLocks noGrp="1"/>
          </p:cNvSpPr>
          <p:nvPr>
            <p:ph type="sldNum" sz="quarter" idx="12"/>
          </p:nvPr>
        </p:nvSpPr>
        <p:spPr>
          <a:xfrm>
            <a:off x="8610600" y="6356350"/>
            <a:ext cx="2743200" cy="365125"/>
          </a:xfrm>
        </p:spPr>
        <p:txBody>
          <a:bodyPr/>
          <a:lstStyle/>
          <a:p>
            <a:fld id="{5C1BF830-87C3-42F5-865E-35C573BADD1F}" type="slidenum">
              <a:rPr lang="en-US" smtClean="0"/>
              <a:t>6</a:t>
            </a:fld>
            <a:endParaRPr lang="en-US"/>
          </a:p>
        </p:txBody>
      </p:sp>
      <p:sp>
        <p:nvSpPr>
          <p:cNvPr id="13" name="Date Placeholder 3">
            <a:extLst>
              <a:ext uri="{FF2B5EF4-FFF2-40B4-BE49-F238E27FC236}">
                <a16:creationId xmlns:a16="http://schemas.microsoft.com/office/drawing/2014/main" id="{E225EAC1-A953-952D-F3F5-6884C48A1C81}"/>
              </a:ext>
            </a:extLst>
          </p:cNvPr>
          <p:cNvSpPr>
            <a:spLocks noGrp="1"/>
          </p:cNvSpPr>
          <p:nvPr>
            <p:ph type="dt" sz="half" idx="10"/>
          </p:nvPr>
        </p:nvSpPr>
        <p:spPr>
          <a:xfrm>
            <a:off x="838199" y="6425076"/>
            <a:ext cx="3102621" cy="296399"/>
          </a:xfrm>
        </p:spPr>
        <p:txBody>
          <a:bodyPr/>
          <a:lstStyle/>
          <a:p>
            <a:r>
              <a:rPr lang="en-US"/>
              <a:t>3/21/2024</a:t>
            </a:r>
            <a:endParaRPr lang="en-US" dirty="0"/>
          </a:p>
        </p:txBody>
      </p:sp>
      <p:sp>
        <p:nvSpPr>
          <p:cNvPr id="14" name="Footer Placeholder 4">
            <a:extLst>
              <a:ext uri="{FF2B5EF4-FFF2-40B4-BE49-F238E27FC236}">
                <a16:creationId xmlns:a16="http://schemas.microsoft.com/office/drawing/2014/main" id="{5E85459B-EAB7-2408-11ED-8A3A8D0CEB0C}"/>
              </a:ext>
            </a:extLst>
          </p:cNvPr>
          <p:cNvSpPr>
            <a:spLocks noGrp="1"/>
          </p:cNvSpPr>
          <p:nvPr>
            <p:ph type="ftr" sz="quarter" idx="11"/>
          </p:nvPr>
        </p:nvSpPr>
        <p:spPr>
          <a:xfrm>
            <a:off x="6964680" y="6356350"/>
            <a:ext cx="4114800" cy="365125"/>
          </a:xfrm>
        </p:spPr>
        <p:txBody>
          <a:bodyPr/>
          <a:lstStyle/>
          <a:p>
            <a:pPr algn="l"/>
            <a:r>
              <a:rPr lang="it-IT"/>
              <a:t>ePIC General Meeting </a:t>
            </a:r>
            <a:endParaRPr lang="en-US" dirty="0"/>
          </a:p>
        </p:txBody>
      </p:sp>
      <p:sp>
        <p:nvSpPr>
          <p:cNvPr id="3" name="TextBox 2">
            <a:extLst>
              <a:ext uri="{FF2B5EF4-FFF2-40B4-BE49-F238E27FC236}">
                <a16:creationId xmlns:a16="http://schemas.microsoft.com/office/drawing/2014/main" id="{34BC61AE-63AD-BD61-2EC8-5F7ABFB68D93}"/>
              </a:ext>
            </a:extLst>
          </p:cNvPr>
          <p:cNvSpPr txBox="1"/>
          <p:nvPr/>
        </p:nvSpPr>
        <p:spPr>
          <a:xfrm>
            <a:off x="102396" y="813229"/>
            <a:ext cx="11995197" cy="1600438"/>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Planning for the TDR effort, Calorimetry </a:t>
            </a:r>
          </a:p>
          <a:p>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effort of the different calorimeter subsystems for pre-TDR is analyzed in detail with goal; completion by 2024</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No intermediate timelines provided </a:t>
            </a:r>
            <a:r>
              <a:rPr lang="en-US" sz="1600" dirty="0">
                <a:latin typeface="Arial" panose="020B0604020202020204" pitchFamily="34" charset="0"/>
                <a:cs typeface="Arial" panose="020B0604020202020204" pitchFamily="34" charset="0"/>
                <a:sym typeface="Wingdings" panose="05000000000000000000" pitchFamily="2" charset="2"/>
              </a:rPr>
              <a:t> </a:t>
            </a:r>
            <a:r>
              <a:rPr lang="en-US" sz="1600" dirty="0">
                <a:latin typeface="Arial" panose="020B0604020202020204" pitchFamily="34" charset="0"/>
                <a:cs typeface="Arial" panose="020B0604020202020204" pitchFamily="34" charset="0"/>
              </a:rPr>
              <a:t>they will be requested to the DSCs for the most demanding items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backward </a:t>
            </a:r>
            <a:r>
              <a:rPr lang="en-US" sz="1600" dirty="0" err="1">
                <a:latin typeface="Arial" panose="020B0604020202020204" pitchFamily="34" charset="0"/>
                <a:cs typeface="Arial" panose="020B0604020202020204" pitchFamily="34" charset="0"/>
              </a:rPr>
              <a:t>HCal</a:t>
            </a:r>
            <a:r>
              <a:rPr lang="en-US" sz="1600" dirty="0">
                <a:latin typeface="Arial" panose="020B0604020202020204" pitchFamily="34" charset="0"/>
                <a:cs typeface="Arial" panose="020B0604020202020204" pitchFamily="34" charset="0"/>
              </a:rPr>
              <a:t> is the subsystem where reaching the pre-TDR level by the end of 2024 is more critical due to the limited workforce available and aspects of novelty in the role of this detector.</a:t>
            </a:r>
          </a:p>
        </p:txBody>
      </p:sp>
      <p:pic>
        <p:nvPicPr>
          <p:cNvPr id="6" name="Picture 5">
            <a:extLst>
              <a:ext uri="{FF2B5EF4-FFF2-40B4-BE49-F238E27FC236}">
                <a16:creationId xmlns:a16="http://schemas.microsoft.com/office/drawing/2014/main" id="{6FA150BF-F6F5-D605-1FEF-7E8DC6595713}"/>
              </a:ext>
            </a:extLst>
          </p:cNvPr>
          <p:cNvPicPr>
            <a:picLocks noChangeAspect="1"/>
          </p:cNvPicPr>
          <p:nvPr/>
        </p:nvPicPr>
        <p:blipFill>
          <a:blip r:embed="rId2"/>
          <a:stretch>
            <a:fillRect/>
          </a:stretch>
        </p:blipFill>
        <p:spPr>
          <a:xfrm>
            <a:off x="5669418" y="2766924"/>
            <a:ext cx="6166900" cy="3589426"/>
          </a:xfrm>
          <a:prstGeom prst="rect">
            <a:avLst/>
          </a:prstGeom>
        </p:spPr>
      </p:pic>
      <p:sp>
        <p:nvSpPr>
          <p:cNvPr id="8" name="TextBox 7">
            <a:extLst>
              <a:ext uri="{FF2B5EF4-FFF2-40B4-BE49-F238E27FC236}">
                <a16:creationId xmlns:a16="http://schemas.microsoft.com/office/drawing/2014/main" id="{DA09DB12-BD09-BF50-1763-E8836D0DCE97}"/>
              </a:ext>
            </a:extLst>
          </p:cNvPr>
          <p:cNvSpPr txBox="1"/>
          <p:nvPr/>
        </p:nvSpPr>
        <p:spPr>
          <a:xfrm>
            <a:off x="94407" y="2467583"/>
            <a:ext cx="5837055" cy="4062651"/>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ZDC Simulation Studies</a:t>
            </a:r>
          </a:p>
          <a:p>
            <a:endParaRPr lang="en-US" sz="1600" b="1"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ZDC resolution for </a:t>
            </a:r>
            <a:r>
              <a:rPr lang="en-US" sz="1600" dirty="0">
                <a:latin typeface="Symbol" panose="05050102010706020507" pitchFamily="18" charset="2"/>
                <a:cs typeface="Arial" panose="020B0604020202020204" pitchFamily="34" charset="0"/>
              </a:rPr>
              <a:t>L</a:t>
            </a:r>
            <a:r>
              <a:rPr lang="en-US" sz="1600" baseline="30000" dirty="0">
                <a:latin typeface="Arial" panose="020B0604020202020204" pitchFamily="34" charset="0"/>
                <a:cs typeface="Arial" panose="020B0604020202020204" pitchFamily="34" charset="0"/>
              </a:rPr>
              <a:t>0</a:t>
            </a:r>
            <a:r>
              <a:rPr lang="en-US" sz="1600" dirty="0">
                <a:latin typeface="Arial" panose="020B0604020202020204" pitchFamily="34" charset="0"/>
                <a:cs typeface="Arial" panose="020B0604020202020204" pitchFamily="34" charset="0"/>
              </a:rPr>
              <a:t> reconstruction in the neutral decay channel presented assuming </a:t>
            </a:r>
            <a:r>
              <a:rPr lang="en-US" sz="1600" dirty="0">
                <a:latin typeface="Symbol" panose="05050102010706020507" pitchFamily="18" charset="2"/>
                <a:cs typeface="Arial" panose="020B0604020202020204" pitchFamily="34" charset="0"/>
              </a:rPr>
              <a:t>L</a:t>
            </a:r>
            <a:r>
              <a:rPr lang="en-US" sz="1600" baseline="30000" dirty="0">
                <a:latin typeface="Arial" panose="020B0604020202020204" pitchFamily="34" charset="0"/>
                <a:cs typeface="Arial" panose="020B0604020202020204" pitchFamily="34" charset="0"/>
              </a:rPr>
              <a:t>0</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a:t>
            </a:r>
            <a:r>
              <a:rPr lang="en-US" sz="1600" baseline="-25000" dirty="0" err="1">
                <a:latin typeface="Arial" panose="020B0604020202020204" pitchFamily="34" charset="0"/>
                <a:cs typeface="Arial" panose="020B0604020202020204" pitchFamily="34" charset="0"/>
              </a:rPr>
              <a:t>T</a:t>
            </a:r>
            <a:r>
              <a:rPr lang="en-US" sz="1600" dirty="0">
                <a:latin typeface="Arial" panose="020B0604020202020204" pitchFamily="34" charset="0"/>
                <a:cs typeface="Arial" panose="020B0604020202020204" pitchFamily="34" charset="0"/>
              </a:rPr>
              <a:t> resolution as figure of merit;</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Dominant role: neutron reconstruction, in particular, the angular resolution</a:t>
            </a:r>
          </a:p>
          <a:p>
            <a:pPr marL="742950" lvl="1" indent="-285750">
              <a:buFont typeface="Arial" panose="020B0604020202020204" pitchFamily="34" charset="0"/>
              <a:buChar char="•"/>
            </a:pPr>
            <a:r>
              <a:rPr lang="en-US" sz="1600" dirty="0">
                <a:latin typeface="Symbol" panose="05050102010706020507" pitchFamily="18" charset="2"/>
                <a:cs typeface="Arial" panose="020B0604020202020204" pitchFamily="34" charset="0"/>
              </a:rPr>
              <a:t>p</a:t>
            </a:r>
            <a:r>
              <a:rPr lang="en-US" sz="1600" baseline="30000" dirty="0">
                <a:latin typeface="Arial" panose="020B0604020202020204" pitchFamily="34" charset="0"/>
                <a:cs typeface="Arial" panose="020B0604020202020204" pitchFamily="34" charset="0"/>
              </a:rPr>
              <a:t>0</a:t>
            </a:r>
            <a:r>
              <a:rPr lang="en-US" sz="1600" dirty="0">
                <a:latin typeface="Arial" panose="020B0604020202020204" pitchFamily="34" charset="0"/>
                <a:cs typeface="Arial" panose="020B0604020202020204" pitchFamily="34" charset="0"/>
              </a:rPr>
              <a:t> reconstruction also helps if compared to a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simple </a:t>
            </a:r>
            <a:r>
              <a:rPr lang="en-US" sz="1600" dirty="0">
                <a:latin typeface="Symbol" panose="05050102010706020507" pitchFamily="18" charset="2"/>
                <a:cs typeface="Arial" panose="020B0604020202020204" pitchFamily="34" charset="0"/>
              </a:rPr>
              <a:t>p</a:t>
            </a:r>
            <a:r>
              <a:rPr lang="en-US" sz="1600" baseline="30000" dirty="0">
                <a:latin typeface="Arial" panose="020B0604020202020204" pitchFamily="34" charset="0"/>
                <a:cs typeface="Arial" panose="020B0604020202020204" pitchFamily="34" charset="0"/>
              </a:rPr>
              <a:t>0</a:t>
            </a:r>
            <a:r>
              <a:rPr lang="en-US" sz="1600" dirty="0">
                <a:latin typeface="Arial" panose="020B0604020202020204" pitchFamily="34" charset="0"/>
                <a:cs typeface="Arial" panose="020B0604020202020204" pitchFamily="34" charset="0"/>
              </a:rPr>
              <a:t> tagger.</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An electromagnetic section in ZDC by long crystal is not beneficial because it can destroy the angular information;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Comparison between short crystals or no crystal configurations would require full simulation studies.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Simulations dedicated to soft gamma and to vector meson production are also needed: they require the contribution of the physics WGs.</a:t>
            </a:r>
          </a:p>
        </p:txBody>
      </p:sp>
      <p:sp>
        <p:nvSpPr>
          <p:cNvPr id="10" name="TextBox 9">
            <a:extLst>
              <a:ext uri="{FF2B5EF4-FFF2-40B4-BE49-F238E27FC236}">
                <a16:creationId xmlns:a16="http://schemas.microsoft.com/office/drawing/2014/main" id="{68499530-D410-D856-8E9D-5FAF88FB8EFB}"/>
              </a:ext>
            </a:extLst>
          </p:cNvPr>
          <p:cNvSpPr txBox="1"/>
          <p:nvPr/>
        </p:nvSpPr>
        <p:spPr>
          <a:xfrm>
            <a:off x="5731776" y="2370634"/>
            <a:ext cx="2101409" cy="369332"/>
          </a:xfrm>
          <a:prstGeom prst="rect">
            <a:avLst/>
          </a:prstGeom>
          <a:noFill/>
          <a:ln>
            <a:solidFill>
              <a:schemeClr val="tx1"/>
            </a:solidFill>
          </a:ln>
        </p:spPr>
        <p:txBody>
          <a:bodyPr wrap="none" rtlCol="0">
            <a:spAutoFit/>
          </a:bodyPr>
          <a:lstStyle/>
          <a:p>
            <a:r>
              <a:rPr lang="en-US" dirty="0">
                <a:latin typeface="Symbol" panose="05050102010706020507" pitchFamily="18" charset="2"/>
              </a:rPr>
              <a:t>s</a:t>
            </a:r>
            <a:r>
              <a:rPr lang="en-US" baseline="-25000" dirty="0">
                <a:latin typeface="Symbol" panose="05050102010706020507" pitchFamily="18" charset="2"/>
              </a:rPr>
              <a:t>q</a:t>
            </a:r>
            <a:r>
              <a:rPr lang="en-US" dirty="0"/>
              <a:t>-neutron: 2 </a:t>
            </a:r>
            <a:r>
              <a:rPr lang="en-US" dirty="0" err="1"/>
              <a:t>mrad</a:t>
            </a:r>
            <a:r>
              <a:rPr lang="en-US" dirty="0"/>
              <a:t> </a:t>
            </a:r>
          </a:p>
        </p:txBody>
      </p:sp>
      <p:cxnSp>
        <p:nvCxnSpPr>
          <p:cNvPr id="16" name="Straight Arrow Connector 15">
            <a:extLst>
              <a:ext uri="{FF2B5EF4-FFF2-40B4-BE49-F238E27FC236}">
                <a16:creationId xmlns:a16="http://schemas.microsoft.com/office/drawing/2014/main" id="{17D841ED-1BED-51BB-09C2-7F20C2D8AB83}"/>
              </a:ext>
            </a:extLst>
          </p:cNvPr>
          <p:cNvCxnSpPr/>
          <p:nvPr/>
        </p:nvCxnSpPr>
        <p:spPr>
          <a:xfrm>
            <a:off x="6384616" y="2766924"/>
            <a:ext cx="1286634" cy="2193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27217C5-9FCE-5727-0888-E97C856DA521}"/>
              </a:ext>
            </a:extLst>
          </p:cNvPr>
          <p:cNvSpPr txBox="1"/>
          <p:nvPr/>
        </p:nvSpPr>
        <p:spPr>
          <a:xfrm>
            <a:off x="9515831" y="6354247"/>
            <a:ext cx="2061334" cy="369332"/>
          </a:xfrm>
          <a:prstGeom prst="rect">
            <a:avLst/>
          </a:prstGeom>
          <a:noFill/>
          <a:ln>
            <a:solidFill>
              <a:schemeClr val="tx1"/>
            </a:solidFill>
          </a:ln>
        </p:spPr>
        <p:txBody>
          <a:bodyPr wrap="none" rtlCol="0">
            <a:spAutoFit/>
          </a:bodyPr>
          <a:lstStyle/>
          <a:p>
            <a:r>
              <a:rPr lang="en-US" dirty="0">
                <a:latin typeface="Symbol" panose="05050102010706020507" pitchFamily="18" charset="2"/>
              </a:rPr>
              <a:t>s</a:t>
            </a:r>
            <a:r>
              <a:rPr lang="en-US" baseline="-25000" dirty="0">
                <a:latin typeface="Symbol" panose="05050102010706020507" pitchFamily="18" charset="2"/>
              </a:rPr>
              <a:t>q</a:t>
            </a:r>
            <a:r>
              <a:rPr lang="en-US" dirty="0"/>
              <a:t>-neutron: 3 </a:t>
            </a:r>
            <a:r>
              <a:rPr lang="en-US" dirty="0" err="1"/>
              <a:t>mrad</a:t>
            </a:r>
            <a:r>
              <a:rPr lang="en-US" dirty="0"/>
              <a:t> </a:t>
            </a:r>
          </a:p>
        </p:txBody>
      </p:sp>
      <p:sp>
        <p:nvSpPr>
          <p:cNvPr id="18" name="TextBox 17">
            <a:extLst>
              <a:ext uri="{FF2B5EF4-FFF2-40B4-BE49-F238E27FC236}">
                <a16:creationId xmlns:a16="http://schemas.microsoft.com/office/drawing/2014/main" id="{72AADC6F-FCA1-A0AE-272D-7FCCE658BF3C}"/>
              </a:ext>
            </a:extLst>
          </p:cNvPr>
          <p:cNvSpPr txBox="1"/>
          <p:nvPr/>
        </p:nvSpPr>
        <p:spPr>
          <a:xfrm>
            <a:off x="6096000" y="6198642"/>
            <a:ext cx="2061334" cy="369332"/>
          </a:xfrm>
          <a:prstGeom prst="rect">
            <a:avLst/>
          </a:prstGeom>
          <a:noFill/>
          <a:ln>
            <a:solidFill>
              <a:schemeClr val="tx1"/>
            </a:solidFill>
          </a:ln>
        </p:spPr>
        <p:txBody>
          <a:bodyPr wrap="none" rtlCol="0">
            <a:spAutoFit/>
          </a:bodyPr>
          <a:lstStyle/>
          <a:p>
            <a:r>
              <a:rPr lang="en-US" dirty="0">
                <a:latin typeface="Symbol" panose="05050102010706020507" pitchFamily="18" charset="2"/>
              </a:rPr>
              <a:t>s</a:t>
            </a:r>
            <a:r>
              <a:rPr lang="en-US" baseline="-25000" dirty="0">
                <a:latin typeface="Symbol" panose="05050102010706020507" pitchFamily="18" charset="2"/>
              </a:rPr>
              <a:t>q</a:t>
            </a:r>
            <a:r>
              <a:rPr lang="en-US" dirty="0"/>
              <a:t>-neutron: 1 </a:t>
            </a:r>
            <a:r>
              <a:rPr lang="en-US" dirty="0" err="1"/>
              <a:t>mrad</a:t>
            </a:r>
            <a:r>
              <a:rPr lang="en-US" dirty="0"/>
              <a:t> </a:t>
            </a:r>
          </a:p>
        </p:txBody>
      </p:sp>
      <p:cxnSp>
        <p:nvCxnSpPr>
          <p:cNvPr id="23" name="Straight Arrow Connector 22">
            <a:extLst>
              <a:ext uri="{FF2B5EF4-FFF2-40B4-BE49-F238E27FC236}">
                <a16:creationId xmlns:a16="http://schemas.microsoft.com/office/drawing/2014/main" id="{F0EE7084-2C41-A39B-2CDF-A2AAB8CB2DE3}"/>
              </a:ext>
            </a:extLst>
          </p:cNvPr>
          <p:cNvCxnSpPr/>
          <p:nvPr/>
        </p:nvCxnSpPr>
        <p:spPr>
          <a:xfrm flipV="1">
            <a:off x="7145267" y="5559228"/>
            <a:ext cx="525983" cy="644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9D6E7B0-2584-BE18-F175-2E6BCD9ED6E6}"/>
              </a:ext>
            </a:extLst>
          </p:cNvPr>
          <p:cNvCxnSpPr>
            <a:stCxn id="17" idx="0"/>
          </p:cNvCxnSpPr>
          <p:nvPr/>
        </p:nvCxnSpPr>
        <p:spPr>
          <a:xfrm flipH="1" flipV="1">
            <a:off x="8496637" y="4960418"/>
            <a:ext cx="2049861" cy="1393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357832D-197D-D40F-4ED2-069FA2E67210}"/>
              </a:ext>
            </a:extLst>
          </p:cNvPr>
          <p:cNvSpPr txBox="1"/>
          <p:nvPr/>
        </p:nvSpPr>
        <p:spPr>
          <a:xfrm>
            <a:off x="9911696" y="3729466"/>
            <a:ext cx="2280304" cy="646331"/>
          </a:xfrm>
          <a:prstGeom prst="rect">
            <a:avLst/>
          </a:prstGeom>
          <a:noFill/>
          <a:ln>
            <a:solidFill>
              <a:schemeClr val="tx1"/>
            </a:solidFill>
          </a:ln>
        </p:spPr>
        <p:txBody>
          <a:bodyPr wrap="none" rtlCol="0">
            <a:spAutoFit/>
          </a:bodyPr>
          <a:lstStyle/>
          <a:p>
            <a:r>
              <a:rPr lang="en-US" dirty="0"/>
              <a:t>No </a:t>
            </a:r>
            <a:r>
              <a:rPr lang="en-US" dirty="0">
                <a:latin typeface="Symbol" panose="05050102010706020507" pitchFamily="18" charset="2"/>
              </a:rPr>
              <a:t>p</a:t>
            </a:r>
            <a:r>
              <a:rPr lang="en-US" baseline="30000" dirty="0"/>
              <a:t>0</a:t>
            </a:r>
            <a:r>
              <a:rPr lang="en-US" dirty="0"/>
              <a:t> reconstruction, </a:t>
            </a:r>
          </a:p>
          <a:p>
            <a:r>
              <a:rPr lang="en-US" dirty="0"/>
              <a:t>only tagger</a:t>
            </a:r>
          </a:p>
        </p:txBody>
      </p:sp>
      <p:cxnSp>
        <p:nvCxnSpPr>
          <p:cNvPr id="28" name="Straight Arrow Connector 27">
            <a:extLst>
              <a:ext uri="{FF2B5EF4-FFF2-40B4-BE49-F238E27FC236}">
                <a16:creationId xmlns:a16="http://schemas.microsoft.com/office/drawing/2014/main" id="{8E56B29D-6944-F6DE-77D8-3CBC3B8714CF}"/>
              </a:ext>
            </a:extLst>
          </p:cNvPr>
          <p:cNvCxnSpPr>
            <a:stCxn id="26" idx="2"/>
          </p:cNvCxnSpPr>
          <p:nvPr/>
        </p:nvCxnSpPr>
        <p:spPr>
          <a:xfrm flipH="1">
            <a:off x="9661890" y="4375797"/>
            <a:ext cx="1389958" cy="372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042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2F8CA-4507-3ABC-81A3-FCD6ACCB4907}"/>
            </a:ext>
          </a:extLst>
        </p:cNvPr>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1BBEE314-4EA9-0273-92EE-058E0420B6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88" y="845310"/>
            <a:ext cx="8976057" cy="2686265"/>
          </a:xfrm>
          <a:prstGeom prst="rect">
            <a:avLst/>
          </a:prstGeom>
        </p:spPr>
      </p:pic>
      <p:sp>
        <p:nvSpPr>
          <p:cNvPr id="4" name="Title 1">
            <a:extLst>
              <a:ext uri="{FF2B5EF4-FFF2-40B4-BE49-F238E27FC236}">
                <a16:creationId xmlns:a16="http://schemas.microsoft.com/office/drawing/2014/main" id="{9083703D-069C-3462-6367-DBAFD75CAE8B}"/>
              </a:ext>
            </a:extLst>
          </p:cNvPr>
          <p:cNvSpPr>
            <a:spLocks noGrp="1"/>
          </p:cNvSpPr>
          <p:nvPr/>
        </p:nvSpPr>
        <p:spPr>
          <a:xfrm>
            <a:off x="0" y="-25030"/>
            <a:ext cx="11142406" cy="707082"/>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B0F0"/>
                </a:solidFill>
              </a:rPr>
              <a:t>WHAT’s COMING </a:t>
            </a:r>
          </a:p>
        </p:txBody>
      </p:sp>
      <p:sp>
        <p:nvSpPr>
          <p:cNvPr id="9" name="TextBox 8">
            <a:extLst>
              <a:ext uri="{FF2B5EF4-FFF2-40B4-BE49-F238E27FC236}">
                <a16:creationId xmlns:a16="http://schemas.microsoft.com/office/drawing/2014/main" id="{5B4D9E41-57CB-E8B2-4B7B-A045E2885D09}"/>
              </a:ext>
            </a:extLst>
          </p:cNvPr>
          <p:cNvSpPr txBox="1"/>
          <p:nvPr/>
        </p:nvSpPr>
        <p:spPr>
          <a:xfrm>
            <a:off x="436969" y="3864641"/>
            <a:ext cx="11207469" cy="2523768"/>
          </a:xfrm>
          <a:prstGeom prst="rect">
            <a:avLst/>
          </a:prstGeom>
          <a:noFill/>
        </p:spPr>
        <p:txBody>
          <a:bodyPr wrap="square" rtlCol="0">
            <a:spAutoFit/>
          </a:bodyPr>
          <a:lstStyle/>
          <a:p>
            <a:pPr marL="342900" indent="-342900">
              <a:buFont typeface="Arial" panose="020B0604020202020204" pitchFamily="34" charset="0"/>
              <a:buChar char="•"/>
            </a:pPr>
            <a:r>
              <a:rPr lang="en-US" sz="2000" dirty="0"/>
              <a:t>Joint </a:t>
            </a:r>
            <a:r>
              <a:rPr lang="en-US" sz="2000" dirty="0" err="1"/>
              <a:t>ePIC</a:t>
            </a:r>
            <a:r>
              <a:rPr lang="en-US" sz="2000" dirty="0"/>
              <a:t>/EIC project </a:t>
            </a:r>
            <a:r>
              <a:rPr lang="en-US" sz="2000" dirty="0">
                <a:highlight>
                  <a:srgbClr val="CCFFFF"/>
                </a:highlight>
              </a:rPr>
              <a:t>R&amp;D day </a:t>
            </a:r>
            <a:r>
              <a:rPr lang="en-US" sz="2000" dirty="0"/>
              <a:t>on Monday March 25 (organized by Thomas Ullrich)</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Starting in April, </a:t>
            </a:r>
            <a:r>
              <a:rPr lang="en-US" sz="2000" dirty="0">
                <a:highlight>
                  <a:srgbClr val="CCFFFF"/>
                </a:highlight>
              </a:rPr>
              <a:t>follow up on TDR effort at the TIC meetings</a:t>
            </a:r>
            <a:r>
              <a:rPr lang="en-US" sz="2000" dirty="0"/>
              <a:t>:</a:t>
            </a:r>
          </a:p>
          <a:p>
            <a:pPr marL="800100" lvl="1" indent="-342900">
              <a:buFont typeface="Arial" panose="020B0604020202020204" pitchFamily="34" charset="0"/>
              <a:buChar char="•"/>
            </a:pPr>
            <a:r>
              <a:rPr lang="en-US" sz="2000" dirty="0"/>
              <a:t>Following the progress according to the timelines presented by each DSC by a light-load exercise.</a:t>
            </a:r>
          </a:p>
          <a:p>
            <a:pPr marL="800100" lvl="1" indent="-342900">
              <a:buFont typeface="Arial" panose="020B0604020202020204" pitchFamily="34" charset="0"/>
              <a:buChar char="•"/>
            </a:pPr>
            <a:r>
              <a:rPr lang="en-US" sz="2000" dirty="0"/>
              <a:t>At each TIC meeting, we will have a SHORT report (~ 5 min) by one of the CC WGs to confirm the progress and inform about discrepancies.</a:t>
            </a:r>
          </a:p>
          <a:p>
            <a:pPr marL="800100" lvl="1" indent="-342900">
              <a:buFont typeface="Arial" panose="020B0604020202020204" pitchFamily="34" charset="0"/>
              <a:buChar char="•"/>
            </a:pPr>
            <a:r>
              <a:rPr lang="en-US" sz="2000" dirty="0"/>
              <a:t>In case of alerting indications, a dedicated TIC session organized at a following meeting.</a:t>
            </a:r>
          </a:p>
          <a:p>
            <a:pPr marL="742950" lvl="1" indent="-285750">
              <a:buFont typeface="Arial" panose="020B0604020202020204" pitchFamily="34" charset="0"/>
              <a:buChar char="•"/>
            </a:pPr>
            <a:endParaRPr lang="en-US" dirty="0"/>
          </a:p>
        </p:txBody>
      </p:sp>
      <p:sp>
        <p:nvSpPr>
          <p:cNvPr id="11" name="Slide Number Placeholder 2">
            <a:extLst>
              <a:ext uri="{FF2B5EF4-FFF2-40B4-BE49-F238E27FC236}">
                <a16:creationId xmlns:a16="http://schemas.microsoft.com/office/drawing/2014/main" id="{F5B34E89-5BD1-590E-4C48-A9D1A1F32699}"/>
              </a:ext>
            </a:extLst>
          </p:cNvPr>
          <p:cNvSpPr>
            <a:spLocks noGrp="1"/>
          </p:cNvSpPr>
          <p:nvPr>
            <p:ph type="sldNum" sz="quarter" idx="12"/>
          </p:nvPr>
        </p:nvSpPr>
        <p:spPr>
          <a:xfrm>
            <a:off x="8610600" y="6356350"/>
            <a:ext cx="2743200" cy="365125"/>
          </a:xfrm>
        </p:spPr>
        <p:txBody>
          <a:bodyPr/>
          <a:lstStyle/>
          <a:p>
            <a:fld id="{5C1BF830-87C3-42F5-865E-35C573BADD1F}" type="slidenum">
              <a:rPr lang="en-US" smtClean="0"/>
              <a:t>7</a:t>
            </a:fld>
            <a:endParaRPr lang="en-US"/>
          </a:p>
        </p:txBody>
      </p:sp>
      <p:sp>
        <p:nvSpPr>
          <p:cNvPr id="13" name="Date Placeholder 3">
            <a:extLst>
              <a:ext uri="{FF2B5EF4-FFF2-40B4-BE49-F238E27FC236}">
                <a16:creationId xmlns:a16="http://schemas.microsoft.com/office/drawing/2014/main" id="{E73B12EC-D76E-7F89-15B4-1726E7B1CFDB}"/>
              </a:ext>
            </a:extLst>
          </p:cNvPr>
          <p:cNvSpPr>
            <a:spLocks noGrp="1"/>
          </p:cNvSpPr>
          <p:nvPr>
            <p:ph type="dt" sz="half" idx="10"/>
          </p:nvPr>
        </p:nvSpPr>
        <p:spPr>
          <a:xfrm>
            <a:off x="838199" y="6425076"/>
            <a:ext cx="3102621" cy="296399"/>
          </a:xfrm>
        </p:spPr>
        <p:txBody>
          <a:bodyPr/>
          <a:lstStyle/>
          <a:p>
            <a:r>
              <a:rPr lang="en-US"/>
              <a:t>3/21/2024</a:t>
            </a:r>
            <a:endParaRPr lang="en-US" dirty="0"/>
          </a:p>
        </p:txBody>
      </p:sp>
      <p:sp>
        <p:nvSpPr>
          <p:cNvPr id="14" name="Footer Placeholder 4">
            <a:extLst>
              <a:ext uri="{FF2B5EF4-FFF2-40B4-BE49-F238E27FC236}">
                <a16:creationId xmlns:a16="http://schemas.microsoft.com/office/drawing/2014/main" id="{68CAF05B-8804-B332-676F-097DD0E58F67}"/>
              </a:ext>
            </a:extLst>
          </p:cNvPr>
          <p:cNvSpPr>
            <a:spLocks noGrp="1"/>
          </p:cNvSpPr>
          <p:nvPr>
            <p:ph type="ftr" sz="quarter" idx="11"/>
          </p:nvPr>
        </p:nvSpPr>
        <p:spPr>
          <a:xfrm>
            <a:off x="6964680" y="6356350"/>
            <a:ext cx="4114800" cy="365125"/>
          </a:xfrm>
        </p:spPr>
        <p:txBody>
          <a:bodyPr/>
          <a:lstStyle/>
          <a:p>
            <a:pPr algn="l"/>
            <a:r>
              <a:rPr lang="it-IT"/>
              <a:t>ePIC General Meeting </a:t>
            </a:r>
            <a:endParaRPr lang="en-US" dirty="0"/>
          </a:p>
        </p:txBody>
      </p:sp>
      <p:sp>
        <p:nvSpPr>
          <p:cNvPr id="2" name="TextBox 1">
            <a:extLst>
              <a:ext uri="{FF2B5EF4-FFF2-40B4-BE49-F238E27FC236}">
                <a16:creationId xmlns:a16="http://schemas.microsoft.com/office/drawing/2014/main" id="{20BF9B1C-E665-5C3E-DF14-3EE69130BB95}"/>
              </a:ext>
            </a:extLst>
          </p:cNvPr>
          <p:cNvSpPr txBox="1"/>
          <p:nvPr/>
        </p:nvSpPr>
        <p:spPr>
          <a:xfrm>
            <a:off x="9314058" y="2347028"/>
            <a:ext cx="2330380" cy="646331"/>
          </a:xfrm>
          <a:prstGeom prst="rect">
            <a:avLst/>
          </a:prstGeom>
          <a:noFill/>
          <a:ln>
            <a:solidFill>
              <a:schemeClr val="tx1"/>
            </a:solidFill>
          </a:ln>
        </p:spPr>
        <p:txBody>
          <a:bodyPr wrap="square" rtlCol="0">
            <a:spAutoFit/>
          </a:bodyPr>
          <a:lstStyle/>
          <a:p>
            <a:r>
              <a:rPr lang="en-US" b="1" dirty="0"/>
              <a:t>NOTE:</a:t>
            </a:r>
            <a:r>
              <a:rPr lang="en-US" dirty="0"/>
              <a:t> No TIC meeting Monday, April 1</a:t>
            </a:r>
            <a:r>
              <a:rPr lang="en-US" baseline="30000" dirty="0"/>
              <a:t>st</a:t>
            </a:r>
            <a:r>
              <a:rPr lang="en-US" dirty="0"/>
              <a:t> </a:t>
            </a:r>
          </a:p>
        </p:txBody>
      </p:sp>
      <p:cxnSp>
        <p:nvCxnSpPr>
          <p:cNvPr id="5" name="Straight Arrow Connector 4">
            <a:extLst>
              <a:ext uri="{FF2B5EF4-FFF2-40B4-BE49-F238E27FC236}">
                <a16:creationId xmlns:a16="http://schemas.microsoft.com/office/drawing/2014/main" id="{1693BD9A-7BC9-990C-6361-DA8323899845}"/>
              </a:ext>
            </a:extLst>
          </p:cNvPr>
          <p:cNvCxnSpPr>
            <a:cxnSpLocks/>
            <a:stCxn id="2" idx="1"/>
          </p:cNvCxnSpPr>
          <p:nvPr/>
        </p:nvCxnSpPr>
        <p:spPr>
          <a:xfrm flipH="1">
            <a:off x="3265714" y="2670194"/>
            <a:ext cx="6048344" cy="173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12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FB02A-DB91-A1C0-5F86-840F5164F692}"/>
              </a:ext>
            </a:extLst>
          </p:cNvPr>
          <p:cNvSpPr>
            <a:spLocks noGrp="1"/>
          </p:cNvSpPr>
          <p:nvPr>
            <p:ph type="title"/>
          </p:nvPr>
        </p:nvSpPr>
        <p:spPr/>
        <p:txBody>
          <a:bodyPr/>
          <a:lstStyle/>
          <a:p>
            <a:r>
              <a:rPr lang="en-US" b="1" dirty="0">
                <a:solidFill>
                  <a:schemeClr val="accent1"/>
                </a:solidFill>
              </a:rPr>
              <a:t>Call for DSC Input on Test Beams</a:t>
            </a:r>
          </a:p>
        </p:txBody>
      </p:sp>
      <p:sp>
        <p:nvSpPr>
          <p:cNvPr id="3" name="Content Placeholder 2">
            <a:extLst>
              <a:ext uri="{FF2B5EF4-FFF2-40B4-BE49-F238E27FC236}">
                <a16:creationId xmlns:a16="http://schemas.microsoft.com/office/drawing/2014/main" id="{99CFC09C-5573-2B0F-EDD5-55131F8A4B00}"/>
              </a:ext>
            </a:extLst>
          </p:cNvPr>
          <p:cNvSpPr>
            <a:spLocks noGrp="1"/>
          </p:cNvSpPr>
          <p:nvPr>
            <p:ph idx="1"/>
          </p:nvPr>
        </p:nvSpPr>
        <p:spPr>
          <a:xfrm>
            <a:off x="838200" y="1607419"/>
            <a:ext cx="10515600" cy="4569544"/>
          </a:xfrm>
        </p:spPr>
        <p:txBody>
          <a:bodyPr/>
          <a:lstStyle/>
          <a:p>
            <a:r>
              <a:rPr lang="en-US" dirty="0"/>
              <a:t>Deputy TC Prakhar Garg collecting test beam information</a:t>
            </a:r>
          </a:p>
          <a:p>
            <a:pPr lvl="1"/>
            <a:r>
              <a:rPr lang="en-US" dirty="0">
                <a:hlinkClick r:id="rId2"/>
              </a:rPr>
              <a:t>https://wiki.bnl.gov/EPIC/index.php?title=TestBeams2024 </a:t>
            </a:r>
            <a:endParaRPr lang="en-US" dirty="0"/>
          </a:p>
        </p:txBody>
      </p:sp>
      <p:sp>
        <p:nvSpPr>
          <p:cNvPr id="4" name="Date Placeholder 3">
            <a:extLst>
              <a:ext uri="{FF2B5EF4-FFF2-40B4-BE49-F238E27FC236}">
                <a16:creationId xmlns:a16="http://schemas.microsoft.com/office/drawing/2014/main" id="{E8309057-AE7E-5AC2-0F61-2AE372E76B87}"/>
              </a:ext>
            </a:extLst>
          </p:cNvPr>
          <p:cNvSpPr>
            <a:spLocks noGrp="1"/>
          </p:cNvSpPr>
          <p:nvPr>
            <p:ph type="dt" sz="half" idx="10"/>
          </p:nvPr>
        </p:nvSpPr>
        <p:spPr/>
        <p:txBody>
          <a:bodyPr/>
          <a:lstStyle/>
          <a:p>
            <a:r>
              <a:rPr lang="en-US"/>
              <a:t>3/21/2024</a:t>
            </a:r>
          </a:p>
        </p:txBody>
      </p:sp>
      <p:sp>
        <p:nvSpPr>
          <p:cNvPr id="5" name="Footer Placeholder 4">
            <a:extLst>
              <a:ext uri="{FF2B5EF4-FFF2-40B4-BE49-F238E27FC236}">
                <a16:creationId xmlns:a16="http://schemas.microsoft.com/office/drawing/2014/main" id="{FACE9707-80B6-26A3-B01E-C0C06CE7AC78}"/>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69107514-FFCA-E78F-6736-AE3B96CE06B6}"/>
              </a:ext>
            </a:extLst>
          </p:cNvPr>
          <p:cNvSpPr>
            <a:spLocks noGrp="1"/>
          </p:cNvSpPr>
          <p:nvPr>
            <p:ph type="sldNum" sz="quarter" idx="12"/>
          </p:nvPr>
        </p:nvSpPr>
        <p:spPr/>
        <p:txBody>
          <a:bodyPr/>
          <a:lstStyle/>
          <a:p>
            <a:fld id="{588949A8-7CCD-4D90-AA9A-1451BFC6FB3A}" type="slidenum">
              <a:rPr lang="en-US" smtClean="0"/>
              <a:t>8</a:t>
            </a:fld>
            <a:endParaRPr lang="en-US"/>
          </a:p>
        </p:txBody>
      </p:sp>
      <p:pic>
        <p:nvPicPr>
          <p:cNvPr id="8" name="Picture 7" descr="Table&#10;&#10;Description automatically generated">
            <a:extLst>
              <a:ext uri="{FF2B5EF4-FFF2-40B4-BE49-F238E27FC236}">
                <a16:creationId xmlns:a16="http://schemas.microsoft.com/office/drawing/2014/main" id="{E0734C92-503E-F615-223D-9ED427D21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853" y="2585537"/>
            <a:ext cx="5315692" cy="3591426"/>
          </a:xfrm>
          <a:prstGeom prst="rect">
            <a:avLst/>
          </a:prstGeom>
        </p:spPr>
      </p:pic>
      <p:sp>
        <p:nvSpPr>
          <p:cNvPr id="9" name="TextBox 8">
            <a:extLst>
              <a:ext uri="{FF2B5EF4-FFF2-40B4-BE49-F238E27FC236}">
                <a16:creationId xmlns:a16="http://schemas.microsoft.com/office/drawing/2014/main" id="{6560DC68-A59C-C610-05A4-E12436BE9DA3}"/>
              </a:ext>
            </a:extLst>
          </p:cNvPr>
          <p:cNvSpPr txBox="1"/>
          <p:nvPr/>
        </p:nvSpPr>
        <p:spPr>
          <a:xfrm>
            <a:off x="7190509" y="3671241"/>
            <a:ext cx="4686300" cy="1754326"/>
          </a:xfrm>
          <a:prstGeom prst="rect">
            <a:avLst/>
          </a:prstGeom>
          <a:noFill/>
        </p:spPr>
        <p:txBody>
          <a:bodyPr wrap="square" rtlCol="0">
            <a:spAutoFit/>
          </a:bodyPr>
          <a:lstStyle/>
          <a:p>
            <a:r>
              <a:rPr lang="en-US" dirty="0"/>
              <a:t>Things change quickly with test beam planning – please keep Prakhar updated with any change in plans. </a:t>
            </a:r>
          </a:p>
          <a:p>
            <a:endParaRPr lang="en-US" dirty="0"/>
          </a:p>
          <a:p>
            <a:r>
              <a:rPr lang="en-US" dirty="0"/>
              <a:t>Also – information for 2025 planning would be very helpful!</a:t>
            </a:r>
          </a:p>
        </p:txBody>
      </p:sp>
    </p:spTree>
    <p:extLst>
      <p:ext uri="{BB962C8B-B14F-4D97-AF65-F5344CB8AC3E}">
        <p14:creationId xmlns:p14="http://schemas.microsoft.com/office/powerpoint/2010/main" val="1689865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D601-BE50-5591-A168-E4C9BB33439D}"/>
              </a:ext>
            </a:extLst>
          </p:cNvPr>
          <p:cNvSpPr>
            <a:spLocks noGrp="1"/>
          </p:cNvSpPr>
          <p:nvPr>
            <p:ph type="title"/>
          </p:nvPr>
        </p:nvSpPr>
        <p:spPr>
          <a:xfrm>
            <a:off x="838200" y="365126"/>
            <a:ext cx="10515600" cy="942382"/>
          </a:xfrm>
        </p:spPr>
        <p:txBody>
          <a:bodyPr/>
          <a:lstStyle/>
          <a:p>
            <a:r>
              <a:rPr lang="en-US" b="1" dirty="0">
                <a:solidFill>
                  <a:schemeClr val="accent1"/>
                </a:solidFill>
              </a:rPr>
              <a:t>Rotation of PWG Conveners</a:t>
            </a:r>
          </a:p>
        </p:txBody>
      </p:sp>
      <p:sp>
        <p:nvSpPr>
          <p:cNvPr id="3" name="Content Placeholder 2">
            <a:extLst>
              <a:ext uri="{FF2B5EF4-FFF2-40B4-BE49-F238E27FC236}">
                <a16:creationId xmlns:a16="http://schemas.microsoft.com/office/drawing/2014/main" id="{9A257B74-02D6-9BE3-2B0A-5EF5536AFA32}"/>
              </a:ext>
            </a:extLst>
          </p:cNvPr>
          <p:cNvSpPr>
            <a:spLocks noGrp="1"/>
          </p:cNvSpPr>
          <p:nvPr>
            <p:ph idx="1"/>
          </p:nvPr>
        </p:nvSpPr>
        <p:spPr>
          <a:xfrm>
            <a:off x="743484" y="1452785"/>
            <a:ext cx="8219646" cy="4724178"/>
          </a:xfrm>
        </p:spPr>
        <p:txBody>
          <a:bodyPr/>
          <a:lstStyle/>
          <a:p>
            <a:r>
              <a:rPr lang="en-US" dirty="0"/>
              <a:t>Physics WG’s</a:t>
            </a:r>
          </a:p>
          <a:p>
            <a:pPr lvl="1"/>
            <a:r>
              <a:rPr lang="en-US" dirty="0"/>
              <a:t>Conveners were originally endorsed for 1 </a:t>
            </a:r>
            <a:r>
              <a:rPr lang="en-US" dirty="0" err="1"/>
              <a:t>yr</a:t>
            </a:r>
            <a:r>
              <a:rPr lang="en-US" dirty="0"/>
              <a:t>/2 </a:t>
            </a:r>
            <a:r>
              <a:rPr lang="en-US" dirty="0" err="1"/>
              <a:t>yr</a:t>
            </a:r>
            <a:r>
              <a:rPr lang="en-US" dirty="0"/>
              <a:t> terms </a:t>
            </a:r>
          </a:p>
          <a:p>
            <a:pPr lvl="1"/>
            <a:r>
              <a:rPr lang="en-US" dirty="0"/>
              <a:t>Half of the existing PWG conveners due to rotate off</a:t>
            </a:r>
          </a:p>
          <a:p>
            <a:pPr lvl="1"/>
            <a:r>
              <a:rPr lang="en-US" dirty="0"/>
              <a:t>Do not want to create disruption at a time when we are trying to ramp up efforts for the TDR</a:t>
            </a:r>
          </a:p>
          <a:p>
            <a:pPr lvl="1"/>
            <a:r>
              <a:rPr lang="en-US" dirty="0"/>
              <a:t>Plan to present new PWG conveners to the CC for endorsement at July Collaboration meeting</a:t>
            </a:r>
          </a:p>
          <a:p>
            <a:pPr lvl="2"/>
            <a:r>
              <a:rPr lang="en-US" dirty="0"/>
              <a:t>Follows split of CC elections</a:t>
            </a:r>
          </a:p>
          <a:p>
            <a:pPr lvl="2"/>
            <a:r>
              <a:rPr lang="en-US" dirty="0"/>
              <a:t>Allows time for AC’s to consider/develop candidates  </a:t>
            </a:r>
          </a:p>
          <a:p>
            <a:pPr lvl="2"/>
            <a:r>
              <a:rPr lang="en-US" dirty="0"/>
              <a:t>This is an opportunity to rotate experienced </a:t>
            </a:r>
            <a:r>
              <a:rPr lang="en-US" dirty="0" err="1"/>
              <a:t>ePIC</a:t>
            </a:r>
            <a:r>
              <a:rPr lang="en-US" dirty="0"/>
              <a:t> members </a:t>
            </a:r>
            <a:br>
              <a:rPr lang="en-US" dirty="0"/>
            </a:br>
            <a:r>
              <a:rPr lang="en-US" dirty="0"/>
              <a:t>to new roles!</a:t>
            </a:r>
          </a:p>
        </p:txBody>
      </p:sp>
      <p:sp>
        <p:nvSpPr>
          <p:cNvPr id="4" name="Date Placeholder 3">
            <a:extLst>
              <a:ext uri="{FF2B5EF4-FFF2-40B4-BE49-F238E27FC236}">
                <a16:creationId xmlns:a16="http://schemas.microsoft.com/office/drawing/2014/main" id="{5D580ACF-AC31-0264-6DE9-69A802B57C7A}"/>
              </a:ext>
            </a:extLst>
          </p:cNvPr>
          <p:cNvSpPr>
            <a:spLocks noGrp="1"/>
          </p:cNvSpPr>
          <p:nvPr>
            <p:ph type="dt" sz="half" idx="10"/>
          </p:nvPr>
        </p:nvSpPr>
        <p:spPr/>
        <p:txBody>
          <a:bodyPr/>
          <a:lstStyle/>
          <a:p>
            <a:fld id="{0F090A9D-4BD5-406D-B4C5-B63EF8C945B9}" type="datetime1">
              <a:rPr lang="en-US" smtClean="0"/>
              <a:t>3/21/2024</a:t>
            </a:fld>
            <a:endParaRPr lang="en-US"/>
          </a:p>
        </p:txBody>
      </p:sp>
      <p:sp>
        <p:nvSpPr>
          <p:cNvPr id="5" name="Footer Placeholder 4">
            <a:extLst>
              <a:ext uri="{FF2B5EF4-FFF2-40B4-BE49-F238E27FC236}">
                <a16:creationId xmlns:a16="http://schemas.microsoft.com/office/drawing/2014/main" id="{215546D8-D3BF-10DE-2929-79EFC6CBF5B0}"/>
              </a:ext>
            </a:extLst>
          </p:cNvPr>
          <p:cNvSpPr>
            <a:spLocks noGrp="1"/>
          </p:cNvSpPr>
          <p:nvPr>
            <p:ph type="ftr" sz="quarter" idx="11"/>
          </p:nvPr>
        </p:nvSpPr>
        <p:spPr/>
        <p:txBody>
          <a:bodyPr/>
          <a:lstStyle/>
          <a:p>
            <a:r>
              <a:rPr lang="en-US"/>
              <a:t>ePIC EB Meeting </a:t>
            </a:r>
          </a:p>
        </p:txBody>
      </p:sp>
      <p:sp>
        <p:nvSpPr>
          <p:cNvPr id="6" name="Slide Number Placeholder 5">
            <a:extLst>
              <a:ext uri="{FF2B5EF4-FFF2-40B4-BE49-F238E27FC236}">
                <a16:creationId xmlns:a16="http://schemas.microsoft.com/office/drawing/2014/main" id="{FD9C209B-1927-2D13-7EA5-C144BF1078E3}"/>
              </a:ext>
            </a:extLst>
          </p:cNvPr>
          <p:cNvSpPr>
            <a:spLocks noGrp="1"/>
          </p:cNvSpPr>
          <p:nvPr>
            <p:ph type="sldNum" sz="quarter" idx="12"/>
          </p:nvPr>
        </p:nvSpPr>
        <p:spPr/>
        <p:txBody>
          <a:bodyPr/>
          <a:lstStyle/>
          <a:p>
            <a:fld id="{588949A8-7CCD-4D90-AA9A-1451BFC6FB3A}" type="slidenum">
              <a:rPr lang="en-US" smtClean="0"/>
              <a:t>9</a:t>
            </a:fld>
            <a:endParaRPr lang="en-US"/>
          </a:p>
        </p:txBody>
      </p:sp>
      <p:sp>
        <p:nvSpPr>
          <p:cNvPr id="7" name="TextBox 6">
            <a:extLst>
              <a:ext uri="{FF2B5EF4-FFF2-40B4-BE49-F238E27FC236}">
                <a16:creationId xmlns:a16="http://schemas.microsoft.com/office/drawing/2014/main" id="{8BEF996C-9164-A87E-7F6D-A5685BE5CB1F}"/>
              </a:ext>
            </a:extLst>
          </p:cNvPr>
          <p:cNvSpPr txBox="1"/>
          <p:nvPr/>
        </p:nvSpPr>
        <p:spPr>
          <a:xfrm>
            <a:off x="9190568" y="836317"/>
            <a:ext cx="2125133" cy="5632311"/>
          </a:xfrm>
          <a:prstGeom prst="rect">
            <a:avLst/>
          </a:prstGeom>
          <a:noFill/>
          <a:ln>
            <a:solidFill>
              <a:schemeClr val="tx1"/>
            </a:solidFill>
          </a:ln>
        </p:spPr>
        <p:txBody>
          <a:bodyPr wrap="square" rtlCol="0">
            <a:spAutoFit/>
          </a:bodyPr>
          <a:lstStyle/>
          <a:p>
            <a:r>
              <a:rPr lang="en-US" sz="1800" b="1" dirty="0">
                <a:effectLst/>
                <a:latin typeface="Calibri" panose="020F0502020204030204" pitchFamily="34" charset="0"/>
                <a:ea typeface="Calibri" panose="020F0502020204030204" pitchFamily="34" charset="0"/>
              </a:rPr>
              <a:t>SIDIS:</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Charlotte - 1 year</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Stefan - 2 years</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BSM: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Michael - 1 year</a:t>
            </a:r>
            <a:br>
              <a:rPr lang="en-US" sz="1800" dirty="0">
                <a:effectLst/>
                <a:latin typeface="Calibri" panose="020F0502020204030204" pitchFamily="34" charset="0"/>
                <a:ea typeface="Calibri" panose="020F0502020204030204" pitchFamily="34" charset="0"/>
              </a:rPr>
            </a:br>
            <a:r>
              <a:rPr lang="en-US" sz="1800" dirty="0" err="1">
                <a:effectLst/>
                <a:latin typeface="Calibri" panose="020F0502020204030204" pitchFamily="34" charset="0"/>
                <a:ea typeface="Calibri" panose="020F0502020204030204" pitchFamily="34" charset="0"/>
              </a:rPr>
              <a:t>Ciprian</a:t>
            </a:r>
            <a:r>
              <a:rPr lang="en-US" sz="1800" dirty="0">
                <a:effectLst/>
                <a:latin typeface="Calibri" panose="020F0502020204030204" pitchFamily="34" charset="0"/>
                <a:ea typeface="Calibri" panose="020F0502020204030204" pitchFamily="34" charset="0"/>
              </a:rPr>
              <a:t> - 2 years</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Inclusive:</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Claire - 1 year</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Tyler - 2 years</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Exclusive:</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Rachel - 1 year</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Raphael - 2 years</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Jets/HF:</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Brian - 1 year</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Olga - 2 years</a:t>
            </a:r>
          </a:p>
          <a:p>
            <a:endParaRPr lang="en-US" dirty="0"/>
          </a:p>
        </p:txBody>
      </p:sp>
      <p:sp>
        <p:nvSpPr>
          <p:cNvPr id="8" name="TextBox 7">
            <a:extLst>
              <a:ext uri="{FF2B5EF4-FFF2-40B4-BE49-F238E27FC236}">
                <a16:creationId xmlns:a16="http://schemas.microsoft.com/office/drawing/2014/main" id="{FE671392-A4FC-E398-862F-24931604CC58}"/>
              </a:ext>
            </a:extLst>
          </p:cNvPr>
          <p:cNvSpPr txBox="1"/>
          <p:nvPr/>
        </p:nvSpPr>
        <p:spPr>
          <a:xfrm>
            <a:off x="517160" y="5674333"/>
            <a:ext cx="8383424" cy="369332"/>
          </a:xfrm>
          <a:prstGeom prst="rect">
            <a:avLst/>
          </a:prstGeom>
          <a:noFill/>
        </p:spPr>
        <p:txBody>
          <a:bodyPr wrap="square" rtlCol="0">
            <a:spAutoFit/>
          </a:bodyPr>
          <a:lstStyle/>
          <a:p>
            <a:pPr algn="ctr"/>
            <a:r>
              <a:rPr lang="en-US" b="1" dirty="0">
                <a:solidFill>
                  <a:schemeClr val="accent1"/>
                </a:solidFill>
              </a:rPr>
              <a:t>Contact the Analysis Coordinators (</a:t>
            </a:r>
            <a:r>
              <a:rPr lang="en-US" b="1" dirty="0" err="1">
                <a:solidFill>
                  <a:schemeClr val="accent1"/>
                </a:solidFill>
              </a:rPr>
              <a:t>Rosi</a:t>
            </a:r>
            <a:r>
              <a:rPr lang="en-US" b="1" dirty="0">
                <a:solidFill>
                  <a:schemeClr val="accent1"/>
                </a:solidFill>
              </a:rPr>
              <a:t> and Sal) with suggestions and nominations!</a:t>
            </a:r>
          </a:p>
        </p:txBody>
      </p:sp>
    </p:spTree>
    <p:extLst>
      <p:ext uri="{BB962C8B-B14F-4D97-AF65-F5344CB8AC3E}">
        <p14:creationId xmlns:p14="http://schemas.microsoft.com/office/powerpoint/2010/main" val="1389119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2736</TotalTime>
  <Words>2527</Words>
  <Application>Microsoft Office PowerPoint</Application>
  <PresentationFormat>Widescreen</PresentationFormat>
  <Paragraphs>324</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 </vt:lpstr>
      <vt:lpstr>Calibri</vt:lpstr>
      <vt:lpstr>Calibri Light</vt:lpstr>
      <vt:lpstr>Symbol</vt:lpstr>
      <vt:lpstr>Office Theme</vt:lpstr>
      <vt:lpstr>ePIC Collaboration News</vt:lpstr>
      <vt:lpstr>Hey John, start the recording….</vt:lpstr>
      <vt:lpstr>Today’s  Agenda</vt:lpstr>
      <vt:lpstr>Activity in ePIC</vt:lpstr>
      <vt:lpstr>PowerPoint Presentation</vt:lpstr>
      <vt:lpstr>PowerPoint Presentation</vt:lpstr>
      <vt:lpstr>PowerPoint Presentation</vt:lpstr>
      <vt:lpstr>Call for DSC Input on Test Beams</vt:lpstr>
      <vt:lpstr>Rotation of PWG Conveners</vt:lpstr>
      <vt:lpstr>Collaborative Tools I</vt:lpstr>
      <vt:lpstr>Collaborative Tools II</vt:lpstr>
      <vt:lpstr>Collaborative Tools III</vt:lpstr>
      <vt:lpstr>Software  and Computing  Meeting  @ CERN</vt:lpstr>
      <vt:lpstr>Tutorials!</vt:lpstr>
      <vt:lpstr>ePIC Talks @ DIS 2024</vt:lpstr>
      <vt:lpstr>Next ePIC Collaboration Meeting</vt:lpstr>
      <vt:lpstr>Higher Order Collaboration Meeting (NNCM)</vt:lpstr>
      <vt:lpstr>Summary</vt:lpstr>
      <vt:lpstr>PowerPoint Presentation</vt:lpstr>
      <vt:lpstr>ePIC Collaboration Web Presence</vt:lpstr>
      <vt:lpstr>ePIC Resources</vt:lpstr>
      <vt:lpstr>EICUG Membership</vt:lpstr>
      <vt:lpstr>Upcoming Notable Events…</vt:lpstr>
      <vt:lpstr>CERN Recognized Experiment</vt:lpstr>
      <vt:lpstr>High-Level Agenda July 22-28 (DRAFT)</vt:lpstr>
      <vt:lpstr>TDR Strategy and Publications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Collaboration Status</dc:title>
  <dc:creator>Lajoie, John G [PHYSA]</dc:creator>
  <cp:lastModifiedBy>Lajoie, John G [PHYSA]</cp:lastModifiedBy>
  <cp:revision>980</cp:revision>
  <dcterms:created xsi:type="dcterms:W3CDTF">2023-04-13T13:35:08Z</dcterms:created>
  <dcterms:modified xsi:type="dcterms:W3CDTF">2024-03-21T21:41:49Z</dcterms:modified>
</cp:coreProperties>
</file>