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1"/>
  </p:notesMasterIdLst>
  <p:sldIdLst>
    <p:sldId id="256" r:id="rId2"/>
    <p:sldId id="5808" r:id="rId3"/>
    <p:sldId id="5807" r:id="rId4"/>
    <p:sldId id="548" r:id="rId5"/>
    <p:sldId id="5789" r:id="rId6"/>
    <p:sldId id="5819" r:id="rId7"/>
    <p:sldId id="5818" r:id="rId8"/>
    <p:sldId id="5817" r:id="rId9"/>
    <p:sldId id="226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FF"/>
    <a:srgbClr val="0432FF"/>
    <a:srgbClr val="FF40FF"/>
    <a:srgbClr val="00F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141" autoAdjust="0"/>
    <p:restoredTop sz="94694"/>
  </p:normalViewPr>
  <p:slideViewPr>
    <p:cSldViewPr snapToGrid="0" snapToObjects="1">
      <p:cViewPr varScale="1">
        <p:scale>
          <a:sx n="63" d="100"/>
          <a:sy n="63" d="100"/>
        </p:scale>
        <p:origin x="568" y="76"/>
      </p:cViewPr>
      <p:guideLst/>
    </p:cSldViewPr>
  </p:slideViewPr>
  <p:notesTextViewPr>
    <p:cViewPr>
      <p:scale>
        <a:sx n="1" d="1"/>
        <a:sy n="1" d="1"/>
      </p:scale>
      <p:origin x="0" y="0"/>
    </p:cViewPr>
  </p:notesTextViewPr>
  <p:sorterViewPr>
    <p:cViewPr varScale="1">
      <p:scale>
        <a:sx n="100" d="100"/>
        <a:sy n="100" d="100"/>
      </p:scale>
      <p:origin x="0" y="-42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6F475-F7F5-6C41-B37C-656C49194CAF}" type="datetimeFigureOut">
              <a:rPr lang="en-US" smtClean="0"/>
              <a:t>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5839EF-EF2D-A244-8B03-02564FD38722}" type="slidenum">
              <a:rPr lang="en-US" smtClean="0"/>
              <a:t>‹#›</a:t>
            </a:fld>
            <a:endParaRPr lang="en-US"/>
          </a:p>
        </p:txBody>
      </p:sp>
    </p:spTree>
    <p:extLst>
      <p:ext uri="{BB962C8B-B14F-4D97-AF65-F5344CB8AC3E}">
        <p14:creationId xmlns:p14="http://schemas.microsoft.com/office/powerpoint/2010/main" val="2679280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502920" y="1174478"/>
            <a:ext cx="10962105" cy="1240412"/>
          </a:xfrm>
          <a:prstGeom prst="rect">
            <a:avLst/>
          </a:prstGeom>
        </p:spPr>
        <p:txBody>
          <a:bodyPr anchor="b" anchorCtr="0"/>
          <a:lstStyle>
            <a:lvl1pPr algn="l">
              <a:lnSpc>
                <a:spcPct val="100000"/>
              </a:lnSpc>
              <a:defRPr sz="4000" b="1" i="0">
                <a:solidFill>
                  <a:schemeClr val="bg1"/>
                </a:solidFill>
                <a:latin typeface="+mn-lt"/>
                <a:cs typeface="Arial" panose="020B0604020202020204" pitchFamily="34" charset="0"/>
              </a:defRPr>
            </a:lvl1pPr>
          </a:lstStyle>
          <a:p>
            <a:r>
              <a:rPr lang="en-US" dirty="0"/>
              <a:t>Title from Agenda</a:t>
            </a:r>
            <a:br>
              <a:rPr lang="en-US" dirty="0"/>
            </a:br>
            <a:r>
              <a:rPr lang="en-US" dirty="0"/>
              <a:t>Continuation of Title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hasCustomPrompt="1"/>
          </p:nvPr>
        </p:nvSpPr>
        <p:spPr>
          <a:xfrm>
            <a:off x="502920" y="5074920"/>
            <a:ext cx="4363736" cy="1019620"/>
          </a:xfrm>
          <a:prstGeom prst="rect">
            <a:avLst/>
          </a:prstGeom>
        </p:spPr>
        <p:txBody>
          <a:bodyPr>
            <a:noAutofit/>
          </a:bodyPr>
          <a:lstStyle>
            <a:lvl1pPr marL="0" indent="0" algn="l">
              <a:lnSpc>
                <a:spcPct val="100000"/>
              </a:lnSpc>
              <a:spcBef>
                <a:spcPts val="0"/>
              </a:spcBef>
              <a:spcAft>
                <a:spcPts val="20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SC-x Identifier</a:t>
            </a:r>
          </a:p>
          <a:p>
            <a:r>
              <a:rPr lang="en-US" dirty="0"/>
              <a:t>EIC CD-3A Review</a:t>
            </a:r>
          </a:p>
          <a:p>
            <a:r>
              <a:rPr lang="en-US" dirty="0"/>
              <a:t>November 14-16, 2023</a:t>
            </a:r>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hasCustomPrompt="1"/>
          </p:nvPr>
        </p:nvSpPr>
        <p:spPr>
          <a:xfrm>
            <a:off x="502920" y="3288714"/>
            <a:ext cx="10962105" cy="448978"/>
          </a:xfrm>
          <a:prstGeom prst="rect">
            <a:avLst/>
          </a:prstGeom>
        </p:spPr>
        <p:txBody>
          <a:bodyPr>
            <a:noAutofit/>
          </a:bodyPr>
          <a:lstStyle>
            <a:lvl1pPr marL="0" indent="0">
              <a:lnSpc>
                <a:spcPct val="100000"/>
              </a:lnSpc>
              <a:spcBef>
                <a:spcPts val="0"/>
              </a:spcBef>
              <a:buFontTx/>
              <a:buNone/>
              <a:defRPr sz="2800" b="1">
                <a:solidFill>
                  <a:schemeClr val="bg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Presenter Name</a:t>
            </a:r>
          </a:p>
        </p:txBody>
      </p:sp>
      <p:pic>
        <p:nvPicPr>
          <p:cNvPr id="6" name="Picture 5">
            <a:extLst>
              <a:ext uri="{FF2B5EF4-FFF2-40B4-BE49-F238E27FC236}">
                <a16:creationId xmlns:a16="http://schemas.microsoft.com/office/drawing/2014/main" id="{6D99D03B-F4BD-85C1-5955-B2BB7ACF4A45}"/>
              </a:ext>
            </a:extLst>
          </p:cNvPr>
          <p:cNvPicPr>
            <a:picLocks noChangeAspect="1"/>
          </p:cNvPicPr>
          <p:nvPr userDrawn="1"/>
        </p:nvPicPr>
        <p:blipFill>
          <a:blip r:embed="rId3"/>
          <a:stretch>
            <a:fillRect/>
          </a:stretch>
        </p:blipFill>
        <p:spPr>
          <a:xfrm>
            <a:off x="10026314" y="472833"/>
            <a:ext cx="1632203" cy="457200"/>
          </a:xfrm>
          <a:prstGeom prst="rect">
            <a:avLst/>
          </a:prstGeom>
        </p:spPr>
      </p:pic>
      <p:pic>
        <p:nvPicPr>
          <p:cNvPr id="8" name="Picture 7">
            <a:extLst>
              <a:ext uri="{FF2B5EF4-FFF2-40B4-BE49-F238E27FC236}">
                <a16:creationId xmlns:a16="http://schemas.microsoft.com/office/drawing/2014/main" id="{276D9F0E-4B80-0FD1-A24A-1C1B60A4BB47}"/>
              </a:ext>
            </a:extLst>
          </p:cNvPr>
          <p:cNvPicPr>
            <a:picLocks noChangeAspect="1"/>
          </p:cNvPicPr>
          <p:nvPr userDrawn="1"/>
        </p:nvPicPr>
        <p:blipFill>
          <a:blip r:embed="rId4"/>
          <a:srcRect/>
          <a:stretch/>
        </p:blipFill>
        <p:spPr>
          <a:xfrm>
            <a:off x="7566183" y="472833"/>
            <a:ext cx="1787236" cy="457200"/>
          </a:xfrm>
          <a:prstGeom prst="rect">
            <a:avLst/>
          </a:prstGeom>
        </p:spPr>
      </p:pic>
      <p:pic>
        <p:nvPicPr>
          <p:cNvPr id="10" name="Picture 9">
            <a:extLst>
              <a:ext uri="{FF2B5EF4-FFF2-40B4-BE49-F238E27FC236}">
                <a16:creationId xmlns:a16="http://schemas.microsoft.com/office/drawing/2014/main" id="{70496317-0189-6060-26F4-32FD05088972}"/>
              </a:ext>
            </a:extLst>
          </p:cNvPr>
          <p:cNvPicPr>
            <a:picLocks noChangeAspect="1"/>
          </p:cNvPicPr>
          <p:nvPr userDrawn="1"/>
        </p:nvPicPr>
        <p:blipFill>
          <a:blip r:embed="rId5"/>
          <a:stretch>
            <a:fillRect/>
          </a:stretch>
        </p:blipFill>
        <p:spPr>
          <a:xfrm>
            <a:off x="5067685" y="472833"/>
            <a:ext cx="1825604" cy="457200"/>
          </a:xfrm>
          <a:prstGeom prst="rect">
            <a:avLst/>
          </a:prstGeom>
        </p:spPr>
      </p:pic>
      <p:sp>
        <p:nvSpPr>
          <p:cNvPr id="7" name="Text Placeholder 6">
            <a:extLst>
              <a:ext uri="{FF2B5EF4-FFF2-40B4-BE49-F238E27FC236}">
                <a16:creationId xmlns:a16="http://schemas.microsoft.com/office/drawing/2014/main" id="{E12F870F-A3EC-0442-4A49-50365EE5DD73}"/>
              </a:ext>
            </a:extLst>
          </p:cNvPr>
          <p:cNvSpPr>
            <a:spLocks noGrp="1"/>
          </p:cNvSpPr>
          <p:nvPr>
            <p:ph type="body" sz="quarter" idx="11" hasCustomPrompt="1"/>
          </p:nvPr>
        </p:nvSpPr>
        <p:spPr>
          <a:xfrm>
            <a:off x="502920" y="2423582"/>
            <a:ext cx="10962105" cy="501650"/>
          </a:xfrm>
          <a:prstGeom prst="rect">
            <a:avLst/>
          </a:prstGeom>
        </p:spPr>
        <p:txBody>
          <a:bodyPr anchor="ctr"/>
          <a:lstStyle>
            <a:lvl1pPr marL="0" indent="0">
              <a:buFontTx/>
              <a:buNone/>
              <a:defRPr sz="2800">
                <a:solidFill>
                  <a:schemeClr val="bg1"/>
                </a:solidFill>
              </a:defRPr>
            </a:lvl1pPr>
            <a:lvl2pPr>
              <a:defRPr sz="2800">
                <a:solidFill>
                  <a:schemeClr val="bg1"/>
                </a:solidFill>
              </a:defRPr>
            </a:lvl2pPr>
            <a:lvl3pPr>
              <a:defRPr sz="2800">
                <a:solidFill>
                  <a:schemeClr val="bg1"/>
                </a:solidFill>
              </a:defRPr>
            </a:lvl3pPr>
            <a:lvl4pPr>
              <a:defRPr>
                <a:solidFill>
                  <a:schemeClr val="bg1"/>
                </a:solidFill>
              </a:defRPr>
            </a:lvl4pPr>
            <a:lvl5pPr>
              <a:defRPr>
                <a:solidFill>
                  <a:schemeClr val="bg1"/>
                </a:solidFill>
              </a:defRPr>
            </a:lvl5pPr>
          </a:lstStyle>
          <a:p>
            <a:pPr lvl="0"/>
            <a:r>
              <a:rPr lang="en-US" sz="2800" dirty="0"/>
              <a:t>Secondary title if needed</a:t>
            </a:r>
            <a:endParaRPr lang="en-US" dirty="0"/>
          </a:p>
        </p:txBody>
      </p:sp>
      <p:sp>
        <p:nvSpPr>
          <p:cNvPr id="12" name="Text Placeholder 11">
            <a:extLst>
              <a:ext uri="{FF2B5EF4-FFF2-40B4-BE49-F238E27FC236}">
                <a16:creationId xmlns:a16="http://schemas.microsoft.com/office/drawing/2014/main" id="{2FD74062-0C2E-090F-07DF-75D428DE15D2}"/>
              </a:ext>
            </a:extLst>
          </p:cNvPr>
          <p:cNvSpPr>
            <a:spLocks noGrp="1"/>
          </p:cNvSpPr>
          <p:nvPr>
            <p:ph type="body" sz="quarter" idx="12" hasCustomPrompt="1"/>
          </p:nvPr>
        </p:nvSpPr>
        <p:spPr>
          <a:xfrm>
            <a:off x="502920" y="4233687"/>
            <a:ext cx="10962105" cy="379542"/>
          </a:xfrm>
          <a:prstGeom prst="rect">
            <a:avLst/>
          </a:prstGeom>
        </p:spPr>
        <p:txBody>
          <a:bodyPr>
            <a:noAutofit/>
          </a:bodyPr>
          <a:lstStyle>
            <a:lvl1pPr marL="0" indent="0">
              <a:buFontTx/>
              <a:buNone/>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WBS 6.0x.xxx WBS Name (Exact from WBS)</a:t>
            </a:r>
          </a:p>
        </p:txBody>
      </p:sp>
      <p:sp>
        <p:nvSpPr>
          <p:cNvPr id="14" name="Text Placeholder 13">
            <a:extLst>
              <a:ext uri="{FF2B5EF4-FFF2-40B4-BE49-F238E27FC236}">
                <a16:creationId xmlns:a16="http://schemas.microsoft.com/office/drawing/2014/main" id="{1DFAD954-7DFC-3150-35B3-444AB26BD583}"/>
              </a:ext>
            </a:extLst>
          </p:cNvPr>
          <p:cNvSpPr>
            <a:spLocks noGrp="1"/>
          </p:cNvSpPr>
          <p:nvPr>
            <p:ph type="body" sz="quarter" idx="13" hasCustomPrompt="1"/>
          </p:nvPr>
        </p:nvSpPr>
        <p:spPr>
          <a:xfrm>
            <a:off x="502920" y="3738425"/>
            <a:ext cx="10962105" cy="477838"/>
          </a:xfrm>
          <a:prstGeom prst="rect">
            <a:avLst/>
          </a:prstGeom>
        </p:spPr>
        <p:txBody>
          <a:bodyPr>
            <a:normAutofit/>
          </a:bodyPr>
          <a:lstStyle>
            <a:lvl1pPr marL="0" indent="0">
              <a:buFontTx/>
              <a:buNone/>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Project Role or Organizational Role if not Project</a:t>
            </a:r>
          </a:p>
        </p:txBody>
      </p:sp>
    </p:spTree>
    <p:extLst>
      <p:ext uri="{BB962C8B-B14F-4D97-AF65-F5344CB8AC3E}">
        <p14:creationId xmlns:p14="http://schemas.microsoft.com/office/powerpoint/2010/main" val="606619849"/>
      </p:ext>
    </p:extLst>
  </p:cSld>
  <p:clrMapOvr>
    <a:masterClrMapping/>
  </p:clrMapOvr>
  <p:extLst>
    <p:ext uri="{DCECCB84-F9BA-43D5-87BE-67443E8EF086}">
      <p15:sldGuideLst xmlns:p15="http://schemas.microsoft.com/office/powerpoint/2012/main">
        <p15:guide id="7" orient="horz" pos="2160">
          <p15:clr>
            <a:srgbClr val="FBAE40"/>
          </p15:clr>
        </p15:guide>
        <p15:guide id="8" pos="3840">
          <p15:clr>
            <a:srgbClr val="FBAE40"/>
          </p15:clr>
        </p15:guide>
        <p15:guide id="9" orient="horz" pos="3888">
          <p15:clr>
            <a:srgbClr val="FBAE40"/>
          </p15:clr>
        </p15:guide>
        <p15:guide id="10" pos="360">
          <p15:clr>
            <a:srgbClr val="FBAE40"/>
          </p15:clr>
        </p15:guide>
        <p15:guide id="11" pos="7320">
          <p15:clr>
            <a:srgbClr val="FBAE40"/>
          </p15:clr>
        </p15:guide>
        <p15:guide id="12" orient="horz" pos="398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Content 1 - Bullet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56E40-B484-1283-A234-15FBD885539D}"/>
              </a:ext>
            </a:extLst>
          </p:cNvPr>
          <p:cNvSpPr>
            <a:spLocks noGrp="1"/>
          </p:cNvSpPr>
          <p:nvPr>
            <p:ph type="title" hasCustomPrompt="1"/>
          </p:nvPr>
        </p:nvSpPr>
        <p:spPr/>
        <p:txBody>
          <a:bodyPr/>
          <a:lstStyle>
            <a:lvl1pPr>
              <a:defRPr/>
            </a:lvl1pPr>
          </a:lstStyle>
          <a:p>
            <a:r>
              <a:rPr lang="en-US" dirty="0"/>
              <a:t>Slide Title</a:t>
            </a:r>
          </a:p>
        </p:txBody>
      </p:sp>
      <p:sp>
        <p:nvSpPr>
          <p:cNvPr id="5" name="Text Placeholder 4">
            <a:extLst>
              <a:ext uri="{FF2B5EF4-FFF2-40B4-BE49-F238E27FC236}">
                <a16:creationId xmlns:a16="http://schemas.microsoft.com/office/drawing/2014/main" id="{C27E89AC-E876-D4E3-122F-C3259C467096}"/>
              </a:ext>
            </a:extLst>
          </p:cNvPr>
          <p:cNvSpPr>
            <a:spLocks noGrp="1"/>
          </p:cNvSpPr>
          <p:nvPr>
            <p:ph type="body" sz="quarter" idx="10"/>
          </p:nvPr>
        </p:nvSpPr>
        <p:spPr>
          <a:xfrm>
            <a:off x="571500" y="736986"/>
            <a:ext cx="11049000" cy="5212080"/>
          </a:xfrm>
        </p:spPr>
        <p:txBody>
          <a:bodyPr/>
          <a:lstStyle>
            <a:lvl1pPr>
              <a:defRPr/>
            </a:lvl1pPr>
            <a:lvl2pPr marL="515938" indent="-228600">
              <a:defRPr/>
            </a:lvl2pPr>
            <a:lvl3pPr marL="744538" indent="-169863">
              <a:defRPr/>
            </a:lvl3pPr>
            <a:lvl4pPr marL="973138" indent="-169863">
              <a:defRPr/>
            </a:lvl4pPr>
            <a:lvl5pPr marL="1201738" indent="-169863">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a:extLst>
              <a:ext uri="{FF2B5EF4-FFF2-40B4-BE49-F238E27FC236}">
                <a16:creationId xmlns:a16="http://schemas.microsoft.com/office/drawing/2014/main" id="{90738F48-5ECD-C342-B85B-563293DDE982}"/>
              </a:ext>
            </a:extLst>
          </p:cNvPr>
          <p:cNvSpPr>
            <a:spLocks noGrp="1"/>
          </p:cNvSpPr>
          <p:nvPr>
            <p:ph type="sldNum" sz="quarter" idx="4"/>
          </p:nvPr>
        </p:nvSpPr>
        <p:spPr>
          <a:xfrm>
            <a:off x="11644921" y="6499478"/>
            <a:ext cx="432487" cy="365125"/>
          </a:xfrm>
          <a:prstGeom prst="rect">
            <a:avLst/>
          </a:prstGeom>
        </p:spPr>
        <p:txBody>
          <a:bodyPr lIns="0" tIns="0" rIns="0" bIns="0" anchor="ctr"/>
          <a:lstStyle>
            <a:lvl1pPr algn="ctr">
              <a:defRPr sz="1100"/>
            </a:lvl1pPr>
          </a:lstStyle>
          <a:p>
            <a:fld id="{933A556B-7C63-244D-9B7C-B0EA8042B330}" type="slidenum">
              <a:rPr lang="en-US" smtClean="0"/>
              <a:pPr/>
              <a:t>‹#›</a:t>
            </a:fld>
            <a:endParaRPr lang="en-US" dirty="0"/>
          </a:p>
        </p:txBody>
      </p:sp>
    </p:spTree>
    <p:extLst>
      <p:ext uri="{BB962C8B-B14F-4D97-AF65-F5344CB8AC3E}">
        <p14:creationId xmlns:p14="http://schemas.microsoft.com/office/powerpoint/2010/main" val="1556081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894B0C9B-62D7-524A-9975-B6A29194CB5F}"/>
              </a:ext>
            </a:extLst>
          </p:cNvPr>
          <p:cNvSpPr txBox="1">
            <a:spLocks/>
          </p:cNvSpPr>
          <p:nvPr userDrawn="1"/>
        </p:nvSpPr>
        <p:spPr>
          <a:xfrm>
            <a:off x="602342" y="0"/>
            <a:ext cx="11347413" cy="57912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000" b="1" i="1" u="none" kern="1200">
                <a:solidFill>
                  <a:schemeClr val="tx1"/>
                </a:solidFill>
                <a:latin typeface="+mn-lt"/>
                <a:ea typeface="+mj-ea"/>
                <a:cs typeface="+mj-cs"/>
              </a:defRPr>
            </a:lvl1pPr>
          </a:lstStyle>
          <a:p>
            <a:endParaRPr lang="en-US" sz="3000" dirty="0"/>
          </a:p>
        </p:txBody>
      </p:sp>
      <p:sp>
        <p:nvSpPr>
          <p:cNvPr id="5" name="Slide Number Placeholder 5">
            <a:extLst>
              <a:ext uri="{FF2B5EF4-FFF2-40B4-BE49-F238E27FC236}">
                <a16:creationId xmlns:a16="http://schemas.microsoft.com/office/drawing/2014/main" id="{84785F67-179E-4145-8BCB-4A0C61A894B6}"/>
              </a:ext>
            </a:extLst>
          </p:cNvPr>
          <p:cNvSpPr>
            <a:spLocks noGrp="1"/>
          </p:cNvSpPr>
          <p:nvPr>
            <p:ph type="sldNum" sz="quarter" idx="4"/>
          </p:nvPr>
        </p:nvSpPr>
        <p:spPr>
          <a:xfrm>
            <a:off x="11632113" y="6492238"/>
            <a:ext cx="432487" cy="365125"/>
          </a:xfrm>
          <a:prstGeom prst="rect">
            <a:avLst/>
          </a:prstGeom>
        </p:spPr>
        <p:txBody>
          <a:bodyPr lIns="0" tIns="0" rIns="0" bIns="0" anchor="ctr"/>
          <a:lstStyle>
            <a:lvl1pPr algn="ctr">
              <a:defRPr sz="1100"/>
            </a:lvl1pPr>
          </a:lstStyle>
          <a:p>
            <a:fld id="{933A556B-7C63-244D-9B7C-B0EA8042B330}" type="slidenum">
              <a:rPr lang="en-US" smtClean="0"/>
              <a:pPr/>
              <a:t>‹#›</a:t>
            </a:fld>
            <a:endParaRPr lang="en-US" dirty="0"/>
          </a:p>
        </p:txBody>
      </p:sp>
      <p:sp>
        <p:nvSpPr>
          <p:cNvPr id="15" name="Title Placeholder 1">
            <a:extLst>
              <a:ext uri="{FF2B5EF4-FFF2-40B4-BE49-F238E27FC236}">
                <a16:creationId xmlns:a16="http://schemas.microsoft.com/office/drawing/2014/main" id="{5DF06110-C640-A894-14E8-BD25EAE9208F}"/>
              </a:ext>
            </a:extLst>
          </p:cNvPr>
          <p:cNvSpPr>
            <a:spLocks noGrp="1"/>
          </p:cNvSpPr>
          <p:nvPr>
            <p:ph type="title"/>
          </p:nvPr>
        </p:nvSpPr>
        <p:spPr>
          <a:xfrm>
            <a:off x="602342" y="0"/>
            <a:ext cx="11347413" cy="579120"/>
          </a:xfrm>
          <a:prstGeom prst="rect">
            <a:avLst/>
          </a:prstGeom>
        </p:spPr>
        <p:txBody>
          <a:bodyPr vert="horz" lIns="91440" tIns="45720" rIns="91440" bIns="45720" rtlCol="0" anchor="ctr">
            <a:normAutofit/>
          </a:bodyPr>
          <a:lstStyle/>
          <a:p>
            <a:endParaRPr lang="en-US" dirty="0"/>
          </a:p>
        </p:txBody>
      </p:sp>
      <p:sp>
        <p:nvSpPr>
          <p:cNvPr id="2" name="TextBox 1">
            <a:extLst>
              <a:ext uri="{FF2B5EF4-FFF2-40B4-BE49-F238E27FC236}">
                <a16:creationId xmlns:a16="http://schemas.microsoft.com/office/drawing/2014/main" id="{A4434472-1602-AB41-BDAD-A875EAD192E3}"/>
              </a:ext>
            </a:extLst>
          </p:cNvPr>
          <p:cNvSpPr txBox="1"/>
          <p:nvPr userDrawn="1"/>
        </p:nvSpPr>
        <p:spPr>
          <a:xfrm>
            <a:off x="743919" y="6424047"/>
            <a:ext cx="0" cy="0"/>
          </a:xfrm>
          <a:prstGeom prst="rect">
            <a:avLst/>
          </a:prstGeom>
        </p:spPr>
        <p:txBody>
          <a:bodyPr wrap="none" rtlCol="0">
            <a:noAutofit/>
          </a:bodyPr>
          <a:lstStyle/>
          <a:p>
            <a:pPr marL="0" indent="0" algn="l">
              <a:buClr>
                <a:srgbClr val="0096FF"/>
              </a:buClr>
              <a:buFont typeface="Arial" panose="020B0604020202020204" pitchFamily="34" charset="0"/>
              <a:buNone/>
            </a:pPr>
            <a:endParaRPr lang="en-US" dirty="0">
              <a:solidFill>
                <a:srgbClr val="0096FF"/>
              </a:solidFill>
            </a:endParaRPr>
          </a:p>
        </p:txBody>
      </p:sp>
      <p:sp>
        <p:nvSpPr>
          <p:cNvPr id="3" name="TextBox 2">
            <a:extLst>
              <a:ext uri="{FF2B5EF4-FFF2-40B4-BE49-F238E27FC236}">
                <a16:creationId xmlns:a16="http://schemas.microsoft.com/office/drawing/2014/main" id="{31C210C8-68D7-9243-B443-CDE6C5AE7AD3}"/>
              </a:ext>
            </a:extLst>
          </p:cNvPr>
          <p:cNvSpPr txBox="1"/>
          <p:nvPr userDrawn="1"/>
        </p:nvSpPr>
        <p:spPr>
          <a:xfrm>
            <a:off x="1868214" y="6503276"/>
            <a:ext cx="0" cy="0"/>
          </a:xfrm>
          <a:prstGeom prst="rect">
            <a:avLst/>
          </a:prstGeom>
        </p:spPr>
        <p:txBody>
          <a:bodyPr wrap="none" rtlCol="0">
            <a:noAutofit/>
          </a:bodyPr>
          <a:lstStyle/>
          <a:p>
            <a:pPr marL="0" indent="0" algn="l">
              <a:buClr>
                <a:srgbClr val="0096FF"/>
              </a:buClr>
              <a:buFont typeface="Arial" panose="020B0604020202020204" pitchFamily="34" charset="0"/>
              <a:buNone/>
            </a:pPr>
            <a:endParaRPr lang="en-US" dirty="0">
              <a:solidFill>
                <a:srgbClr val="0096FF"/>
              </a:solidFill>
            </a:endParaRPr>
          </a:p>
        </p:txBody>
      </p:sp>
      <p:sp>
        <p:nvSpPr>
          <p:cNvPr id="6" name="TextBox 5">
            <a:extLst>
              <a:ext uri="{FF2B5EF4-FFF2-40B4-BE49-F238E27FC236}">
                <a16:creationId xmlns:a16="http://schemas.microsoft.com/office/drawing/2014/main" id="{22F8D595-4F86-9D4C-993A-17FEF958C837}"/>
              </a:ext>
            </a:extLst>
          </p:cNvPr>
          <p:cNvSpPr txBox="1"/>
          <p:nvPr userDrawn="1"/>
        </p:nvSpPr>
        <p:spPr>
          <a:xfrm>
            <a:off x="1804946" y="6671144"/>
            <a:ext cx="0" cy="0"/>
          </a:xfrm>
          <a:prstGeom prst="rect">
            <a:avLst/>
          </a:prstGeom>
        </p:spPr>
        <p:txBody>
          <a:bodyPr wrap="none" rtlCol="0">
            <a:noAutofit/>
          </a:bodyPr>
          <a:lstStyle/>
          <a:p>
            <a:pPr marL="0" indent="0" algn="l">
              <a:buClr>
                <a:srgbClr val="0096FF"/>
              </a:buClr>
              <a:buFont typeface="Arial" panose="020B0604020202020204" pitchFamily="34" charset="0"/>
              <a:buNone/>
            </a:pPr>
            <a:endParaRPr lang="en-US" dirty="0">
              <a:solidFill>
                <a:srgbClr val="0096FF"/>
              </a:solidFill>
            </a:endParaRPr>
          </a:p>
        </p:txBody>
      </p:sp>
      <p:sp>
        <p:nvSpPr>
          <p:cNvPr id="7" name="TextBox 6">
            <a:extLst>
              <a:ext uri="{FF2B5EF4-FFF2-40B4-BE49-F238E27FC236}">
                <a16:creationId xmlns:a16="http://schemas.microsoft.com/office/drawing/2014/main" id="{6D2BB9A3-527F-6E42-9199-1362836540B5}"/>
              </a:ext>
            </a:extLst>
          </p:cNvPr>
          <p:cNvSpPr txBox="1"/>
          <p:nvPr userDrawn="1"/>
        </p:nvSpPr>
        <p:spPr>
          <a:xfrm>
            <a:off x="5806068" y="6675863"/>
            <a:ext cx="0" cy="0"/>
          </a:xfrm>
          <a:prstGeom prst="rect">
            <a:avLst/>
          </a:prstGeom>
        </p:spPr>
        <p:txBody>
          <a:bodyPr wrap="none" rtlCol="0">
            <a:noAutofit/>
          </a:bodyPr>
          <a:lstStyle/>
          <a:p>
            <a:pPr marL="0" indent="0" algn="l">
              <a:buClr>
                <a:srgbClr val="0096FF"/>
              </a:buClr>
              <a:buFont typeface="Arial" panose="020B0604020202020204" pitchFamily="34" charset="0"/>
              <a:buNone/>
            </a:pPr>
            <a:endParaRPr lang="en-US" dirty="0">
              <a:solidFill>
                <a:srgbClr val="0096FF"/>
              </a:solidFill>
            </a:endParaRPr>
          </a:p>
        </p:txBody>
      </p:sp>
    </p:spTree>
    <p:extLst>
      <p:ext uri="{BB962C8B-B14F-4D97-AF65-F5344CB8AC3E}">
        <p14:creationId xmlns:p14="http://schemas.microsoft.com/office/powerpoint/2010/main" val="3882778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C30F741-9D79-A840-A1D9-E0BAB541CA6B}"/>
              </a:ext>
            </a:extLst>
          </p:cNvPr>
          <p:cNvSpPr txBox="1"/>
          <p:nvPr userDrawn="1"/>
        </p:nvSpPr>
        <p:spPr>
          <a:xfrm>
            <a:off x="476087" y="6286208"/>
            <a:ext cx="2648775" cy="338554"/>
          </a:xfrm>
          <a:prstGeom prst="rect">
            <a:avLst/>
          </a:prstGeom>
          <a:solidFill>
            <a:schemeClr val="bg1"/>
          </a:solidFill>
        </p:spPr>
        <p:txBody>
          <a:bodyPr wrap="square" rtlCol="0">
            <a:spAutoFit/>
          </a:bodyPr>
          <a:lstStyle/>
          <a:p>
            <a:r>
              <a:rPr lang="en-US" sz="1600" dirty="0">
                <a:solidFill>
                  <a:srgbClr val="C00000"/>
                </a:solidFill>
              </a:rPr>
              <a:t>Electron-Ion Collider</a:t>
            </a:r>
          </a:p>
        </p:txBody>
      </p:sp>
      <p:sp>
        <p:nvSpPr>
          <p:cNvPr id="2" name="Slide Number Placeholder 5">
            <a:extLst>
              <a:ext uri="{FF2B5EF4-FFF2-40B4-BE49-F238E27FC236}">
                <a16:creationId xmlns:a16="http://schemas.microsoft.com/office/drawing/2014/main" id="{CD9BCDB3-24E9-1B4D-0A74-4298674A99F5}"/>
              </a:ext>
            </a:extLst>
          </p:cNvPr>
          <p:cNvSpPr>
            <a:spLocks noGrp="1"/>
          </p:cNvSpPr>
          <p:nvPr>
            <p:ph type="sldNum" sz="quarter" idx="4"/>
          </p:nvPr>
        </p:nvSpPr>
        <p:spPr>
          <a:xfrm>
            <a:off x="11644921" y="6499478"/>
            <a:ext cx="432487" cy="365125"/>
          </a:xfrm>
          <a:prstGeom prst="rect">
            <a:avLst/>
          </a:prstGeom>
        </p:spPr>
        <p:txBody>
          <a:bodyPr lIns="0" tIns="0" rIns="0" bIns="0" anchor="ctr"/>
          <a:lstStyle>
            <a:lvl1pPr algn="ctr">
              <a:defRPr sz="1100"/>
            </a:lvl1pPr>
          </a:lstStyle>
          <a:p>
            <a:fld id="{933A556B-7C63-244D-9B7C-B0EA8042B330}" type="slidenum">
              <a:rPr lang="en-US" smtClean="0"/>
              <a:pPr/>
              <a:t>‹#›</a:t>
            </a:fld>
            <a:endParaRPr lang="en-US" dirty="0"/>
          </a:p>
        </p:txBody>
      </p:sp>
      <p:cxnSp>
        <p:nvCxnSpPr>
          <p:cNvPr id="3" name="Straight Connector 2">
            <a:extLst>
              <a:ext uri="{FF2B5EF4-FFF2-40B4-BE49-F238E27FC236}">
                <a16:creationId xmlns:a16="http://schemas.microsoft.com/office/drawing/2014/main" id="{BEFB08F1-022F-6249-AD85-B93B00BC7450}"/>
              </a:ext>
            </a:extLst>
          </p:cNvPr>
          <p:cNvCxnSpPr>
            <a:cxnSpLocks/>
          </p:cNvCxnSpPr>
          <p:nvPr userDrawn="1"/>
        </p:nvCxnSpPr>
        <p:spPr>
          <a:xfrm>
            <a:off x="571501" y="6326092"/>
            <a:ext cx="11620500" cy="0"/>
          </a:xfrm>
          <a:prstGeom prst="line">
            <a:avLst/>
          </a:prstGeom>
          <a:ln w="12700">
            <a:gradFill>
              <a:gsLst>
                <a:gs pos="0">
                  <a:schemeClr val="bg2"/>
                </a:gs>
                <a:gs pos="100000">
                  <a:schemeClr val="accent5"/>
                </a:gs>
              </a:gsLst>
              <a:lin ang="0" scaled="0"/>
            </a:gra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8E0E621-B046-414F-BEF5-7539FA0F990F}"/>
              </a:ext>
            </a:extLst>
          </p:cNvPr>
          <p:cNvSpPr txBox="1"/>
          <p:nvPr userDrawn="1"/>
        </p:nvSpPr>
        <p:spPr>
          <a:xfrm>
            <a:off x="487683" y="6577285"/>
            <a:ext cx="4214948" cy="246221"/>
          </a:xfrm>
          <a:prstGeom prst="rect">
            <a:avLst/>
          </a:prstGeom>
          <a:noFill/>
        </p:spPr>
        <p:txBody>
          <a:bodyPr wrap="square">
            <a:spAutoFit/>
          </a:bodyPr>
          <a:lstStyle/>
          <a:p>
            <a:pPr algn="l"/>
            <a:r>
              <a:rPr lang="en-US" sz="1000" dirty="0"/>
              <a:t>EIC RRB Meeting, December 7</a:t>
            </a:r>
            <a:r>
              <a:rPr lang="en-US" sz="1000" baseline="30000" dirty="0"/>
              <a:t>th</a:t>
            </a:r>
            <a:r>
              <a:rPr lang="en-US" sz="1000" dirty="0"/>
              <a:t> &amp; 8</a:t>
            </a:r>
            <a:r>
              <a:rPr lang="en-US" sz="1000" baseline="30000" dirty="0"/>
              <a:t>th</a:t>
            </a:r>
            <a:r>
              <a:rPr lang="en-US" sz="1000" dirty="0"/>
              <a:t>, 2023</a:t>
            </a:r>
          </a:p>
        </p:txBody>
      </p:sp>
      <p:sp>
        <p:nvSpPr>
          <p:cNvPr id="6" name="TextBox 5">
            <a:extLst>
              <a:ext uri="{FF2B5EF4-FFF2-40B4-BE49-F238E27FC236}">
                <a16:creationId xmlns:a16="http://schemas.microsoft.com/office/drawing/2014/main" id="{59E638AC-CA5E-3444-8837-8EFFB61F1B21}"/>
              </a:ext>
            </a:extLst>
          </p:cNvPr>
          <p:cNvSpPr txBox="1"/>
          <p:nvPr userDrawn="1"/>
        </p:nvSpPr>
        <p:spPr>
          <a:xfrm>
            <a:off x="4230139" y="6561754"/>
            <a:ext cx="3756147" cy="246221"/>
          </a:xfrm>
          <a:prstGeom prst="rect">
            <a:avLst/>
          </a:prstGeom>
          <a:noFill/>
        </p:spPr>
        <p:txBody>
          <a:bodyPr wrap="square">
            <a:spAutoFit/>
          </a:bodyPr>
          <a:lstStyle/>
          <a:p>
            <a:pPr algn="ctr"/>
            <a:r>
              <a:rPr lang="en-US" sz="1000" dirty="0"/>
              <a:t>E.C. </a:t>
            </a:r>
            <a:r>
              <a:rPr lang="en-US" sz="1000" dirty="0" err="1"/>
              <a:t>Aschenauer</a:t>
            </a:r>
            <a:endParaRPr lang="en-US" sz="1000" dirty="0"/>
          </a:p>
        </p:txBody>
      </p:sp>
    </p:spTree>
    <p:extLst>
      <p:ext uri="{BB962C8B-B14F-4D97-AF65-F5344CB8AC3E}">
        <p14:creationId xmlns:p14="http://schemas.microsoft.com/office/powerpoint/2010/main" val="23912526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7DAAA2-8718-2247-8539-9A0DC22C048C}"/>
              </a:ext>
            </a:extLst>
          </p:cNvPr>
          <p:cNvSpPr>
            <a:spLocks noGrp="1"/>
          </p:cNvSpPr>
          <p:nvPr>
            <p:ph type="title"/>
          </p:nvPr>
        </p:nvSpPr>
        <p:spPr>
          <a:xfrm>
            <a:off x="615091" y="0"/>
            <a:ext cx="11347413" cy="561018"/>
          </a:xfrm>
          <a:prstGeom prst="rect">
            <a:avLst/>
          </a:prstGeom>
        </p:spPr>
        <p:txBody>
          <a:bodyPr vert="horz" lIns="91440" tIns="45720" rIns="91440" bIns="45720" rtlCol="0" anchor="ctr">
            <a:normAutofit/>
          </a:bodyPr>
          <a:lstStyle/>
          <a:p>
            <a:endParaRPr lang="en-US" dirty="0"/>
          </a:p>
        </p:txBody>
      </p:sp>
      <p:sp>
        <p:nvSpPr>
          <p:cNvPr id="3" name="Text Placeholder 2">
            <a:extLst>
              <a:ext uri="{FF2B5EF4-FFF2-40B4-BE49-F238E27FC236}">
                <a16:creationId xmlns:a16="http://schemas.microsoft.com/office/drawing/2014/main" id="{A73056FE-C136-A54B-9DE3-EACD8E08FED9}"/>
              </a:ext>
            </a:extLst>
          </p:cNvPr>
          <p:cNvSpPr>
            <a:spLocks noGrp="1"/>
          </p:cNvSpPr>
          <p:nvPr>
            <p:ph type="body" idx="1"/>
          </p:nvPr>
        </p:nvSpPr>
        <p:spPr>
          <a:xfrm>
            <a:off x="615092" y="640083"/>
            <a:ext cx="11005409" cy="565689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a:extLst>
              <a:ext uri="{FF2B5EF4-FFF2-40B4-BE49-F238E27FC236}">
                <a16:creationId xmlns:a16="http://schemas.microsoft.com/office/drawing/2014/main" id="{125833E0-DD3D-DF4F-9316-F67B7A80E307}"/>
              </a:ext>
            </a:extLst>
          </p:cNvPr>
          <p:cNvSpPr>
            <a:spLocks noGrp="1"/>
          </p:cNvSpPr>
          <p:nvPr>
            <p:ph type="sldNum" sz="quarter" idx="4"/>
          </p:nvPr>
        </p:nvSpPr>
        <p:spPr>
          <a:xfrm>
            <a:off x="11638391" y="6484899"/>
            <a:ext cx="432487" cy="365125"/>
          </a:xfrm>
          <a:prstGeom prst="rect">
            <a:avLst/>
          </a:prstGeom>
        </p:spPr>
        <p:txBody>
          <a:bodyPr lIns="0" tIns="0" rIns="0" bIns="0" anchor="ctr"/>
          <a:lstStyle>
            <a:lvl1pPr algn="ctr">
              <a:defRPr sz="1100" b="1">
                <a:solidFill>
                  <a:schemeClr val="bg2"/>
                </a:solidFill>
              </a:defRPr>
            </a:lvl1pPr>
          </a:lstStyle>
          <a:p>
            <a:fld id="{933A556B-7C63-244D-9B7C-B0EA8042B330}" type="slidenum">
              <a:rPr lang="en-US" smtClean="0"/>
              <a:pPr/>
              <a:t>‹#›</a:t>
            </a:fld>
            <a:endParaRPr lang="en-US" dirty="0"/>
          </a:p>
        </p:txBody>
      </p:sp>
      <p:cxnSp>
        <p:nvCxnSpPr>
          <p:cNvPr id="6" name="Straight Connector 5">
            <a:extLst>
              <a:ext uri="{FF2B5EF4-FFF2-40B4-BE49-F238E27FC236}">
                <a16:creationId xmlns:a16="http://schemas.microsoft.com/office/drawing/2014/main" id="{7F83A618-8545-DA46-A6B2-1A78663B6D12}"/>
              </a:ext>
            </a:extLst>
          </p:cNvPr>
          <p:cNvCxnSpPr>
            <a:cxnSpLocks/>
          </p:cNvCxnSpPr>
          <p:nvPr userDrawn="1"/>
        </p:nvCxnSpPr>
        <p:spPr>
          <a:xfrm>
            <a:off x="571501" y="577670"/>
            <a:ext cx="11620500" cy="0"/>
          </a:xfrm>
          <a:prstGeom prst="line">
            <a:avLst/>
          </a:prstGeom>
          <a:ln w="53975">
            <a:gradFill flip="none" rotWithShape="1">
              <a:gsLst>
                <a:gs pos="0">
                  <a:schemeClr val="tx2">
                    <a:lumMod val="60000"/>
                    <a:lumOff val="40000"/>
                  </a:schemeClr>
                </a:gs>
                <a:gs pos="49000">
                  <a:srgbClr val="011893"/>
                </a:gs>
                <a:gs pos="99000">
                  <a:srgbClr val="FF0000"/>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F117A80-A94C-8141-A433-7BBFC7250623}"/>
              </a:ext>
            </a:extLst>
          </p:cNvPr>
          <p:cNvSpPr txBox="1"/>
          <p:nvPr userDrawn="1"/>
        </p:nvSpPr>
        <p:spPr>
          <a:xfrm>
            <a:off x="476087" y="6286208"/>
            <a:ext cx="2648775" cy="338554"/>
          </a:xfrm>
          <a:prstGeom prst="rect">
            <a:avLst/>
          </a:prstGeom>
          <a:solidFill>
            <a:schemeClr val="bg1"/>
          </a:solidFill>
        </p:spPr>
        <p:txBody>
          <a:bodyPr wrap="square" rtlCol="0">
            <a:spAutoFit/>
          </a:bodyPr>
          <a:lstStyle/>
          <a:p>
            <a:r>
              <a:rPr lang="en-US" sz="1600" dirty="0">
                <a:solidFill>
                  <a:srgbClr val="C00000"/>
                </a:solidFill>
              </a:rPr>
              <a:t>Electron-Ion Collider</a:t>
            </a:r>
          </a:p>
        </p:txBody>
      </p:sp>
      <p:cxnSp>
        <p:nvCxnSpPr>
          <p:cNvPr id="5" name="Straight Connector 4">
            <a:extLst>
              <a:ext uri="{FF2B5EF4-FFF2-40B4-BE49-F238E27FC236}">
                <a16:creationId xmlns:a16="http://schemas.microsoft.com/office/drawing/2014/main" id="{CAB150B5-704F-CF21-3183-8DB97C07706C}"/>
              </a:ext>
            </a:extLst>
          </p:cNvPr>
          <p:cNvCxnSpPr>
            <a:cxnSpLocks/>
          </p:cNvCxnSpPr>
          <p:nvPr userDrawn="1"/>
        </p:nvCxnSpPr>
        <p:spPr>
          <a:xfrm>
            <a:off x="559889" y="6326092"/>
            <a:ext cx="11620500" cy="0"/>
          </a:xfrm>
          <a:prstGeom prst="line">
            <a:avLst/>
          </a:prstGeom>
          <a:ln w="12700">
            <a:gradFill>
              <a:gsLst>
                <a:gs pos="0">
                  <a:schemeClr val="bg2"/>
                </a:gs>
                <a:gs pos="100000">
                  <a:schemeClr val="accent5"/>
                </a:gs>
              </a:gsLst>
              <a:lin ang="0" scaled="0"/>
            </a:gra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284B297-FC6B-E741-A8E7-ECB4A1D296D3}"/>
              </a:ext>
            </a:extLst>
          </p:cNvPr>
          <p:cNvSpPr txBox="1"/>
          <p:nvPr userDrawn="1"/>
        </p:nvSpPr>
        <p:spPr>
          <a:xfrm>
            <a:off x="4217926" y="6569102"/>
            <a:ext cx="3756147" cy="253916"/>
          </a:xfrm>
          <a:prstGeom prst="rect">
            <a:avLst/>
          </a:prstGeom>
          <a:noFill/>
        </p:spPr>
        <p:txBody>
          <a:bodyPr wrap="square">
            <a:spAutoFit/>
          </a:bodyPr>
          <a:lstStyle/>
          <a:p>
            <a:pPr algn="ctr"/>
            <a:r>
              <a:rPr lang="en-US" sz="1000" dirty="0"/>
              <a:t>E.C. </a:t>
            </a:r>
            <a:r>
              <a:rPr lang="en-US" sz="1000" dirty="0" err="1"/>
              <a:t>Aschenauer</a:t>
            </a:r>
            <a:r>
              <a:rPr lang="en-US" sz="1000" dirty="0"/>
              <a:t> &amp; R. Ent</a:t>
            </a:r>
          </a:p>
        </p:txBody>
      </p:sp>
    </p:spTree>
    <p:extLst>
      <p:ext uri="{BB962C8B-B14F-4D97-AF65-F5344CB8AC3E}">
        <p14:creationId xmlns:p14="http://schemas.microsoft.com/office/powerpoint/2010/main" val="544521178"/>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68" r:id="rId3"/>
    <p:sldLayoutId id="2147483667" r:id="rId4"/>
  </p:sldLayoutIdLst>
  <p:hf hdr="0" ftr="0" dt="0"/>
  <p:txStyles>
    <p:titleStyle>
      <a:lvl1pPr algn="l" defTabSz="685800" rtl="0" eaLnBrk="1" latinLnBrk="0" hangingPunct="1">
        <a:lnSpc>
          <a:spcPct val="90000"/>
        </a:lnSpc>
        <a:spcBef>
          <a:spcPct val="0"/>
        </a:spcBef>
        <a:buNone/>
        <a:defRPr sz="3000" b="1" i="1" u="none" kern="1200">
          <a:solidFill>
            <a:schemeClr val="tx1"/>
          </a:solidFill>
          <a:latin typeface="+mn-lt"/>
          <a:ea typeface="+mj-ea"/>
          <a:cs typeface="+mj-cs"/>
        </a:defRPr>
      </a:lvl1pPr>
    </p:titleStyle>
    <p:bodyStyle>
      <a:lvl1pPr marL="171450" indent="-171450" algn="l" defTabSz="685800" rtl="0" eaLnBrk="1" latinLnBrk="0" hangingPunct="1">
        <a:lnSpc>
          <a:spcPct val="90000"/>
        </a:lnSpc>
        <a:spcBef>
          <a:spcPts val="750"/>
        </a:spcBef>
        <a:buClr>
          <a:srgbClr val="0096FF"/>
        </a:buClr>
        <a:buFont typeface="Wingdings" pitchFamily="2" charset="2"/>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0096FF"/>
        </a:buClr>
        <a:buFont typeface="Wingdings" pitchFamily="2" charset="2"/>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0096FF"/>
        </a:buClr>
        <a:buFont typeface="Wingdings" pitchFamily="2" charset="2"/>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0096FF"/>
        </a:buClr>
        <a:buFont typeface="Wingdings" pitchFamily="2" charset="2"/>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0096FF"/>
        </a:buClr>
        <a:buFont typeface="Wingdings" pitchFamily="2" charset="2"/>
        <a:buChar char="§"/>
        <a:defRPr sz="10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3840" userDrawn="1">
          <p15:clr>
            <a:srgbClr val="F26B43"/>
          </p15:clr>
        </p15:guide>
        <p15:guide id="9" pos="360" userDrawn="1">
          <p15:clr>
            <a:srgbClr val="F26B43"/>
          </p15:clr>
        </p15:guide>
        <p15:guide id="10" orient="horz" pos="3888" userDrawn="1">
          <p15:clr>
            <a:srgbClr val="F26B43"/>
          </p15:clr>
        </p15:guide>
        <p15:guide id="11" pos="7320" userDrawn="1">
          <p15:clr>
            <a:srgbClr val="F26B43"/>
          </p15:clr>
        </p15:guide>
        <p15:guide id="12"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brookhavenlab.sharepoint.com/:x:/s/EICPublicSharingDocs/Edv2Aj3QqstEt5Ff9w1W7ZYBgIo4tEEiBZJen8HcQJb06A?e=XffNse"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brookhavenlab.sharepoint.com/:x:/s/EICPublicSharingDocs/EXkejbGPomdDlxYqWSgrjlMBEvrSbt2Kim4zo8xIzgx_kw?e=xYsyRi"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56CBC-DA70-7741-BB3F-BCDBBE052F88}"/>
              </a:ext>
            </a:extLst>
          </p:cNvPr>
          <p:cNvSpPr>
            <a:spLocks noGrp="1"/>
          </p:cNvSpPr>
          <p:nvPr>
            <p:ph type="ctrTitle"/>
          </p:nvPr>
        </p:nvSpPr>
        <p:spPr>
          <a:xfrm>
            <a:off x="574040" y="1174478"/>
            <a:ext cx="10962105" cy="1240412"/>
          </a:xfrm>
        </p:spPr>
        <p:txBody>
          <a:bodyPr/>
          <a:lstStyle/>
          <a:p>
            <a:r>
              <a:rPr lang="en-US" b="0" dirty="0"/>
              <a:t>EIC Project News</a:t>
            </a:r>
          </a:p>
        </p:txBody>
      </p:sp>
      <p:sp>
        <p:nvSpPr>
          <p:cNvPr id="4" name="Text Placeholder 3">
            <a:extLst>
              <a:ext uri="{FF2B5EF4-FFF2-40B4-BE49-F238E27FC236}">
                <a16:creationId xmlns:a16="http://schemas.microsoft.com/office/drawing/2014/main" id="{BD0F4563-AB5E-1F4E-B28C-08AC1323034C}"/>
              </a:ext>
            </a:extLst>
          </p:cNvPr>
          <p:cNvSpPr>
            <a:spLocks noGrp="1"/>
          </p:cNvSpPr>
          <p:nvPr>
            <p:ph type="body" sz="quarter" idx="10"/>
          </p:nvPr>
        </p:nvSpPr>
        <p:spPr>
          <a:xfrm>
            <a:off x="584200" y="3075354"/>
            <a:ext cx="10962105" cy="2766646"/>
          </a:xfrm>
        </p:spPr>
        <p:txBody>
          <a:bodyPr/>
          <a:lstStyle/>
          <a:p>
            <a:r>
              <a:rPr lang="en-US" dirty="0"/>
              <a:t>E.C. </a:t>
            </a:r>
            <a:r>
              <a:rPr lang="en-US" dirty="0" err="1"/>
              <a:t>Aschenauer</a:t>
            </a:r>
            <a:r>
              <a:rPr lang="en-US" dirty="0"/>
              <a:t> (BNL), R. Ent (</a:t>
            </a:r>
            <a:r>
              <a:rPr lang="en-US" dirty="0" err="1"/>
              <a:t>JLab</a:t>
            </a:r>
            <a:r>
              <a:rPr lang="en-US" dirty="0"/>
              <a:t>)</a:t>
            </a:r>
          </a:p>
          <a:p>
            <a:r>
              <a:rPr lang="en-US" b="0" dirty="0">
                <a:cs typeface="Arial" panose="020B0604020202020204" pitchFamily="34" charset="0"/>
              </a:rPr>
              <a:t>Co-Associate Directors for the Experimental Program</a:t>
            </a:r>
          </a:p>
        </p:txBody>
      </p:sp>
      <p:sp>
        <p:nvSpPr>
          <p:cNvPr id="6" name="Text Placeholder 11">
            <a:extLst>
              <a:ext uri="{FF2B5EF4-FFF2-40B4-BE49-F238E27FC236}">
                <a16:creationId xmlns:a16="http://schemas.microsoft.com/office/drawing/2014/main" id="{22611969-DD89-AC5D-ED95-989348D61F16}"/>
              </a:ext>
            </a:extLst>
          </p:cNvPr>
          <p:cNvSpPr txBox="1">
            <a:spLocks/>
          </p:cNvSpPr>
          <p:nvPr/>
        </p:nvSpPr>
        <p:spPr>
          <a:xfrm>
            <a:off x="584200" y="4043916"/>
            <a:ext cx="10962105" cy="379542"/>
          </a:xfrm>
          <a:prstGeom prst="rect">
            <a:avLst/>
          </a:prstGeom>
        </p:spPr>
        <p:txBody>
          <a:bodyPr vert="horz" lIns="91440" tIns="45720" rIns="91440" bIns="45720" rtlCol="0" anchor="ctr">
            <a:noAutofit/>
          </a:bodyPr>
          <a:lstStyle>
            <a:lvl1pPr marL="0" indent="0" algn="l" defTabSz="685800" rtl="0" eaLnBrk="1" latinLnBrk="0" hangingPunct="1">
              <a:lnSpc>
                <a:spcPct val="90000"/>
              </a:lnSpc>
              <a:spcBef>
                <a:spcPts val="750"/>
              </a:spcBef>
              <a:buClr>
                <a:srgbClr val="0096FF"/>
              </a:buClr>
              <a:buFontTx/>
              <a:buNone/>
              <a:defRPr sz="20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Clr>
                <a:srgbClr val="0096FF"/>
              </a:buClr>
              <a:buFont typeface="Wingdings" pitchFamily="2" charset="2"/>
              <a:buChar char="§"/>
              <a:defRPr sz="20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Clr>
                <a:srgbClr val="0096FF"/>
              </a:buClr>
              <a:buFont typeface="Wingdings" pitchFamily="2" charset="2"/>
              <a:buChar char="§"/>
              <a:defRPr sz="20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Clr>
                <a:srgbClr val="0096FF"/>
              </a:buClr>
              <a:buFont typeface="Wingdings" pitchFamily="2" charset="2"/>
              <a:buChar char="§"/>
              <a:defRPr sz="200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Clr>
                <a:srgbClr val="0096FF"/>
              </a:buClr>
              <a:buFont typeface="Wingdings" pitchFamily="2" charset="2"/>
              <a:buChar char="§"/>
              <a:defRPr sz="200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EIC Detector Leads</a:t>
            </a:r>
          </a:p>
        </p:txBody>
      </p:sp>
      <p:sp>
        <p:nvSpPr>
          <p:cNvPr id="7" name="Subtitle 2">
            <a:extLst>
              <a:ext uri="{FF2B5EF4-FFF2-40B4-BE49-F238E27FC236}">
                <a16:creationId xmlns:a16="http://schemas.microsoft.com/office/drawing/2014/main" id="{5D904B89-C718-9FD6-D411-229075A1482F}"/>
              </a:ext>
            </a:extLst>
          </p:cNvPr>
          <p:cNvSpPr>
            <a:spLocks noGrp="1"/>
          </p:cNvSpPr>
          <p:nvPr>
            <p:ph type="subTitle" idx="1"/>
          </p:nvPr>
        </p:nvSpPr>
        <p:spPr>
          <a:xfrm>
            <a:off x="615215" y="5006601"/>
            <a:ext cx="4363736" cy="1019620"/>
          </a:xfrm>
        </p:spPr>
        <p:txBody>
          <a:bodyPr anchor="ctr">
            <a:noAutofit/>
          </a:bodyPr>
          <a:lstStyle/>
          <a:p>
            <a:r>
              <a:rPr lang="en-US" dirty="0" err="1"/>
              <a:t>ePIC</a:t>
            </a:r>
            <a:r>
              <a:rPr lang="en-US" dirty="0"/>
              <a:t> Bi-Weekly </a:t>
            </a:r>
          </a:p>
          <a:p>
            <a:r>
              <a:rPr lang="en-US" dirty="0"/>
              <a:t>February 2</a:t>
            </a:r>
            <a:r>
              <a:rPr lang="en-US" baseline="30000" dirty="0"/>
              <a:t>nd</a:t>
            </a:r>
            <a:r>
              <a:rPr lang="en-US" dirty="0"/>
              <a:t>, 2024</a:t>
            </a:r>
          </a:p>
        </p:txBody>
      </p:sp>
    </p:spTree>
    <p:extLst>
      <p:ext uri="{BB962C8B-B14F-4D97-AF65-F5344CB8AC3E}">
        <p14:creationId xmlns:p14="http://schemas.microsoft.com/office/powerpoint/2010/main" val="2246755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7F87F-4417-AE66-F0C1-881F752A1CE2}"/>
              </a:ext>
            </a:extLst>
          </p:cNvPr>
          <p:cNvSpPr>
            <a:spLocks noGrp="1"/>
          </p:cNvSpPr>
          <p:nvPr>
            <p:ph type="title"/>
          </p:nvPr>
        </p:nvSpPr>
        <p:spPr>
          <a:xfrm>
            <a:off x="589279" y="0"/>
            <a:ext cx="11371917" cy="589280"/>
          </a:xfrm>
        </p:spPr>
        <p:txBody>
          <a:bodyPr/>
          <a:lstStyle/>
          <a:p>
            <a:r>
              <a:rPr lang="en-US" dirty="0"/>
              <a:t>Goals for 2024 (towards CD-2!)</a:t>
            </a:r>
          </a:p>
        </p:txBody>
      </p:sp>
      <p:sp>
        <p:nvSpPr>
          <p:cNvPr id="5" name="Text Placeholder 4">
            <a:extLst>
              <a:ext uri="{FF2B5EF4-FFF2-40B4-BE49-F238E27FC236}">
                <a16:creationId xmlns:a16="http://schemas.microsoft.com/office/drawing/2014/main" id="{DE22210A-0002-1466-DCB7-FBBAB0947470}"/>
              </a:ext>
            </a:extLst>
          </p:cNvPr>
          <p:cNvSpPr>
            <a:spLocks noGrp="1"/>
          </p:cNvSpPr>
          <p:nvPr>
            <p:ph type="body" sz="quarter" idx="10"/>
          </p:nvPr>
        </p:nvSpPr>
        <p:spPr>
          <a:xfrm>
            <a:off x="571500" y="677342"/>
            <a:ext cx="11499234" cy="5494857"/>
          </a:xfrm>
        </p:spPr>
        <p:txBody>
          <a:bodyPr>
            <a:noAutofit/>
          </a:bodyPr>
          <a:lstStyle/>
          <a:p>
            <a:r>
              <a:rPr lang="en-US" sz="1400" dirty="0"/>
              <a:t>DAC meetings in ~April (topics: detector status, international engagement, R&amp;D status) and ~August (topic: Detector R&amp;D advise)</a:t>
            </a:r>
          </a:p>
          <a:p>
            <a:pPr lvl="1"/>
            <a:r>
              <a:rPr lang="en-US" sz="1200" dirty="0"/>
              <a:t>Completion of Non-Si R&amp;D</a:t>
            </a:r>
          </a:p>
          <a:p>
            <a:pPr lvl="1"/>
            <a:r>
              <a:rPr lang="en-US" sz="1200" dirty="0"/>
              <a:t>Advise on follow-up of MAPS/ITS3, ASICs, and AC-LGAD</a:t>
            </a:r>
          </a:p>
          <a:p>
            <a:r>
              <a:rPr lang="en-US" sz="1400" dirty="0"/>
              <a:t>Quantify (time, cost, performance) and document, before CD2, mitigation plans for the possibility that some R&amp;D components will not meet expectations</a:t>
            </a:r>
          </a:p>
          <a:p>
            <a:pPr lvl="1"/>
            <a:r>
              <a:rPr lang="en-US" sz="1200" dirty="0"/>
              <a:t>Tracking layout with branching points defined and documented</a:t>
            </a:r>
          </a:p>
          <a:p>
            <a:pPr lvl="1"/>
            <a:r>
              <a:rPr lang="en-US" sz="1200" dirty="0"/>
              <a:t>HRPPD backup option documented, etc.</a:t>
            </a:r>
          </a:p>
          <a:p>
            <a:r>
              <a:rPr lang="en-US" sz="1400" dirty="0"/>
              <a:t>Ensure good project progress</a:t>
            </a:r>
          </a:p>
          <a:p>
            <a:pPr lvl="1"/>
            <a:r>
              <a:rPr lang="en-US" sz="1200" dirty="0"/>
              <a:t>Implement procurements for CD-3A scope and manage progress</a:t>
            </a:r>
          </a:p>
          <a:p>
            <a:pPr lvl="1"/>
            <a:r>
              <a:rPr lang="en-US" sz="1200" dirty="0"/>
              <a:t>Continue work on design maturity for all (non-CD-3A) systems.</a:t>
            </a:r>
          </a:p>
          <a:p>
            <a:pPr lvl="1"/>
            <a:r>
              <a:rPr lang="en-US" sz="1200" dirty="0"/>
              <a:t>Define CD-3B needs: next phases of CD-3A, magnet power supply, perhaps </a:t>
            </a:r>
            <a:r>
              <a:rPr lang="en-US" sz="1200" dirty="0" err="1"/>
              <a:t>VTRx</a:t>
            </a:r>
            <a:r>
              <a:rPr lang="en-US" sz="1200" dirty="0"/>
              <a:t>+ optical transceivers, perhaps magnet steel</a:t>
            </a:r>
          </a:p>
          <a:p>
            <a:pPr lvl="1"/>
            <a:r>
              <a:rPr lang="en-US" sz="1200" dirty="0"/>
              <a:t>PDRs of Tracking, Far-Forward/Far-Backward, Electronics/DAQ, Particle Identification</a:t>
            </a:r>
          </a:p>
          <a:p>
            <a:pPr lvl="1"/>
            <a:r>
              <a:rPr lang="en-US" sz="1200" dirty="0"/>
              <a:t>FDRs of Magnet Power Supply, Calorimetry</a:t>
            </a:r>
          </a:p>
          <a:p>
            <a:r>
              <a:rPr lang="en-US" sz="1400" dirty="0"/>
              <a:t>Continue work on integration aspects, e.g., service needs of various detectors, cable routing, electronic rack layouts, survey &amp; alignment planning, monitoring systems, controls needs.</a:t>
            </a:r>
          </a:p>
          <a:p>
            <a:pPr lvl="1"/>
            <a:r>
              <a:rPr lang="en-US" sz="1200" dirty="0"/>
              <a:t>System engineering for electrical and services (per DOE/OPA recommendation)</a:t>
            </a:r>
          </a:p>
          <a:p>
            <a:pPr lvl="1"/>
            <a:r>
              <a:rPr lang="en-US" sz="1200" dirty="0"/>
              <a:t>Document controls needs</a:t>
            </a:r>
          </a:p>
          <a:p>
            <a:pPr lvl="1"/>
            <a:r>
              <a:rPr lang="en-US" sz="1200" dirty="0"/>
              <a:t>Collect interfaces beyond CD-3A scope, and document towards ICDs</a:t>
            </a:r>
          </a:p>
          <a:p>
            <a:r>
              <a:rPr lang="en-US" sz="1400" dirty="0"/>
              <a:t>Simulations with Full Materials, Background and Reconstruction</a:t>
            </a:r>
          </a:p>
          <a:p>
            <a:r>
              <a:rPr lang="en-US" sz="1400" dirty="0"/>
              <a:t>Draft Technical Design Report in collaboration with </a:t>
            </a:r>
            <a:r>
              <a:rPr lang="en-US" sz="1400" dirty="0" err="1"/>
              <a:t>ePIC</a:t>
            </a:r>
            <a:endParaRPr lang="en-US" sz="1400" dirty="0"/>
          </a:p>
          <a:p>
            <a:r>
              <a:rPr lang="en-US" sz="1400" dirty="0"/>
              <a:t>Formalize in-kind agreements in form of high-level agreements and project planning documents, as appropriate: Italy/INFN (Detector, Magnet), France/IN2P3, France/IRFU, UK/STFC, perhaps NSF, other</a:t>
            </a:r>
          </a:p>
        </p:txBody>
      </p:sp>
    </p:spTree>
    <p:extLst>
      <p:ext uri="{BB962C8B-B14F-4D97-AF65-F5344CB8AC3E}">
        <p14:creationId xmlns:p14="http://schemas.microsoft.com/office/powerpoint/2010/main" val="1567467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7F87F-4417-AE66-F0C1-881F752A1CE2}"/>
              </a:ext>
            </a:extLst>
          </p:cNvPr>
          <p:cNvSpPr>
            <a:spLocks noGrp="1"/>
          </p:cNvSpPr>
          <p:nvPr>
            <p:ph type="title"/>
          </p:nvPr>
        </p:nvSpPr>
        <p:spPr>
          <a:xfrm>
            <a:off x="579119" y="0"/>
            <a:ext cx="11382077" cy="579120"/>
          </a:xfrm>
        </p:spPr>
        <p:txBody>
          <a:bodyPr/>
          <a:lstStyle/>
          <a:p>
            <a:r>
              <a:rPr lang="en-US" dirty="0"/>
              <a:t>Design Review 2024 Plans - </a:t>
            </a:r>
          </a:p>
        </p:txBody>
      </p:sp>
      <p:sp>
        <p:nvSpPr>
          <p:cNvPr id="5" name="Text Placeholder 4">
            <a:extLst>
              <a:ext uri="{FF2B5EF4-FFF2-40B4-BE49-F238E27FC236}">
                <a16:creationId xmlns:a16="http://schemas.microsoft.com/office/drawing/2014/main" id="{DE22210A-0002-1466-DCB7-FBBAB0947470}"/>
              </a:ext>
            </a:extLst>
          </p:cNvPr>
          <p:cNvSpPr>
            <a:spLocks noGrp="1"/>
          </p:cNvSpPr>
          <p:nvPr>
            <p:ph type="body" sz="quarter" idx="10"/>
          </p:nvPr>
        </p:nvSpPr>
        <p:spPr>
          <a:xfrm>
            <a:off x="579119" y="728840"/>
            <a:ext cx="11499234" cy="5212080"/>
          </a:xfrm>
        </p:spPr>
        <p:txBody>
          <a:bodyPr>
            <a:noAutofit/>
          </a:bodyPr>
          <a:lstStyle/>
          <a:p>
            <a:r>
              <a:rPr lang="en-US" sz="1800" dirty="0"/>
              <a:t>Design Reviews</a:t>
            </a:r>
          </a:p>
          <a:p>
            <a:pPr lvl="1"/>
            <a:r>
              <a:rPr lang="en-US" sz="1400" dirty="0"/>
              <a:t>PDR2: IR Integration and Auxiliary Detectors – February 12, 2024 – main emphasis on baseline choices and progress</a:t>
            </a:r>
          </a:p>
          <a:p>
            <a:pPr lvl="1"/>
            <a:r>
              <a:rPr lang="en-US" sz="1400" dirty="0"/>
              <a:t>PDR1: Tracking Detectors – 2</a:t>
            </a:r>
            <a:r>
              <a:rPr lang="en-US" sz="1400" baseline="30000" dirty="0"/>
              <a:t>nd</a:t>
            </a:r>
            <a:r>
              <a:rPr lang="en-US" sz="1400" dirty="0"/>
              <a:t> half of March 2024 – main emphasis on baseline tracking layout, if we are on track and plans</a:t>
            </a:r>
          </a:p>
          <a:p>
            <a:pPr lvl="1"/>
            <a:r>
              <a:rPr lang="en-US" sz="1400" dirty="0"/>
              <a:t>PDR2: Electronics/DAQ – May 2024? – continuation of PDR1 to ensure we are on track and show progress</a:t>
            </a:r>
          </a:p>
          <a:p>
            <a:pPr lvl="1"/>
            <a:r>
              <a:rPr lang="en-US" sz="1400" dirty="0"/>
              <a:t>PDR: Integration, Infrastructure and Installation – Summer/Autumn 2024? – includes detector support structures</a:t>
            </a:r>
          </a:p>
          <a:p>
            <a:pPr lvl="1"/>
            <a:r>
              <a:rPr lang="en-US" sz="1400" dirty="0"/>
              <a:t>PDR2: Particle Identification Detectors – Summer 2024?</a:t>
            </a:r>
          </a:p>
          <a:p>
            <a:pPr lvl="1"/>
            <a:r>
              <a:rPr lang="en-US" sz="1400" dirty="0"/>
              <a:t>PDR2: Barrel EM Cal – Summer/Fall 2024 – emphasis on mechanical design &amp; </a:t>
            </a:r>
            <a:r>
              <a:rPr lang="en-US" sz="1400" dirty="0" err="1"/>
              <a:t>AstroPix</a:t>
            </a:r>
            <a:r>
              <a:rPr lang="en-US" sz="1400" dirty="0"/>
              <a:t> readiness</a:t>
            </a:r>
          </a:p>
          <a:p>
            <a:pPr lvl="1"/>
            <a:r>
              <a:rPr lang="en-US" sz="1400" dirty="0"/>
              <a:t>FDR: Backward &amp; Forward EM Calorimetry, Barrel &amp; Forward HCAL – Fall 2024</a:t>
            </a:r>
          </a:p>
          <a:p>
            <a:pPr lvl="1"/>
            <a:r>
              <a:rPr lang="en-US" sz="1400" dirty="0"/>
              <a:t>PDR2: Polarimetry – timescale TBD (but before CD-2)</a:t>
            </a:r>
          </a:p>
          <a:p>
            <a:pPr lvl="1"/>
            <a:r>
              <a:rPr lang="en-US" sz="1400" dirty="0"/>
              <a:t>FDR for any potential CD-3B scope: Magnet Power Supply, perhaps </a:t>
            </a:r>
            <a:r>
              <a:rPr lang="en-US" sz="1400" dirty="0" err="1"/>
              <a:t>VTRx</a:t>
            </a:r>
            <a:r>
              <a:rPr lang="en-US" sz="1400" dirty="0"/>
              <a:t>+/</a:t>
            </a:r>
            <a:r>
              <a:rPr lang="en-US" sz="1400" dirty="0" err="1"/>
              <a:t>lpGBT</a:t>
            </a:r>
            <a:r>
              <a:rPr lang="en-US" sz="1400" dirty="0"/>
              <a:t>, perhaps magnet steel – see NOTE</a:t>
            </a:r>
          </a:p>
          <a:p>
            <a:pPr lvl="1"/>
            <a:r>
              <a:rPr lang="en-US" sz="1400" dirty="0"/>
              <a:t>FDR Magnet Power Supply – Spring 2024; Magnet Steel perhaps Summer 2024; </a:t>
            </a:r>
            <a:r>
              <a:rPr lang="en-US" sz="1400" dirty="0" err="1"/>
              <a:t>VTRx</a:t>
            </a:r>
            <a:r>
              <a:rPr lang="en-US" sz="1400" dirty="0"/>
              <a:t>+/</a:t>
            </a:r>
            <a:r>
              <a:rPr lang="en-US" sz="1400" dirty="0" err="1"/>
              <a:t>lpGBT</a:t>
            </a:r>
            <a:r>
              <a:rPr lang="en-US" sz="1400" dirty="0"/>
              <a:t> add ½ day to electronics/DAQ PDR2 </a:t>
            </a:r>
          </a:p>
          <a:p>
            <a:r>
              <a:rPr lang="en-US" sz="1800" dirty="0"/>
              <a:t>Detector R&amp;D Day - late March? – check R&amp;D progress and outlook to FY25</a:t>
            </a:r>
          </a:p>
          <a:p>
            <a:pPr lvl="1"/>
            <a:r>
              <a:rPr lang="en-US" sz="1400" dirty="0"/>
              <a:t>Recall that completion of Non-Si R&amp;D is expected well before baselining (i.e., in 2024)</a:t>
            </a:r>
          </a:p>
          <a:p>
            <a:pPr lvl="1"/>
            <a:r>
              <a:rPr lang="en-US" sz="1400" dirty="0"/>
              <a:t>MAPS/ITS3, ASICs, and AC-LGAD are expected to continue although we may do later engineering runs as PED effort</a:t>
            </a:r>
          </a:p>
          <a:p>
            <a:r>
              <a:rPr lang="en-US" sz="1800" dirty="0"/>
              <a:t>Next </a:t>
            </a:r>
            <a:r>
              <a:rPr lang="en-US" sz="1800" dirty="0" err="1"/>
              <a:t>ePIC</a:t>
            </a:r>
            <a:r>
              <a:rPr lang="en-US" sz="1800" dirty="0"/>
              <a:t> Computing &amp; Software review by host labs  –  Late Summer 2024?</a:t>
            </a:r>
          </a:p>
        </p:txBody>
      </p:sp>
      <p:sp>
        <p:nvSpPr>
          <p:cNvPr id="3" name="TextBox 2">
            <a:extLst>
              <a:ext uri="{FF2B5EF4-FFF2-40B4-BE49-F238E27FC236}">
                <a16:creationId xmlns:a16="http://schemas.microsoft.com/office/drawing/2014/main" id="{A7358EA4-5964-AC23-B5D1-98682486F2EB}"/>
              </a:ext>
            </a:extLst>
          </p:cNvPr>
          <p:cNvSpPr txBox="1"/>
          <p:nvPr/>
        </p:nvSpPr>
        <p:spPr>
          <a:xfrm>
            <a:off x="5801360" y="5303520"/>
            <a:ext cx="914400" cy="914400"/>
          </a:xfrm>
          <a:prstGeom prst="rect">
            <a:avLst/>
          </a:prstGeom>
        </p:spPr>
        <p:txBody>
          <a:bodyPr wrap="none" rtlCol="0">
            <a:noAutofit/>
          </a:bodyPr>
          <a:lstStyle/>
          <a:p>
            <a:pPr marL="0" indent="0" algn="l">
              <a:buClr>
                <a:srgbClr val="0096FF"/>
              </a:buClr>
              <a:buFont typeface="Arial" panose="020B0604020202020204" pitchFamily="34" charset="0"/>
              <a:buNone/>
            </a:pPr>
            <a:endParaRPr lang="en-US" dirty="0">
              <a:solidFill>
                <a:srgbClr val="0096FF"/>
              </a:solidFill>
            </a:endParaRPr>
          </a:p>
        </p:txBody>
      </p:sp>
      <p:sp>
        <p:nvSpPr>
          <p:cNvPr id="6" name="TextBox 5">
            <a:extLst>
              <a:ext uri="{FF2B5EF4-FFF2-40B4-BE49-F238E27FC236}">
                <a16:creationId xmlns:a16="http://schemas.microsoft.com/office/drawing/2014/main" id="{ED518925-FB55-2CE9-2678-52DB8E8D4289}"/>
              </a:ext>
            </a:extLst>
          </p:cNvPr>
          <p:cNvSpPr txBox="1"/>
          <p:nvPr/>
        </p:nvSpPr>
        <p:spPr>
          <a:xfrm>
            <a:off x="2745423" y="5525869"/>
            <a:ext cx="8875077" cy="646331"/>
          </a:xfrm>
          <a:prstGeom prst="rect">
            <a:avLst/>
          </a:prstGeom>
          <a:solidFill>
            <a:srgbClr val="FFFF00"/>
          </a:solidFill>
        </p:spPr>
        <p:txBody>
          <a:bodyPr wrap="square">
            <a:spAutoFit/>
          </a:bodyPr>
          <a:lstStyle/>
          <a:p>
            <a:r>
              <a:rPr lang="en-US" sz="1800" dirty="0"/>
              <a:t>NOTE: CD-3B for detector will include continuation phases for </a:t>
            </a:r>
            <a:r>
              <a:rPr lang="en-US" sz="1800" dirty="0" err="1"/>
              <a:t>SiPMs</a:t>
            </a:r>
            <a:r>
              <a:rPr lang="en-US" sz="1800" dirty="0"/>
              <a:t>, </a:t>
            </a:r>
            <a:r>
              <a:rPr lang="en-US" sz="1800" dirty="0" err="1"/>
              <a:t>SciFi</a:t>
            </a:r>
            <a:r>
              <a:rPr lang="en-US" sz="1800" dirty="0"/>
              <a:t>, PbWO4, Forward HCAL. </a:t>
            </a:r>
            <a:r>
              <a:rPr lang="en-US" dirty="0"/>
              <a:t>Further scope has to be known essentially now and needs FDRs.</a:t>
            </a:r>
            <a:endParaRPr lang="en-US" sz="1800" dirty="0"/>
          </a:p>
        </p:txBody>
      </p:sp>
    </p:spTree>
    <p:extLst>
      <p:ext uri="{BB962C8B-B14F-4D97-AF65-F5344CB8AC3E}">
        <p14:creationId xmlns:p14="http://schemas.microsoft.com/office/powerpoint/2010/main" val="3333204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7F87F-4417-AE66-F0C1-881F752A1CE2}"/>
              </a:ext>
            </a:extLst>
          </p:cNvPr>
          <p:cNvSpPr>
            <a:spLocks noGrp="1"/>
          </p:cNvSpPr>
          <p:nvPr>
            <p:ph type="title"/>
          </p:nvPr>
        </p:nvSpPr>
        <p:spPr>
          <a:xfrm>
            <a:off x="571500" y="0"/>
            <a:ext cx="11499234" cy="668562"/>
          </a:xfrm>
        </p:spPr>
        <p:txBody>
          <a:bodyPr/>
          <a:lstStyle/>
          <a:p>
            <a:r>
              <a:rPr lang="en-US" dirty="0"/>
              <a:t>Detector Advisory Committee </a:t>
            </a:r>
          </a:p>
        </p:txBody>
      </p:sp>
      <p:sp>
        <p:nvSpPr>
          <p:cNvPr id="5" name="Text Placeholder 4">
            <a:extLst>
              <a:ext uri="{FF2B5EF4-FFF2-40B4-BE49-F238E27FC236}">
                <a16:creationId xmlns:a16="http://schemas.microsoft.com/office/drawing/2014/main" id="{DE22210A-0002-1466-DCB7-FBBAB0947470}"/>
              </a:ext>
            </a:extLst>
          </p:cNvPr>
          <p:cNvSpPr>
            <a:spLocks noGrp="1"/>
          </p:cNvSpPr>
          <p:nvPr>
            <p:ph type="body" sz="quarter" idx="10"/>
          </p:nvPr>
        </p:nvSpPr>
        <p:spPr>
          <a:xfrm>
            <a:off x="571500" y="756538"/>
            <a:ext cx="11499234" cy="5212080"/>
          </a:xfrm>
        </p:spPr>
        <p:txBody>
          <a:bodyPr>
            <a:noAutofit/>
          </a:bodyPr>
          <a:lstStyle/>
          <a:p>
            <a:r>
              <a:rPr lang="en-US" sz="1800" dirty="0"/>
              <a:t>We assembled the DAC in 2020</a:t>
            </a:r>
          </a:p>
          <a:p>
            <a:r>
              <a:rPr lang="en-US" sz="1800" dirty="0"/>
              <a:t>Per the charter, 1/3 of the committee was replaced early 2023, we are in the process of early 2024 changes</a:t>
            </a:r>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pPr marL="0" indent="0">
              <a:buNone/>
            </a:pPr>
            <a:r>
              <a:rPr lang="en-US" sz="1800" dirty="0"/>
              <a:t>Will replace in 2024: Heidi </a:t>
            </a:r>
            <a:r>
              <a:rPr lang="en-US" sz="1800" dirty="0" err="1"/>
              <a:t>Schellman</a:t>
            </a:r>
            <a:r>
              <a:rPr lang="en-US" sz="1800" dirty="0"/>
              <a:t>, Chi Yang and </a:t>
            </a:r>
            <a:r>
              <a:rPr lang="en-US" dirty="0" err="1"/>
              <a:t>Etiennette</a:t>
            </a:r>
            <a:r>
              <a:rPr lang="en-US" dirty="0"/>
              <a:t> </a:t>
            </a:r>
            <a:r>
              <a:rPr lang="en-US" dirty="0" err="1"/>
              <a:t>Auffray</a:t>
            </a:r>
            <a:endParaRPr lang="en-US" dirty="0">
              <a:solidFill>
                <a:srgbClr val="000000"/>
              </a:solidFill>
              <a:latin typeface="Calibri" panose="020F0502020204030204" pitchFamily="34" charset="0"/>
            </a:endParaRPr>
          </a:p>
          <a:p>
            <a:pPr marL="0" indent="0">
              <a:buNone/>
            </a:pPr>
            <a:r>
              <a:rPr lang="en-US" sz="1800" dirty="0"/>
              <a:t>Transition Chair from Ed Kinney to Andrew White</a:t>
            </a:r>
          </a:p>
          <a:p>
            <a:pPr marL="0" indent="0">
              <a:buNone/>
            </a:pPr>
            <a:endParaRPr lang="en-US" dirty="0"/>
          </a:p>
          <a:p>
            <a:pPr marL="0" indent="0">
              <a:buNone/>
            </a:pPr>
            <a:r>
              <a:rPr lang="en-US" sz="1800" dirty="0"/>
              <a:t>Meetings </a:t>
            </a:r>
            <a:r>
              <a:rPr lang="en-US" dirty="0"/>
              <a:t>2024 under planning:</a:t>
            </a:r>
          </a:p>
          <a:p>
            <a:pPr lvl="1"/>
            <a:r>
              <a:rPr lang="en-US" sz="1400" dirty="0"/>
              <a:t>~</a:t>
            </a:r>
            <a:r>
              <a:rPr lang="en-US" sz="1600" dirty="0"/>
              <a:t>April 2024: Project Status, Baseline Detector, International Engagement, Detector R&amp;D progress (expect 1+ day)</a:t>
            </a:r>
          </a:p>
          <a:p>
            <a:pPr lvl="1"/>
            <a:r>
              <a:rPr lang="en-US" sz="1600" dirty="0"/>
              <a:t>~August 2024: Detector R&amp;D annual review (expect 2 days) – deadline for submission July 1, 2024</a:t>
            </a:r>
          </a:p>
        </p:txBody>
      </p:sp>
      <p:pic>
        <p:nvPicPr>
          <p:cNvPr id="3" name="Picture 2" descr="Table&#10;&#10;Description automatically generated">
            <a:extLst>
              <a:ext uri="{FF2B5EF4-FFF2-40B4-BE49-F238E27FC236}">
                <a16:creationId xmlns:a16="http://schemas.microsoft.com/office/drawing/2014/main" id="{078FFEA4-6AE2-494D-629F-56DFAF4C2346}"/>
              </a:ext>
            </a:extLst>
          </p:cNvPr>
          <p:cNvPicPr>
            <a:picLocks noChangeAspect="1"/>
          </p:cNvPicPr>
          <p:nvPr/>
        </p:nvPicPr>
        <p:blipFill rotWithShape="1">
          <a:blip r:embed="rId2"/>
          <a:srcRect t="18310" r="59106"/>
          <a:stretch/>
        </p:blipFill>
        <p:spPr>
          <a:xfrm>
            <a:off x="2074085" y="1450682"/>
            <a:ext cx="3557400" cy="2539734"/>
          </a:xfrm>
          <a:prstGeom prst="rect">
            <a:avLst/>
          </a:prstGeom>
        </p:spPr>
      </p:pic>
      <p:graphicFrame>
        <p:nvGraphicFramePr>
          <p:cNvPr id="4" name="Table 3">
            <a:extLst>
              <a:ext uri="{FF2B5EF4-FFF2-40B4-BE49-F238E27FC236}">
                <a16:creationId xmlns:a16="http://schemas.microsoft.com/office/drawing/2014/main" id="{C0D209C0-9295-8440-0FB9-7B0DD95FAD7A}"/>
              </a:ext>
            </a:extLst>
          </p:cNvPr>
          <p:cNvGraphicFramePr>
            <a:graphicFrameLocks noGrp="1"/>
          </p:cNvGraphicFramePr>
          <p:nvPr>
            <p:extLst>
              <p:ext uri="{D42A27DB-BD31-4B8C-83A1-F6EECF244321}">
                <p14:modId xmlns:p14="http://schemas.microsoft.com/office/powerpoint/2010/main" val="3978366205"/>
              </p:ext>
            </p:extLst>
          </p:nvPr>
        </p:nvGraphicFramePr>
        <p:xfrm>
          <a:off x="6513178" y="1459134"/>
          <a:ext cx="3860800" cy="2438400"/>
        </p:xfrm>
        <a:graphic>
          <a:graphicData uri="http://schemas.openxmlformats.org/drawingml/2006/table">
            <a:tbl>
              <a:tblPr>
                <a:tableStyleId>{5C22544A-7EE6-4342-B048-85BDC9FD1C3A}</a:tableStyleId>
              </a:tblPr>
              <a:tblGrid>
                <a:gridCol w="1612900">
                  <a:extLst>
                    <a:ext uri="{9D8B030D-6E8A-4147-A177-3AD203B41FA5}">
                      <a16:colId xmlns:a16="http://schemas.microsoft.com/office/drawing/2014/main" val="3164695286"/>
                    </a:ext>
                  </a:extLst>
                </a:gridCol>
                <a:gridCol w="2247900">
                  <a:extLst>
                    <a:ext uri="{9D8B030D-6E8A-4147-A177-3AD203B41FA5}">
                      <a16:colId xmlns:a16="http://schemas.microsoft.com/office/drawing/2014/main" val="1729485861"/>
                    </a:ext>
                  </a:extLst>
                </a:gridCol>
              </a:tblGrid>
              <a:tr h="203200">
                <a:tc>
                  <a:txBody>
                    <a:bodyPr/>
                    <a:lstStyle/>
                    <a:p>
                      <a:pPr algn="l" fontAlgn="b"/>
                      <a:r>
                        <a:rPr lang="en-US" sz="1200" u="none" strike="noStrike" dirty="0">
                          <a:effectLst/>
                        </a:rPr>
                        <a:t>Edward Kinney (Chair)</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Boulder CO</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43729602"/>
                  </a:ext>
                </a:extLst>
              </a:tr>
              <a:tr h="203200">
                <a:tc>
                  <a:txBody>
                    <a:bodyPr/>
                    <a:lstStyle/>
                    <a:p>
                      <a:pPr algn="l" fontAlgn="b"/>
                      <a:r>
                        <a:rPr lang="en-US" sz="1200" u="none" strike="noStrike" dirty="0">
                          <a:solidFill>
                            <a:srgbClr val="0000FF"/>
                          </a:solidFill>
                          <a:effectLst/>
                        </a:rPr>
                        <a:t>Ken Wyllie</a:t>
                      </a:r>
                      <a:endParaRPr lang="en-US" sz="1200" b="0" i="0" u="none" strike="noStrike" dirty="0">
                        <a:solidFill>
                          <a:srgbClr val="0000FF"/>
                        </a:solidFill>
                        <a:effectLst/>
                        <a:latin typeface="Calibri" panose="020F0502020204030204" pitchFamily="34" charset="0"/>
                      </a:endParaRPr>
                    </a:p>
                  </a:txBody>
                  <a:tcPr marL="9525" marR="9525" marT="9525" marB="0" anchor="b"/>
                </a:tc>
                <a:tc>
                  <a:txBody>
                    <a:bodyPr/>
                    <a:lstStyle/>
                    <a:p>
                      <a:pPr algn="l" fontAlgn="b"/>
                      <a:r>
                        <a:rPr lang="en-US" sz="1200" u="none" strike="noStrike" dirty="0">
                          <a:effectLst/>
                        </a:rPr>
                        <a:t>CERN</a:t>
                      </a:r>
                      <a:endParaRPr lang="en-US"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38573200"/>
                  </a:ext>
                </a:extLst>
              </a:tr>
              <a:tr h="203200">
                <a:tc>
                  <a:txBody>
                    <a:bodyPr/>
                    <a:lstStyle/>
                    <a:p>
                      <a:pPr algn="l" fontAlgn="b"/>
                      <a:r>
                        <a:rPr lang="en-US" sz="1200" u="none" strike="noStrike">
                          <a:solidFill>
                            <a:srgbClr val="0000FF"/>
                          </a:solidFill>
                          <a:effectLst/>
                        </a:rPr>
                        <a:t>Petra Merkel</a:t>
                      </a:r>
                      <a:endParaRPr lang="en-US" sz="1200" b="0" i="0" u="none" strike="noStrike">
                        <a:solidFill>
                          <a:srgbClr val="0000FF"/>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FNAL</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20972189"/>
                  </a:ext>
                </a:extLst>
              </a:tr>
              <a:tr h="203200">
                <a:tc>
                  <a:txBody>
                    <a:bodyPr/>
                    <a:lstStyle/>
                    <a:p>
                      <a:pPr algn="l" fontAlgn="b"/>
                      <a:r>
                        <a:rPr lang="en-US" sz="1200" u="none" strike="noStrike" dirty="0" err="1">
                          <a:solidFill>
                            <a:srgbClr val="0000FF"/>
                          </a:solidFill>
                          <a:effectLst/>
                        </a:rPr>
                        <a:t>Antonis</a:t>
                      </a:r>
                      <a:r>
                        <a:rPr lang="en-US" sz="1200" u="none" strike="noStrike" dirty="0">
                          <a:solidFill>
                            <a:srgbClr val="0000FF"/>
                          </a:solidFill>
                          <a:effectLst/>
                        </a:rPr>
                        <a:t> </a:t>
                      </a:r>
                      <a:r>
                        <a:rPr lang="en-US" sz="1200" u="none" strike="noStrike" dirty="0" err="1">
                          <a:solidFill>
                            <a:srgbClr val="0000FF"/>
                          </a:solidFill>
                          <a:effectLst/>
                        </a:rPr>
                        <a:t>Papanestis</a:t>
                      </a:r>
                      <a:endParaRPr lang="en-US" sz="1200" b="0" i="0" u="none" strike="noStrike" dirty="0">
                        <a:solidFill>
                          <a:srgbClr val="0000FF"/>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Rutherford Appleton Laboratory</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14376794"/>
                  </a:ext>
                </a:extLst>
              </a:tr>
              <a:tr h="203200">
                <a:tc>
                  <a:txBody>
                    <a:bodyPr/>
                    <a:lstStyle/>
                    <a:p>
                      <a:pPr algn="l" fontAlgn="b"/>
                      <a:r>
                        <a:rPr lang="en-US" sz="1200" u="none" strike="noStrike">
                          <a:effectLst/>
                        </a:rPr>
                        <a:t>Peter Krizan</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dirty="0">
                          <a:effectLst/>
                        </a:rPr>
                        <a:t>U Ljubljana</a:t>
                      </a:r>
                      <a:endParaRPr lang="en-US"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52393774"/>
                  </a:ext>
                </a:extLst>
              </a:tr>
              <a:tr h="203200">
                <a:tc>
                  <a:txBody>
                    <a:bodyPr/>
                    <a:lstStyle/>
                    <a:p>
                      <a:pPr algn="l" fontAlgn="b"/>
                      <a:r>
                        <a:rPr lang="en-US" sz="1200" u="none" strike="noStrike">
                          <a:effectLst/>
                        </a:rPr>
                        <a:t>Ana Amelia Machado</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dirty="0">
                          <a:effectLst/>
                        </a:rPr>
                        <a:t>University of Campinas, Brazil</a:t>
                      </a:r>
                      <a:endParaRPr lang="en-US"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11435725"/>
                  </a:ext>
                </a:extLst>
              </a:tr>
              <a:tr h="203200">
                <a:tc>
                  <a:txBody>
                    <a:bodyPr/>
                    <a:lstStyle/>
                    <a:p>
                      <a:pPr algn="l" fontAlgn="b"/>
                      <a:r>
                        <a:rPr lang="en-US" sz="1200" u="none" strike="noStrike">
                          <a:effectLst/>
                        </a:rPr>
                        <a:t>Heidi Schellman</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Oregon State</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59816238"/>
                  </a:ext>
                </a:extLst>
              </a:tr>
              <a:tr h="203200">
                <a:tc>
                  <a:txBody>
                    <a:bodyPr/>
                    <a:lstStyle/>
                    <a:p>
                      <a:pPr algn="l" fontAlgn="b"/>
                      <a:r>
                        <a:rPr lang="en-US" sz="1200" u="none" strike="noStrike">
                          <a:effectLst/>
                        </a:rPr>
                        <a:t>Brigitte Vachon</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McGill</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73038426"/>
                  </a:ext>
                </a:extLst>
              </a:tr>
              <a:tr h="203200">
                <a:tc>
                  <a:txBody>
                    <a:bodyPr/>
                    <a:lstStyle/>
                    <a:p>
                      <a:pPr algn="l" fontAlgn="b"/>
                      <a:r>
                        <a:rPr lang="en-US" sz="1200" u="none" strike="noStrike" dirty="0">
                          <a:solidFill>
                            <a:srgbClr val="0000FF"/>
                          </a:solidFill>
                          <a:effectLst/>
                        </a:rPr>
                        <a:t>Stefano </a:t>
                      </a:r>
                      <a:r>
                        <a:rPr lang="en-US" sz="1200" u="none" strike="noStrike" dirty="0" err="1">
                          <a:solidFill>
                            <a:srgbClr val="0000FF"/>
                          </a:solidFill>
                          <a:effectLst/>
                        </a:rPr>
                        <a:t>Miscetti</a:t>
                      </a:r>
                      <a:endParaRPr lang="en-US" sz="1200" b="0" i="0" u="none" strike="noStrike" dirty="0">
                        <a:solidFill>
                          <a:srgbClr val="0000FF"/>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INFN Frascati</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70650455"/>
                  </a:ext>
                </a:extLst>
              </a:tr>
              <a:tr h="203200">
                <a:tc>
                  <a:txBody>
                    <a:bodyPr/>
                    <a:lstStyle/>
                    <a:p>
                      <a:pPr algn="l" fontAlgn="b"/>
                      <a:r>
                        <a:rPr lang="en-US" sz="1200" u="none" strike="noStrike" dirty="0" err="1">
                          <a:effectLst/>
                        </a:rPr>
                        <a:t>Etiennette</a:t>
                      </a:r>
                      <a:r>
                        <a:rPr lang="en-US" sz="1200" u="none" strike="noStrike" dirty="0">
                          <a:effectLst/>
                        </a:rPr>
                        <a:t> </a:t>
                      </a:r>
                      <a:r>
                        <a:rPr lang="en-US" sz="1200" u="none" strike="noStrike" dirty="0" err="1">
                          <a:effectLst/>
                        </a:rPr>
                        <a:t>Auffray</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CERN</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80300685"/>
                  </a:ext>
                </a:extLst>
              </a:tr>
              <a:tr h="203200">
                <a:tc>
                  <a:txBody>
                    <a:bodyPr/>
                    <a:lstStyle/>
                    <a:p>
                      <a:pPr algn="l" fontAlgn="b"/>
                      <a:r>
                        <a:rPr lang="en-US" sz="1200" u="none" strike="noStrike">
                          <a:effectLst/>
                        </a:rPr>
                        <a:t>Andrew White</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U. Texas Arlington</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69827609"/>
                  </a:ext>
                </a:extLst>
              </a:tr>
              <a:tr h="203200">
                <a:tc>
                  <a:txBody>
                    <a:bodyPr/>
                    <a:lstStyle/>
                    <a:p>
                      <a:pPr algn="l" fontAlgn="b"/>
                      <a:r>
                        <a:rPr lang="en-US" sz="1200" u="none" strike="noStrike" dirty="0">
                          <a:effectLst/>
                        </a:rPr>
                        <a:t>Chi Yang</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dirty="0">
                          <a:effectLst/>
                        </a:rPr>
                        <a:t>SDU China</a:t>
                      </a:r>
                      <a:endParaRPr lang="en-US"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83831402"/>
                  </a:ext>
                </a:extLst>
              </a:tr>
            </a:tbl>
          </a:graphicData>
        </a:graphic>
      </p:graphicFrame>
      <p:cxnSp>
        <p:nvCxnSpPr>
          <p:cNvPr id="6" name="Straight Arrow Connector 5">
            <a:extLst>
              <a:ext uri="{FF2B5EF4-FFF2-40B4-BE49-F238E27FC236}">
                <a16:creationId xmlns:a16="http://schemas.microsoft.com/office/drawing/2014/main" id="{414B8B5F-631F-4430-44DD-74C0AE23484A}"/>
              </a:ext>
            </a:extLst>
          </p:cNvPr>
          <p:cNvCxnSpPr>
            <a:cxnSpLocks/>
          </p:cNvCxnSpPr>
          <p:nvPr/>
        </p:nvCxnSpPr>
        <p:spPr>
          <a:xfrm>
            <a:off x="5743245" y="2678334"/>
            <a:ext cx="661428"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8C419208-D30E-5844-AB34-8E16D700F041}"/>
              </a:ext>
            </a:extLst>
          </p:cNvPr>
          <p:cNvSpPr>
            <a:spLocks noGrp="1"/>
          </p:cNvSpPr>
          <p:nvPr>
            <p:ph type="sldNum" sz="quarter" idx="4"/>
          </p:nvPr>
        </p:nvSpPr>
        <p:spPr/>
        <p:txBody>
          <a:bodyPr/>
          <a:lstStyle/>
          <a:p>
            <a:fld id="{933A556B-7C63-244D-9B7C-B0EA8042B330}" type="slidenum">
              <a:rPr lang="en-US" smtClean="0"/>
              <a:pPr/>
              <a:t>4</a:t>
            </a:fld>
            <a:endParaRPr lang="en-US" dirty="0"/>
          </a:p>
        </p:txBody>
      </p:sp>
    </p:spTree>
    <p:extLst>
      <p:ext uri="{BB962C8B-B14F-4D97-AF65-F5344CB8AC3E}">
        <p14:creationId xmlns:p14="http://schemas.microsoft.com/office/powerpoint/2010/main" val="298383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a:extLst>
              <a:ext uri="{FF2B5EF4-FFF2-40B4-BE49-F238E27FC236}">
                <a16:creationId xmlns:a16="http://schemas.microsoft.com/office/drawing/2014/main" id="{5A32A11E-00D6-5048-8BD6-926A9B4FE1F9}"/>
              </a:ext>
            </a:extLst>
          </p:cNvPr>
          <p:cNvSpPr>
            <a:spLocks noGrp="1"/>
          </p:cNvSpPr>
          <p:nvPr>
            <p:ph type="sldNum" sz="quarter" idx="4"/>
          </p:nvPr>
        </p:nvSpPr>
        <p:spPr/>
        <p:txBody>
          <a:bodyPr/>
          <a:lstStyle/>
          <a:p>
            <a:pPr>
              <a:defRPr/>
            </a:pPr>
            <a:fld id="{893C5830-40F3-F04E-B2E3-10E6672BA8FF}" type="slidenum">
              <a:rPr lang="en-US" sz="1200" b="0">
                <a:solidFill>
                  <a:prstClr val="white"/>
                </a:solidFill>
                <a:latin typeface="Arial"/>
              </a:rPr>
              <a:pPr>
                <a:defRPr/>
              </a:pPr>
              <a:t>5</a:t>
            </a:fld>
            <a:endParaRPr lang="en-US" sz="1200" b="0" dirty="0">
              <a:solidFill>
                <a:prstClr val="white"/>
              </a:solidFill>
              <a:latin typeface="Arial"/>
            </a:endParaRPr>
          </a:p>
        </p:txBody>
      </p:sp>
      <p:sp>
        <p:nvSpPr>
          <p:cNvPr id="2" name="Title 1">
            <a:extLst>
              <a:ext uri="{FF2B5EF4-FFF2-40B4-BE49-F238E27FC236}">
                <a16:creationId xmlns:a16="http://schemas.microsoft.com/office/drawing/2014/main" id="{C5736085-75E7-E84E-B281-761C480C332F}"/>
              </a:ext>
            </a:extLst>
          </p:cNvPr>
          <p:cNvSpPr>
            <a:spLocks noGrp="1"/>
          </p:cNvSpPr>
          <p:nvPr>
            <p:ph type="title"/>
          </p:nvPr>
        </p:nvSpPr>
        <p:spPr/>
        <p:txBody>
          <a:bodyPr>
            <a:noAutofit/>
          </a:bodyPr>
          <a:lstStyle/>
          <a:p>
            <a:r>
              <a:rPr lang="en-US" sz="3200" dirty="0">
                <a:latin typeface="Arial" panose="020B0604020202020204" pitchFamily="34" charset="0"/>
                <a:cs typeface="Arial" panose="020B0604020202020204" pitchFamily="34" charset="0"/>
              </a:rPr>
              <a:t>EIC Schedule</a:t>
            </a:r>
          </a:p>
        </p:txBody>
      </p:sp>
      <p:pic>
        <p:nvPicPr>
          <p:cNvPr id="5" name="Picture 4">
            <a:extLst>
              <a:ext uri="{FF2B5EF4-FFF2-40B4-BE49-F238E27FC236}">
                <a16:creationId xmlns:a16="http://schemas.microsoft.com/office/drawing/2014/main" id="{D76B3B1F-E98B-D68E-E81B-A3FF59F21C67}"/>
              </a:ext>
            </a:extLst>
          </p:cNvPr>
          <p:cNvPicPr>
            <a:picLocks noChangeAspect="1"/>
          </p:cNvPicPr>
          <p:nvPr/>
        </p:nvPicPr>
        <p:blipFill>
          <a:blip r:embed="rId2"/>
          <a:srcRect/>
          <a:stretch/>
        </p:blipFill>
        <p:spPr>
          <a:xfrm>
            <a:off x="4478100" y="725515"/>
            <a:ext cx="7322306" cy="3454842"/>
          </a:xfrm>
          <a:prstGeom prst="rect">
            <a:avLst/>
          </a:prstGeom>
        </p:spPr>
      </p:pic>
      <p:cxnSp>
        <p:nvCxnSpPr>
          <p:cNvPr id="6" name="Straight Connector 5">
            <a:extLst>
              <a:ext uri="{FF2B5EF4-FFF2-40B4-BE49-F238E27FC236}">
                <a16:creationId xmlns:a16="http://schemas.microsoft.com/office/drawing/2014/main" id="{AB10CA1A-3A45-522C-FDC0-4B06189BA8FF}"/>
              </a:ext>
            </a:extLst>
          </p:cNvPr>
          <p:cNvCxnSpPr>
            <a:cxnSpLocks/>
          </p:cNvCxnSpPr>
          <p:nvPr/>
        </p:nvCxnSpPr>
        <p:spPr>
          <a:xfrm flipH="1">
            <a:off x="7663362" y="893758"/>
            <a:ext cx="15042" cy="2907162"/>
          </a:xfrm>
          <a:prstGeom prst="line">
            <a:avLst/>
          </a:prstGeom>
          <a:ln w="19050">
            <a:solidFill>
              <a:srgbClr val="0000DB"/>
            </a:solidFill>
            <a:prstDash val="dash"/>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86BF9B2-E6E3-DDE9-432C-9DD8D205D975}"/>
              </a:ext>
            </a:extLst>
          </p:cNvPr>
          <p:cNvSpPr txBox="1"/>
          <p:nvPr/>
        </p:nvSpPr>
        <p:spPr>
          <a:xfrm>
            <a:off x="7935462" y="1535925"/>
            <a:ext cx="1093568" cy="400110"/>
          </a:xfrm>
          <a:prstGeom prst="rect">
            <a:avLst/>
          </a:prstGeom>
          <a:noFill/>
          <a:ln>
            <a:noFill/>
          </a:ln>
        </p:spPr>
        <p:txBody>
          <a:bodyPr wrap="none" rtlCol="0">
            <a:spAutoFit/>
          </a:bodyPr>
          <a:lstStyle/>
          <a:p>
            <a:pPr algn="ctr"/>
            <a:r>
              <a:rPr lang="en-US" sz="1000" dirty="0">
                <a:solidFill>
                  <a:srgbClr val="0432FF"/>
                </a:solidFill>
              </a:rPr>
              <a:t>Conclusion of</a:t>
            </a:r>
          </a:p>
          <a:p>
            <a:pPr algn="ctr"/>
            <a:r>
              <a:rPr lang="en-US" sz="1000" dirty="0">
                <a:solidFill>
                  <a:srgbClr val="0432FF"/>
                </a:solidFill>
              </a:rPr>
              <a:t>RHIC Operation</a:t>
            </a:r>
          </a:p>
        </p:txBody>
      </p:sp>
      <p:cxnSp>
        <p:nvCxnSpPr>
          <p:cNvPr id="9" name="Straight Arrow Connector 8">
            <a:extLst>
              <a:ext uri="{FF2B5EF4-FFF2-40B4-BE49-F238E27FC236}">
                <a16:creationId xmlns:a16="http://schemas.microsoft.com/office/drawing/2014/main" id="{3C9B49A6-3638-32C9-373B-055BA4337173}"/>
              </a:ext>
            </a:extLst>
          </p:cNvPr>
          <p:cNvCxnSpPr>
            <a:cxnSpLocks/>
            <a:stCxn id="8" idx="1"/>
          </p:cNvCxnSpPr>
          <p:nvPr/>
        </p:nvCxnSpPr>
        <p:spPr>
          <a:xfrm flipH="1" flipV="1">
            <a:off x="7672202" y="1606324"/>
            <a:ext cx="263260" cy="129656"/>
          </a:xfrm>
          <a:prstGeom prst="straightConnector1">
            <a:avLst/>
          </a:prstGeom>
          <a:ln>
            <a:solidFill>
              <a:srgbClr val="0000DB"/>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1660064-84F8-38E6-C219-9ABA2E883E1C}"/>
              </a:ext>
            </a:extLst>
          </p:cNvPr>
          <p:cNvSpPr txBox="1"/>
          <p:nvPr/>
        </p:nvSpPr>
        <p:spPr>
          <a:xfrm>
            <a:off x="8095848" y="1214086"/>
            <a:ext cx="1982130" cy="261610"/>
          </a:xfrm>
          <a:prstGeom prst="rect">
            <a:avLst/>
          </a:prstGeom>
          <a:solidFill>
            <a:srgbClr val="FFFF00"/>
          </a:solidFill>
        </p:spPr>
        <p:txBody>
          <a:bodyPr wrap="square" rtlCol="0">
            <a:spAutoFit/>
          </a:bodyPr>
          <a:lstStyle/>
          <a:p>
            <a:pPr algn="ctr"/>
            <a:r>
              <a:rPr lang="en-US" sz="1100" dirty="0">
                <a:solidFill>
                  <a:srgbClr val="0000FF"/>
                </a:solidFill>
                <a:latin typeface="Arial" panose="020B0604020202020204" pitchFamily="34" charset="0"/>
                <a:cs typeface="Arial" panose="020B0604020202020204" pitchFamily="34" charset="0"/>
              </a:rPr>
              <a:t>Construction Phase</a:t>
            </a:r>
          </a:p>
        </p:txBody>
      </p:sp>
      <p:sp>
        <p:nvSpPr>
          <p:cNvPr id="11" name="TextBox 10">
            <a:extLst>
              <a:ext uri="{FF2B5EF4-FFF2-40B4-BE49-F238E27FC236}">
                <a16:creationId xmlns:a16="http://schemas.microsoft.com/office/drawing/2014/main" id="{35EF1ED7-EAB1-488B-CBB4-A8161B9B8129}"/>
              </a:ext>
            </a:extLst>
          </p:cNvPr>
          <p:cNvSpPr txBox="1"/>
          <p:nvPr/>
        </p:nvSpPr>
        <p:spPr>
          <a:xfrm>
            <a:off x="10539756" y="1567731"/>
            <a:ext cx="1024262" cy="246221"/>
          </a:xfrm>
          <a:prstGeom prst="rect">
            <a:avLst/>
          </a:prstGeom>
          <a:solidFill>
            <a:srgbClr val="FFFF00"/>
          </a:solidFill>
        </p:spPr>
        <p:txBody>
          <a:bodyPr wrap="square" rtlCol="0">
            <a:spAutoFit/>
          </a:bodyPr>
          <a:lstStyle/>
          <a:p>
            <a:r>
              <a:rPr lang="en-US" sz="1000" dirty="0">
                <a:solidFill>
                  <a:srgbClr val="0000FF"/>
                </a:solidFill>
                <a:latin typeface="Arial" panose="020B0604020202020204" pitchFamily="34" charset="0"/>
                <a:cs typeface="Arial" panose="020B0604020202020204" pitchFamily="34" charset="0"/>
              </a:rPr>
              <a:t>Science Phase</a:t>
            </a:r>
          </a:p>
        </p:txBody>
      </p:sp>
      <p:sp>
        <p:nvSpPr>
          <p:cNvPr id="12" name="TextBox 11">
            <a:extLst>
              <a:ext uri="{FF2B5EF4-FFF2-40B4-BE49-F238E27FC236}">
                <a16:creationId xmlns:a16="http://schemas.microsoft.com/office/drawing/2014/main" id="{01C785D3-7577-5F1A-5E06-D5580319BE51}"/>
              </a:ext>
            </a:extLst>
          </p:cNvPr>
          <p:cNvSpPr txBox="1"/>
          <p:nvPr/>
        </p:nvSpPr>
        <p:spPr>
          <a:xfrm>
            <a:off x="8127566" y="1996926"/>
            <a:ext cx="3469219" cy="430887"/>
          </a:xfrm>
          <a:prstGeom prst="rect">
            <a:avLst/>
          </a:prstGeom>
          <a:noFill/>
        </p:spPr>
        <p:txBody>
          <a:bodyPr wrap="none" rtlCol="0">
            <a:spAutoFit/>
          </a:bodyPr>
          <a:lstStyle/>
          <a:p>
            <a:r>
              <a:rPr lang="en-US" sz="1100" dirty="0">
                <a:solidFill>
                  <a:srgbClr val="0000FF"/>
                </a:solidFill>
                <a:cs typeface="Arial" panose="020B0604020202020204" pitchFamily="34" charset="0"/>
              </a:rPr>
              <a:t>The thinner bars indicate that R&amp;D and design </a:t>
            </a:r>
          </a:p>
          <a:p>
            <a:r>
              <a:rPr lang="en-US" sz="1100" dirty="0">
                <a:solidFill>
                  <a:srgbClr val="0000FF"/>
                </a:solidFill>
                <a:cs typeface="Arial" panose="020B0604020202020204" pitchFamily="34" charset="0"/>
              </a:rPr>
              <a:t>can continue at a small level beyond CD-2 and CD-3</a:t>
            </a:r>
          </a:p>
        </p:txBody>
      </p:sp>
      <p:sp>
        <p:nvSpPr>
          <p:cNvPr id="13" name="TextBox 12">
            <a:extLst>
              <a:ext uri="{FF2B5EF4-FFF2-40B4-BE49-F238E27FC236}">
                <a16:creationId xmlns:a16="http://schemas.microsoft.com/office/drawing/2014/main" id="{16DD6DBE-1121-2DCD-D60F-410774EBA2AA}"/>
              </a:ext>
            </a:extLst>
          </p:cNvPr>
          <p:cNvSpPr txBox="1"/>
          <p:nvPr/>
        </p:nvSpPr>
        <p:spPr>
          <a:xfrm>
            <a:off x="670204" y="1984227"/>
            <a:ext cx="3652969" cy="1169551"/>
          </a:xfrm>
          <a:prstGeom prst="rect">
            <a:avLst/>
          </a:prstGeom>
          <a:noFill/>
        </p:spPr>
        <p:txBody>
          <a:bodyPr wrap="square" rtlCol="0">
            <a:spAutoFit/>
          </a:bodyPr>
          <a:lstStyle/>
          <a:p>
            <a:pPr algn="l"/>
            <a:r>
              <a:rPr lang="en-US" sz="1400" b="1" dirty="0">
                <a:solidFill>
                  <a:srgbClr val="0432FF"/>
                </a:solidFill>
              </a:rPr>
              <a:t>CD-2:</a:t>
            </a:r>
          </a:p>
          <a:p>
            <a:pPr algn="l"/>
            <a:r>
              <a:rPr lang="en-US" sz="1400" dirty="0"/>
              <a:t>Approve prelim. design for all subdetectors</a:t>
            </a:r>
          </a:p>
          <a:p>
            <a:r>
              <a:rPr lang="en-US" sz="1400" dirty="0"/>
              <a:t>Design Maturity: &gt;60%</a:t>
            </a:r>
          </a:p>
          <a:p>
            <a:r>
              <a:rPr lang="en-US" sz="1400" dirty="0"/>
              <a:t>Need “pre-”TDR (or draft TDR)</a:t>
            </a:r>
          </a:p>
          <a:p>
            <a:r>
              <a:rPr lang="en-US" sz="1400" dirty="0"/>
              <a:t>Baseline project in scope, cost, schedule</a:t>
            </a:r>
          </a:p>
        </p:txBody>
      </p:sp>
      <p:sp>
        <p:nvSpPr>
          <p:cNvPr id="14" name="TextBox 13">
            <a:extLst>
              <a:ext uri="{FF2B5EF4-FFF2-40B4-BE49-F238E27FC236}">
                <a16:creationId xmlns:a16="http://schemas.microsoft.com/office/drawing/2014/main" id="{BCB9A7A7-CC04-F69E-9379-EE162FD9989E}"/>
              </a:ext>
            </a:extLst>
          </p:cNvPr>
          <p:cNvSpPr txBox="1"/>
          <p:nvPr/>
        </p:nvSpPr>
        <p:spPr>
          <a:xfrm>
            <a:off x="656838" y="3242939"/>
            <a:ext cx="3395911" cy="954107"/>
          </a:xfrm>
          <a:prstGeom prst="rect">
            <a:avLst/>
          </a:prstGeom>
          <a:noFill/>
        </p:spPr>
        <p:txBody>
          <a:bodyPr wrap="square" rtlCol="0">
            <a:spAutoFit/>
          </a:bodyPr>
          <a:lstStyle/>
          <a:p>
            <a:pPr algn="l"/>
            <a:r>
              <a:rPr lang="en-US" sz="1400" b="1" dirty="0">
                <a:solidFill>
                  <a:srgbClr val="0432FF"/>
                </a:solidFill>
                <a:latin typeface="Arial" panose="020B0604020202020204" pitchFamily="34" charset="0"/>
                <a:cs typeface="Arial" panose="020B0604020202020204" pitchFamily="34" charset="0"/>
              </a:rPr>
              <a:t>CD-3:</a:t>
            </a:r>
          </a:p>
          <a:p>
            <a:pPr algn="l"/>
            <a:r>
              <a:rPr lang="en-US" sz="1400" dirty="0">
                <a:latin typeface="Arial" panose="020B0604020202020204" pitchFamily="34" charset="0"/>
                <a:cs typeface="Arial" panose="020B0604020202020204" pitchFamily="34" charset="0"/>
              </a:rPr>
              <a:t>Approve final design for all subdetectors</a:t>
            </a:r>
          </a:p>
          <a:p>
            <a:r>
              <a:rPr lang="en-US" sz="1400" dirty="0">
                <a:latin typeface="Arial" panose="020B0604020202020204" pitchFamily="34" charset="0"/>
                <a:cs typeface="Arial" panose="020B0604020202020204" pitchFamily="34" charset="0"/>
              </a:rPr>
              <a:t>Design Maturity: ~90%</a:t>
            </a:r>
          </a:p>
          <a:p>
            <a:r>
              <a:rPr lang="en-US" sz="1400" dirty="0">
                <a:latin typeface="Arial" panose="020B0604020202020204" pitchFamily="34" charset="0"/>
                <a:cs typeface="Arial" panose="020B0604020202020204" pitchFamily="34" charset="0"/>
              </a:rPr>
              <a:t>Need full TDR</a:t>
            </a:r>
          </a:p>
        </p:txBody>
      </p:sp>
      <p:sp>
        <p:nvSpPr>
          <p:cNvPr id="17" name="TextBox 16">
            <a:extLst>
              <a:ext uri="{FF2B5EF4-FFF2-40B4-BE49-F238E27FC236}">
                <a16:creationId xmlns:a16="http://schemas.microsoft.com/office/drawing/2014/main" id="{60C338A3-179A-256E-FD2A-CA371C02F84B}"/>
              </a:ext>
            </a:extLst>
          </p:cNvPr>
          <p:cNvSpPr txBox="1"/>
          <p:nvPr/>
        </p:nvSpPr>
        <p:spPr>
          <a:xfrm>
            <a:off x="670204" y="725515"/>
            <a:ext cx="3727434" cy="1169551"/>
          </a:xfrm>
          <a:prstGeom prst="rect">
            <a:avLst/>
          </a:prstGeom>
          <a:noFill/>
        </p:spPr>
        <p:txBody>
          <a:bodyPr wrap="square" rtlCol="0">
            <a:spAutoFit/>
          </a:bodyPr>
          <a:lstStyle/>
          <a:p>
            <a:pPr algn="l"/>
            <a:r>
              <a:rPr lang="en-US" sz="1400" b="1" dirty="0">
                <a:solidFill>
                  <a:srgbClr val="0432FF"/>
                </a:solidFill>
                <a:latin typeface="Arial" panose="020B0604020202020204" pitchFamily="34" charset="0"/>
                <a:cs typeface="Arial" panose="020B0604020202020204" pitchFamily="34" charset="0"/>
              </a:rPr>
              <a:t>CD-3A:</a:t>
            </a:r>
          </a:p>
          <a:p>
            <a:pPr algn="l"/>
            <a:r>
              <a:rPr lang="en-US" sz="1400" dirty="0">
                <a:latin typeface="Arial" panose="020B0604020202020204" pitchFamily="34" charset="0"/>
                <a:cs typeface="Arial" panose="020B0604020202020204" pitchFamily="34" charset="0"/>
              </a:rPr>
              <a:t>Approve start of long-lead procurements</a:t>
            </a:r>
          </a:p>
          <a:p>
            <a:r>
              <a:rPr lang="en-US" sz="1400" dirty="0">
                <a:latin typeface="Arial" panose="020B0604020202020204" pitchFamily="34" charset="0"/>
                <a:cs typeface="Arial" panose="020B0604020202020204" pitchFamily="34" charset="0"/>
              </a:rPr>
              <a:t>CD-3A items passed final design review</a:t>
            </a:r>
          </a:p>
          <a:p>
            <a:r>
              <a:rPr lang="en-US" sz="1400" dirty="0">
                <a:latin typeface="Arial" panose="020B0604020202020204" pitchFamily="34" charset="0"/>
                <a:cs typeface="Arial" panose="020B0604020202020204" pitchFamily="34" charset="0"/>
              </a:rPr>
              <a:t>All interfaces related to them are frozen</a:t>
            </a:r>
          </a:p>
          <a:p>
            <a:r>
              <a:rPr lang="en-US" sz="1400" dirty="0">
                <a:latin typeface="Arial" panose="020B0604020202020204" pitchFamily="34" charset="0"/>
                <a:cs typeface="Arial" panose="020B0604020202020204" pitchFamily="34" charset="0"/>
              </a:rPr>
              <a:t>Waiting for ESAAB meeting for authorization</a:t>
            </a:r>
          </a:p>
        </p:txBody>
      </p:sp>
      <p:sp>
        <p:nvSpPr>
          <p:cNvPr id="18" name="TextBox 17">
            <a:extLst>
              <a:ext uri="{FF2B5EF4-FFF2-40B4-BE49-F238E27FC236}">
                <a16:creationId xmlns:a16="http://schemas.microsoft.com/office/drawing/2014/main" id="{BFEF534F-A6C2-64F3-3228-430BD1DA6047}"/>
              </a:ext>
            </a:extLst>
          </p:cNvPr>
          <p:cNvSpPr txBox="1"/>
          <p:nvPr/>
        </p:nvSpPr>
        <p:spPr>
          <a:xfrm>
            <a:off x="815416" y="4415695"/>
            <a:ext cx="3078754" cy="1569660"/>
          </a:xfrm>
          <a:prstGeom prst="rect">
            <a:avLst/>
          </a:prstGeom>
          <a:noFill/>
          <a:ln>
            <a:solidFill>
              <a:srgbClr val="30519D"/>
            </a:solidFill>
          </a:ln>
        </p:spPr>
        <p:txBody>
          <a:bodyPr wrap="square" rtlCol="0">
            <a:spAutoFit/>
          </a:bodyPr>
          <a:lstStyle/>
          <a:p>
            <a:pPr marL="57150" lvl="2" algn="ctr">
              <a:tabLst>
                <a:tab pos="4341813" algn="r"/>
              </a:tabLst>
              <a:defRPr/>
            </a:pPr>
            <a:r>
              <a:rPr lang="en-US" sz="1200" b="1" dirty="0">
                <a:solidFill>
                  <a:prstClr val="black"/>
                </a:solidFill>
                <a:latin typeface="Arial" panose="020B0604020202020204" pitchFamily="34" charset="0"/>
                <a:cs typeface="Arial" panose="020B0604020202020204" pitchFamily="34" charset="0"/>
              </a:rPr>
              <a:t>EIC Critical Decision Plan</a:t>
            </a:r>
          </a:p>
          <a:p>
            <a:pPr marL="0" lvl="2">
              <a:tabLst>
                <a:tab pos="4341813" algn="r"/>
              </a:tabLst>
              <a:defRPr/>
            </a:pPr>
            <a:r>
              <a:rPr lang="en-US" sz="1200" dirty="0">
                <a:solidFill>
                  <a:srgbClr val="0432FF"/>
                </a:solidFill>
                <a:latin typeface="Arial" panose="020B0604020202020204" pitchFamily="34" charset="0"/>
                <a:cs typeface="Arial" panose="020B0604020202020204" pitchFamily="34" charset="0"/>
              </a:rPr>
              <a:t>CD-0/Site Selection      December 2019 ✓</a:t>
            </a:r>
          </a:p>
          <a:p>
            <a:pPr marL="0" lvl="2">
              <a:tabLst>
                <a:tab pos="4341813" algn="r"/>
              </a:tabLst>
            </a:pPr>
            <a:r>
              <a:rPr lang="en-US" sz="1200" dirty="0">
                <a:solidFill>
                  <a:srgbClr val="0432FF"/>
                </a:solidFill>
                <a:latin typeface="Arial" panose="020B0604020202020204" pitchFamily="34" charset="0"/>
                <a:cs typeface="Arial" panose="020B0604020202020204" pitchFamily="34" charset="0"/>
              </a:rPr>
              <a:t>CD-1                                     June 2021 ✓</a:t>
            </a:r>
          </a:p>
          <a:p>
            <a:pPr marL="0" lvl="2">
              <a:tabLst>
                <a:tab pos="4341813" algn="r"/>
              </a:tabLst>
              <a:defRPr/>
            </a:pPr>
            <a:r>
              <a:rPr lang="en-US" sz="1200" dirty="0">
                <a:solidFill>
                  <a:srgbClr val="0432FF"/>
                </a:solidFill>
                <a:latin typeface="Arial" panose="020B0604020202020204" pitchFamily="34" charset="0"/>
                <a:cs typeface="Arial" panose="020B0604020202020204" pitchFamily="34" charset="0"/>
              </a:rPr>
              <a:t>CD-3A 	January 2024</a:t>
            </a:r>
          </a:p>
          <a:p>
            <a:pPr marL="0" lvl="2">
              <a:tabLst>
                <a:tab pos="4341813" algn="r"/>
              </a:tabLst>
              <a:defRPr/>
            </a:pPr>
            <a:r>
              <a:rPr lang="en-US" sz="1200" b="1" dirty="0">
                <a:latin typeface="Arial" panose="020B0604020202020204" pitchFamily="34" charset="0"/>
                <a:cs typeface="Arial" panose="020B0604020202020204" pitchFamily="34" charset="0"/>
              </a:rPr>
              <a:t>CD-3B 	October 2024</a:t>
            </a:r>
          </a:p>
          <a:p>
            <a:pPr marL="0" lvl="2">
              <a:tabLst>
                <a:tab pos="4341813" algn="r"/>
              </a:tabLst>
              <a:defRPr/>
            </a:pPr>
            <a:r>
              <a:rPr lang="en-US" sz="1200" b="1" dirty="0">
                <a:solidFill>
                  <a:prstClr val="black"/>
                </a:solidFill>
                <a:latin typeface="Arial" panose="020B0604020202020204" pitchFamily="34" charset="0"/>
                <a:cs typeface="Arial" panose="020B0604020202020204" pitchFamily="34" charset="0"/>
              </a:rPr>
              <a:t>CD-2/3	April 2025</a:t>
            </a:r>
          </a:p>
          <a:p>
            <a:pPr marL="0" lvl="2">
              <a:tabLst>
                <a:tab pos="4341813" algn="r"/>
              </a:tabLst>
              <a:defRPr/>
            </a:pPr>
            <a:r>
              <a:rPr lang="en-US" sz="1200" dirty="0">
                <a:solidFill>
                  <a:prstClr val="black"/>
                </a:solidFill>
                <a:latin typeface="Arial" panose="020B0604020202020204" pitchFamily="34" charset="0"/>
                <a:cs typeface="Arial" panose="020B0604020202020204" pitchFamily="34" charset="0"/>
              </a:rPr>
              <a:t>early CD-4 	October 2032</a:t>
            </a:r>
          </a:p>
          <a:p>
            <a:pPr marL="0" lvl="2">
              <a:tabLst>
                <a:tab pos="4341813" algn="r"/>
              </a:tabLst>
              <a:defRPr/>
            </a:pPr>
            <a:r>
              <a:rPr lang="en-US" sz="1200" b="1" dirty="0">
                <a:solidFill>
                  <a:prstClr val="black"/>
                </a:solidFill>
                <a:latin typeface="Arial" panose="020B0604020202020204" pitchFamily="34" charset="0"/>
                <a:cs typeface="Arial" panose="020B0604020202020204" pitchFamily="34" charset="0"/>
              </a:rPr>
              <a:t>CD-4	October 2034</a:t>
            </a:r>
          </a:p>
        </p:txBody>
      </p:sp>
      <p:sp>
        <p:nvSpPr>
          <p:cNvPr id="19" name="Content Placeholder 2">
            <a:extLst>
              <a:ext uri="{FF2B5EF4-FFF2-40B4-BE49-F238E27FC236}">
                <a16:creationId xmlns:a16="http://schemas.microsoft.com/office/drawing/2014/main" id="{83DF343D-CEBE-FB31-1951-DDF0EA5794FC}"/>
              </a:ext>
            </a:extLst>
          </p:cNvPr>
          <p:cNvSpPr txBox="1">
            <a:spLocks/>
          </p:cNvSpPr>
          <p:nvPr/>
        </p:nvSpPr>
        <p:spPr>
          <a:xfrm>
            <a:off x="4526795" y="4415695"/>
            <a:ext cx="7273611" cy="192553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defRPr/>
            </a:pPr>
            <a:r>
              <a:rPr kumimoji="0" lang="en-US" sz="1800" b="0" i="0" u="sng" strike="noStrike" kern="1200" cap="none" spc="0" normalizeH="0" baseline="0" noProof="0" dirty="0">
                <a:ln>
                  <a:noFill/>
                </a:ln>
                <a:solidFill>
                  <a:srgbClr val="000000"/>
                </a:solidFill>
                <a:effectLst/>
                <a:uLnTx/>
                <a:uFillTx/>
                <a:latin typeface="Arial" panose="020B0604020202020204"/>
                <a:ea typeface="+mn-ea"/>
                <a:cs typeface="+mn-cs"/>
              </a:rPr>
              <a:t>Speculation</a:t>
            </a: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 based on EIC accelerator project status, on still uncertain FY24 and FY25 budget scenarios, and projected RHIC FY24 run:</a:t>
            </a:r>
          </a:p>
          <a:p>
            <a:pPr>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CD-3B Approval Dec. 2024</a:t>
            </a:r>
          </a:p>
          <a:p>
            <a:pPr>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RHIC operations conclude at end of FY25, in September 2025</a:t>
            </a:r>
          </a:p>
          <a:p>
            <a:pPr marL="171450" marR="0" lvl="0" indent="-171450"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solidFill>
                  <a:srgbClr val="000000"/>
                </a:solidFill>
                <a:latin typeface="Arial" panose="020B0604020202020204"/>
              </a:rPr>
              <a:t>CD-2/3 Approval Dec. 2025, Possibility of CD-3C as needed.</a:t>
            </a:r>
          </a:p>
          <a:p>
            <a:pPr marL="171450" marR="0" lvl="0" indent="-171450"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514350" marR="0" lvl="1" indent="-171450" algn="ctr"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2718439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able&#10;&#10;Description automatically generated">
            <a:extLst>
              <a:ext uri="{FF2B5EF4-FFF2-40B4-BE49-F238E27FC236}">
                <a16:creationId xmlns:a16="http://schemas.microsoft.com/office/drawing/2014/main" id="{B0EFAEFA-8E83-8E4B-BC7E-C0619DA844B6}"/>
              </a:ext>
            </a:extLst>
          </p:cNvPr>
          <p:cNvPicPr>
            <a:picLocks noChangeAspect="1"/>
          </p:cNvPicPr>
          <p:nvPr/>
        </p:nvPicPr>
        <p:blipFill>
          <a:blip r:embed="rId2"/>
          <a:stretch>
            <a:fillRect/>
          </a:stretch>
        </p:blipFill>
        <p:spPr>
          <a:xfrm>
            <a:off x="1133360" y="1641425"/>
            <a:ext cx="8527980" cy="4929378"/>
          </a:xfrm>
          <a:prstGeom prst="rect">
            <a:avLst/>
          </a:prstGeom>
        </p:spPr>
      </p:pic>
      <p:sp>
        <p:nvSpPr>
          <p:cNvPr id="2" name="Title 1">
            <a:extLst>
              <a:ext uri="{FF2B5EF4-FFF2-40B4-BE49-F238E27FC236}">
                <a16:creationId xmlns:a16="http://schemas.microsoft.com/office/drawing/2014/main" id="{A7F9354D-189E-4756-BC7E-CD10F5143E2B}"/>
              </a:ext>
            </a:extLst>
          </p:cNvPr>
          <p:cNvSpPr>
            <a:spLocks noGrp="1"/>
          </p:cNvSpPr>
          <p:nvPr>
            <p:ph type="title"/>
          </p:nvPr>
        </p:nvSpPr>
        <p:spPr/>
        <p:txBody>
          <a:bodyPr>
            <a:normAutofit/>
          </a:bodyPr>
          <a:lstStyle/>
          <a:p>
            <a:r>
              <a:rPr lang="en-US" dirty="0">
                <a:solidFill>
                  <a:srgbClr val="FF0000"/>
                </a:solidFill>
              </a:rPr>
              <a:t>REMINDER: </a:t>
            </a:r>
            <a:r>
              <a:rPr lang="en-US" dirty="0"/>
              <a:t>Request for Information – Readout and Controls</a:t>
            </a:r>
          </a:p>
        </p:txBody>
      </p:sp>
      <p:sp>
        <p:nvSpPr>
          <p:cNvPr id="5" name="TextBox 4">
            <a:extLst>
              <a:ext uri="{FF2B5EF4-FFF2-40B4-BE49-F238E27FC236}">
                <a16:creationId xmlns:a16="http://schemas.microsoft.com/office/drawing/2014/main" id="{95AE64FB-443F-648A-7013-830F742C8844}"/>
              </a:ext>
            </a:extLst>
          </p:cNvPr>
          <p:cNvSpPr txBox="1"/>
          <p:nvPr/>
        </p:nvSpPr>
        <p:spPr>
          <a:xfrm>
            <a:off x="589002" y="675409"/>
            <a:ext cx="11031497" cy="1015663"/>
          </a:xfrm>
          <a:prstGeom prst="rect">
            <a:avLst/>
          </a:prstGeom>
          <a:noFill/>
        </p:spPr>
        <p:txBody>
          <a:bodyPr wrap="square">
            <a:spAutoFit/>
          </a:bodyPr>
          <a:lstStyle/>
          <a:p>
            <a:r>
              <a:rPr lang="en-US" sz="2000" dirty="0">
                <a:solidFill>
                  <a:srgbClr val="0096FF"/>
                </a:solidFill>
              </a:rPr>
              <a:t>Need to start to pay attention on controls </a:t>
            </a:r>
            <a:r>
              <a:rPr lang="en-US" sz="2000" dirty="0">
                <a:solidFill>
                  <a:srgbClr val="0096FF"/>
                </a:solidFill>
                <a:sym typeface="Wingdings" pitchFamily="2" charset="2"/>
              </a:rPr>
              <a:t> </a:t>
            </a:r>
            <a:r>
              <a:rPr lang="en-US" sz="2000" dirty="0">
                <a:sym typeface="Wingdings" pitchFamily="2" charset="2"/>
              </a:rPr>
              <a:t>developed a survey</a:t>
            </a:r>
          </a:p>
          <a:p>
            <a:r>
              <a:rPr lang="en-US" sz="2000" dirty="0">
                <a:hlinkClick r:id="rId3"/>
              </a:rPr>
              <a:t>Slow Controls Survey.xlsx</a:t>
            </a:r>
            <a:r>
              <a:rPr lang="en-US" sz="2000" dirty="0"/>
              <a:t> click insert and on view survey in the pull-down menu from survey</a:t>
            </a:r>
          </a:p>
          <a:p>
            <a:r>
              <a:rPr lang="en-US" sz="2000" dirty="0">
                <a:sym typeface="Wingdings" pitchFamily="2" charset="2"/>
              </a:rPr>
              <a:t> followed up with detailed email to all DSCs</a:t>
            </a:r>
            <a:endParaRPr lang="en-US" sz="2000" dirty="0"/>
          </a:p>
        </p:txBody>
      </p:sp>
      <p:sp>
        <p:nvSpPr>
          <p:cNvPr id="6" name="TextBox 5">
            <a:extLst>
              <a:ext uri="{FF2B5EF4-FFF2-40B4-BE49-F238E27FC236}">
                <a16:creationId xmlns:a16="http://schemas.microsoft.com/office/drawing/2014/main" id="{85428105-B5B8-904C-9FAA-2E78AD48E9DB}"/>
              </a:ext>
            </a:extLst>
          </p:cNvPr>
          <p:cNvSpPr txBox="1"/>
          <p:nvPr/>
        </p:nvSpPr>
        <p:spPr>
          <a:xfrm>
            <a:off x="9581635" y="1487961"/>
            <a:ext cx="2038865" cy="358346"/>
          </a:xfrm>
          <a:prstGeom prst="rect">
            <a:avLst/>
          </a:prstGeom>
        </p:spPr>
        <p:txBody>
          <a:bodyPr wrap="none" rtlCol="0">
            <a:noAutofit/>
          </a:bodyPr>
          <a:lstStyle/>
          <a:p>
            <a:pPr marL="0" indent="0" algn="l">
              <a:buClr>
                <a:srgbClr val="0096FF"/>
              </a:buClr>
              <a:buFont typeface="Arial" panose="020B0604020202020204" pitchFamily="34" charset="0"/>
              <a:buNone/>
            </a:pPr>
            <a:r>
              <a:rPr lang="en-US" dirty="0">
                <a:solidFill>
                  <a:srgbClr val="0096FF"/>
                </a:solidFill>
              </a:rPr>
              <a:t>thanks to Lee </a:t>
            </a:r>
            <a:r>
              <a:rPr lang="en-US" dirty="0" err="1">
                <a:solidFill>
                  <a:srgbClr val="0096FF"/>
                </a:solidFill>
              </a:rPr>
              <a:t>Flader</a:t>
            </a:r>
            <a:r>
              <a:rPr lang="en-US" dirty="0">
                <a:solidFill>
                  <a:srgbClr val="0096FF"/>
                </a:solidFill>
              </a:rPr>
              <a:t>,</a:t>
            </a:r>
          </a:p>
          <a:p>
            <a:pPr marL="0" indent="0" algn="l">
              <a:buClr>
                <a:srgbClr val="0096FF"/>
              </a:buClr>
              <a:buFont typeface="Arial" panose="020B0604020202020204" pitchFamily="34" charset="0"/>
              <a:buNone/>
            </a:pPr>
            <a:r>
              <a:rPr lang="en-US" dirty="0">
                <a:solidFill>
                  <a:srgbClr val="0096FF"/>
                </a:solidFill>
              </a:rPr>
              <a:t>Jeff and Dave</a:t>
            </a:r>
          </a:p>
        </p:txBody>
      </p:sp>
      <p:sp>
        <p:nvSpPr>
          <p:cNvPr id="3" name="Slide Number Placeholder 1">
            <a:extLst>
              <a:ext uri="{FF2B5EF4-FFF2-40B4-BE49-F238E27FC236}">
                <a16:creationId xmlns:a16="http://schemas.microsoft.com/office/drawing/2014/main" id="{B0DA88FD-97DC-09C0-68BD-277F63A620AC}"/>
              </a:ext>
            </a:extLst>
          </p:cNvPr>
          <p:cNvSpPr>
            <a:spLocks noGrp="1"/>
          </p:cNvSpPr>
          <p:nvPr>
            <p:ph type="sldNum" sz="quarter" idx="4"/>
          </p:nvPr>
        </p:nvSpPr>
        <p:spPr>
          <a:xfrm>
            <a:off x="11632113" y="6492238"/>
            <a:ext cx="432487" cy="365125"/>
          </a:xfrm>
        </p:spPr>
        <p:txBody>
          <a:bodyPr/>
          <a:lstStyle/>
          <a:p>
            <a:fld id="{933A556B-7C63-244D-9B7C-B0EA8042B330}" type="slidenum">
              <a:rPr lang="en-US" smtClean="0"/>
              <a:pPr/>
              <a:t>6</a:t>
            </a:fld>
            <a:endParaRPr lang="en-US" dirty="0"/>
          </a:p>
        </p:txBody>
      </p:sp>
    </p:spTree>
    <p:extLst>
      <p:ext uri="{BB962C8B-B14F-4D97-AF65-F5344CB8AC3E}">
        <p14:creationId xmlns:p14="http://schemas.microsoft.com/office/powerpoint/2010/main" val="1599003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7D3101A-B05F-9448-A66C-5C2F5E1F8ECA}"/>
              </a:ext>
            </a:extLst>
          </p:cNvPr>
          <p:cNvSpPr>
            <a:spLocks noGrp="1"/>
          </p:cNvSpPr>
          <p:nvPr>
            <p:ph type="sldNum" sz="quarter" idx="4"/>
          </p:nvPr>
        </p:nvSpPr>
        <p:spPr/>
        <p:txBody>
          <a:bodyPr/>
          <a:lstStyle/>
          <a:p>
            <a:fld id="{933A556B-7C63-244D-9B7C-B0EA8042B330}" type="slidenum">
              <a:rPr lang="en-US" smtClean="0"/>
              <a:pPr/>
              <a:t>7</a:t>
            </a:fld>
            <a:endParaRPr lang="en-US" dirty="0"/>
          </a:p>
        </p:txBody>
      </p:sp>
      <p:sp>
        <p:nvSpPr>
          <p:cNvPr id="3" name="Title 2">
            <a:extLst>
              <a:ext uri="{FF2B5EF4-FFF2-40B4-BE49-F238E27FC236}">
                <a16:creationId xmlns:a16="http://schemas.microsoft.com/office/drawing/2014/main" id="{B95CD005-CABB-6541-8079-3EF7FA89EEE0}"/>
              </a:ext>
            </a:extLst>
          </p:cNvPr>
          <p:cNvSpPr>
            <a:spLocks noGrp="1"/>
          </p:cNvSpPr>
          <p:nvPr>
            <p:ph type="title"/>
          </p:nvPr>
        </p:nvSpPr>
        <p:spPr/>
        <p:txBody>
          <a:bodyPr/>
          <a:lstStyle/>
          <a:p>
            <a:r>
              <a:rPr lang="en-US" dirty="0">
                <a:solidFill>
                  <a:srgbClr val="FF0000"/>
                </a:solidFill>
              </a:rPr>
              <a:t>REMINDER: </a:t>
            </a:r>
            <a:r>
              <a:rPr lang="en-US" dirty="0"/>
              <a:t>Request for Information – Readout and Controls</a:t>
            </a:r>
          </a:p>
        </p:txBody>
      </p:sp>
      <p:sp>
        <p:nvSpPr>
          <p:cNvPr id="4" name="TextBox 3">
            <a:extLst>
              <a:ext uri="{FF2B5EF4-FFF2-40B4-BE49-F238E27FC236}">
                <a16:creationId xmlns:a16="http://schemas.microsoft.com/office/drawing/2014/main" id="{10E9D1E2-6DA5-C043-8664-19F3363AE701}"/>
              </a:ext>
            </a:extLst>
          </p:cNvPr>
          <p:cNvSpPr txBox="1"/>
          <p:nvPr/>
        </p:nvSpPr>
        <p:spPr>
          <a:xfrm>
            <a:off x="589002" y="675409"/>
            <a:ext cx="11031497" cy="5816977"/>
          </a:xfrm>
          <a:prstGeom prst="rect">
            <a:avLst/>
          </a:prstGeom>
          <a:noFill/>
        </p:spPr>
        <p:txBody>
          <a:bodyPr wrap="square">
            <a:spAutoFit/>
          </a:bodyPr>
          <a:lstStyle/>
          <a:p>
            <a:r>
              <a:rPr lang="en-US" sz="2000" dirty="0">
                <a:solidFill>
                  <a:srgbClr val="0096FF"/>
                </a:solidFill>
              </a:rPr>
              <a:t>Need input from all DSCs to help the ASIC Designers</a:t>
            </a:r>
            <a:endParaRPr lang="en-US" sz="2000" dirty="0">
              <a:solidFill>
                <a:srgbClr val="0096FF"/>
              </a:solidFill>
              <a:sym typeface="Wingdings" pitchFamily="2" charset="2"/>
            </a:endParaRPr>
          </a:p>
          <a:p>
            <a:r>
              <a:rPr lang="en-US" sz="2000" dirty="0">
                <a:sym typeface="Wingdings" pitchFamily="2" charset="2"/>
              </a:rPr>
              <a:t>Document to be filled: </a:t>
            </a:r>
            <a:r>
              <a:rPr lang="en-US" sz="2000" dirty="0">
                <a:hlinkClick r:id="rId2"/>
              </a:rPr>
              <a:t>ePIC Detector Information Request.xlsx</a:t>
            </a:r>
            <a:endParaRPr lang="en-US" sz="2000" dirty="0"/>
          </a:p>
          <a:p>
            <a:endParaRPr lang="en-US" sz="2000" dirty="0"/>
          </a:p>
          <a:p>
            <a:r>
              <a:rPr lang="en-US" sz="2000" dirty="0"/>
              <a:t>Details have been discussed in Fernando’s email from December 12</a:t>
            </a:r>
            <a:r>
              <a:rPr lang="en-US" sz="2000" baseline="30000" dirty="0"/>
              <a:t>th</a:t>
            </a:r>
            <a:endParaRPr lang="en-US" sz="2000" dirty="0"/>
          </a:p>
          <a:p>
            <a:r>
              <a:rPr lang="en-US" sz="2000" dirty="0"/>
              <a:t>“</a:t>
            </a:r>
            <a:r>
              <a:rPr lang="en-US" dirty="0"/>
              <a:t>Hello Everyone,</a:t>
            </a:r>
          </a:p>
          <a:p>
            <a:r>
              <a:rPr lang="en-US" dirty="0"/>
              <a:t> </a:t>
            </a:r>
          </a:p>
          <a:p>
            <a:r>
              <a:rPr lang="en-US" dirty="0"/>
              <a:t>We need your help with some specifications for the Electronics &amp; DAQ, which will help the ASIC designers and SRO and further developments.</a:t>
            </a:r>
          </a:p>
          <a:p>
            <a:r>
              <a:rPr lang="en-US" dirty="0"/>
              <a:t>Please enter the requested information for </a:t>
            </a:r>
            <a:r>
              <a:rPr lang="en-US" dirty="0" err="1"/>
              <a:t>Qmin</a:t>
            </a:r>
            <a:r>
              <a:rPr lang="en-US" dirty="0"/>
              <a:t>, </a:t>
            </a:r>
            <a:r>
              <a:rPr lang="en-US" dirty="0" err="1"/>
              <a:t>Qmax</a:t>
            </a:r>
            <a:r>
              <a:rPr lang="en-US" dirty="0"/>
              <a:t> and Expression of Interest for the various electronics &amp; DAQ developments under each detector sub-system (a few entries are already filled). The Expression of Interest will let us know if resources (scientists, engineers, technicians) are already identified to address the design and implementation of the various parts of the readout (Adapters, FEBs, etc.)</a:t>
            </a:r>
          </a:p>
          <a:p>
            <a:r>
              <a:rPr lang="en-US" dirty="0"/>
              <a:t> </a:t>
            </a:r>
          </a:p>
          <a:p>
            <a:r>
              <a:rPr lang="en-US" dirty="0"/>
              <a:t>The maximum rate per channel, per detector, is another critical specification that will be available soon.</a:t>
            </a:r>
          </a:p>
          <a:p>
            <a:r>
              <a:rPr lang="en-US" dirty="0"/>
              <a:t>In advance, my apologies for the large distribution list but I wanted to keep everyone in the loop. In the event I missed some people, please feel free to forward this email, as well.</a:t>
            </a:r>
          </a:p>
          <a:p>
            <a:r>
              <a:rPr lang="en-US" dirty="0"/>
              <a:t> </a:t>
            </a:r>
          </a:p>
          <a:p>
            <a:r>
              <a:rPr lang="en-US" dirty="0"/>
              <a:t>Thanks for your support and best regards,</a:t>
            </a:r>
          </a:p>
          <a:p>
            <a:r>
              <a:rPr lang="en-US" dirty="0"/>
              <a:t>Fernando”</a:t>
            </a:r>
          </a:p>
          <a:p>
            <a:endParaRPr lang="en-US" sz="2000" dirty="0"/>
          </a:p>
        </p:txBody>
      </p:sp>
    </p:spTree>
    <p:extLst>
      <p:ext uri="{BB962C8B-B14F-4D97-AF65-F5344CB8AC3E}">
        <p14:creationId xmlns:p14="http://schemas.microsoft.com/office/powerpoint/2010/main" val="300756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EBE116E-BE73-5A49-A842-F7FA9535B427}"/>
              </a:ext>
            </a:extLst>
          </p:cNvPr>
          <p:cNvSpPr>
            <a:spLocks noGrp="1"/>
          </p:cNvSpPr>
          <p:nvPr>
            <p:ph type="sldNum" sz="quarter" idx="4"/>
          </p:nvPr>
        </p:nvSpPr>
        <p:spPr/>
        <p:txBody>
          <a:bodyPr/>
          <a:lstStyle/>
          <a:p>
            <a:fld id="{893C5830-40F3-F04E-B2E3-10E6672BA8FF}" type="slidenum">
              <a:rPr lang="en-US" smtClean="0"/>
              <a:pPr/>
              <a:t>8</a:t>
            </a:fld>
            <a:endParaRPr lang="en-US"/>
          </a:p>
        </p:txBody>
      </p:sp>
      <p:pic>
        <p:nvPicPr>
          <p:cNvPr id="6" name="Picture 5">
            <a:extLst>
              <a:ext uri="{FF2B5EF4-FFF2-40B4-BE49-F238E27FC236}">
                <a16:creationId xmlns:a16="http://schemas.microsoft.com/office/drawing/2014/main" id="{67AEF7A2-9A72-4E42-A0F2-921812246062}"/>
              </a:ext>
            </a:extLst>
          </p:cNvPr>
          <p:cNvPicPr>
            <a:picLocks noChangeAspect="1"/>
          </p:cNvPicPr>
          <p:nvPr/>
        </p:nvPicPr>
        <p:blipFill rotWithShape="1">
          <a:blip r:embed="rId2"/>
          <a:srcRect l="10204" t="9576" r="9952" b="18644"/>
          <a:stretch/>
        </p:blipFill>
        <p:spPr>
          <a:xfrm>
            <a:off x="1253872" y="617835"/>
            <a:ext cx="9686450" cy="5418438"/>
          </a:xfrm>
          <a:prstGeom prst="rect">
            <a:avLst/>
          </a:prstGeom>
        </p:spPr>
      </p:pic>
    </p:spTree>
    <p:extLst>
      <p:ext uri="{BB962C8B-B14F-4D97-AF65-F5344CB8AC3E}">
        <p14:creationId xmlns:p14="http://schemas.microsoft.com/office/powerpoint/2010/main" val="1061908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7577F23-D0A7-9E48-8160-CE00418844CD}"/>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71500" y="3435685"/>
            <a:ext cx="9052560" cy="26373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Slide Number Placeholder 2">
            <a:extLst>
              <a:ext uri="{FF2B5EF4-FFF2-40B4-BE49-F238E27FC236}">
                <a16:creationId xmlns:a16="http://schemas.microsoft.com/office/drawing/2014/main" id="{80211E89-43FB-7A41-A582-E0625A0F3093}"/>
              </a:ext>
            </a:extLst>
          </p:cNvPr>
          <p:cNvSpPr>
            <a:spLocks noGrp="1"/>
          </p:cNvSpPr>
          <p:nvPr>
            <p:ph type="sldNum" sz="quarter" idx="4"/>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3C5830-40F3-F04E-B2E3-10E6672BA8FF}" type="slidenum">
              <a:rPr lang="en-US" smtClean="0"/>
              <a:pPr/>
              <a:t>9</a:t>
            </a:fld>
            <a:endParaRPr lang="en-US" dirty="0"/>
          </a:p>
        </p:txBody>
      </p:sp>
    </p:spTree>
    <p:extLst>
      <p:ext uri="{BB962C8B-B14F-4D97-AF65-F5344CB8AC3E}">
        <p14:creationId xmlns:p14="http://schemas.microsoft.com/office/powerpoint/2010/main" val="4099960432"/>
      </p:ext>
    </p:extLst>
  </p:cSld>
  <p:clrMapOvr>
    <a:masterClrMapping/>
  </p:clrMapOvr>
</p:sld>
</file>

<file path=ppt/theme/theme1.xml><?xml version="1.0" encoding="utf-8"?>
<a:theme xmlns:a="http://schemas.openxmlformats.org/drawingml/2006/main" name="BNL">
  <a:themeElements>
    <a:clrScheme name="BNL_NSLS-II">
      <a:dk1>
        <a:srgbClr val="000000"/>
      </a:dk1>
      <a:lt1>
        <a:srgbClr val="FFFFFF"/>
      </a:lt1>
      <a:dk2>
        <a:srgbClr val="105B78"/>
      </a:dk2>
      <a:lt2>
        <a:srgbClr val="00ACDB"/>
      </a:lt2>
      <a:accent1>
        <a:srgbClr val="B2D33A"/>
      </a:accent1>
      <a:accent2>
        <a:srgbClr val="F68A1F"/>
      </a:accent2>
      <a:accent3>
        <a:srgbClr val="B62466"/>
      </a:accent3>
      <a:accent4>
        <a:srgbClr val="FFCC33"/>
      </a:accent4>
      <a:accent5>
        <a:srgbClr val="DA3525"/>
      </a:accent5>
      <a:accent6>
        <a:srgbClr val="50489D"/>
      </a:accent6>
      <a:hlink>
        <a:srgbClr val="4881C3"/>
      </a:hlink>
      <a:folHlink>
        <a:srgbClr val="24B574"/>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noAutofit/>
      </a:bodyPr>
      <a:lstStyle>
        <a:defPPr marL="0" indent="0" algn="l">
          <a:buClr>
            <a:srgbClr val="0096FF"/>
          </a:buClr>
          <a:buFont typeface="Arial" panose="020B0604020202020204" pitchFamily="34" charset="0"/>
          <a:buNone/>
          <a:defRPr dirty="0" smtClean="0">
            <a:solidFill>
              <a:srgbClr val="0096FF"/>
            </a:solidFill>
          </a:defRPr>
        </a:defPPr>
      </a:lstStyle>
    </a:txDef>
  </a:objectDefaults>
  <a:extraClrSchemeLst/>
  <a:extLst>
    <a:ext uri="{05A4C25C-085E-4340-85A3-A5531E510DB2}">
      <thm15:themeFamily xmlns:thm15="http://schemas.microsoft.com/office/thememl/2012/main" name="EIC_PPT_Template_Widescreen_0923" id="{B3C6C6E8-A343-9F46-9C14-8D262507CB52}" vid="{B0F72776-BFD3-D14D-97CB-9DB1BA4DAEE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5626</TotalTime>
  <Words>1238</Words>
  <Application>Microsoft Office PowerPoint</Application>
  <PresentationFormat>Widescreen</PresentationFormat>
  <Paragraphs>143</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Wingdings</vt:lpstr>
      <vt:lpstr>BNL</vt:lpstr>
      <vt:lpstr>EIC Project News</vt:lpstr>
      <vt:lpstr>Goals for 2024 (towards CD-2!)</vt:lpstr>
      <vt:lpstr>Design Review 2024 Plans - </vt:lpstr>
      <vt:lpstr>Detector Advisory Committee </vt:lpstr>
      <vt:lpstr>EIC Schedule</vt:lpstr>
      <vt:lpstr>REMINDER: Request for Information – Readout and Controls</vt:lpstr>
      <vt:lpstr>REMINDER: Request for Information – Readout and Controls</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Abramowitz, Jennifer</dc:creator>
  <cp:keywords/>
  <dc:description/>
  <cp:lastModifiedBy>Rolf Ent</cp:lastModifiedBy>
  <cp:revision>364</cp:revision>
  <dcterms:created xsi:type="dcterms:W3CDTF">2023-09-11T13:49:26Z</dcterms:created>
  <dcterms:modified xsi:type="dcterms:W3CDTF">2024-02-02T01:52:59Z</dcterms:modified>
  <cp:category/>
</cp:coreProperties>
</file>