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4791" r:id="rId3"/>
    <p:sldId id="4788" r:id="rId4"/>
    <p:sldId id="5816" r:id="rId5"/>
    <p:sldId id="5777" r:id="rId6"/>
    <p:sldId id="5817" r:id="rId7"/>
    <p:sldId id="5818" r:id="rId8"/>
    <p:sldId id="4829" r:id="rId9"/>
    <p:sldId id="5811" r:id="rId10"/>
    <p:sldId id="5819" r:id="rId11"/>
    <p:sldId id="5813" r:id="rId12"/>
    <p:sldId id="5798" r:id="rId13"/>
    <p:sldId id="5797" r:id="rId14"/>
    <p:sldId id="5820" r:id="rId15"/>
    <p:sldId id="5795" r:id="rId16"/>
    <p:sldId id="5814" r:id="rId17"/>
    <p:sldId id="5815" r:id="rId18"/>
    <p:sldId id="5812" r:id="rId19"/>
    <p:sldId id="5769" r:id="rId20"/>
    <p:sldId id="4770" r:id="rId21"/>
    <p:sldId id="5781" r:id="rId22"/>
    <p:sldId id="5821" r:id="rId23"/>
    <p:sldId id="5759" r:id="rId24"/>
    <p:sldId id="57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32" autoAdjust="0"/>
  </p:normalViewPr>
  <p:slideViewPr>
    <p:cSldViewPr snapToGrid="0">
      <p:cViewPr varScale="1">
        <p:scale>
          <a:sx n="113" d="100"/>
          <a:sy n="113" d="100"/>
        </p:scale>
        <p:origin x="156" y="108"/>
      </p:cViewPr>
      <p:guideLst/>
    </p:cSldViewPr>
  </p:slideViewPr>
  <p:notesTextViewPr>
    <p:cViewPr>
      <p:scale>
        <a:sx n="1" d="1"/>
        <a:sy n="1" d="1"/>
      </p:scale>
      <p:origin x="0" y="0"/>
    </p:cViewPr>
  </p:notesTextViewPr>
  <p:sorterViewPr>
    <p:cViewPr>
      <p:scale>
        <a:sx n="100" d="100"/>
        <a:sy n="100" d="100"/>
      </p:scale>
      <p:origin x="0" y="-17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06A0A4-0EE3-4D82-BAB3-ED3AA258C5FC}" type="slidenum">
              <a:rPr lang="en-US" smtClean="0"/>
              <a:t>5</a:t>
            </a:fld>
            <a:endParaRPr lang="en-US"/>
          </a:p>
        </p:txBody>
      </p:sp>
    </p:spTree>
    <p:extLst>
      <p:ext uri="{BB962C8B-B14F-4D97-AF65-F5344CB8AC3E}">
        <p14:creationId xmlns:p14="http://schemas.microsoft.com/office/powerpoint/2010/main" val="189352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2/2/2024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2/2/2024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2/2/2024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2/2/2024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2/2/2024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2/2/2024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rldefense.us/v2/url?u=https-3A__wiki.bnl.gov_EPIC_index.php-3Ftitle-3DDSC-5FRequests&amp;d=DwMDaQ&amp;c=v4IIwRuZAmwupIjowmMWUmLasxPEgYsgNI-O7C4ViYc&amp;r=XRuhd5znVZ-86OLX6BWly44JW0XqYsaz7x_4t8rPm2w&amp;m=RGg_IjnfdzvbIp1aJ-e8wduCXy5-nwPjC2yL5y5v84O8OcJAvaVWIhfPaWD6vbgC&amp;s=fnGjyYaGT4hnXUOuYF7oSQpZ6ofyOrD29OqIQwbRNqs&amp;e=" TargetMode="External"/><Relationship Id="rId2" Type="http://schemas.openxmlformats.org/officeDocument/2006/relationships/hyperlink" Target="https://brookhavenlab.sharepoint.com/:f:/s/EICPublicSharingDocs/EvgJ_rNRwWhOsjzDSq6tpZsB0BAvTjdVytAKFF3HOPwyoA?e=1CaREG"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icts.res.in/program/QEICIII2024" TargetMode="External"/><Relationship Id="rId2" Type="http://schemas.openxmlformats.org/officeDocument/2006/relationships/hyperlink" Target="https://indico.phys.sinica.edu.tw/event/88/"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cern.ch/event/1343984/registrations/102560/"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hyperlink" Target="https://urldefense.us/v2/url?u=https-3A__urldefense.com_v3_-5F-5Fhttps-3A__osu.zoom.us_j_95086352845-3Fpwd-3DUXo0eXFBSVNpbVU3cTRBcEFZMVBUQT09-5F-5F-3B-21-21P4SdNyxKAPE-21CS5bybBPem8Ry4WjsvJry8SUDRMFkV2k9O-2DFrjA-5FVTf3CYx5T8Tqn4Vs4BTqmEw8YK-5F6zhSLYXxKluVKvG-5FJtSVOgu6I5X4VqMoZRh0-24&amp;d=DwMFAg&amp;c=v4IIwRuZAmwupIjowmMWUmLasxPEgYsgNI-O7C4ViYc&amp;r=XRuhd5znVZ-86OLX6BWly44JW0XqYsaz7x_4t8rPm2w&amp;m=YhYl7knB98ODkMiH4C5pby9UO8xdaKSUBbpjytcraea-RGpm2kggI_TTsx2UUaEo&amp;s=y0kn2itr-MOOTCU9Ihg92FyFL0mYUiDHLHAT19MGU9s&amp;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dis2024.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ndico.cern.ch/event/122686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9.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indico.bnl.gov/event/21775/" TargetMode="External"/><Relationship Id="rId3" Type="http://schemas.openxmlformats.org/officeDocument/2006/relationships/hyperlink" Target="https://indico.bnl.gov/event/21772/" TargetMode="External"/><Relationship Id="rId7" Type="http://schemas.openxmlformats.org/officeDocument/2006/relationships/hyperlink" Target="https://indico.bnl.gov/event/21725/"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indico.bnl.gov/event/20473/" TargetMode="External"/><Relationship Id="rId5" Type="http://schemas.openxmlformats.org/officeDocument/2006/relationships/hyperlink" Target="https://indico.bnl.gov/category/435/" TargetMode="External"/><Relationship Id="rId4" Type="http://schemas.openxmlformats.org/officeDocument/2006/relationships/hyperlink" Target="https://indico.bnl.gov/event/219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February 2,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62AC-353D-DAF8-A0FF-B678A6523D7E}"/>
              </a:ext>
            </a:extLst>
          </p:cNvPr>
          <p:cNvSpPr>
            <a:spLocks noGrp="1"/>
          </p:cNvSpPr>
          <p:nvPr>
            <p:ph type="title"/>
          </p:nvPr>
        </p:nvSpPr>
        <p:spPr/>
        <p:txBody>
          <a:bodyPr/>
          <a:lstStyle/>
          <a:p>
            <a:r>
              <a:rPr lang="en-US" b="1" dirty="0">
                <a:solidFill>
                  <a:schemeClr val="accent1"/>
                </a:solidFill>
              </a:rPr>
              <a:t>DSC Requests for Information</a:t>
            </a:r>
          </a:p>
        </p:txBody>
      </p:sp>
      <p:sp>
        <p:nvSpPr>
          <p:cNvPr id="10" name="Content Placeholder 9">
            <a:extLst>
              <a:ext uri="{FF2B5EF4-FFF2-40B4-BE49-F238E27FC236}">
                <a16:creationId xmlns:a16="http://schemas.microsoft.com/office/drawing/2014/main" id="{25CAB674-A5C4-BCCF-4521-2B23235F36C7}"/>
              </a:ext>
            </a:extLst>
          </p:cNvPr>
          <p:cNvSpPr>
            <a:spLocks noGrp="1"/>
          </p:cNvSpPr>
          <p:nvPr>
            <p:ph idx="1"/>
          </p:nvPr>
        </p:nvSpPr>
        <p:spPr/>
        <p:txBody>
          <a:bodyPr/>
          <a:lstStyle/>
          <a:p>
            <a:r>
              <a:rPr lang="en-US" dirty="0"/>
              <a:t>Electronics, Readout and DAQ: </a:t>
            </a:r>
          </a:p>
          <a:p>
            <a:pPr lvl="1"/>
            <a:r>
              <a:rPr lang="en-US" dirty="0" err="1"/>
              <a:t>Q</a:t>
            </a:r>
            <a:r>
              <a:rPr lang="en-US" baseline="-25000" dirty="0" err="1"/>
              <a:t>min</a:t>
            </a:r>
            <a:r>
              <a:rPr lang="en-US" dirty="0"/>
              <a:t>/</a:t>
            </a:r>
            <a:r>
              <a:rPr lang="en-US" dirty="0" err="1"/>
              <a:t>Q</a:t>
            </a:r>
            <a:r>
              <a:rPr lang="en-US" baseline="-25000" dirty="0" err="1"/>
              <a:t>max</a:t>
            </a:r>
            <a:r>
              <a:rPr lang="en-US" dirty="0"/>
              <a:t>, VTRX+ needs, development assignments</a:t>
            </a:r>
          </a:p>
          <a:p>
            <a:pPr lvl="1"/>
            <a:r>
              <a:rPr lang="en-US" dirty="0">
                <a:hlinkClick r:id="rId2"/>
              </a:rPr>
              <a:t>DAQ/Electronics </a:t>
            </a:r>
            <a:r>
              <a:rPr lang="en-US" dirty="0" err="1"/>
              <a:t>Sharepoint</a:t>
            </a:r>
            <a:endParaRPr lang="en-US" dirty="0"/>
          </a:p>
          <a:p>
            <a:pPr lvl="1"/>
            <a:r>
              <a:rPr lang="en-US" dirty="0"/>
              <a:t>Request has been pending for a while</a:t>
            </a:r>
          </a:p>
          <a:p>
            <a:pPr lvl="1"/>
            <a:r>
              <a:rPr lang="en-US" dirty="0"/>
              <a:t>Email sent to all DSC’s 1/31</a:t>
            </a:r>
          </a:p>
          <a:p>
            <a:pPr lvl="1"/>
            <a:r>
              <a:rPr lang="en-US" sz="1800" u="sng" dirty="0">
                <a:solidFill>
                  <a:srgbClr val="0563C1"/>
                </a:solidFill>
                <a:effectLst/>
                <a:latin typeface="Calibri" panose="020F0502020204030204" pitchFamily="34" charset="0"/>
                <a:ea typeface="Times New Roman" panose="02020603050405020304" pitchFamily="18" charset="0"/>
                <a:hlinkClick r:id="rId3"/>
              </a:rPr>
              <a:t>https://wiki.bnl.gov/EPIC/index.php?title=DSC_Requests</a:t>
            </a: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3434726-766C-12EF-C219-F0128E842CD1}"/>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6CA3D33E-0751-20B4-234D-5CABC740B4E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6114281-5D98-2F05-6E8E-276215CF06F3}"/>
              </a:ext>
            </a:extLst>
          </p:cNvPr>
          <p:cNvSpPr>
            <a:spLocks noGrp="1"/>
          </p:cNvSpPr>
          <p:nvPr>
            <p:ph type="sldNum" sz="quarter" idx="12"/>
          </p:nvPr>
        </p:nvSpPr>
        <p:spPr/>
        <p:txBody>
          <a:bodyPr/>
          <a:lstStyle/>
          <a:p>
            <a:fld id="{588949A8-7CCD-4D90-AA9A-1451BFC6FB3A}" type="slidenum">
              <a:rPr lang="en-US" smtClean="0"/>
              <a:t>10</a:t>
            </a:fld>
            <a:endParaRPr lang="en-US"/>
          </a:p>
        </p:txBody>
      </p:sp>
      <p:grpSp>
        <p:nvGrpSpPr>
          <p:cNvPr id="3" name="Group 2">
            <a:extLst>
              <a:ext uri="{FF2B5EF4-FFF2-40B4-BE49-F238E27FC236}">
                <a16:creationId xmlns:a16="http://schemas.microsoft.com/office/drawing/2014/main" id="{5B1812B1-98AB-9FC0-466E-0DF25A9BD787}"/>
              </a:ext>
            </a:extLst>
          </p:cNvPr>
          <p:cNvGrpSpPr/>
          <p:nvPr/>
        </p:nvGrpSpPr>
        <p:grpSpPr>
          <a:xfrm>
            <a:off x="393895" y="1690688"/>
            <a:ext cx="11404209" cy="4070143"/>
            <a:chOff x="141470" y="2000537"/>
            <a:chExt cx="11404209" cy="3953021"/>
          </a:xfrm>
        </p:grpSpPr>
        <p:sp>
          <p:nvSpPr>
            <p:cNvPr id="7" name="Rectangle 6">
              <a:extLst>
                <a:ext uri="{FF2B5EF4-FFF2-40B4-BE49-F238E27FC236}">
                  <a16:creationId xmlns:a16="http://schemas.microsoft.com/office/drawing/2014/main" id="{6A96B28B-3D88-64DC-088A-14847191E451}"/>
                </a:ext>
              </a:extLst>
            </p:cNvPr>
            <p:cNvSpPr/>
            <p:nvPr/>
          </p:nvSpPr>
          <p:spPr>
            <a:xfrm>
              <a:off x="141470" y="2000537"/>
              <a:ext cx="11404209" cy="39530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of a cat&#10;&#10;Description automatically generated">
              <a:extLst>
                <a:ext uri="{FF2B5EF4-FFF2-40B4-BE49-F238E27FC236}">
                  <a16:creationId xmlns:a16="http://schemas.microsoft.com/office/drawing/2014/main" id="{DF3B0876-759D-ED38-E8BF-C9A1151C1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39" y="2424252"/>
              <a:ext cx="3445321" cy="2941437"/>
            </a:xfrm>
            <a:prstGeom prst="rect">
              <a:avLst/>
            </a:prstGeom>
          </p:spPr>
        </p:pic>
        <p:sp>
          <p:nvSpPr>
            <p:cNvPr id="9" name="TextBox 8">
              <a:extLst>
                <a:ext uri="{FF2B5EF4-FFF2-40B4-BE49-F238E27FC236}">
                  <a16:creationId xmlns:a16="http://schemas.microsoft.com/office/drawing/2014/main" id="{E6838EFC-125E-70AF-C07F-170A797B4378}"/>
                </a:ext>
              </a:extLst>
            </p:cNvPr>
            <p:cNvSpPr txBox="1"/>
            <p:nvPr/>
          </p:nvSpPr>
          <p:spPr>
            <a:xfrm>
              <a:off x="4389660" y="2325363"/>
              <a:ext cx="6985789" cy="3318012"/>
            </a:xfrm>
            <a:prstGeom prst="rect">
              <a:avLst/>
            </a:prstGeom>
            <a:noFill/>
          </p:spPr>
          <p:txBody>
            <a:bodyPr wrap="square" rtlCol="0">
              <a:spAutoFit/>
            </a:bodyPr>
            <a:lstStyle/>
            <a:p>
              <a:r>
                <a:rPr lang="en-US" sz="2400" dirty="0"/>
                <a:t>This information is needed to keep progress on the ePIC technical design moving forward!</a:t>
              </a:r>
            </a:p>
            <a:p>
              <a:endParaRPr lang="en-US" sz="2400" dirty="0"/>
            </a:p>
            <a:p>
              <a:r>
                <a:rPr lang="en-US" sz="2400" dirty="0"/>
                <a:t>Even if you need some time to develop the responses, connect with the requesters and let them know the status. </a:t>
              </a:r>
            </a:p>
            <a:p>
              <a:br>
                <a:rPr lang="en-US" sz="2400" dirty="0"/>
              </a:br>
              <a:r>
                <a:rPr lang="en-US" sz="2400" dirty="0"/>
                <a:t>Please update “Pending Requests” page in the Wiki when complete so we can track progress</a:t>
              </a:r>
            </a:p>
          </p:txBody>
        </p:sp>
      </p:grpSp>
    </p:spTree>
    <p:extLst>
      <p:ext uri="{BB962C8B-B14F-4D97-AF65-F5344CB8AC3E}">
        <p14:creationId xmlns:p14="http://schemas.microsoft.com/office/powerpoint/2010/main" val="262314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4176-E0CA-E893-E3E6-D54F233AB3B0}"/>
              </a:ext>
            </a:extLst>
          </p:cNvPr>
          <p:cNvSpPr>
            <a:spLocks noGrp="1"/>
          </p:cNvSpPr>
          <p:nvPr>
            <p:ph type="title"/>
          </p:nvPr>
        </p:nvSpPr>
        <p:spPr/>
        <p:txBody>
          <a:bodyPr/>
          <a:lstStyle/>
          <a:p>
            <a:r>
              <a:rPr lang="en-US" b="1" dirty="0">
                <a:solidFill>
                  <a:schemeClr val="accent1"/>
                </a:solidFill>
              </a:rPr>
              <a:t>3</a:t>
            </a:r>
            <a:r>
              <a:rPr lang="en-US" b="1" baseline="30000" dirty="0">
                <a:solidFill>
                  <a:schemeClr val="accent1"/>
                </a:solidFill>
              </a:rPr>
              <a:t>rd</a:t>
            </a:r>
            <a:r>
              <a:rPr lang="en-US" b="1" dirty="0">
                <a:solidFill>
                  <a:schemeClr val="accent1"/>
                </a:solidFill>
              </a:rPr>
              <a:t> EIC-Asia Workshop</a:t>
            </a:r>
          </a:p>
        </p:txBody>
      </p:sp>
      <p:sp>
        <p:nvSpPr>
          <p:cNvPr id="3" name="Content Placeholder 2">
            <a:extLst>
              <a:ext uri="{FF2B5EF4-FFF2-40B4-BE49-F238E27FC236}">
                <a16:creationId xmlns:a16="http://schemas.microsoft.com/office/drawing/2014/main" id="{2FBB32A0-8561-F0E0-3B54-EF13FD5F8719}"/>
              </a:ext>
            </a:extLst>
          </p:cNvPr>
          <p:cNvSpPr>
            <a:spLocks noGrp="1"/>
          </p:cNvSpPr>
          <p:nvPr>
            <p:ph idx="1"/>
          </p:nvPr>
        </p:nvSpPr>
        <p:spPr>
          <a:xfrm>
            <a:off x="838200" y="1513490"/>
            <a:ext cx="10515600" cy="4663473"/>
          </a:xfrm>
        </p:spPr>
        <p:txBody>
          <a:bodyPr/>
          <a:lstStyle/>
          <a:p>
            <a:r>
              <a:rPr lang="en-US" dirty="0"/>
              <a:t>A very useful meeting and discussions!</a:t>
            </a:r>
          </a:p>
          <a:p>
            <a:r>
              <a:rPr lang="en-US" dirty="0"/>
              <a:t>Lots of progress in the past year!</a:t>
            </a:r>
          </a:p>
          <a:p>
            <a:r>
              <a:rPr lang="en-US" dirty="0">
                <a:hlinkClick r:id="rId2"/>
              </a:rPr>
              <a:t>https://indico.phys.sinica.edu.tw/event/88/</a:t>
            </a:r>
            <a:endParaRPr lang="en-US" dirty="0"/>
          </a:p>
          <a:p>
            <a:endParaRPr lang="en-US" dirty="0"/>
          </a:p>
          <a:p>
            <a:r>
              <a:rPr lang="en-US" dirty="0"/>
              <a:t>ITS School and Workshop also ongoing </a:t>
            </a:r>
            <a:br>
              <a:rPr lang="en-US" dirty="0"/>
            </a:br>
            <a:r>
              <a:rPr lang="en-US" dirty="0"/>
              <a:t>in India (Jan 29-Feb 9)</a:t>
            </a:r>
          </a:p>
          <a:p>
            <a:pPr lvl="1"/>
            <a:r>
              <a:rPr lang="en-US" dirty="0">
                <a:hlinkClick r:id="rId3"/>
              </a:rPr>
              <a:t>https://www.icts.res.in/program/QEICIII2024</a:t>
            </a:r>
            <a:endParaRPr lang="en-US" dirty="0"/>
          </a:p>
          <a:p>
            <a:pPr lvl="1"/>
            <a:endParaRPr lang="en-US" dirty="0"/>
          </a:p>
        </p:txBody>
      </p:sp>
      <p:sp>
        <p:nvSpPr>
          <p:cNvPr id="4" name="Date Placeholder 3">
            <a:extLst>
              <a:ext uri="{FF2B5EF4-FFF2-40B4-BE49-F238E27FC236}">
                <a16:creationId xmlns:a16="http://schemas.microsoft.com/office/drawing/2014/main" id="{55AE4B2F-589A-ABEE-209B-FBB81795DBB5}"/>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5599DF4-FD57-F3CB-C1AB-23635E4372C9}"/>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C63F669-8320-8BA3-8F1F-94FB157EB89B}"/>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7" name="Picture 2">
            <a:extLst>
              <a:ext uri="{FF2B5EF4-FFF2-40B4-BE49-F238E27FC236}">
                <a16:creationId xmlns:a16="http://schemas.microsoft.com/office/drawing/2014/main" id="{6C8E0D62-A93D-CFEC-F3BC-2EC7B9CBF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874" y="594246"/>
            <a:ext cx="4010651" cy="56695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1BCB4DF-4D3A-02B4-4D73-765CDAE30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995" y="4890375"/>
            <a:ext cx="2929759" cy="183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7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Planning a joint session with talks of common interest </a:t>
            </a:r>
          </a:p>
          <a:p>
            <a:r>
              <a:rPr lang="en-US" dirty="0" err="1"/>
              <a:t>ePIC</a:t>
            </a:r>
            <a:r>
              <a:rPr lang="en-US" dirty="0"/>
              <a:t> Meeting </a:t>
            </a:r>
            <a:br>
              <a:rPr lang="en-US" dirty="0"/>
            </a:br>
            <a:r>
              <a:rPr lang="en-US" dirty="0"/>
              <a:t> ~July 24-28</a:t>
            </a:r>
          </a:p>
          <a:p>
            <a:endParaRPr lang="en-US" dirty="0"/>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2/2/2024</a:t>
            </a:r>
          </a:p>
        </p:txBody>
      </p:sp>
      <p:sp>
        <p:nvSpPr>
          <p:cNvPr id="9" name="Footer Placeholder 8">
            <a:extLst>
              <a:ext uri="{FF2B5EF4-FFF2-40B4-BE49-F238E27FC236}">
                <a16:creationId xmlns:a16="http://schemas.microsoft.com/office/drawing/2014/main" id="{4137CAE8-761A-BA8D-F1F0-6A5FCABDB7DF}"/>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2FD0B490-EC11-C4B7-811B-89D19B5433C2}"/>
              </a:ext>
            </a:extLst>
          </p:cNvPr>
          <p:cNvSpPr>
            <a:spLocks noGrp="1"/>
          </p:cNvSpPr>
          <p:nvPr>
            <p:ph type="sldNum" sz="quarter" idx="12"/>
          </p:nvPr>
        </p:nvSpPr>
        <p:spPr/>
        <p:txBody>
          <a:bodyPr/>
          <a:lstStyle/>
          <a:p>
            <a:fld id="{A91138DA-E084-4749-A548-E042332140CC}" type="slidenum">
              <a:rPr lang="en-US" smtClean="0"/>
              <a:t>12</a:t>
            </a:fld>
            <a:endParaRPr lang="en-US"/>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Tree>
    <p:extLst>
      <p:ext uri="{BB962C8B-B14F-4D97-AF65-F5344CB8AC3E}">
        <p14:creationId xmlns:p14="http://schemas.microsoft.com/office/powerpoint/2010/main" val="34203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838200" y="1408386"/>
            <a:ext cx="10515600" cy="4768577"/>
          </a:xfrm>
        </p:spPr>
        <p:txBody>
          <a:bodyPr>
            <a:normAutofit lnSpcReduction="10000"/>
          </a:bodyPr>
          <a:lstStyle/>
          <a:p>
            <a:r>
              <a:rPr lang="en-US" dirty="0"/>
              <a:t>A call for institutions interested in hosting the next </a:t>
            </a:r>
            <a:r>
              <a:rPr lang="en-US" dirty="0" err="1"/>
              <a:t>ePIC</a:t>
            </a:r>
            <a:r>
              <a:rPr lang="en-US" dirty="0"/>
              <a:t> collaboration meeting in early 2025 will be going out very soon (next week).</a:t>
            </a:r>
          </a:p>
          <a:p>
            <a:pPr lvl="1"/>
            <a:r>
              <a:rPr lang="en-US" dirty="0"/>
              <a:t>We realize that a lot of time is needed to plan these events</a:t>
            </a:r>
          </a:p>
          <a:p>
            <a:pPr lvl="1"/>
            <a:r>
              <a:rPr lang="en-US" dirty="0"/>
              <a:t>Call will be open for about one month</a:t>
            </a:r>
          </a:p>
          <a:p>
            <a:pPr lvl="2"/>
            <a:r>
              <a:rPr lang="en-US" dirty="0"/>
              <a:t>Will go out to CC and collaboration lists</a:t>
            </a:r>
          </a:p>
          <a:p>
            <a:pPr lvl="1"/>
            <a:r>
              <a:rPr lang="en-US" dirty="0"/>
              <a:t>Expect a decision a few weeks after call closes</a:t>
            </a:r>
          </a:p>
          <a:p>
            <a:pPr lvl="1"/>
            <a:endParaRPr lang="en-US" dirty="0"/>
          </a:p>
          <a:p>
            <a:r>
              <a:rPr lang="en-US" dirty="0"/>
              <a:t>Guidelines for hosting institutions: </a:t>
            </a:r>
          </a:p>
          <a:p>
            <a:pPr lvl="1"/>
            <a:r>
              <a:rPr lang="en-US" dirty="0"/>
              <a:t>We will continue to hold hybrid meetings, seamless integration of virtual participants is a must</a:t>
            </a:r>
          </a:p>
          <a:p>
            <a:pPr lvl="1"/>
            <a:r>
              <a:rPr lang="en-US" dirty="0"/>
              <a:t>We expect to hold mixed parallel/plenary format</a:t>
            </a:r>
          </a:p>
          <a:p>
            <a:pPr lvl="1"/>
            <a:r>
              <a:rPr lang="en-US" dirty="0"/>
              <a:t>Plan on a 5-day meeting</a:t>
            </a:r>
          </a:p>
          <a:p>
            <a:pPr lvl="1"/>
            <a:r>
              <a:rPr lang="en-US" dirty="0"/>
              <a:t>Venue should encourage personal interactions</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72CE959-DE95-68E2-FF29-B5FAED29DB8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984638-0FA9-9BD7-F7DC-494A2F5D579A}"/>
              </a:ext>
            </a:extLst>
          </p:cNvPr>
          <p:cNvSpPr>
            <a:spLocks noGrp="1"/>
          </p:cNvSpPr>
          <p:nvPr>
            <p:ph type="sldNum" sz="quarter" idx="12"/>
          </p:nvPr>
        </p:nvSpPr>
        <p:spPr/>
        <p:txBody>
          <a:bodyPr/>
          <a:lstStyle/>
          <a:p>
            <a:fld id="{588949A8-7CCD-4D90-AA9A-1451BFC6FB3A}" type="slidenum">
              <a:rPr lang="en-US" smtClean="0"/>
              <a:t>13</a:t>
            </a:fld>
            <a:endParaRPr lang="en-US"/>
          </a:p>
        </p:txBody>
      </p:sp>
    </p:spTree>
    <p:extLst>
      <p:ext uri="{BB962C8B-B14F-4D97-AF65-F5344CB8AC3E}">
        <p14:creationId xmlns:p14="http://schemas.microsoft.com/office/powerpoint/2010/main" val="146369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409F-FC3D-4520-B11D-8009433733C2}"/>
              </a:ext>
            </a:extLst>
          </p:cNvPr>
          <p:cNvSpPr>
            <a:spLocks noGrp="1"/>
          </p:cNvSpPr>
          <p:nvPr>
            <p:ph type="title"/>
          </p:nvPr>
        </p:nvSpPr>
        <p:spPr>
          <a:xfrm>
            <a:off x="301841" y="365125"/>
            <a:ext cx="11051959" cy="3150431"/>
          </a:xfrm>
        </p:spPr>
        <p:txBody>
          <a:bodyPr>
            <a:normAutofit/>
          </a:bodyPr>
          <a:lstStyle/>
          <a:p>
            <a:r>
              <a:rPr lang="en-US" b="1" dirty="0">
                <a:solidFill>
                  <a:schemeClr val="accent1"/>
                </a:solidFill>
              </a:rPr>
              <a:t>Software </a:t>
            </a:r>
            <a:br>
              <a:rPr lang="en-US" b="1" dirty="0">
                <a:solidFill>
                  <a:schemeClr val="accent1"/>
                </a:solidFill>
              </a:rPr>
            </a:br>
            <a:r>
              <a:rPr lang="en-US" b="1" dirty="0">
                <a:solidFill>
                  <a:schemeClr val="accent1"/>
                </a:solidFill>
              </a:rPr>
              <a:t>and Computing </a:t>
            </a:r>
            <a:br>
              <a:rPr lang="en-US" b="1" dirty="0">
                <a:solidFill>
                  <a:schemeClr val="accent1"/>
                </a:solidFill>
              </a:rPr>
            </a:br>
            <a:r>
              <a:rPr lang="en-US" b="1" dirty="0">
                <a:solidFill>
                  <a:schemeClr val="accent1"/>
                </a:solidFill>
              </a:rPr>
              <a:t>Meeting </a:t>
            </a:r>
            <a:br>
              <a:rPr lang="en-US" b="1" dirty="0">
                <a:solidFill>
                  <a:schemeClr val="accent1"/>
                </a:solidFill>
              </a:rPr>
            </a:br>
            <a:r>
              <a:rPr lang="en-US" b="1" dirty="0">
                <a:solidFill>
                  <a:schemeClr val="accent1"/>
                </a:solidFill>
              </a:rPr>
              <a:t>@ CERN</a:t>
            </a:r>
          </a:p>
        </p:txBody>
      </p:sp>
      <p:sp>
        <p:nvSpPr>
          <p:cNvPr id="4" name="Date Placeholder 3">
            <a:extLst>
              <a:ext uri="{FF2B5EF4-FFF2-40B4-BE49-F238E27FC236}">
                <a16:creationId xmlns:a16="http://schemas.microsoft.com/office/drawing/2014/main" id="{C8843D77-8479-6CC5-8BBB-48306A31A9EB}"/>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071949E3-EA4D-424A-688A-956D24C2CED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48C7E60D-2C97-6FD8-111C-139BAC9B8DA2}"/>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8" name="Picture 7">
            <a:extLst>
              <a:ext uri="{FF2B5EF4-FFF2-40B4-BE49-F238E27FC236}">
                <a16:creationId xmlns:a16="http://schemas.microsoft.com/office/drawing/2014/main" id="{20ED76FB-526C-4C0C-D257-E4D6EECE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304" y="470517"/>
            <a:ext cx="8159196" cy="533306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56E1F9B-067E-0F96-26B4-4CA485BFDD8B}"/>
              </a:ext>
            </a:extLst>
          </p:cNvPr>
          <p:cNvSpPr txBox="1"/>
          <p:nvPr/>
        </p:nvSpPr>
        <p:spPr>
          <a:xfrm>
            <a:off x="301841" y="5707117"/>
            <a:ext cx="6267125" cy="923330"/>
          </a:xfrm>
          <a:prstGeom prst="rect">
            <a:avLst/>
          </a:prstGeom>
          <a:noFill/>
        </p:spPr>
        <p:txBody>
          <a:bodyPr wrap="square" rtlCol="0">
            <a:spAutoFit/>
          </a:bodyPr>
          <a:lstStyle/>
          <a:p>
            <a:r>
              <a:rPr lang="en-US" dirty="0"/>
              <a:t>Registration: </a:t>
            </a:r>
          </a:p>
          <a:p>
            <a:r>
              <a:rPr lang="en-US" dirty="0">
                <a:hlinkClick r:id="rId3"/>
              </a:rPr>
              <a:t>https://indico.cern.ch/event/1343984/registrations/102560/</a:t>
            </a:r>
            <a:endParaRPr lang="en-US" dirty="0"/>
          </a:p>
          <a:p>
            <a:endParaRPr lang="en-US" dirty="0"/>
          </a:p>
        </p:txBody>
      </p:sp>
      <p:pic>
        <p:nvPicPr>
          <p:cNvPr id="1026" name="Picture 2" descr="CERN Logo and symbol, meaning, history, PNG, brand">
            <a:extLst>
              <a:ext uri="{FF2B5EF4-FFF2-40B4-BE49-F238E27FC236}">
                <a16:creationId xmlns:a16="http://schemas.microsoft.com/office/drawing/2014/main" id="{551AE5CE-C054-E2F3-23F8-02278EA6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49" y="3326032"/>
            <a:ext cx="23241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6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3E6F-AC58-6AE6-02E5-A6D5076F05FC}"/>
              </a:ext>
            </a:extLst>
          </p:cNvPr>
          <p:cNvSpPr>
            <a:spLocks noGrp="1"/>
          </p:cNvSpPr>
          <p:nvPr>
            <p:ph type="title"/>
          </p:nvPr>
        </p:nvSpPr>
        <p:spPr>
          <a:xfrm>
            <a:off x="838200" y="365126"/>
            <a:ext cx="10515600" cy="788172"/>
          </a:xfrm>
        </p:spPr>
        <p:txBody>
          <a:bodyPr/>
          <a:lstStyle/>
          <a:p>
            <a:r>
              <a:rPr lang="en-US" b="1" dirty="0">
                <a:solidFill>
                  <a:schemeClr val="accent1"/>
                </a:solidFill>
              </a:rPr>
              <a:t>EC Seminar Series – Next Seminar Feb. 20</a:t>
            </a:r>
            <a:r>
              <a:rPr lang="en-US" b="1" baseline="30000" dirty="0">
                <a:solidFill>
                  <a:schemeClr val="accent1"/>
                </a:solidFill>
              </a:rPr>
              <a:t>th</a:t>
            </a:r>
            <a:r>
              <a:rPr lang="en-US" b="1" dirty="0">
                <a:solidFill>
                  <a:schemeClr val="accent1"/>
                </a:solidFill>
              </a:rPr>
              <a:t>! </a:t>
            </a:r>
          </a:p>
        </p:txBody>
      </p:sp>
      <p:sp>
        <p:nvSpPr>
          <p:cNvPr id="3" name="Content Placeholder 2">
            <a:extLst>
              <a:ext uri="{FF2B5EF4-FFF2-40B4-BE49-F238E27FC236}">
                <a16:creationId xmlns:a16="http://schemas.microsoft.com/office/drawing/2014/main" id="{FC1599D0-3DFC-9597-26F7-8D928BFD55F3}"/>
              </a:ext>
            </a:extLst>
          </p:cNvPr>
          <p:cNvSpPr>
            <a:spLocks noGrp="1"/>
          </p:cNvSpPr>
          <p:nvPr>
            <p:ph idx="1"/>
          </p:nvPr>
        </p:nvSpPr>
        <p:spPr>
          <a:xfrm>
            <a:off x="838200" y="1376855"/>
            <a:ext cx="10515600" cy="4800108"/>
          </a:xfrm>
        </p:spPr>
        <p:txBody>
          <a:bodyPr>
            <a:normAutofit lnSpcReduction="10000"/>
          </a:bodyPr>
          <a:lstStyle/>
          <a:p>
            <a:pPr marL="0" marR="0">
              <a:spcBef>
                <a:spcPts val="0"/>
              </a:spcBef>
              <a:spcAft>
                <a:spcPts val="0"/>
              </a:spcAft>
            </a:pPr>
            <a:r>
              <a:rPr lang="en-US" sz="1800" b="1" dirty="0">
                <a:effectLst/>
                <a:latin typeface="Aptos" panose="020B0004020202020204" pitchFamily="34" charset="0"/>
                <a:ea typeface="Calibri" panose="020F0502020204030204" pitchFamily="34" charset="0"/>
                <a:cs typeface="Calibri" panose="020F0502020204030204" pitchFamily="34" charset="0"/>
              </a:rPr>
              <a:t>Seminar Details: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a:t>
            </a:r>
            <a:r>
              <a:rPr lang="en-US" sz="1800" b="1" dirty="0">
                <a:effectLst/>
                <a:latin typeface="Aptos" panose="020B0004020202020204" pitchFamily="34" charset="0"/>
                <a:ea typeface="Calibri" panose="020F0502020204030204" pitchFamily="34" charset="0"/>
                <a:cs typeface="Calibri" panose="020F0502020204030204" pitchFamily="34" charset="0"/>
              </a:rPr>
              <a:t>Speaker:</a:t>
            </a:r>
            <a:r>
              <a:rPr lang="en-US" sz="1800" dirty="0">
                <a:effectLst/>
                <a:latin typeface="Aptos" panose="020B0004020202020204" pitchFamily="34" charset="0"/>
                <a:ea typeface="Calibri" panose="020F0502020204030204" pitchFamily="34" charset="0"/>
                <a:cs typeface="Calibri" panose="020F0502020204030204" pitchFamily="34" charset="0"/>
              </a:rPr>
              <a:t> Dorota Bragg, James Cook University</a:t>
            </a: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a:t>
            </a:r>
            <a:r>
              <a:rPr lang="en-US" sz="1800" b="1" dirty="0">
                <a:effectLst/>
                <a:latin typeface="Aptos" panose="020B0004020202020204" pitchFamily="34" charset="0"/>
                <a:ea typeface="Calibri" panose="020F0502020204030204" pitchFamily="34" charset="0"/>
                <a:cs typeface="Calibri" panose="020F0502020204030204" pitchFamily="34" charset="0"/>
              </a:rPr>
              <a:t>Topic</a:t>
            </a:r>
            <a:r>
              <a:rPr lang="en-US" sz="1800" dirty="0">
                <a:effectLst/>
                <a:latin typeface="Aptos" panose="020B0004020202020204" pitchFamily="34" charset="0"/>
                <a:ea typeface="Calibri" panose="020F0502020204030204" pitchFamily="34" charset="0"/>
                <a:cs typeface="Calibri" panose="020F0502020204030204" pitchFamily="34" charset="0"/>
              </a:rPr>
              <a:t>:  Data Visualization - How to Present Our Research?</a:t>
            </a: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a:t>
            </a:r>
            <a:r>
              <a:rPr lang="en-US" sz="1800" b="1" dirty="0">
                <a:effectLst/>
                <a:latin typeface="Aptos" panose="020B0004020202020204" pitchFamily="34" charset="0"/>
                <a:ea typeface="Calibri" panose="020F0502020204030204" pitchFamily="34" charset="0"/>
                <a:cs typeface="Calibri" panose="020F0502020204030204" pitchFamily="34" charset="0"/>
              </a:rPr>
              <a:t>Date &amp; Time:</a:t>
            </a:r>
            <a:r>
              <a:rPr lang="en-US" sz="1800" dirty="0">
                <a:effectLst/>
                <a:latin typeface="Aptos" panose="020B0004020202020204" pitchFamily="34" charset="0"/>
                <a:ea typeface="Calibri" panose="020F0502020204030204" pitchFamily="34" charset="0"/>
                <a:cs typeface="Calibri" panose="020F0502020204030204" pitchFamily="34" charset="0"/>
              </a:rPr>
              <a:t> 20th February at 2:00 PM EST(Tuesday) </a:t>
            </a:r>
          </a:p>
          <a:p>
            <a:pPr marL="0">
              <a:spcBef>
                <a:spcPts val="0"/>
              </a:spcBef>
            </a:pPr>
            <a:r>
              <a:rPr lang="en-US" sz="1800" dirty="0">
                <a:effectLst/>
                <a:latin typeface="Aptos" panose="020B0004020202020204" pitchFamily="34" charset="0"/>
                <a:ea typeface="Calibri" panose="020F0502020204030204" pitchFamily="34" charset="0"/>
                <a:cs typeface="Calibri" panose="020F0502020204030204" pitchFamily="34" charset="0"/>
              </a:rPr>
              <a:t>- </a:t>
            </a:r>
            <a:r>
              <a:rPr lang="en-US" sz="1800" b="1" dirty="0">
                <a:effectLst/>
                <a:latin typeface="Aptos" panose="020B0004020202020204" pitchFamily="34" charset="0"/>
                <a:ea typeface="Calibri" panose="020F0502020204030204" pitchFamily="34" charset="0"/>
                <a:cs typeface="Calibri" panose="020F0502020204030204" pitchFamily="34" charset="0"/>
              </a:rPr>
              <a:t>Description</a:t>
            </a:r>
            <a:r>
              <a:rPr lang="en-US" sz="1800" dirty="0">
                <a:effectLst/>
                <a:latin typeface="Aptos" panose="020B0004020202020204" pitchFamily="34" charset="0"/>
                <a:ea typeface="Calibri" panose="020F0502020204030204" pitchFamily="34" charset="0"/>
                <a:cs typeface="Calibri" panose="020F0502020204030204" pitchFamily="34" charset="0"/>
              </a:rPr>
              <a:t>: The skills coaching session will cover the fundamentals and best practices in data visualization, exploring techniques to enhance the effectiveness of presenting data in a scientific setting.</a:t>
            </a: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In this session, Dorota will delve into the fundamentals and best practices of data visualization, providing valuable insights and skills coaching on how to enhance the presentation of research data. Her expertise in the field will be particularly beneficial for early career researchers seeking to improve the effectiveness of their data presentation in scientific settings.</a:t>
            </a: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We encourage all early career </a:t>
            </a:r>
            <a:r>
              <a:rPr lang="en-US" sz="1800" dirty="0" err="1">
                <a:effectLst/>
                <a:latin typeface="Aptos" panose="020B0004020202020204" pitchFamily="34" charset="0"/>
                <a:ea typeface="Calibri" panose="020F0502020204030204" pitchFamily="34" charset="0"/>
                <a:cs typeface="Calibri" panose="020F0502020204030204" pitchFamily="34" charset="0"/>
              </a:rPr>
              <a:t>ePIC</a:t>
            </a:r>
            <a:r>
              <a:rPr lang="en-US" sz="1800" dirty="0">
                <a:effectLst/>
                <a:latin typeface="Aptos" panose="020B0004020202020204" pitchFamily="34" charset="0"/>
                <a:ea typeface="Calibri" panose="020F0502020204030204" pitchFamily="34" charset="0"/>
                <a:cs typeface="Calibri" panose="020F0502020204030204" pitchFamily="34" charset="0"/>
              </a:rPr>
              <a:t> members to join us for this informative session and kindly share this invitation with your colleagues who might be interested.</a:t>
            </a:r>
          </a:p>
          <a:p>
            <a:pPr marL="0" marR="0" indent="0">
              <a:spcBef>
                <a:spcPts val="0"/>
              </a:spcBef>
              <a:spcAft>
                <a:spcPts val="0"/>
              </a:spcAft>
              <a:buNone/>
            </a:pPr>
            <a:r>
              <a:rPr lang="en-US" sz="1800" dirty="0">
                <a:effectLst/>
                <a:latin typeface="Aptos" panose="020B000402020202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b="1" dirty="0">
                <a:effectLst/>
                <a:latin typeface="Aptos" panose="020B0004020202020204" pitchFamily="34" charset="0"/>
                <a:ea typeface="Calibri" panose="020F0502020204030204" pitchFamily="34" charset="0"/>
                <a:cs typeface="Calibri" panose="020F0502020204030204" pitchFamily="34" charset="0"/>
              </a:rPr>
              <a:t>Zoom Meeting Details: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Date: 20th February (Tuesday)</a:t>
            </a: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Time: 2:00 PM EST </a:t>
            </a:r>
          </a:p>
          <a:p>
            <a:pPr marL="0" marR="0">
              <a:spcBef>
                <a:spcPts val="0"/>
              </a:spcBef>
              <a:spcAft>
                <a:spcPts val="0"/>
              </a:spcAft>
            </a:pPr>
            <a:r>
              <a:rPr lang="en-US" sz="1800" dirty="0">
                <a:effectLst/>
                <a:latin typeface="Aptos" panose="020B0004020202020204" pitchFamily="34" charset="0"/>
                <a:ea typeface="Calibri" panose="020F0502020204030204" pitchFamily="34" charset="0"/>
                <a:cs typeface="Calibri" panose="020F0502020204030204" pitchFamily="34" charset="0"/>
              </a:rPr>
              <a:t>- Zoom Link: </a:t>
            </a:r>
            <a:r>
              <a:rPr lang="en-US" sz="1800" u="sng" dirty="0">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2"/>
              </a:rPr>
              <a:t>https://osu.zoom.us/j/95086352845?pwd=UXo0eXFBSVNpbVU3cTRBcEFZMVBUQT09</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A606D74-B9E5-0203-51AA-697960DA4AA6}"/>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F8CB678B-4368-9829-AED4-64790F946437}"/>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4615C61-EC93-9D7A-D9FD-D1318ECE59FF}"/>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2304926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03F9-98BF-679F-E27A-AE1901729DAA}"/>
              </a:ext>
            </a:extLst>
          </p:cNvPr>
          <p:cNvSpPr>
            <a:spLocks noGrp="1"/>
          </p:cNvSpPr>
          <p:nvPr>
            <p:ph type="title"/>
          </p:nvPr>
        </p:nvSpPr>
        <p:spPr>
          <a:xfrm>
            <a:off x="838200" y="365125"/>
            <a:ext cx="10515600" cy="854075"/>
          </a:xfrm>
        </p:spPr>
        <p:txBody>
          <a:bodyPr/>
          <a:lstStyle/>
          <a:p>
            <a:r>
              <a:rPr lang="en-US" b="1" dirty="0">
                <a:solidFill>
                  <a:schemeClr val="accent1"/>
                </a:solidFill>
              </a:rPr>
              <a:t>Deep Inelastic Scattering 2024</a:t>
            </a:r>
          </a:p>
        </p:txBody>
      </p:sp>
      <p:sp>
        <p:nvSpPr>
          <p:cNvPr id="3" name="Content Placeholder 2">
            <a:extLst>
              <a:ext uri="{FF2B5EF4-FFF2-40B4-BE49-F238E27FC236}">
                <a16:creationId xmlns:a16="http://schemas.microsoft.com/office/drawing/2014/main" id="{C124C72A-789A-C3E7-E15E-FA35ED87E448}"/>
              </a:ext>
            </a:extLst>
          </p:cNvPr>
          <p:cNvSpPr>
            <a:spLocks noGrp="1"/>
          </p:cNvSpPr>
          <p:nvPr>
            <p:ph idx="1"/>
          </p:nvPr>
        </p:nvSpPr>
        <p:spPr>
          <a:xfrm>
            <a:off x="838200" y="1219200"/>
            <a:ext cx="10515600" cy="4998952"/>
          </a:xfrm>
        </p:spPr>
        <p:txBody>
          <a:bodyPr>
            <a:normAutofit fontScale="92500" lnSpcReduction="20000"/>
          </a:bodyPr>
          <a:lstStyle/>
          <a:p>
            <a:r>
              <a:rPr lang="en-US" dirty="0"/>
              <a:t>Grenoble, France April 8-12</a:t>
            </a:r>
            <a:r>
              <a:rPr lang="en-US" baseline="30000" dirty="0"/>
              <a:t>th</a:t>
            </a:r>
            <a:r>
              <a:rPr lang="en-US" dirty="0"/>
              <a:t> , 2024</a:t>
            </a:r>
          </a:p>
          <a:p>
            <a:pPr lvl="1"/>
            <a:r>
              <a:rPr lang="en-US" dirty="0">
                <a:hlinkClick r:id="rId2"/>
              </a:rPr>
              <a:t>http://dis2024.org</a:t>
            </a:r>
            <a:endParaRPr lang="en-US" dirty="0"/>
          </a:p>
          <a:p>
            <a:r>
              <a:rPr lang="en-US" dirty="0"/>
              <a:t>Deadlines Extended: </a:t>
            </a:r>
          </a:p>
          <a:p>
            <a:pPr lvl="1"/>
            <a:r>
              <a:rPr lang="en-US" dirty="0"/>
              <a:t>Abstract Submission: </a:t>
            </a:r>
            <a:r>
              <a:rPr lang="en-US" b="1" dirty="0"/>
              <a:t>Feb. 9</a:t>
            </a:r>
            <a:r>
              <a:rPr lang="en-US" b="1" baseline="30000" dirty="0"/>
              <a:t>th</a:t>
            </a:r>
            <a:r>
              <a:rPr lang="en-US" b="1" dirty="0"/>
              <a:t> </a:t>
            </a:r>
          </a:p>
          <a:p>
            <a:pPr lvl="1"/>
            <a:r>
              <a:rPr lang="en-US" dirty="0"/>
              <a:t>Registration: </a:t>
            </a:r>
            <a:r>
              <a:rPr lang="en-US" b="1" dirty="0"/>
              <a:t>Feb. 16</a:t>
            </a:r>
            <a:r>
              <a:rPr lang="en-US" b="1" baseline="30000" dirty="0"/>
              <a:t>th</a:t>
            </a:r>
            <a:r>
              <a:rPr lang="en-US" b="1" dirty="0"/>
              <a:t> </a:t>
            </a:r>
            <a:endParaRPr lang="en-US" dirty="0"/>
          </a:p>
          <a:p>
            <a:endParaRPr lang="en-US" b="1" dirty="0"/>
          </a:p>
          <a:p>
            <a:endParaRPr lang="en-US" dirty="0"/>
          </a:p>
          <a:p>
            <a:endParaRPr lang="en-US" b="1" dirty="0"/>
          </a:p>
          <a:p>
            <a:r>
              <a:rPr lang="en-US" dirty="0"/>
              <a:t>Call for nominations for overview talk at a joint session organized by "Future Experiments" conveners</a:t>
            </a:r>
          </a:p>
          <a:p>
            <a:pPr lvl="1"/>
            <a:r>
              <a:rPr lang="en-US" dirty="0"/>
              <a:t>Send nominations to Talks Committee by Feb. 7</a:t>
            </a:r>
            <a:r>
              <a:rPr lang="en-US" baseline="30000" dirty="0"/>
              <a:t>th</a:t>
            </a:r>
            <a:r>
              <a:rPr lang="en-US" dirty="0"/>
              <a:t> </a:t>
            </a:r>
          </a:p>
          <a:p>
            <a:r>
              <a:rPr lang="en-US" dirty="0" err="1"/>
              <a:t>ePIC</a:t>
            </a:r>
            <a:r>
              <a:rPr lang="en-US" dirty="0"/>
              <a:t> should continue to engage with the worldwide community about the exciting future at the EIC!</a:t>
            </a:r>
          </a:p>
        </p:txBody>
      </p:sp>
      <p:sp>
        <p:nvSpPr>
          <p:cNvPr id="4" name="Date Placeholder 3">
            <a:extLst>
              <a:ext uri="{FF2B5EF4-FFF2-40B4-BE49-F238E27FC236}">
                <a16:creationId xmlns:a16="http://schemas.microsoft.com/office/drawing/2014/main" id="{3C6658F3-584E-1205-9A97-1C00BB3AFFD0}"/>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705FE53B-C55A-0F93-5019-534DC1A924E4}"/>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7615957-E428-D7D5-8C0D-A40DA9D7BAE1}"/>
              </a:ext>
            </a:extLst>
          </p:cNvPr>
          <p:cNvSpPr>
            <a:spLocks noGrp="1"/>
          </p:cNvSpPr>
          <p:nvPr>
            <p:ph type="sldNum" sz="quarter" idx="12"/>
          </p:nvPr>
        </p:nvSpPr>
        <p:spPr/>
        <p:txBody>
          <a:bodyPr/>
          <a:lstStyle/>
          <a:p>
            <a:fld id="{588949A8-7CCD-4D90-AA9A-1451BFC6FB3A}" type="slidenum">
              <a:rPr lang="en-US" smtClean="0"/>
              <a:t>16</a:t>
            </a:fld>
            <a:endParaRPr lang="en-US"/>
          </a:p>
        </p:txBody>
      </p:sp>
      <p:pic>
        <p:nvPicPr>
          <p:cNvPr id="7" name="Picture 6" descr="Diagram, text, calendar&#10;&#10;Description automatically generated">
            <a:extLst>
              <a:ext uri="{FF2B5EF4-FFF2-40B4-BE49-F238E27FC236}">
                <a16:creationId xmlns:a16="http://schemas.microsoft.com/office/drawing/2014/main" id="{26E28281-B39F-2DA8-81FE-2CB7CDF95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245" y="679515"/>
            <a:ext cx="4188424" cy="3039161"/>
          </a:xfrm>
          <a:prstGeom prst="rect">
            <a:avLst/>
          </a:prstGeom>
        </p:spPr>
      </p:pic>
    </p:spTree>
    <p:extLst>
      <p:ext uri="{BB962C8B-B14F-4D97-AF65-F5344CB8AC3E}">
        <p14:creationId xmlns:p14="http://schemas.microsoft.com/office/powerpoint/2010/main" val="2747550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31E5-7F3E-52B0-2F20-574217937E2D}"/>
              </a:ext>
            </a:extLst>
          </p:cNvPr>
          <p:cNvSpPr>
            <a:spLocks noGrp="1"/>
          </p:cNvSpPr>
          <p:nvPr>
            <p:ph type="title"/>
          </p:nvPr>
        </p:nvSpPr>
        <p:spPr>
          <a:xfrm>
            <a:off x="1686232" y="681038"/>
            <a:ext cx="10515600" cy="1325563"/>
          </a:xfrm>
        </p:spPr>
        <p:txBody>
          <a:bodyPr/>
          <a:lstStyle/>
          <a:p>
            <a:r>
              <a:rPr lang="en-US" b="1" dirty="0">
                <a:solidFill>
                  <a:schemeClr val="accent1"/>
                </a:solidFill>
              </a:rPr>
              <a:t>Speaking </a:t>
            </a:r>
            <a:br>
              <a:rPr lang="en-US" b="1" dirty="0">
                <a:solidFill>
                  <a:schemeClr val="accent1"/>
                </a:solidFill>
              </a:rPr>
            </a:br>
            <a:r>
              <a:rPr lang="en-US" b="1" dirty="0">
                <a:solidFill>
                  <a:schemeClr val="accent1"/>
                </a:solidFill>
              </a:rPr>
              <a:t>Opportunity</a:t>
            </a:r>
          </a:p>
        </p:txBody>
      </p:sp>
      <p:sp>
        <p:nvSpPr>
          <p:cNvPr id="3" name="Content Placeholder 2">
            <a:extLst>
              <a:ext uri="{FF2B5EF4-FFF2-40B4-BE49-F238E27FC236}">
                <a16:creationId xmlns:a16="http://schemas.microsoft.com/office/drawing/2014/main" id="{163A6CB1-5247-6D68-5F06-37D82041733C}"/>
              </a:ext>
            </a:extLst>
          </p:cNvPr>
          <p:cNvSpPr>
            <a:spLocks noGrp="1"/>
          </p:cNvSpPr>
          <p:nvPr>
            <p:ph idx="1"/>
          </p:nvPr>
        </p:nvSpPr>
        <p:spPr>
          <a:xfrm>
            <a:off x="838200" y="2481482"/>
            <a:ext cx="10515600" cy="3763277"/>
          </a:xfrm>
        </p:spPr>
        <p:txBody>
          <a:bodyPr/>
          <a:lstStyle/>
          <a:p>
            <a:r>
              <a:rPr lang="en-US" dirty="0"/>
              <a:t>16th International Workshop on Heavy Quarkonium in Mohali, India Feb 26 - Mar 1, 2024</a:t>
            </a:r>
          </a:p>
          <a:p>
            <a:pPr lvl="1"/>
            <a:r>
              <a:rPr lang="en-US" dirty="0">
                <a:hlinkClick r:id="rId2"/>
              </a:rPr>
              <a:t>https://indico.cern.ch/event/1226860/</a:t>
            </a:r>
            <a:endParaRPr lang="en-US" dirty="0"/>
          </a:p>
          <a:p>
            <a:r>
              <a:rPr lang="en-US" dirty="0"/>
              <a:t>Talk solicited on </a:t>
            </a:r>
            <a:r>
              <a:rPr lang="en-US" dirty="0" err="1"/>
              <a:t>ePIC's</a:t>
            </a:r>
            <a:r>
              <a:rPr lang="en-US" dirty="0"/>
              <a:t> experimental/hardware aspects in the "future facilities" session (25 minutes)</a:t>
            </a:r>
          </a:p>
          <a:p>
            <a:endParaRPr lang="en-US" dirty="0"/>
          </a:p>
          <a:p>
            <a:r>
              <a:rPr lang="en-US" dirty="0"/>
              <a:t>Contact the Conferences and Talks Committee to submit nominations</a:t>
            </a:r>
          </a:p>
          <a:p>
            <a:pPr lvl="1"/>
            <a:r>
              <a:rPr lang="en-US" dirty="0"/>
              <a:t>Self nominations are also OK! Don’t be shy!</a:t>
            </a:r>
          </a:p>
        </p:txBody>
      </p:sp>
      <p:sp>
        <p:nvSpPr>
          <p:cNvPr id="4" name="Date Placeholder 3">
            <a:extLst>
              <a:ext uri="{FF2B5EF4-FFF2-40B4-BE49-F238E27FC236}">
                <a16:creationId xmlns:a16="http://schemas.microsoft.com/office/drawing/2014/main" id="{928D56E9-CFF2-0E61-EB93-C0516D2CEECC}"/>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3A3C5B3C-A67B-C8C7-60FB-BC0ED455AE3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20EE03E-DEFF-10C6-119B-C3A126AEFA32}"/>
              </a:ext>
            </a:extLst>
          </p:cNvPr>
          <p:cNvSpPr>
            <a:spLocks noGrp="1"/>
          </p:cNvSpPr>
          <p:nvPr>
            <p:ph type="sldNum" sz="quarter" idx="12"/>
          </p:nvPr>
        </p:nvSpPr>
        <p:spPr/>
        <p:txBody>
          <a:bodyPr/>
          <a:lstStyle/>
          <a:p>
            <a:fld id="{588949A8-7CCD-4D90-AA9A-1451BFC6FB3A}" type="slidenum">
              <a:rPr lang="en-US" smtClean="0"/>
              <a:t>17</a:t>
            </a:fld>
            <a:endParaRPr lang="en-US"/>
          </a:p>
        </p:txBody>
      </p:sp>
      <p:pic>
        <p:nvPicPr>
          <p:cNvPr id="1026" name="Picture 2" descr="QWG 2024 :The 16th International Workshop on Heavy Quarkonium">
            <a:extLst>
              <a:ext uri="{FF2B5EF4-FFF2-40B4-BE49-F238E27FC236}">
                <a16:creationId xmlns:a16="http://schemas.microsoft.com/office/drawing/2014/main" id="{4FF9B8B9-EFBE-7307-0881-536358D69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330" y="136525"/>
            <a:ext cx="5288832" cy="223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6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70000" lnSpcReduction="20000"/>
          </a:bodyPr>
          <a:lstStyle/>
          <a:p>
            <a:r>
              <a:rPr lang="en-US" dirty="0"/>
              <a:t>CERN Recognized Experiment - Feb 8</a:t>
            </a:r>
            <a:r>
              <a:rPr lang="en-US" baseline="30000" dirty="0"/>
              <a:t>th</a:t>
            </a:r>
            <a:r>
              <a:rPr lang="en-US" dirty="0"/>
              <a:t> , 2024</a:t>
            </a:r>
          </a:p>
          <a:p>
            <a:r>
              <a:rPr lang="en-US" dirty="0"/>
              <a:t>FFWD/FBKWD Preliminary Design Review</a:t>
            </a:r>
          </a:p>
          <a:p>
            <a:pPr lvl="1"/>
            <a:r>
              <a:rPr lang="en-US" dirty="0"/>
              <a:t>February 12, 2024</a:t>
            </a:r>
          </a:p>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BAF220A-FAFA-D5DE-2DD3-D8EE88A24E1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3C5869E-AE36-D0B0-F25D-9CC230E63A0E}"/>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Tree>
    <p:extLst>
      <p:ext uri="{BB962C8B-B14F-4D97-AF65-F5344CB8AC3E}">
        <p14:creationId xmlns:p14="http://schemas.microsoft.com/office/powerpoint/2010/main" val="2355998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lnSpcReduction="10000"/>
          </a:bodyPr>
          <a:lstStyle/>
          <a:p>
            <a:r>
              <a:rPr lang="en-US" dirty="0"/>
              <a:t>The </a:t>
            </a:r>
            <a:r>
              <a:rPr lang="en-US" dirty="0" err="1"/>
              <a:t>ePIC</a:t>
            </a:r>
            <a:r>
              <a:rPr lang="en-US" dirty="0"/>
              <a:t> Collaboration is strong, active and growing!</a:t>
            </a:r>
          </a:p>
          <a:p>
            <a:r>
              <a:rPr lang="en-US" dirty="0"/>
              <a:t>There’s a lot going on in </a:t>
            </a:r>
            <a:r>
              <a:rPr lang="en-US" dirty="0" err="1"/>
              <a:t>ePIC</a:t>
            </a:r>
            <a:r>
              <a:rPr lang="en-US" dirty="0"/>
              <a:t>!</a:t>
            </a:r>
          </a:p>
          <a:p>
            <a:pPr lvl="1"/>
            <a:r>
              <a:rPr lang="en-US" dirty="0"/>
              <a:t>EIC-Asia meeting highlights progress over the past year</a:t>
            </a:r>
          </a:p>
          <a:p>
            <a:pPr lvl="1"/>
            <a:r>
              <a:rPr lang="en-US" dirty="0"/>
              <a:t>Extensive planning underway for a coordinated effort to evolve the </a:t>
            </a:r>
            <a:r>
              <a:rPr lang="en-US" dirty="0" err="1"/>
              <a:t>ePIC</a:t>
            </a:r>
            <a:r>
              <a:rPr lang="en-US" dirty="0"/>
              <a:t> technical design and document it in a TDR and publications</a:t>
            </a:r>
          </a:p>
          <a:p>
            <a:pPr lvl="1"/>
            <a:r>
              <a:rPr lang="en-US" dirty="0"/>
              <a:t>FFWD/FBKWD PDR Feb 12</a:t>
            </a:r>
            <a:r>
              <a:rPr lang="en-US" baseline="30000" dirty="0"/>
              <a:t>th</a:t>
            </a:r>
            <a:r>
              <a:rPr lang="en-US" dirty="0"/>
              <a:t> </a:t>
            </a:r>
          </a:p>
          <a:p>
            <a:pPr lvl="2"/>
            <a:r>
              <a:rPr lang="en-US" dirty="0"/>
              <a:t>Tracking PDR next, more to follow….</a:t>
            </a:r>
          </a:p>
          <a:p>
            <a:pPr lvl="1"/>
            <a:r>
              <a:rPr lang="en-US" dirty="0"/>
              <a:t>Opportunities to talk about </a:t>
            </a:r>
            <a:r>
              <a:rPr lang="en-US" dirty="0" err="1"/>
              <a:t>ePIC</a:t>
            </a:r>
            <a:r>
              <a:rPr lang="en-US" dirty="0"/>
              <a:t> to the community</a:t>
            </a:r>
          </a:p>
          <a:p>
            <a:pPr lvl="1"/>
            <a:r>
              <a:rPr lang="en-US" dirty="0"/>
              <a:t>Planning for the next collaboration meeting(s)</a:t>
            </a:r>
          </a:p>
          <a:p>
            <a:pPr lvl="1"/>
            <a:r>
              <a:rPr lang="en-US" dirty="0"/>
              <a:t>EC Seminar series </a:t>
            </a:r>
          </a:p>
          <a:p>
            <a:r>
              <a:rPr lang="en-US" dirty="0"/>
              <a:t>TDR planning and work ramping up in February</a:t>
            </a:r>
          </a:p>
          <a:p>
            <a:r>
              <a:rPr lang="en-US" dirty="0"/>
              <a:t>Next </a:t>
            </a:r>
            <a:r>
              <a:rPr lang="en-US" dirty="0" err="1"/>
              <a:t>ePIC</a:t>
            </a:r>
            <a:r>
              <a:rPr lang="en-US" dirty="0"/>
              <a:t> General Meeting: Feb 22</a:t>
            </a:r>
            <a:r>
              <a:rPr lang="en-US" baseline="30000" dirty="0"/>
              <a:t>nd</a:t>
            </a:r>
            <a:r>
              <a:rPr lang="en-US" dirty="0"/>
              <a:t> @ 7:30PM ET</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0925C1CD-EE3D-EF25-1E1F-A2618A2ABAF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BE11BA-332C-5525-60E5-3C33B62275C2}"/>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261518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2/2/2024</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DDEF1709-F238-C463-C301-56F7AFAF0DB1}"/>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694EB52-3E2F-D919-9945-B83A314B8D83}"/>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2B2BA8-B4EE-1D7F-CA31-9C6885451165}"/>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3042306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2/2/2024</a:t>
            </a:r>
            <a:endParaRPr lang="en-US" dirty="0"/>
          </a:p>
        </p:txBody>
      </p:sp>
      <p:sp>
        <p:nvSpPr>
          <p:cNvPr id="4" name="Footer Placeholder 3">
            <a:extLst>
              <a:ext uri="{FF2B5EF4-FFF2-40B4-BE49-F238E27FC236}">
                <a16:creationId xmlns:a16="http://schemas.microsoft.com/office/drawing/2014/main" id="{90111186-8F45-734D-4E16-7374F865B8D7}"/>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D6D3689B-3BC7-24A4-D0D3-BF93A0321509}"/>
              </a:ext>
            </a:extLst>
          </p:cNvPr>
          <p:cNvSpPr>
            <a:spLocks noGrp="1"/>
          </p:cNvSpPr>
          <p:nvPr>
            <p:ph type="sldNum" sz="quarter" idx="12"/>
          </p:nvPr>
        </p:nvSpPr>
        <p:spPr/>
        <p:txBody>
          <a:bodyPr/>
          <a:lstStyle/>
          <a:p>
            <a:fld id="{588949A8-7CCD-4D90-AA9A-1451BFC6FB3A}" type="slidenum">
              <a:rPr lang="en-US" smtClean="0"/>
              <a:t>21</a:t>
            </a:fld>
            <a:endParaRPr lang="en-US"/>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15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EF752B50-010B-8B08-40B6-2B53A8B1EE0D}"/>
              </a:ext>
            </a:extLst>
          </p:cNvPr>
          <p:cNvSpPr>
            <a:spLocks noGrp="1"/>
          </p:cNvSpPr>
          <p:nvPr>
            <p:ph type="ftr" sz="quarter" idx="11"/>
          </p:nvPr>
        </p:nvSpPr>
        <p:spPr/>
        <p:txBody>
          <a:bodyPr/>
          <a:lstStyle/>
          <a:p>
            <a:r>
              <a:rPr lang="en-US"/>
              <a:t>ePIC General Meeting </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6" name="Slide Number Placeholder 5">
            <a:extLst>
              <a:ext uri="{FF2B5EF4-FFF2-40B4-BE49-F238E27FC236}">
                <a16:creationId xmlns:a16="http://schemas.microsoft.com/office/drawing/2014/main" id="{9F71C229-9FB0-EF7A-ED83-011A58718DBB}"/>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412127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5F3F8EBB-F05B-ED9D-C631-A549F811B3C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F27FBA4-B080-5115-1688-5F1217E4E6FE}"/>
              </a:ext>
            </a:extLst>
          </p:cNvPr>
          <p:cNvSpPr>
            <a:spLocks noGrp="1"/>
          </p:cNvSpPr>
          <p:nvPr>
            <p:ph type="sldNum" sz="quarter" idx="12"/>
          </p:nvPr>
        </p:nvSpPr>
        <p:spPr/>
        <p:txBody>
          <a:bodyPr/>
          <a:lstStyle/>
          <a:p>
            <a:fld id="{588949A8-7CCD-4D90-AA9A-1451BFC6FB3A}" type="slidenum">
              <a:rPr lang="en-US" smtClean="0"/>
              <a:t>23</a:t>
            </a:fld>
            <a:endParaRPr lang="en-US"/>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4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scheduled for Thursday, Feb 8</a:t>
            </a:r>
            <a:r>
              <a:rPr lang="en-US" baseline="30000" dirty="0">
                <a:solidFill>
                  <a:schemeClr val="accent1"/>
                </a:solidFill>
              </a:rPr>
              <a:t>th</a:t>
            </a:r>
            <a:r>
              <a:rPr lang="en-US" dirty="0">
                <a:solidFill>
                  <a:schemeClr val="accent1"/>
                </a:solidFill>
              </a:rPr>
              <a:t> at 1:15M @ CERN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ePIC General Meeting </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6" name="Slide Number Placeholder 5">
            <a:extLst>
              <a:ext uri="{FF2B5EF4-FFF2-40B4-BE49-F238E27FC236}">
                <a16:creationId xmlns:a16="http://schemas.microsoft.com/office/drawing/2014/main" id="{040AF5DE-7D5D-68B3-C581-220F82DC838E}"/>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48212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659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2/2/2024</a:t>
            </a:r>
          </a:p>
        </p:txBody>
      </p:sp>
      <p:sp>
        <p:nvSpPr>
          <p:cNvPr id="8" name="Footer Placeholder 7">
            <a:extLst>
              <a:ext uri="{FF2B5EF4-FFF2-40B4-BE49-F238E27FC236}">
                <a16:creationId xmlns:a16="http://schemas.microsoft.com/office/drawing/2014/main" id="{C0FEC896-7332-DCFC-31DA-2D89763EB75A}"/>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3DB6E5B0-FB56-1746-FA4B-BF9790AF0E48}"/>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1E7F9D5B-116F-D901-8D71-71E180A4B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143" y="244584"/>
            <a:ext cx="8294540" cy="611176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54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620C-B4AD-9C27-A27C-200572615B17}"/>
              </a:ext>
            </a:extLst>
          </p:cNvPr>
          <p:cNvSpPr>
            <a:spLocks noGrp="1"/>
          </p:cNvSpPr>
          <p:nvPr>
            <p:ph type="title"/>
          </p:nvPr>
        </p:nvSpPr>
        <p:spPr>
          <a:xfrm>
            <a:off x="838200" y="365126"/>
            <a:ext cx="10515600" cy="904382"/>
          </a:xfrm>
        </p:spPr>
        <p:txBody>
          <a:bodyPr/>
          <a:lstStyle/>
          <a:p>
            <a:r>
              <a:rPr lang="en-US" b="1" dirty="0">
                <a:solidFill>
                  <a:schemeClr val="accent1"/>
                </a:solidFill>
              </a:rPr>
              <a:t>Ongoing CC Voting</a:t>
            </a:r>
          </a:p>
        </p:txBody>
      </p:sp>
      <p:sp>
        <p:nvSpPr>
          <p:cNvPr id="3" name="Content Placeholder 2">
            <a:extLst>
              <a:ext uri="{FF2B5EF4-FFF2-40B4-BE49-F238E27FC236}">
                <a16:creationId xmlns:a16="http://schemas.microsoft.com/office/drawing/2014/main" id="{ECF76E6D-ED2A-348B-785A-2D8D9492DF77}"/>
              </a:ext>
            </a:extLst>
          </p:cNvPr>
          <p:cNvSpPr>
            <a:spLocks noGrp="1"/>
          </p:cNvSpPr>
          <p:nvPr>
            <p:ph idx="1"/>
          </p:nvPr>
        </p:nvSpPr>
        <p:spPr>
          <a:xfrm>
            <a:off x="838200" y="1367161"/>
            <a:ext cx="10515600" cy="4809802"/>
          </a:xfrm>
        </p:spPr>
        <p:txBody>
          <a:bodyPr/>
          <a:lstStyle/>
          <a:p>
            <a:r>
              <a:rPr lang="en-US" dirty="0"/>
              <a:t>Voting to endorse the DE&amp;I committee and application of five new institutions for membership underway</a:t>
            </a:r>
          </a:p>
          <a:p>
            <a:r>
              <a:rPr lang="en-US" dirty="0"/>
              <a:t>CC members – don’t forget to vote!</a:t>
            </a:r>
          </a:p>
        </p:txBody>
      </p:sp>
      <p:sp>
        <p:nvSpPr>
          <p:cNvPr id="4" name="Date Placeholder 3">
            <a:extLst>
              <a:ext uri="{FF2B5EF4-FFF2-40B4-BE49-F238E27FC236}">
                <a16:creationId xmlns:a16="http://schemas.microsoft.com/office/drawing/2014/main" id="{94E621A6-9683-7FBF-DC8D-1BE1CBC93FD2}"/>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6E647FA2-EF0C-5650-12FF-393837E3B32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2E6139A-4515-5E52-5CB7-8E19C5349AE2}"/>
              </a:ext>
            </a:extLst>
          </p:cNvPr>
          <p:cNvSpPr>
            <a:spLocks noGrp="1"/>
          </p:cNvSpPr>
          <p:nvPr>
            <p:ph type="sldNum" sz="quarter" idx="12"/>
          </p:nvPr>
        </p:nvSpPr>
        <p:spPr/>
        <p:txBody>
          <a:bodyPr/>
          <a:lstStyle/>
          <a:p>
            <a:fld id="{588949A8-7CCD-4D90-AA9A-1451BFC6FB3A}" type="slidenum">
              <a:rPr lang="en-US" smtClean="0"/>
              <a:t>4</a:t>
            </a:fld>
            <a:endParaRPr lang="en-US"/>
          </a:p>
        </p:txBody>
      </p:sp>
      <p:pic>
        <p:nvPicPr>
          <p:cNvPr id="8" name="Picture 7" descr="Qr code&#10;&#10;Description automatically generated">
            <a:extLst>
              <a:ext uri="{FF2B5EF4-FFF2-40B4-BE49-F238E27FC236}">
                <a16:creationId xmlns:a16="http://schemas.microsoft.com/office/drawing/2014/main" id="{AE489B24-A3C2-4546-49A2-735755762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934" y="3351688"/>
            <a:ext cx="5652786" cy="2732597"/>
          </a:xfrm>
          <a:prstGeom prst="rect">
            <a:avLst/>
          </a:prstGeom>
          <a:ln>
            <a:solidFill>
              <a:schemeClr val="tx1"/>
            </a:solidFill>
          </a:ln>
        </p:spPr>
      </p:pic>
      <p:sp>
        <p:nvSpPr>
          <p:cNvPr id="9" name="TextBox 8">
            <a:extLst>
              <a:ext uri="{FF2B5EF4-FFF2-40B4-BE49-F238E27FC236}">
                <a16:creationId xmlns:a16="http://schemas.microsoft.com/office/drawing/2014/main" id="{437DBF54-15EC-5888-3897-B7DE97D787F9}"/>
              </a:ext>
            </a:extLst>
          </p:cNvPr>
          <p:cNvSpPr txBox="1"/>
          <p:nvPr/>
        </p:nvSpPr>
        <p:spPr>
          <a:xfrm>
            <a:off x="430924" y="3079624"/>
            <a:ext cx="5652786" cy="3139321"/>
          </a:xfrm>
          <a:prstGeom prst="rect">
            <a:avLst/>
          </a:prstGeom>
          <a:noFill/>
          <a:ln>
            <a:solidFill>
              <a:schemeClr val="tx1"/>
            </a:solidFill>
          </a:ln>
        </p:spPr>
        <p:txBody>
          <a:bodyPr wrap="square" rtlCol="0">
            <a:spAutoFit/>
          </a:bodyPr>
          <a:lstStyle/>
          <a:p>
            <a:r>
              <a:rPr lang="en-US" b="1" dirty="0" err="1"/>
              <a:t>ePIC</a:t>
            </a:r>
            <a:r>
              <a:rPr lang="en-US" b="1" dirty="0"/>
              <a:t> DE&amp;I Committee: </a:t>
            </a:r>
          </a:p>
          <a:p>
            <a:r>
              <a:rPr lang="en-US" dirty="0"/>
              <a:t>Chair: Megan Connors (GSU)</a:t>
            </a:r>
          </a:p>
          <a:p>
            <a:r>
              <a:rPr lang="en-US" dirty="0"/>
              <a:t>Vice-Chair: Christine </a:t>
            </a:r>
            <a:r>
              <a:rPr lang="en-US" dirty="0" err="1"/>
              <a:t>Nattrass</a:t>
            </a:r>
            <a:r>
              <a:rPr lang="en-US" dirty="0"/>
              <a:t> (UTK)</a:t>
            </a:r>
          </a:p>
          <a:p>
            <a:endParaRPr lang="en-US" dirty="0"/>
          </a:p>
          <a:p>
            <a:r>
              <a:rPr lang="en-US" b="1" dirty="0"/>
              <a:t>Proposed Members: </a:t>
            </a:r>
          </a:p>
          <a:p>
            <a:r>
              <a:rPr lang="en-US" dirty="0"/>
              <a:t>Francesco </a:t>
            </a:r>
            <a:r>
              <a:rPr lang="en-US" dirty="0" err="1"/>
              <a:t>Bossù</a:t>
            </a:r>
            <a:r>
              <a:rPr lang="en-US" dirty="0"/>
              <a:t> (CEA-</a:t>
            </a:r>
            <a:r>
              <a:rPr lang="en-US" dirty="0" err="1"/>
              <a:t>Saclay</a:t>
            </a:r>
            <a:r>
              <a:rPr lang="en-US" dirty="0"/>
              <a:t>) </a:t>
            </a:r>
          </a:p>
          <a:p>
            <a:r>
              <a:rPr lang="en-US" dirty="0"/>
              <a:t>Wouter Deconinck (University of Manitoba) </a:t>
            </a:r>
          </a:p>
          <a:p>
            <a:r>
              <a:rPr lang="en-US" dirty="0" err="1"/>
              <a:t>Narbe</a:t>
            </a:r>
            <a:r>
              <a:rPr lang="en-US" dirty="0"/>
              <a:t> </a:t>
            </a:r>
            <a:r>
              <a:rPr lang="en-US" dirty="0" err="1"/>
              <a:t>Kalantarians</a:t>
            </a:r>
            <a:r>
              <a:rPr lang="en-US" dirty="0"/>
              <a:t> (Virginia Union University) </a:t>
            </a:r>
          </a:p>
          <a:p>
            <a:r>
              <a:rPr lang="en-US" dirty="0"/>
              <a:t>Iris Ponce Pinto (Yale University) </a:t>
            </a:r>
          </a:p>
          <a:p>
            <a:r>
              <a:rPr lang="en-US" dirty="0"/>
              <a:t>Maya Shimomura (Nara Women’s University) </a:t>
            </a:r>
          </a:p>
          <a:p>
            <a:r>
              <a:rPr lang="en-US" dirty="0"/>
              <a:t>Allison Zec (University of New Hampshire)</a:t>
            </a:r>
          </a:p>
        </p:txBody>
      </p:sp>
      <p:sp>
        <p:nvSpPr>
          <p:cNvPr id="10" name="TextBox 9">
            <a:extLst>
              <a:ext uri="{FF2B5EF4-FFF2-40B4-BE49-F238E27FC236}">
                <a16:creationId xmlns:a16="http://schemas.microsoft.com/office/drawing/2014/main" id="{C24FD43A-5011-D83F-0649-B4B28AF7148C}"/>
              </a:ext>
            </a:extLst>
          </p:cNvPr>
          <p:cNvSpPr txBox="1"/>
          <p:nvPr/>
        </p:nvSpPr>
        <p:spPr>
          <a:xfrm>
            <a:off x="6865940" y="2875662"/>
            <a:ext cx="4340773" cy="378373"/>
          </a:xfrm>
          <a:prstGeom prst="rect">
            <a:avLst/>
          </a:prstGeom>
          <a:noFill/>
        </p:spPr>
        <p:txBody>
          <a:bodyPr wrap="square" rtlCol="0">
            <a:spAutoFit/>
          </a:bodyPr>
          <a:lstStyle/>
          <a:p>
            <a:r>
              <a:rPr lang="en-US" b="1" dirty="0"/>
              <a:t>New Institutions Applying for Membership: </a:t>
            </a:r>
          </a:p>
        </p:txBody>
      </p:sp>
    </p:spTree>
    <p:extLst>
      <p:ext uri="{BB962C8B-B14F-4D97-AF65-F5344CB8AC3E}">
        <p14:creationId xmlns:p14="http://schemas.microsoft.com/office/powerpoint/2010/main" val="251568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8DE5-7349-C86D-F165-DE2466D8EBF9}"/>
              </a:ext>
            </a:extLst>
          </p:cNvPr>
          <p:cNvSpPr>
            <a:spLocks noGrp="1"/>
          </p:cNvSpPr>
          <p:nvPr>
            <p:ph type="title"/>
          </p:nvPr>
        </p:nvSpPr>
        <p:spPr>
          <a:xfrm>
            <a:off x="838200" y="365126"/>
            <a:ext cx="10515600" cy="866482"/>
          </a:xfrm>
        </p:spPr>
        <p:txBody>
          <a:bodyPr/>
          <a:lstStyle/>
          <a:p>
            <a:r>
              <a:rPr lang="en-US" b="1" dirty="0">
                <a:solidFill>
                  <a:schemeClr val="accent1"/>
                </a:solidFill>
              </a:rPr>
              <a:t>TIC Meetings….</a:t>
            </a:r>
          </a:p>
        </p:txBody>
      </p:sp>
      <p:sp>
        <p:nvSpPr>
          <p:cNvPr id="3" name="Content Placeholder 2">
            <a:extLst>
              <a:ext uri="{FF2B5EF4-FFF2-40B4-BE49-F238E27FC236}">
                <a16:creationId xmlns:a16="http://schemas.microsoft.com/office/drawing/2014/main" id="{B0E51AB1-6C97-32A3-DB6D-FE987126B664}"/>
              </a:ext>
            </a:extLst>
          </p:cNvPr>
          <p:cNvSpPr>
            <a:spLocks noGrp="1"/>
          </p:cNvSpPr>
          <p:nvPr>
            <p:ph idx="1"/>
          </p:nvPr>
        </p:nvSpPr>
        <p:spPr>
          <a:xfrm>
            <a:off x="746191" y="5167030"/>
            <a:ext cx="10515600" cy="1189320"/>
          </a:xfrm>
        </p:spPr>
        <p:txBody>
          <a:bodyPr/>
          <a:lstStyle/>
          <a:p>
            <a:pPr marL="0" indent="0">
              <a:buNone/>
            </a:pPr>
            <a:r>
              <a:rPr lang="en-US" dirty="0"/>
              <a:t>TIC Meetings (almost) every Monday 9AM ET. </a:t>
            </a:r>
          </a:p>
          <a:p>
            <a:pPr marL="0" indent="0">
              <a:buNone/>
            </a:pPr>
            <a:r>
              <a:rPr lang="en-US" dirty="0"/>
              <a:t>(No TIC Meeting Feb. 12</a:t>
            </a:r>
            <a:r>
              <a:rPr lang="en-US" baseline="30000" dirty="0"/>
              <a:t>th</a:t>
            </a:r>
            <a:r>
              <a:rPr lang="en-US" dirty="0"/>
              <a:t>)</a:t>
            </a:r>
          </a:p>
        </p:txBody>
      </p:sp>
      <p:sp>
        <p:nvSpPr>
          <p:cNvPr id="4" name="Date Placeholder 3">
            <a:extLst>
              <a:ext uri="{FF2B5EF4-FFF2-40B4-BE49-F238E27FC236}">
                <a16:creationId xmlns:a16="http://schemas.microsoft.com/office/drawing/2014/main" id="{6DDB1CE4-63F3-1153-C54B-53242CC7E5B5}"/>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545627F-18F9-671E-28A6-70F0539B4B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36641C5-4F94-BE4B-2BF2-9C7E2D19572C}"/>
              </a:ext>
            </a:extLst>
          </p:cNvPr>
          <p:cNvSpPr>
            <a:spLocks noGrp="1"/>
          </p:cNvSpPr>
          <p:nvPr>
            <p:ph type="sldNum" sz="quarter" idx="12"/>
          </p:nvPr>
        </p:nvSpPr>
        <p:spPr/>
        <p:txBody>
          <a:bodyPr/>
          <a:lstStyle/>
          <a:p>
            <a:fld id="{588949A8-7CCD-4D90-AA9A-1451BFC6FB3A}" type="slidenum">
              <a:rPr lang="en-US" smtClean="0"/>
              <a:t>5</a:t>
            </a:fld>
            <a:endParaRPr lang="en-US"/>
          </a:p>
        </p:txBody>
      </p:sp>
      <p:pic>
        <p:nvPicPr>
          <p:cNvPr id="8" name="Picture 7" descr="Text, timeline&#10;&#10;Description automatically generated with medium confidence">
            <a:extLst>
              <a:ext uri="{FF2B5EF4-FFF2-40B4-BE49-F238E27FC236}">
                <a16:creationId xmlns:a16="http://schemas.microsoft.com/office/drawing/2014/main" id="{07C274A6-0172-5E54-588D-439304017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19" y="1231608"/>
            <a:ext cx="9644743" cy="3596823"/>
          </a:xfrm>
          <a:prstGeom prst="rect">
            <a:avLst/>
          </a:prstGeom>
        </p:spPr>
      </p:pic>
    </p:spTree>
    <p:extLst>
      <p:ext uri="{BB962C8B-B14F-4D97-AF65-F5344CB8AC3E}">
        <p14:creationId xmlns:p14="http://schemas.microsoft.com/office/powerpoint/2010/main" val="86305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D7F2-7063-462A-21AE-4E5B63762FFA}"/>
              </a:ext>
            </a:extLst>
          </p:cNvPr>
          <p:cNvSpPr>
            <a:spLocks noGrp="1"/>
          </p:cNvSpPr>
          <p:nvPr>
            <p:ph type="title"/>
          </p:nvPr>
        </p:nvSpPr>
        <p:spPr>
          <a:xfrm>
            <a:off x="767178" y="178119"/>
            <a:ext cx="10515600" cy="753461"/>
          </a:xfrm>
        </p:spPr>
        <p:txBody>
          <a:bodyPr/>
          <a:lstStyle/>
          <a:p>
            <a:r>
              <a:rPr lang="en-US" b="1" dirty="0">
                <a:solidFill>
                  <a:schemeClr val="accent1"/>
                </a:solidFill>
              </a:rPr>
              <a:t>Recent TIC Activity</a:t>
            </a:r>
          </a:p>
        </p:txBody>
      </p:sp>
      <p:sp>
        <p:nvSpPr>
          <p:cNvPr id="4" name="Date Placeholder 3">
            <a:extLst>
              <a:ext uri="{FF2B5EF4-FFF2-40B4-BE49-F238E27FC236}">
                <a16:creationId xmlns:a16="http://schemas.microsoft.com/office/drawing/2014/main" id="{190DC740-4823-961A-30AB-AB549BA1DA08}"/>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DCED03E-F2FF-504C-D754-8E5704D5E87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1B7A305-932D-9F8A-B20B-EEEACAEDDD06}"/>
              </a:ext>
            </a:extLst>
          </p:cNvPr>
          <p:cNvSpPr>
            <a:spLocks noGrp="1"/>
          </p:cNvSpPr>
          <p:nvPr>
            <p:ph type="sldNum" sz="quarter" idx="12"/>
          </p:nvPr>
        </p:nvSpPr>
        <p:spPr/>
        <p:txBody>
          <a:bodyPr/>
          <a:lstStyle/>
          <a:p>
            <a:fld id="{588949A8-7CCD-4D90-AA9A-1451BFC6FB3A}" type="slidenum">
              <a:rPr lang="en-US" smtClean="0"/>
              <a:t>6</a:t>
            </a:fld>
            <a:endParaRPr lang="en-US"/>
          </a:p>
        </p:txBody>
      </p:sp>
      <p:sp>
        <p:nvSpPr>
          <p:cNvPr id="7" name="TextBox 6">
            <a:extLst>
              <a:ext uri="{FF2B5EF4-FFF2-40B4-BE49-F238E27FC236}">
                <a16:creationId xmlns:a16="http://schemas.microsoft.com/office/drawing/2014/main" id="{4541E6C3-CCB7-585F-B982-3EA92FCF6BD7}"/>
              </a:ext>
            </a:extLst>
          </p:cNvPr>
          <p:cNvSpPr txBox="1"/>
          <p:nvPr/>
        </p:nvSpPr>
        <p:spPr>
          <a:xfrm>
            <a:off x="659665" y="872611"/>
            <a:ext cx="10765157" cy="830997"/>
          </a:xfrm>
          <a:prstGeom prst="rect">
            <a:avLst/>
          </a:prstGeom>
          <a:noFill/>
          <a:ln>
            <a:solidFill>
              <a:schemeClr val="tx1"/>
            </a:solidFill>
          </a:ln>
        </p:spPr>
        <p:txBody>
          <a:bodyPr wrap="square" rtlCol="0">
            <a:spAutoFit/>
          </a:bodyPr>
          <a:lstStyle/>
          <a:p>
            <a:r>
              <a:rPr lang="en-US" sz="2400" b="1" i="1" dirty="0"/>
              <a:t>A long-term report provided at the </a:t>
            </a:r>
            <a:r>
              <a:rPr lang="en-US" sz="2400" b="1" i="1" dirty="0" err="1"/>
              <a:t>ePIC</a:t>
            </a:r>
            <a:r>
              <a:rPr lang="en-US" sz="2400" b="1" i="1" dirty="0"/>
              <a:t> Collaboration meeting 3 weeks ago:</a:t>
            </a:r>
          </a:p>
          <a:p>
            <a:r>
              <a:rPr lang="en-US" sz="2400" b="1" i="1" dirty="0"/>
              <a:t>			Here an </a:t>
            </a:r>
            <a:r>
              <a:rPr lang="en-US" sz="2400" b="1" i="1" dirty="0">
                <a:highlight>
                  <a:srgbClr val="FFFF00"/>
                </a:highlight>
              </a:rPr>
              <a:t>update</a:t>
            </a:r>
            <a:r>
              <a:rPr lang="en-US" sz="2400" b="1" i="1" dirty="0"/>
              <a:t> with focus on recent and next coming steps</a:t>
            </a:r>
          </a:p>
        </p:txBody>
      </p:sp>
      <p:pic>
        <p:nvPicPr>
          <p:cNvPr id="8" name="Picture 7">
            <a:extLst>
              <a:ext uri="{FF2B5EF4-FFF2-40B4-BE49-F238E27FC236}">
                <a16:creationId xmlns:a16="http://schemas.microsoft.com/office/drawing/2014/main" id="{47AEAC2D-FEC8-5AA0-ED35-7DDEB3A86976}"/>
              </a:ext>
            </a:extLst>
          </p:cNvPr>
          <p:cNvPicPr>
            <a:picLocks noChangeAspect="1"/>
          </p:cNvPicPr>
          <p:nvPr/>
        </p:nvPicPr>
        <p:blipFill rotWithShape="1">
          <a:blip r:embed="rId2"/>
          <a:srcRect r="7421"/>
          <a:stretch/>
        </p:blipFill>
        <p:spPr>
          <a:xfrm>
            <a:off x="6096000" y="1926545"/>
            <a:ext cx="5960714" cy="2327505"/>
          </a:xfrm>
          <a:prstGeom prst="rect">
            <a:avLst/>
          </a:prstGeom>
          <a:ln>
            <a:solidFill>
              <a:srgbClr val="0000CC"/>
            </a:solidFill>
          </a:ln>
        </p:spPr>
      </p:pic>
      <p:sp>
        <p:nvSpPr>
          <p:cNvPr id="9" name="TextBox 8">
            <a:extLst>
              <a:ext uri="{FF2B5EF4-FFF2-40B4-BE49-F238E27FC236}">
                <a16:creationId xmlns:a16="http://schemas.microsoft.com/office/drawing/2014/main" id="{F84DF3A0-4CFD-1B98-FB3A-42AF53D02447}"/>
              </a:ext>
            </a:extLst>
          </p:cNvPr>
          <p:cNvSpPr txBox="1"/>
          <p:nvPr/>
        </p:nvSpPr>
        <p:spPr>
          <a:xfrm>
            <a:off x="180392" y="1644638"/>
            <a:ext cx="6173755" cy="483209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Support the collection of technical information:</a:t>
            </a:r>
          </a:p>
          <a:p>
            <a:pPr marL="800100" lvl="1" indent="-342900">
              <a:buFont typeface="Arial" panose="020B0604020202020204" pitchFamily="34" charset="0"/>
              <a:buChar char="•"/>
            </a:pPr>
            <a:r>
              <a:rPr lang="en-US" u="sng" dirty="0" err="1"/>
              <a:t>VTRx</a:t>
            </a:r>
            <a:r>
              <a:rPr lang="en-US" dirty="0"/>
              <a:t> (12/4, 2023), optical links selected for MAPS and </a:t>
            </a:r>
            <a:r>
              <a:rPr lang="en-US" dirty="0" err="1"/>
              <a:t>dRICH</a:t>
            </a:r>
            <a:r>
              <a:rPr lang="en-US" dirty="0"/>
              <a:t> with dead-line to submit to CERN the </a:t>
            </a:r>
            <a:r>
              <a:rPr lang="en-US" dirty="0" err="1"/>
              <a:t>ePIC</a:t>
            </a:r>
            <a:r>
              <a:rPr lang="en-US" dirty="0"/>
              <a:t> projected needs</a:t>
            </a:r>
          </a:p>
          <a:p>
            <a:pPr marL="342900" indent="-342900">
              <a:buFont typeface="Arial" panose="020B0604020202020204" pitchFamily="34" charset="0"/>
              <a:buChar char="•"/>
            </a:pPr>
            <a:r>
              <a:rPr lang="en-US" b="1" dirty="0"/>
              <a:t>Help in planning ancillary activities:</a:t>
            </a:r>
          </a:p>
          <a:p>
            <a:pPr marL="800100" lvl="1" indent="-342900">
              <a:buFont typeface="Arial" panose="020B0604020202020204" pitchFamily="34" charset="0"/>
              <a:buChar char="•"/>
            </a:pPr>
            <a:r>
              <a:rPr lang="en-US" dirty="0"/>
              <a:t>Collect information on </a:t>
            </a:r>
            <a:r>
              <a:rPr lang="en-US" u="sng" dirty="0"/>
              <a:t>rad-hard</a:t>
            </a:r>
            <a:r>
              <a:rPr lang="en-US" dirty="0"/>
              <a:t> studies (12/11, 2023, 1/22, 2024)</a:t>
            </a:r>
          </a:p>
          <a:p>
            <a:pPr marL="342900" indent="-342900">
              <a:buFont typeface="Arial" panose="020B0604020202020204" pitchFamily="34" charset="0"/>
              <a:buChar char="•"/>
            </a:pPr>
            <a:r>
              <a:rPr lang="en-US" b="1" dirty="0"/>
              <a:t>Recommend technological choices </a:t>
            </a:r>
            <a:r>
              <a:rPr lang="en-US" dirty="0"/>
              <a:t>for the </a:t>
            </a:r>
            <a:r>
              <a:rPr lang="en-US" dirty="0" err="1"/>
              <a:t>ePIC</a:t>
            </a:r>
            <a:r>
              <a:rPr lang="en-US" dirty="0"/>
              <a:t> detector design:</a:t>
            </a:r>
          </a:p>
          <a:p>
            <a:pPr marL="800100" lvl="1" indent="-342900">
              <a:buFont typeface="Arial" panose="020B0604020202020204" pitchFamily="34" charset="0"/>
              <a:buChar char="•"/>
            </a:pPr>
            <a:r>
              <a:rPr lang="en-US" u="sng" dirty="0"/>
              <a:t>ZDC</a:t>
            </a:r>
            <a:r>
              <a:rPr lang="en-US" dirty="0"/>
              <a:t> (12/18, 2023 – third in a series of dedicated meetings)</a:t>
            </a:r>
          </a:p>
          <a:p>
            <a:pPr marL="342900" indent="-342900">
              <a:buFont typeface="Arial" panose="020B0604020202020204" pitchFamily="34" charset="0"/>
              <a:buChar char="•"/>
            </a:pPr>
            <a:r>
              <a:rPr lang="en-US" b="1" dirty="0"/>
              <a:t>Facilitate exchange of information </a:t>
            </a:r>
            <a:r>
              <a:rPr lang="en-US" dirty="0"/>
              <a:t>about detector aspects:</a:t>
            </a:r>
          </a:p>
          <a:p>
            <a:pPr marL="800100" lvl="1" indent="-342900">
              <a:buFont typeface="Arial" panose="020B0604020202020204" pitchFamily="34" charset="0"/>
              <a:buChar char="•"/>
            </a:pPr>
            <a:r>
              <a:rPr lang="en-US" u="sng" dirty="0"/>
              <a:t>Integration update </a:t>
            </a:r>
            <a:r>
              <a:rPr lang="en-US" dirty="0"/>
              <a:t>from the project engineers (12/11, 2023)</a:t>
            </a:r>
          </a:p>
          <a:p>
            <a:pPr marL="342900" indent="-342900">
              <a:buFont typeface="Arial" panose="020B0604020202020204" pitchFamily="34" charset="0"/>
              <a:buChar char="•"/>
            </a:pPr>
            <a:r>
              <a:rPr lang="en-US" b="1" dirty="0"/>
              <a:t>Focus DSCs onto needs not yet/limited considered</a:t>
            </a:r>
            <a:r>
              <a:rPr lang="en-US" dirty="0"/>
              <a:t>:</a:t>
            </a:r>
          </a:p>
          <a:p>
            <a:pPr marL="800100" lvl="1" indent="-342900">
              <a:buFont typeface="Arial" panose="020B0604020202020204" pitchFamily="34" charset="0"/>
              <a:buChar char="•"/>
            </a:pPr>
            <a:r>
              <a:rPr lang="en-US" dirty="0"/>
              <a:t>Built-in </a:t>
            </a:r>
            <a:r>
              <a:rPr lang="en-US" u="sng" dirty="0"/>
              <a:t>calibration systems/tools </a:t>
            </a:r>
            <a:r>
              <a:rPr lang="en-US" dirty="0"/>
              <a:t>(1/22, 2024)</a:t>
            </a:r>
          </a:p>
          <a:p>
            <a:pPr marL="800100" lvl="1" indent="-342900">
              <a:buFont typeface="Arial" panose="020B0604020202020204" pitchFamily="34" charset="0"/>
              <a:buChar char="•"/>
            </a:pPr>
            <a:r>
              <a:rPr lang="en-US" u="sng" dirty="0"/>
              <a:t>DB for detector information </a:t>
            </a:r>
            <a:r>
              <a:rPr lang="en-US" dirty="0"/>
              <a:t>in QA and assembly phase</a:t>
            </a:r>
          </a:p>
        </p:txBody>
      </p:sp>
      <p:pic>
        <p:nvPicPr>
          <p:cNvPr id="10" name="Picture 9">
            <a:extLst>
              <a:ext uri="{FF2B5EF4-FFF2-40B4-BE49-F238E27FC236}">
                <a16:creationId xmlns:a16="http://schemas.microsoft.com/office/drawing/2014/main" id="{BE141DD1-71DC-7536-4F45-00A37F974ADF}"/>
              </a:ext>
            </a:extLst>
          </p:cNvPr>
          <p:cNvPicPr>
            <a:picLocks noChangeAspect="1"/>
          </p:cNvPicPr>
          <p:nvPr/>
        </p:nvPicPr>
        <p:blipFill>
          <a:blip r:embed="rId3"/>
          <a:stretch>
            <a:fillRect/>
          </a:stretch>
        </p:blipFill>
        <p:spPr>
          <a:xfrm>
            <a:off x="6454306" y="4581100"/>
            <a:ext cx="5503912" cy="2006443"/>
          </a:xfrm>
          <a:prstGeom prst="rect">
            <a:avLst/>
          </a:prstGeom>
        </p:spPr>
      </p:pic>
    </p:spTree>
    <p:extLst>
      <p:ext uri="{BB962C8B-B14F-4D97-AF65-F5344CB8AC3E}">
        <p14:creationId xmlns:p14="http://schemas.microsoft.com/office/powerpoint/2010/main" val="712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DAAC-E1E2-2D9E-F6C8-14D25568BEC9}"/>
              </a:ext>
            </a:extLst>
          </p:cNvPr>
          <p:cNvSpPr>
            <a:spLocks noGrp="1"/>
          </p:cNvSpPr>
          <p:nvPr>
            <p:ph type="title"/>
          </p:nvPr>
        </p:nvSpPr>
        <p:spPr/>
        <p:txBody>
          <a:bodyPr/>
          <a:lstStyle/>
          <a:p>
            <a:r>
              <a:rPr lang="en-US" b="1" dirty="0">
                <a:solidFill>
                  <a:schemeClr val="accent1"/>
                </a:solidFill>
              </a:rPr>
              <a:t>TIC “Coming Soon”</a:t>
            </a:r>
          </a:p>
        </p:txBody>
      </p:sp>
      <p:sp>
        <p:nvSpPr>
          <p:cNvPr id="4" name="Date Placeholder 3">
            <a:extLst>
              <a:ext uri="{FF2B5EF4-FFF2-40B4-BE49-F238E27FC236}">
                <a16:creationId xmlns:a16="http://schemas.microsoft.com/office/drawing/2014/main" id="{46B896CE-F60B-8CA4-F903-9960844CE50C}"/>
              </a:ext>
            </a:extLst>
          </p:cNvPr>
          <p:cNvSpPr>
            <a:spLocks noGrp="1"/>
          </p:cNvSpPr>
          <p:nvPr>
            <p:ph type="dt" sz="half" idx="10"/>
          </p:nvPr>
        </p:nvSpPr>
        <p:spPr/>
        <p:txBody>
          <a:bodyPr/>
          <a:lstStyle/>
          <a:p>
            <a:r>
              <a:rPr lang="en-US"/>
              <a:t>2/2/2024</a:t>
            </a:r>
          </a:p>
        </p:txBody>
      </p:sp>
      <p:sp>
        <p:nvSpPr>
          <p:cNvPr id="5" name="Footer Placeholder 4">
            <a:extLst>
              <a:ext uri="{FF2B5EF4-FFF2-40B4-BE49-F238E27FC236}">
                <a16:creationId xmlns:a16="http://schemas.microsoft.com/office/drawing/2014/main" id="{B7F67417-EABD-8CD3-69D9-2AF344071C4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C8DE5C6-534F-F42F-12EE-EED874F521BE}"/>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7" name="Picture 6">
            <a:extLst>
              <a:ext uri="{FF2B5EF4-FFF2-40B4-BE49-F238E27FC236}">
                <a16:creationId xmlns:a16="http://schemas.microsoft.com/office/drawing/2014/main" id="{69B036BB-FE38-6C9A-44D2-7C512CF49CD0}"/>
              </a:ext>
            </a:extLst>
          </p:cNvPr>
          <p:cNvPicPr>
            <a:picLocks noChangeAspect="1"/>
          </p:cNvPicPr>
          <p:nvPr/>
        </p:nvPicPr>
        <p:blipFill>
          <a:blip r:embed="rId2"/>
          <a:stretch>
            <a:fillRect/>
          </a:stretch>
        </p:blipFill>
        <p:spPr>
          <a:xfrm>
            <a:off x="4038600" y="1481769"/>
            <a:ext cx="7992813" cy="2281558"/>
          </a:xfrm>
          <a:prstGeom prst="rect">
            <a:avLst/>
          </a:prstGeom>
          <a:ln>
            <a:solidFill>
              <a:srgbClr val="0000CC"/>
            </a:solidFill>
          </a:ln>
        </p:spPr>
      </p:pic>
      <p:sp>
        <p:nvSpPr>
          <p:cNvPr id="8" name="TextBox 7">
            <a:extLst>
              <a:ext uri="{FF2B5EF4-FFF2-40B4-BE49-F238E27FC236}">
                <a16:creationId xmlns:a16="http://schemas.microsoft.com/office/drawing/2014/main" id="{689D62A4-4AEA-3496-1457-26EA43D96D7D}"/>
              </a:ext>
            </a:extLst>
          </p:cNvPr>
          <p:cNvSpPr txBox="1"/>
          <p:nvPr/>
        </p:nvSpPr>
        <p:spPr>
          <a:xfrm>
            <a:off x="1352703" y="4028787"/>
            <a:ext cx="6173755" cy="206210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Support the collection of technical information:</a:t>
            </a:r>
          </a:p>
          <a:p>
            <a:pPr marL="800100" lvl="1" indent="-342900">
              <a:buFont typeface="Arial" panose="020B0604020202020204" pitchFamily="34" charset="0"/>
              <a:buChar char="•"/>
            </a:pPr>
            <a:r>
              <a:rPr lang="en-US" u="sng" dirty="0"/>
              <a:t>Cooling</a:t>
            </a:r>
            <a:r>
              <a:rPr lang="en-US" dirty="0"/>
              <a:t> (2/5, 2023)</a:t>
            </a:r>
          </a:p>
          <a:p>
            <a:pPr marL="342900" indent="-342900">
              <a:buFont typeface="Arial" panose="020B0604020202020204" pitchFamily="34" charset="0"/>
              <a:buChar char="•"/>
            </a:pPr>
            <a:r>
              <a:rPr lang="en-US" b="1" dirty="0"/>
              <a:t>Follow the development of complex systems:</a:t>
            </a:r>
          </a:p>
          <a:p>
            <a:pPr marL="800100" lvl="1" indent="-342900">
              <a:buFont typeface="Arial" panose="020B0604020202020204" pitchFamily="34" charset="0"/>
              <a:buChar char="•"/>
            </a:pPr>
            <a:r>
              <a:rPr lang="en-US" u="sng" dirty="0"/>
              <a:t>Tracking</a:t>
            </a:r>
            <a:r>
              <a:rPr lang="en-US" dirty="0"/>
              <a:t> update (2/26, 2024)</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Support to </a:t>
            </a:r>
            <a:r>
              <a:rPr lang="en-US" b="1" dirty="0" err="1"/>
              <a:t>ePIC</a:t>
            </a:r>
            <a:r>
              <a:rPr lang="en-US" b="1" dirty="0"/>
              <a:t> engagement in the TDR:</a:t>
            </a:r>
          </a:p>
          <a:p>
            <a:pPr marL="800100" lvl="1" indent="-342900">
              <a:buFont typeface="Arial" panose="020B0604020202020204" pitchFamily="34" charset="0"/>
              <a:buChar char="•"/>
            </a:pPr>
            <a:r>
              <a:rPr lang="en-US" u="sng" dirty="0"/>
              <a:t>Planning</a:t>
            </a:r>
            <a:r>
              <a:rPr lang="en-US" dirty="0"/>
              <a:t> for the TDR effort </a:t>
            </a:r>
            <a:r>
              <a:rPr lang="en-US"/>
              <a:t>(2/19, </a:t>
            </a:r>
            <a:r>
              <a:rPr lang="en-US" dirty="0"/>
              <a:t>2024)</a:t>
            </a:r>
          </a:p>
        </p:txBody>
      </p:sp>
      <p:sp>
        <p:nvSpPr>
          <p:cNvPr id="9" name="TextBox 8">
            <a:extLst>
              <a:ext uri="{FF2B5EF4-FFF2-40B4-BE49-F238E27FC236}">
                <a16:creationId xmlns:a16="http://schemas.microsoft.com/office/drawing/2014/main" id="{77EC19B2-B5E4-BF97-FCD3-AB622BFB802A}"/>
              </a:ext>
            </a:extLst>
          </p:cNvPr>
          <p:cNvSpPr txBox="1"/>
          <p:nvPr/>
        </p:nvSpPr>
        <p:spPr>
          <a:xfrm>
            <a:off x="539191" y="1653052"/>
            <a:ext cx="3341217" cy="1938992"/>
          </a:xfrm>
          <a:prstGeom prst="rect">
            <a:avLst/>
          </a:prstGeom>
          <a:noFill/>
        </p:spPr>
        <p:txBody>
          <a:bodyPr wrap="square" rtlCol="0">
            <a:spAutoFit/>
          </a:bodyPr>
          <a:lstStyle/>
          <a:p>
            <a:r>
              <a:rPr lang="en-US" sz="2400" i="1" dirty="0"/>
              <a:t>Coming: a continuation along the lines adopted in the recent past &amp; support to the </a:t>
            </a:r>
            <a:r>
              <a:rPr lang="en-US" sz="2400" i="1" dirty="0" err="1"/>
              <a:t>ePIC</a:t>
            </a:r>
            <a:r>
              <a:rPr lang="en-US" sz="2400" i="1" dirty="0"/>
              <a:t> engagement in TDR</a:t>
            </a:r>
          </a:p>
        </p:txBody>
      </p:sp>
    </p:spTree>
    <p:extLst>
      <p:ext uri="{BB962C8B-B14F-4D97-AF65-F5344CB8AC3E}">
        <p14:creationId xmlns:p14="http://schemas.microsoft.com/office/powerpoint/2010/main" val="314810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2/2/2024</a:t>
            </a:r>
          </a:p>
        </p:txBody>
      </p:sp>
      <p:sp>
        <p:nvSpPr>
          <p:cNvPr id="4" name="Footer Placeholder 3">
            <a:extLst>
              <a:ext uri="{FF2B5EF4-FFF2-40B4-BE49-F238E27FC236}">
                <a16:creationId xmlns:a16="http://schemas.microsoft.com/office/drawing/2014/main" id="{955D7176-3FB7-AB8B-15FD-C2B67136E11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8839B69-2361-80F1-E477-852052176AC5}"/>
              </a:ext>
            </a:extLst>
          </p:cNvPr>
          <p:cNvSpPr>
            <a:spLocks noGrp="1"/>
          </p:cNvSpPr>
          <p:nvPr>
            <p:ph type="sldNum" sz="quarter" idx="12"/>
          </p:nvPr>
        </p:nvSpPr>
        <p:spPr/>
        <p:txBody>
          <a:bodyPr/>
          <a:lstStyle/>
          <a:p>
            <a:fld id="{00A14187-AF44-4271-AA62-1C5C376B8E74}" type="slidenum">
              <a:rPr lang="en-US" smtClean="0"/>
              <a:t>8</a:t>
            </a:fld>
            <a:endParaRPr lang="en-US"/>
          </a:p>
        </p:txBody>
      </p:sp>
      <p:grpSp>
        <p:nvGrpSpPr>
          <p:cNvPr id="10" name="Group 9">
            <a:extLst>
              <a:ext uri="{FF2B5EF4-FFF2-40B4-BE49-F238E27FC236}">
                <a16:creationId xmlns:a16="http://schemas.microsoft.com/office/drawing/2014/main" id="{9745B00D-ECC4-0FB8-D663-35955A2476F9}"/>
              </a:ext>
            </a:extLst>
          </p:cNvPr>
          <p:cNvGrpSpPr/>
          <p:nvPr/>
        </p:nvGrpSpPr>
        <p:grpSpPr>
          <a:xfrm>
            <a:off x="1841584" y="4515157"/>
            <a:ext cx="8508831" cy="1942260"/>
            <a:chOff x="1803942" y="4505130"/>
            <a:chExt cx="8508831" cy="1942260"/>
          </a:xfrm>
        </p:grpSpPr>
        <p:sp>
          <p:nvSpPr>
            <p:cNvPr id="11" name="Arrow: Chevron 10">
              <a:extLst>
                <a:ext uri="{FF2B5EF4-FFF2-40B4-BE49-F238E27FC236}">
                  <a16:creationId xmlns:a16="http://schemas.microsoft.com/office/drawing/2014/main" id="{002D19E1-8267-E436-F7D8-70C66C246947}"/>
                </a:ext>
              </a:extLst>
            </p:cNvPr>
            <p:cNvSpPr/>
            <p:nvPr/>
          </p:nvSpPr>
          <p:spPr>
            <a:xfrm>
              <a:off x="1803942" y="4511414"/>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3277563" y="4511414"/>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4426417" y="5245224"/>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6186890" y="4505133"/>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2405300" y="4563267"/>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3696988" y="4681227"/>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7" name="Arrow: Chevron 16">
              <a:extLst>
                <a:ext uri="{FF2B5EF4-FFF2-40B4-BE49-F238E27FC236}">
                  <a16:creationId xmlns:a16="http://schemas.microsoft.com/office/drawing/2014/main" id="{ED4631E0-4E52-0805-4C26-4C5A6B74CFB4}"/>
                </a:ext>
              </a:extLst>
            </p:cNvPr>
            <p:cNvSpPr/>
            <p:nvPr/>
          </p:nvSpPr>
          <p:spPr>
            <a:xfrm>
              <a:off x="7658648" y="4505130"/>
              <a:ext cx="2249314"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843B46-D548-C76C-34C2-382B1C68464F}"/>
                </a:ext>
              </a:extLst>
            </p:cNvPr>
            <p:cNvSpPr txBox="1"/>
            <p:nvPr/>
          </p:nvSpPr>
          <p:spPr>
            <a:xfrm>
              <a:off x="4997926" y="5358254"/>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6702966" y="4688005"/>
              <a:ext cx="1200292" cy="560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finalizing EIC 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8149453" y="4556988"/>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2614188" y="5504314"/>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B86B2C-CAEE-2000-9EAA-B1793EE96B2C}"/>
                </a:ext>
              </a:extLst>
            </p:cNvPr>
            <p:cNvGrpSpPr/>
            <p:nvPr/>
          </p:nvGrpSpPr>
          <p:grpSpPr>
            <a:xfrm>
              <a:off x="7034692" y="5519480"/>
              <a:ext cx="1382046" cy="826560"/>
              <a:chOff x="6860551" y="5131765"/>
              <a:chExt cx="1199925" cy="862654"/>
            </a:xfrm>
          </p:grpSpPr>
          <p:sp>
            <p:nvSpPr>
              <p:cNvPr id="32" name="TextBox 31">
                <a:extLst>
                  <a:ext uri="{FF2B5EF4-FFF2-40B4-BE49-F238E27FC236}">
                    <a16:creationId xmlns:a16="http://schemas.microsoft.com/office/drawing/2014/main" id="{900C2ABB-ABF3-16D3-2CAA-BAB65154E810}"/>
                  </a:ext>
                </a:extLst>
              </p:cNvPr>
              <p:cNvSpPr txBox="1"/>
              <p:nvPr/>
            </p:nvSpPr>
            <p:spPr>
              <a:xfrm>
                <a:off x="6860551" y="5409644"/>
                <a:ext cx="1199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Sep.24</a:t>
                </a:r>
              </a:p>
            </p:txBody>
          </p:sp>
          <p:cxnSp>
            <p:nvCxnSpPr>
              <p:cNvPr id="33" name="Straight Arrow Connector 32">
                <a:extLst>
                  <a:ext uri="{FF2B5EF4-FFF2-40B4-BE49-F238E27FC236}">
                    <a16:creationId xmlns:a16="http://schemas.microsoft.com/office/drawing/2014/main" id="{B54C3CF6-C653-EED3-3349-9FEC0DFAF75D}"/>
                  </a:ext>
                </a:extLst>
              </p:cNvPr>
              <p:cNvCxnSpPr>
                <a:cxnSpLocks/>
                <a:stCxn id="32" idx="0"/>
              </p:cNvCxnSpPr>
              <p:nvPr/>
            </p:nvCxnSpPr>
            <p:spPr>
              <a:xfrm flipV="1">
                <a:off x="7460514" y="5131765"/>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59B4E86-E5D9-E904-6FBB-43ABB686B0B3}"/>
                </a:ext>
              </a:extLst>
            </p:cNvPr>
            <p:cNvGrpSpPr/>
            <p:nvPr/>
          </p:nvGrpSpPr>
          <p:grpSpPr>
            <a:xfrm>
              <a:off x="5924707" y="5849838"/>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4228355" y="5849838"/>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0B0F7CE-C8EE-7ED3-CF7E-F67535E867BE}"/>
                </a:ext>
              </a:extLst>
            </p:cNvPr>
            <p:cNvGrpSpPr/>
            <p:nvPr/>
          </p:nvGrpSpPr>
          <p:grpSpPr>
            <a:xfrm>
              <a:off x="8834505" y="5494895"/>
              <a:ext cx="1478268" cy="590641"/>
              <a:chOff x="6860551" y="5131765"/>
              <a:chExt cx="1199925" cy="616433"/>
            </a:xfrm>
          </p:grpSpPr>
          <p:sp>
            <p:nvSpPr>
              <p:cNvPr id="26" name="TextBox 25">
                <a:extLst>
                  <a:ext uri="{FF2B5EF4-FFF2-40B4-BE49-F238E27FC236}">
                    <a16:creationId xmlns:a16="http://schemas.microsoft.com/office/drawing/2014/main" id="{918E09CB-AEF6-9B1D-64B1-238A3AC9819B}"/>
                  </a:ext>
                </a:extLst>
              </p:cNvPr>
              <p:cNvSpPr txBox="1"/>
              <p:nvPr/>
            </p:nvSpPr>
            <p:spPr>
              <a:xfrm>
                <a:off x="6860551" y="5409644"/>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Dec.24</a:t>
                </a:r>
              </a:p>
            </p:txBody>
          </p:sp>
          <p:cxnSp>
            <p:nvCxnSpPr>
              <p:cNvPr id="27" name="Straight Arrow Connector 26">
                <a:extLst>
                  <a:ext uri="{FF2B5EF4-FFF2-40B4-BE49-F238E27FC236}">
                    <a16:creationId xmlns:a16="http://schemas.microsoft.com/office/drawing/2014/main" id="{5FAD381A-CF50-DE1D-2A84-C5DE5622C515}"/>
                  </a:ext>
                </a:extLst>
              </p:cNvPr>
              <p:cNvCxnSpPr>
                <a:cxnSpLocks/>
                <a:stCxn id="26" idx="0"/>
              </p:cNvCxnSpPr>
              <p:nvPr/>
            </p:nvCxnSpPr>
            <p:spPr>
              <a:xfrm flipV="1">
                <a:off x="7460513" y="5131765"/>
                <a:ext cx="1"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9890616" y="136525"/>
            <a:ext cx="1894108" cy="1363447"/>
          </a:xfrm>
          <a:prstGeom prst="rect">
            <a:avLst/>
          </a:prstGeom>
        </p:spPr>
      </p:pic>
      <p:sp>
        <p:nvSpPr>
          <p:cNvPr id="37" name="TextBox 36">
            <a:extLst>
              <a:ext uri="{FF2B5EF4-FFF2-40B4-BE49-F238E27FC236}">
                <a16:creationId xmlns:a16="http://schemas.microsoft.com/office/drawing/2014/main" id="{8AAED9D1-E469-B621-8599-8C7AD69E7BB7}"/>
              </a:ext>
            </a:extLst>
          </p:cNvPr>
          <p:cNvSpPr txBox="1"/>
          <p:nvPr/>
        </p:nvSpPr>
        <p:spPr>
          <a:xfrm>
            <a:off x="7944868" y="1771773"/>
            <a:ext cx="4001471" cy="156966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a:t>This strategy was a focus of discussion and refined at the Jan 2024 collaboration meeting. </a:t>
            </a:r>
          </a:p>
        </p:txBody>
      </p:sp>
    </p:spTree>
    <p:extLst>
      <p:ext uri="{BB962C8B-B14F-4D97-AF65-F5344CB8AC3E}">
        <p14:creationId xmlns:p14="http://schemas.microsoft.com/office/powerpoint/2010/main" val="323968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2E1F8583-B283-8B48-4C03-52CB23EA2926}"/>
              </a:ext>
            </a:extLst>
          </p:cNvPr>
          <p:cNvPicPr>
            <a:picLocks noChangeAspect="1"/>
          </p:cNvPicPr>
          <p:nvPr/>
        </p:nvPicPr>
        <p:blipFill>
          <a:blip r:embed="rId2"/>
          <a:stretch>
            <a:fillRect/>
          </a:stretch>
        </p:blipFill>
        <p:spPr>
          <a:xfrm>
            <a:off x="9815614" y="136525"/>
            <a:ext cx="1894108" cy="1363447"/>
          </a:xfrm>
          <a:prstGeom prst="rect">
            <a:avLst/>
          </a:prstGeom>
        </p:spPr>
      </p:pic>
      <p:sp>
        <p:nvSpPr>
          <p:cNvPr id="9" name="Content Placeholder 5">
            <a:extLst>
              <a:ext uri="{FF2B5EF4-FFF2-40B4-BE49-F238E27FC236}">
                <a16:creationId xmlns:a16="http://schemas.microsoft.com/office/drawing/2014/main" id="{DA21A96C-E200-8256-BD46-82E99F432C8B}"/>
              </a:ext>
            </a:extLst>
          </p:cNvPr>
          <p:cNvSpPr txBox="1">
            <a:spLocks/>
          </p:cNvSpPr>
          <p:nvPr/>
        </p:nvSpPr>
        <p:spPr>
          <a:xfrm>
            <a:off x="6297227" y="951487"/>
            <a:ext cx="5056573" cy="47258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r>
              <a:rPr lang="en-US" dirty="0" err="1"/>
              <a:t>ePIC</a:t>
            </a:r>
            <a:r>
              <a:rPr lang="en-US" dirty="0"/>
              <a:t> Software, Computing and Physics Discussion</a:t>
            </a:r>
          </a:p>
          <a:p>
            <a:pPr lvl="1"/>
            <a:r>
              <a:rPr lang="en-US" dirty="0">
                <a:hlinkClick r:id="rId3"/>
              </a:rPr>
              <a:t>https://indico.bnl.gov/event/21772/</a:t>
            </a:r>
            <a:endParaRPr lang="en-US" dirty="0"/>
          </a:p>
          <a:p>
            <a:pPr lvl="1"/>
            <a:endParaRPr lang="en-US" dirty="0"/>
          </a:p>
          <a:p>
            <a:r>
              <a:rPr lang="en-US" dirty="0"/>
              <a:t>TIC Meeting Feb. 19</a:t>
            </a:r>
            <a:r>
              <a:rPr lang="en-US" baseline="30000" dirty="0"/>
              <a:t>th</a:t>
            </a:r>
          </a:p>
          <a:p>
            <a:pPr lvl="1"/>
            <a:r>
              <a:rPr lang="en-US" dirty="0">
                <a:hlinkClick r:id="rId4"/>
              </a:rPr>
              <a:t>https://indico.bnl.gov/event/21932/</a:t>
            </a:r>
            <a:endParaRPr lang="en-US" dirty="0"/>
          </a:p>
          <a:p>
            <a:pPr lvl="1"/>
            <a:r>
              <a:rPr lang="en-US" dirty="0"/>
              <a:t>Planning for the TDR effort</a:t>
            </a:r>
          </a:p>
          <a:p>
            <a:pPr lvl="1"/>
            <a:endParaRPr lang="en-US" dirty="0"/>
          </a:p>
          <a:p>
            <a:r>
              <a:rPr lang="en-US" dirty="0"/>
              <a:t>Weekly Software and Computing Meetings: </a:t>
            </a:r>
          </a:p>
          <a:p>
            <a:pPr lvl="1"/>
            <a:r>
              <a:rPr lang="en-US" dirty="0"/>
              <a:t>Wednesdays @ 11AM ET</a:t>
            </a:r>
          </a:p>
          <a:p>
            <a:pPr lvl="1"/>
            <a:r>
              <a:rPr lang="en-US" dirty="0">
                <a:hlinkClick r:id="rId5"/>
              </a:rPr>
              <a:t>https://indico.bnl.gov/category/435/</a:t>
            </a:r>
            <a:endParaRPr lang="en-US" dirty="0"/>
          </a:p>
          <a:p>
            <a:pPr marL="457200" lvl="1" indent="0">
              <a:buFont typeface="Arial" panose="020B0604020202020204" pitchFamily="34" charset="0"/>
              <a:buNone/>
            </a:pPr>
            <a:endParaRPr lang="en-US" dirty="0"/>
          </a:p>
          <a:p>
            <a:pPr lvl="1"/>
            <a:endParaRPr lang="en-US" dirty="0"/>
          </a:p>
          <a:p>
            <a:pPr lvl="1"/>
            <a:endParaRPr lang="en-US" dirty="0"/>
          </a:p>
          <a:p>
            <a:endParaRPr lang="en-US" dirty="0"/>
          </a:p>
        </p:txBody>
      </p:sp>
      <p:sp>
        <p:nvSpPr>
          <p:cNvPr id="2" name="Title 1">
            <a:extLst>
              <a:ext uri="{FF2B5EF4-FFF2-40B4-BE49-F238E27FC236}">
                <a16:creationId xmlns:a16="http://schemas.microsoft.com/office/drawing/2014/main" id="{D4D9C92D-149E-C411-9688-EC6CAD7B9253}"/>
              </a:ext>
            </a:extLst>
          </p:cNvPr>
          <p:cNvSpPr>
            <a:spLocks noGrp="1"/>
          </p:cNvSpPr>
          <p:nvPr>
            <p:ph type="title"/>
          </p:nvPr>
        </p:nvSpPr>
        <p:spPr>
          <a:xfrm>
            <a:off x="838200" y="365126"/>
            <a:ext cx="10515600" cy="926962"/>
          </a:xfrm>
        </p:spPr>
        <p:txBody>
          <a:bodyPr/>
          <a:lstStyle/>
          <a:p>
            <a:r>
              <a:rPr lang="en-US" b="1" dirty="0" err="1">
                <a:solidFill>
                  <a:schemeClr val="accent1"/>
                </a:solidFill>
              </a:rPr>
              <a:t>ePIC</a:t>
            </a:r>
            <a:r>
              <a:rPr lang="en-US" b="1" dirty="0">
                <a:solidFill>
                  <a:schemeClr val="accent1"/>
                </a:solidFill>
              </a:rPr>
              <a:t> TDR Planning Meetings</a:t>
            </a:r>
          </a:p>
        </p:txBody>
      </p:sp>
      <p:sp>
        <p:nvSpPr>
          <p:cNvPr id="6" name="Content Placeholder 5">
            <a:extLst>
              <a:ext uri="{FF2B5EF4-FFF2-40B4-BE49-F238E27FC236}">
                <a16:creationId xmlns:a16="http://schemas.microsoft.com/office/drawing/2014/main" id="{ECA7685F-6B92-3454-0D5B-6FC1B138ABC9}"/>
              </a:ext>
            </a:extLst>
          </p:cNvPr>
          <p:cNvSpPr>
            <a:spLocks noGrp="1"/>
          </p:cNvSpPr>
          <p:nvPr>
            <p:ph idx="1"/>
          </p:nvPr>
        </p:nvSpPr>
        <p:spPr>
          <a:xfrm>
            <a:off x="767179" y="1292089"/>
            <a:ext cx="5056573" cy="5014254"/>
          </a:xfrm>
        </p:spPr>
        <p:txBody>
          <a:bodyPr>
            <a:normAutofit fontScale="85000" lnSpcReduction="20000"/>
          </a:bodyPr>
          <a:lstStyle/>
          <a:p>
            <a:r>
              <a:rPr lang="en-US" dirty="0"/>
              <a:t>Work has already started at the Collab. Mtg. and in the DSC’s, CC WG’s. </a:t>
            </a:r>
            <a:r>
              <a:rPr lang="en-US"/>
              <a:t>and the </a:t>
            </a:r>
            <a:r>
              <a:rPr lang="en-US" dirty="0"/>
              <a:t>TIC </a:t>
            </a:r>
            <a:r>
              <a:rPr lang="en-US"/>
              <a:t>and SC:</a:t>
            </a:r>
            <a:endParaRPr lang="en-US" dirty="0"/>
          </a:p>
          <a:p>
            <a:pPr lvl="1"/>
            <a:r>
              <a:rPr lang="en-US" dirty="0">
                <a:hlinkClick r:id="rId6"/>
              </a:rPr>
              <a:t>https://indico.bnl.gov/event/20473/</a:t>
            </a:r>
            <a:endParaRPr lang="en-US" dirty="0"/>
          </a:p>
          <a:p>
            <a:pPr lvl="1"/>
            <a:r>
              <a:rPr lang="en-US" dirty="0"/>
              <a:t>DSC’s and CC WG’s asked for plans and timelines</a:t>
            </a:r>
          </a:p>
          <a:p>
            <a:pPr lvl="1"/>
            <a:endParaRPr lang="en-US" dirty="0"/>
          </a:p>
          <a:p>
            <a:r>
              <a:rPr lang="en-US" dirty="0" err="1"/>
              <a:t>ePIC</a:t>
            </a:r>
            <a:r>
              <a:rPr lang="en-US" dirty="0"/>
              <a:t> Analysis Coordination Meeting Jan. 26</a:t>
            </a:r>
            <a:r>
              <a:rPr lang="en-US" baseline="30000" dirty="0"/>
              <a:t>th</a:t>
            </a:r>
            <a:endParaRPr lang="en-US" dirty="0"/>
          </a:p>
          <a:p>
            <a:pPr lvl="1"/>
            <a:r>
              <a:rPr lang="en-US" dirty="0">
                <a:hlinkClick r:id="rId7"/>
              </a:rPr>
              <a:t>https://indico.bnl.gov/event/21725/</a:t>
            </a:r>
            <a:endParaRPr lang="en-US" dirty="0"/>
          </a:p>
          <a:p>
            <a:pPr lvl="1"/>
            <a:r>
              <a:rPr lang="en-US" dirty="0"/>
              <a:t>Status of analysis efforts in </a:t>
            </a:r>
            <a:r>
              <a:rPr lang="en-US" dirty="0" err="1"/>
              <a:t>ePIC</a:t>
            </a:r>
            <a:r>
              <a:rPr lang="en-US" dirty="0"/>
              <a:t> and discussion</a:t>
            </a:r>
          </a:p>
          <a:p>
            <a:pPr lvl="1"/>
            <a:endParaRPr lang="en-US" dirty="0"/>
          </a:p>
          <a:p>
            <a:r>
              <a:rPr lang="en-US" dirty="0"/>
              <a:t>Analysis TDR Kick-Off Meeting Feb.5</a:t>
            </a:r>
            <a:r>
              <a:rPr lang="en-US" baseline="30000" dirty="0"/>
              <a:t>th</a:t>
            </a:r>
            <a:r>
              <a:rPr lang="en-US" dirty="0"/>
              <a:t> </a:t>
            </a:r>
          </a:p>
          <a:p>
            <a:pPr lvl="1"/>
            <a:r>
              <a:rPr lang="en-US" dirty="0">
                <a:hlinkClick r:id="rId8"/>
              </a:rPr>
              <a:t>https://indico.bnl.gov/event/21775/</a:t>
            </a:r>
            <a:endParaRPr lang="en-US" dirty="0"/>
          </a:p>
          <a:p>
            <a:pPr lvl="1"/>
            <a:r>
              <a:rPr lang="en-US" dirty="0"/>
              <a:t>Physics WG needs, coordination and planning</a:t>
            </a:r>
          </a:p>
          <a:p>
            <a:pPr lvl="1"/>
            <a:endParaRPr lang="en-US" dirty="0"/>
          </a:p>
          <a:p>
            <a:pPr marL="457200" lvl="1" indent="0">
              <a:buNone/>
            </a:pPr>
            <a:endParaRPr lang="en-US" dirty="0"/>
          </a:p>
          <a:p>
            <a:pPr lvl="1"/>
            <a:endParaRPr lang="en-US" dirty="0"/>
          </a:p>
          <a:p>
            <a:pPr lvl="1"/>
            <a:endParaRPr lang="en-US" dirty="0"/>
          </a:p>
          <a:p>
            <a:endParaRPr lang="en-US" dirty="0"/>
          </a:p>
        </p:txBody>
      </p:sp>
      <p:sp>
        <p:nvSpPr>
          <p:cNvPr id="3" name="Date Placeholder 2">
            <a:extLst>
              <a:ext uri="{FF2B5EF4-FFF2-40B4-BE49-F238E27FC236}">
                <a16:creationId xmlns:a16="http://schemas.microsoft.com/office/drawing/2014/main" id="{2E11632A-E308-55B2-141B-6E2C787AC885}"/>
              </a:ext>
            </a:extLst>
          </p:cNvPr>
          <p:cNvSpPr>
            <a:spLocks noGrp="1"/>
          </p:cNvSpPr>
          <p:nvPr>
            <p:ph type="dt" sz="half" idx="10"/>
          </p:nvPr>
        </p:nvSpPr>
        <p:spPr/>
        <p:txBody>
          <a:bodyPr/>
          <a:lstStyle/>
          <a:p>
            <a:r>
              <a:rPr lang="en-US"/>
              <a:t>2/2/2024</a:t>
            </a:r>
          </a:p>
        </p:txBody>
      </p:sp>
      <p:sp>
        <p:nvSpPr>
          <p:cNvPr id="4" name="Footer Placeholder 3">
            <a:extLst>
              <a:ext uri="{FF2B5EF4-FFF2-40B4-BE49-F238E27FC236}">
                <a16:creationId xmlns:a16="http://schemas.microsoft.com/office/drawing/2014/main" id="{7B149624-B2B3-746F-FCD5-93AE8407D79E}"/>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8274217F-0772-3AD8-21D0-86F650250694}"/>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10" name="TextBox 9">
            <a:extLst>
              <a:ext uri="{FF2B5EF4-FFF2-40B4-BE49-F238E27FC236}">
                <a16:creationId xmlns:a16="http://schemas.microsoft.com/office/drawing/2014/main" id="{916900BF-970A-9DF8-7DE9-E5F9191F7A16}"/>
              </a:ext>
            </a:extLst>
          </p:cNvPr>
          <p:cNvSpPr txBox="1"/>
          <p:nvPr/>
        </p:nvSpPr>
        <p:spPr>
          <a:xfrm>
            <a:off x="5263055" y="5798145"/>
            <a:ext cx="6695090" cy="923330"/>
          </a:xfrm>
          <a:prstGeom prst="rect">
            <a:avLst/>
          </a:prstGeom>
          <a:solidFill>
            <a:schemeClr val="bg1"/>
          </a:solidFill>
          <a:ln>
            <a:solidFill>
              <a:schemeClr val="tx1"/>
            </a:solidFill>
          </a:ln>
        </p:spPr>
        <p:txBody>
          <a:bodyPr wrap="square" rtlCol="0">
            <a:spAutoFit/>
          </a:bodyPr>
          <a:lstStyle/>
          <a:p>
            <a:r>
              <a:rPr lang="en-US" b="1" dirty="0"/>
              <a:t>Plus:</a:t>
            </a:r>
            <a:r>
              <a:rPr lang="en-US" dirty="0"/>
              <a:t> Doug </a:t>
            </a:r>
            <a:r>
              <a:rPr lang="en-US" dirty="0" err="1"/>
              <a:t>Higinbotham</a:t>
            </a:r>
            <a:r>
              <a:rPr lang="en-US" dirty="0"/>
              <a:t> has volunteered to help with managing</a:t>
            </a:r>
            <a:br>
              <a:rPr lang="en-US" dirty="0"/>
            </a:br>
            <a:r>
              <a:rPr lang="en-US" dirty="0"/>
              <a:t>the Overleaf for the TDR and papers, currently investigating hosting and setup options.  </a:t>
            </a:r>
          </a:p>
        </p:txBody>
      </p:sp>
    </p:spTree>
    <p:extLst>
      <p:ext uri="{BB962C8B-B14F-4D97-AF65-F5344CB8AC3E}">
        <p14:creationId xmlns:p14="http://schemas.microsoft.com/office/powerpoint/2010/main" val="576494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2106</Words>
  <Application>Microsoft Office PowerPoint</Application>
  <PresentationFormat>Widescreen</PresentationFormat>
  <Paragraphs>313</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Calibri</vt:lpstr>
      <vt:lpstr>Calibri Light</vt:lpstr>
      <vt:lpstr>Office Theme</vt:lpstr>
      <vt:lpstr>ePIC Collaboration News</vt:lpstr>
      <vt:lpstr>Hey John, start the recording….</vt:lpstr>
      <vt:lpstr>Today’s  Agenda</vt:lpstr>
      <vt:lpstr>Ongoing CC Voting</vt:lpstr>
      <vt:lpstr>TIC Meetings….</vt:lpstr>
      <vt:lpstr>Recent TIC Activity</vt:lpstr>
      <vt:lpstr>TIC “Coming Soon”</vt:lpstr>
      <vt:lpstr>TDR Strategy and Publications</vt:lpstr>
      <vt:lpstr>ePIC TDR Planning Meetings</vt:lpstr>
      <vt:lpstr>DSC Requests for Information</vt:lpstr>
      <vt:lpstr>3rd EIC-Asia Workshop</vt:lpstr>
      <vt:lpstr>Next ePIC Collaboration Meeting</vt:lpstr>
      <vt:lpstr>Higher Order Collaboration Meeting (NNCM)</vt:lpstr>
      <vt:lpstr>Software  and Computing  Meeting  @ CERN</vt:lpstr>
      <vt:lpstr>EC Seminar Series – Next Seminar Feb. 20th! </vt:lpstr>
      <vt:lpstr>Deep Inelastic Scattering 2024</vt:lpstr>
      <vt:lpstr>Speaking  Opportunity</vt:lpstr>
      <vt:lpstr>Upcoming Events…</vt:lpstr>
      <vt:lpstr>Summary</vt:lpstr>
      <vt:lpstr>PowerPoint Presentation</vt:lpstr>
      <vt:lpstr>ePIC Collaboration Web Presence</vt:lpstr>
      <vt:lpstr>ePIC Resources</vt:lpstr>
      <vt:lpstr>EICUG Membership</vt:lpstr>
      <vt:lpstr>CERN Recognized Experiment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831</cp:revision>
  <dcterms:created xsi:type="dcterms:W3CDTF">2023-04-13T13:35:08Z</dcterms:created>
  <dcterms:modified xsi:type="dcterms:W3CDTF">2024-02-02T16:01:34Z</dcterms:modified>
</cp:coreProperties>
</file>