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4791" r:id="rId3"/>
    <p:sldId id="5826" r:id="rId4"/>
    <p:sldId id="4788" r:id="rId5"/>
    <p:sldId id="5816" r:id="rId6"/>
    <p:sldId id="5828" r:id="rId7"/>
    <p:sldId id="5831" r:id="rId8"/>
    <p:sldId id="5830" r:id="rId9"/>
    <p:sldId id="4829" r:id="rId10"/>
    <p:sldId id="5823" r:id="rId11"/>
    <p:sldId id="5820" r:id="rId12"/>
    <p:sldId id="5827" r:id="rId13"/>
    <p:sldId id="5829" r:id="rId14"/>
    <p:sldId id="5795" r:id="rId15"/>
    <p:sldId id="5798" r:id="rId16"/>
    <p:sldId id="5825" r:id="rId17"/>
    <p:sldId id="5797" r:id="rId18"/>
    <p:sldId id="5769" r:id="rId19"/>
    <p:sldId id="4770" r:id="rId20"/>
    <p:sldId id="5781" r:id="rId21"/>
    <p:sldId id="5821" r:id="rId22"/>
    <p:sldId id="5759" r:id="rId23"/>
    <p:sldId id="5812" r:id="rId24"/>
    <p:sldId id="57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32" autoAdjust="0"/>
  </p:normalViewPr>
  <p:slideViewPr>
    <p:cSldViewPr snapToGrid="0">
      <p:cViewPr varScale="1">
        <p:scale>
          <a:sx n="99" d="100"/>
          <a:sy n="99" d="100"/>
        </p:scale>
        <p:origin x="90" y="3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3/8/2024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3/8/2024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3/8/2024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3/8/2024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3/8/2024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3/8/2024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3/8/2024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1343984/registrations/102560/"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lpsc-indico.in2p3.fr/event/3268/"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urldefense.us/v2/url?u=https-3A__urldefense.com_v3_-5F-5Fhttps-3A__osu.zoom.us_j_97494262621-3Fpwd-3Db3k5RnRyeEsvWW94UUhidVYyd2pydz09-5F-5F-3B-21-21P4SdNyxKAPE-21H0R66r-2D5yjRj2Czky7qivrNQYTME0iq-5FGpy8vDd1Cdlujnc5UOZyqLZSBlp7HJxNAwOko7M7p-5Fe3glXSYqMx9hjeMPYVrVjpj-5FaXSvo-24&amp;d=DwMFAg&amp;c=v4IIwRuZAmwupIjowmMWUmLasxPEgYsgNI-O7C4ViYc&amp;r=XRuhd5znVZ-86OLX6BWly44JW0XqYsaz7x_4t8rPm2w&amp;m=cD2S_V15BGvx0tyPV8rbjVkMLVWYgwzOMY9pemTu8jDC82WbRGF6p518EMEioNW9&amp;s=W6CalBCTTLB7unaWFojV8SBfwb0O8wcLkYIyLupi_xM&amp;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5" Type="http://schemas.openxmlformats.org/officeDocument/2006/relationships/hyperlink" Target="https://indico.bnl.gov/category/435/" TargetMode="External"/><Relationship Id="rId10" Type="http://schemas.openxmlformats.org/officeDocument/2006/relationships/image" Target="../media/image11.png"/><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indico.bnl.gov/event/22407/"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indico.bnl.gov/event/21562/"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March 8,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receipt, screenshot&#10;&#10;Description automatically generated">
            <a:extLst>
              <a:ext uri="{FF2B5EF4-FFF2-40B4-BE49-F238E27FC236}">
                <a16:creationId xmlns:a16="http://schemas.microsoft.com/office/drawing/2014/main" id="{8CA379C8-C022-DE44-C3C4-89590B841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619" y="0"/>
            <a:ext cx="3857143" cy="6858000"/>
          </a:xfrm>
          <a:prstGeom prst="rect">
            <a:avLst/>
          </a:prstGeom>
        </p:spPr>
      </p:pic>
      <p:sp>
        <p:nvSpPr>
          <p:cNvPr id="2" name="Title 1">
            <a:extLst>
              <a:ext uri="{FF2B5EF4-FFF2-40B4-BE49-F238E27FC236}">
                <a16:creationId xmlns:a16="http://schemas.microsoft.com/office/drawing/2014/main" id="{291C8F45-C4F4-0BC0-A213-DB13DF88F1EE}"/>
              </a:ext>
            </a:extLst>
          </p:cNvPr>
          <p:cNvSpPr>
            <a:spLocks noGrp="1"/>
          </p:cNvSpPr>
          <p:nvPr>
            <p:ph type="title"/>
          </p:nvPr>
        </p:nvSpPr>
        <p:spPr>
          <a:xfrm>
            <a:off x="838200" y="365125"/>
            <a:ext cx="10515600" cy="941161"/>
          </a:xfrm>
        </p:spPr>
        <p:txBody>
          <a:bodyPr/>
          <a:lstStyle/>
          <a:p>
            <a:r>
              <a:rPr lang="en-US" b="1" dirty="0">
                <a:solidFill>
                  <a:schemeClr val="accent1"/>
                </a:solidFill>
              </a:rPr>
              <a:t>New TOF DSC Leadership</a:t>
            </a:r>
          </a:p>
        </p:txBody>
      </p:sp>
      <p:sp>
        <p:nvSpPr>
          <p:cNvPr id="9" name="Content Placeholder 8">
            <a:extLst>
              <a:ext uri="{FF2B5EF4-FFF2-40B4-BE49-F238E27FC236}">
                <a16:creationId xmlns:a16="http://schemas.microsoft.com/office/drawing/2014/main" id="{8C425ED8-9FA6-A081-55E3-08E87F174A9C}"/>
              </a:ext>
            </a:extLst>
          </p:cNvPr>
          <p:cNvSpPr>
            <a:spLocks noGrp="1"/>
          </p:cNvSpPr>
          <p:nvPr>
            <p:ph idx="1"/>
          </p:nvPr>
        </p:nvSpPr>
        <p:spPr>
          <a:xfrm>
            <a:off x="838200" y="1690688"/>
            <a:ext cx="6468533" cy="4486275"/>
          </a:xfrm>
        </p:spPr>
        <p:txBody>
          <a:bodyPr/>
          <a:lstStyle/>
          <a:p>
            <a:r>
              <a:rPr lang="en-US" dirty="0"/>
              <a:t>Discussed in TOF meeting Feb. 20</a:t>
            </a:r>
            <a:r>
              <a:rPr lang="en-US" baseline="30000" dirty="0"/>
              <a:t>th</a:t>
            </a:r>
            <a:r>
              <a:rPr lang="en-US" dirty="0"/>
              <a:t>: </a:t>
            </a:r>
          </a:p>
          <a:p>
            <a:pPr lvl="1"/>
            <a:r>
              <a:rPr lang="en-US" b="1" dirty="0"/>
              <a:t>DSL:</a:t>
            </a:r>
            <a:r>
              <a:rPr lang="en-US" dirty="0"/>
              <a:t> </a:t>
            </a:r>
            <a:r>
              <a:rPr lang="en-US" dirty="0" err="1"/>
              <a:t>Zhangbu</a:t>
            </a:r>
            <a:r>
              <a:rPr lang="en-US" dirty="0"/>
              <a:t> Xu (BNL -&gt; Kent State)</a:t>
            </a:r>
          </a:p>
          <a:p>
            <a:pPr lvl="1"/>
            <a:r>
              <a:rPr lang="en-US" b="1" dirty="0"/>
              <a:t>Co-DSL:</a:t>
            </a:r>
            <a:r>
              <a:rPr lang="en-US" dirty="0"/>
              <a:t> Satoshi Yano (Hiroshima)</a:t>
            </a:r>
          </a:p>
          <a:p>
            <a:pPr lvl="1"/>
            <a:r>
              <a:rPr lang="en-US" b="1" dirty="0"/>
              <a:t>DSTC </a:t>
            </a:r>
            <a:r>
              <a:rPr lang="en-US" dirty="0"/>
              <a:t>(Forward): Mathieu Benoit (ORNL)</a:t>
            </a:r>
          </a:p>
          <a:p>
            <a:pPr lvl="1"/>
            <a:r>
              <a:rPr lang="en-US" b="1" dirty="0"/>
              <a:t>DSTC</a:t>
            </a:r>
            <a:r>
              <a:rPr lang="en-US" dirty="0"/>
              <a:t> (Barrel): Matthew Gignac (Santa Cruz)</a:t>
            </a:r>
          </a:p>
          <a:p>
            <a:pPr lvl="1"/>
            <a:endParaRPr lang="en-US" dirty="0"/>
          </a:p>
          <a:p>
            <a:r>
              <a:rPr lang="en-US" dirty="0"/>
              <a:t>Many thanks to Zhenyu Ye for his outstanding leadership of the TOF DSC over the past year!</a:t>
            </a:r>
          </a:p>
        </p:txBody>
      </p:sp>
      <p:sp>
        <p:nvSpPr>
          <p:cNvPr id="4" name="Date Placeholder 3">
            <a:extLst>
              <a:ext uri="{FF2B5EF4-FFF2-40B4-BE49-F238E27FC236}">
                <a16:creationId xmlns:a16="http://schemas.microsoft.com/office/drawing/2014/main" id="{379E8812-A5E2-0613-CCBC-4C34DC9751D9}"/>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F07656B3-BE11-74E7-11FE-B787953FC2A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A5A50EC-C4FA-6D44-0A63-3FD1B344DB1C}"/>
              </a:ext>
            </a:extLst>
          </p:cNvPr>
          <p:cNvSpPr>
            <a:spLocks noGrp="1"/>
          </p:cNvSpPr>
          <p:nvPr>
            <p:ph type="sldNum" sz="quarter" idx="12"/>
          </p:nvPr>
        </p:nvSpPr>
        <p:spPr/>
        <p:txBody>
          <a:bodyPr/>
          <a:lstStyle/>
          <a:p>
            <a:fld id="{588949A8-7CCD-4D90-AA9A-1451BFC6FB3A}" type="slidenum">
              <a:rPr lang="en-US" smtClean="0"/>
              <a:t>10</a:t>
            </a:fld>
            <a:endParaRPr lang="en-US"/>
          </a:p>
        </p:txBody>
      </p:sp>
      <p:pic>
        <p:nvPicPr>
          <p:cNvPr id="1026" name="Picture 2" descr="Zhenyu Ye, UIC associate professor of physics | UIC today">
            <a:extLst>
              <a:ext uri="{FF2B5EF4-FFF2-40B4-BE49-F238E27FC236}">
                <a16:creationId xmlns:a16="http://schemas.microsoft.com/office/drawing/2014/main" id="{ABF20027-9083-5458-40E4-269730C2E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939" y="5001306"/>
            <a:ext cx="1160114" cy="174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7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409F-FC3D-4520-B11D-8009433733C2}"/>
              </a:ext>
            </a:extLst>
          </p:cNvPr>
          <p:cNvSpPr>
            <a:spLocks noGrp="1"/>
          </p:cNvSpPr>
          <p:nvPr>
            <p:ph type="title"/>
          </p:nvPr>
        </p:nvSpPr>
        <p:spPr>
          <a:xfrm>
            <a:off x="301841" y="365125"/>
            <a:ext cx="11051959" cy="3150431"/>
          </a:xfrm>
        </p:spPr>
        <p:txBody>
          <a:bodyPr>
            <a:normAutofit/>
          </a:bodyPr>
          <a:lstStyle/>
          <a:p>
            <a:r>
              <a:rPr lang="en-US" b="1" dirty="0">
                <a:solidFill>
                  <a:schemeClr val="accent1"/>
                </a:solidFill>
              </a:rPr>
              <a:t>Software </a:t>
            </a:r>
            <a:br>
              <a:rPr lang="en-US" b="1" dirty="0">
                <a:solidFill>
                  <a:schemeClr val="accent1"/>
                </a:solidFill>
              </a:rPr>
            </a:br>
            <a:r>
              <a:rPr lang="en-US" b="1" dirty="0">
                <a:solidFill>
                  <a:schemeClr val="accent1"/>
                </a:solidFill>
              </a:rPr>
              <a:t>and Computing </a:t>
            </a:r>
            <a:br>
              <a:rPr lang="en-US" b="1" dirty="0">
                <a:solidFill>
                  <a:schemeClr val="accent1"/>
                </a:solidFill>
              </a:rPr>
            </a:br>
            <a:r>
              <a:rPr lang="en-US" b="1" dirty="0">
                <a:solidFill>
                  <a:schemeClr val="accent1"/>
                </a:solidFill>
              </a:rPr>
              <a:t>Meeting </a:t>
            </a:r>
            <a:br>
              <a:rPr lang="en-US" b="1" dirty="0">
                <a:solidFill>
                  <a:schemeClr val="accent1"/>
                </a:solidFill>
              </a:rPr>
            </a:br>
            <a:r>
              <a:rPr lang="en-US" b="1" dirty="0">
                <a:solidFill>
                  <a:schemeClr val="accent1"/>
                </a:solidFill>
              </a:rPr>
              <a:t>@ CERN</a:t>
            </a:r>
          </a:p>
        </p:txBody>
      </p:sp>
      <p:sp>
        <p:nvSpPr>
          <p:cNvPr id="4" name="Date Placeholder 3">
            <a:extLst>
              <a:ext uri="{FF2B5EF4-FFF2-40B4-BE49-F238E27FC236}">
                <a16:creationId xmlns:a16="http://schemas.microsoft.com/office/drawing/2014/main" id="{C8843D77-8479-6CC5-8BBB-48306A31A9EB}"/>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071949E3-EA4D-424A-688A-956D24C2CED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48C7E60D-2C97-6FD8-111C-139BAC9B8DA2}"/>
              </a:ext>
            </a:extLst>
          </p:cNvPr>
          <p:cNvSpPr>
            <a:spLocks noGrp="1"/>
          </p:cNvSpPr>
          <p:nvPr>
            <p:ph type="sldNum" sz="quarter" idx="12"/>
          </p:nvPr>
        </p:nvSpPr>
        <p:spPr/>
        <p:txBody>
          <a:bodyPr/>
          <a:lstStyle/>
          <a:p>
            <a:fld id="{588949A8-7CCD-4D90-AA9A-1451BFC6FB3A}" type="slidenum">
              <a:rPr lang="en-US" smtClean="0"/>
              <a:t>11</a:t>
            </a:fld>
            <a:endParaRPr lang="en-US"/>
          </a:p>
        </p:txBody>
      </p:sp>
      <p:pic>
        <p:nvPicPr>
          <p:cNvPr id="8" name="Picture 7">
            <a:extLst>
              <a:ext uri="{FF2B5EF4-FFF2-40B4-BE49-F238E27FC236}">
                <a16:creationId xmlns:a16="http://schemas.microsoft.com/office/drawing/2014/main" id="{20ED76FB-526C-4C0C-D257-E4D6EECE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304" y="470517"/>
            <a:ext cx="8159196" cy="533306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56E1F9B-067E-0F96-26B4-4CA485BFDD8B}"/>
              </a:ext>
            </a:extLst>
          </p:cNvPr>
          <p:cNvSpPr txBox="1"/>
          <p:nvPr/>
        </p:nvSpPr>
        <p:spPr>
          <a:xfrm>
            <a:off x="301841" y="5707117"/>
            <a:ext cx="6267125" cy="923330"/>
          </a:xfrm>
          <a:prstGeom prst="rect">
            <a:avLst/>
          </a:prstGeom>
          <a:noFill/>
        </p:spPr>
        <p:txBody>
          <a:bodyPr wrap="square" rtlCol="0">
            <a:spAutoFit/>
          </a:bodyPr>
          <a:lstStyle/>
          <a:p>
            <a:r>
              <a:rPr lang="en-US" dirty="0"/>
              <a:t>Registration: </a:t>
            </a:r>
          </a:p>
          <a:p>
            <a:r>
              <a:rPr lang="en-US" dirty="0">
                <a:hlinkClick r:id="rId3"/>
              </a:rPr>
              <a:t>https://indico.cern.ch/event/1343984/registrations/102560/</a:t>
            </a:r>
            <a:endParaRPr lang="en-US" dirty="0"/>
          </a:p>
          <a:p>
            <a:endParaRPr lang="en-US" dirty="0"/>
          </a:p>
        </p:txBody>
      </p:sp>
      <p:pic>
        <p:nvPicPr>
          <p:cNvPr id="1026" name="Picture 2" descr="CERN Logo and symbol, meaning, history, PNG, brand">
            <a:extLst>
              <a:ext uri="{FF2B5EF4-FFF2-40B4-BE49-F238E27FC236}">
                <a16:creationId xmlns:a16="http://schemas.microsoft.com/office/drawing/2014/main" id="{551AE5CE-C054-E2F3-23F8-02278EA68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49" y="3326032"/>
            <a:ext cx="232410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6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10F7E6-EE06-E683-A6C0-A6C3471154FA}"/>
              </a:ext>
            </a:extLst>
          </p:cNvPr>
          <p:cNvSpPr>
            <a:spLocks noGrp="1"/>
          </p:cNvSpPr>
          <p:nvPr>
            <p:ph type="title"/>
          </p:nvPr>
        </p:nvSpPr>
        <p:spPr>
          <a:xfrm>
            <a:off x="2126624" y="270121"/>
            <a:ext cx="2909552" cy="1322007"/>
          </a:xfrm>
        </p:spPr>
        <p:txBody>
          <a:bodyPr/>
          <a:lstStyle/>
          <a:p>
            <a:r>
              <a:rPr lang="en-US" b="1" dirty="0">
                <a:solidFill>
                  <a:schemeClr val="accent1"/>
                </a:solidFill>
              </a:rPr>
              <a:t>Tutorials!</a:t>
            </a:r>
          </a:p>
        </p:txBody>
      </p:sp>
      <p:sp>
        <p:nvSpPr>
          <p:cNvPr id="4" name="Date Placeholder 3">
            <a:extLst>
              <a:ext uri="{FF2B5EF4-FFF2-40B4-BE49-F238E27FC236}">
                <a16:creationId xmlns:a16="http://schemas.microsoft.com/office/drawing/2014/main" id="{F2C0AA31-5BEB-3EEC-ED30-09B4156A4FA0}"/>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7B77CBA8-CDEA-D91B-BAAE-D0E08BA1AF5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D301F7F-745E-5B90-8925-E82B94B98E0C}"/>
              </a:ext>
            </a:extLst>
          </p:cNvPr>
          <p:cNvSpPr>
            <a:spLocks noGrp="1"/>
          </p:cNvSpPr>
          <p:nvPr>
            <p:ph type="sldNum" sz="quarter" idx="12"/>
          </p:nvPr>
        </p:nvSpPr>
        <p:spPr/>
        <p:txBody>
          <a:bodyPr/>
          <a:lstStyle/>
          <a:p>
            <a:fld id="{588949A8-7CCD-4D90-AA9A-1451BFC6FB3A}" type="slidenum">
              <a:rPr lang="en-US" smtClean="0"/>
              <a:t>12</a:t>
            </a:fld>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C471B8FD-2FB4-1ADE-962F-FEC743859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33" y="2044380"/>
            <a:ext cx="6442553" cy="2270147"/>
          </a:xfrm>
          <a:prstGeom prst="rect">
            <a:avLst/>
          </a:prstGeom>
          <a:ln>
            <a:solidFill>
              <a:schemeClr val="tx1"/>
            </a:solidFill>
          </a:ln>
        </p:spPr>
      </p:pic>
      <p:sp>
        <p:nvSpPr>
          <p:cNvPr id="10" name="TextBox 9">
            <a:extLst>
              <a:ext uri="{FF2B5EF4-FFF2-40B4-BE49-F238E27FC236}">
                <a16:creationId xmlns:a16="http://schemas.microsoft.com/office/drawing/2014/main" id="{F98A8C1D-7358-3906-60F6-879421AC3B9E}"/>
              </a:ext>
            </a:extLst>
          </p:cNvPr>
          <p:cNvSpPr txBox="1"/>
          <p:nvPr/>
        </p:nvSpPr>
        <p:spPr>
          <a:xfrm>
            <a:off x="172233" y="1633588"/>
            <a:ext cx="3472179" cy="369332"/>
          </a:xfrm>
          <a:prstGeom prst="rect">
            <a:avLst/>
          </a:prstGeom>
          <a:noFill/>
        </p:spPr>
        <p:txBody>
          <a:bodyPr wrap="square" rtlCol="0">
            <a:spAutoFit/>
          </a:bodyPr>
          <a:lstStyle/>
          <a:p>
            <a:r>
              <a:rPr lang="en-US" dirty="0"/>
              <a:t>email to collaboration 3/5: </a:t>
            </a:r>
          </a:p>
        </p:txBody>
      </p:sp>
      <p:pic>
        <p:nvPicPr>
          <p:cNvPr id="12" name="Picture 11" descr="Graphical user interface, text, application, email&#10;&#10;Description automatically generated">
            <a:extLst>
              <a:ext uri="{FF2B5EF4-FFF2-40B4-BE49-F238E27FC236}">
                <a16:creationId xmlns:a16="http://schemas.microsoft.com/office/drawing/2014/main" id="{707F6717-F91C-EC7C-D050-0A78C7CA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88" y="365124"/>
            <a:ext cx="4271312" cy="6019571"/>
          </a:xfrm>
          <a:prstGeom prst="rect">
            <a:avLst/>
          </a:prstGeom>
          <a:ln>
            <a:solidFill>
              <a:schemeClr val="tx1"/>
            </a:solidFill>
          </a:ln>
          <a:effectLst>
            <a:outerShdw blurRad="50800" dist="38100" dir="2700000" algn="tl" rotWithShape="0">
              <a:prstClr val="black">
                <a:alpha val="40000"/>
              </a:prstClr>
            </a:outerShdw>
          </a:effectLst>
        </p:spPr>
      </p:pic>
      <p:pic>
        <p:nvPicPr>
          <p:cNvPr id="2050" name="Picture 2" descr="Download Businessman, Cartoon, Training. Royalty-Free Stock Illustration  Image - Pixabay">
            <a:extLst>
              <a:ext uri="{FF2B5EF4-FFF2-40B4-BE49-F238E27FC236}">
                <a16:creationId xmlns:a16="http://schemas.microsoft.com/office/drawing/2014/main" id="{7B9A1029-89F6-A88F-A96C-8D4C645B6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079" y="3509912"/>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2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01E13-E2EC-6289-D57C-2A293A1E2965}"/>
              </a:ext>
            </a:extLst>
          </p:cNvPr>
          <p:cNvSpPr>
            <a:spLocks noGrp="1"/>
          </p:cNvSpPr>
          <p:nvPr>
            <p:ph idx="1"/>
          </p:nvPr>
        </p:nvSpPr>
        <p:spPr>
          <a:xfrm>
            <a:off x="477994" y="2066632"/>
            <a:ext cx="10769600" cy="3962985"/>
          </a:xfrm>
        </p:spPr>
        <p:txBody>
          <a:bodyPr>
            <a:normAutofit fontScale="92500" lnSpcReduction="20000"/>
          </a:bodyPr>
          <a:lstStyle/>
          <a:p>
            <a:r>
              <a:rPr lang="en-US" dirty="0"/>
              <a:t>Invited Talks:</a:t>
            </a:r>
          </a:p>
          <a:p>
            <a:pPr lvl="1"/>
            <a:r>
              <a:rPr lang="en-US" i="1" dirty="0"/>
              <a:t> </a:t>
            </a:r>
            <a:r>
              <a:rPr lang="en-US" i="1" dirty="0" err="1">
                <a:solidFill>
                  <a:schemeClr val="accent1"/>
                </a:solidFill>
              </a:rPr>
              <a:t>ePIC</a:t>
            </a:r>
            <a:r>
              <a:rPr lang="en-US" i="1" dirty="0">
                <a:solidFill>
                  <a:schemeClr val="accent1"/>
                </a:solidFill>
              </a:rPr>
              <a:t> Detector Overview </a:t>
            </a:r>
            <a:r>
              <a:rPr lang="en-US" dirty="0"/>
              <a:t>- Shujie Li</a:t>
            </a:r>
          </a:p>
          <a:p>
            <a:endParaRPr lang="en-US" dirty="0"/>
          </a:p>
          <a:p>
            <a:r>
              <a:rPr lang="en-US" dirty="0"/>
              <a:t>Contributed Talks:</a:t>
            </a:r>
          </a:p>
          <a:p>
            <a:pPr lvl="1"/>
            <a:r>
              <a:rPr lang="en-US" i="1" dirty="0"/>
              <a:t> </a:t>
            </a:r>
            <a:r>
              <a:rPr lang="en-US" i="1" dirty="0">
                <a:solidFill>
                  <a:schemeClr val="accent1"/>
                </a:solidFill>
              </a:rPr>
              <a:t>Overview of the </a:t>
            </a:r>
            <a:r>
              <a:rPr lang="en-US" i="1" dirty="0" err="1">
                <a:solidFill>
                  <a:schemeClr val="accent1"/>
                </a:solidFill>
              </a:rPr>
              <a:t>ePIC</a:t>
            </a:r>
            <a:r>
              <a:rPr lang="en-US" i="1" dirty="0">
                <a:solidFill>
                  <a:schemeClr val="accent1"/>
                </a:solidFill>
              </a:rPr>
              <a:t> Calorimetry </a:t>
            </a:r>
            <a:r>
              <a:rPr lang="en-US" dirty="0"/>
              <a:t>– </a:t>
            </a:r>
            <a:br>
              <a:rPr lang="en-US" dirty="0"/>
            </a:br>
            <a:r>
              <a:rPr lang="en-US" dirty="0"/>
              <a:t>Henry </a:t>
            </a:r>
            <a:r>
              <a:rPr lang="en-US" dirty="0" err="1"/>
              <a:t>Klest</a:t>
            </a:r>
            <a:endParaRPr lang="en-US" dirty="0"/>
          </a:p>
          <a:p>
            <a:pPr lvl="1"/>
            <a:r>
              <a:rPr lang="en-US" i="1" dirty="0"/>
              <a:t> </a:t>
            </a:r>
            <a:r>
              <a:rPr lang="en-US" i="1" dirty="0">
                <a:solidFill>
                  <a:schemeClr val="accent1"/>
                </a:solidFill>
              </a:rPr>
              <a:t>Silicon Vertex Tracker for the </a:t>
            </a:r>
            <a:r>
              <a:rPr lang="en-US" i="1" dirty="0" err="1">
                <a:solidFill>
                  <a:schemeClr val="accent1"/>
                </a:solidFill>
              </a:rPr>
              <a:t>ePIC</a:t>
            </a:r>
            <a:r>
              <a:rPr lang="en-US" i="1" dirty="0">
                <a:solidFill>
                  <a:schemeClr val="accent1"/>
                </a:solidFill>
              </a:rPr>
              <a:t> experiment at the Electron-Ion Collider</a:t>
            </a:r>
            <a:r>
              <a:rPr lang="en-US" dirty="0">
                <a:solidFill>
                  <a:schemeClr val="accent1"/>
                </a:solidFill>
              </a:rPr>
              <a:t> </a:t>
            </a:r>
            <a:r>
              <a:rPr lang="en-US" dirty="0"/>
              <a:t>– </a:t>
            </a:r>
            <a:br>
              <a:rPr lang="en-US" dirty="0"/>
            </a:br>
            <a:r>
              <a:rPr lang="en-US" dirty="0"/>
              <a:t>Gian Michele </a:t>
            </a:r>
            <a:r>
              <a:rPr lang="en-US" dirty="0" err="1"/>
              <a:t>Innocenti</a:t>
            </a:r>
            <a:endParaRPr lang="en-US" dirty="0"/>
          </a:p>
          <a:p>
            <a:pPr lvl="1"/>
            <a:r>
              <a:rPr lang="en-US" i="1" dirty="0"/>
              <a:t> </a:t>
            </a:r>
            <a:r>
              <a:rPr lang="en-US" i="1" dirty="0">
                <a:solidFill>
                  <a:schemeClr val="accent1"/>
                </a:solidFill>
              </a:rPr>
              <a:t>Particle Identification with the </a:t>
            </a:r>
            <a:r>
              <a:rPr lang="en-US" i="1" dirty="0" err="1">
                <a:solidFill>
                  <a:schemeClr val="accent1"/>
                </a:solidFill>
              </a:rPr>
              <a:t>ePIC</a:t>
            </a:r>
            <a:r>
              <a:rPr lang="en-US" i="1" dirty="0">
                <a:solidFill>
                  <a:schemeClr val="accent1"/>
                </a:solidFill>
              </a:rPr>
              <a:t> detector at the EIC </a:t>
            </a:r>
            <a:r>
              <a:rPr lang="en-US" dirty="0"/>
              <a:t>– </a:t>
            </a:r>
            <a:br>
              <a:rPr lang="en-US" dirty="0"/>
            </a:br>
            <a:r>
              <a:rPr lang="en-US" dirty="0" err="1"/>
              <a:t>Chandradoy</a:t>
            </a:r>
            <a:r>
              <a:rPr lang="en-US" dirty="0"/>
              <a:t> Chatterjee</a:t>
            </a:r>
          </a:p>
          <a:p>
            <a:pPr lvl="1"/>
            <a:r>
              <a:rPr lang="en-US" i="1" dirty="0"/>
              <a:t> </a:t>
            </a:r>
            <a:r>
              <a:rPr lang="en-US" i="1" dirty="0">
                <a:solidFill>
                  <a:schemeClr val="accent1"/>
                </a:solidFill>
              </a:rPr>
              <a:t>Physics Perspectives with the </a:t>
            </a:r>
            <a:r>
              <a:rPr lang="en-US" i="1" dirty="0" err="1">
                <a:solidFill>
                  <a:schemeClr val="accent1"/>
                </a:solidFill>
              </a:rPr>
              <a:t>ePIC</a:t>
            </a:r>
            <a:r>
              <a:rPr lang="en-US" i="1" dirty="0">
                <a:solidFill>
                  <a:schemeClr val="accent1"/>
                </a:solidFill>
              </a:rPr>
              <a:t> Far-Forward and Far-Backward detectors</a:t>
            </a:r>
            <a:r>
              <a:rPr lang="en-US" dirty="0">
                <a:solidFill>
                  <a:schemeClr val="accent1"/>
                </a:solidFill>
              </a:rPr>
              <a:t> </a:t>
            </a:r>
            <a:r>
              <a:rPr lang="en-US" dirty="0"/>
              <a:t>- </a:t>
            </a:r>
            <a:br>
              <a:rPr lang="en-US" dirty="0"/>
            </a:br>
            <a:r>
              <a:rPr lang="en-US" dirty="0"/>
              <a:t>Michael Pitt</a:t>
            </a:r>
          </a:p>
        </p:txBody>
      </p:sp>
      <p:sp>
        <p:nvSpPr>
          <p:cNvPr id="4" name="Date Placeholder 3">
            <a:extLst>
              <a:ext uri="{FF2B5EF4-FFF2-40B4-BE49-F238E27FC236}">
                <a16:creationId xmlns:a16="http://schemas.microsoft.com/office/drawing/2014/main" id="{4BD612D7-8EC9-B0F9-5787-8065D8918AD1}"/>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73B19AD2-3C5D-C83B-22D4-B912EE084A6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9791B21-ED8E-5CBC-80D7-4EC104C532A4}"/>
              </a:ext>
            </a:extLst>
          </p:cNvPr>
          <p:cNvSpPr>
            <a:spLocks noGrp="1"/>
          </p:cNvSpPr>
          <p:nvPr>
            <p:ph type="sldNum" sz="quarter" idx="12"/>
          </p:nvPr>
        </p:nvSpPr>
        <p:spPr/>
        <p:txBody>
          <a:bodyPr/>
          <a:lstStyle/>
          <a:p>
            <a:fld id="{588949A8-7CCD-4D90-AA9A-1451BFC6FB3A}" type="slidenum">
              <a:rPr lang="en-US" smtClean="0"/>
              <a:t>13</a:t>
            </a:fld>
            <a:endParaRPr lang="en-US"/>
          </a:p>
        </p:txBody>
      </p:sp>
      <p:sp>
        <p:nvSpPr>
          <p:cNvPr id="7" name="Title 6">
            <a:extLst>
              <a:ext uri="{FF2B5EF4-FFF2-40B4-BE49-F238E27FC236}">
                <a16:creationId xmlns:a16="http://schemas.microsoft.com/office/drawing/2014/main" id="{A0A0A55A-4129-5F9F-FEE4-536EC2E9BC61}"/>
              </a:ext>
            </a:extLst>
          </p:cNvPr>
          <p:cNvSpPr>
            <a:spLocks noGrp="1"/>
          </p:cNvSpPr>
          <p:nvPr>
            <p:ph type="title"/>
          </p:nvPr>
        </p:nvSpPr>
        <p:spPr>
          <a:xfrm>
            <a:off x="371789" y="365126"/>
            <a:ext cx="10982011" cy="1201208"/>
          </a:xfrm>
        </p:spPr>
        <p:txBody>
          <a:bodyPr/>
          <a:lstStyle/>
          <a:p>
            <a:r>
              <a:rPr lang="en-US" b="1" dirty="0" err="1">
                <a:solidFill>
                  <a:schemeClr val="accent1"/>
                </a:solidFill>
              </a:rPr>
              <a:t>ePIC</a:t>
            </a:r>
            <a:r>
              <a:rPr lang="en-US" b="1" dirty="0">
                <a:solidFill>
                  <a:schemeClr val="accent1"/>
                </a:solidFill>
              </a:rPr>
              <a:t> Talks @ DIS 2024</a:t>
            </a:r>
          </a:p>
        </p:txBody>
      </p:sp>
      <p:pic>
        <p:nvPicPr>
          <p:cNvPr id="2052" name="Picture 4" descr="31th International Workshop on Deep Inelastic Scattering">
            <a:extLst>
              <a:ext uri="{FF2B5EF4-FFF2-40B4-BE49-F238E27FC236}">
                <a16:creationId xmlns:a16="http://schemas.microsoft.com/office/drawing/2014/main" id="{12789B70-21B1-FF75-617F-D30A0307F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96938"/>
            <a:ext cx="7451759" cy="3285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AC0CCA-684F-FD26-0310-440BEC2E6D7E}"/>
              </a:ext>
            </a:extLst>
          </p:cNvPr>
          <p:cNvSpPr txBox="1"/>
          <p:nvPr/>
        </p:nvSpPr>
        <p:spPr>
          <a:xfrm>
            <a:off x="988506" y="1358901"/>
            <a:ext cx="4343400" cy="380999"/>
          </a:xfrm>
          <a:prstGeom prst="rect">
            <a:avLst/>
          </a:prstGeom>
          <a:noFill/>
        </p:spPr>
        <p:txBody>
          <a:bodyPr wrap="square" rtlCol="0">
            <a:spAutoFit/>
          </a:bodyPr>
          <a:lstStyle/>
          <a:p>
            <a:r>
              <a:rPr lang="en-US" dirty="0">
                <a:hlinkClick r:id="rId3"/>
              </a:rPr>
              <a:t>https://lpsc-indico.in2p3.fr/event/3268/</a:t>
            </a:r>
            <a:endParaRPr lang="en-US" dirty="0"/>
          </a:p>
        </p:txBody>
      </p:sp>
      <p:sp>
        <p:nvSpPr>
          <p:cNvPr id="9" name="TextBox 8">
            <a:extLst>
              <a:ext uri="{FF2B5EF4-FFF2-40B4-BE49-F238E27FC236}">
                <a16:creationId xmlns:a16="http://schemas.microsoft.com/office/drawing/2014/main" id="{955BD5AB-660A-EF3A-1B12-363947BA1BBE}"/>
              </a:ext>
            </a:extLst>
          </p:cNvPr>
          <p:cNvSpPr txBox="1"/>
          <p:nvPr/>
        </p:nvSpPr>
        <p:spPr>
          <a:xfrm>
            <a:off x="2073960" y="5902867"/>
            <a:ext cx="7577667" cy="369332"/>
          </a:xfrm>
          <a:prstGeom prst="rect">
            <a:avLst/>
          </a:prstGeom>
          <a:noFill/>
        </p:spPr>
        <p:txBody>
          <a:bodyPr wrap="square" rtlCol="0">
            <a:spAutoFit/>
          </a:bodyPr>
          <a:lstStyle/>
          <a:p>
            <a:r>
              <a:rPr lang="en-US" i="1" dirty="0"/>
              <a:t>Many thanks to the Conferences and Talks Committee for organizing this!</a:t>
            </a:r>
          </a:p>
        </p:txBody>
      </p:sp>
    </p:spTree>
    <p:extLst>
      <p:ext uri="{BB962C8B-B14F-4D97-AF65-F5344CB8AC3E}">
        <p14:creationId xmlns:p14="http://schemas.microsoft.com/office/powerpoint/2010/main" val="1738628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3E6F-AC58-6AE6-02E5-A6D5076F05FC}"/>
              </a:ext>
            </a:extLst>
          </p:cNvPr>
          <p:cNvSpPr>
            <a:spLocks noGrp="1"/>
          </p:cNvSpPr>
          <p:nvPr>
            <p:ph type="title"/>
          </p:nvPr>
        </p:nvSpPr>
        <p:spPr>
          <a:xfrm>
            <a:off x="838200" y="365126"/>
            <a:ext cx="10515600" cy="788172"/>
          </a:xfrm>
        </p:spPr>
        <p:txBody>
          <a:bodyPr/>
          <a:lstStyle/>
          <a:p>
            <a:r>
              <a:rPr lang="en-US" b="1" dirty="0">
                <a:solidFill>
                  <a:schemeClr val="accent1"/>
                </a:solidFill>
              </a:rPr>
              <a:t>EC Seminar Series – Mar. 13</a:t>
            </a:r>
            <a:r>
              <a:rPr lang="en-US" b="1" baseline="30000" dirty="0">
                <a:solidFill>
                  <a:schemeClr val="accent1"/>
                </a:solidFill>
              </a:rPr>
              <a:t>th</a:t>
            </a:r>
            <a:r>
              <a:rPr lang="en-US" b="1" dirty="0">
                <a:solidFill>
                  <a:schemeClr val="accent1"/>
                </a:solidFill>
              </a:rPr>
              <a:t>! </a:t>
            </a:r>
          </a:p>
        </p:txBody>
      </p:sp>
      <p:sp>
        <p:nvSpPr>
          <p:cNvPr id="3" name="Content Placeholder 2">
            <a:extLst>
              <a:ext uri="{FF2B5EF4-FFF2-40B4-BE49-F238E27FC236}">
                <a16:creationId xmlns:a16="http://schemas.microsoft.com/office/drawing/2014/main" id="{FC1599D0-3DFC-9597-26F7-8D928BFD55F3}"/>
              </a:ext>
            </a:extLst>
          </p:cNvPr>
          <p:cNvSpPr>
            <a:spLocks noGrp="1"/>
          </p:cNvSpPr>
          <p:nvPr>
            <p:ph idx="1"/>
          </p:nvPr>
        </p:nvSpPr>
        <p:spPr>
          <a:xfrm>
            <a:off x="486507" y="1877063"/>
            <a:ext cx="8667541" cy="4424362"/>
          </a:xfrm>
        </p:spPr>
        <p:txBody>
          <a:bodyPr>
            <a:normAutofit/>
          </a:bodyPr>
          <a:lstStyle/>
          <a:p>
            <a:pPr marL="0" marR="0" indent="0">
              <a:spcBef>
                <a:spcPts val="0"/>
              </a:spcBef>
              <a:spcAft>
                <a:spcPts val="0"/>
              </a:spcAft>
              <a:buNone/>
            </a:pPr>
            <a:r>
              <a:rPr lang="en-US" i="1" dirty="0">
                <a:effectLst/>
                <a:latin typeface="Aptos" panose="020B0004020202020204" pitchFamily="34" charset="0"/>
                <a:ea typeface="Calibri" panose="020F0502020204030204" pitchFamily="34" charset="0"/>
                <a:cs typeface="Calibri" panose="020F0502020204030204" pitchFamily="34" charset="0"/>
              </a:rPr>
              <a:t>Vector Meson Production </a:t>
            </a:r>
            <a:r>
              <a:rPr lang="en-US" sz="1800" dirty="0">
                <a:effectLst/>
                <a:latin typeface="Aptos" panose="020B0004020202020204" pitchFamily="34" charset="0"/>
                <a:ea typeface="Calibri" panose="020F0502020204030204" pitchFamily="34" charset="0"/>
                <a:cs typeface="Calibri" panose="020F0502020204030204" pitchFamily="34" charset="0"/>
              </a:rPr>
              <a:t>– Kong Tu (BNL)</a:t>
            </a:r>
          </a:p>
          <a:p>
            <a:pPr marL="0" marR="0" indent="0">
              <a:spcBef>
                <a:spcPts val="0"/>
              </a:spcBef>
              <a:spcAft>
                <a:spcPts val="0"/>
              </a:spcAft>
              <a:buNone/>
            </a:pPr>
            <a:endParaRPr lang="en-US" sz="1800" dirty="0">
              <a:latin typeface="Aptos" panose="020B000402020202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Our esteemed speaker Kong Tu (BNL), will delve into the intriguing realm of Vector Meson production, shedding light on recent experimental findings and engaging in discussions about their implications. This seminar will not only serve as an opportunity to deepen your understanding of this fascinating subject matter but also to connect with fellow researchers and explore potential avenues for collaboration.</a:t>
            </a: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Date</a:t>
            </a:r>
            <a:r>
              <a:rPr lang="en-US" sz="1800" b="1" dirty="0">
                <a:effectLst/>
                <a:latin typeface="Calibri" panose="020F0502020204030204" pitchFamily="34" charset="0"/>
                <a:ea typeface="Calibri" panose="020F0502020204030204" pitchFamily="34" charset="0"/>
              </a:rPr>
              <a:t>: Wednesday, March 13th</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Time: </a:t>
            </a:r>
            <a:r>
              <a:rPr lang="en-US" sz="1800" b="1" dirty="0">
                <a:effectLst/>
                <a:latin typeface="Calibri" panose="020F0502020204030204" pitchFamily="34" charset="0"/>
                <a:ea typeface="Calibri" panose="020F0502020204030204" pitchFamily="34" charset="0"/>
              </a:rPr>
              <a:t>10:00 AM (BNL Time)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Zoom: </a:t>
            </a:r>
            <a:r>
              <a:rPr lang="en-US" sz="1800" u="sng" dirty="0">
                <a:solidFill>
                  <a:srgbClr val="0563C1"/>
                </a:solidFill>
                <a:effectLst/>
                <a:latin typeface="Calibri" panose="020F0502020204030204" pitchFamily="34" charset="0"/>
                <a:ea typeface="Calibri" panose="020F0502020204030204" pitchFamily="34" charset="0"/>
                <a:hlinkClick r:id="rId2"/>
              </a:rPr>
              <a:t>https://osu.zoom.us/j/97494262621?pwd=b3k5RnRyeEsvWW94UUhidVYyd2pydz09</a:t>
            </a: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A606D74-B9E5-0203-51AA-697960DA4AA6}"/>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F8CB678B-4368-9829-AED4-64790F946437}"/>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4615C61-EC93-9D7A-D9FD-D1318ECE59FF}"/>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1026" name="Picture 2" descr="Zhoudunming (Kong) Tu">
            <a:extLst>
              <a:ext uri="{FF2B5EF4-FFF2-40B4-BE49-F238E27FC236}">
                <a16:creationId xmlns:a16="http://schemas.microsoft.com/office/drawing/2014/main" id="{C2DC61DE-1983-CCB8-13AA-B6B3659CD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032" y="1796454"/>
            <a:ext cx="2564918" cy="380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26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48752" y="1491450"/>
            <a:ext cx="3969772" cy="4685514"/>
          </a:xfrm>
        </p:spPr>
        <p:txBody>
          <a:bodyPr>
            <a:normAutofit fontScale="92500" lnSpcReduction="20000"/>
          </a:bodyPr>
          <a:lstStyle/>
          <a:p>
            <a:r>
              <a:rPr lang="en-US" dirty="0"/>
              <a:t>Lehigh University </a:t>
            </a:r>
            <a:br>
              <a:rPr lang="en-US" dirty="0"/>
            </a:br>
            <a:r>
              <a:rPr lang="en-US" dirty="0"/>
              <a:t>Bethlehem, PA</a:t>
            </a:r>
          </a:p>
          <a:p>
            <a:r>
              <a:rPr lang="en-US" dirty="0"/>
              <a:t>July 22-28</a:t>
            </a:r>
          </a:p>
          <a:p>
            <a:r>
              <a:rPr lang="en-US" dirty="0"/>
              <a:t>Jointly organized with the EICUG</a:t>
            </a:r>
          </a:p>
          <a:p>
            <a:r>
              <a:rPr lang="en-US" dirty="0"/>
              <a:t>Planning a joint session with talks of common interest </a:t>
            </a:r>
          </a:p>
          <a:p>
            <a:r>
              <a:rPr lang="en-US" dirty="0" err="1"/>
              <a:t>ePIC</a:t>
            </a:r>
            <a:r>
              <a:rPr lang="en-US" dirty="0"/>
              <a:t> Meeting </a:t>
            </a:r>
            <a:br>
              <a:rPr lang="en-US" dirty="0"/>
            </a:br>
            <a:r>
              <a:rPr lang="en-US" dirty="0"/>
              <a:t> July 24-28</a:t>
            </a:r>
            <a:r>
              <a:rPr lang="en-US" baseline="30000" dirty="0"/>
              <a:t>th</a:t>
            </a:r>
            <a:r>
              <a:rPr lang="en-US" dirty="0"/>
              <a:t> </a:t>
            </a:r>
          </a:p>
          <a:p>
            <a:r>
              <a:rPr lang="en-US" dirty="0"/>
              <a:t>In contact with Tim Hallman regarding DOE </a:t>
            </a:r>
            <a:r>
              <a:rPr lang="en-US"/>
              <a:t>meeting limits</a:t>
            </a:r>
            <a:endParaRPr lang="en-US" dirty="0"/>
          </a:p>
          <a:p>
            <a:endParaRPr lang="en-US" dirty="0"/>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23194" y="1707218"/>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3/8/2024</a:t>
            </a:r>
          </a:p>
        </p:txBody>
      </p:sp>
      <p:sp>
        <p:nvSpPr>
          <p:cNvPr id="9" name="Footer Placeholder 8">
            <a:extLst>
              <a:ext uri="{FF2B5EF4-FFF2-40B4-BE49-F238E27FC236}">
                <a16:creationId xmlns:a16="http://schemas.microsoft.com/office/drawing/2014/main" id="{4137CAE8-761A-BA8D-F1F0-6A5FCABDB7DF}"/>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2FD0B490-EC11-C4B7-811B-89D19B5433C2}"/>
              </a:ext>
            </a:extLst>
          </p:cNvPr>
          <p:cNvSpPr>
            <a:spLocks noGrp="1"/>
          </p:cNvSpPr>
          <p:nvPr>
            <p:ph type="sldNum" sz="quarter" idx="12"/>
          </p:nvPr>
        </p:nvSpPr>
        <p:spPr/>
        <p:txBody>
          <a:bodyPr/>
          <a:lstStyle/>
          <a:p>
            <a:fld id="{A91138DA-E084-4749-A548-E042332140CC}" type="slidenum">
              <a:rPr lang="en-US" smtClean="0"/>
              <a:t>15</a:t>
            </a:fld>
            <a:endParaRPr lang="en-US"/>
          </a:p>
        </p:txBody>
      </p:sp>
      <p:sp>
        <p:nvSpPr>
          <p:cNvPr id="2" name="TextBox 1">
            <a:extLst>
              <a:ext uri="{FF2B5EF4-FFF2-40B4-BE49-F238E27FC236}">
                <a16:creationId xmlns:a16="http://schemas.microsoft.com/office/drawing/2014/main" id="{F2151089-D234-5113-8B51-BD02251CC9EF}"/>
              </a:ext>
            </a:extLst>
          </p:cNvPr>
          <p:cNvSpPr txBox="1"/>
          <p:nvPr/>
        </p:nvSpPr>
        <p:spPr>
          <a:xfrm>
            <a:off x="1203435" y="5801664"/>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Tree>
    <p:extLst>
      <p:ext uri="{BB962C8B-B14F-4D97-AF65-F5344CB8AC3E}">
        <p14:creationId xmlns:p14="http://schemas.microsoft.com/office/powerpoint/2010/main" val="342035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C9-EACA-2240-BADB-50EFE2CC09C7}"/>
              </a:ext>
            </a:extLst>
          </p:cNvPr>
          <p:cNvSpPr>
            <a:spLocks noGrp="1"/>
          </p:cNvSpPr>
          <p:nvPr>
            <p:ph type="title"/>
          </p:nvPr>
        </p:nvSpPr>
        <p:spPr>
          <a:xfrm>
            <a:off x="491067" y="365126"/>
            <a:ext cx="10862733" cy="998008"/>
          </a:xfrm>
        </p:spPr>
        <p:txBody>
          <a:bodyPr/>
          <a:lstStyle/>
          <a:p>
            <a:r>
              <a:rPr lang="en-US" b="1" dirty="0">
                <a:solidFill>
                  <a:schemeClr val="accent1"/>
                </a:solidFill>
              </a:rPr>
              <a:t>High-Level Agenda July 22-28 (DRAFT)</a:t>
            </a:r>
          </a:p>
        </p:txBody>
      </p:sp>
      <p:sp>
        <p:nvSpPr>
          <p:cNvPr id="4" name="Date Placeholder 3">
            <a:extLst>
              <a:ext uri="{FF2B5EF4-FFF2-40B4-BE49-F238E27FC236}">
                <a16:creationId xmlns:a16="http://schemas.microsoft.com/office/drawing/2014/main" id="{F9A30C8D-1A16-09F9-7685-CDD2925106D2}"/>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0928A700-CA2C-DFE2-03FA-B77BCE4C5E7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19559C2-70A0-E6E7-0559-6AEF93D4301F}"/>
              </a:ext>
            </a:extLst>
          </p:cNvPr>
          <p:cNvSpPr>
            <a:spLocks noGrp="1"/>
          </p:cNvSpPr>
          <p:nvPr>
            <p:ph type="sldNum" sz="quarter" idx="12"/>
          </p:nvPr>
        </p:nvSpPr>
        <p:spPr/>
        <p:txBody>
          <a:bodyPr/>
          <a:lstStyle/>
          <a:p>
            <a:fld id="{588949A8-7CCD-4D90-AA9A-1451BFC6FB3A}" type="slidenum">
              <a:rPr lang="en-US" smtClean="0"/>
              <a:t>16</a:t>
            </a:fld>
            <a:endParaRPr lang="en-US"/>
          </a:p>
        </p:txBody>
      </p:sp>
      <p:pic>
        <p:nvPicPr>
          <p:cNvPr id="10" name="Picture 9" descr="Table&#10;&#10;Description automatically generated with medium confidence">
            <a:extLst>
              <a:ext uri="{FF2B5EF4-FFF2-40B4-BE49-F238E27FC236}">
                <a16:creationId xmlns:a16="http://schemas.microsoft.com/office/drawing/2014/main" id="{A124B70F-FF3D-F42A-DF5C-D84CD25D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 y="1786466"/>
            <a:ext cx="8905722" cy="4262510"/>
          </a:xfrm>
          <a:prstGeom prst="rect">
            <a:avLst/>
          </a:prstGeom>
        </p:spPr>
      </p:pic>
      <p:grpSp>
        <p:nvGrpSpPr>
          <p:cNvPr id="25" name="Group 24">
            <a:extLst>
              <a:ext uri="{FF2B5EF4-FFF2-40B4-BE49-F238E27FC236}">
                <a16:creationId xmlns:a16="http://schemas.microsoft.com/office/drawing/2014/main" id="{81BA8E58-DC7D-432D-61FC-3A88659D2DB8}"/>
              </a:ext>
            </a:extLst>
          </p:cNvPr>
          <p:cNvGrpSpPr/>
          <p:nvPr/>
        </p:nvGrpSpPr>
        <p:grpSpPr>
          <a:xfrm>
            <a:off x="4064000" y="1495437"/>
            <a:ext cx="7874000" cy="4728609"/>
            <a:chOff x="4064000" y="1495437"/>
            <a:chExt cx="7874000" cy="4728609"/>
          </a:xfrm>
        </p:grpSpPr>
        <p:grpSp>
          <p:nvGrpSpPr>
            <p:cNvPr id="23" name="Group 22">
              <a:extLst>
                <a:ext uri="{FF2B5EF4-FFF2-40B4-BE49-F238E27FC236}">
                  <a16:creationId xmlns:a16="http://schemas.microsoft.com/office/drawing/2014/main" id="{35316C49-957E-49F4-CAD4-158B5B704263}"/>
                </a:ext>
              </a:extLst>
            </p:cNvPr>
            <p:cNvGrpSpPr/>
            <p:nvPr/>
          </p:nvGrpSpPr>
          <p:grpSpPr>
            <a:xfrm>
              <a:off x="4064000" y="1495437"/>
              <a:ext cx="7874000" cy="4728609"/>
              <a:chOff x="4064000" y="1495437"/>
              <a:chExt cx="7874000" cy="4728609"/>
            </a:xfrm>
          </p:grpSpPr>
          <p:pic>
            <p:nvPicPr>
              <p:cNvPr id="12" name="Picture 11" descr="Text&#10;&#10;Description automatically generated">
                <a:extLst>
                  <a:ext uri="{FF2B5EF4-FFF2-40B4-BE49-F238E27FC236}">
                    <a16:creationId xmlns:a16="http://schemas.microsoft.com/office/drawing/2014/main" id="{EC5DC790-6D0A-F98E-6F04-89560A72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03" y="1495437"/>
                <a:ext cx="6992097" cy="4728609"/>
              </a:xfrm>
              <a:prstGeom prst="rect">
                <a:avLst/>
              </a:prstGeom>
              <a:noFill/>
              <a:ln w="15875">
                <a:solidFill>
                  <a:schemeClr val="tx1"/>
                </a:solidFill>
              </a:ln>
              <a:effectLst>
                <a:outerShdw blurRad="50800" dist="38100" dir="2700000" algn="tl" rotWithShape="0">
                  <a:prstClr val="black">
                    <a:alpha val="40000"/>
                  </a:prstClr>
                </a:outerShdw>
              </a:effectLst>
            </p:spPr>
          </p:pic>
          <p:cxnSp>
            <p:nvCxnSpPr>
              <p:cNvPr id="14" name="Straight Connector 13">
                <a:extLst>
                  <a:ext uri="{FF2B5EF4-FFF2-40B4-BE49-F238E27FC236}">
                    <a16:creationId xmlns:a16="http://schemas.microsoft.com/office/drawing/2014/main" id="{E4009EB7-3C04-0519-0035-3799176DC03E}"/>
                  </a:ext>
                </a:extLst>
              </p:cNvPr>
              <p:cNvCxnSpPr>
                <a:cxnSpLocks/>
              </p:cNvCxnSpPr>
              <p:nvPr/>
            </p:nvCxnSpPr>
            <p:spPr>
              <a:xfrm flipV="1">
                <a:off x="4064000" y="1495437"/>
                <a:ext cx="881903" cy="2306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617A46-E190-73A4-B785-ECD829F4FEE6}"/>
                  </a:ext>
                </a:extLst>
              </p:cNvPr>
              <p:cNvCxnSpPr>
                <a:cxnSpLocks/>
              </p:cNvCxnSpPr>
              <p:nvPr/>
            </p:nvCxnSpPr>
            <p:spPr>
              <a:xfrm>
                <a:off x="4073151" y="4224865"/>
                <a:ext cx="872752" cy="19698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882318-C82A-6D3F-DFF5-E3A1E351715C}"/>
                </a:ext>
              </a:extLst>
            </p:cNvPr>
            <p:cNvSpPr/>
            <p:nvPr/>
          </p:nvSpPr>
          <p:spPr>
            <a:xfrm>
              <a:off x="5135270" y="2911450"/>
              <a:ext cx="6218530" cy="32991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0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9B3-DE82-CD5C-7F0F-AF7E3B13FEEA}"/>
              </a:ext>
            </a:extLst>
          </p:cNvPr>
          <p:cNvSpPr>
            <a:spLocks noGrp="1"/>
          </p:cNvSpPr>
          <p:nvPr>
            <p:ph type="title"/>
          </p:nvPr>
        </p:nvSpPr>
        <p:spPr>
          <a:xfrm>
            <a:off x="838200" y="365126"/>
            <a:ext cx="10515600" cy="769992"/>
          </a:xfrm>
        </p:spPr>
        <p:txBody>
          <a:bodyPr/>
          <a:lstStyle/>
          <a:p>
            <a:r>
              <a:rPr lang="en-US" b="1" dirty="0">
                <a:solidFill>
                  <a:schemeClr val="accent1"/>
                </a:solidFill>
              </a:rPr>
              <a:t>Higher Order Collaboration Meeting (NNCM)</a:t>
            </a:r>
          </a:p>
        </p:txBody>
      </p:sp>
      <p:sp>
        <p:nvSpPr>
          <p:cNvPr id="3" name="Content Placeholder 2">
            <a:extLst>
              <a:ext uri="{FF2B5EF4-FFF2-40B4-BE49-F238E27FC236}">
                <a16:creationId xmlns:a16="http://schemas.microsoft.com/office/drawing/2014/main" id="{31B59365-0A6C-1B35-AE7D-AC8676E65A88}"/>
              </a:ext>
            </a:extLst>
          </p:cNvPr>
          <p:cNvSpPr>
            <a:spLocks noGrp="1"/>
          </p:cNvSpPr>
          <p:nvPr>
            <p:ph idx="1"/>
          </p:nvPr>
        </p:nvSpPr>
        <p:spPr>
          <a:xfrm>
            <a:off x="7977051" y="1361445"/>
            <a:ext cx="3533503" cy="4768577"/>
          </a:xfrm>
        </p:spPr>
        <p:txBody>
          <a:bodyPr>
            <a:normAutofit lnSpcReduction="10000"/>
          </a:bodyPr>
          <a:lstStyle/>
          <a:p>
            <a:r>
              <a:rPr lang="en-US" dirty="0"/>
              <a:t>Call sent Feb. 6</a:t>
            </a:r>
            <a:r>
              <a:rPr lang="en-US" baseline="30000" dirty="0"/>
              <a:t>th</a:t>
            </a:r>
            <a:r>
              <a:rPr lang="en-US" dirty="0"/>
              <a:t>: </a:t>
            </a:r>
          </a:p>
          <a:p>
            <a:pPr lvl="1"/>
            <a:r>
              <a:rPr lang="en-US" dirty="0"/>
              <a:t>We realize that a lot of time is needed to plan these events</a:t>
            </a:r>
          </a:p>
          <a:p>
            <a:pPr lvl="1"/>
            <a:r>
              <a:rPr lang="en-US" dirty="0"/>
              <a:t>Call will be open through Mar. 29th </a:t>
            </a:r>
          </a:p>
          <a:p>
            <a:pPr lvl="1"/>
            <a:r>
              <a:rPr lang="en-US" dirty="0"/>
              <a:t>Expect a decision a few weeks after call closes</a:t>
            </a:r>
          </a:p>
          <a:p>
            <a:pPr lvl="1"/>
            <a:endParaRPr lang="en-US" dirty="0"/>
          </a:p>
          <a:p>
            <a:r>
              <a:rPr lang="en-US" dirty="0"/>
              <a:t>Looking forward to many exciting proposals!</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D95420D-1A0B-386F-2017-E91336A64602}"/>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B72CE959-DE95-68E2-FF29-B5FAED29DB8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984638-0FA9-9BD7-F7DC-494A2F5D579A}"/>
              </a:ext>
            </a:extLst>
          </p:cNvPr>
          <p:cNvSpPr>
            <a:spLocks noGrp="1"/>
          </p:cNvSpPr>
          <p:nvPr>
            <p:ph type="sldNum" sz="quarter" idx="12"/>
          </p:nvPr>
        </p:nvSpPr>
        <p:spPr/>
        <p:txBody>
          <a:bodyPr/>
          <a:lstStyle/>
          <a:p>
            <a:fld id="{588949A8-7CCD-4D90-AA9A-1451BFC6FB3A}" type="slidenum">
              <a:rPr lang="en-US" smtClean="0"/>
              <a:t>17</a:t>
            </a:fld>
            <a:endParaRPr lang="en-US"/>
          </a:p>
        </p:txBody>
      </p:sp>
      <p:pic>
        <p:nvPicPr>
          <p:cNvPr id="8" name="Picture 7" descr="Text, letter&#10;&#10;Description automatically generated">
            <a:extLst>
              <a:ext uri="{FF2B5EF4-FFF2-40B4-BE49-F238E27FC236}">
                <a16:creationId xmlns:a16="http://schemas.microsoft.com/office/drawing/2014/main" id="{94EFCBF1-738F-E065-1A87-6F346031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3" y="1366857"/>
            <a:ext cx="7154273" cy="476316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3699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lnSpcReduction="10000"/>
          </a:bodyPr>
          <a:lstStyle/>
          <a:p>
            <a:r>
              <a:rPr lang="en-US" dirty="0"/>
              <a:t>The </a:t>
            </a:r>
            <a:r>
              <a:rPr lang="en-US" dirty="0" err="1"/>
              <a:t>ePIC</a:t>
            </a:r>
            <a:r>
              <a:rPr lang="en-US" dirty="0"/>
              <a:t> Collaboration is strong, active and growing!</a:t>
            </a:r>
          </a:p>
          <a:p>
            <a:r>
              <a:rPr lang="en-US" dirty="0"/>
              <a:t>There’s a </a:t>
            </a:r>
            <a:r>
              <a:rPr lang="en-US" i="1" dirty="0" err="1"/>
              <a:t>heckuva</a:t>
            </a:r>
            <a:r>
              <a:rPr lang="en-US" dirty="0"/>
              <a:t> lot going on in </a:t>
            </a:r>
            <a:r>
              <a:rPr lang="en-US" dirty="0" err="1"/>
              <a:t>ePIC</a:t>
            </a:r>
            <a:r>
              <a:rPr lang="en-US" dirty="0"/>
              <a:t>!</a:t>
            </a:r>
          </a:p>
          <a:p>
            <a:pPr lvl="1"/>
            <a:r>
              <a:rPr lang="en-US" dirty="0"/>
              <a:t>The collaboration is mobilized for the TDR effort</a:t>
            </a:r>
          </a:p>
          <a:p>
            <a:pPr lvl="1"/>
            <a:r>
              <a:rPr lang="en-US" dirty="0"/>
              <a:t>DSC’s working towards next set of design reviews</a:t>
            </a:r>
          </a:p>
          <a:p>
            <a:pPr lvl="1"/>
            <a:r>
              <a:rPr lang="en-US" dirty="0"/>
              <a:t>CC Committees are formed and developing policies</a:t>
            </a:r>
          </a:p>
          <a:p>
            <a:pPr lvl="1"/>
            <a:r>
              <a:rPr lang="en-US" dirty="0"/>
              <a:t>Good luck to our DIS 2024 speakers!</a:t>
            </a:r>
          </a:p>
          <a:p>
            <a:pPr lvl="1"/>
            <a:r>
              <a:rPr lang="en-US" dirty="0"/>
              <a:t>S&amp;C Meeting and Tutorials @ CERN in April</a:t>
            </a:r>
          </a:p>
          <a:p>
            <a:pPr lvl="1"/>
            <a:r>
              <a:rPr lang="en-US" dirty="0"/>
              <a:t>EC Seminar series going strong</a:t>
            </a:r>
          </a:p>
          <a:p>
            <a:pPr lvl="1"/>
            <a:r>
              <a:rPr lang="en-US" dirty="0"/>
              <a:t>Planning for the next collaboration meeting(s) </a:t>
            </a:r>
            <a:br>
              <a:rPr lang="en-US" dirty="0"/>
            </a:br>
            <a:r>
              <a:rPr lang="en-US" dirty="0"/>
              <a:t>underway</a:t>
            </a:r>
          </a:p>
          <a:p>
            <a:r>
              <a:rPr lang="en-US" dirty="0"/>
              <a:t>Next </a:t>
            </a:r>
            <a:r>
              <a:rPr lang="en-US" dirty="0" err="1"/>
              <a:t>ePIC</a:t>
            </a:r>
            <a:r>
              <a:rPr lang="en-US" dirty="0"/>
              <a:t> General Meeting: </a:t>
            </a:r>
            <a:br>
              <a:rPr lang="en-US" dirty="0"/>
            </a:br>
            <a:r>
              <a:rPr lang="en-US" dirty="0"/>
              <a:t>March 21</a:t>
            </a:r>
            <a:r>
              <a:rPr lang="en-US" baseline="30000" dirty="0"/>
              <a:t>st</a:t>
            </a:r>
            <a:r>
              <a:rPr lang="en-US" dirty="0"/>
              <a:t> @ 7:30PM ET</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0925C1CD-EE3D-EF25-1E1F-A2618A2ABAF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BE11BA-332C-5525-60E5-3C33B62275C2}"/>
              </a:ext>
            </a:extLst>
          </p:cNvPr>
          <p:cNvSpPr>
            <a:spLocks noGrp="1"/>
          </p:cNvSpPr>
          <p:nvPr>
            <p:ph type="sldNum" sz="quarter" idx="12"/>
          </p:nvPr>
        </p:nvSpPr>
        <p:spPr/>
        <p:txBody>
          <a:bodyPr/>
          <a:lstStyle/>
          <a:p>
            <a:fld id="{588949A8-7CCD-4D90-AA9A-1451BFC6FB3A}" type="slidenum">
              <a:rPr lang="en-US" smtClean="0"/>
              <a:t>18</a:t>
            </a:fld>
            <a:endParaRPr lang="en-US"/>
          </a:p>
        </p:txBody>
      </p:sp>
      <p:pic>
        <p:nvPicPr>
          <p:cNvPr id="7" name="Picture 6" descr="Logo&#10;&#10;Description automatically generated">
            <a:extLst>
              <a:ext uri="{FF2B5EF4-FFF2-40B4-BE49-F238E27FC236}">
                <a16:creationId xmlns:a16="http://schemas.microsoft.com/office/drawing/2014/main" id="{792B4A3E-F64C-257A-AC44-A549118FFB30}"/>
              </a:ext>
            </a:extLst>
          </p:cNvPr>
          <p:cNvPicPr>
            <a:picLocks noChangeAspect="1"/>
          </p:cNvPicPr>
          <p:nvPr/>
        </p:nvPicPr>
        <p:blipFill>
          <a:blip r:embed="rId2"/>
          <a:stretch>
            <a:fillRect/>
          </a:stretch>
        </p:blipFill>
        <p:spPr>
          <a:xfrm>
            <a:off x="8350209" y="2284799"/>
            <a:ext cx="3628524" cy="2611941"/>
          </a:xfrm>
          <a:prstGeom prst="rect">
            <a:avLst/>
          </a:prstGeom>
        </p:spPr>
      </p:pic>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1518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B694EB52-3E2F-D919-9945-B83A314B8D83}"/>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2B2BA8-B4EE-1D7F-CA31-9C6885451165}"/>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304230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3/8/2024</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DDEF1709-F238-C463-C301-56F7AFAF0DB1}"/>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3/8/2024</a:t>
            </a:r>
            <a:endParaRPr lang="en-US" dirty="0"/>
          </a:p>
        </p:txBody>
      </p:sp>
      <p:sp>
        <p:nvSpPr>
          <p:cNvPr id="4" name="Footer Placeholder 3">
            <a:extLst>
              <a:ext uri="{FF2B5EF4-FFF2-40B4-BE49-F238E27FC236}">
                <a16:creationId xmlns:a16="http://schemas.microsoft.com/office/drawing/2014/main" id="{90111186-8F45-734D-4E16-7374F865B8D7}"/>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D6D3689B-3BC7-24A4-D0D3-BF93A0321509}"/>
              </a:ext>
            </a:extLst>
          </p:cNvPr>
          <p:cNvSpPr>
            <a:spLocks noGrp="1"/>
          </p:cNvSpPr>
          <p:nvPr>
            <p:ph type="sldNum" sz="quarter" idx="12"/>
          </p:nvPr>
        </p:nvSpPr>
        <p:spPr/>
        <p:txBody>
          <a:bodyPr/>
          <a:lstStyle/>
          <a:p>
            <a:fld id="{588949A8-7CCD-4D90-AA9A-1451BFC6FB3A}" type="slidenum">
              <a:rPr lang="en-US" smtClean="0"/>
              <a:t>20</a:t>
            </a:fld>
            <a:endParaRPr lang="en-US"/>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15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EF752B50-010B-8B08-40B6-2B53A8B1EE0D}"/>
              </a:ext>
            </a:extLst>
          </p:cNvPr>
          <p:cNvSpPr>
            <a:spLocks noGrp="1"/>
          </p:cNvSpPr>
          <p:nvPr>
            <p:ph type="ftr" sz="quarter" idx="11"/>
          </p:nvPr>
        </p:nvSpPr>
        <p:spPr/>
        <p:txBody>
          <a:bodyPr/>
          <a:lstStyle/>
          <a:p>
            <a:r>
              <a:rPr lang="en-US"/>
              <a:t>ePIC General Meeting </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0"/>
          <a:stretch>
            <a:fillRect/>
          </a:stretch>
        </p:blipFill>
        <p:spPr>
          <a:xfrm>
            <a:off x="9370437" y="314334"/>
            <a:ext cx="1804597" cy="1299014"/>
          </a:xfrm>
          <a:prstGeom prst="rect">
            <a:avLst/>
          </a:prstGeom>
        </p:spPr>
      </p:pic>
      <p:sp>
        <p:nvSpPr>
          <p:cNvPr id="6" name="Slide Number Placeholder 5">
            <a:extLst>
              <a:ext uri="{FF2B5EF4-FFF2-40B4-BE49-F238E27FC236}">
                <a16:creationId xmlns:a16="http://schemas.microsoft.com/office/drawing/2014/main" id="{9F71C229-9FB0-EF7A-ED83-011A58718DBB}"/>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4121275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5F3F8EBB-F05B-ED9D-C631-A549F811B3C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F27FBA4-B080-5115-1688-5F1217E4E6FE}"/>
              </a:ext>
            </a:extLst>
          </p:cNvPr>
          <p:cNvSpPr>
            <a:spLocks noGrp="1"/>
          </p:cNvSpPr>
          <p:nvPr>
            <p:ph type="sldNum" sz="quarter" idx="12"/>
          </p:nvPr>
        </p:nvSpPr>
        <p:spPr/>
        <p:txBody>
          <a:bodyPr/>
          <a:lstStyle/>
          <a:p>
            <a:fld id="{588949A8-7CCD-4D90-AA9A-1451BFC6FB3A}" type="slidenum">
              <a:rPr lang="en-US" smtClean="0"/>
              <a:t>22</a:t>
            </a:fld>
            <a:endParaRPr lang="en-US"/>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41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BBAF220A-FAFA-D5DE-2DD3-D8EE88A24E16}"/>
              </a:ext>
            </a:extLst>
          </p:cNvPr>
          <p:cNvSpPr>
            <a:spLocks noGrp="1"/>
          </p:cNvSpPr>
          <p:nvPr>
            <p:ph type="ftr" sz="quarter" idx="11"/>
          </p:nvPr>
        </p:nvSpPr>
        <p:spPr/>
        <p:txBody>
          <a:bodyPr/>
          <a:lstStyle/>
          <a:p>
            <a:r>
              <a:rPr lang="en-US" dirty="0" err="1"/>
              <a:t>ePIC</a:t>
            </a:r>
            <a:r>
              <a:rPr lang="en-US" dirty="0"/>
              <a:t> General Meeting </a:t>
            </a:r>
          </a:p>
        </p:txBody>
      </p:sp>
      <p:sp>
        <p:nvSpPr>
          <p:cNvPr id="6" name="Slide Number Placeholder 5">
            <a:extLst>
              <a:ext uri="{FF2B5EF4-FFF2-40B4-BE49-F238E27FC236}">
                <a16:creationId xmlns:a16="http://schemas.microsoft.com/office/drawing/2014/main" id="{D3C5869E-AE36-D0B0-F25D-9CC230E63A0E}"/>
              </a:ext>
            </a:extLst>
          </p:cNvPr>
          <p:cNvSpPr>
            <a:spLocks noGrp="1"/>
          </p:cNvSpPr>
          <p:nvPr>
            <p:ph type="sldNum" sz="quarter" idx="12"/>
          </p:nvPr>
        </p:nvSpPr>
        <p:spPr/>
        <p:txBody>
          <a:bodyPr/>
          <a:lstStyle/>
          <a:p>
            <a:fld id="{588949A8-7CCD-4D90-AA9A-1451BFC6FB3A}" type="slidenum">
              <a:rPr lang="en-US" smtClean="0"/>
              <a:t>23</a:t>
            </a:fld>
            <a:endParaRPr lang="en-US" dirty="0"/>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Tree>
    <p:extLst>
      <p:ext uri="{BB962C8B-B14F-4D97-AF65-F5344CB8AC3E}">
        <p14:creationId xmlns:p14="http://schemas.microsoft.com/office/powerpoint/2010/main" val="235599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normAutofit fontScale="92500"/>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pPr lvl="1"/>
            <a:endParaRPr lang="en-US" dirty="0"/>
          </a:p>
          <a:p>
            <a:r>
              <a:rPr lang="en-US" dirty="0" err="1">
                <a:solidFill>
                  <a:schemeClr val="accent1"/>
                </a:solidFill>
              </a:rPr>
              <a:t>ePIC</a:t>
            </a:r>
            <a:r>
              <a:rPr lang="en-US" dirty="0">
                <a:solidFill>
                  <a:schemeClr val="accent1"/>
                </a:solidFill>
              </a:rPr>
              <a:t> presentation Thursday, Feb 8</a:t>
            </a:r>
            <a:r>
              <a:rPr lang="en-US" baseline="30000" dirty="0">
                <a:solidFill>
                  <a:schemeClr val="accent1"/>
                </a:solidFill>
              </a:rPr>
              <a:t>th</a:t>
            </a:r>
            <a:r>
              <a:rPr lang="en-US" dirty="0">
                <a:solidFill>
                  <a:schemeClr val="accent1"/>
                </a:solidFill>
              </a:rPr>
              <a:t> at 1:15M @ CERN</a:t>
            </a:r>
          </a:p>
          <a:p>
            <a:pPr lvl="1"/>
            <a:r>
              <a:rPr lang="en-US" dirty="0">
                <a:solidFill>
                  <a:schemeClr val="accent1"/>
                </a:solidFill>
              </a:rPr>
              <a:t>Well received!</a:t>
            </a:r>
          </a:p>
          <a:p>
            <a:r>
              <a:rPr lang="en-US" dirty="0">
                <a:solidFill>
                  <a:schemeClr val="accent1"/>
                </a:solidFill>
              </a:rPr>
              <a:t>Next CERN Council Meeting </a:t>
            </a:r>
            <a:r>
              <a:rPr lang="en-US">
                <a:solidFill>
                  <a:schemeClr val="accent1"/>
                </a:solidFill>
              </a:rPr>
              <a:t>March 21-22</a:t>
            </a:r>
            <a:r>
              <a:rPr lang="en-US" baseline="30000">
                <a:solidFill>
                  <a:schemeClr val="accent1"/>
                </a:solidFill>
              </a:rPr>
              <a:t>nd</a:t>
            </a:r>
            <a:r>
              <a:rPr lang="en-US">
                <a:solidFill>
                  <a:schemeClr val="accent1"/>
                </a:solidFill>
              </a:rPr>
              <a:t>  </a:t>
            </a:r>
            <a:endParaRPr lang="en-US" dirty="0">
              <a:solidFill>
                <a:schemeClr val="accent1"/>
              </a:solidFill>
            </a:endParaRP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ePIC General Meeting </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6" name="Slide Number Placeholder 5">
            <a:extLst>
              <a:ext uri="{FF2B5EF4-FFF2-40B4-BE49-F238E27FC236}">
                <a16:creationId xmlns:a16="http://schemas.microsoft.com/office/drawing/2014/main" id="{040AF5DE-7D5D-68B3-C581-220F82DC838E}"/>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48212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5C0A-11ED-1B79-EEDB-5AFC7A6F0225}"/>
              </a:ext>
            </a:extLst>
          </p:cNvPr>
          <p:cNvSpPr>
            <a:spLocks noGrp="1"/>
          </p:cNvSpPr>
          <p:nvPr>
            <p:ph type="title"/>
          </p:nvPr>
        </p:nvSpPr>
        <p:spPr>
          <a:xfrm>
            <a:off x="838200" y="365125"/>
            <a:ext cx="10515600" cy="890919"/>
          </a:xfrm>
        </p:spPr>
        <p:txBody>
          <a:bodyPr/>
          <a:lstStyle/>
          <a:p>
            <a:r>
              <a:rPr lang="en-US" b="1" dirty="0">
                <a:solidFill>
                  <a:schemeClr val="accent1"/>
                </a:solidFill>
              </a:rPr>
              <a:t>Reminder…</a:t>
            </a:r>
          </a:p>
        </p:txBody>
      </p:sp>
      <p:sp>
        <p:nvSpPr>
          <p:cNvPr id="3" name="Content Placeholder 2">
            <a:extLst>
              <a:ext uri="{FF2B5EF4-FFF2-40B4-BE49-F238E27FC236}">
                <a16:creationId xmlns:a16="http://schemas.microsoft.com/office/drawing/2014/main" id="{3FE1EBD0-7E4F-79B1-1385-DA5DE88FF9A1}"/>
              </a:ext>
            </a:extLst>
          </p:cNvPr>
          <p:cNvSpPr>
            <a:spLocks noGrp="1"/>
          </p:cNvSpPr>
          <p:nvPr>
            <p:ph idx="1"/>
          </p:nvPr>
        </p:nvSpPr>
        <p:spPr>
          <a:xfrm>
            <a:off x="736600" y="3428999"/>
            <a:ext cx="10744200" cy="2949297"/>
          </a:xfrm>
        </p:spPr>
        <p:txBody>
          <a:bodyPr>
            <a:normAutofit/>
          </a:bodyPr>
          <a:lstStyle/>
          <a:p>
            <a:r>
              <a:rPr lang="en-US" dirty="0"/>
              <a:t>Daylight Savings Time begins in </a:t>
            </a:r>
            <a:r>
              <a:rPr lang="en-US"/>
              <a:t>the U.S. </a:t>
            </a:r>
            <a:r>
              <a:rPr lang="en-US" dirty="0"/>
              <a:t>this Sunday, March 10</a:t>
            </a:r>
            <a:r>
              <a:rPr lang="en-US" baseline="30000" dirty="0"/>
              <a:t>th</a:t>
            </a:r>
            <a:endParaRPr lang="en-US" dirty="0"/>
          </a:p>
          <a:p>
            <a:r>
              <a:rPr lang="en-US" dirty="0"/>
              <a:t>European Summer Time begins Sunday, March 31</a:t>
            </a:r>
            <a:r>
              <a:rPr lang="en-US" baseline="30000" dirty="0"/>
              <a:t>st</a:t>
            </a:r>
            <a:r>
              <a:rPr lang="en-US" dirty="0"/>
              <a:t> </a:t>
            </a:r>
          </a:p>
          <a:p>
            <a:r>
              <a:rPr lang="en-US" dirty="0"/>
              <a:t>Israel implements DST on Friday, March 29</a:t>
            </a:r>
            <a:r>
              <a:rPr lang="en-US" baseline="30000" dirty="0"/>
              <a:t>th</a:t>
            </a:r>
            <a:r>
              <a:rPr lang="en-US" dirty="0"/>
              <a:t> </a:t>
            </a:r>
          </a:p>
          <a:p>
            <a:endParaRPr lang="en-US" dirty="0"/>
          </a:p>
          <a:p>
            <a:r>
              <a:rPr lang="en-US" dirty="0"/>
              <a:t>So… we are in these funny few weeks when your favorite </a:t>
            </a:r>
            <a:r>
              <a:rPr lang="en-US" dirty="0" err="1"/>
              <a:t>ePIC</a:t>
            </a:r>
            <a:r>
              <a:rPr lang="en-US" dirty="0"/>
              <a:t> meetings may be at an earlier local time if you are not in the U.S. </a:t>
            </a:r>
          </a:p>
        </p:txBody>
      </p:sp>
      <p:sp>
        <p:nvSpPr>
          <p:cNvPr id="4" name="Date Placeholder 3">
            <a:extLst>
              <a:ext uri="{FF2B5EF4-FFF2-40B4-BE49-F238E27FC236}">
                <a16:creationId xmlns:a16="http://schemas.microsoft.com/office/drawing/2014/main" id="{CAAD82E4-5A43-92C6-F865-1E6675DF3A27}"/>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2254CFF8-A6D9-80C2-DF57-5872CB50795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23A35EF4-B6DC-B02B-C838-9D83D94A4AA8}"/>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1026" name="Picture 2" descr="Daylight savings time is coming Sunday. Get ready to spring forward.">
            <a:extLst>
              <a:ext uri="{FF2B5EF4-FFF2-40B4-BE49-F238E27FC236}">
                <a16:creationId xmlns:a16="http://schemas.microsoft.com/office/drawing/2014/main" id="{2C42995E-C000-44A4-1E6B-8A13C13F4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251101"/>
            <a:ext cx="5257800" cy="294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405525" y="2007031"/>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3/8/2024</a:t>
            </a:r>
          </a:p>
        </p:txBody>
      </p:sp>
      <p:sp>
        <p:nvSpPr>
          <p:cNvPr id="8" name="Footer Placeholder 7">
            <a:extLst>
              <a:ext uri="{FF2B5EF4-FFF2-40B4-BE49-F238E27FC236}">
                <a16:creationId xmlns:a16="http://schemas.microsoft.com/office/drawing/2014/main" id="{C0FEC896-7332-DCFC-31DA-2D89763EB75A}"/>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3DB6E5B0-FB56-1746-FA4B-BF9790AF0E48}"/>
              </a:ext>
            </a:extLst>
          </p:cNvPr>
          <p:cNvSpPr>
            <a:spLocks noGrp="1"/>
          </p:cNvSpPr>
          <p:nvPr>
            <p:ph type="sldNum" sz="quarter" idx="12"/>
          </p:nvPr>
        </p:nvSpPr>
        <p:spPr/>
        <p:txBody>
          <a:bodyPr/>
          <a:lstStyle/>
          <a:p>
            <a:fld id="{588949A8-7CCD-4D90-AA9A-1451BFC6FB3A}" type="slidenum">
              <a:rPr lang="en-US" smtClean="0"/>
              <a:t>4</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23BD486C-EA77-2394-B3FC-D87C460E9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81" y="721567"/>
            <a:ext cx="9163276" cy="5162925"/>
          </a:xfrm>
          <a:prstGeom prst="rect">
            <a:avLst/>
          </a:prstGeom>
          <a:ln>
            <a:solidFill>
              <a:schemeClr val="tx1"/>
            </a:solid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8DBF31DF-DDF2-8F7C-2856-04D6220C4B87}"/>
              </a:ext>
            </a:extLst>
          </p:cNvPr>
          <p:cNvGrpSpPr/>
          <p:nvPr/>
        </p:nvGrpSpPr>
        <p:grpSpPr>
          <a:xfrm>
            <a:off x="90435" y="4811846"/>
            <a:ext cx="6605907" cy="987188"/>
            <a:chOff x="90435" y="4811846"/>
            <a:chExt cx="6605907" cy="987188"/>
          </a:xfrm>
        </p:grpSpPr>
        <p:sp>
          <p:nvSpPr>
            <p:cNvPr id="3" name="Oval 2">
              <a:extLst>
                <a:ext uri="{FF2B5EF4-FFF2-40B4-BE49-F238E27FC236}">
                  <a16:creationId xmlns:a16="http://schemas.microsoft.com/office/drawing/2014/main" id="{62FBF6B0-5372-B1E6-581D-9F8DED09EB11}"/>
                </a:ext>
              </a:extLst>
            </p:cNvPr>
            <p:cNvSpPr/>
            <p:nvPr/>
          </p:nvSpPr>
          <p:spPr>
            <a:xfrm>
              <a:off x="4038600" y="4922378"/>
              <a:ext cx="2657742" cy="87665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62B2E4-517D-2900-7523-C4897B83FD12}"/>
                </a:ext>
              </a:extLst>
            </p:cNvPr>
            <p:cNvSpPr txBox="1"/>
            <p:nvPr/>
          </p:nvSpPr>
          <p:spPr>
            <a:xfrm>
              <a:off x="90435" y="4811846"/>
              <a:ext cx="2582426" cy="369332"/>
            </a:xfrm>
            <a:prstGeom prst="rect">
              <a:avLst/>
            </a:prstGeom>
            <a:noFill/>
          </p:spPr>
          <p:txBody>
            <a:bodyPr wrap="square" rtlCol="0">
              <a:spAutoFit/>
            </a:bodyPr>
            <a:lstStyle/>
            <a:p>
              <a:r>
                <a:rPr lang="en-US" dirty="0"/>
                <a:t>An important discussion!</a:t>
              </a:r>
            </a:p>
          </p:txBody>
        </p:sp>
        <p:cxnSp>
          <p:nvCxnSpPr>
            <p:cNvPr id="10" name="Straight Arrow Connector 9">
              <a:extLst>
                <a:ext uri="{FF2B5EF4-FFF2-40B4-BE49-F238E27FC236}">
                  <a16:creationId xmlns:a16="http://schemas.microsoft.com/office/drawing/2014/main" id="{8EC38E2C-E49B-0DD3-5B58-DA25F94A21A4}"/>
                </a:ext>
              </a:extLst>
            </p:cNvPr>
            <p:cNvCxnSpPr>
              <a:cxnSpLocks/>
              <a:stCxn id="5" idx="3"/>
            </p:cNvCxnSpPr>
            <p:nvPr/>
          </p:nvCxnSpPr>
          <p:spPr>
            <a:xfrm>
              <a:off x="2672861" y="4996512"/>
              <a:ext cx="1607737" cy="678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35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620C-B4AD-9C27-A27C-200572615B17}"/>
              </a:ext>
            </a:extLst>
          </p:cNvPr>
          <p:cNvSpPr>
            <a:spLocks noGrp="1"/>
          </p:cNvSpPr>
          <p:nvPr>
            <p:ph type="title"/>
          </p:nvPr>
        </p:nvSpPr>
        <p:spPr>
          <a:xfrm>
            <a:off x="838200" y="365126"/>
            <a:ext cx="10515600" cy="904382"/>
          </a:xfrm>
        </p:spPr>
        <p:txBody>
          <a:bodyPr/>
          <a:lstStyle/>
          <a:p>
            <a:r>
              <a:rPr lang="en-US" b="1" dirty="0">
                <a:solidFill>
                  <a:schemeClr val="accent1"/>
                </a:solidFill>
              </a:rPr>
              <a:t>Results of Recent CC Votes: </a:t>
            </a:r>
          </a:p>
        </p:txBody>
      </p:sp>
      <p:sp>
        <p:nvSpPr>
          <p:cNvPr id="3" name="Content Placeholder 2">
            <a:extLst>
              <a:ext uri="{FF2B5EF4-FFF2-40B4-BE49-F238E27FC236}">
                <a16:creationId xmlns:a16="http://schemas.microsoft.com/office/drawing/2014/main" id="{ECF76E6D-ED2A-348B-785A-2D8D9492DF77}"/>
              </a:ext>
            </a:extLst>
          </p:cNvPr>
          <p:cNvSpPr>
            <a:spLocks noGrp="1"/>
          </p:cNvSpPr>
          <p:nvPr>
            <p:ph idx="1"/>
          </p:nvPr>
        </p:nvSpPr>
        <p:spPr>
          <a:xfrm>
            <a:off x="838200" y="1269508"/>
            <a:ext cx="10515600" cy="5223365"/>
          </a:xfrm>
        </p:spPr>
        <p:txBody>
          <a:bodyPr/>
          <a:lstStyle/>
          <a:p>
            <a:r>
              <a:rPr lang="en-US" dirty="0"/>
              <a:t>Voting to endorse the DE&amp;I committee and application of five new institutions for membership completed Feb. 5</a:t>
            </a:r>
            <a:r>
              <a:rPr lang="en-US" baseline="30000" dirty="0"/>
              <a:t>th</a:t>
            </a:r>
            <a:r>
              <a:rPr lang="en-US" dirty="0"/>
              <a:t> </a:t>
            </a:r>
          </a:p>
          <a:p>
            <a:pPr lvl="1"/>
            <a:r>
              <a:rPr lang="en-US" dirty="0"/>
              <a:t>Endorsed the composition of the </a:t>
            </a:r>
            <a:r>
              <a:rPr lang="en-US" dirty="0" err="1"/>
              <a:t>ePIC</a:t>
            </a:r>
            <a:r>
              <a:rPr lang="en-US" dirty="0"/>
              <a:t> DE&amp;I Committee</a:t>
            </a:r>
          </a:p>
          <a:p>
            <a:pPr lvl="1"/>
            <a:r>
              <a:rPr lang="en-US" dirty="0"/>
              <a:t>Approved admission of five new </a:t>
            </a:r>
            <a:r>
              <a:rPr lang="en-US" dirty="0" err="1"/>
              <a:t>ePIC</a:t>
            </a:r>
            <a:r>
              <a:rPr lang="en-US" dirty="0"/>
              <a:t> Institutions</a:t>
            </a:r>
          </a:p>
        </p:txBody>
      </p:sp>
      <p:sp>
        <p:nvSpPr>
          <p:cNvPr id="4" name="Date Placeholder 3">
            <a:extLst>
              <a:ext uri="{FF2B5EF4-FFF2-40B4-BE49-F238E27FC236}">
                <a16:creationId xmlns:a16="http://schemas.microsoft.com/office/drawing/2014/main" id="{94E621A6-9683-7FBF-DC8D-1BE1CBC93FD2}"/>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6E647FA2-EF0C-5650-12FF-393837E3B32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2E6139A-4515-5E52-5CB7-8E19C5349AE2}"/>
              </a:ext>
            </a:extLst>
          </p:cNvPr>
          <p:cNvSpPr>
            <a:spLocks noGrp="1"/>
          </p:cNvSpPr>
          <p:nvPr>
            <p:ph type="sldNum" sz="quarter" idx="12"/>
          </p:nvPr>
        </p:nvSpPr>
        <p:spPr/>
        <p:txBody>
          <a:bodyPr/>
          <a:lstStyle/>
          <a:p>
            <a:fld id="{588949A8-7CCD-4D90-AA9A-1451BFC6FB3A}" type="slidenum">
              <a:rPr lang="en-US" smtClean="0"/>
              <a:t>5</a:t>
            </a:fld>
            <a:endParaRPr lang="en-US"/>
          </a:p>
        </p:txBody>
      </p:sp>
      <p:pic>
        <p:nvPicPr>
          <p:cNvPr id="8" name="Picture 7" descr="Qr code&#10;&#10;Description automatically generated">
            <a:extLst>
              <a:ext uri="{FF2B5EF4-FFF2-40B4-BE49-F238E27FC236}">
                <a16:creationId xmlns:a16="http://schemas.microsoft.com/office/drawing/2014/main" id="{AE489B24-A3C2-4546-49A2-735755762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933" y="3493890"/>
            <a:ext cx="5652786" cy="2732597"/>
          </a:xfrm>
          <a:prstGeom prst="rect">
            <a:avLst/>
          </a:prstGeom>
          <a:ln>
            <a:solidFill>
              <a:schemeClr val="tx1"/>
            </a:solidFill>
          </a:ln>
        </p:spPr>
      </p:pic>
      <p:sp>
        <p:nvSpPr>
          <p:cNvPr id="9" name="TextBox 8">
            <a:extLst>
              <a:ext uri="{FF2B5EF4-FFF2-40B4-BE49-F238E27FC236}">
                <a16:creationId xmlns:a16="http://schemas.microsoft.com/office/drawing/2014/main" id="{437DBF54-15EC-5888-3897-B7DE97D787F9}"/>
              </a:ext>
            </a:extLst>
          </p:cNvPr>
          <p:cNvSpPr txBox="1"/>
          <p:nvPr/>
        </p:nvSpPr>
        <p:spPr>
          <a:xfrm>
            <a:off x="430924" y="3079624"/>
            <a:ext cx="5652786" cy="3139321"/>
          </a:xfrm>
          <a:prstGeom prst="rect">
            <a:avLst/>
          </a:prstGeom>
          <a:noFill/>
          <a:ln>
            <a:solidFill>
              <a:schemeClr val="tx1"/>
            </a:solidFill>
          </a:ln>
        </p:spPr>
        <p:txBody>
          <a:bodyPr wrap="square" rtlCol="0">
            <a:spAutoFit/>
          </a:bodyPr>
          <a:lstStyle/>
          <a:p>
            <a:r>
              <a:rPr lang="en-US" b="1" dirty="0" err="1"/>
              <a:t>ePIC</a:t>
            </a:r>
            <a:r>
              <a:rPr lang="en-US" b="1" dirty="0"/>
              <a:t> DE&amp;I Committee: </a:t>
            </a:r>
          </a:p>
          <a:p>
            <a:r>
              <a:rPr lang="en-US" dirty="0"/>
              <a:t>Chair: Megan Connors (GSU)</a:t>
            </a:r>
          </a:p>
          <a:p>
            <a:r>
              <a:rPr lang="en-US" dirty="0"/>
              <a:t>Vice-Chair: Christine </a:t>
            </a:r>
            <a:r>
              <a:rPr lang="en-US" dirty="0" err="1"/>
              <a:t>Nattrass</a:t>
            </a:r>
            <a:r>
              <a:rPr lang="en-US" dirty="0"/>
              <a:t> (UTK)</a:t>
            </a:r>
          </a:p>
          <a:p>
            <a:endParaRPr lang="en-US" dirty="0"/>
          </a:p>
          <a:p>
            <a:r>
              <a:rPr lang="en-US" b="1" dirty="0"/>
              <a:t>Members: </a:t>
            </a:r>
          </a:p>
          <a:p>
            <a:r>
              <a:rPr lang="en-US" dirty="0"/>
              <a:t>Francesco </a:t>
            </a:r>
            <a:r>
              <a:rPr lang="en-US" dirty="0" err="1"/>
              <a:t>Bossù</a:t>
            </a:r>
            <a:r>
              <a:rPr lang="en-US" dirty="0"/>
              <a:t> (CEA-</a:t>
            </a:r>
            <a:r>
              <a:rPr lang="en-US" dirty="0" err="1"/>
              <a:t>Saclay</a:t>
            </a:r>
            <a:r>
              <a:rPr lang="en-US" dirty="0"/>
              <a:t>) </a:t>
            </a:r>
          </a:p>
          <a:p>
            <a:r>
              <a:rPr lang="en-US" dirty="0"/>
              <a:t>Wouter Deconinck (University of Manitoba) </a:t>
            </a:r>
          </a:p>
          <a:p>
            <a:r>
              <a:rPr lang="en-US" dirty="0" err="1"/>
              <a:t>Narbe</a:t>
            </a:r>
            <a:r>
              <a:rPr lang="en-US" dirty="0"/>
              <a:t> </a:t>
            </a:r>
            <a:r>
              <a:rPr lang="en-US" dirty="0" err="1"/>
              <a:t>Kalantarians</a:t>
            </a:r>
            <a:r>
              <a:rPr lang="en-US" dirty="0"/>
              <a:t> (Virginia Union University) </a:t>
            </a:r>
          </a:p>
          <a:p>
            <a:r>
              <a:rPr lang="en-US" dirty="0"/>
              <a:t>Iris Ponce Pinto (Yale University) </a:t>
            </a:r>
          </a:p>
          <a:p>
            <a:r>
              <a:rPr lang="en-US" dirty="0"/>
              <a:t>Maya Shimomura (Nara Women’s University) </a:t>
            </a:r>
          </a:p>
          <a:p>
            <a:r>
              <a:rPr lang="en-US" dirty="0"/>
              <a:t>Allison Zec (University of New Hampshire)</a:t>
            </a:r>
          </a:p>
        </p:txBody>
      </p:sp>
      <p:sp>
        <p:nvSpPr>
          <p:cNvPr id="10" name="TextBox 9">
            <a:extLst>
              <a:ext uri="{FF2B5EF4-FFF2-40B4-BE49-F238E27FC236}">
                <a16:creationId xmlns:a16="http://schemas.microsoft.com/office/drawing/2014/main" id="{C24FD43A-5011-D83F-0649-B4B28AF7148C}"/>
              </a:ext>
            </a:extLst>
          </p:cNvPr>
          <p:cNvSpPr txBox="1"/>
          <p:nvPr/>
        </p:nvSpPr>
        <p:spPr>
          <a:xfrm>
            <a:off x="7196140" y="3115517"/>
            <a:ext cx="4340773" cy="378373"/>
          </a:xfrm>
          <a:prstGeom prst="rect">
            <a:avLst/>
          </a:prstGeom>
          <a:noFill/>
        </p:spPr>
        <p:txBody>
          <a:bodyPr wrap="square" rtlCol="0">
            <a:spAutoFit/>
          </a:bodyPr>
          <a:lstStyle/>
          <a:p>
            <a:r>
              <a:rPr lang="en-US" b="1" dirty="0"/>
              <a:t>Welcome to the </a:t>
            </a:r>
            <a:r>
              <a:rPr lang="en-US" b="1" dirty="0" err="1"/>
              <a:t>ePIC</a:t>
            </a:r>
            <a:r>
              <a:rPr lang="en-US" b="1" dirty="0"/>
              <a:t> Collaboration! </a:t>
            </a:r>
          </a:p>
        </p:txBody>
      </p:sp>
    </p:spTree>
    <p:extLst>
      <p:ext uri="{BB962C8B-B14F-4D97-AF65-F5344CB8AC3E}">
        <p14:creationId xmlns:p14="http://schemas.microsoft.com/office/powerpoint/2010/main" val="251568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096D-80AF-E0E4-9438-72EC799416FD}"/>
              </a:ext>
            </a:extLst>
          </p:cNvPr>
          <p:cNvSpPr>
            <a:spLocks noGrp="1"/>
          </p:cNvSpPr>
          <p:nvPr>
            <p:ph type="title"/>
          </p:nvPr>
        </p:nvSpPr>
        <p:spPr>
          <a:xfrm>
            <a:off x="838200" y="365126"/>
            <a:ext cx="10515600" cy="938742"/>
          </a:xfrm>
        </p:spPr>
        <p:txBody>
          <a:bodyPr/>
          <a:lstStyle/>
          <a:p>
            <a:r>
              <a:rPr lang="en-US" b="1" dirty="0">
                <a:solidFill>
                  <a:schemeClr val="accent1"/>
                </a:solidFill>
              </a:rPr>
              <a:t>CC Meeting March 1</a:t>
            </a:r>
            <a:r>
              <a:rPr lang="en-US" b="1" baseline="30000" dirty="0">
                <a:solidFill>
                  <a:schemeClr val="accent1"/>
                </a:solidFill>
              </a:rPr>
              <a:t>st</a:t>
            </a:r>
            <a:r>
              <a:rPr lang="en-US" b="1" dirty="0">
                <a:solidFill>
                  <a:schemeClr val="accent1"/>
                </a:solidFill>
              </a:rPr>
              <a:t>  </a:t>
            </a:r>
          </a:p>
        </p:txBody>
      </p:sp>
      <p:sp>
        <p:nvSpPr>
          <p:cNvPr id="3" name="Content Placeholder 2">
            <a:extLst>
              <a:ext uri="{FF2B5EF4-FFF2-40B4-BE49-F238E27FC236}">
                <a16:creationId xmlns:a16="http://schemas.microsoft.com/office/drawing/2014/main" id="{28A3298F-C238-00C1-1143-E162615AEB86}"/>
              </a:ext>
            </a:extLst>
          </p:cNvPr>
          <p:cNvSpPr>
            <a:spLocks noGrp="1"/>
          </p:cNvSpPr>
          <p:nvPr>
            <p:ph idx="1"/>
          </p:nvPr>
        </p:nvSpPr>
        <p:spPr>
          <a:xfrm>
            <a:off x="838200" y="2562330"/>
            <a:ext cx="5331488" cy="3614632"/>
          </a:xfrm>
        </p:spPr>
        <p:txBody>
          <a:bodyPr>
            <a:normAutofit lnSpcReduction="10000"/>
          </a:bodyPr>
          <a:lstStyle/>
          <a:p>
            <a:r>
              <a:rPr lang="en-US" dirty="0"/>
              <a:t>Proposal for Kent State to join the collaboration</a:t>
            </a:r>
          </a:p>
          <a:p>
            <a:endParaRPr lang="en-US" dirty="0"/>
          </a:p>
          <a:p>
            <a:endParaRPr lang="en-US" dirty="0"/>
          </a:p>
          <a:p>
            <a:r>
              <a:rPr lang="en-US" dirty="0"/>
              <a:t>Updates and reports from the </a:t>
            </a:r>
            <a:r>
              <a:rPr lang="en-US" dirty="0" err="1"/>
              <a:t>ePIC</a:t>
            </a:r>
            <a:r>
              <a:rPr lang="en-US" dirty="0"/>
              <a:t> Committees</a:t>
            </a:r>
          </a:p>
          <a:p>
            <a:endParaRPr lang="en-US" dirty="0"/>
          </a:p>
          <a:p>
            <a:r>
              <a:rPr lang="en-US" dirty="0"/>
              <a:t>Touch base with your CC rep</a:t>
            </a:r>
          </a:p>
        </p:txBody>
      </p:sp>
      <p:sp>
        <p:nvSpPr>
          <p:cNvPr id="4" name="Date Placeholder 3">
            <a:extLst>
              <a:ext uri="{FF2B5EF4-FFF2-40B4-BE49-F238E27FC236}">
                <a16:creationId xmlns:a16="http://schemas.microsoft.com/office/drawing/2014/main" id="{2A1B6E24-65EC-997D-366D-3CFBE2A8A739}"/>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2E6B431A-AA9E-8B87-2DE4-D0CFEFFDA06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A1FE3D8A-29EB-6CAF-3DE6-93056BD19AA6}"/>
              </a:ext>
            </a:extLst>
          </p:cNvPr>
          <p:cNvSpPr>
            <a:spLocks noGrp="1"/>
          </p:cNvSpPr>
          <p:nvPr>
            <p:ph type="sldNum" sz="quarter" idx="12"/>
          </p:nvPr>
        </p:nvSpPr>
        <p:spPr/>
        <p:txBody>
          <a:bodyPr/>
          <a:lstStyle/>
          <a:p>
            <a:fld id="{588949A8-7CCD-4D90-AA9A-1451BFC6FB3A}" type="slidenum">
              <a:rPr lang="en-US" smtClean="0"/>
              <a:t>6</a:t>
            </a:fld>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0041038C-4AC2-0580-688C-DFF652C98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9526" y="164252"/>
            <a:ext cx="5491861" cy="6492874"/>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EDDFE13-5590-1635-0A6F-3654101F74DB}"/>
              </a:ext>
            </a:extLst>
          </p:cNvPr>
          <p:cNvSpPr txBox="1"/>
          <p:nvPr/>
        </p:nvSpPr>
        <p:spPr>
          <a:xfrm>
            <a:off x="1644999" y="1563767"/>
            <a:ext cx="3717890" cy="369332"/>
          </a:xfrm>
          <a:prstGeom prst="rect">
            <a:avLst/>
          </a:prstGeom>
          <a:noFill/>
        </p:spPr>
        <p:txBody>
          <a:bodyPr wrap="square" rtlCol="0">
            <a:spAutoFit/>
          </a:bodyPr>
          <a:lstStyle/>
          <a:p>
            <a:r>
              <a:rPr lang="en-US" dirty="0">
                <a:hlinkClick r:id="rId3"/>
              </a:rPr>
              <a:t>https://indico.bnl.gov/event/22407/</a:t>
            </a:r>
            <a:endParaRPr lang="en-US" dirty="0"/>
          </a:p>
        </p:txBody>
      </p:sp>
      <p:pic>
        <p:nvPicPr>
          <p:cNvPr id="12" name="Picture 2" descr="Kent State Golden Flashes - Wikipedia">
            <a:extLst>
              <a:ext uri="{FF2B5EF4-FFF2-40B4-BE49-F238E27FC236}">
                <a16:creationId xmlns:a16="http://schemas.microsoft.com/office/drawing/2014/main" id="{7DCA55C8-D917-0889-24C2-64F92E175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446" y="2988239"/>
            <a:ext cx="1249078" cy="84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3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5C18-E316-4C2C-257E-1AEF5CDCE768}"/>
              </a:ext>
            </a:extLst>
          </p:cNvPr>
          <p:cNvSpPr>
            <a:spLocks noGrp="1"/>
          </p:cNvSpPr>
          <p:nvPr>
            <p:ph type="title"/>
          </p:nvPr>
        </p:nvSpPr>
        <p:spPr/>
        <p:txBody>
          <a:bodyPr/>
          <a:lstStyle/>
          <a:p>
            <a:r>
              <a:rPr lang="en-US" b="1" dirty="0">
                <a:solidFill>
                  <a:schemeClr val="accent1"/>
                </a:solidFill>
              </a:rPr>
              <a:t>Call for CC Vice-Chair Nominations</a:t>
            </a:r>
          </a:p>
        </p:txBody>
      </p:sp>
      <p:sp>
        <p:nvSpPr>
          <p:cNvPr id="4" name="Date Placeholder 3">
            <a:extLst>
              <a:ext uri="{FF2B5EF4-FFF2-40B4-BE49-F238E27FC236}">
                <a16:creationId xmlns:a16="http://schemas.microsoft.com/office/drawing/2014/main" id="{E1A5CE36-BEF7-86B7-7450-B247A71B847D}"/>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4F324AE3-48B9-F38E-A518-F3965EB191C9}"/>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AE818D7-94CB-3259-1CE2-E85BA2C4388C}"/>
              </a:ext>
            </a:extLst>
          </p:cNvPr>
          <p:cNvSpPr>
            <a:spLocks noGrp="1"/>
          </p:cNvSpPr>
          <p:nvPr>
            <p:ph type="sldNum" sz="quarter" idx="12"/>
          </p:nvPr>
        </p:nvSpPr>
        <p:spPr/>
        <p:txBody>
          <a:bodyPr/>
          <a:lstStyle/>
          <a:p>
            <a:fld id="{588949A8-7CCD-4D90-AA9A-1451BFC6FB3A}" type="slidenum">
              <a:rPr lang="en-US" smtClean="0"/>
              <a:t>7</a:t>
            </a:fld>
            <a:endParaRPr lang="en-US"/>
          </a:p>
        </p:txBody>
      </p:sp>
      <p:pic>
        <p:nvPicPr>
          <p:cNvPr id="8" name="Picture 7" descr="Graphical user interface, text, application, letter&#10;&#10;Description automatically generated">
            <a:extLst>
              <a:ext uri="{FF2B5EF4-FFF2-40B4-BE49-F238E27FC236}">
                <a16:creationId xmlns:a16="http://schemas.microsoft.com/office/drawing/2014/main" id="{90BF08EB-ACCB-BC7B-305C-29FC99C0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61" y="2671872"/>
            <a:ext cx="10689078" cy="2977931"/>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C565766-F538-D736-2732-3FECF7BA64F1}"/>
              </a:ext>
            </a:extLst>
          </p:cNvPr>
          <p:cNvSpPr txBox="1"/>
          <p:nvPr/>
        </p:nvSpPr>
        <p:spPr>
          <a:xfrm>
            <a:off x="713433" y="1868993"/>
            <a:ext cx="6049108" cy="369332"/>
          </a:xfrm>
          <a:prstGeom prst="rect">
            <a:avLst/>
          </a:prstGeom>
          <a:noFill/>
        </p:spPr>
        <p:txBody>
          <a:bodyPr wrap="square" rtlCol="0">
            <a:spAutoFit/>
          </a:bodyPr>
          <a:lstStyle/>
          <a:p>
            <a:r>
              <a:rPr lang="en-US" dirty="0"/>
              <a:t>From the </a:t>
            </a:r>
            <a:r>
              <a:rPr lang="en-US"/>
              <a:t>Elections Committee – 3/7/2024</a:t>
            </a:r>
          </a:p>
        </p:txBody>
      </p:sp>
      <p:pic>
        <p:nvPicPr>
          <p:cNvPr id="1026" name="Picture 2" descr="2024 Board of Director Nominations are OPEN! | NAYGN">
            <a:extLst>
              <a:ext uri="{FF2B5EF4-FFF2-40B4-BE49-F238E27FC236}">
                <a16:creationId xmlns:a16="http://schemas.microsoft.com/office/drawing/2014/main" id="{E878480E-E889-AB63-D435-81C0CFC08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171" y="629234"/>
            <a:ext cx="2766345" cy="160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2387-2BB8-2C9C-95F8-A86F25D53B22}"/>
              </a:ext>
            </a:extLst>
          </p:cNvPr>
          <p:cNvSpPr>
            <a:spLocks noGrp="1"/>
          </p:cNvSpPr>
          <p:nvPr>
            <p:ph type="title"/>
          </p:nvPr>
        </p:nvSpPr>
        <p:spPr>
          <a:xfrm>
            <a:off x="444202" y="425415"/>
            <a:ext cx="3594398" cy="900967"/>
          </a:xfrm>
        </p:spPr>
        <p:txBody>
          <a:bodyPr/>
          <a:lstStyle/>
          <a:p>
            <a:r>
              <a:rPr lang="en-US" b="1" dirty="0">
                <a:solidFill>
                  <a:schemeClr val="accent1"/>
                </a:solidFill>
              </a:rPr>
              <a:t>Activity in </a:t>
            </a:r>
            <a:r>
              <a:rPr lang="en-US" b="1" dirty="0" err="1">
                <a:solidFill>
                  <a:schemeClr val="accent1"/>
                </a:solidFill>
              </a:rPr>
              <a:t>ePIC</a:t>
            </a:r>
            <a:endParaRPr lang="en-US" b="1" dirty="0">
              <a:solidFill>
                <a:schemeClr val="accent1"/>
              </a:solidFill>
            </a:endParaRPr>
          </a:p>
        </p:txBody>
      </p:sp>
      <p:sp>
        <p:nvSpPr>
          <p:cNvPr id="4" name="Date Placeholder 3">
            <a:extLst>
              <a:ext uri="{FF2B5EF4-FFF2-40B4-BE49-F238E27FC236}">
                <a16:creationId xmlns:a16="http://schemas.microsoft.com/office/drawing/2014/main" id="{C95A55E7-C6C5-144C-5B36-B15339018DC7}"/>
              </a:ext>
            </a:extLst>
          </p:cNvPr>
          <p:cNvSpPr>
            <a:spLocks noGrp="1"/>
          </p:cNvSpPr>
          <p:nvPr>
            <p:ph type="dt" sz="half" idx="10"/>
          </p:nvPr>
        </p:nvSpPr>
        <p:spPr/>
        <p:txBody>
          <a:bodyPr/>
          <a:lstStyle/>
          <a:p>
            <a:r>
              <a:rPr lang="en-US"/>
              <a:t>3/8/2024</a:t>
            </a:r>
          </a:p>
        </p:txBody>
      </p:sp>
      <p:sp>
        <p:nvSpPr>
          <p:cNvPr id="5" name="Footer Placeholder 4">
            <a:extLst>
              <a:ext uri="{FF2B5EF4-FFF2-40B4-BE49-F238E27FC236}">
                <a16:creationId xmlns:a16="http://schemas.microsoft.com/office/drawing/2014/main" id="{57CEF101-ECED-5FDF-DD3F-0CE530AC4CE4}"/>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D011434-F1C6-D0D4-2DA5-75412791188B}"/>
              </a:ext>
            </a:extLst>
          </p:cNvPr>
          <p:cNvSpPr>
            <a:spLocks noGrp="1"/>
          </p:cNvSpPr>
          <p:nvPr>
            <p:ph type="sldNum" sz="quarter" idx="12"/>
          </p:nvPr>
        </p:nvSpPr>
        <p:spPr/>
        <p:txBody>
          <a:bodyPr/>
          <a:lstStyle/>
          <a:p>
            <a:fld id="{588949A8-7CCD-4D90-AA9A-1451BFC6FB3A}" type="slidenum">
              <a:rPr lang="en-US" smtClean="0"/>
              <a:t>8</a:t>
            </a:fld>
            <a:endParaRPr lang="en-US"/>
          </a:p>
        </p:txBody>
      </p:sp>
      <p:pic>
        <p:nvPicPr>
          <p:cNvPr id="8" name="Picture 7" descr="Table&#10;&#10;Description automatically generated">
            <a:extLst>
              <a:ext uri="{FF2B5EF4-FFF2-40B4-BE49-F238E27FC236}">
                <a16:creationId xmlns:a16="http://schemas.microsoft.com/office/drawing/2014/main" id="{52A79C02-0162-D4E3-2B3E-8B51DAFE8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667" y="136525"/>
            <a:ext cx="7599466" cy="6610719"/>
          </a:xfrm>
          <a:prstGeom prst="rect">
            <a:avLst/>
          </a:prstGeom>
        </p:spPr>
      </p:pic>
      <p:sp>
        <p:nvSpPr>
          <p:cNvPr id="9" name="TextBox 8">
            <a:extLst>
              <a:ext uri="{FF2B5EF4-FFF2-40B4-BE49-F238E27FC236}">
                <a16:creationId xmlns:a16="http://schemas.microsoft.com/office/drawing/2014/main" id="{41482EBA-C4E6-5F6A-69FB-DF8F0075384C}"/>
              </a:ext>
            </a:extLst>
          </p:cNvPr>
          <p:cNvSpPr txBox="1"/>
          <p:nvPr/>
        </p:nvSpPr>
        <p:spPr>
          <a:xfrm>
            <a:off x="381000" y="2019719"/>
            <a:ext cx="3657600" cy="2031325"/>
          </a:xfrm>
          <a:prstGeom prst="rect">
            <a:avLst/>
          </a:prstGeom>
          <a:noFill/>
        </p:spPr>
        <p:txBody>
          <a:bodyPr wrap="square" rtlCol="0">
            <a:spAutoFit/>
          </a:bodyPr>
          <a:lstStyle/>
          <a:p>
            <a:r>
              <a:rPr lang="en-US" dirty="0"/>
              <a:t>Tremendous momentum coming out of the Jan. 2024 Collaboration Meeting. </a:t>
            </a:r>
          </a:p>
          <a:p>
            <a:endParaRPr lang="en-US" dirty="0"/>
          </a:p>
          <a:p>
            <a:r>
              <a:rPr lang="en-US" dirty="0"/>
              <a:t>An enormous amount of activity focused on preparation for the TDR </a:t>
            </a:r>
            <a:r>
              <a:rPr lang="en-US" u="sng" dirty="0"/>
              <a:t>at all levels </a:t>
            </a:r>
            <a:r>
              <a:rPr lang="en-US" dirty="0"/>
              <a:t>in </a:t>
            </a:r>
            <a:r>
              <a:rPr lang="en-US" dirty="0" err="1"/>
              <a:t>ePIC</a:t>
            </a:r>
            <a:r>
              <a:rPr lang="en-US" dirty="0"/>
              <a:t>. </a:t>
            </a:r>
          </a:p>
        </p:txBody>
      </p:sp>
    </p:spTree>
    <p:extLst>
      <p:ext uri="{BB962C8B-B14F-4D97-AF65-F5344CB8AC3E}">
        <p14:creationId xmlns:p14="http://schemas.microsoft.com/office/powerpoint/2010/main" val="1814842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hevron 16">
            <a:extLst>
              <a:ext uri="{FF2B5EF4-FFF2-40B4-BE49-F238E27FC236}">
                <a16:creationId xmlns:a16="http://schemas.microsoft.com/office/drawing/2014/main" id="{ED4631E0-4E52-0805-4C26-4C5A6B74CFB4}"/>
              </a:ext>
            </a:extLst>
          </p:cNvPr>
          <p:cNvSpPr/>
          <p:nvPr/>
        </p:nvSpPr>
        <p:spPr>
          <a:xfrm>
            <a:off x="6554258" y="5274634"/>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B02B9587-AE11-03DA-5324-4505F7AF501A}"/>
              </a:ext>
            </a:extLst>
          </p:cNvPr>
          <p:cNvSpPr/>
          <p:nvPr/>
        </p:nvSpPr>
        <p:spPr>
          <a:xfrm>
            <a:off x="6739545" y="4446263"/>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3/8/2024</a:t>
            </a:r>
          </a:p>
        </p:txBody>
      </p:sp>
      <p:sp>
        <p:nvSpPr>
          <p:cNvPr id="4" name="Footer Placeholder 3">
            <a:extLst>
              <a:ext uri="{FF2B5EF4-FFF2-40B4-BE49-F238E27FC236}">
                <a16:creationId xmlns:a16="http://schemas.microsoft.com/office/drawing/2014/main" id="{955D7176-3FB7-AB8B-15FD-C2B67136E116}"/>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8839B69-2361-80F1-E477-852052176AC5}"/>
              </a:ext>
            </a:extLst>
          </p:cNvPr>
          <p:cNvSpPr>
            <a:spLocks noGrp="1"/>
          </p:cNvSpPr>
          <p:nvPr>
            <p:ph type="sldNum" sz="quarter" idx="12"/>
          </p:nvPr>
        </p:nvSpPr>
        <p:spPr/>
        <p:txBody>
          <a:bodyPr/>
          <a:lstStyle/>
          <a:p>
            <a:fld id="{00A14187-AF44-4271-AA62-1C5C376B8E74}" type="slidenum">
              <a:rPr lang="en-US" smtClean="0"/>
              <a:t>9</a:t>
            </a:fld>
            <a:endParaRPr lang="en-US"/>
          </a:p>
        </p:txBody>
      </p:sp>
      <p:sp>
        <p:nvSpPr>
          <p:cNvPr id="11" name="Arrow: Chevron 10">
            <a:extLst>
              <a:ext uri="{FF2B5EF4-FFF2-40B4-BE49-F238E27FC236}">
                <a16:creationId xmlns:a16="http://schemas.microsoft.com/office/drawing/2014/main" id="{002D19E1-8267-E436-F7D8-70C66C246947}"/>
              </a:ext>
            </a:extLst>
          </p:cNvPr>
          <p:cNvSpPr/>
          <p:nvPr/>
        </p:nvSpPr>
        <p:spPr>
          <a:xfrm>
            <a:off x="562926" y="4469546"/>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2036547" y="4469546"/>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3185401" y="5203356"/>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4945874" y="446326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1164284" y="4521399"/>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2455972" y="463935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8" name="TextBox 17">
            <a:extLst>
              <a:ext uri="{FF2B5EF4-FFF2-40B4-BE49-F238E27FC236}">
                <a16:creationId xmlns:a16="http://schemas.microsoft.com/office/drawing/2014/main" id="{D7843B46-D548-C76C-34C2-382B1C68464F}"/>
              </a:ext>
            </a:extLst>
          </p:cNvPr>
          <p:cNvSpPr txBox="1"/>
          <p:nvPr/>
        </p:nvSpPr>
        <p:spPr>
          <a:xfrm>
            <a:off x="3756910" y="5316386"/>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5461950" y="4646137"/>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7840830" y="5326487"/>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1373172" y="5462446"/>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00C2ABB-ABF3-16D3-2CAA-BAB65154E810}"/>
              </a:ext>
            </a:extLst>
          </p:cNvPr>
          <p:cNvSpPr txBox="1"/>
          <p:nvPr/>
        </p:nvSpPr>
        <p:spPr>
          <a:xfrm>
            <a:off x="6294645" y="6208115"/>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3" name="Group 22">
            <a:extLst>
              <a:ext uri="{FF2B5EF4-FFF2-40B4-BE49-F238E27FC236}">
                <a16:creationId xmlns:a16="http://schemas.microsoft.com/office/drawing/2014/main" id="{859B4E86-E5D9-E904-6FBB-43ABB686B0B3}"/>
              </a:ext>
            </a:extLst>
          </p:cNvPr>
          <p:cNvGrpSpPr/>
          <p:nvPr/>
        </p:nvGrpSpPr>
        <p:grpSpPr>
          <a:xfrm>
            <a:off x="4683691" y="5807970"/>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2987339" y="5807970"/>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10481837" y="73088"/>
            <a:ext cx="1590753" cy="1145081"/>
          </a:xfrm>
          <a:prstGeom prst="rect">
            <a:avLst/>
          </a:prstGeom>
        </p:spPr>
      </p:pic>
      <p:grpSp>
        <p:nvGrpSpPr>
          <p:cNvPr id="46" name="Group 45">
            <a:extLst>
              <a:ext uri="{FF2B5EF4-FFF2-40B4-BE49-F238E27FC236}">
                <a16:creationId xmlns:a16="http://schemas.microsoft.com/office/drawing/2014/main" id="{6F60CEC1-5DB0-E682-4E03-67156EA98BE5}"/>
              </a:ext>
            </a:extLst>
          </p:cNvPr>
          <p:cNvGrpSpPr/>
          <p:nvPr/>
        </p:nvGrpSpPr>
        <p:grpSpPr>
          <a:xfrm>
            <a:off x="838200" y="1213085"/>
            <a:ext cx="10200701" cy="1940018"/>
            <a:chOff x="838200" y="1213085"/>
            <a:chExt cx="10200701" cy="1940018"/>
          </a:xfrm>
        </p:grpSpPr>
        <p:sp>
          <p:nvSpPr>
            <p:cNvPr id="37" name="TextBox 36">
              <a:extLst>
                <a:ext uri="{FF2B5EF4-FFF2-40B4-BE49-F238E27FC236}">
                  <a16:creationId xmlns:a16="http://schemas.microsoft.com/office/drawing/2014/main" id="{8AAED9D1-E469-B621-8599-8C7AD69E7BB7}"/>
                </a:ext>
              </a:extLst>
            </p:cNvPr>
            <p:cNvSpPr txBox="1"/>
            <p:nvPr/>
          </p:nvSpPr>
          <p:spPr>
            <a:xfrm>
              <a:off x="7961548" y="1409991"/>
              <a:ext cx="3077353"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Focused activity in the TIC: </a:t>
              </a:r>
            </a:p>
            <a:p>
              <a:r>
                <a:rPr lang="en-US" sz="2000" dirty="0"/>
                <a:t>Report by Silvia to follow</a:t>
              </a:r>
            </a:p>
          </p:txBody>
        </p:sp>
        <p:sp>
          <p:nvSpPr>
            <p:cNvPr id="6" name="Rectangle 5">
              <a:extLst>
                <a:ext uri="{FF2B5EF4-FFF2-40B4-BE49-F238E27FC236}">
                  <a16:creationId xmlns:a16="http://schemas.microsoft.com/office/drawing/2014/main" id="{C9CEC60E-C49D-AD75-F044-EA84B9B86608}"/>
                </a:ext>
              </a:extLst>
            </p:cNvPr>
            <p:cNvSpPr/>
            <p:nvPr/>
          </p:nvSpPr>
          <p:spPr>
            <a:xfrm>
              <a:off x="838200" y="1218169"/>
              <a:ext cx="6997262" cy="193493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8A86DB9-57B8-57EB-BE3D-75B2E10E91EA}"/>
                </a:ext>
              </a:extLst>
            </p:cNvPr>
            <p:cNvCxnSpPr>
              <a:cxnSpLocks/>
            </p:cNvCxnSpPr>
            <p:nvPr/>
          </p:nvCxnSpPr>
          <p:spPr>
            <a:xfrm>
              <a:off x="7832916" y="1213085"/>
              <a:ext cx="128632" cy="21022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60D914-E708-26CF-697D-0A13F1386CE7}"/>
                </a:ext>
              </a:extLst>
            </p:cNvPr>
            <p:cNvCxnSpPr>
              <a:cxnSpLocks/>
            </p:cNvCxnSpPr>
            <p:nvPr/>
          </p:nvCxnSpPr>
          <p:spPr>
            <a:xfrm flipH="1">
              <a:off x="7832916" y="2128847"/>
              <a:ext cx="128632" cy="102425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B7649D5-1F93-CBB5-4354-F593A1271DD7}"/>
              </a:ext>
            </a:extLst>
          </p:cNvPr>
          <p:cNvGrpSpPr/>
          <p:nvPr/>
        </p:nvGrpSpPr>
        <p:grpSpPr>
          <a:xfrm>
            <a:off x="826818" y="2944127"/>
            <a:ext cx="11287272" cy="752800"/>
            <a:chOff x="838200" y="2945226"/>
            <a:chExt cx="11287272" cy="752800"/>
          </a:xfrm>
        </p:grpSpPr>
        <p:sp>
          <p:nvSpPr>
            <p:cNvPr id="9" name="Rectangle 8">
              <a:extLst>
                <a:ext uri="{FF2B5EF4-FFF2-40B4-BE49-F238E27FC236}">
                  <a16:creationId xmlns:a16="http://schemas.microsoft.com/office/drawing/2014/main" id="{EC533794-03A0-48E2-0D34-85FF446D8A54}"/>
                </a:ext>
              </a:extLst>
            </p:cNvPr>
            <p:cNvSpPr/>
            <p:nvPr/>
          </p:nvSpPr>
          <p:spPr>
            <a:xfrm>
              <a:off x="838200" y="3207422"/>
              <a:ext cx="6971522" cy="48380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6DAFA09-DE88-9547-A148-F0604D1A7CAA}"/>
                </a:ext>
              </a:extLst>
            </p:cNvPr>
            <p:cNvSpPr txBox="1"/>
            <p:nvPr/>
          </p:nvSpPr>
          <p:spPr>
            <a:xfrm>
              <a:off x="8002333" y="2945226"/>
              <a:ext cx="412313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AC Report in last General Meeting:</a:t>
              </a:r>
            </a:p>
            <a:p>
              <a:r>
                <a:rPr lang="en-US" sz="2000" dirty="0">
                  <a:hlinkClick r:id="rId3"/>
                </a:rPr>
                <a:t>https://indico.bnl.gov/event/21562/</a:t>
              </a:r>
              <a:endParaRPr lang="en-US" sz="2000" dirty="0"/>
            </a:p>
          </p:txBody>
        </p:sp>
        <p:cxnSp>
          <p:nvCxnSpPr>
            <p:cNvPr id="48" name="Straight Connector 47">
              <a:extLst>
                <a:ext uri="{FF2B5EF4-FFF2-40B4-BE49-F238E27FC236}">
                  <a16:creationId xmlns:a16="http://schemas.microsoft.com/office/drawing/2014/main" id="{F6048593-9E24-5E24-767D-1163AD387D9D}"/>
                </a:ext>
              </a:extLst>
            </p:cNvPr>
            <p:cNvCxnSpPr>
              <a:cxnSpLocks/>
            </p:cNvCxnSpPr>
            <p:nvPr/>
          </p:nvCxnSpPr>
          <p:spPr>
            <a:xfrm flipH="1">
              <a:off x="7809722" y="3653112"/>
              <a:ext cx="192611" cy="44914"/>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894C807-B834-498D-2CC8-877D0D38CC5B}"/>
                </a:ext>
              </a:extLst>
            </p:cNvPr>
            <p:cNvCxnSpPr>
              <a:cxnSpLocks/>
            </p:cNvCxnSpPr>
            <p:nvPr/>
          </p:nvCxnSpPr>
          <p:spPr>
            <a:xfrm flipH="1">
              <a:off x="7801963" y="2981084"/>
              <a:ext cx="181628" cy="260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6" name="Arrow: Chevron 35">
            <a:extLst>
              <a:ext uri="{FF2B5EF4-FFF2-40B4-BE49-F238E27FC236}">
                <a16:creationId xmlns:a16="http://schemas.microsoft.com/office/drawing/2014/main" id="{03969CD1-952B-921A-6EA9-CBB48498D8C0}"/>
              </a:ext>
            </a:extLst>
          </p:cNvPr>
          <p:cNvSpPr/>
          <p:nvPr/>
        </p:nvSpPr>
        <p:spPr>
          <a:xfrm>
            <a:off x="8543910" y="4452566"/>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5EE13728-7CD7-5130-3F4C-9E13213857A9}"/>
              </a:ext>
            </a:extLst>
          </p:cNvPr>
          <p:cNvGrpSpPr/>
          <p:nvPr/>
        </p:nvGrpSpPr>
        <p:grpSpPr>
          <a:xfrm>
            <a:off x="9080040" y="5969479"/>
            <a:ext cx="1654594" cy="820744"/>
            <a:chOff x="7314830" y="5112567"/>
            <a:chExt cx="1312835" cy="856584"/>
          </a:xfrm>
        </p:grpSpPr>
        <p:sp>
          <p:nvSpPr>
            <p:cNvPr id="40" name="TextBox 39">
              <a:extLst>
                <a:ext uri="{FF2B5EF4-FFF2-40B4-BE49-F238E27FC236}">
                  <a16:creationId xmlns:a16="http://schemas.microsoft.com/office/drawing/2014/main" id="{A7B964D8-78BA-FDD8-B021-483C42824503}"/>
                </a:ext>
              </a:extLst>
            </p:cNvPr>
            <p:cNvSpPr txBox="1"/>
            <p:nvPr/>
          </p:nvSpPr>
          <p:spPr>
            <a:xfrm>
              <a:off x="7314830" y="5358840"/>
              <a:ext cx="1312835"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Early/Mid 2025</a:t>
              </a:r>
            </a:p>
          </p:txBody>
        </p:sp>
        <p:cxnSp>
          <p:nvCxnSpPr>
            <p:cNvPr id="41" name="Straight Arrow Connector 40">
              <a:extLst>
                <a:ext uri="{FF2B5EF4-FFF2-40B4-BE49-F238E27FC236}">
                  <a16:creationId xmlns:a16="http://schemas.microsoft.com/office/drawing/2014/main" id="{E5FC7733-4ADA-4109-E592-5FB5534601E4}"/>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09A78E2-E4C1-67C1-3801-BF0F8FC4D9D8}"/>
              </a:ext>
            </a:extLst>
          </p:cNvPr>
          <p:cNvSpPr txBox="1"/>
          <p:nvPr/>
        </p:nvSpPr>
        <p:spPr>
          <a:xfrm>
            <a:off x="8986217" y="4581392"/>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49" name="Straight Arrow Connector 48">
            <a:extLst>
              <a:ext uri="{FF2B5EF4-FFF2-40B4-BE49-F238E27FC236}">
                <a16:creationId xmlns:a16="http://schemas.microsoft.com/office/drawing/2014/main" id="{F96B5F10-C41F-5D55-2A29-40FBA0520702}"/>
              </a:ext>
            </a:extLst>
          </p:cNvPr>
          <p:cNvCxnSpPr/>
          <p:nvPr/>
        </p:nvCxnSpPr>
        <p:spPr>
          <a:xfrm>
            <a:off x="7362690" y="4902533"/>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590F91-88E0-A1ED-45B1-B7C94ADA6102}"/>
              </a:ext>
            </a:extLst>
          </p:cNvPr>
          <p:cNvCxnSpPr>
            <a:stCxn id="32" idx="0"/>
          </p:cNvCxnSpPr>
          <p:nvPr/>
        </p:nvCxnSpPr>
        <p:spPr>
          <a:xfrm flipV="1">
            <a:off x="6897947" y="5284814"/>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234700A-AE5E-14FD-A27B-52CAF9CED161}"/>
              </a:ext>
            </a:extLst>
          </p:cNvPr>
          <p:cNvSpPr/>
          <p:nvPr/>
        </p:nvSpPr>
        <p:spPr>
          <a:xfrm>
            <a:off x="5193339" y="4455760"/>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2665</TotalTime>
  <Words>1555</Words>
  <Application>Microsoft Office PowerPoint</Application>
  <PresentationFormat>Widescreen</PresentationFormat>
  <Paragraphs>255</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Calibri</vt:lpstr>
      <vt:lpstr>Calibri Light</vt:lpstr>
      <vt:lpstr>Office Theme</vt:lpstr>
      <vt:lpstr>ePIC Collaboration News</vt:lpstr>
      <vt:lpstr>Hey John, start the recording….</vt:lpstr>
      <vt:lpstr>Reminder…</vt:lpstr>
      <vt:lpstr>Today’s  Agenda</vt:lpstr>
      <vt:lpstr>Results of Recent CC Votes: </vt:lpstr>
      <vt:lpstr>CC Meeting March 1st  </vt:lpstr>
      <vt:lpstr>Call for CC Vice-Chair Nominations</vt:lpstr>
      <vt:lpstr>Activity in ePIC</vt:lpstr>
      <vt:lpstr>TDR Strategy and Publications</vt:lpstr>
      <vt:lpstr>New TOF DSC Leadership</vt:lpstr>
      <vt:lpstr>Software  and Computing  Meeting  @ CERN</vt:lpstr>
      <vt:lpstr>Tutorials!</vt:lpstr>
      <vt:lpstr>ePIC Talks @ DIS 2024</vt:lpstr>
      <vt:lpstr>EC Seminar Series – Mar. 13th! </vt:lpstr>
      <vt:lpstr>Next ePIC Collaboration Meeting</vt:lpstr>
      <vt:lpstr>High-Level Agenda July 22-28 (DRAFT)</vt:lpstr>
      <vt:lpstr>Higher Order Collaboration Meeting (NNCM)</vt:lpstr>
      <vt:lpstr>Summary</vt:lpstr>
      <vt:lpstr>PowerPoint Presentation</vt:lpstr>
      <vt:lpstr>ePIC Collaboration Web Presence</vt:lpstr>
      <vt:lpstr>ePIC Resources</vt:lpstr>
      <vt:lpstr>EICUG Membership</vt:lpstr>
      <vt:lpstr>Upcoming Notable Events…</vt:lpstr>
      <vt:lpstr>CERN Recognized Experiment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937</cp:revision>
  <dcterms:created xsi:type="dcterms:W3CDTF">2023-04-13T13:35:08Z</dcterms:created>
  <dcterms:modified xsi:type="dcterms:W3CDTF">2024-03-08T15:25:08Z</dcterms:modified>
</cp:coreProperties>
</file>