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62" r:id="rId5"/>
    <p:sldId id="263" r:id="rId6"/>
    <p:sldId id="264" r:id="rId7"/>
    <p:sldId id="272" r:id="rId8"/>
    <p:sldId id="271" r:id="rId9"/>
    <p:sldId id="280" r:id="rId10"/>
    <p:sldId id="258" r:id="rId11"/>
    <p:sldId id="266" r:id="rId12"/>
    <p:sldId id="267" r:id="rId13"/>
    <p:sldId id="259" r:id="rId14"/>
    <p:sldId id="260" r:id="rId15"/>
    <p:sldId id="279" r:id="rId16"/>
    <p:sldId id="278" r:id="rId17"/>
    <p:sldId id="270" r:id="rId18"/>
    <p:sldId id="277" r:id="rId19"/>
    <p:sldId id="281" r:id="rId20"/>
    <p:sldId id="273" r:id="rId21"/>
    <p:sldId id="275" r:id="rId22"/>
    <p:sldId id="276"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9220D12-E87B-4CD9-8C43-9CAB61CDF60D}" type="datetimeFigureOut">
              <a:rPr lang="en-US" smtClean="0"/>
              <a:t>12/20/2023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7D79EFC-7F00-41C5-80FA-88F672CB5B6D}" type="slidenum">
              <a:rPr lang="en-US" smtClean="0"/>
              <a:t>‹#›</a:t>
            </a:fld>
            <a:endParaRPr lang="en-US"/>
          </a:p>
        </p:txBody>
      </p:sp>
    </p:spTree>
    <p:extLst>
      <p:ext uri="{BB962C8B-B14F-4D97-AF65-F5344CB8AC3E}">
        <p14:creationId xmlns:p14="http://schemas.microsoft.com/office/powerpoint/2010/main" val="134270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87363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03002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2061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0301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4929F-C7FA-4B04-9588-D4F897D87CB2}"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7080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B4929F-C7FA-4B04-9588-D4F897D87CB2}" type="datetimeFigureOut">
              <a:rPr lang="en-US" smtClean="0"/>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83346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B4929F-C7FA-4B04-9588-D4F897D87CB2}"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25770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B4929F-C7FA-4B04-9588-D4F897D87CB2}" type="datetimeFigureOut">
              <a:rPr lang="en-US" smtClean="0"/>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6597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4929F-C7FA-4B04-9588-D4F897D87CB2}" type="datetimeFigureOut">
              <a:rPr lang="en-US" smtClean="0"/>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13312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4929F-C7FA-4B04-9588-D4F897D87CB2}" type="datetimeFigureOut">
              <a:rPr lang="en-US" smtClean="0"/>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89855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B4929F-C7FA-4B04-9588-D4F897D87CB2}"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425103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B4929F-C7FA-4B04-9588-D4F897D87CB2}" type="datetimeFigureOut">
              <a:rPr lang="en-US" smtClean="0"/>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5592-8B82-4753-9DAA-A74D8CD82D94}" type="slidenum">
              <a:rPr lang="en-US" smtClean="0"/>
              <a:t>‹#›</a:t>
            </a:fld>
            <a:endParaRPr lang="en-US"/>
          </a:p>
        </p:txBody>
      </p:sp>
    </p:spTree>
    <p:extLst>
      <p:ext uri="{BB962C8B-B14F-4D97-AF65-F5344CB8AC3E}">
        <p14:creationId xmlns:p14="http://schemas.microsoft.com/office/powerpoint/2010/main" val="187637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4929F-C7FA-4B04-9588-D4F897D87CB2}" type="datetimeFigureOut">
              <a:rPr lang="en-US" smtClean="0"/>
              <a:t>12/18/2023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5592-8B82-4753-9DAA-A74D8CD82D94}" type="slidenum">
              <a:rPr lang="en-US" smtClean="0"/>
              <a:t>‹#›</a:t>
            </a:fld>
            <a:endParaRPr lang="en-US"/>
          </a:p>
        </p:txBody>
      </p:sp>
    </p:spTree>
    <p:extLst>
      <p:ext uri="{BB962C8B-B14F-4D97-AF65-F5344CB8AC3E}">
        <p14:creationId xmlns:p14="http://schemas.microsoft.com/office/powerpoint/2010/main" val="106756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9294" y="980902"/>
            <a:ext cx="8499186" cy="1138773"/>
          </a:xfrm>
          <a:prstGeom prst="rect">
            <a:avLst/>
          </a:prstGeom>
          <a:noFill/>
        </p:spPr>
        <p:txBody>
          <a:bodyPr wrap="none" rtlCol="0">
            <a:spAutoFit/>
          </a:bodyPr>
          <a:lstStyle/>
          <a:p>
            <a:pPr algn="ctr"/>
            <a:r>
              <a:rPr lang="en-US" sz="3600" b="1" dirty="0" err="1" smtClean="0"/>
              <a:t>ePIC</a:t>
            </a:r>
            <a:r>
              <a:rPr lang="en-US" sz="3600" b="1" dirty="0" smtClean="0"/>
              <a:t> Synchronization and Clock distribution</a:t>
            </a:r>
          </a:p>
          <a:p>
            <a:pPr algn="ctr"/>
            <a:r>
              <a:rPr lang="en-US" sz="3200" dirty="0" smtClean="0"/>
              <a:t>- William </a:t>
            </a:r>
            <a:r>
              <a:rPr lang="en-US" sz="3200" dirty="0" err="1" smtClean="0"/>
              <a:t>Gu’s</a:t>
            </a:r>
            <a:r>
              <a:rPr lang="en-US" sz="3200" dirty="0" smtClean="0"/>
              <a:t> exploration*</a:t>
            </a:r>
            <a:endParaRPr lang="en-US" sz="3200" dirty="0"/>
          </a:p>
        </p:txBody>
      </p:sp>
      <p:sp>
        <p:nvSpPr>
          <p:cNvPr id="5" name="TextBox 4"/>
          <p:cNvSpPr txBox="1"/>
          <p:nvPr/>
        </p:nvSpPr>
        <p:spPr>
          <a:xfrm>
            <a:off x="2103119" y="3017520"/>
            <a:ext cx="5347811" cy="2677656"/>
          </a:xfrm>
          <a:prstGeom prst="rect">
            <a:avLst/>
          </a:prstGeom>
          <a:noFill/>
        </p:spPr>
        <p:txBody>
          <a:bodyPr wrap="none" rtlCol="0">
            <a:spAutoFit/>
          </a:bodyPr>
          <a:lstStyle/>
          <a:p>
            <a:pPr marL="342900" indent="-342900">
              <a:buAutoNum type="arabicPeriod"/>
            </a:pPr>
            <a:r>
              <a:rPr lang="en-US" sz="2800" b="1" dirty="0" smtClean="0"/>
              <a:t>EIC beam (crossing) structure</a:t>
            </a:r>
          </a:p>
          <a:p>
            <a:pPr marL="342900" indent="-342900">
              <a:buAutoNum type="arabicPeriod"/>
            </a:pPr>
            <a:r>
              <a:rPr lang="en-US" sz="2800" b="1" dirty="0" smtClean="0"/>
              <a:t>Overall hardware design</a:t>
            </a:r>
          </a:p>
          <a:p>
            <a:pPr marL="342900" indent="-342900">
              <a:buAutoNum type="arabicPeriod"/>
            </a:pPr>
            <a:r>
              <a:rPr lang="en-US" sz="2800" b="1" dirty="0" smtClean="0"/>
              <a:t>Detailed signal implementations</a:t>
            </a:r>
          </a:p>
          <a:p>
            <a:pPr marL="342900" indent="-342900">
              <a:buAutoNum type="arabicPeriod"/>
            </a:pPr>
            <a:r>
              <a:rPr lang="en-US" sz="2800" b="1" dirty="0" smtClean="0"/>
              <a:t>Exceptions</a:t>
            </a:r>
          </a:p>
          <a:p>
            <a:pPr marL="342900" indent="-342900">
              <a:buAutoNum type="arabicPeriod"/>
            </a:pPr>
            <a:r>
              <a:rPr lang="en-US" sz="2800" b="1" dirty="0" smtClean="0"/>
              <a:t>Current status</a:t>
            </a:r>
          </a:p>
          <a:p>
            <a:pPr marL="342900" indent="-342900">
              <a:buAutoNum type="arabicPeriod"/>
            </a:pPr>
            <a:r>
              <a:rPr lang="en-US" sz="2800" b="1" dirty="0" smtClean="0"/>
              <a:t>To do </a:t>
            </a:r>
            <a:endParaRPr lang="en-US" sz="2800" b="1" dirty="0"/>
          </a:p>
        </p:txBody>
      </p:sp>
      <p:sp>
        <p:nvSpPr>
          <p:cNvPr id="6" name="TextBox 5"/>
          <p:cNvSpPr txBox="1"/>
          <p:nvPr/>
        </p:nvSpPr>
        <p:spPr>
          <a:xfrm>
            <a:off x="6867331" y="6408355"/>
            <a:ext cx="3445367" cy="369332"/>
          </a:xfrm>
          <a:prstGeom prst="rect">
            <a:avLst/>
          </a:prstGeom>
          <a:noFill/>
        </p:spPr>
        <p:txBody>
          <a:bodyPr wrap="none" rtlCol="0">
            <a:spAutoFit/>
          </a:bodyPr>
          <a:lstStyle/>
          <a:p>
            <a:r>
              <a:rPr lang="en-US" dirty="0" smtClean="0"/>
              <a:t>* </a:t>
            </a:r>
            <a:r>
              <a:rPr lang="en-US" smtClean="0"/>
              <a:t>Credits give </a:t>
            </a:r>
            <a:r>
              <a:rPr lang="en-US" dirty="0" smtClean="0"/>
              <a:t>to all the community</a:t>
            </a:r>
            <a:endParaRPr lang="en-US" dirty="0"/>
          </a:p>
        </p:txBody>
      </p:sp>
    </p:spTree>
    <p:extLst>
      <p:ext uri="{BB962C8B-B14F-4D97-AF65-F5344CB8AC3E}">
        <p14:creationId xmlns:p14="http://schemas.microsoft.com/office/powerpoint/2010/main" val="11072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706582" y="4646748"/>
            <a:ext cx="7237599" cy="397201"/>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11986" y="4657174"/>
            <a:ext cx="1678483"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2651301" y="3119798"/>
            <a:ext cx="3606827" cy="106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58128" y="3130442"/>
            <a:ext cx="0" cy="4449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258128" y="3572221"/>
            <a:ext cx="3629051" cy="16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51302" y="3125801"/>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887179" y="3125801"/>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39951" y="3570755"/>
            <a:ext cx="1711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887179" y="3127265"/>
            <a:ext cx="174627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95226" y="2673349"/>
            <a:ext cx="6177268" cy="369332"/>
          </a:xfrm>
          <a:prstGeom prst="rect">
            <a:avLst/>
          </a:prstGeom>
          <a:noFill/>
        </p:spPr>
        <p:txBody>
          <a:bodyPr wrap="none" rtlCol="0">
            <a:spAutoFit/>
          </a:bodyPr>
          <a:lstStyle/>
          <a:p>
            <a:r>
              <a:rPr lang="en-US" dirty="0" smtClean="0"/>
              <a:t>8-bit (8b/10b encoding) every beam crossing period (788 Mbps)</a:t>
            </a:r>
            <a:endParaRPr lang="en-US" sz="1400" dirty="0"/>
          </a:p>
        </p:txBody>
      </p:sp>
      <p:sp>
        <p:nvSpPr>
          <p:cNvPr id="43" name="TextBox 42"/>
          <p:cNvSpPr txBox="1"/>
          <p:nvPr/>
        </p:nvSpPr>
        <p:spPr>
          <a:xfrm>
            <a:off x="3628163" y="3177077"/>
            <a:ext cx="6077305" cy="369332"/>
          </a:xfrm>
          <a:prstGeom prst="rect">
            <a:avLst/>
          </a:prstGeom>
          <a:noFill/>
        </p:spPr>
        <p:txBody>
          <a:bodyPr wrap="none" rtlCol="0">
            <a:spAutoFit/>
          </a:bodyPr>
          <a:lstStyle/>
          <a:p>
            <a:r>
              <a:rPr lang="en-US" dirty="0" smtClean="0"/>
              <a:t>8-bit plus K-bit, Beam Orbit synchronized </a:t>
            </a:r>
            <a:r>
              <a:rPr lang="en-US" dirty="0" err="1" smtClean="0"/>
              <a:t>RunControl</a:t>
            </a:r>
            <a:r>
              <a:rPr lang="en-US" dirty="0" smtClean="0"/>
              <a:t> command</a:t>
            </a:r>
            <a:endParaRPr lang="en-US" dirty="0"/>
          </a:p>
        </p:txBody>
      </p:sp>
      <p:sp>
        <p:nvSpPr>
          <p:cNvPr id="44" name="Rectangle 43"/>
          <p:cNvSpPr/>
          <p:nvPr/>
        </p:nvSpPr>
        <p:spPr>
          <a:xfrm>
            <a:off x="2668183" y="3118156"/>
            <a:ext cx="7218995" cy="397201"/>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165686" y="2661189"/>
            <a:ext cx="1129540" cy="369332"/>
          </a:xfrm>
          <a:prstGeom prst="rect">
            <a:avLst/>
          </a:prstGeom>
          <a:noFill/>
        </p:spPr>
        <p:txBody>
          <a:bodyPr wrap="none" rtlCol="0">
            <a:spAutoFit/>
          </a:bodyPr>
          <a:lstStyle/>
          <a:p>
            <a:r>
              <a:rPr lang="en-US" dirty="0" smtClean="0"/>
              <a:t>Downlink:</a:t>
            </a:r>
            <a:endParaRPr lang="en-US" dirty="0"/>
          </a:p>
        </p:txBody>
      </p:sp>
      <p:cxnSp>
        <p:nvCxnSpPr>
          <p:cNvPr id="46" name="Straight Connector 45"/>
          <p:cNvCxnSpPr/>
          <p:nvPr/>
        </p:nvCxnSpPr>
        <p:spPr>
          <a:xfrm>
            <a:off x="2695657" y="4632574"/>
            <a:ext cx="3606827" cy="106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02484" y="4643218"/>
            <a:ext cx="0" cy="4449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95658" y="4638577"/>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931535" y="4638577"/>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84307" y="5083531"/>
            <a:ext cx="1711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931535" y="4640041"/>
            <a:ext cx="174627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97382" y="4686498"/>
            <a:ext cx="6028060" cy="338554"/>
          </a:xfrm>
          <a:prstGeom prst="rect">
            <a:avLst/>
          </a:prstGeom>
          <a:noFill/>
        </p:spPr>
        <p:txBody>
          <a:bodyPr wrap="none" rtlCol="0">
            <a:spAutoFit/>
          </a:bodyPr>
          <a:lstStyle/>
          <a:p>
            <a:r>
              <a:rPr lang="en-US" sz="1600" dirty="0"/>
              <a:t>8</a:t>
            </a:r>
            <a:r>
              <a:rPr lang="en-US" sz="1600" dirty="0" smtClean="0"/>
              <a:t>-bit plus K-bit, DAM and the DAM connected RDO/FEE/ASIC status </a:t>
            </a:r>
            <a:endParaRPr lang="en-US" dirty="0"/>
          </a:p>
        </p:txBody>
      </p:sp>
      <p:sp>
        <p:nvSpPr>
          <p:cNvPr id="53" name="TextBox 52"/>
          <p:cNvSpPr txBox="1"/>
          <p:nvPr/>
        </p:nvSpPr>
        <p:spPr>
          <a:xfrm>
            <a:off x="1165686" y="4261934"/>
            <a:ext cx="848309" cy="369332"/>
          </a:xfrm>
          <a:prstGeom prst="rect">
            <a:avLst/>
          </a:prstGeom>
          <a:noFill/>
        </p:spPr>
        <p:txBody>
          <a:bodyPr wrap="none" rtlCol="0">
            <a:spAutoFit/>
          </a:bodyPr>
          <a:lstStyle/>
          <a:p>
            <a:r>
              <a:rPr lang="en-US" dirty="0" smtClean="0"/>
              <a:t>Uplink:</a:t>
            </a:r>
            <a:endParaRPr lang="en-US" dirty="0"/>
          </a:p>
        </p:txBody>
      </p:sp>
      <p:cxnSp>
        <p:nvCxnSpPr>
          <p:cNvPr id="54" name="Straight Connector 53"/>
          <p:cNvCxnSpPr/>
          <p:nvPr/>
        </p:nvCxnSpPr>
        <p:spPr>
          <a:xfrm>
            <a:off x="6294974" y="5080427"/>
            <a:ext cx="3629051" cy="16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905782" y="3130323"/>
            <a:ext cx="1727674"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847897" y="856510"/>
            <a:ext cx="4549835" cy="400110"/>
          </a:xfrm>
          <a:prstGeom prst="rect">
            <a:avLst/>
          </a:prstGeom>
          <a:noFill/>
        </p:spPr>
        <p:txBody>
          <a:bodyPr wrap="none" rtlCol="0">
            <a:spAutoFit/>
          </a:bodyPr>
          <a:lstStyle/>
          <a:p>
            <a:r>
              <a:rPr lang="en-US" sz="2000" b="1" dirty="0" smtClean="0"/>
              <a:t>3.4: Copper link between GTU and DAM: </a:t>
            </a:r>
            <a:endParaRPr lang="en-US" sz="2000" b="1" dirty="0"/>
          </a:p>
        </p:txBody>
      </p:sp>
      <p:sp>
        <p:nvSpPr>
          <p:cNvPr id="59" name="TextBox 58"/>
          <p:cNvSpPr txBox="1"/>
          <p:nvPr/>
        </p:nvSpPr>
        <p:spPr>
          <a:xfrm>
            <a:off x="809498" y="2265459"/>
            <a:ext cx="4758867" cy="369332"/>
          </a:xfrm>
          <a:prstGeom prst="rect">
            <a:avLst/>
          </a:prstGeom>
          <a:noFill/>
        </p:spPr>
        <p:txBody>
          <a:bodyPr wrap="none" rtlCol="0">
            <a:spAutoFit/>
          </a:bodyPr>
          <a:lstStyle/>
          <a:p>
            <a:r>
              <a:rPr lang="en-US" b="1" dirty="0" smtClean="0"/>
              <a:t>3.4.2: signal#2</a:t>
            </a:r>
            <a:r>
              <a:rPr lang="en-US" dirty="0" smtClean="0"/>
              <a:t>, </a:t>
            </a:r>
            <a:r>
              <a:rPr lang="en-US" dirty="0" err="1" smtClean="0"/>
              <a:t>RunControl</a:t>
            </a:r>
            <a:r>
              <a:rPr lang="en-US" dirty="0" smtClean="0"/>
              <a:t>: GTU_TX </a:t>
            </a:r>
            <a:r>
              <a:rPr lang="en-US" dirty="0" smtClean="0">
                <a:sym typeface="Wingdings" panose="05000000000000000000" pitchFamily="2" charset="2"/>
              </a:rPr>
              <a:t> DAM_RX</a:t>
            </a:r>
            <a:endParaRPr lang="en-US" dirty="0"/>
          </a:p>
        </p:txBody>
      </p:sp>
      <p:sp>
        <p:nvSpPr>
          <p:cNvPr id="60" name="TextBox 59"/>
          <p:cNvSpPr txBox="1"/>
          <p:nvPr/>
        </p:nvSpPr>
        <p:spPr>
          <a:xfrm>
            <a:off x="907461" y="3968123"/>
            <a:ext cx="4209935" cy="369332"/>
          </a:xfrm>
          <a:prstGeom prst="rect">
            <a:avLst/>
          </a:prstGeom>
          <a:noFill/>
        </p:spPr>
        <p:txBody>
          <a:bodyPr wrap="none" rtlCol="0">
            <a:spAutoFit/>
          </a:bodyPr>
          <a:lstStyle/>
          <a:p>
            <a:r>
              <a:rPr lang="en-US" b="1" dirty="0" smtClean="0"/>
              <a:t>3.4.3 signal#3</a:t>
            </a:r>
            <a:r>
              <a:rPr lang="en-US" dirty="0" smtClean="0"/>
              <a:t>, Status: GTU_RX </a:t>
            </a:r>
            <a:r>
              <a:rPr lang="en-US" dirty="0" smtClean="0">
                <a:sym typeface="Wingdings" panose="05000000000000000000" pitchFamily="2" charset="2"/>
              </a:rPr>
              <a:t> DAM_TX</a:t>
            </a:r>
            <a:endParaRPr lang="en-US" dirty="0"/>
          </a:p>
        </p:txBody>
      </p:sp>
      <p:sp>
        <p:nvSpPr>
          <p:cNvPr id="61" name="TextBox 60"/>
          <p:cNvSpPr txBox="1"/>
          <p:nvPr/>
        </p:nvSpPr>
        <p:spPr>
          <a:xfrm>
            <a:off x="809498" y="1904543"/>
            <a:ext cx="4197239" cy="369332"/>
          </a:xfrm>
          <a:prstGeom prst="rect">
            <a:avLst/>
          </a:prstGeom>
          <a:noFill/>
        </p:spPr>
        <p:txBody>
          <a:bodyPr wrap="none" rtlCol="0">
            <a:spAutoFit/>
          </a:bodyPr>
          <a:lstStyle/>
          <a:p>
            <a:r>
              <a:rPr lang="en-US" b="1" dirty="0" smtClean="0"/>
              <a:t>3.4.1: signal#1</a:t>
            </a:r>
            <a:r>
              <a:rPr lang="en-US" dirty="0" smtClean="0"/>
              <a:t>, Clock: GTU_TX </a:t>
            </a:r>
            <a:r>
              <a:rPr lang="en-US" dirty="0" smtClean="0">
                <a:sym typeface="Wingdings" panose="05000000000000000000" pitchFamily="2" charset="2"/>
              </a:rPr>
              <a:t> DAM_RX</a:t>
            </a:r>
            <a:endParaRPr lang="en-US" dirty="0"/>
          </a:p>
        </p:txBody>
      </p:sp>
      <p:sp>
        <p:nvSpPr>
          <p:cNvPr id="62" name="TextBox 61"/>
          <p:cNvSpPr txBox="1"/>
          <p:nvPr/>
        </p:nvSpPr>
        <p:spPr>
          <a:xfrm>
            <a:off x="1906232" y="4282057"/>
            <a:ext cx="6177268" cy="369332"/>
          </a:xfrm>
          <a:prstGeom prst="rect">
            <a:avLst/>
          </a:prstGeom>
          <a:noFill/>
        </p:spPr>
        <p:txBody>
          <a:bodyPr wrap="none" rtlCol="0">
            <a:spAutoFit/>
          </a:bodyPr>
          <a:lstStyle/>
          <a:p>
            <a:r>
              <a:rPr lang="en-US" dirty="0" smtClean="0"/>
              <a:t>8-bit (8b/10b encoding) every beam crossing period (788 Mbps)</a:t>
            </a:r>
            <a:endParaRPr lang="en-US" sz="1400" dirty="0"/>
          </a:p>
        </p:txBody>
      </p:sp>
      <p:sp>
        <p:nvSpPr>
          <p:cNvPr id="2" name="TextBox 1"/>
          <p:cNvSpPr txBox="1"/>
          <p:nvPr/>
        </p:nvSpPr>
        <p:spPr>
          <a:xfrm>
            <a:off x="1247212" y="1134474"/>
            <a:ext cx="9065046" cy="646331"/>
          </a:xfrm>
          <a:prstGeom prst="rect">
            <a:avLst/>
          </a:prstGeom>
          <a:noFill/>
        </p:spPr>
        <p:txBody>
          <a:bodyPr wrap="none" rtlCol="0">
            <a:spAutoFit/>
          </a:bodyPr>
          <a:lstStyle/>
          <a:p>
            <a:r>
              <a:rPr lang="en-US" dirty="0" smtClean="0"/>
              <a:t>Three pairs of differential copper wires (LVDS?, RJ45 or HDMI?)</a:t>
            </a:r>
          </a:p>
          <a:p>
            <a:r>
              <a:rPr lang="en-US" dirty="0" smtClean="0"/>
              <a:t>All these copper cables to be the same length (5 meter? Within the DAQ computer/DAM racks.</a:t>
            </a:r>
            <a:endParaRPr lang="en-US" dirty="0"/>
          </a:p>
        </p:txBody>
      </p:sp>
      <p:sp>
        <p:nvSpPr>
          <p:cNvPr id="63" name="Rectangle 62"/>
          <p:cNvSpPr/>
          <p:nvPr/>
        </p:nvSpPr>
        <p:spPr>
          <a:xfrm>
            <a:off x="945907" y="3130323"/>
            <a:ext cx="1727674"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9980266" y="4667094"/>
            <a:ext cx="1678483"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endParaRPr lang="en-US" sz="2800" b="1" dirty="0" smtClean="0"/>
          </a:p>
        </p:txBody>
      </p:sp>
      <p:sp>
        <p:nvSpPr>
          <p:cNvPr id="66" name="TextBox 65"/>
          <p:cNvSpPr txBox="1"/>
          <p:nvPr/>
        </p:nvSpPr>
        <p:spPr>
          <a:xfrm>
            <a:off x="466532" y="5896464"/>
            <a:ext cx="11402008" cy="83099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t>To use the FELIX (DAM) optical link (LTI/100GBE), the GTU would host multiple FPGAs with connections between FPGAs.</a:t>
            </a:r>
          </a:p>
          <a:p>
            <a:pPr marL="285750" indent="-285750">
              <a:buFont typeface="Wingdings" panose="05000000000000000000" pitchFamily="2" charset="2"/>
              <a:buChar char="v"/>
            </a:pPr>
            <a:r>
              <a:rPr lang="en-US" sz="1600" dirty="0" smtClean="0"/>
              <a:t>This will also disable the 100 GBE feature on the FLX182.</a:t>
            </a:r>
          </a:p>
          <a:p>
            <a:pPr marL="285750" indent="-285750">
              <a:buFont typeface="Wingdings" panose="05000000000000000000" pitchFamily="2" charset="2"/>
              <a:buChar char="v"/>
            </a:pPr>
            <a:r>
              <a:rPr lang="en-US" sz="1600" dirty="0" smtClean="0"/>
              <a:t>There will be clock recovery and </a:t>
            </a:r>
            <a:r>
              <a:rPr lang="en-US" sz="1600" dirty="0" err="1" smtClean="0"/>
              <a:t>RunControl</a:t>
            </a:r>
            <a:r>
              <a:rPr lang="en-US" sz="1600" dirty="0" smtClean="0"/>
              <a:t> commands alignments on the DAM.  I believe that the simpler the better (more reliable)</a:t>
            </a:r>
            <a:endParaRPr lang="en-US" sz="1600" dirty="0"/>
          </a:p>
        </p:txBody>
      </p:sp>
    </p:spTree>
    <p:extLst>
      <p:ext uri="{BB962C8B-B14F-4D97-AF65-F5344CB8AC3E}">
        <p14:creationId xmlns:p14="http://schemas.microsoft.com/office/powerpoint/2010/main" val="91495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689700" y="2959387"/>
            <a:ext cx="3606827" cy="106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96527" y="2970031"/>
            <a:ext cx="0" cy="4449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96527" y="3411810"/>
            <a:ext cx="3629051" cy="16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9701" y="2965390"/>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25578" y="2965390"/>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8350" y="3410344"/>
            <a:ext cx="1711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25578" y="2966854"/>
            <a:ext cx="174627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33625" y="2512938"/>
            <a:ext cx="6438814" cy="369332"/>
          </a:xfrm>
          <a:prstGeom prst="rect">
            <a:avLst/>
          </a:prstGeom>
          <a:noFill/>
        </p:spPr>
        <p:txBody>
          <a:bodyPr wrap="none" rtlCol="0">
            <a:spAutoFit/>
          </a:bodyPr>
          <a:lstStyle/>
          <a:p>
            <a:r>
              <a:rPr lang="en-US" dirty="0" smtClean="0"/>
              <a:t>98.5 MHz clock, Serial speed at 1.97 </a:t>
            </a:r>
            <a:r>
              <a:rPr lang="en-US" dirty="0" err="1" smtClean="0"/>
              <a:t>Gbps</a:t>
            </a:r>
            <a:r>
              <a:rPr lang="en-US" dirty="0" smtClean="0"/>
              <a:t>, 3.94 </a:t>
            </a:r>
            <a:r>
              <a:rPr lang="en-US" dirty="0" err="1" smtClean="0"/>
              <a:t>Gbps</a:t>
            </a:r>
            <a:r>
              <a:rPr lang="en-US" dirty="0" smtClean="0"/>
              <a:t>, or 7.88 </a:t>
            </a:r>
            <a:r>
              <a:rPr lang="en-US" dirty="0" err="1" smtClean="0"/>
              <a:t>Gbps</a:t>
            </a:r>
            <a:endParaRPr lang="en-US" sz="1400" dirty="0"/>
          </a:p>
        </p:txBody>
      </p:sp>
      <p:sp>
        <p:nvSpPr>
          <p:cNvPr id="14" name="TextBox 13"/>
          <p:cNvSpPr txBox="1"/>
          <p:nvPr/>
        </p:nvSpPr>
        <p:spPr>
          <a:xfrm>
            <a:off x="2687980" y="3020910"/>
            <a:ext cx="3545971" cy="338554"/>
          </a:xfrm>
          <a:prstGeom prst="rect">
            <a:avLst/>
          </a:prstGeom>
          <a:noFill/>
        </p:spPr>
        <p:txBody>
          <a:bodyPr wrap="none" rtlCol="0">
            <a:spAutoFit/>
          </a:bodyPr>
          <a:lstStyle/>
          <a:p>
            <a:r>
              <a:rPr lang="en-US" sz="1600" dirty="0" err="1" smtClean="0"/>
              <a:t>RunControl</a:t>
            </a:r>
            <a:r>
              <a:rPr lang="en-US" sz="1600" dirty="0" smtClean="0"/>
              <a:t>, forward or “hijack” the GTU</a:t>
            </a:r>
            <a:endParaRPr lang="en-US" dirty="0"/>
          </a:p>
        </p:txBody>
      </p:sp>
      <p:sp>
        <p:nvSpPr>
          <p:cNvPr id="15" name="Rectangle 14"/>
          <p:cNvSpPr/>
          <p:nvPr/>
        </p:nvSpPr>
        <p:spPr>
          <a:xfrm>
            <a:off x="2714451" y="2972051"/>
            <a:ext cx="3582076"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433157" y="3032730"/>
            <a:ext cx="3355790" cy="369332"/>
          </a:xfrm>
          <a:prstGeom prst="rect">
            <a:avLst/>
          </a:prstGeom>
          <a:noFill/>
        </p:spPr>
        <p:txBody>
          <a:bodyPr wrap="none" rtlCol="0">
            <a:spAutoFit/>
          </a:bodyPr>
          <a:lstStyle/>
          <a:p>
            <a:r>
              <a:rPr lang="en-US" dirty="0" smtClean="0"/>
              <a:t>RDO/FEE configuration from DAM</a:t>
            </a:r>
            <a:endParaRPr lang="en-US" dirty="0"/>
          </a:p>
        </p:txBody>
      </p:sp>
      <p:sp>
        <p:nvSpPr>
          <p:cNvPr id="17" name="Rectangle 16"/>
          <p:cNvSpPr/>
          <p:nvPr/>
        </p:nvSpPr>
        <p:spPr>
          <a:xfrm>
            <a:off x="6289017" y="2957745"/>
            <a:ext cx="3636560" cy="397201"/>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92002" y="2511361"/>
            <a:ext cx="1129540" cy="369332"/>
          </a:xfrm>
          <a:prstGeom prst="rect">
            <a:avLst/>
          </a:prstGeom>
          <a:noFill/>
        </p:spPr>
        <p:txBody>
          <a:bodyPr wrap="none" rtlCol="0">
            <a:spAutoFit/>
          </a:bodyPr>
          <a:lstStyle/>
          <a:p>
            <a:r>
              <a:rPr lang="en-US" dirty="0" smtClean="0"/>
              <a:t>Downlink:</a:t>
            </a:r>
            <a:endParaRPr lang="en-US" dirty="0"/>
          </a:p>
        </p:txBody>
      </p:sp>
      <p:sp>
        <p:nvSpPr>
          <p:cNvPr id="28" name="Rectangle 27"/>
          <p:cNvSpPr/>
          <p:nvPr/>
        </p:nvSpPr>
        <p:spPr>
          <a:xfrm>
            <a:off x="978349" y="2969913"/>
            <a:ext cx="1709631" cy="397201"/>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944181" y="2969912"/>
            <a:ext cx="1727674" cy="397201"/>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47897" y="856510"/>
            <a:ext cx="4283417" cy="400110"/>
          </a:xfrm>
          <a:prstGeom prst="rect">
            <a:avLst/>
          </a:prstGeom>
          <a:noFill/>
        </p:spPr>
        <p:txBody>
          <a:bodyPr wrap="none" rtlCol="0">
            <a:spAutoFit/>
          </a:bodyPr>
          <a:lstStyle/>
          <a:p>
            <a:r>
              <a:rPr lang="en-US" sz="2000" b="1" dirty="0" smtClean="0"/>
              <a:t>3.5: Fiber link between DAM and RDO:</a:t>
            </a:r>
            <a:endParaRPr lang="en-US" sz="2000" b="1" dirty="0"/>
          </a:p>
        </p:txBody>
      </p:sp>
      <p:sp>
        <p:nvSpPr>
          <p:cNvPr id="31" name="TextBox 30"/>
          <p:cNvSpPr txBox="1"/>
          <p:nvPr/>
        </p:nvSpPr>
        <p:spPr>
          <a:xfrm>
            <a:off x="847897" y="2105048"/>
            <a:ext cx="2747291" cy="369332"/>
          </a:xfrm>
          <a:prstGeom prst="rect">
            <a:avLst/>
          </a:prstGeom>
          <a:noFill/>
        </p:spPr>
        <p:txBody>
          <a:bodyPr wrap="none" rtlCol="0">
            <a:spAutoFit/>
          </a:bodyPr>
          <a:lstStyle/>
          <a:p>
            <a:r>
              <a:rPr lang="en-US" b="1" dirty="0" smtClean="0"/>
              <a:t>3.5.1: DAM_TX </a:t>
            </a:r>
            <a:r>
              <a:rPr lang="en-US" b="1" dirty="0" smtClean="0">
                <a:sym typeface="Wingdings" panose="05000000000000000000" pitchFamily="2" charset="2"/>
              </a:rPr>
              <a:t> RDO_RX</a:t>
            </a:r>
            <a:endParaRPr lang="en-US" b="1" dirty="0"/>
          </a:p>
        </p:txBody>
      </p:sp>
      <p:sp>
        <p:nvSpPr>
          <p:cNvPr id="33" name="TextBox 32"/>
          <p:cNvSpPr txBox="1"/>
          <p:nvPr/>
        </p:nvSpPr>
        <p:spPr>
          <a:xfrm>
            <a:off x="1255454" y="1196214"/>
            <a:ext cx="7124643" cy="646331"/>
          </a:xfrm>
          <a:prstGeom prst="rect">
            <a:avLst/>
          </a:prstGeom>
          <a:noFill/>
        </p:spPr>
        <p:txBody>
          <a:bodyPr wrap="none" rtlCol="0">
            <a:spAutoFit/>
          </a:bodyPr>
          <a:lstStyle/>
          <a:p>
            <a:r>
              <a:rPr lang="en-US" dirty="0" smtClean="0"/>
              <a:t>One pair (two) of optic fibers (850nm Multimode), less than 150 meters</a:t>
            </a:r>
          </a:p>
          <a:p>
            <a:r>
              <a:rPr lang="en-US" dirty="0" smtClean="0"/>
              <a:t>Fiber length/signal delay to be measured, and delay compensated on RDO</a:t>
            </a:r>
            <a:endParaRPr lang="en-US" dirty="0"/>
          </a:p>
        </p:txBody>
      </p:sp>
      <p:sp>
        <p:nvSpPr>
          <p:cNvPr id="36" name="TextBox 35"/>
          <p:cNvSpPr txBox="1"/>
          <p:nvPr/>
        </p:nvSpPr>
        <p:spPr>
          <a:xfrm>
            <a:off x="2204447" y="3787063"/>
            <a:ext cx="5124160" cy="369332"/>
          </a:xfrm>
          <a:prstGeom prst="rect">
            <a:avLst/>
          </a:prstGeom>
          <a:noFill/>
        </p:spPr>
        <p:txBody>
          <a:bodyPr wrap="none" rtlCol="0">
            <a:spAutoFit/>
          </a:bodyPr>
          <a:lstStyle/>
          <a:p>
            <a:r>
              <a:rPr lang="en-US" dirty="0" smtClean="0"/>
              <a:t>* 1.97 </a:t>
            </a:r>
            <a:r>
              <a:rPr lang="en-US" dirty="0" err="1" smtClean="0"/>
              <a:t>Gbps</a:t>
            </a:r>
            <a:r>
              <a:rPr lang="en-US" dirty="0" smtClean="0"/>
              <a:t> is required, if the VTRX+ is used on RDO.</a:t>
            </a:r>
          </a:p>
        </p:txBody>
      </p:sp>
      <p:sp>
        <p:nvSpPr>
          <p:cNvPr id="37" name="TextBox 36"/>
          <p:cNvSpPr txBox="1"/>
          <p:nvPr/>
        </p:nvSpPr>
        <p:spPr>
          <a:xfrm>
            <a:off x="2198804" y="4128447"/>
            <a:ext cx="9202621" cy="646331"/>
          </a:xfrm>
          <a:prstGeom prst="rect">
            <a:avLst/>
          </a:prstGeom>
          <a:noFill/>
        </p:spPr>
        <p:txBody>
          <a:bodyPr wrap="square" rtlCol="0">
            <a:spAutoFit/>
          </a:bodyPr>
          <a:lstStyle/>
          <a:p>
            <a:pPr marL="457200" indent="-457200"/>
            <a:r>
              <a:rPr lang="en-US" dirty="0" smtClean="0"/>
              <a:t>* 7.88 </a:t>
            </a:r>
            <a:r>
              <a:rPr lang="en-US" dirty="0" err="1" smtClean="0"/>
              <a:t>Gbps</a:t>
            </a:r>
            <a:r>
              <a:rPr lang="en-US" dirty="0" smtClean="0"/>
              <a:t> may be able to shorten the RDO/FEE configure time, but the I2C clock may be the limiting factor.</a:t>
            </a:r>
          </a:p>
        </p:txBody>
      </p:sp>
      <p:sp>
        <p:nvSpPr>
          <p:cNvPr id="38" name="TextBox 37"/>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endParaRPr lang="en-US" sz="2800" b="1" dirty="0" smtClean="0"/>
          </a:p>
        </p:txBody>
      </p:sp>
      <p:sp>
        <p:nvSpPr>
          <p:cNvPr id="39" name="TextBox 38"/>
          <p:cNvSpPr txBox="1"/>
          <p:nvPr/>
        </p:nvSpPr>
        <p:spPr>
          <a:xfrm>
            <a:off x="993570" y="5548279"/>
            <a:ext cx="10879174"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err="1" smtClean="0"/>
              <a:t>RunControl</a:t>
            </a:r>
            <a:r>
              <a:rPr lang="en-US" sz="1600" dirty="0" smtClean="0"/>
              <a:t> (from GTU) is guaranteed every </a:t>
            </a:r>
            <a:r>
              <a:rPr lang="en-US" sz="1600" dirty="0" err="1" smtClean="0"/>
              <a:t>beamcrossing</a:t>
            </a:r>
            <a:r>
              <a:rPr lang="en-US" sz="1600" dirty="0" smtClean="0"/>
              <a:t> cycle (98.5MHz).  It can be hijacked by the DAM for sub-system test</a:t>
            </a:r>
          </a:p>
          <a:p>
            <a:pPr marL="285750" indent="-285750">
              <a:buFont typeface="Arial" panose="020B0604020202020204" pitchFamily="34" charset="0"/>
              <a:buChar char="•"/>
            </a:pPr>
            <a:r>
              <a:rPr lang="en-US" sz="1600" dirty="0" smtClean="0"/>
              <a:t>The RDO/FEE configuration depends on the specific DAM (which comes from the host computer).  The available bandwidth is 788 Mbps, 1.97 </a:t>
            </a:r>
            <a:r>
              <a:rPr lang="en-US" sz="1600" dirty="0" err="1" smtClean="0"/>
              <a:t>Gbps</a:t>
            </a:r>
            <a:r>
              <a:rPr lang="en-US" sz="1600" dirty="0" smtClean="0"/>
              <a:t>, or 3.94 </a:t>
            </a:r>
            <a:r>
              <a:rPr lang="en-US" sz="1600" dirty="0" err="1" smtClean="0"/>
              <a:t>Gbps</a:t>
            </a:r>
            <a:r>
              <a:rPr lang="en-US" sz="1600" dirty="0" smtClean="0"/>
              <a:t> depending on the downlink speed.</a:t>
            </a:r>
            <a:endParaRPr lang="en-US" sz="1600" dirty="0"/>
          </a:p>
        </p:txBody>
      </p:sp>
    </p:spTree>
    <p:extLst>
      <p:ext uri="{BB962C8B-B14F-4D97-AF65-F5344CB8AC3E}">
        <p14:creationId xmlns:p14="http://schemas.microsoft.com/office/powerpoint/2010/main" val="307100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74047" y="1215249"/>
            <a:ext cx="923651" cy="400110"/>
          </a:xfrm>
          <a:prstGeom prst="rect">
            <a:avLst/>
          </a:prstGeom>
          <a:noFill/>
        </p:spPr>
        <p:txBody>
          <a:bodyPr wrap="none" rtlCol="0">
            <a:spAutoFit/>
          </a:bodyPr>
          <a:lstStyle/>
          <a:p>
            <a:r>
              <a:rPr lang="en-US" sz="2000" dirty="0" smtClean="0"/>
              <a:t>Uplink:</a:t>
            </a:r>
            <a:endParaRPr lang="en-US" sz="2000" dirty="0"/>
          </a:p>
        </p:txBody>
      </p:sp>
      <p:sp>
        <p:nvSpPr>
          <p:cNvPr id="30" name="TextBox 29"/>
          <p:cNvSpPr txBox="1"/>
          <p:nvPr/>
        </p:nvSpPr>
        <p:spPr>
          <a:xfrm>
            <a:off x="1943636" y="1248090"/>
            <a:ext cx="7071679" cy="369332"/>
          </a:xfrm>
          <a:prstGeom prst="rect">
            <a:avLst/>
          </a:prstGeom>
          <a:noFill/>
        </p:spPr>
        <p:txBody>
          <a:bodyPr wrap="none" rtlCol="0">
            <a:spAutoFit/>
          </a:bodyPr>
          <a:lstStyle/>
          <a:p>
            <a:r>
              <a:rPr lang="en-US" dirty="0" smtClean="0"/>
              <a:t>98.5 MHz clock (or maybe other frequencies) , Serial speed up to 12 </a:t>
            </a:r>
            <a:r>
              <a:rPr lang="en-US" dirty="0" err="1" smtClean="0"/>
              <a:t>Gbps</a:t>
            </a:r>
            <a:endParaRPr lang="en-US" sz="1400" dirty="0"/>
          </a:p>
        </p:txBody>
      </p:sp>
      <p:sp>
        <p:nvSpPr>
          <p:cNvPr id="32" name="TextBox 31"/>
          <p:cNvSpPr txBox="1"/>
          <p:nvPr/>
        </p:nvSpPr>
        <p:spPr>
          <a:xfrm>
            <a:off x="863404" y="888980"/>
            <a:ext cx="2747291" cy="369332"/>
          </a:xfrm>
          <a:prstGeom prst="rect">
            <a:avLst/>
          </a:prstGeom>
          <a:noFill/>
        </p:spPr>
        <p:txBody>
          <a:bodyPr wrap="none" rtlCol="0">
            <a:spAutoFit/>
          </a:bodyPr>
          <a:lstStyle/>
          <a:p>
            <a:r>
              <a:rPr lang="en-US" b="1" dirty="0" smtClean="0"/>
              <a:t>3.5.2: DAM_RX </a:t>
            </a:r>
            <a:r>
              <a:rPr lang="en-US" b="1" dirty="0" smtClean="0">
                <a:sym typeface="Wingdings" panose="05000000000000000000" pitchFamily="2" charset="2"/>
              </a:rPr>
              <a:t> RDO_TX</a:t>
            </a:r>
            <a:endParaRPr lang="en-US" b="1" dirty="0"/>
          </a:p>
        </p:txBody>
      </p:sp>
      <p:sp>
        <p:nvSpPr>
          <p:cNvPr id="34" name="Rectangle 33"/>
          <p:cNvSpPr/>
          <p:nvPr/>
        </p:nvSpPr>
        <p:spPr>
          <a:xfrm>
            <a:off x="4075286" y="2075422"/>
            <a:ext cx="1688840" cy="636288"/>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69401" y="2070490"/>
            <a:ext cx="982833" cy="646331"/>
          </a:xfrm>
          <a:prstGeom prst="rect">
            <a:avLst/>
          </a:prstGeom>
          <a:noFill/>
        </p:spPr>
        <p:txBody>
          <a:bodyPr wrap="none" rtlCol="0">
            <a:spAutoFit/>
          </a:bodyPr>
          <a:lstStyle/>
          <a:p>
            <a:pPr algn="ctr"/>
            <a:r>
              <a:rPr lang="en-US" dirty="0" smtClean="0"/>
              <a:t>FEE data</a:t>
            </a:r>
          </a:p>
          <a:p>
            <a:pPr algn="ctr"/>
            <a:r>
              <a:rPr lang="en-US" dirty="0" smtClean="0"/>
              <a:t>64-bit</a:t>
            </a:r>
          </a:p>
        </p:txBody>
      </p:sp>
      <p:sp>
        <p:nvSpPr>
          <p:cNvPr id="36" name="Rectangle 35"/>
          <p:cNvSpPr/>
          <p:nvPr/>
        </p:nvSpPr>
        <p:spPr>
          <a:xfrm>
            <a:off x="4669414" y="3242941"/>
            <a:ext cx="2802215" cy="369332"/>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22900" y="3204724"/>
            <a:ext cx="1223668" cy="369332"/>
          </a:xfrm>
          <a:prstGeom prst="rect">
            <a:avLst/>
          </a:prstGeom>
          <a:noFill/>
        </p:spPr>
        <p:txBody>
          <a:bodyPr wrap="square" rtlCol="0">
            <a:spAutoFit/>
          </a:bodyPr>
          <a:lstStyle/>
          <a:p>
            <a:r>
              <a:rPr lang="en-US" dirty="0" smtClean="0"/>
              <a:t>MUX </a:t>
            </a:r>
            <a:endParaRPr lang="en-US" sz="1600" dirty="0" smtClean="0"/>
          </a:p>
        </p:txBody>
      </p:sp>
      <p:cxnSp>
        <p:nvCxnSpPr>
          <p:cNvPr id="38" name="Straight Connector 37"/>
          <p:cNvCxnSpPr/>
          <p:nvPr/>
        </p:nvCxnSpPr>
        <p:spPr>
          <a:xfrm>
            <a:off x="2517771" y="5293300"/>
            <a:ext cx="3606827" cy="106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24598" y="5303944"/>
            <a:ext cx="0" cy="44495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24598" y="5745723"/>
            <a:ext cx="3629051" cy="16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17772" y="5299303"/>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53649" y="5299303"/>
            <a:ext cx="0" cy="444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421" y="5744257"/>
            <a:ext cx="171135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53649" y="5300767"/>
            <a:ext cx="174627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7335" y="2071004"/>
            <a:ext cx="1688840" cy="678341"/>
          </a:xfrm>
          <a:prstGeom prst="rect">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06872" y="2103014"/>
            <a:ext cx="1607812" cy="646331"/>
          </a:xfrm>
          <a:prstGeom prst="rect">
            <a:avLst/>
          </a:prstGeom>
          <a:noFill/>
        </p:spPr>
        <p:txBody>
          <a:bodyPr wrap="none" rtlCol="0">
            <a:spAutoFit/>
          </a:bodyPr>
          <a:lstStyle/>
          <a:p>
            <a:pPr algn="ctr"/>
            <a:r>
              <a:rPr lang="en-US" dirty="0" smtClean="0"/>
              <a:t>Status</a:t>
            </a:r>
          </a:p>
          <a:p>
            <a:pPr algn="ctr"/>
            <a:r>
              <a:rPr lang="en-US" dirty="0" smtClean="0"/>
              <a:t>56-bit + K-code</a:t>
            </a:r>
          </a:p>
        </p:txBody>
      </p:sp>
      <p:sp>
        <p:nvSpPr>
          <p:cNvPr id="47" name="Rectangle 46"/>
          <p:cNvSpPr/>
          <p:nvPr/>
        </p:nvSpPr>
        <p:spPr>
          <a:xfrm>
            <a:off x="5206137" y="4060388"/>
            <a:ext cx="1688840" cy="605661"/>
          </a:xfrm>
          <a:prstGeom prst="rect">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512764" y="4019718"/>
            <a:ext cx="1223668" cy="646331"/>
          </a:xfrm>
          <a:prstGeom prst="rect">
            <a:avLst/>
          </a:prstGeom>
          <a:noFill/>
        </p:spPr>
        <p:txBody>
          <a:bodyPr wrap="square" rtlCol="0">
            <a:spAutoFit/>
          </a:bodyPr>
          <a:lstStyle/>
          <a:p>
            <a:r>
              <a:rPr lang="en-US" dirty="0" smtClean="0"/>
              <a:t>8B/10B encoding</a:t>
            </a:r>
          </a:p>
        </p:txBody>
      </p:sp>
      <p:sp>
        <p:nvSpPr>
          <p:cNvPr id="49" name="TextBox 48"/>
          <p:cNvSpPr txBox="1"/>
          <p:nvPr/>
        </p:nvSpPr>
        <p:spPr>
          <a:xfrm>
            <a:off x="718352" y="5452599"/>
            <a:ext cx="1624163" cy="369332"/>
          </a:xfrm>
          <a:prstGeom prst="rect">
            <a:avLst/>
          </a:prstGeom>
          <a:noFill/>
        </p:spPr>
        <p:txBody>
          <a:bodyPr wrap="none" rtlCol="0">
            <a:spAutoFit/>
          </a:bodyPr>
          <a:lstStyle/>
          <a:p>
            <a:r>
              <a:rPr lang="en-US" b="1" dirty="0" smtClean="0"/>
              <a:t>98.5 MHz clock</a:t>
            </a:r>
            <a:endParaRPr lang="en-US" sz="1400" dirty="0"/>
          </a:p>
        </p:txBody>
      </p:sp>
      <p:cxnSp>
        <p:nvCxnSpPr>
          <p:cNvPr id="50" name="Straight Arrow Connector 49"/>
          <p:cNvCxnSpPr/>
          <p:nvPr/>
        </p:nvCxnSpPr>
        <p:spPr>
          <a:xfrm flipH="1">
            <a:off x="6042232" y="3620629"/>
            <a:ext cx="3174" cy="43516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260219" y="2690105"/>
            <a:ext cx="9524" cy="539516"/>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919705" y="2703425"/>
            <a:ext cx="9524" cy="539516"/>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042232" y="4666049"/>
            <a:ext cx="2" cy="58990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91256" y="6222786"/>
            <a:ext cx="8143209" cy="307777"/>
          </a:xfrm>
          <a:prstGeom prst="rect">
            <a:avLst/>
          </a:prstGeom>
          <a:noFill/>
        </p:spPr>
        <p:txBody>
          <a:bodyPr wrap="square" rtlCol="0">
            <a:spAutoFit/>
          </a:bodyPr>
          <a:lstStyle/>
          <a:p>
            <a:r>
              <a:rPr lang="en-US" sz="1400" dirty="0" smtClean="0">
                <a:solidFill>
                  <a:srgbClr val="00B050"/>
                </a:solidFill>
              </a:rPr>
              <a:t>*  It is possible to use 64B/66B </a:t>
            </a:r>
            <a:r>
              <a:rPr lang="en-US" sz="1400" dirty="0" smtClean="0">
                <a:solidFill>
                  <a:srgbClr val="00B050"/>
                </a:solidFill>
              </a:rPr>
              <a:t>or other encoding for high efficient data link</a:t>
            </a:r>
            <a:r>
              <a:rPr lang="en-US" sz="1400" dirty="0" smtClean="0">
                <a:solidFill>
                  <a:srgbClr val="00B050"/>
                </a:solidFill>
              </a:rPr>
              <a:t>…, or higher clock frequencies </a:t>
            </a:r>
            <a:endParaRPr lang="en-US" sz="1400" dirty="0">
              <a:solidFill>
                <a:srgbClr val="00B050"/>
              </a:solidFill>
            </a:endParaRPr>
          </a:p>
        </p:txBody>
      </p:sp>
      <p:sp>
        <p:nvSpPr>
          <p:cNvPr id="55" name="TextBox 54"/>
          <p:cNvSpPr txBox="1"/>
          <p:nvPr/>
        </p:nvSpPr>
        <p:spPr>
          <a:xfrm>
            <a:off x="1436513" y="2335197"/>
            <a:ext cx="2861397" cy="1231106"/>
          </a:xfrm>
          <a:prstGeom prst="rect">
            <a:avLst/>
          </a:prstGeom>
          <a:noFill/>
        </p:spPr>
        <p:txBody>
          <a:bodyPr wrap="square" rtlCol="0">
            <a:spAutoFit/>
          </a:bodyPr>
          <a:lstStyle/>
          <a:p>
            <a:r>
              <a:rPr lang="en-US" sz="2000" dirty="0" smtClean="0"/>
              <a:t>Data:</a:t>
            </a:r>
          </a:p>
          <a:p>
            <a:r>
              <a:rPr lang="en-US" dirty="0" smtClean="0"/>
              <a:t>time-slice packaged data</a:t>
            </a:r>
          </a:p>
          <a:p>
            <a:r>
              <a:rPr lang="en-US" dirty="0" smtClean="0"/>
              <a:t>Can have K-code package header/trailers</a:t>
            </a:r>
            <a:endParaRPr lang="en-US" dirty="0" smtClean="0"/>
          </a:p>
        </p:txBody>
      </p:sp>
      <p:sp>
        <p:nvSpPr>
          <p:cNvPr id="56" name="Rectangle 55"/>
          <p:cNvSpPr/>
          <p:nvPr/>
        </p:nvSpPr>
        <p:spPr>
          <a:xfrm>
            <a:off x="8394583" y="2296858"/>
            <a:ext cx="2412300" cy="1508105"/>
          </a:xfrm>
          <a:prstGeom prst="rect">
            <a:avLst/>
          </a:prstGeom>
        </p:spPr>
        <p:txBody>
          <a:bodyPr wrap="square">
            <a:spAutoFit/>
          </a:bodyPr>
          <a:lstStyle/>
          <a:p>
            <a:r>
              <a:rPr lang="en-US" sz="2000" dirty="0" smtClean="0"/>
              <a:t>Status:</a:t>
            </a:r>
          </a:p>
          <a:p>
            <a:r>
              <a:rPr lang="en-US" dirty="0" smtClean="0"/>
              <a:t>I2C/SPI returned data, </a:t>
            </a:r>
          </a:p>
          <a:p>
            <a:r>
              <a:rPr lang="en-US" dirty="0" smtClean="0"/>
              <a:t>BUSY</a:t>
            </a:r>
          </a:p>
          <a:p>
            <a:r>
              <a:rPr lang="en-US" dirty="0" err="1" smtClean="0"/>
              <a:t>Fifo</a:t>
            </a:r>
            <a:r>
              <a:rPr lang="en-US" dirty="0" smtClean="0"/>
              <a:t>/buffer status</a:t>
            </a:r>
          </a:p>
          <a:p>
            <a:r>
              <a:rPr lang="en-US" dirty="0" smtClean="0"/>
              <a:t>……</a:t>
            </a:r>
            <a:endParaRPr lang="en-US" dirty="0"/>
          </a:p>
        </p:txBody>
      </p:sp>
      <p:sp>
        <p:nvSpPr>
          <p:cNvPr id="58" name="Rectangle 57"/>
          <p:cNvSpPr/>
          <p:nvPr/>
        </p:nvSpPr>
        <p:spPr>
          <a:xfrm>
            <a:off x="8543064" y="3835828"/>
            <a:ext cx="3053367" cy="1323439"/>
          </a:xfrm>
          <a:prstGeom prst="rect">
            <a:avLst/>
          </a:prstGeom>
        </p:spPr>
        <p:txBody>
          <a:bodyPr wrap="square">
            <a:spAutoFit/>
          </a:bodyPr>
          <a:lstStyle/>
          <a:p>
            <a:r>
              <a:rPr lang="en-US" sz="2000" dirty="0" smtClean="0"/>
              <a:t>The Data and Status are recovered by the FPGA’MGT</a:t>
            </a:r>
          </a:p>
          <a:p>
            <a:r>
              <a:rPr lang="en-US" sz="2000" dirty="0" smtClean="0"/>
              <a:t>By </a:t>
            </a:r>
            <a:r>
              <a:rPr lang="en-US" sz="2000" b="1" dirty="0" smtClean="0"/>
              <a:t>DAM</a:t>
            </a:r>
            <a:r>
              <a:rPr lang="en-US" sz="2000" dirty="0" smtClean="0"/>
              <a:t> board</a:t>
            </a:r>
          </a:p>
        </p:txBody>
      </p:sp>
      <p:sp>
        <p:nvSpPr>
          <p:cNvPr id="59" name="TextBox 58"/>
          <p:cNvSpPr txBox="1"/>
          <p:nvPr/>
        </p:nvSpPr>
        <p:spPr>
          <a:xfrm>
            <a:off x="6536250" y="2788768"/>
            <a:ext cx="1611009" cy="369332"/>
          </a:xfrm>
          <a:prstGeom prst="rect">
            <a:avLst/>
          </a:prstGeom>
          <a:noFill/>
        </p:spPr>
        <p:txBody>
          <a:bodyPr wrap="square" rtlCol="0">
            <a:spAutoFit/>
          </a:bodyPr>
          <a:lstStyle/>
          <a:p>
            <a:r>
              <a:rPr lang="en-US" dirty="0" smtClean="0"/>
              <a:t>Higher priority </a:t>
            </a:r>
            <a:endParaRPr lang="en-US" sz="1600" dirty="0" smtClean="0"/>
          </a:p>
        </p:txBody>
      </p:sp>
      <p:sp>
        <p:nvSpPr>
          <p:cNvPr id="60" name="TextBox 59"/>
          <p:cNvSpPr txBox="1"/>
          <p:nvPr/>
        </p:nvSpPr>
        <p:spPr>
          <a:xfrm>
            <a:off x="2624159" y="5325095"/>
            <a:ext cx="7045327" cy="369332"/>
          </a:xfrm>
          <a:prstGeom prst="rect">
            <a:avLst/>
          </a:prstGeom>
          <a:noFill/>
        </p:spPr>
        <p:txBody>
          <a:bodyPr wrap="none" rtlCol="0">
            <a:spAutoFit/>
          </a:bodyPr>
          <a:lstStyle/>
          <a:p>
            <a:r>
              <a:rPr lang="en-US" dirty="0" smtClean="0"/>
              <a:t>80-bit per clock cycle for 7.88 </a:t>
            </a:r>
            <a:r>
              <a:rPr lang="en-US" dirty="0" err="1" smtClean="0"/>
              <a:t>Gbps</a:t>
            </a:r>
            <a:r>
              <a:rPr lang="en-US" dirty="0" smtClean="0"/>
              <a:t> (Data, Status, or idle/</a:t>
            </a:r>
            <a:r>
              <a:rPr lang="en-US" dirty="0" err="1" smtClean="0"/>
              <a:t>no_useful_data</a:t>
            </a:r>
            <a:r>
              <a:rPr lang="en-US" dirty="0" smtClean="0"/>
              <a:t>)</a:t>
            </a:r>
            <a:endParaRPr lang="en-US" dirty="0"/>
          </a:p>
        </p:txBody>
      </p:sp>
      <p:sp>
        <p:nvSpPr>
          <p:cNvPr id="62" name="TextBox 61"/>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endParaRPr lang="en-US" sz="2800" b="1" dirty="0" smtClean="0"/>
          </a:p>
        </p:txBody>
      </p:sp>
    </p:spTree>
    <p:extLst>
      <p:ext uri="{BB962C8B-B14F-4D97-AF65-F5344CB8AC3E}">
        <p14:creationId xmlns:p14="http://schemas.microsoft.com/office/powerpoint/2010/main" val="71345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2140266" cy="523220"/>
          </a:xfrm>
          <a:prstGeom prst="rect">
            <a:avLst/>
          </a:prstGeom>
          <a:noFill/>
        </p:spPr>
        <p:txBody>
          <a:bodyPr wrap="none" rtlCol="0">
            <a:spAutoFit/>
          </a:bodyPr>
          <a:lstStyle/>
          <a:p>
            <a:r>
              <a:rPr lang="en-US" sz="2800" b="1" dirty="0"/>
              <a:t>4</a:t>
            </a:r>
            <a:r>
              <a:rPr lang="en-US" sz="2800" b="1" dirty="0" smtClean="0"/>
              <a:t>. Exceptions</a:t>
            </a:r>
          </a:p>
        </p:txBody>
      </p:sp>
      <p:sp>
        <p:nvSpPr>
          <p:cNvPr id="3" name="TextBox 2"/>
          <p:cNvSpPr txBox="1"/>
          <p:nvPr/>
        </p:nvSpPr>
        <p:spPr>
          <a:xfrm>
            <a:off x="847897" y="806255"/>
            <a:ext cx="4719369" cy="400110"/>
          </a:xfrm>
          <a:prstGeom prst="rect">
            <a:avLst/>
          </a:prstGeom>
          <a:noFill/>
        </p:spPr>
        <p:txBody>
          <a:bodyPr wrap="none" rtlCol="0">
            <a:spAutoFit/>
          </a:bodyPr>
          <a:lstStyle/>
          <a:p>
            <a:r>
              <a:rPr lang="en-US" sz="2000" b="1" dirty="0"/>
              <a:t>4</a:t>
            </a:r>
            <a:r>
              <a:rPr lang="en-US" sz="2000" b="1" dirty="0" smtClean="0"/>
              <a:t>.1 What if the </a:t>
            </a:r>
            <a:r>
              <a:rPr lang="en-US" sz="2000" b="1" dirty="0" err="1" smtClean="0"/>
              <a:t>TClink</a:t>
            </a:r>
            <a:r>
              <a:rPr lang="en-US" sz="2000" b="1" dirty="0" smtClean="0"/>
              <a:t> does not work here?</a:t>
            </a:r>
            <a:endParaRPr lang="en-US" sz="2000" dirty="0"/>
          </a:p>
        </p:txBody>
      </p:sp>
      <p:sp>
        <p:nvSpPr>
          <p:cNvPr id="4" name="Rectangle 3"/>
          <p:cNvSpPr/>
          <p:nvPr/>
        </p:nvSpPr>
        <p:spPr>
          <a:xfrm>
            <a:off x="2975421" y="3681341"/>
            <a:ext cx="1070589" cy="2240618"/>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884686" y="2485992"/>
            <a:ext cx="1333620" cy="2329765"/>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17136" y="4507255"/>
            <a:ext cx="1320480" cy="1999479"/>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53712" y="1889862"/>
            <a:ext cx="1769706" cy="740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53712" y="1903190"/>
            <a:ext cx="2141741" cy="646331"/>
          </a:xfrm>
          <a:prstGeom prst="rect">
            <a:avLst/>
          </a:prstGeom>
          <a:noFill/>
        </p:spPr>
        <p:txBody>
          <a:bodyPr wrap="square" rtlCol="0">
            <a:spAutoFit/>
          </a:bodyPr>
          <a:lstStyle/>
          <a:p>
            <a:r>
              <a:rPr lang="en-US" dirty="0" smtClean="0"/>
              <a:t>EIC/</a:t>
            </a:r>
            <a:r>
              <a:rPr lang="en-US" dirty="0" err="1" smtClean="0"/>
              <a:t>ePIC</a:t>
            </a:r>
            <a:r>
              <a:rPr lang="en-US" dirty="0" smtClean="0"/>
              <a:t> clock  &amp; beam orbit info</a:t>
            </a:r>
            <a:endParaRPr lang="en-US" dirty="0"/>
          </a:p>
        </p:txBody>
      </p:sp>
      <p:sp>
        <p:nvSpPr>
          <p:cNvPr id="14" name="Rectangle 13"/>
          <p:cNvSpPr/>
          <p:nvPr/>
        </p:nvSpPr>
        <p:spPr>
          <a:xfrm>
            <a:off x="5724160" y="2115846"/>
            <a:ext cx="3949960" cy="2722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206907" y="2259954"/>
            <a:ext cx="5165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985676" y="2115846"/>
            <a:ext cx="688444" cy="2722491"/>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109100" y="3161705"/>
            <a:ext cx="441596" cy="369332"/>
          </a:xfrm>
          <a:prstGeom prst="rect">
            <a:avLst/>
          </a:prstGeom>
          <a:noFill/>
        </p:spPr>
        <p:txBody>
          <a:bodyPr wrap="none" rtlCol="0">
            <a:spAutoFit/>
          </a:bodyPr>
          <a:lstStyle/>
          <a:p>
            <a:r>
              <a:rPr lang="en-US" dirty="0" smtClean="0"/>
              <a:t>GT</a:t>
            </a:r>
            <a:endParaRPr lang="en-US" dirty="0"/>
          </a:p>
        </p:txBody>
      </p:sp>
      <p:cxnSp>
        <p:nvCxnSpPr>
          <p:cNvPr id="20" name="Straight Arrow Connector 19"/>
          <p:cNvCxnSpPr/>
          <p:nvPr/>
        </p:nvCxnSpPr>
        <p:spPr>
          <a:xfrm>
            <a:off x="9635990" y="3002311"/>
            <a:ext cx="782216"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635990" y="4541551"/>
            <a:ext cx="782216"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27098" y="3112885"/>
            <a:ext cx="0" cy="11431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418206" y="2756084"/>
            <a:ext cx="688444" cy="498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4" name="TextBox 23"/>
          <p:cNvSpPr txBox="1"/>
          <p:nvPr/>
        </p:nvSpPr>
        <p:spPr>
          <a:xfrm>
            <a:off x="10426356" y="2712744"/>
            <a:ext cx="739305" cy="584775"/>
          </a:xfrm>
          <a:prstGeom prst="rect">
            <a:avLst/>
          </a:prstGeom>
          <a:noFill/>
        </p:spPr>
        <p:txBody>
          <a:bodyPr wrap="none" rtlCol="0">
            <a:spAutoFit/>
          </a:bodyPr>
          <a:lstStyle/>
          <a:p>
            <a:r>
              <a:rPr lang="en-US" dirty="0" smtClean="0">
                <a:solidFill>
                  <a:schemeClr val="bg1">
                    <a:lumMod val="65000"/>
                  </a:schemeClr>
                </a:solidFill>
              </a:rPr>
              <a:t>DAM</a:t>
            </a:r>
          </a:p>
          <a:p>
            <a:r>
              <a:rPr lang="en-US" sz="1400" dirty="0" smtClean="0">
                <a:solidFill>
                  <a:schemeClr val="bg1">
                    <a:lumMod val="65000"/>
                  </a:schemeClr>
                </a:solidFill>
              </a:rPr>
              <a:t>(</a:t>
            </a:r>
            <a:r>
              <a:rPr lang="en-US" sz="1400" dirty="0" err="1" smtClean="0">
                <a:solidFill>
                  <a:schemeClr val="bg1">
                    <a:lumMod val="65000"/>
                  </a:schemeClr>
                </a:solidFill>
              </a:rPr>
              <a:t>dRICH</a:t>
            </a:r>
            <a:r>
              <a:rPr lang="en-US" sz="1400" dirty="0" smtClean="0">
                <a:solidFill>
                  <a:schemeClr val="bg1">
                    <a:lumMod val="65000"/>
                  </a:schemeClr>
                </a:solidFill>
              </a:rPr>
              <a:t>)</a:t>
            </a:r>
            <a:endParaRPr lang="en-US" sz="1400" dirty="0">
              <a:solidFill>
                <a:schemeClr val="bg1">
                  <a:lumMod val="65000"/>
                </a:schemeClr>
              </a:solidFill>
            </a:endParaRPr>
          </a:p>
        </p:txBody>
      </p:sp>
      <p:sp>
        <p:nvSpPr>
          <p:cNvPr id="25" name="TextBox 24"/>
          <p:cNvSpPr txBox="1"/>
          <p:nvPr/>
        </p:nvSpPr>
        <p:spPr>
          <a:xfrm>
            <a:off x="9809549" y="2688267"/>
            <a:ext cx="514885" cy="369332"/>
          </a:xfrm>
          <a:prstGeom prst="rect">
            <a:avLst/>
          </a:prstGeom>
          <a:noFill/>
        </p:spPr>
        <p:txBody>
          <a:bodyPr wrap="none" rtlCol="0">
            <a:spAutoFit/>
          </a:bodyPr>
          <a:lstStyle/>
          <a:p>
            <a:r>
              <a:rPr lang="en-US" dirty="0" smtClean="0">
                <a:solidFill>
                  <a:schemeClr val="bg1">
                    <a:lumMod val="65000"/>
                  </a:schemeClr>
                </a:solidFill>
              </a:rPr>
              <a:t>SFP</a:t>
            </a:r>
            <a:endParaRPr lang="en-US" dirty="0">
              <a:solidFill>
                <a:schemeClr val="bg1">
                  <a:lumMod val="65000"/>
                </a:schemeClr>
              </a:solidFill>
            </a:endParaRPr>
          </a:p>
        </p:txBody>
      </p:sp>
      <p:sp>
        <p:nvSpPr>
          <p:cNvPr id="26" name="Rectangle 25"/>
          <p:cNvSpPr/>
          <p:nvPr/>
        </p:nvSpPr>
        <p:spPr>
          <a:xfrm>
            <a:off x="3378840" y="3974321"/>
            <a:ext cx="1919449" cy="73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49638" y="4032681"/>
            <a:ext cx="1395767" cy="369332"/>
          </a:xfrm>
          <a:prstGeom prst="rect">
            <a:avLst/>
          </a:prstGeom>
          <a:noFill/>
        </p:spPr>
        <p:txBody>
          <a:bodyPr wrap="none" rtlCol="0">
            <a:spAutoFit/>
          </a:bodyPr>
          <a:lstStyle/>
          <a:p>
            <a:r>
              <a:rPr lang="en-US" dirty="0" smtClean="0"/>
              <a:t>Clock buffers</a:t>
            </a:r>
            <a:endParaRPr lang="en-US" dirty="0"/>
          </a:p>
        </p:txBody>
      </p:sp>
      <p:cxnSp>
        <p:nvCxnSpPr>
          <p:cNvPr id="28" name="Straight Arrow Connector 27"/>
          <p:cNvCxnSpPr>
            <a:stCxn id="10" idx="2"/>
            <a:endCxn id="26" idx="0"/>
          </p:cNvCxnSpPr>
          <p:nvPr/>
        </p:nvCxnSpPr>
        <p:spPr>
          <a:xfrm>
            <a:off x="4338565" y="2630047"/>
            <a:ext cx="0" cy="1344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881064" y="4979924"/>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0" name="TextBox 29"/>
          <p:cNvSpPr txBox="1"/>
          <p:nvPr/>
        </p:nvSpPr>
        <p:spPr>
          <a:xfrm>
            <a:off x="1925159" y="4900968"/>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31" name="Elbow Connector 30"/>
          <p:cNvCxnSpPr>
            <a:endCxn id="29" idx="3"/>
          </p:cNvCxnSpPr>
          <p:nvPr/>
        </p:nvCxnSpPr>
        <p:spPr>
          <a:xfrm rot="10800000" flipV="1">
            <a:off x="2573909" y="4709291"/>
            <a:ext cx="882752" cy="484066"/>
          </a:xfrm>
          <a:prstGeom prst="bentConnector3">
            <a:avLst>
              <a:gd name="adj1" fmla="val -13878"/>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81063" y="5925143"/>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3" name="TextBox 32"/>
          <p:cNvSpPr txBox="1"/>
          <p:nvPr/>
        </p:nvSpPr>
        <p:spPr>
          <a:xfrm>
            <a:off x="1925158" y="5846187"/>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34" name="Straight Connector 33"/>
          <p:cNvCxnSpPr>
            <a:stCxn id="30" idx="2"/>
            <a:endCxn id="33" idx="0"/>
          </p:cNvCxnSpPr>
          <p:nvPr/>
        </p:nvCxnSpPr>
        <p:spPr>
          <a:xfrm flipH="1">
            <a:off x="2227485" y="5485743"/>
            <a:ext cx="1" cy="360444"/>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37616" y="4897784"/>
            <a:ext cx="514885" cy="369332"/>
          </a:xfrm>
          <a:prstGeom prst="rect">
            <a:avLst/>
          </a:prstGeom>
          <a:noFill/>
        </p:spPr>
        <p:txBody>
          <a:bodyPr wrap="none" rtlCol="0">
            <a:spAutoFit/>
          </a:bodyPr>
          <a:lstStyle/>
          <a:p>
            <a:r>
              <a:rPr lang="en-US" dirty="0" smtClean="0"/>
              <a:t>SFP</a:t>
            </a:r>
            <a:endParaRPr lang="en-US" dirty="0"/>
          </a:p>
        </p:txBody>
      </p:sp>
      <p:sp>
        <p:nvSpPr>
          <p:cNvPr id="36" name="Rectangle 35"/>
          <p:cNvSpPr/>
          <p:nvPr/>
        </p:nvSpPr>
        <p:spPr>
          <a:xfrm>
            <a:off x="5581378" y="5921959"/>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p:cNvCxnSpPr/>
          <p:nvPr/>
        </p:nvCxnSpPr>
        <p:spPr>
          <a:xfrm rot="16200000" flipH="1">
            <a:off x="4792115" y="4990607"/>
            <a:ext cx="1215852" cy="64685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6" idx="0"/>
          </p:cNvCxnSpPr>
          <p:nvPr/>
        </p:nvCxnSpPr>
        <p:spPr>
          <a:xfrm>
            <a:off x="5923446" y="4838337"/>
            <a:ext cx="4355"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12397" y="4838337"/>
            <a:ext cx="0"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20070" y="5921959"/>
            <a:ext cx="654153" cy="584775"/>
          </a:xfrm>
          <a:prstGeom prst="rect">
            <a:avLst/>
          </a:prstGeom>
          <a:noFill/>
        </p:spPr>
        <p:txBody>
          <a:bodyPr wrap="none" rtlCol="0">
            <a:spAutoFit/>
          </a:bodyPr>
          <a:lstStyle/>
          <a:p>
            <a:r>
              <a:rPr lang="en-US" dirty="0" smtClean="0"/>
              <a:t>DAM</a:t>
            </a:r>
          </a:p>
          <a:p>
            <a:endParaRPr lang="en-US" sz="1400" dirty="0"/>
          </a:p>
        </p:txBody>
      </p:sp>
      <p:sp>
        <p:nvSpPr>
          <p:cNvPr id="48" name="Rectangle 47"/>
          <p:cNvSpPr/>
          <p:nvPr/>
        </p:nvSpPr>
        <p:spPr>
          <a:xfrm>
            <a:off x="8594360" y="5923600"/>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632016" y="5925331"/>
            <a:ext cx="654153" cy="369332"/>
          </a:xfrm>
          <a:prstGeom prst="rect">
            <a:avLst/>
          </a:prstGeom>
          <a:noFill/>
        </p:spPr>
        <p:txBody>
          <a:bodyPr wrap="none" rtlCol="0">
            <a:spAutoFit/>
          </a:bodyPr>
          <a:lstStyle/>
          <a:p>
            <a:r>
              <a:rPr lang="en-US" dirty="0" smtClean="0"/>
              <a:t>DAM</a:t>
            </a:r>
          </a:p>
        </p:txBody>
      </p:sp>
      <p:cxnSp>
        <p:nvCxnSpPr>
          <p:cNvPr id="57" name="Straight Connector 56"/>
          <p:cNvCxnSpPr/>
          <p:nvPr/>
        </p:nvCxnSpPr>
        <p:spPr>
          <a:xfrm>
            <a:off x="6570136" y="6119741"/>
            <a:ext cx="1847850" cy="952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298289" y="4155548"/>
            <a:ext cx="42517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292607" y="1861630"/>
            <a:ext cx="6506785" cy="3753286"/>
          </a:xfrm>
          <a:prstGeom prst="rect">
            <a:avLst/>
          </a:pr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8578417" y="5168196"/>
            <a:ext cx="814518" cy="523220"/>
          </a:xfrm>
          <a:prstGeom prst="rect">
            <a:avLst/>
          </a:prstGeom>
          <a:noFill/>
        </p:spPr>
        <p:txBody>
          <a:bodyPr wrap="none" rtlCol="0">
            <a:spAutoFit/>
          </a:bodyPr>
          <a:lstStyle/>
          <a:p>
            <a:r>
              <a:rPr lang="en-US" sz="2800" dirty="0" smtClean="0"/>
              <a:t>GTU</a:t>
            </a:r>
            <a:endParaRPr lang="en-US" sz="2800" dirty="0"/>
          </a:p>
        </p:txBody>
      </p:sp>
      <p:sp>
        <p:nvSpPr>
          <p:cNvPr id="63" name="TextBox 62"/>
          <p:cNvSpPr txBox="1"/>
          <p:nvPr/>
        </p:nvSpPr>
        <p:spPr>
          <a:xfrm>
            <a:off x="8483079" y="4507255"/>
            <a:ext cx="688009" cy="369332"/>
          </a:xfrm>
          <a:prstGeom prst="rect">
            <a:avLst/>
          </a:prstGeom>
          <a:noFill/>
        </p:spPr>
        <p:txBody>
          <a:bodyPr wrap="none" rtlCol="0">
            <a:spAutoFit/>
          </a:bodyPr>
          <a:lstStyle/>
          <a:p>
            <a:r>
              <a:rPr lang="en-US" dirty="0" smtClean="0"/>
              <a:t>FPGA</a:t>
            </a:r>
            <a:endParaRPr lang="en-US" dirty="0"/>
          </a:p>
        </p:txBody>
      </p:sp>
      <p:sp>
        <p:nvSpPr>
          <p:cNvPr id="64" name="Rectangle 63"/>
          <p:cNvSpPr/>
          <p:nvPr/>
        </p:nvSpPr>
        <p:spPr>
          <a:xfrm>
            <a:off x="4113579" y="5921959"/>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V="1">
            <a:off x="4928807" y="6164025"/>
            <a:ext cx="536380" cy="1"/>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168251" y="5965554"/>
            <a:ext cx="654153" cy="369332"/>
          </a:xfrm>
          <a:prstGeom prst="rect">
            <a:avLst/>
          </a:prstGeom>
          <a:noFill/>
        </p:spPr>
        <p:txBody>
          <a:bodyPr wrap="none" rtlCol="0">
            <a:spAutoFit/>
          </a:bodyPr>
          <a:lstStyle/>
          <a:p>
            <a:r>
              <a:rPr lang="en-US" dirty="0" smtClean="0"/>
              <a:t>DAM</a:t>
            </a:r>
          </a:p>
        </p:txBody>
      </p:sp>
      <p:cxnSp>
        <p:nvCxnSpPr>
          <p:cNvPr id="67" name="Elbow Connector 66"/>
          <p:cNvCxnSpPr>
            <a:stCxn id="64" idx="1"/>
          </p:cNvCxnSpPr>
          <p:nvPr/>
        </p:nvCxnSpPr>
        <p:spPr>
          <a:xfrm rot="10800000">
            <a:off x="2584483" y="5327908"/>
            <a:ext cx="1529096" cy="807484"/>
          </a:xfrm>
          <a:prstGeom prst="bentConnector3">
            <a:avLst>
              <a:gd name="adj1" fmla="val 81395"/>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73491" y="4362967"/>
            <a:ext cx="936475" cy="369332"/>
          </a:xfrm>
          <a:prstGeom prst="rect">
            <a:avLst/>
          </a:prstGeom>
          <a:noFill/>
        </p:spPr>
        <p:txBody>
          <a:bodyPr wrap="none" rtlCol="0">
            <a:spAutoFit/>
          </a:bodyPr>
          <a:lstStyle/>
          <a:p>
            <a:r>
              <a:rPr lang="en-US" dirty="0" smtClean="0"/>
              <a:t>1 : ~200</a:t>
            </a:r>
            <a:endParaRPr lang="en-US" dirty="0"/>
          </a:p>
        </p:txBody>
      </p:sp>
      <p:sp>
        <p:nvSpPr>
          <p:cNvPr id="71" name="TextBox 70"/>
          <p:cNvSpPr txBox="1"/>
          <p:nvPr/>
        </p:nvSpPr>
        <p:spPr>
          <a:xfrm>
            <a:off x="5362167" y="5476417"/>
            <a:ext cx="591637"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CLOCK</a:t>
            </a:r>
            <a:endParaRPr lang="en-US" sz="1200" dirty="0">
              <a:solidFill>
                <a:srgbClr val="FF0000"/>
              </a:solidFill>
            </a:endParaRPr>
          </a:p>
        </p:txBody>
      </p:sp>
      <p:sp>
        <p:nvSpPr>
          <p:cNvPr id="72" name="TextBox 71"/>
          <p:cNvSpPr txBox="1"/>
          <p:nvPr/>
        </p:nvSpPr>
        <p:spPr>
          <a:xfrm>
            <a:off x="5426855" y="5325543"/>
            <a:ext cx="889282" cy="276999"/>
          </a:xfrm>
          <a:prstGeom prst="rect">
            <a:avLst/>
          </a:prstGeom>
          <a:noFill/>
        </p:spPr>
        <p:txBody>
          <a:bodyPr wrap="none" rtlCol="0">
            <a:spAutoFit/>
            <a:scene3d>
              <a:camera prst="orthographicFront">
                <a:rot lat="0" lon="0" rev="5400000"/>
              </a:camera>
              <a:lightRig rig="threePt" dir="t"/>
            </a:scene3d>
          </a:bodyPr>
          <a:lstStyle/>
          <a:p>
            <a:r>
              <a:rPr lang="en-US" sz="1200" dirty="0" err="1" smtClean="0">
                <a:solidFill>
                  <a:srgbClr val="FF0000"/>
                </a:solidFill>
              </a:rPr>
              <a:t>RunControl</a:t>
            </a:r>
            <a:endParaRPr lang="en-US" sz="1200" dirty="0">
              <a:solidFill>
                <a:srgbClr val="FF0000"/>
              </a:solidFill>
            </a:endParaRPr>
          </a:p>
        </p:txBody>
      </p:sp>
      <p:sp>
        <p:nvSpPr>
          <p:cNvPr id="73" name="TextBox 72"/>
          <p:cNvSpPr txBox="1"/>
          <p:nvPr/>
        </p:nvSpPr>
        <p:spPr>
          <a:xfrm>
            <a:off x="5737417" y="5466289"/>
            <a:ext cx="640432"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STATUS</a:t>
            </a:r>
            <a:endParaRPr lang="en-US" sz="1200" dirty="0">
              <a:solidFill>
                <a:srgbClr val="FF0000"/>
              </a:solidFill>
            </a:endParaRPr>
          </a:p>
        </p:txBody>
      </p:sp>
      <p:sp>
        <p:nvSpPr>
          <p:cNvPr id="2" name="TextBox 1"/>
          <p:cNvSpPr txBox="1"/>
          <p:nvPr/>
        </p:nvSpPr>
        <p:spPr>
          <a:xfrm>
            <a:off x="961973" y="1282059"/>
            <a:ext cx="2214708" cy="923330"/>
          </a:xfrm>
          <a:prstGeom prst="rect">
            <a:avLst/>
          </a:prstGeom>
          <a:noFill/>
        </p:spPr>
        <p:txBody>
          <a:bodyPr wrap="square" rtlCol="0">
            <a:spAutoFit/>
          </a:bodyPr>
          <a:lstStyle/>
          <a:p>
            <a:r>
              <a:rPr lang="en-US" dirty="0" smtClean="0"/>
              <a:t>Dedicated clock from GTU/Fanout to RDO via optic fibers</a:t>
            </a:r>
            <a:endParaRPr lang="en-US" dirty="0"/>
          </a:p>
        </p:txBody>
      </p:sp>
      <p:cxnSp>
        <p:nvCxnSpPr>
          <p:cNvPr id="75" name="Straight Arrow Connector 74"/>
          <p:cNvCxnSpPr/>
          <p:nvPr/>
        </p:nvCxnSpPr>
        <p:spPr>
          <a:xfrm>
            <a:off x="2542040" y="1940274"/>
            <a:ext cx="520565" cy="186298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54449" y="760634"/>
            <a:ext cx="5248616" cy="400110"/>
          </a:xfrm>
          <a:prstGeom prst="rect">
            <a:avLst/>
          </a:prstGeom>
          <a:noFill/>
        </p:spPr>
        <p:txBody>
          <a:bodyPr wrap="none" rtlCol="0">
            <a:spAutoFit/>
          </a:bodyPr>
          <a:lstStyle/>
          <a:p>
            <a:r>
              <a:rPr lang="en-US" sz="2000" b="1" dirty="0"/>
              <a:t>4</a:t>
            </a:r>
            <a:r>
              <a:rPr lang="en-US" sz="2000" b="1" dirty="0" smtClean="0"/>
              <a:t>.2 What if the DAM is too far away from GTU?</a:t>
            </a:r>
            <a:endParaRPr lang="en-US" sz="2000" dirty="0"/>
          </a:p>
        </p:txBody>
      </p:sp>
      <p:sp>
        <p:nvSpPr>
          <p:cNvPr id="77" name="TextBox 76"/>
          <p:cNvSpPr txBox="1"/>
          <p:nvPr/>
        </p:nvSpPr>
        <p:spPr>
          <a:xfrm>
            <a:off x="8210199" y="1133535"/>
            <a:ext cx="3713583" cy="646331"/>
          </a:xfrm>
          <a:prstGeom prst="rect">
            <a:avLst/>
          </a:prstGeom>
          <a:noFill/>
        </p:spPr>
        <p:txBody>
          <a:bodyPr wrap="square" rtlCol="0">
            <a:spAutoFit/>
          </a:bodyPr>
          <a:lstStyle/>
          <a:p>
            <a:r>
              <a:rPr lang="en-US" dirty="0" smtClean="0"/>
              <a:t>Use SFP transceivers (from GTU MGT) via optic fibers</a:t>
            </a:r>
            <a:endParaRPr lang="en-US" dirty="0"/>
          </a:p>
        </p:txBody>
      </p:sp>
      <p:cxnSp>
        <p:nvCxnSpPr>
          <p:cNvPr id="79" name="Straight Arrow Connector 78"/>
          <p:cNvCxnSpPr/>
          <p:nvPr/>
        </p:nvCxnSpPr>
        <p:spPr>
          <a:xfrm flipH="1">
            <a:off x="10052203" y="1512402"/>
            <a:ext cx="357525" cy="117586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4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192" t="-445" r="2765" b="386"/>
          <a:stretch/>
        </p:blipFill>
        <p:spPr>
          <a:xfrm rot="16200000">
            <a:off x="5061106" y="-950239"/>
            <a:ext cx="3250784" cy="9169766"/>
          </a:xfrm>
          <a:prstGeom prst="rect">
            <a:avLst/>
          </a:prstGeom>
        </p:spPr>
      </p:pic>
      <p:sp>
        <p:nvSpPr>
          <p:cNvPr id="6" name="TextBox 5"/>
          <p:cNvSpPr txBox="1"/>
          <p:nvPr/>
        </p:nvSpPr>
        <p:spPr>
          <a:xfrm>
            <a:off x="847897" y="806255"/>
            <a:ext cx="3339504" cy="400110"/>
          </a:xfrm>
          <a:prstGeom prst="rect">
            <a:avLst/>
          </a:prstGeom>
          <a:noFill/>
        </p:spPr>
        <p:txBody>
          <a:bodyPr wrap="none" rtlCol="0">
            <a:spAutoFit/>
          </a:bodyPr>
          <a:lstStyle/>
          <a:p>
            <a:r>
              <a:rPr lang="en-US" sz="2000" b="1" dirty="0" smtClean="0"/>
              <a:t>5.1 DAM: </a:t>
            </a:r>
            <a:r>
              <a:rPr lang="en-US" dirty="0" smtClean="0"/>
              <a:t>BNL FELIX card FLX182</a:t>
            </a:r>
            <a:endParaRPr lang="en-US" sz="2000" dirty="0"/>
          </a:p>
        </p:txBody>
      </p:sp>
      <p:sp>
        <p:nvSpPr>
          <p:cNvPr id="4" name="TextBox 3"/>
          <p:cNvSpPr txBox="1"/>
          <p:nvPr/>
        </p:nvSpPr>
        <p:spPr>
          <a:xfrm>
            <a:off x="7886588" y="1206365"/>
            <a:ext cx="2381806" cy="369332"/>
          </a:xfrm>
          <a:prstGeom prst="rect">
            <a:avLst/>
          </a:prstGeom>
          <a:noFill/>
        </p:spPr>
        <p:txBody>
          <a:bodyPr wrap="none" rtlCol="0">
            <a:spAutoFit/>
          </a:bodyPr>
          <a:lstStyle/>
          <a:p>
            <a:r>
              <a:rPr lang="en-US" dirty="0" err="1" smtClean="0"/>
              <a:t>Samtec</a:t>
            </a:r>
            <a:r>
              <a:rPr lang="en-US" dirty="0" smtClean="0"/>
              <a:t> </a:t>
            </a:r>
            <a:r>
              <a:rPr lang="en-US" dirty="0" err="1" smtClean="0"/>
              <a:t>FireFly</a:t>
            </a:r>
            <a:r>
              <a:rPr lang="en-US" dirty="0" smtClean="0"/>
              <a:t>, 4Tx/4Rx</a:t>
            </a:r>
            <a:endParaRPr lang="en-US" dirty="0"/>
          </a:p>
        </p:txBody>
      </p:sp>
      <p:cxnSp>
        <p:nvCxnSpPr>
          <p:cNvPr id="8" name="Straight Arrow Connector 7"/>
          <p:cNvCxnSpPr/>
          <p:nvPr/>
        </p:nvCxnSpPr>
        <p:spPr>
          <a:xfrm flipH="1">
            <a:off x="7509983" y="1535960"/>
            <a:ext cx="1093652" cy="110999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61711" y="1034095"/>
            <a:ext cx="2824876" cy="369332"/>
          </a:xfrm>
          <a:prstGeom prst="rect">
            <a:avLst/>
          </a:prstGeom>
          <a:noFill/>
        </p:spPr>
        <p:txBody>
          <a:bodyPr wrap="none" rtlCol="0">
            <a:spAutoFit/>
          </a:bodyPr>
          <a:lstStyle/>
          <a:p>
            <a:r>
              <a:rPr lang="en-US" dirty="0" smtClean="0"/>
              <a:t>Xilinx </a:t>
            </a:r>
            <a:r>
              <a:rPr lang="en-US" dirty="0" err="1" smtClean="0"/>
              <a:t>Versal</a:t>
            </a:r>
            <a:r>
              <a:rPr lang="en-US" dirty="0" smtClean="0"/>
              <a:t> Prime VM1802</a:t>
            </a:r>
            <a:endParaRPr lang="en-US" dirty="0"/>
          </a:p>
        </p:txBody>
      </p:sp>
      <p:cxnSp>
        <p:nvCxnSpPr>
          <p:cNvPr id="10" name="Straight Arrow Connector 9"/>
          <p:cNvCxnSpPr/>
          <p:nvPr/>
        </p:nvCxnSpPr>
        <p:spPr>
          <a:xfrm flipH="1">
            <a:off x="5778760" y="1391031"/>
            <a:ext cx="907738" cy="189962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21845" y="5693590"/>
            <a:ext cx="2129485" cy="646331"/>
          </a:xfrm>
          <a:prstGeom prst="rect">
            <a:avLst/>
          </a:prstGeom>
          <a:noFill/>
        </p:spPr>
        <p:txBody>
          <a:bodyPr wrap="square" rtlCol="0">
            <a:spAutoFit/>
          </a:bodyPr>
          <a:lstStyle/>
          <a:p>
            <a:r>
              <a:rPr lang="en-US" dirty="0" err="1" smtClean="0"/>
              <a:t>Samtec</a:t>
            </a:r>
            <a:r>
              <a:rPr lang="en-US" dirty="0" smtClean="0"/>
              <a:t> </a:t>
            </a:r>
            <a:r>
              <a:rPr lang="en-US" dirty="0" err="1" smtClean="0"/>
              <a:t>FireFly</a:t>
            </a:r>
            <a:r>
              <a:rPr lang="en-US" dirty="0" smtClean="0"/>
              <a:t>, </a:t>
            </a:r>
          </a:p>
          <a:p>
            <a:r>
              <a:rPr lang="en-US" dirty="0" smtClean="0"/>
              <a:t>2* 12Tx, &amp; 2* 12Rx</a:t>
            </a:r>
            <a:endParaRPr lang="en-US" dirty="0"/>
          </a:p>
        </p:txBody>
      </p:sp>
      <p:cxnSp>
        <p:nvCxnSpPr>
          <p:cNvPr id="13" name="Straight Arrow Connector 12"/>
          <p:cNvCxnSpPr/>
          <p:nvPr/>
        </p:nvCxnSpPr>
        <p:spPr>
          <a:xfrm flipH="1" flipV="1">
            <a:off x="7427167" y="3604784"/>
            <a:ext cx="298580" cy="212854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325560" y="5630546"/>
            <a:ext cx="2129485" cy="646331"/>
          </a:xfrm>
          <a:prstGeom prst="rect">
            <a:avLst/>
          </a:prstGeom>
          <a:noFill/>
        </p:spPr>
        <p:txBody>
          <a:bodyPr wrap="square" rtlCol="0">
            <a:spAutoFit/>
          </a:bodyPr>
          <a:lstStyle/>
          <a:p>
            <a:r>
              <a:rPr lang="en-US" dirty="0" smtClean="0"/>
              <a:t>Power management</a:t>
            </a:r>
          </a:p>
          <a:p>
            <a:r>
              <a:rPr lang="en-US" dirty="0" smtClean="0"/>
              <a:t>Single +12V input</a:t>
            </a:r>
            <a:endParaRPr lang="en-US" dirty="0"/>
          </a:p>
        </p:txBody>
      </p:sp>
      <p:cxnSp>
        <p:nvCxnSpPr>
          <p:cNvPr id="17" name="Straight Arrow Connector 16"/>
          <p:cNvCxnSpPr/>
          <p:nvPr/>
        </p:nvCxnSpPr>
        <p:spPr>
          <a:xfrm flipH="1" flipV="1">
            <a:off x="9930882" y="3541740"/>
            <a:ext cx="298580" cy="212854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77596" y="5693590"/>
            <a:ext cx="2129485" cy="646331"/>
          </a:xfrm>
          <a:prstGeom prst="rect">
            <a:avLst/>
          </a:prstGeom>
          <a:noFill/>
        </p:spPr>
        <p:txBody>
          <a:bodyPr wrap="square" rtlCol="0">
            <a:spAutoFit/>
          </a:bodyPr>
          <a:lstStyle/>
          <a:p>
            <a:r>
              <a:rPr lang="en-US" dirty="0" smtClean="0"/>
              <a:t>Clock management</a:t>
            </a:r>
          </a:p>
          <a:p>
            <a:r>
              <a:rPr lang="en-US" dirty="0" smtClean="0"/>
              <a:t>Si5345s, oscillators…</a:t>
            </a:r>
            <a:endParaRPr lang="en-US" dirty="0"/>
          </a:p>
        </p:txBody>
      </p:sp>
      <p:cxnSp>
        <p:nvCxnSpPr>
          <p:cNvPr id="20" name="Straight Arrow Connector 19"/>
          <p:cNvCxnSpPr/>
          <p:nvPr/>
        </p:nvCxnSpPr>
        <p:spPr>
          <a:xfrm flipV="1">
            <a:off x="3745884" y="3541741"/>
            <a:ext cx="760803" cy="219158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25740" y="5670283"/>
            <a:ext cx="2129485" cy="646331"/>
          </a:xfrm>
          <a:prstGeom prst="rect">
            <a:avLst/>
          </a:prstGeom>
          <a:noFill/>
        </p:spPr>
        <p:txBody>
          <a:bodyPr wrap="square" rtlCol="0">
            <a:spAutoFit/>
          </a:bodyPr>
          <a:lstStyle/>
          <a:p>
            <a:r>
              <a:rPr lang="en-US" dirty="0" smtClean="0"/>
              <a:t>PCIexpress</a:t>
            </a:r>
          </a:p>
          <a:p>
            <a:r>
              <a:rPr lang="en-US" dirty="0" smtClean="0"/>
              <a:t>Gen4, 16 lanes</a:t>
            </a:r>
            <a:endParaRPr lang="en-US" dirty="0"/>
          </a:p>
        </p:txBody>
      </p:sp>
      <p:cxnSp>
        <p:nvCxnSpPr>
          <p:cNvPr id="25" name="Straight Arrow Connector 24"/>
          <p:cNvCxnSpPr/>
          <p:nvPr/>
        </p:nvCxnSpPr>
        <p:spPr>
          <a:xfrm flipH="1" flipV="1">
            <a:off x="4909685" y="4801589"/>
            <a:ext cx="660303" cy="93173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57107" y="1258312"/>
            <a:ext cx="2381806" cy="369332"/>
          </a:xfrm>
          <a:prstGeom prst="rect">
            <a:avLst/>
          </a:prstGeom>
          <a:noFill/>
        </p:spPr>
        <p:txBody>
          <a:bodyPr wrap="square" rtlCol="0">
            <a:spAutoFit/>
          </a:bodyPr>
          <a:lstStyle/>
          <a:p>
            <a:r>
              <a:rPr lang="en-US" dirty="0" smtClean="0"/>
              <a:t>DDR4 memory</a:t>
            </a:r>
            <a:endParaRPr lang="en-US" dirty="0"/>
          </a:p>
        </p:txBody>
      </p:sp>
      <p:cxnSp>
        <p:nvCxnSpPr>
          <p:cNvPr id="28" name="Straight Arrow Connector 27"/>
          <p:cNvCxnSpPr/>
          <p:nvPr/>
        </p:nvCxnSpPr>
        <p:spPr>
          <a:xfrm>
            <a:off x="4357396" y="1575544"/>
            <a:ext cx="642487" cy="63076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156" y="3100054"/>
            <a:ext cx="1579923" cy="646331"/>
          </a:xfrm>
          <a:prstGeom prst="rect">
            <a:avLst/>
          </a:prstGeom>
          <a:noFill/>
        </p:spPr>
        <p:txBody>
          <a:bodyPr wrap="square" rtlCol="0">
            <a:spAutoFit/>
          </a:bodyPr>
          <a:lstStyle/>
          <a:p>
            <a:r>
              <a:rPr lang="en-US" dirty="0" smtClean="0"/>
              <a:t>MTP, 4Tx/4Rx</a:t>
            </a:r>
          </a:p>
          <a:p>
            <a:r>
              <a:rPr lang="en-US" dirty="0" smtClean="0"/>
              <a:t>LTI, 100 GBE</a:t>
            </a:r>
            <a:endParaRPr lang="en-US" dirty="0"/>
          </a:p>
        </p:txBody>
      </p:sp>
      <p:cxnSp>
        <p:nvCxnSpPr>
          <p:cNvPr id="34" name="Straight Arrow Connector 33"/>
          <p:cNvCxnSpPr/>
          <p:nvPr/>
        </p:nvCxnSpPr>
        <p:spPr>
          <a:xfrm>
            <a:off x="1497488" y="3417439"/>
            <a:ext cx="889866" cy="277483"/>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9734" y="3906395"/>
            <a:ext cx="1579923" cy="923330"/>
          </a:xfrm>
          <a:prstGeom prst="rect">
            <a:avLst/>
          </a:prstGeom>
          <a:noFill/>
        </p:spPr>
        <p:txBody>
          <a:bodyPr wrap="square" rtlCol="0">
            <a:spAutoFit/>
          </a:bodyPr>
          <a:lstStyle/>
          <a:p>
            <a:r>
              <a:rPr lang="en-US" dirty="0" smtClean="0"/>
              <a:t>2* MTP, 12Tx/12Rx</a:t>
            </a:r>
          </a:p>
          <a:p>
            <a:r>
              <a:rPr lang="en-US" dirty="0" smtClean="0"/>
              <a:t>RDO/FE</a:t>
            </a:r>
            <a:endParaRPr lang="en-US" dirty="0"/>
          </a:p>
        </p:txBody>
      </p:sp>
      <p:cxnSp>
        <p:nvCxnSpPr>
          <p:cNvPr id="39" name="Straight Arrow Connector 38"/>
          <p:cNvCxnSpPr/>
          <p:nvPr/>
        </p:nvCxnSpPr>
        <p:spPr>
          <a:xfrm>
            <a:off x="1203649" y="4497808"/>
            <a:ext cx="1199076" cy="109367"/>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9734" y="4878376"/>
            <a:ext cx="1579923" cy="646331"/>
          </a:xfrm>
          <a:prstGeom prst="rect">
            <a:avLst/>
          </a:prstGeom>
          <a:noFill/>
        </p:spPr>
        <p:txBody>
          <a:bodyPr wrap="square" rtlCol="0">
            <a:spAutoFit/>
          </a:bodyPr>
          <a:lstStyle/>
          <a:p>
            <a:r>
              <a:rPr lang="en-US" dirty="0" smtClean="0"/>
              <a:t>RJ45, 1000BASE-T</a:t>
            </a:r>
          </a:p>
        </p:txBody>
      </p:sp>
      <p:cxnSp>
        <p:nvCxnSpPr>
          <p:cNvPr id="43" name="Straight Arrow Connector 42"/>
          <p:cNvCxnSpPr/>
          <p:nvPr/>
        </p:nvCxnSpPr>
        <p:spPr>
          <a:xfrm flipV="1">
            <a:off x="1059695" y="4983626"/>
            <a:ext cx="1418195" cy="182700"/>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9734" y="2699940"/>
            <a:ext cx="1579923" cy="369332"/>
          </a:xfrm>
          <a:prstGeom prst="rect">
            <a:avLst/>
          </a:prstGeom>
          <a:noFill/>
        </p:spPr>
        <p:txBody>
          <a:bodyPr wrap="square" rtlCol="0">
            <a:spAutoFit/>
          </a:bodyPr>
          <a:lstStyle/>
          <a:p>
            <a:r>
              <a:rPr lang="en-US" dirty="0" smtClean="0"/>
              <a:t>LEDs, USBs</a:t>
            </a:r>
            <a:endParaRPr lang="en-US" dirty="0"/>
          </a:p>
        </p:txBody>
      </p:sp>
      <p:cxnSp>
        <p:nvCxnSpPr>
          <p:cNvPr id="46" name="Straight Arrow Connector 45"/>
          <p:cNvCxnSpPr/>
          <p:nvPr/>
        </p:nvCxnSpPr>
        <p:spPr>
          <a:xfrm>
            <a:off x="1413189" y="2934275"/>
            <a:ext cx="974165" cy="195055"/>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44943" y="1748002"/>
            <a:ext cx="1579923" cy="646331"/>
          </a:xfrm>
          <a:prstGeom prst="rect">
            <a:avLst/>
          </a:prstGeom>
          <a:noFill/>
        </p:spPr>
        <p:txBody>
          <a:bodyPr wrap="square" rtlCol="0">
            <a:spAutoFit/>
          </a:bodyPr>
          <a:lstStyle/>
          <a:p>
            <a:r>
              <a:rPr lang="en-US" dirty="0" smtClean="0"/>
              <a:t>LEMO_IOs</a:t>
            </a:r>
          </a:p>
          <a:p>
            <a:r>
              <a:rPr lang="en-US" dirty="0" smtClean="0"/>
              <a:t>TRG, WR</a:t>
            </a:r>
            <a:endParaRPr lang="en-US" dirty="0"/>
          </a:p>
        </p:txBody>
      </p:sp>
      <p:cxnSp>
        <p:nvCxnSpPr>
          <p:cNvPr id="48" name="Straight Arrow Connector 47"/>
          <p:cNvCxnSpPr/>
          <p:nvPr/>
        </p:nvCxnSpPr>
        <p:spPr>
          <a:xfrm>
            <a:off x="1524066" y="2132038"/>
            <a:ext cx="988246" cy="391337"/>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5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9776"/>
          <a:stretch/>
        </p:blipFill>
        <p:spPr>
          <a:xfrm>
            <a:off x="5868094" y="1591865"/>
            <a:ext cx="3696236" cy="1978495"/>
          </a:xfrm>
          <a:prstGeom prst="rect">
            <a:avLst/>
          </a:prstGeom>
          <a:scene3d>
            <a:camera prst="orthographicFront">
              <a:rot lat="0" lon="10799977" rev="0"/>
            </a:camera>
            <a:lightRig rig="threePt" dir="t"/>
          </a:scene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222" y="2200540"/>
            <a:ext cx="5115701" cy="257018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192" t="-445" r="2765" b="386"/>
          <a:stretch/>
        </p:blipFill>
        <p:spPr>
          <a:xfrm rot="16200000">
            <a:off x="2114680" y="3810606"/>
            <a:ext cx="1372437" cy="3871351"/>
          </a:xfrm>
          <a:prstGeom prst="rect">
            <a:avLst/>
          </a:prstGeom>
        </p:spPr>
      </p:pic>
      <p:sp>
        <p:nvSpPr>
          <p:cNvPr id="7" name="TextBox 6"/>
          <p:cNvSpPr txBox="1"/>
          <p:nvPr/>
        </p:nvSpPr>
        <p:spPr>
          <a:xfrm>
            <a:off x="5037199" y="5005507"/>
            <a:ext cx="966056" cy="369332"/>
          </a:xfrm>
          <a:prstGeom prst="rect">
            <a:avLst/>
          </a:prstGeom>
          <a:noFill/>
        </p:spPr>
        <p:txBody>
          <a:bodyPr wrap="square" rtlCol="0">
            <a:spAutoFit/>
          </a:bodyPr>
          <a:lstStyle/>
          <a:p>
            <a:r>
              <a:rPr lang="en-US" dirty="0" smtClean="0"/>
              <a:t>FLX182</a:t>
            </a:r>
            <a:endParaRPr lang="en-US" dirty="0"/>
          </a:p>
        </p:txBody>
      </p:sp>
      <p:cxnSp>
        <p:nvCxnSpPr>
          <p:cNvPr id="9" name="Straight Arrow Connector 8"/>
          <p:cNvCxnSpPr>
            <a:stCxn id="7" idx="1"/>
          </p:cNvCxnSpPr>
          <p:nvPr/>
        </p:nvCxnSpPr>
        <p:spPr>
          <a:xfrm flipH="1">
            <a:off x="2326455" y="5190173"/>
            <a:ext cx="2710744" cy="5558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2713404" y="4349737"/>
            <a:ext cx="2323795" cy="84043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87389" y="3823382"/>
            <a:ext cx="3065108" cy="338554"/>
          </a:xfrm>
          <a:prstGeom prst="rect">
            <a:avLst/>
          </a:prstGeom>
          <a:noFill/>
        </p:spPr>
        <p:txBody>
          <a:bodyPr wrap="square" rtlCol="0">
            <a:spAutoFit/>
          </a:bodyPr>
          <a:lstStyle/>
          <a:p>
            <a:r>
              <a:rPr lang="en-US" sz="1600" dirty="0" smtClean="0"/>
              <a:t>XEM8320, Artix </a:t>
            </a:r>
            <a:r>
              <a:rPr lang="en-US" sz="1600" dirty="0" smtClean="0"/>
              <a:t>Ultrascale</a:t>
            </a:r>
            <a:r>
              <a:rPr lang="en-US" sz="1600" dirty="0" smtClean="0"/>
              <a:t>+</a:t>
            </a:r>
            <a:endParaRPr lang="en-US" sz="1600" dirty="0"/>
          </a:p>
        </p:txBody>
      </p:sp>
      <p:sp>
        <p:nvSpPr>
          <p:cNvPr id="15" name="TextBox 14"/>
          <p:cNvSpPr txBox="1"/>
          <p:nvPr/>
        </p:nvSpPr>
        <p:spPr>
          <a:xfrm>
            <a:off x="3201821" y="1490821"/>
            <a:ext cx="2410101" cy="338554"/>
          </a:xfrm>
          <a:prstGeom prst="rect">
            <a:avLst/>
          </a:prstGeom>
          <a:noFill/>
        </p:spPr>
        <p:txBody>
          <a:bodyPr wrap="square" rtlCol="0">
            <a:spAutoFit/>
          </a:bodyPr>
          <a:lstStyle/>
          <a:p>
            <a:r>
              <a:rPr lang="en-US" sz="1600" dirty="0" smtClean="0"/>
              <a:t>2x12 (MTP) </a:t>
            </a:r>
            <a:r>
              <a:rPr lang="en-US" sz="1600" dirty="0" smtClean="0">
                <a:sym typeface="Wingdings" panose="05000000000000000000" pitchFamily="2" charset="2"/>
              </a:rPr>
              <a:t> 24x1 (LC)</a:t>
            </a:r>
            <a:endParaRPr lang="en-US" sz="1600" dirty="0"/>
          </a:p>
        </p:txBody>
      </p:sp>
      <p:sp>
        <p:nvSpPr>
          <p:cNvPr id="16" name="TextBox 15"/>
          <p:cNvSpPr txBox="1"/>
          <p:nvPr/>
        </p:nvSpPr>
        <p:spPr>
          <a:xfrm>
            <a:off x="991856" y="1515893"/>
            <a:ext cx="2119255" cy="338554"/>
          </a:xfrm>
          <a:prstGeom prst="rect">
            <a:avLst/>
          </a:prstGeom>
          <a:noFill/>
        </p:spPr>
        <p:txBody>
          <a:bodyPr wrap="square" rtlCol="0">
            <a:spAutoFit/>
          </a:bodyPr>
          <a:lstStyle/>
          <a:p>
            <a:r>
              <a:rPr lang="en-US" sz="1600" dirty="0" smtClean="0"/>
              <a:t>1x24 </a:t>
            </a:r>
            <a:r>
              <a:rPr lang="en-US" sz="1600" dirty="0" smtClean="0">
                <a:sym typeface="Wingdings" panose="05000000000000000000" pitchFamily="2" charset="2"/>
              </a:rPr>
              <a:t> 3x8(MTP 12)</a:t>
            </a:r>
            <a:endParaRPr lang="en-US" sz="1600" dirty="0"/>
          </a:p>
        </p:txBody>
      </p:sp>
      <p:cxnSp>
        <p:nvCxnSpPr>
          <p:cNvPr id="17" name="Straight Arrow Connector 16"/>
          <p:cNvCxnSpPr/>
          <p:nvPr/>
        </p:nvCxnSpPr>
        <p:spPr>
          <a:xfrm flipH="1" flipV="1">
            <a:off x="7880625" y="2872071"/>
            <a:ext cx="370280" cy="10691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03518" y="1759466"/>
            <a:ext cx="502676" cy="8786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53028" y="1814621"/>
            <a:ext cx="470386" cy="5990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72258" y="1736260"/>
            <a:ext cx="572081" cy="7304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26675" y="1830742"/>
            <a:ext cx="347405" cy="21619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912549" y="1178315"/>
            <a:ext cx="1619786" cy="2902757"/>
          </a:xfrm>
          <a:prstGeom prst="ellipse">
            <a:avLst/>
          </a:prstGeom>
          <a:solidFill>
            <a:srgbClr val="FF0000">
              <a:alpha val="25000"/>
            </a:srgbClr>
          </a:solidFill>
          <a:scene3d>
            <a:camera prst="orthographicFront">
              <a:rot lat="0" lon="0" rev="200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41618" y="805719"/>
            <a:ext cx="1714874" cy="2677688"/>
          </a:xfrm>
          <a:prstGeom prst="ellipse">
            <a:avLst/>
          </a:prstGeom>
          <a:solidFill>
            <a:srgbClr val="00B0F0">
              <a:alpha val="25000"/>
            </a:srgbClr>
          </a:solidFill>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47897" y="365760"/>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sp>
        <p:nvSpPr>
          <p:cNvPr id="44" name="TextBox 43"/>
          <p:cNvSpPr txBox="1"/>
          <p:nvPr/>
        </p:nvSpPr>
        <p:spPr>
          <a:xfrm>
            <a:off x="847897" y="806255"/>
            <a:ext cx="3339504" cy="400110"/>
          </a:xfrm>
          <a:prstGeom prst="rect">
            <a:avLst/>
          </a:prstGeom>
          <a:noFill/>
        </p:spPr>
        <p:txBody>
          <a:bodyPr wrap="none" rtlCol="0">
            <a:spAutoFit/>
          </a:bodyPr>
          <a:lstStyle/>
          <a:p>
            <a:r>
              <a:rPr lang="en-US" sz="2000" b="1" dirty="0" smtClean="0"/>
              <a:t>5.1 DAM: </a:t>
            </a:r>
            <a:r>
              <a:rPr lang="en-US" dirty="0" smtClean="0"/>
              <a:t>BNL FELIX card FLX182</a:t>
            </a:r>
            <a:endParaRPr lang="en-US" sz="2000" dirty="0"/>
          </a:p>
        </p:txBody>
      </p:sp>
      <p:sp>
        <p:nvSpPr>
          <p:cNvPr id="45" name="TextBox 44"/>
          <p:cNvSpPr txBox="1"/>
          <p:nvPr/>
        </p:nvSpPr>
        <p:spPr>
          <a:xfrm>
            <a:off x="6003255" y="4414958"/>
            <a:ext cx="6188745"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Powered up as PCIe4x16 inside the computer;</a:t>
            </a:r>
          </a:p>
          <a:p>
            <a:pPr marL="285750" indent="-285750">
              <a:buFont typeface="Arial" panose="020B0604020202020204" pitchFamily="34" charset="0"/>
              <a:buChar char="•"/>
            </a:pPr>
            <a:r>
              <a:rPr lang="en-US" dirty="0" smtClean="0"/>
              <a:t>Successfully loaded </a:t>
            </a:r>
            <a:r>
              <a:rPr lang="en-US" dirty="0" err="1" smtClean="0"/>
              <a:t>Jlab’s</a:t>
            </a:r>
            <a:r>
              <a:rPr lang="en-US" dirty="0" smtClean="0"/>
              <a:t> Readout on the GBE interface (standalone, without the PCIexpress or host computer);</a:t>
            </a:r>
          </a:p>
          <a:p>
            <a:pPr marL="285750" indent="-285750">
              <a:buFont typeface="Arial" panose="020B0604020202020204" pitchFamily="34" charset="0"/>
              <a:buChar char="•"/>
            </a:pPr>
            <a:r>
              <a:rPr lang="en-US" dirty="0" smtClean="0"/>
              <a:t>Reconfigured the clock tree (Si5345), and generated </a:t>
            </a:r>
            <a:r>
              <a:rPr lang="en-US" dirty="0" err="1" smtClean="0"/>
              <a:t>ePIC</a:t>
            </a:r>
            <a:r>
              <a:rPr lang="en-US" dirty="0" smtClean="0"/>
              <a:t> 98.5MHz clock for the MGT </a:t>
            </a:r>
            <a:r>
              <a:rPr lang="en-US" dirty="0" err="1" smtClean="0"/>
              <a:t>RefClkIn</a:t>
            </a:r>
            <a:r>
              <a:rPr lang="en-US" dirty="0" smtClean="0"/>
              <a:t>;</a:t>
            </a:r>
          </a:p>
          <a:p>
            <a:pPr marL="285750" indent="-285750">
              <a:buFont typeface="Arial" panose="020B0604020202020204" pitchFamily="34" charset="0"/>
              <a:buChar char="•"/>
            </a:pPr>
            <a:r>
              <a:rPr lang="en-US" dirty="0" smtClean="0"/>
              <a:t>Downloaded the ATLAS firmware, and compiled locally;</a:t>
            </a:r>
          </a:p>
          <a:p>
            <a:pPr marL="285750" indent="-285750">
              <a:buFont typeface="Arial" panose="020B0604020202020204" pitchFamily="34" charset="0"/>
              <a:buChar char="•"/>
            </a:pPr>
            <a:r>
              <a:rPr lang="en-US" dirty="0" smtClean="0"/>
              <a:t>Modified the firmware for </a:t>
            </a:r>
            <a:r>
              <a:rPr lang="en-US" dirty="0" err="1" smtClean="0"/>
              <a:t>ePIC</a:t>
            </a:r>
            <a:r>
              <a:rPr lang="en-US" dirty="0" smtClean="0"/>
              <a:t>, and loaded the QSPI flash memory and the </a:t>
            </a:r>
            <a:r>
              <a:rPr lang="en-US" dirty="0" err="1" smtClean="0"/>
              <a:t>Versal</a:t>
            </a:r>
            <a:r>
              <a:rPr lang="en-US" dirty="0" smtClean="0"/>
              <a:t> FPGA;</a:t>
            </a:r>
          </a:p>
        </p:txBody>
      </p:sp>
    </p:spTree>
    <p:extLst>
      <p:ext uri="{BB962C8B-B14F-4D97-AF65-F5344CB8AC3E}">
        <p14:creationId xmlns:p14="http://schemas.microsoft.com/office/powerpoint/2010/main" val="3750385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sp>
        <p:nvSpPr>
          <p:cNvPr id="2" name="TextBox 1"/>
          <p:cNvSpPr txBox="1"/>
          <p:nvPr/>
        </p:nvSpPr>
        <p:spPr>
          <a:xfrm>
            <a:off x="1845990" y="832985"/>
            <a:ext cx="922047" cy="369332"/>
          </a:xfrm>
          <a:prstGeom prst="rect">
            <a:avLst/>
          </a:prstGeom>
          <a:noFill/>
        </p:spPr>
        <p:txBody>
          <a:bodyPr wrap="none" rtlCol="0">
            <a:spAutoFit/>
          </a:bodyPr>
          <a:lstStyle/>
          <a:p>
            <a:r>
              <a:rPr lang="en-US" dirty="0" smtClean="0"/>
              <a:t>FLX182:</a:t>
            </a:r>
            <a:endParaRPr lang="en-US" dirty="0"/>
          </a:p>
        </p:txBody>
      </p:sp>
      <p:sp>
        <p:nvSpPr>
          <p:cNvPr id="6" name="TextBox 5"/>
          <p:cNvSpPr txBox="1"/>
          <p:nvPr/>
        </p:nvSpPr>
        <p:spPr>
          <a:xfrm>
            <a:off x="2663496" y="835799"/>
            <a:ext cx="9531135" cy="369332"/>
          </a:xfrm>
          <a:prstGeom prst="rect">
            <a:avLst/>
          </a:prstGeom>
          <a:noFill/>
        </p:spPr>
        <p:txBody>
          <a:bodyPr wrap="none" rtlCol="0">
            <a:spAutoFit/>
          </a:bodyPr>
          <a:lstStyle/>
          <a:p>
            <a:r>
              <a:rPr lang="en-US" dirty="0" smtClean="0"/>
              <a:t>The only major limitation for </a:t>
            </a:r>
            <a:r>
              <a:rPr lang="en-US" dirty="0" err="1" smtClean="0"/>
              <a:t>ePIC</a:t>
            </a:r>
            <a:r>
              <a:rPr lang="en-US" dirty="0" smtClean="0"/>
              <a:t> clock distribution is the </a:t>
            </a:r>
            <a:r>
              <a:rPr lang="en-US" b="1" dirty="0" smtClean="0">
                <a:solidFill>
                  <a:srgbClr val="FF0000"/>
                </a:solidFill>
              </a:rPr>
              <a:t>lack of external clock input to the Si5345</a:t>
            </a:r>
            <a:r>
              <a:rPr lang="en-US" dirty="0" smtClean="0"/>
              <a:t>.</a:t>
            </a:r>
            <a:endParaRPr lang="en-US" dirty="0"/>
          </a:p>
        </p:txBody>
      </p:sp>
      <p:sp>
        <p:nvSpPr>
          <p:cNvPr id="4" name="Rectangle 3"/>
          <p:cNvSpPr/>
          <p:nvPr/>
        </p:nvSpPr>
        <p:spPr>
          <a:xfrm>
            <a:off x="7017782" y="1967007"/>
            <a:ext cx="1931437" cy="287382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23902" y="3108816"/>
            <a:ext cx="1162498" cy="523220"/>
          </a:xfrm>
          <a:prstGeom prst="rect">
            <a:avLst/>
          </a:prstGeom>
          <a:noFill/>
        </p:spPr>
        <p:txBody>
          <a:bodyPr wrap="none" rtlCol="0">
            <a:spAutoFit/>
          </a:bodyPr>
          <a:lstStyle/>
          <a:p>
            <a:r>
              <a:rPr lang="en-US" sz="2800" dirty="0" smtClean="0"/>
              <a:t>Si5345</a:t>
            </a:r>
            <a:endParaRPr lang="en-US" sz="2800" dirty="0"/>
          </a:p>
        </p:txBody>
      </p:sp>
      <p:cxnSp>
        <p:nvCxnSpPr>
          <p:cNvPr id="9" name="Straight Connector 8"/>
          <p:cNvCxnSpPr/>
          <p:nvPr/>
        </p:nvCxnSpPr>
        <p:spPr>
          <a:xfrm flipV="1">
            <a:off x="6936139" y="2163014"/>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936139" y="2251914"/>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36139" y="450214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6139" y="459104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936139" y="2997550"/>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936139" y="3086450"/>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36138" y="3749006"/>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936138" y="3837906"/>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885178" y="2162172"/>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885178" y="2251072"/>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885178" y="2531504"/>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885178" y="2620404"/>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885178" y="450214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885178" y="459104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7781" y="2018701"/>
            <a:ext cx="623889" cy="369332"/>
          </a:xfrm>
          <a:prstGeom prst="rect">
            <a:avLst/>
          </a:prstGeom>
          <a:noFill/>
        </p:spPr>
        <p:txBody>
          <a:bodyPr wrap="none" rtlCol="0">
            <a:spAutoFit/>
          </a:bodyPr>
          <a:lstStyle/>
          <a:p>
            <a:r>
              <a:rPr lang="en-US" dirty="0" smtClean="0"/>
              <a:t>IN3±</a:t>
            </a:r>
            <a:endParaRPr lang="en-US" dirty="0"/>
          </a:p>
        </p:txBody>
      </p:sp>
      <p:sp>
        <p:nvSpPr>
          <p:cNvPr id="27" name="TextBox 26"/>
          <p:cNvSpPr txBox="1"/>
          <p:nvPr/>
        </p:nvSpPr>
        <p:spPr>
          <a:xfrm>
            <a:off x="7017779" y="4352819"/>
            <a:ext cx="623889" cy="369332"/>
          </a:xfrm>
          <a:prstGeom prst="rect">
            <a:avLst/>
          </a:prstGeom>
          <a:noFill/>
        </p:spPr>
        <p:txBody>
          <a:bodyPr wrap="none" rtlCol="0">
            <a:spAutoFit/>
          </a:bodyPr>
          <a:lstStyle/>
          <a:p>
            <a:r>
              <a:rPr lang="en-US" dirty="0" smtClean="0"/>
              <a:t>IN2±</a:t>
            </a:r>
            <a:endParaRPr lang="en-US" dirty="0"/>
          </a:p>
        </p:txBody>
      </p:sp>
      <p:sp>
        <p:nvSpPr>
          <p:cNvPr id="28" name="TextBox 27"/>
          <p:cNvSpPr txBox="1"/>
          <p:nvPr/>
        </p:nvSpPr>
        <p:spPr>
          <a:xfrm>
            <a:off x="7017780" y="2849923"/>
            <a:ext cx="623889" cy="369332"/>
          </a:xfrm>
          <a:prstGeom prst="rect">
            <a:avLst/>
          </a:prstGeom>
          <a:noFill/>
        </p:spPr>
        <p:txBody>
          <a:bodyPr wrap="none" rtlCol="0">
            <a:spAutoFit/>
          </a:bodyPr>
          <a:lstStyle/>
          <a:p>
            <a:r>
              <a:rPr lang="en-US" dirty="0" smtClean="0"/>
              <a:t>IN1±</a:t>
            </a:r>
            <a:endParaRPr lang="en-US" dirty="0"/>
          </a:p>
        </p:txBody>
      </p:sp>
      <p:sp>
        <p:nvSpPr>
          <p:cNvPr id="29" name="TextBox 28"/>
          <p:cNvSpPr txBox="1"/>
          <p:nvPr/>
        </p:nvSpPr>
        <p:spPr>
          <a:xfrm>
            <a:off x="7017780" y="3607909"/>
            <a:ext cx="623889" cy="369332"/>
          </a:xfrm>
          <a:prstGeom prst="rect">
            <a:avLst/>
          </a:prstGeom>
          <a:noFill/>
        </p:spPr>
        <p:txBody>
          <a:bodyPr wrap="none" rtlCol="0">
            <a:spAutoFit/>
          </a:bodyPr>
          <a:lstStyle/>
          <a:p>
            <a:r>
              <a:rPr lang="en-US" dirty="0" smtClean="0"/>
              <a:t>IN0±</a:t>
            </a:r>
            <a:endParaRPr lang="en-US" dirty="0"/>
          </a:p>
        </p:txBody>
      </p:sp>
      <p:sp>
        <p:nvSpPr>
          <p:cNvPr id="30" name="TextBox 29"/>
          <p:cNvSpPr txBox="1"/>
          <p:nvPr/>
        </p:nvSpPr>
        <p:spPr>
          <a:xfrm>
            <a:off x="8137748" y="2027630"/>
            <a:ext cx="829073" cy="369332"/>
          </a:xfrm>
          <a:prstGeom prst="rect">
            <a:avLst/>
          </a:prstGeom>
          <a:noFill/>
        </p:spPr>
        <p:txBody>
          <a:bodyPr wrap="none" rtlCol="0">
            <a:spAutoFit/>
          </a:bodyPr>
          <a:lstStyle/>
          <a:p>
            <a:r>
              <a:rPr lang="en-US" dirty="0" smtClean="0"/>
              <a:t>OUT9±</a:t>
            </a:r>
            <a:endParaRPr lang="en-US" dirty="0"/>
          </a:p>
        </p:txBody>
      </p:sp>
      <p:cxnSp>
        <p:nvCxnSpPr>
          <p:cNvPr id="31" name="Straight Connector 30"/>
          <p:cNvCxnSpPr/>
          <p:nvPr/>
        </p:nvCxnSpPr>
        <p:spPr>
          <a:xfrm flipV="1">
            <a:off x="8885178" y="371658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85178" y="3805487"/>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76378" y="4204252"/>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876378" y="4293152"/>
            <a:ext cx="163285" cy="84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777058" y="1677760"/>
            <a:ext cx="2421047" cy="479789"/>
          </a:xfrm>
          <a:custGeom>
            <a:avLst/>
            <a:gdLst>
              <a:gd name="connsiteX0" fmla="*/ 153153 w 2421047"/>
              <a:gd name="connsiteY0" fmla="*/ 479650 h 479789"/>
              <a:gd name="connsiteX1" fmla="*/ 81715 w 2421047"/>
              <a:gd name="connsiteY1" fmla="*/ 427262 h 479789"/>
              <a:gd name="connsiteX2" fmla="*/ 24565 w 2421047"/>
              <a:gd name="connsiteY2" fmla="*/ 289150 h 479789"/>
              <a:gd name="connsiteX3" fmla="*/ 515103 w 2421047"/>
              <a:gd name="connsiteY3" fmla="*/ 36737 h 479789"/>
              <a:gd name="connsiteX4" fmla="*/ 2191503 w 2421047"/>
              <a:gd name="connsiteY4" fmla="*/ 41500 h 479789"/>
              <a:gd name="connsiteX5" fmla="*/ 2415340 w 2421047"/>
              <a:gd name="connsiteY5" fmla="*/ 412975 h 479789"/>
              <a:gd name="connsiteX6" fmla="*/ 2286753 w 2421047"/>
              <a:gd name="connsiteY6" fmla="*/ 479650 h 479789"/>
              <a:gd name="connsiteX7" fmla="*/ 2286753 w 2421047"/>
              <a:gd name="connsiteY7" fmla="*/ 479650 h 4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047" h="479789">
                <a:moveTo>
                  <a:pt x="153153" y="479650"/>
                </a:moveTo>
                <a:cubicBezTo>
                  <a:pt x="128149" y="469331"/>
                  <a:pt x="103146" y="459012"/>
                  <a:pt x="81715" y="427262"/>
                </a:cubicBezTo>
                <a:cubicBezTo>
                  <a:pt x="60284" y="395512"/>
                  <a:pt x="-47666" y="354238"/>
                  <a:pt x="24565" y="289150"/>
                </a:cubicBezTo>
                <a:cubicBezTo>
                  <a:pt x="96796" y="224062"/>
                  <a:pt x="153947" y="78012"/>
                  <a:pt x="515103" y="36737"/>
                </a:cubicBezTo>
                <a:cubicBezTo>
                  <a:pt x="876259" y="-4538"/>
                  <a:pt x="1874797" y="-21206"/>
                  <a:pt x="2191503" y="41500"/>
                </a:cubicBezTo>
                <a:cubicBezTo>
                  <a:pt x="2508209" y="104206"/>
                  <a:pt x="2399465" y="339950"/>
                  <a:pt x="2415340" y="412975"/>
                </a:cubicBezTo>
                <a:cubicBezTo>
                  <a:pt x="2431215" y="486000"/>
                  <a:pt x="2286753" y="479650"/>
                  <a:pt x="2286753" y="479650"/>
                </a:cubicBezTo>
                <a:lnTo>
                  <a:pt x="2286753" y="4796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666371" y="1559348"/>
            <a:ext cx="2626368" cy="698074"/>
          </a:xfrm>
          <a:custGeom>
            <a:avLst/>
            <a:gdLst>
              <a:gd name="connsiteX0" fmla="*/ 278127 w 2626368"/>
              <a:gd name="connsiteY0" fmla="*/ 698074 h 698074"/>
              <a:gd name="connsiteX1" fmla="*/ 44765 w 2626368"/>
              <a:gd name="connsiteY1" fmla="*/ 602824 h 698074"/>
              <a:gd name="connsiteX2" fmla="*/ 49527 w 2626368"/>
              <a:gd name="connsiteY2" fmla="*/ 317074 h 698074"/>
              <a:gd name="connsiteX3" fmla="*/ 554352 w 2626368"/>
              <a:gd name="connsiteY3" fmla="*/ 45612 h 698074"/>
              <a:gd name="connsiteX4" fmla="*/ 1673540 w 2626368"/>
              <a:gd name="connsiteY4" fmla="*/ 2749 h 698074"/>
              <a:gd name="connsiteX5" fmla="*/ 2426015 w 2626368"/>
              <a:gd name="connsiteY5" fmla="*/ 74187 h 698074"/>
              <a:gd name="connsiteX6" fmla="*/ 2626040 w 2626368"/>
              <a:gd name="connsiteY6" fmla="*/ 517099 h 698074"/>
              <a:gd name="connsiteX7" fmla="*/ 2397440 w 2626368"/>
              <a:gd name="connsiteY7" fmla="*/ 698074 h 69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368" h="698074">
                <a:moveTo>
                  <a:pt x="278127" y="698074"/>
                </a:moveTo>
                <a:cubicBezTo>
                  <a:pt x="180496" y="682199"/>
                  <a:pt x="82865" y="666324"/>
                  <a:pt x="44765" y="602824"/>
                </a:cubicBezTo>
                <a:cubicBezTo>
                  <a:pt x="6665" y="539324"/>
                  <a:pt x="-35404" y="409943"/>
                  <a:pt x="49527" y="317074"/>
                </a:cubicBezTo>
                <a:cubicBezTo>
                  <a:pt x="134458" y="224205"/>
                  <a:pt x="283683" y="97999"/>
                  <a:pt x="554352" y="45612"/>
                </a:cubicBezTo>
                <a:cubicBezTo>
                  <a:pt x="825021" y="-6775"/>
                  <a:pt x="1361596" y="-2013"/>
                  <a:pt x="1673540" y="2749"/>
                </a:cubicBezTo>
                <a:cubicBezTo>
                  <a:pt x="1985484" y="7511"/>
                  <a:pt x="2267265" y="-11538"/>
                  <a:pt x="2426015" y="74187"/>
                </a:cubicBezTo>
                <a:cubicBezTo>
                  <a:pt x="2584765" y="159912"/>
                  <a:pt x="2630802" y="413118"/>
                  <a:pt x="2626040" y="517099"/>
                </a:cubicBezTo>
                <a:cubicBezTo>
                  <a:pt x="2621278" y="621080"/>
                  <a:pt x="2509359" y="659577"/>
                  <a:pt x="2397440" y="6980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792399" y="1478662"/>
            <a:ext cx="582211" cy="338554"/>
          </a:xfrm>
          <a:prstGeom prst="rect">
            <a:avLst/>
          </a:prstGeom>
          <a:noFill/>
        </p:spPr>
        <p:txBody>
          <a:bodyPr wrap="none" rtlCol="0">
            <a:spAutoFit/>
          </a:bodyPr>
          <a:lstStyle/>
          <a:p>
            <a:r>
              <a:rPr lang="en-US" sz="1600" dirty="0" smtClean="0"/>
              <a:t>ZDM</a:t>
            </a:r>
            <a:endParaRPr lang="en-US" sz="1600" dirty="0"/>
          </a:p>
        </p:txBody>
      </p:sp>
      <p:sp>
        <p:nvSpPr>
          <p:cNvPr id="38" name="Rectangle 37"/>
          <p:cNvSpPr/>
          <p:nvPr/>
        </p:nvSpPr>
        <p:spPr>
          <a:xfrm>
            <a:off x="2206763" y="5078000"/>
            <a:ext cx="8296626" cy="734664"/>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388808" y="5020223"/>
            <a:ext cx="748923" cy="369332"/>
          </a:xfrm>
          <a:prstGeom prst="rect">
            <a:avLst/>
          </a:prstGeom>
          <a:noFill/>
        </p:spPr>
        <p:txBody>
          <a:bodyPr wrap="none" rtlCol="0">
            <a:spAutoFit/>
          </a:bodyPr>
          <a:lstStyle/>
          <a:p>
            <a:r>
              <a:rPr lang="en-US" dirty="0" smtClean="0"/>
              <a:t>XPIO±</a:t>
            </a:r>
            <a:endParaRPr lang="en-US" dirty="0"/>
          </a:p>
        </p:txBody>
      </p:sp>
      <p:sp>
        <p:nvSpPr>
          <p:cNvPr id="40" name="TextBox 39"/>
          <p:cNvSpPr txBox="1"/>
          <p:nvPr/>
        </p:nvSpPr>
        <p:spPr>
          <a:xfrm>
            <a:off x="8128947" y="2368722"/>
            <a:ext cx="829073" cy="369332"/>
          </a:xfrm>
          <a:prstGeom prst="rect">
            <a:avLst/>
          </a:prstGeom>
          <a:noFill/>
        </p:spPr>
        <p:txBody>
          <a:bodyPr wrap="none" rtlCol="0">
            <a:spAutoFit/>
          </a:bodyPr>
          <a:lstStyle/>
          <a:p>
            <a:r>
              <a:rPr lang="en-US" dirty="0" smtClean="0"/>
              <a:t>OUT8±</a:t>
            </a:r>
            <a:endParaRPr lang="en-US" dirty="0"/>
          </a:p>
        </p:txBody>
      </p:sp>
      <p:sp>
        <p:nvSpPr>
          <p:cNvPr id="41" name="TextBox 40"/>
          <p:cNvSpPr txBox="1"/>
          <p:nvPr/>
        </p:nvSpPr>
        <p:spPr>
          <a:xfrm>
            <a:off x="8128947" y="3581203"/>
            <a:ext cx="829073" cy="369332"/>
          </a:xfrm>
          <a:prstGeom prst="rect">
            <a:avLst/>
          </a:prstGeom>
          <a:noFill/>
        </p:spPr>
        <p:txBody>
          <a:bodyPr wrap="none" rtlCol="0">
            <a:spAutoFit/>
          </a:bodyPr>
          <a:lstStyle/>
          <a:p>
            <a:r>
              <a:rPr lang="en-US" dirty="0" smtClean="0"/>
              <a:t>OUT7±</a:t>
            </a:r>
            <a:endParaRPr lang="en-US" dirty="0"/>
          </a:p>
        </p:txBody>
      </p:sp>
      <p:sp>
        <p:nvSpPr>
          <p:cNvPr id="42" name="TextBox 41"/>
          <p:cNvSpPr txBox="1"/>
          <p:nvPr/>
        </p:nvSpPr>
        <p:spPr>
          <a:xfrm>
            <a:off x="8141544" y="4075919"/>
            <a:ext cx="829073" cy="369332"/>
          </a:xfrm>
          <a:prstGeom prst="rect">
            <a:avLst/>
          </a:prstGeom>
          <a:noFill/>
        </p:spPr>
        <p:txBody>
          <a:bodyPr wrap="none" rtlCol="0">
            <a:spAutoFit/>
          </a:bodyPr>
          <a:lstStyle/>
          <a:p>
            <a:r>
              <a:rPr lang="en-US" dirty="0" smtClean="0"/>
              <a:t>OUT1±</a:t>
            </a:r>
            <a:endParaRPr lang="en-US" dirty="0"/>
          </a:p>
        </p:txBody>
      </p:sp>
      <p:sp>
        <p:nvSpPr>
          <p:cNvPr id="43" name="TextBox 42"/>
          <p:cNvSpPr txBox="1"/>
          <p:nvPr/>
        </p:nvSpPr>
        <p:spPr>
          <a:xfrm>
            <a:off x="8160967" y="4363787"/>
            <a:ext cx="829073" cy="369332"/>
          </a:xfrm>
          <a:prstGeom prst="rect">
            <a:avLst/>
          </a:prstGeom>
          <a:noFill/>
        </p:spPr>
        <p:txBody>
          <a:bodyPr wrap="none" rtlCol="0">
            <a:spAutoFit/>
          </a:bodyPr>
          <a:lstStyle/>
          <a:p>
            <a:r>
              <a:rPr lang="en-US" dirty="0" smtClean="0"/>
              <a:t>OUT0±</a:t>
            </a:r>
            <a:endParaRPr lang="en-US" dirty="0"/>
          </a:p>
        </p:txBody>
      </p:sp>
      <p:sp>
        <p:nvSpPr>
          <p:cNvPr id="44" name="TextBox 43"/>
          <p:cNvSpPr txBox="1"/>
          <p:nvPr/>
        </p:nvSpPr>
        <p:spPr>
          <a:xfrm>
            <a:off x="8900368" y="5078000"/>
            <a:ext cx="1555747" cy="369332"/>
          </a:xfrm>
          <a:prstGeom prst="rect">
            <a:avLst/>
          </a:prstGeom>
          <a:noFill/>
        </p:spPr>
        <p:txBody>
          <a:bodyPr wrap="none" rtlCol="0">
            <a:spAutoFit/>
          </a:bodyPr>
          <a:lstStyle/>
          <a:p>
            <a:r>
              <a:rPr lang="en-US" dirty="0" err="1" smtClean="0"/>
              <a:t>MGT_REFclkIN</a:t>
            </a:r>
            <a:endParaRPr lang="en-US" dirty="0"/>
          </a:p>
        </p:txBody>
      </p:sp>
      <p:sp>
        <p:nvSpPr>
          <p:cNvPr id="47" name="Freeform 46"/>
          <p:cNvSpPr/>
          <p:nvPr/>
        </p:nvSpPr>
        <p:spPr>
          <a:xfrm>
            <a:off x="9057143" y="4593780"/>
            <a:ext cx="142875" cy="485775"/>
          </a:xfrm>
          <a:custGeom>
            <a:avLst/>
            <a:gdLst>
              <a:gd name="connsiteX0" fmla="*/ 0 w 142875"/>
              <a:gd name="connsiteY0" fmla="*/ 0 h 485775"/>
              <a:gd name="connsiteX1" fmla="*/ 119063 w 142875"/>
              <a:gd name="connsiteY1" fmla="*/ 109538 h 485775"/>
              <a:gd name="connsiteX2" fmla="*/ 142875 w 142875"/>
              <a:gd name="connsiteY2" fmla="*/ 485775 h 485775"/>
            </a:gdLst>
            <a:ahLst/>
            <a:cxnLst>
              <a:cxn ang="0">
                <a:pos x="connsiteX0" y="connsiteY0"/>
              </a:cxn>
              <a:cxn ang="0">
                <a:pos x="connsiteX1" y="connsiteY1"/>
              </a:cxn>
              <a:cxn ang="0">
                <a:pos x="connsiteX2" y="connsiteY2"/>
              </a:cxn>
            </a:cxnLst>
            <a:rect l="l" t="t" r="r" b="b"/>
            <a:pathLst>
              <a:path w="142875" h="485775">
                <a:moveTo>
                  <a:pt x="0" y="0"/>
                </a:moveTo>
                <a:cubicBezTo>
                  <a:pt x="47625" y="14288"/>
                  <a:pt x="95251" y="28576"/>
                  <a:pt x="119063" y="109538"/>
                </a:cubicBezTo>
                <a:cubicBezTo>
                  <a:pt x="142875" y="190500"/>
                  <a:pt x="142875" y="338137"/>
                  <a:pt x="142875" y="485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9042856" y="4498530"/>
            <a:ext cx="253254" cy="581025"/>
          </a:xfrm>
          <a:custGeom>
            <a:avLst/>
            <a:gdLst>
              <a:gd name="connsiteX0" fmla="*/ 0 w 253254"/>
              <a:gd name="connsiteY0" fmla="*/ 0 h 581025"/>
              <a:gd name="connsiteX1" fmla="*/ 214312 w 253254"/>
              <a:gd name="connsiteY1" fmla="*/ 119063 h 581025"/>
              <a:gd name="connsiteX2" fmla="*/ 252412 w 253254"/>
              <a:gd name="connsiteY2" fmla="*/ 581025 h 581025"/>
            </a:gdLst>
            <a:ahLst/>
            <a:cxnLst>
              <a:cxn ang="0">
                <a:pos x="connsiteX0" y="connsiteY0"/>
              </a:cxn>
              <a:cxn ang="0">
                <a:pos x="connsiteX1" y="connsiteY1"/>
              </a:cxn>
              <a:cxn ang="0">
                <a:pos x="connsiteX2" y="connsiteY2"/>
              </a:cxn>
            </a:cxnLst>
            <a:rect l="l" t="t" r="r" b="b"/>
            <a:pathLst>
              <a:path w="253254" h="581025">
                <a:moveTo>
                  <a:pt x="0" y="0"/>
                </a:moveTo>
                <a:cubicBezTo>
                  <a:pt x="86121" y="11113"/>
                  <a:pt x="172243" y="22226"/>
                  <a:pt x="214312" y="119063"/>
                </a:cubicBezTo>
                <a:cubicBezTo>
                  <a:pt x="256381" y="215900"/>
                  <a:pt x="254396" y="398462"/>
                  <a:pt x="252412" y="5810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9047618" y="4298505"/>
            <a:ext cx="433388" cy="776288"/>
          </a:xfrm>
          <a:custGeom>
            <a:avLst/>
            <a:gdLst>
              <a:gd name="connsiteX0" fmla="*/ 0 w 433388"/>
              <a:gd name="connsiteY0" fmla="*/ 0 h 776288"/>
              <a:gd name="connsiteX1" fmla="*/ 347663 w 433388"/>
              <a:gd name="connsiteY1" fmla="*/ 157163 h 776288"/>
              <a:gd name="connsiteX2" fmla="*/ 433388 w 433388"/>
              <a:gd name="connsiteY2" fmla="*/ 776288 h 776288"/>
            </a:gdLst>
            <a:ahLst/>
            <a:cxnLst>
              <a:cxn ang="0">
                <a:pos x="connsiteX0" y="connsiteY0"/>
              </a:cxn>
              <a:cxn ang="0">
                <a:pos x="connsiteX1" y="connsiteY1"/>
              </a:cxn>
              <a:cxn ang="0">
                <a:pos x="connsiteX2" y="connsiteY2"/>
              </a:cxn>
            </a:cxnLst>
            <a:rect l="l" t="t" r="r" b="b"/>
            <a:pathLst>
              <a:path w="433388" h="776288">
                <a:moveTo>
                  <a:pt x="0" y="0"/>
                </a:moveTo>
                <a:cubicBezTo>
                  <a:pt x="137716" y="13891"/>
                  <a:pt x="275432" y="27782"/>
                  <a:pt x="347663" y="157163"/>
                </a:cubicBezTo>
                <a:cubicBezTo>
                  <a:pt x="419894" y="286544"/>
                  <a:pt x="426641" y="531416"/>
                  <a:pt x="433388" y="776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9038093" y="4198493"/>
            <a:ext cx="542925" cy="871537"/>
          </a:xfrm>
          <a:custGeom>
            <a:avLst/>
            <a:gdLst>
              <a:gd name="connsiteX0" fmla="*/ 0 w 542925"/>
              <a:gd name="connsiteY0" fmla="*/ 0 h 871537"/>
              <a:gd name="connsiteX1" fmla="*/ 366713 w 542925"/>
              <a:gd name="connsiteY1" fmla="*/ 114300 h 871537"/>
              <a:gd name="connsiteX2" fmla="*/ 481013 w 542925"/>
              <a:gd name="connsiteY2" fmla="*/ 381000 h 871537"/>
              <a:gd name="connsiteX3" fmla="*/ 542925 w 542925"/>
              <a:gd name="connsiteY3" fmla="*/ 871537 h 871537"/>
            </a:gdLst>
            <a:ahLst/>
            <a:cxnLst>
              <a:cxn ang="0">
                <a:pos x="connsiteX0" y="connsiteY0"/>
              </a:cxn>
              <a:cxn ang="0">
                <a:pos x="connsiteX1" y="connsiteY1"/>
              </a:cxn>
              <a:cxn ang="0">
                <a:pos x="connsiteX2" y="connsiteY2"/>
              </a:cxn>
              <a:cxn ang="0">
                <a:pos x="connsiteX3" y="connsiteY3"/>
              </a:cxn>
            </a:cxnLst>
            <a:rect l="l" t="t" r="r" b="b"/>
            <a:pathLst>
              <a:path w="542925" h="871537">
                <a:moveTo>
                  <a:pt x="0" y="0"/>
                </a:moveTo>
                <a:cubicBezTo>
                  <a:pt x="143272" y="25400"/>
                  <a:pt x="286544" y="50800"/>
                  <a:pt x="366713" y="114300"/>
                </a:cubicBezTo>
                <a:cubicBezTo>
                  <a:pt x="446882" y="177800"/>
                  <a:pt x="451644" y="254794"/>
                  <a:pt x="481013" y="381000"/>
                </a:cubicBezTo>
                <a:cubicBezTo>
                  <a:pt x="510382" y="507206"/>
                  <a:pt x="526653" y="689371"/>
                  <a:pt x="542925" y="8715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9047618" y="3798443"/>
            <a:ext cx="962025" cy="1285875"/>
          </a:xfrm>
          <a:custGeom>
            <a:avLst/>
            <a:gdLst>
              <a:gd name="connsiteX0" fmla="*/ 0 w 962025"/>
              <a:gd name="connsiteY0" fmla="*/ 0 h 1285875"/>
              <a:gd name="connsiteX1" fmla="*/ 519113 w 962025"/>
              <a:gd name="connsiteY1" fmla="*/ 95250 h 1285875"/>
              <a:gd name="connsiteX2" fmla="*/ 881063 w 962025"/>
              <a:gd name="connsiteY2" fmla="*/ 533400 h 1285875"/>
              <a:gd name="connsiteX3" fmla="*/ 962025 w 962025"/>
              <a:gd name="connsiteY3" fmla="*/ 1285875 h 1285875"/>
            </a:gdLst>
            <a:ahLst/>
            <a:cxnLst>
              <a:cxn ang="0">
                <a:pos x="connsiteX0" y="connsiteY0"/>
              </a:cxn>
              <a:cxn ang="0">
                <a:pos x="connsiteX1" y="connsiteY1"/>
              </a:cxn>
              <a:cxn ang="0">
                <a:pos x="connsiteX2" y="connsiteY2"/>
              </a:cxn>
              <a:cxn ang="0">
                <a:pos x="connsiteX3" y="connsiteY3"/>
              </a:cxn>
            </a:cxnLst>
            <a:rect l="l" t="t" r="r" b="b"/>
            <a:pathLst>
              <a:path w="962025" h="1285875">
                <a:moveTo>
                  <a:pt x="0" y="0"/>
                </a:moveTo>
                <a:cubicBezTo>
                  <a:pt x="186134" y="3175"/>
                  <a:pt x="372269" y="6350"/>
                  <a:pt x="519113" y="95250"/>
                </a:cubicBezTo>
                <a:cubicBezTo>
                  <a:pt x="665957" y="184150"/>
                  <a:pt x="807244" y="334963"/>
                  <a:pt x="881063" y="533400"/>
                </a:cubicBezTo>
                <a:cubicBezTo>
                  <a:pt x="954882" y="731838"/>
                  <a:pt x="958453" y="1008856"/>
                  <a:pt x="962025" y="12858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9047618" y="3712669"/>
            <a:ext cx="1091973" cy="1362124"/>
          </a:xfrm>
          <a:custGeom>
            <a:avLst/>
            <a:gdLst>
              <a:gd name="connsiteX0" fmla="*/ 0 w 1091973"/>
              <a:gd name="connsiteY0" fmla="*/ 49 h 1362124"/>
              <a:gd name="connsiteX1" fmla="*/ 590550 w 1091973"/>
              <a:gd name="connsiteY1" fmla="*/ 100061 h 1362124"/>
              <a:gd name="connsiteX2" fmla="*/ 1023938 w 1091973"/>
              <a:gd name="connsiteY2" fmla="*/ 604886 h 1362124"/>
              <a:gd name="connsiteX3" fmla="*/ 1090613 w 1091973"/>
              <a:gd name="connsiteY3" fmla="*/ 1362124 h 1362124"/>
              <a:gd name="connsiteX4" fmla="*/ 1090613 w 1091973"/>
              <a:gd name="connsiteY4" fmla="*/ 1362124 h 136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973" h="1362124">
                <a:moveTo>
                  <a:pt x="0" y="49"/>
                </a:moveTo>
                <a:cubicBezTo>
                  <a:pt x="209947" y="-348"/>
                  <a:pt x="419894" y="-745"/>
                  <a:pt x="590550" y="100061"/>
                </a:cubicBezTo>
                <a:cubicBezTo>
                  <a:pt x="761206" y="200867"/>
                  <a:pt x="940594" y="394542"/>
                  <a:pt x="1023938" y="604886"/>
                </a:cubicBezTo>
                <a:cubicBezTo>
                  <a:pt x="1107282" y="815230"/>
                  <a:pt x="1090613" y="1362124"/>
                  <a:pt x="1090613" y="1362124"/>
                </a:cubicBezTo>
                <a:lnTo>
                  <a:pt x="1090613" y="13621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9104768" y="4075919"/>
            <a:ext cx="4191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5834972" y="4575804"/>
            <a:ext cx="1098096" cy="513276"/>
          </a:xfrm>
          <a:custGeom>
            <a:avLst/>
            <a:gdLst>
              <a:gd name="connsiteX0" fmla="*/ 1098096 w 1098096"/>
              <a:gd name="connsiteY0" fmla="*/ 13214 h 513276"/>
              <a:gd name="connsiteX1" fmla="*/ 531359 w 1098096"/>
              <a:gd name="connsiteY1" fmla="*/ 46551 h 513276"/>
              <a:gd name="connsiteX2" fmla="*/ 59871 w 1098096"/>
              <a:gd name="connsiteY2" fmla="*/ 394214 h 513276"/>
              <a:gd name="connsiteX3" fmla="*/ 21771 w 1098096"/>
              <a:gd name="connsiteY3" fmla="*/ 513276 h 513276"/>
            </a:gdLst>
            <a:ahLst/>
            <a:cxnLst>
              <a:cxn ang="0">
                <a:pos x="connsiteX0" y="connsiteY0"/>
              </a:cxn>
              <a:cxn ang="0">
                <a:pos x="connsiteX1" y="connsiteY1"/>
              </a:cxn>
              <a:cxn ang="0">
                <a:pos x="connsiteX2" y="connsiteY2"/>
              </a:cxn>
              <a:cxn ang="0">
                <a:pos x="connsiteX3" y="connsiteY3"/>
              </a:cxn>
            </a:cxnLst>
            <a:rect l="l" t="t" r="r" b="b"/>
            <a:pathLst>
              <a:path w="1098096" h="513276">
                <a:moveTo>
                  <a:pt x="1098096" y="13214"/>
                </a:moveTo>
                <a:cubicBezTo>
                  <a:pt x="901246" y="-1868"/>
                  <a:pt x="704396" y="-16949"/>
                  <a:pt x="531359" y="46551"/>
                </a:cubicBezTo>
                <a:cubicBezTo>
                  <a:pt x="358321" y="110051"/>
                  <a:pt x="144802" y="316427"/>
                  <a:pt x="59871" y="394214"/>
                </a:cubicBezTo>
                <a:cubicBezTo>
                  <a:pt x="-25060" y="472002"/>
                  <a:pt x="-1645" y="492639"/>
                  <a:pt x="21771" y="5132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734530" y="4495045"/>
            <a:ext cx="1193776" cy="601488"/>
          </a:xfrm>
          <a:custGeom>
            <a:avLst/>
            <a:gdLst>
              <a:gd name="connsiteX0" fmla="*/ 1193776 w 1193776"/>
              <a:gd name="connsiteY0" fmla="*/ 8248 h 601488"/>
              <a:gd name="connsiteX1" fmla="*/ 798488 w 1193776"/>
              <a:gd name="connsiteY1" fmla="*/ 8248 h 601488"/>
              <a:gd name="connsiteX2" fmla="*/ 527026 w 1193776"/>
              <a:gd name="connsiteY2" fmla="*/ 93973 h 601488"/>
              <a:gd name="connsiteX3" fmla="*/ 126976 w 1193776"/>
              <a:gd name="connsiteY3" fmla="*/ 389248 h 601488"/>
              <a:gd name="connsiteX4" fmla="*/ 12676 w 1193776"/>
              <a:gd name="connsiteY4" fmla="*/ 579748 h 601488"/>
              <a:gd name="connsiteX5" fmla="*/ 7913 w 1193776"/>
              <a:gd name="connsiteY5" fmla="*/ 589273 h 60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776" h="601488">
                <a:moveTo>
                  <a:pt x="1193776" y="8248"/>
                </a:moveTo>
                <a:cubicBezTo>
                  <a:pt x="1051694" y="1104"/>
                  <a:pt x="909613" y="-6039"/>
                  <a:pt x="798488" y="8248"/>
                </a:cubicBezTo>
                <a:cubicBezTo>
                  <a:pt x="687363" y="22535"/>
                  <a:pt x="638945" y="30473"/>
                  <a:pt x="527026" y="93973"/>
                </a:cubicBezTo>
                <a:cubicBezTo>
                  <a:pt x="415107" y="157473"/>
                  <a:pt x="212701" y="308286"/>
                  <a:pt x="126976" y="389248"/>
                </a:cubicBezTo>
                <a:cubicBezTo>
                  <a:pt x="41251" y="470211"/>
                  <a:pt x="12676" y="579748"/>
                  <a:pt x="12676" y="579748"/>
                </a:cubicBezTo>
                <a:cubicBezTo>
                  <a:pt x="-7168" y="613085"/>
                  <a:pt x="372" y="601179"/>
                  <a:pt x="7913" y="5892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58344" y="3494063"/>
            <a:ext cx="566737" cy="543707"/>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577171" y="3535083"/>
            <a:ext cx="744114" cy="461665"/>
          </a:xfrm>
          <a:prstGeom prst="rect">
            <a:avLst/>
          </a:prstGeom>
          <a:noFill/>
        </p:spPr>
        <p:txBody>
          <a:bodyPr wrap="none" rtlCol="0">
            <a:spAutoFit/>
          </a:bodyPr>
          <a:lstStyle/>
          <a:p>
            <a:r>
              <a:rPr lang="en-US" sz="1200" dirty="0" smtClean="0"/>
              <a:t>WR_OSC</a:t>
            </a:r>
          </a:p>
          <a:p>
            <a:r>
              <a:rPr lang="en-US" sz="1200" dirty="0" smtClean="0"/>
              <a:t>100 MHz</a:t>
            </a:r>
            <a:endParaRPr lang="en-US" sz="1200" dirty="0"/>
          </a:p>
        </p:txBody>
      </p:sp>
      <p:sp>
        <p:nvSpPr>
          <p:cNvPr id="61" name="Rectangle 60"/>
          <p:cNvSpPr/>
          <p:nvPr/>
        </p:nvSpPr>
        <p:spPr>
          <a:xfrm>
            <a:off x="5657641" y="2738054"/>
            <a:ext cx="566737" cy="543707"/>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76468" y="2779074"/>
            <a:ext cx="744114" cy="461665"/>
          </a:xfrm>
          <a:prstGeom prst="rect">
            <a:avLst/>
          </a:prstGeom>
          <a:noFill/>
        </p:spPr>
        <p:txBody>
          <a:bodyPr wrap="none" rtlCol="0">
            <a:spAutoFit/>
          </a:bodyPr>
          <a:lstStyle/>
          <a:p>
            <a:r>
              <a:rPr lang="en-US" sz="1200" dirty="0" smtClean="0"/>
              <a:t>SI_OSC</a:t>
            </a:r>
          </a:p>
          <a:p>
            <a:r>
              <a:rPr lang="en-US" sz="1200" dirty="0"/>
              <a:t>2</a:t>
            </a:r>
            <a:r>
              <a:rPr lang="en-US" sz="1200" dirty="0" smtClean="0"/>
              <a:t>00 MHz</a:t>
            </a:r>
            <a:endParaRPr lang="en-US" sz="1200" dirty="0"/>
          </a:p>
        </p:txBody>
      </p:sp>
      <p:sp>
        <p:nvSpPr>
          <p:cNvPr id="63" name="Freeform 62"/>
          <p:cNvSpPr/>
          <p:nvPr/>
        </p:nvSpPr>
        <p:spPr>
          <a:xfrm>
            <a:off x="6223456" y="2917380"/>
            <a:ext cx="798389" cy="78311"/>
          </a:xfrm>
          <a:custGeom>
            <a:avLst/>
            <a:gdLst>
              <a:gd name="connsiteX0" fmla="*/ 0 w 798389"/>
              <a:gd name="connsiteY0" fmla="*/ 0 h 78311"/>
              <a:gd name="connsiteX1" fmla="*/ 723900 w 798389"/>
              <a:gd name="connsiteY1" fmla="*/ 71438 h 78311"/>
              <a:gd name="connsiteX2" fmla="*/ 738187 w 798389"/>
              <a:gd name="connsiteY2" fmla="*/ 71438 h 78311"/>
            </a:gdLst>
            <a:ahLst/>
            <a:cxnLst>
              <a:cxn ang="0">
                <a:pos x="connsiteX0" y="connsiteY0"/>
              </a:cxn>
              <a:cxn ang="0">
                <a:pos x="connsiteX1" y="connsiteY1"/>
              </a:cxn>
              <a:cxn ang="0">
                <a:pos x="connsiteX2" y="connsiteY2"/>
              </a:cxn>
            </a:cxnLst>
            <a:rect l="l" t="t" r="r" b="b"/>
            <a:pathLst>
              <a:path w="798389" h="78311">
                <a:moveTo>
                  <a:pt x="0" y="0"/>
                </a:moveTo>
                <a:lnTo>
                  <a:pt x="723900" y="71438"/>
                </a:lnTo>
                <a:cubicBezTo>
                  <a:pt x="846931" y="83344"/>
                  <a:pt x="792559" y="77391"/>
                  <a:pt x="738187" y="714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6218693" y="3007868"/>
            <a:ext cx="728663" cy="76200"/>
          </a:xfrm>
          <a:custGeom>
            <a:avLst/>
            <a:gdLst>
              <a:gd name="connsiteX0" fmla="*/ 728663 w 728663"/>
              <a:gd name="connsiteY0" fmla="*/ 76200 h 76200"/>
              <a:gd name="connsiteX1" fmla="*/ 0 w 728663"/>
              <a:gd name="connsiteY1" fmla="*/ 0 h 76200"/>
              <a:gd name="connsiteX2" fmla="*/ 0 w 728663"/>
              <a:gd name="connsiteY2" fmla="*/ 0 h 76200"/>
            </a:gdLst>
            <a:ahLst/>
            <a:cxnLst>
              <a:cxn ang="0">
                <a:pos x="connsiteX0" y="connsiteY0"/>
              </a:cxn>
              <a:cxn ang="0">
                <a:pos x="connsiteX1" y="connsiteY1"/>
              </a:cxn>
              <a:cxn ang="0">
                <a:pos x="connsiteX2" y="connsiteY2"/>
              </a:cxn>
            </a:cxnLst>
            <a:rect l="l" t="t" r="r" b="b"/>
            <a:pathLst>
              <a:path w="728663" h="76200">
                <a:moveTo>
                  <a:pt x="728663" y="76200"/>
                </a:moveTo>
                <a:lnTo>
                  <a:pt x="0" y="0"/>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213931" y="3646043"/>
            <a:ext cx="752475" cy="109537"/>
          </a:xfrm>
          <a:custGeom>
            <a:avLst/>
            <a:gdLst>
              <a:gd name="connsiteX0" fmla="*/ 0 w 752475"/>
              <a:gd name="connsiteY0" fmla="*/ 0 h 109537"/>
              <a:gd name="connsiteX1" fmla="*/ 752475 w 752475"/>
              <a:gd name="connsiteY1" fmla="*/ 109537 h 109537"/>
            </a:gdLst>
            <a:ahLst/>
            <a:cxnLst>
              <a:cxn ang="0">
                <a:pos x="connsiteX0" y="connsiteY0"/>
              </a:cxn>
              <a:cxn ang="0">
                <a:pos x="connsiteX1" y="connsiteY1"/>
              </a:cxn>
            </a:cxnLst>
            <a:rect l="l" t="t" r="r" b="b"/>
            <a:pathLst>
              <a:path w="752475" h="109537">
                <a:moveTo>
                  <a:pt x="0" y="0"/>
                </a:moveTo>
                <a:lnTo>
                  <a:pt x="752475" y="1095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6232981" y="3736530"/>
            <a:ext cx="714375" cy="104775"/>
          </a:xfrm>
          <a:custGeom>
            <a:avLst/>
            <a:gdLst>
              <a:gd name="connsiteX0" fmla="*/ 714375 w 714375"/>
              <a:gd name="connsiteY0" fmla="*/ 104775 h 104775"/>
              <a:gd name="connsiteX1" fmla="*/ 0 w 714375"/>
              <a:gd name="connsiteY1" fmla="*/ 0 h 104775"/>
            </a:gdLst>
            <a:ahLst/>
            <a:cxnLst>
              <a:cxn ang="0">
                <a:pos x="connsiteX0" y="connsiteY0"/>
              </a:cxn>
              <a:cxn ang="0">
                <a:pos x="connsiteX1" y="connsiteY1"/>
              </a:cxn>
            </a:cxnLst>
            <a:rect l="l" t="t" r="r" b="b"/>
            <a:pathLst>
              <a:path w="714375" h="104775">
                <a:moveTo>
                  <a:pt x="714375" y="104775"/>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076241" y="1717733"/>
            <a:ext cx="625822" cy="318019"/>
          </a:xfrm>
          <a:prstGeom prst="rect">
            <a:avLst/>
          </a:prstGeom>
          <a:solidFill>
            <a:srgbClr val="FFC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1995068" y="1758753"/>
            <a:ext cx="772969" cy="276999"/>
          </a:xfrm>
          <a:prstGeom prst="rect">
            <a:avLst/>
          </a:prstGeom>
          <a:noFill/>
        </p:spPr>
        <p:txBody>
          <a:bodyPr wrap="none" rtlCol="0">
            <a:spAutoFit/>
          </a:bodyPr>
          <a:lstStyle/>
          <a:p>
            <a:r>
              <a:rPr lang="en-US" sz="1200" dirty="0" smtClean="0"/>
              <a:t>LEMO_IN</a:t>
            </a:r>
            <a:endParaRPr lang="en-US" sz="1200" dirty="0"/>
          </a:p>
        </p:txBody>
      </p:sp>
      <p:sp>
        <p:nvSpPr>
          <p:cNvPr id="69" name="Rectangle 68"/>
          <p:cNvSpPr/>
          <p:nvPr/>
        </p:nvSpPr>
        <p:spPr>
          <a:xfrm>
            <a:off x="3398560" y="1717733"/>
            <a:ext cx="1063843" cy="318019"/>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317388" y="1758753"/>
            <a:ext cx="1239570" cy="276999"/>
          </a:xfrm>
          <a:prstGeom prst="rect">
            <a:avLst/>
          </a:prstGeom>
          <a:noFill/>
        </p:spPr>
        <p:txBody>
          <a:bodyPr wrap="none" rtlCol="0">
            <a:spAutoFit/>
          </a:bodyPr>
          <a:lstStyle/>
          <a:p>
            <a:r>
              <a:rPr lang="en-US" sz="1200" dirty="0" smtClean="0"/>
              <a:t>ADCMP561BRQZ</a:t>
            </a:r>
            <a:endParaRPr lang="en-US" sz="1200" dirty="0"/>
          </a:p>
        </p:txBody>
      </p:sp>
      <p:sp>
        <p:nvSpPr>
          <p:cNvPr id="71" name="Rectangle 70"/>
          <p:cNvSpPr/>
          <p:nvPr/>
        </p:nvSpPr>
        <p:spPr>
          <a:xfrm>
            <a:off x="4156510" y="2565910"/>
            <a:ext cx="1063843" cy="318019"/>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075339" y="2606930"/>
            <a:ext cx="1145014" cy="276999"/>
          </a:xfrm>
          <a:prstGeom prst="rect">
            <a:avLst/>
          </a:prstGeom>
          <a:noFill/>
        </p:spPr>
        <p:txBody>
          <a:bodyPr wrap="square" rtlCol="0">
            <a:spAutoFit/>
          </a:bodyPr>
          <a:lstStyle/>
          <a:p>
            <a:r>
              <a:rPr lang="en-US" sz="1200" dirty="0" smtClean="0"/>
              <a:t>SN65LVDS100D</a:t>
            </a:r>
            <a:endParaRPr lang="en-US" sz="1200" dirty="0"/>
          </a:p>
        </p:txBody>
      </p:sp>
      <p:sp>
        <p:nvSpPr>
          <p:cNvPr id="73" name="TextBox 72"/>
          <p:cNvSpPr txBox="1"/>
          <p:nvPr/>
        </p:nvSpPr>
        <p:spPr>
          <a:xfrm>
            <a:off x="4611203" y="5018778"/>
            <a:ext cx="718466" cy="369332"/>
          </a:xfrm>
          <a:prstGeom prst="rect">
            <a:avLst/>
          </a:prstGeom>
          <a:noFill/>
        </p:spPr>
        <p:txBody>
          <a:bodyPr wrap="none" rtlCol="0">
            <a:spAutoFit/>
          </a:bodyPr>
          <a:lstStyle/>
          <a:p>
            <a:r>
              <a:rPr lang="en-US" dirty="0" err="1" smtClean="0"/>
              <a:t>XPIn</a:t>
            </a:r>
            <a:r>
              <a:rPr lang="en-US" dirty="0" smtClean="0"/>
              <a:t>±</a:t>
            </a:r>
            <a:endParaRPr lang="en-US" dirty="0"/>
          </a:p>
        </p:txBody>
      </p:sp>
      <p:sp>
        <p:nvSpPr>
          <p:cNvPr id="74" name="Freeform 73"/>
          <p:cNvSpPr/>
          <p:nvPr/>
        </p:nvSpPr>
        <p:spPr>
          <a:xfrm>
            <a:off x="2686823" y="1856295"/>
            <a:ext cx="723900" cy="0"/>
          </a:xfrm>
          <a:custGeom>
            <a:avLst/>
            <a:gdLst>
              <a:gd name="connsiteX0" fmla="*/ 0 w 723900"/>
              <a:gd name="connsiteY0" fmla="*/ 0 h 0"/>
              <a:gd name="connsiteX1" fmla="*/ 723900 w 723900"/>
              <a:gd name="connsiteY1" fmla="*/ 0 h 0"/>
              <a:gd name="connsiteX2" fmla="*/ 723900 w 723900"/>
              <a:gd name="connsiteY2" fmla="*/ 0 h 0"/>
            </a:gdLst>
            <a:ahLst/>
            <a:cxnLst>
              <a:cxn ang="0">
                <a:pos x="connsiteX0" y="connsiteY0"/>
              </a:cxn>
              <a:cxn ang="0">
                <a:pos x="connsiteX1" y="connsiteY1"/>
              </a:cxn>
              <a:cxn ang="0">
                <a:pos x="connsiteX2" y="connsiteY2"/>
              </a:cxn>
            </a:cxnLst>
            <a:rect l="l" t="t" r="r" b="b"/>
            <a:pathLst>
              <a:path w="723900">
                <a:moveTo>
                  <a:pt x="0" y="0"/>
                </a:moveTo>
                <a:lnTo>
                  <a:pt x="723900" y="0"/>
                </a:lnTo>
                <a:lnTo>
                  <a:pt x="7239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050803" y="2039175"/>
            <a:ext cx="350520" cy="533400"/>
          </a:xfrm>
          <a:custGeom>
            <a:avLst/>
            <a:gdLst>
              <a:gd name="connsiteX0" fmla="*/ 0 w 350520"/>
              <a:gd name="connsiteY0" fmla="*/ 0 h 533400"/>
              <a:gd name="connsiteX1" fmla="*/ 350520 w 350520"/>
              <a:gd name="connsiteY1" fmla="*/ 533400 h 533400"/>
            </a:gdLst>
            <a:ahLst/>
            <a:cxnLst>
              <a:cxn ang="0">
                <a:pos x="connsiteX0" y="connsiteY0"/>
              </a:cxn>
              <a:cxn ang="0">
                <a:pos x="connsiteX1" y="connsiteY1"/>
              </a:cxn>
            </a:cxnLst>
            <a:rect l="l" t="t" r="r" b="b"/>
            <a:pathLst>
              <a:path w="350520" h="533400">
                <a:moveTo>
                  <a:pt x="0" y="0"/>
                </a:moveTo>
                <a:lnTo>
                  <a:pt x="350520" y="533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142243" y="2031555"/>
            <a:ext cx="342900" cy="533400"/>
          </a:xfrm>
          <a:custGeom>
            <a:avLst/>
            <a:gdLst>
              <a:gd name="connsiteX0" fmla="*/ 0 w 342900"/>
              <a:gd name="connsiteY0" fmla="*/ 0 h 533400"/>
              <a:gd name="connsiteX1" fmla="*/ 342900 w 342900"/>
              <a:gd name="connsiteY1" fmla="*/ 533400 h 533400"/>
            </a:gdLst>
            <a:ahLst/>
            <a:cxnLst>
              <a:cxn ang="0">
                <a:pos x="connsiteX0" y="connsiteY0"/>
              </a:cxn>
              <a:cxn ang="0">
                <a:pos x="connsiteX1" y="connsiteY1"/>
              </a:cxn>
            </a:cxnLst>
            <a:rect l="l" t="t" r="r" b="b"/>
            <a:pathLst>
              <a:path w="342900" h="533400">
                <a:moveTo>
                  <a:pt x="0" y="0"/>
                </a:moveTo>
                <a:lnTo>
                  <a:pt x="342900" y="533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637543" y="2884995"/>
            <a:ext cx="259080" cy="2186940"/>
          </a:xfrm>
          <a:custGeom>
            <a:avLst/>
            <a:gdLst>
              <a:gd name="connsiteX0" fmla="*/ 0 w 259080"/>
              <a:gd name="connsiteY0" fmla="*/ 0 h 2186940"/>
              <a:gd name="connsiteX1" fmla="*/ 259080 w 259080"/>
              <a:gd name="connsiteY1" fmla="*/ 2186940 h 2186940"/>
            </a:gdLst>
            <a:ahLst/>
            <a:cxnLst>
              <a:cxn ang="0">
                <a:pos x="connsiteX0" y="connsiteY0"/>
              </a:cxn>
              <a:cxn ang="0">
                <a:pos x="connsiteX1" y="connsiteY1"/>
              </a:cxn>
            </a:cxnLst>
            <a:rect l="l" t="t" r="r" b="b"/>
            <a:pathLst>
              <a:path w="259080" h="2186940">
                <a:moveTo>
                  <a:pt x="0" y="0"/>
                </a:moveTo>
                <a:lnTo>
                  <a:pt x="259080" y="21869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4706123" y="2892615"/>
            <a:ext cx="266700" cy="2179320"/>
          </a:xfrm>
          <a:custGeom>
            <a:avLst/>
            <a:gdLst>
              <a:gd name="connsiteX0" fmla="*/ 0 w 266700"/>
              <a:gd name="connsiteY0" fmla="*/ 0 h 2179320"/>
              <a:gd name="connsiteX1" fmla="*/ 266700 w 266700"/>
              <a:gd name="connsiteY1" fmla="*/ 2179320 h 2179320"/>
            </a:gdLst>
            <a:ahLst/>
            <a:cxnLst>
              <a:cxn ang="0">
                <a:pos x="connsiteX0" y="connsiteY0"/>
              </a:cxn>
              <a:cxn ang="0">
                <a:pos x="connsiteX1" y="connsiteY1"/>
              </a:cxn>
            </a:cxnLst>
            <a:rect l="l" t="t" r="r" b="b"/>
            <a:pathLst>
              <a:path w="266700" h="2179320">
                <a:moveTo>
                  <a:pt x="0" y="0"/>
                </a:moveTo>
                <a:lnTo>
                  <a:pt x="266700" y="21793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076241" y="3033751"/>
            <a:ext cx="625822" cy="318019"/>
          </a:xfrm>
          <a:prstGeom prst="rect">
            <a:avLst/>
          </a:prstGeom>
          <a:solidFill>
            <a:srgbClr val="FFC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995068" y="3074771"/>
            <a:ext cx="772969" cy="276999"/>
          </a:xfrm>
          <a:prstGeom prst="rect">
            <a:avLst/>
          </a:prstGeom>
          <a:noFill/>
        </p:spPr>
        <p:txBody>
          <a:bodyPr wrap="none" rtlCol="0">
            <a:spAutoFit/>
          </a:bodyPr>
          <a:lstStyle/>
          <a:p>
            <a:r>
              <a:rPr lang="en-US" sz="1200" dirty="0" smtClean="0"/>
              <a:t>LEMO_IN</a:t>
            </a:r>
            <a:endParaRPr lang="en-US" sz="1200" dirty="0"/>
          </a:p>
        </p:txBody>
      </p:sp>
      <p:sp>
        <p:nvSpPr>
          <p:cNvPr id="81" name="Rectangle 80"/>
          <p:cNvSpPr/>
          <p:nvPr/>
        </p:nvSpPr>
        <p:spPr>
          <a:xfrm>
            <a:off x="3398561" y="3033751"/>
            <a:ext cx="822998" cy="318019"/>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3317388" y="3074771"/>
            <a:ext cx="989566" cy="276999"/>
          </a:xfrm>
          <a:prstGeom prst="rect">
            <a:avLst/>
          </a:prstGeom>
          <a:noFill/>
        </p:spPr>
        <p:txBody>
          <a:bodyPr wrap="none" rtlCol="0">
            <a:spAutoFit/>
          </a:bodyPr>
          <a:lstStyle/>
          <a:p>
            <a:r>
              <a:rPr lang="en-US" sz="1200" dirty="0" smtClean="0"/>
              <a:t>SN65LVDS1D</a:t>
            </a:r>
            <a:endParaRPr lang="en-US" sz="1200" dirty="0"/>
          </a:p>
        </p:txBody>
      </p:sp>
      <p:sp>
        <p:nvSpPr>
          <p:cNvPr id="83" name="Freeform 82"/>
          <p:cNvSpPr/>
          <p:nvPr/>
        </p:nvSpPr>
        <p:spPr>
          <a:xfrm>
            <a:off x="2686823" y="3172313"/>
            <a:ext cx="723900" cy="0"/>
          </a:xfrm>
          <a:custGeom>
            <a:avLst/>
            <a:gdLst>
              <a:gd name="connsiteX0" fmla="*/ 0 w 723900"/>
              <a:gd name="connsiteY0" fmla="*/ 0 h 0"/>
              <a:gd name="connsiteX1" fmla="*/ 723900 w 723900"/>
              <a:gd name="connsiteY1" fmla="*/ 0 h 0"/>
              <a:gd name="connsiteX2" fmla="*/ 723900 w 723900"/>
              <a:gd name="connsiteY2" fmla="*/ 0 h 0"/>
            </a:gdLst>
            <a:ahLst/>
            <a:cxnLst>
              <a:cxn ang="0">
                <a:pos x="connsiteX0" y="connsiteY0"/>
              </a:cxn>
              <a:cxn ang="0">
                <a:pos x="connsiteX1" y="connsiteY1"/>
              </a:cxn>
              <a:cxn ang="0">
                <a:pos x="connsiteX2" y="connsiteY2"/>
              </a:cxn>
            </a:cxnLst>
            <a:rect l="l" t="t" r="r" b="b"/>
            <a:pathLst>
              <a:path w="723900">
                <a:moveTo>
                  <a:pt x="0" y="0"/>
                </a:moveTo>
                <a:lnTo>
                  <a:pt x="723900" y="0"/>
                </a:lnTo>
                <a:lnTo>
                  <a:pt x="7239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842194" y="5018778"/>
            <a:ext cx="718466" cy="369332"/>
          </a:xfrm>
          <a:prstGeom prst="rect">
            <a:avLst/>
          </a:prstGeom>
          <a:noFill/>
        </p:spPr>
        <p:txBody>
          <a:bodyPr wrap="none" rtlCol="0">
            <a:spAutoFit/>
          </a:bodyPr>
          <a:lstStyle/>
          <a:p>
            <a:r>
              <a:rPr lang="en-US" dirty="0" err="1" smtClean="0"/>
              <a:t>XPIn</a:t>
            </a:r>
            <a:r>
              <a:rPr lang="en-US" dirty="0" smtClean="0"/>
              <a:t>±</a:t>
            </a:r>
            <a:endParaRPr lang="en-US" dirty="0"/>
          </a:p>
        </p:txBody>
      </p:sp>
      <p:sp>
        <p:nvSpPr>
          <p:cNvPr id="86" name="Freeform 85"/>
          <p:cNvSpPr/>
          <p:nvPr/>
        </p:nvSpPr>
        <p:spPr>
          <a:xfrm>
            <a:off x="3944123" y="3357435"/>
            <a:ext cx="304800" cy="1729740"/>
          </a:xfrm>
          <a:custGeom>
            <a:avLst/>
            <a:gdLst>
              <a:gd name="connsiteX0" fmla="*/ 0 w 304800"/>
              <a:gd name="connsiteY0" fmla="*/ 0 h 1729740"/>
              <a:gd name="connsiteX1" fmla="*/ 304800 w 304800"/>
              <a:gd name="connsiteY1" fmla="*/ 1729740 h 1729740"/>
              <a:gd name="connsiteX2" fmla="*/ 304800 w 304800"/>
              <a:gd name="connsiteY2" fmla="*/ 1729740 h 1729740"/>
            </a:gdLst>
            <a:ahLst/>
            <a:cxnLst>
              <a:cxn ang="0">
                <a:pos x="connsiteX0" y="connsiteY0"/>
              </a:cxn>
              <a:cxn ang="0">
                <a:pos x="connsiteX1" y="connsiteY1"/>
              </a:cxn>
              <a:cxn ang="0">
                <a:pos x="connsiteX2" y="connsiteY2"/>
              </a:cxn>
            </a:cxnLst>
            <a:rect l="l" t="t" r="r" b="b"/>
            <a:pathLst>
              <a:path w="304800" h="1729740">
                <a:moveTo>
                  <a:pt x="0" y="0"/>
                </a:moveTo>
                <a:lnTo>
                  <a:pt x="304800" y="1729740"/>
                </a:lnTo>
                <a:lnTo>
                  <a:pt x="304800" y="17297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852683" y="3349815"/>
            <a:ext cx="312420" cy="1744980"/>
          </a:xfrm>
          <a:custGeom>
            <a:avLst/>
            <a:gdLst>
              <a:gd name="connsiteX0" fmla="*/ 0 w 312420"/>
              <a:gd name="connsiteY0" fmla="*/ 0 h 1744980"/>
              <a:gd name="connsiteX1" fmla="*/ 312420 w 312420"/>
              <a:gd name="connsiteY1" fmla="*/ 1744980 h 1744980"/>
            </a:gdLst>
            <a:ahLst/>
            <a:cxnLst>
              <a:cxn ang="0">
                <a:pos x="connsiteX0" y="connsiteY0"/>
              </a:cxn>
              <a:cxn ang="0">
                <a:pos x="connsiteX1" y="connsiteY1"/>
              </a:cxn>
            </a:cxnLst>
            <a:rect l="l" t="t" r="r" b="b"/>
            <a:pathLst>
              <a:path w="312420" h="1744980">
                <a:moveTo>
                  <a:pt x="0" y="0"/>
                </a:moveTo>
                <a:lnTo>
                  <a:pt x="312420" y="17449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933126" y="5015060"/>
            <a:ext cx="889987" cy="369332"/>
          </a:xfrm>
          <a:prstGeom prst="rect">
            <a:avLst/>
          </a:prstGeom>
          <a:noFill/>
        </p:spPr>
        <p:txBody>
          <a:bodyPr wrap="none" rtlCol="0">
            <a:spAutoFit/>
          </a:bodyPr>
          <a:lstStyle/>
          <a:p>
            <a:r>
              <a:rPr lang="en-US" dirty="0" err="1" smtClean="0"/>
              <a:t>XPOut</a:t>
            </a:r>
            <a:r>
              <a:rPr lang="en-US" dirty="0" smtClean="0"/>
              <a:t>±</a:t>
            </a:r>
            <a:endParaRPr lang="en-US" dirty="0"/>
          </a:p>
        </p:txBody>
      </p:sp>
      <p:sp>
        <p:nvSpPr>
          <p:cNvPr id="89" name="Rectangle 88"/>
          <p:cNvSpPr/>
          <p:nvPr/>
        </p:nvSpPr>
        <p:spPr>
          <a:xfrm>
            <a:off x="2076241" y="3695510"/>
            <a:ext cx="776754" cy="318019"/>
          </a:xfrm>
          <a:prstGeom prst="rect">
            <a:avLst/>
          </a:prstGeom>
          <a:solidFill>
            <a:srgbClr val="FFC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995068" y="3736530"/>
            <a:ext cx="912429" cy="276999"/>
          </a:xfrm>
          <a:prstGeom prst="rect">
            <a:avLst/>
          </a:prstGeom>
          <a:noFill/>
        </p:spPr>
        <p:txBody>
          <a:bodyPr wrap="none" rtlCol="0">
            <a:spAutoFit/>
          </a:bodyPr>
          <a:lstStyle/>
          <a:p>
            <a:r>
              <a:rPr lang="en-US" sz="1200" dirty="0" smtClean="0"/>
              <a:t>LEMO_OUT</a:t>
            </a:r>
            <a:endParaRPr lang="en-US" sz="1200" dirty="0"/>
          </a:p>
        </p:txBody>
      </p:sp>
      <p:sp>
        <p:nvSpPr>
          <p:cNvPr id="91" name="Rectangle 90"/>
          <p:cNvSpPr/>
          <p:nvPr/>
        </p:nvSpPr>
        <p:spPr>
          <a:xfrm>
            <a:off x="2928276" y="4252964"/>
            <a:ext cx="822998" cy="318019"/>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847103" y="4293984"/>
            <a:ext cx="992644" cy="276999"/>
          </a:xfrm>
          <a:prstGeom prst="rect">
            <a:avLst/>
          </a:prstGeom>
          <a:noFill/>
        </p:spPr>
        <p:txBody>
          <a:bodyPr wrap="none" rtlCol="0">
            <a:spAutoFit/>
          </a:bodyPr>
          <a:lstStyle/>
          <a:p>
            <a:r>
              <a:rPr lang="en-US" sz="1200" dirty="0" smtClean="0"/>
              <a:t>SN65LVDT2D</a:t>
            </a:r>
            <a:endParaRPr lang="en-US" sz="1200" dirty="0"/>
          </a:p>
        </p:txBody>
      </p:sp>
      <p:sp>
        <p:nvSpPr>
          <p:cNvPr id="93" name="Freeform 92"/>
          <p:cNvSpPr/>
          <p:nvPr/>
        </p:nvSpPr>
        <p:spPr>
          <a:xfrm>
            <a:off x="3441203" y="4561395"/>
            <a:ext cx="7620" cy="525780"/>
          </a:xfrm>
          <a:custGeom>
            <a:avLst/>
            <a:gdLst>
              <a:gd name="connsiteX0" fmla="*/ 0 w 7620"/>
              <a:gd name="connsiteY0" fmla="*/ 0 h 525780"/>
              <a:gd name="connsiteX1" fmla="*/ 7620 w 7620"/>
              <a:gd name="connsiteY1" fmla="*/ 525780 h 525780"/>
            </a:gdLst>
            <a:ahLst/>
            <a:cxnLst>
              <a:cxn ang="0">
                <a:pos x="connsiteX0" y="connsiteY0"/>
              </a:cxn>
              <a:cxn ang="0">
                <a:pos x="connsiteX1" y="connsiteY1"/>
              </a:cxn>
            </a:cxnLst>
            <a:rect l="l" t="t" r="r" b="b"/>
            <a:pathLst>
              <a:path w="7620" h="525780">
                <a:moveTo>
                  <a:pt x="0" y="0"/>
                </a:moveTo>
                <a:lnTo>
                  <a:pt x="7620" y="5257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49763" y="4569015"/>
            <a:ext cx="7620" cy="502920"/>
          </a:xfrm>
          <a:custGeom>
            <a:avLst/>
            <a:gdLst>
              <a:gd name="connsiteX0" fmla="*/ 7620 w 7620"/>
              <a:gd name="connsiteY0" fmla="*/ 502920 h 502920"/>
              <a:gd name="connsiteX1" fmla="*/ 0 w 7620"/>
              <a:gd name="connsiteY1" fmla="*/ 0 h 502920"/>
            </a:gdLst>
            <a:ahLst/>
            <a:cxnLst>
              <a:cxn ang="0">
                <a:pos x="connsiteX0" y="connsiteY0"/>
              </a:cxn>
              <a:cxn ang="0">
                <a:pos x="connsiteX1" y="connsiteY1"/>
              </a:cxn>
            </a:cxnLst>
            <a:rect l="l" t="t" r="r" b="b"/>
            <a:pathLst>
              <a:path w="7620" h="502920">
                <a:moveTo>
                  <a:pt x="7620" y="50292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854463" y="3875595"/>
            <a:ext cx="502920" cy="381000"/>
          </a:xfrm>
          <a:custGeom>
            <a:avLst/>
            <a:gdLst>
              <a:gd name="connsiteX0" fmla="*/ 502920 w 502920"/>
              <a:gd name="connsiteY0" fmla="*/ 381000 h 381000"/>
              <a:gd name="connsiteX1" fmla="*/ 457200 w 502920"/>
              <a:gd name="connsiteY1" fmla="*/ 121920 h 381000"/>
              <a:gd name="connsiteX2" fmla="*/ 350520 w 502920"/>
              <a:gd name="connsiteY2" fmla="*/ 53340 h 381000"/>
              <a:gd name="connsiteX3" fmla="*/ 0 w 502920"/>
              <a:gd name="connsiteY3" fmla="*/ 0 h 381000"/>
            </a:gdLst>
            <a:ahLst/>
            <a:cxnLst>
              <a:cxn ang="0">
                <a:pos x="connsiteX0" y="connsiteY0"/>
              </a:cxn>
              <a:cxn ang="0">
                <a:pos x="connsiteX1" y="connsiteY1"/>
              </a:cxn>
              <a:cxn ang="0">
                <a:pos x="connsiteX2" y="connsiteY2"/>
              </a:cxn>
              <a:cxn ang="0">
                <a:pos x="connsiteX3" y="connsiteY3"/>
              </a:cxn>
            </a:cxnLst>
            <a:rect l="l" t="t" r="r" b="b"/>
            <a:pathLst>
              <a:path w="502920" h="381000">
                <a:moveTo>
                  <a:pt x="502920" y="381000"/>
                </a:moveTo>
                <a:cubicBezTo>
                  <a:pt x="492760" y="278765"/>
                  <a:pt x="482600" y="176530"/>
                  <a:pt x="457200" y="121920"/>
                </a:cubicBezTo>
                <a:cubicBezTo>
                  <a:pt x="431800" y="67310"/>
                  <a:pt x="426720" y="73660"/>
                  <a:pt x="350520" y="53340"/>
                </a:cubicBezTo>
                <a:cubicBezTo>
                  <a:pt x="274320" y="33020"/>
                  <a:pt x="137160" y="1651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491273" y="3103167"/>
            <a:ext cx="4544009" cy="2486788"/>
          </a:xfrm>
          <a:custGeom>
            <a:avLst/>
            <a:gdLst>
              <a:gd name="connsiteX0" fmla="*/ 0 w 4544009"/>
              <a:gd name="connsiteY0" fmla="*/ 106564 h 2486788"/>
              <a:gd name="connsiteX1" fmla="*/ 1166327 w 4544009"/>
              <a:gd name="connsiteY1" fmla="*/ 143886 h 2486788"/>
              <a:gd name="connsiteX2" fmla="*/ 1642188 w 4544009"/>
              <a:gd name="connsiteY2" fmla="*/ 1506155 h 2486788"/>
              <a:gd name="connsiteX3" fmla="*/ 1791478 w 4544009"/>
              <a:gd name="connsiteY3" fmla="*/ 2280596 h 2486788"/>
              <a:gd name="connsiteX4" fmla="*/ 2584580 w 4544009"/>
              <a:gd name="connsiteY4" fmla="*/ 2476539 h 2486788"/>
              <a:gd name="connsiteX5" fmla="*/ 3303037 w 4544009"/>
              <a:gd name="connsiteY5" fmla="*/ 2047331 h 2486788"/>
              <a:gd name="connsiteX6" fmla="*/ 3554964 w 4544009"/>
              <a:gd name="connsiteY6" fmla="*/ 1664776 h 2486788"/>
              <a:gd name="connsiteX7" fmla="*/ 4544009 w 4544009"/>
              <a:gd name="connsiteY7" fmla="*/ 1487494 h 2486788"/>
              <a:gd name="connsiteX8" fmla="*/ 4544009 w 4544009"/>
              <a:gd name="connsiteY8" fmla="*/ 1487494 h 248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4009" h="2486788">
                <a:moveTo>
                  <a:pt x="0" y="106564"/>
                </a:moveTo>
                <a:cubicBezTo>
                  <a:pt x="446314" y="8592"/>
                  <a:pt x="892629" y="-89379"/>
                  <a:pt x="1166327" y="143886"/>
                </a:cubicBezTo>
                <a:cubicBezTo>
                  <a:pt x="1440025" y="377151"/>
                  <a:pt x="1537996" y="1150037"/>
                  <a:pt x="1642188" y="1506155"/>
                </a:cubicBezTo>
                <a:cubicBezTo>
                  <a:pt x="1746380" y="1862273"/>
                  <a:pt x="1634413" y="2118865"/>
                  <a:pt x="1791478" y="2280596"/>
                </a:cubicBezTo>
                <a:cubicBezTo>
                  <a:pt x="1948543" y="2442327"/>
                  <a:pt x="2332654" y="2515416"/>
                  <a:pt x="2584580" y="2476539"/>
                </a:cubicBezTo>
                <a:cubicBezTo>
                  <a:pt x="2836506" y="2437662"/>
                  <a:pt x="3141306" y="2182625"/>
                  <a:pt x="3303037" y="2047331"/>
                </a:cubicBezTo>
                <a:cubicBezTo>
                  <a:pt x="3464768" y="1912037"/>
                  <a:pt x="3348135" y="1758082"/>
                  <a:pt x="3554964" y="1664776"/>
                </a:cubicBezTo>
                <a:cubicBezTo>
                  <a:pt x="3761793" y="1571470"/>
                  <a:pt x="4544009" y="1487494"/>
                  <a:pt x="4544009" y="1487494"/>
                </a:cubicBezTo>
                <a:lnTo>
                  <a:pt x="4544009" y="14874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515822" y="5504115"/>
            <a:ext cx="1305742" cy="369332"/>
          </a:xfrm>
          <a:prstGeom prst="rect">
            <a:avLst/>
          </a:prstGeom>
          <a:noFill/>
        </p:spPr>
        <p:txBody>
          <a:bodyPr wrap="none" rtlCol="0">
            <a:spAutoFit/>
          </a:bodyPr>
          <a:lstStyle/>
          <a:p>
            <a:r>
              <a:rPr lang="en-US" dirty="0" err="1" smtClean="0"/>
              <a:t>Versal</a:t>
            </a:r>
            <a:r>
              <a:rPr lang="en-US" dirty="0" smtClean="0"/>
              <a:t> FPGA</a:t>
            </a:r>
            <a:endParaRPr lang="en-US" dirty="0"/>
          </a:p>
        </p:txBody>
      </p:sp>
      <p:sp>
        <p:nvSpPr>
          <p:cNvPr id="117" name="TextBox 116"/>
          <p:cNvSpPr txBox="1"/>
          <p:nvPr/>
        </p:nvSpPr>
        <p:spPr>
          <a:xfrm>
            <a:off x="1034372" y="6075634"/>
            <a:ext cx="9601199" cy="646331"/>
          </a:xfrm>
          <a:prstGeom prst="rect">
            <a:avLst/>
          </a:prstGeom>
          <a:noFill/>
        </p:spPr>
        <p:txBody>
          <a:bodyPr wrap="square" rtlCol="0">
            <a:spAutoFit/>
          </a:bodyPr>
          <a:lstStyle/>
          <a:p>
            <a:r>
              <a:rPr lang="en-US" dirty="0" smtClean="0"/>
              <a:t>Because of the (slow) buffers, the LEMO_IN/OUT may be used for </a:t>
            </a:r>
            <a:r>
              <a:rPr lang="en-US" dirty="0" err="1" smtClean="0"/>
              <a:t>RunControl</a:t>
            </a:r>
            <a:r>
              <a:rPr lang="en-US" dirty="0" smtClean="0"/>
              <a:t>/Status signals (788 Mbps), but not the dedicated CLOCK (~1ps jitter) (the </a:t>
            </a:r>
            <a:r>
              <a:rPr lang="en-US" dirty="0" smtClean="0">
                <a:solidFill>
                  <a:srgbClr val="FF0000"/>
                </a:solidFill>
              </a:rPr>
              <a:t>red line </a:t>
            </a:r>
            <a:r>
              <a:rPr lang="en-US" dirty="0" smtClean="0"/>
              <a:t>above).</a:t>
            </a:r>
            <a:endParaRPr lang="en-US" dirty="0"/>
          </a:p>
        </p:txBody>
      </p:sp>
      <p:sp>
        <p:nvSpPr>
          <p:cNvPr id="118" name="TextBox 117"/>
          <p:cNvSpPr txBox="1"/>
          <p:nvPr/>
        </p:nvSpPr>
        <p:spPr>
          <a:xfrm>
            <a:off x="8990040" y="2385755"/>
            <a:ext cx="2345001" cy="369332"/>
          </a:xfrm>
          <a:prstGeom prst="rect">
            <a:avLst/>
          </a:prstGeom>
          <a:noFill/>
        </p:spPr>
        <p:txBody>
          <a:bodyPr wrap="none" rtlCol="0">
            <a:spAutoFit/>
          </a:bodyPr>
          <a:lstStyle/>
          <a:p>
            <a:r>
              <a:rPr lang="en-US" dirty="0" smtClean="0"/>
              <a:t>Cascade to next Si5345</a:t>
            </a:r>
            <a:endParaRPr lang="en-US" dirty="0"/>
          </a:p>
        </p:txBody>
      </p:sp>
      <p:sp>
        <p:nvSpPr>
          <p:cNvPr id="119" name="TextBox 118"/>
          <p:cNvSpPr txBox="1"/>
          <p:nvPr/>
        </p:nvSpPr>
        <p:spPr>
          <a:xfrm>
            <a:off x="847897" y="806255"/>
            <a:ext cx="1177310" cy="400110"/>
          </a:xfrm>
          <a:prstGeom prst="rect">
            <a:avLst/>
          </a:prstGeom>
          <a:noFill/>
        </p:spPr>
        <p:txBody>
          <a:bodyPr wrap="none" rtlCol="0">
            <a:spAutoFit/>
          </a:bodyPr>
          <a:lstStyle/>
          <a:p>
            <a:r>
              <a:rPr lang="en-US" sz="2000" b="1" dirty="0" smtClean="0"/>
              <a:t>5.1 DAM:</a:t>
            </a:r>
            <a:endParaRPr lang="en-US" sz="2000" dirty="0"/>
          </a:p>
        </p:txBody>
      </p:sp>
      <p:sp>
        <p:nvSpPr>
          <p:cNvPr id="120" name="TextBox 119"/>
          <p:cNvSpPr txBox="1"/>
          <p:nvPr/>
        </p:nvSpPr>
        <p:spPr>
          <a:xfrm>
            <a:off x="4113433" y="1293356"/>
            <a:ext cx="2972032" cy="369332"/>
          </a:xfrm>
          <a:prstGeom prst="rect">
            <a:avLst/>
          </a:prstGeom>
          <a:noFill/>
        </p:spPr>
        <p:txBody>
          <a:bodyPr wrap="none" rtlCol="0">
            <a:spAutoFit/>
          </a:bodyPr>
          <a:lstStyle/>
          <a:p>
            <a:r>
              <a:rPr lang="en-US" dirty="0" smtClean="0">
                <a:solidFill>
                  <a:srgbClr val="C00000"/>
                </a:solidFill>
              </a:rPr>
              <a:t>Current FLX182 clock diagram</a:t>
            </a:r>
            <a:endParaRPr lang="en-US" dirty="0">
              <a:solidFill>
                <a:srgbClr val="C00000"/>
              </a:solidFill>
            </a:endParaRPr>
          </a:p>
        </p:txBody>
      </p:sp>
    </p:spTree>
    <p:extLst>
      <p:ext uri="{BB962C8B-B14F-4D97-AF65-F5344CB8AC3E}">
        <p14:creationId xmlns:p14="http://schemas.microsoft.com/office/powerpoint/2010/main" val="58687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sp>
        <p:nvSpPr>
          <p:cNvPr id="4" name="Pentagon 3"/>
          <p:cNvSpPr/>
          <p:nvPr/>
        </p:nvSpPr>
        <p:spPr>
          <a:xfrm>
            <a:off x="5588315" y="1521396"/>
            <a:ext cx="429926" cy="1273754"/>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1801172" y="2241863"/>
            <a:ext cx="1003078" cy="1968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811870" y="2510901"/>
            <a:ext cx="2759479" cy="762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04250" y="2650601"/>
            <a:ext cx="2759479" cy="7620"/>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96677" y="4902435"/>
            <a:ext cx="2901950" cy="6767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FPGA</a:t>
            </a:r>
            <a:endParaRPr lang="en-US" dirty="0"/>
          </a:p>
        </p:txBody>
      </p:sp>
      <p:cxnSp>
        <p:nvCxnSpPr>
          <p:cNvPr id="10" name="Elbow Connector 9"/>
          <p:cNvCxnSpPr/>
          <p:nvPr/>
        </p:nvCxnSpPr>
        <p:spPr>
          <a:xfrm rot="16200000" flipH="1">
            <a:off x="2573308" y="3587662"/>
            <a:ext cx="1545716" cy="1083831"/>
          </a:xfrm>
          <a:prstGeom prst="bentConnector3">
            <a:avLst>
              <a:gd name="adj1" fmla="val -2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3"/>
          </p:cNvCxnSpPr>
          <p:nvPr/>
        </p:nvCxnSpPr>
        <p:spPr>
          <a:xfrm>
            <a:off x="2804250" y="3226012"/>
            <a:ext cx="1210930" cy="167642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2544325" y="3948120"/>
            <a:ext cx="1214243" cy="694388"/>
          </a:xfrm>
          <a:prstGeom prst="bentConnector3">
            <a:avLst>
              <a:gd name="adj1" fmla="val 9981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V="1">
            <a:off x="2566748" y="3830445"/>
            <a:ext cx="1309493" cy="834485"/>
          </a:xfrm>
          <a:prstGeom prst="bentConnector3">
            <a:avLst>
              <a:gd name="adj1" fmla="val 10018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5" idx="0"/>
          </p:cNvCxnSpPr>
          <p:nvPr/>
        </p:nvCxnSpPr>
        <p:spPr>
          <a:xfrm rot="5400000" flipH="1" flipV="1">
            <a:off x="5025098" y="4296994"/>
            <a:ext cx="732361" cy="478520"/>
          </a:xfrm>
          <a:prstGeom prst="bentConnector3">
            <a:avLst>
              <a:gd name="adj1" fmla="val 1003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flipH="1" flipV="1">
            <a:off x="5126851" y="4392699"/>
            <a:ext cx="639715" cy="349692"/>
          </a:xfrm>
          <a:prstGeom prst="bentConnector3">
            <a:avLst>
              <a:gd name="adj1" fmla="val 9950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33427" y="4893343"/>
            <a:ext cx="965200" cy="65044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5798627" y="5092935"/>
            <a:ext cx="971550"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798627" y="5218564"/>
            <a:ext cx="971550"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66700" y="2510901"/>
            <a:ext cx="1206500" cy="1323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44119" y="2658221"/>
            <a:ext cx="1158876" cy="923330"/>
          </a:xfrm>
          <a:prstGeom prst="rect">
            <a:avLst/>
          </a:prstGeom>
          <a:noFill/>
        </p:spPr>
        <p:txBody>
          <a:bodyPr wrap="square" rtlCol="0">
            <a:spAutoFit/>
          </a:bodyPr>
          <a:lstStyle/>
          <a:p>
            <a:r>
              <a:rPr lang="en-US" dirty="0" smtClean="0"/>
              <a:t>Front panel connector</a:t>
            </a:r>
            <a:endParaRPr lang="en-US" dirty="0"/>
          </a:p>
        </p:txBody>
      </p:sp>
      <p:sp>
        <p:nvSpPr>
          <p:cNvPr id="21" name="TextBox 20"/>
          <p:cNvSpPr txBox="1"/>
          <p:nvPr/>
        </p:nvSpPr>
        <p:spPr>
          <a:xfrm>
            <a:off x="5437563" y="1921641"/>
            <a:ext cx="660719" cy="523220"/>
          </a:xfrm>
          <a:prstGeom prst="rect">
            <a:avLst/>
          </a:prstGeom>
          <a:noFill/>
        </p:spPr>
        <p:txBody>
          <a:bodyPr wrap="square" rtlCol="0">
            <a:spAutoFit/>
          </a:bodyPr>
          <a:lstStyle/>
          <a:p>
            <a:pPr algn="ctr"/>
            <a:r>
              <a:rPr lang="en-US" sz="1400" dirty="0" smtClean="0">
                <a:solidFill>
                  <a:srgbClr val="FF0000"/>
                </a:solidFill>
              </a:rPr>
              <a:t>2:1 mux</a:t>
            </a:r>
            <a:endParaRPr lang="en-US" sz="1400" dirty="0">
              <a:solidFill>
                <a:srgbClr val="FF0000"/>
              </a:solidFill>
            </a:endParaRPr>
          </a:p>
        </p:txBody>
      </p:sp>
      <p:sp>
        <p:nvSpPr>
          <p:cNvPr id="22" name="TextBox 21"/>
          <p:cNvSpPr txBox="1"/>
          <p:nvPr/>
        </p:nvSpPr>
        <p:spPr>
          <a:xfrm>
            <a:off x="7341226" y="3274705"/>
            <a:ext cx="811441" cy="615553"/>
          </a:xfrm>
          <a:prstGeom prst="rect">
            <a:avLst/>
          </a:prstGeom>
          <a:noFill/>
        </p:spPr>
        <p:txBody>
          <a:bodyPr wrap="none" rtlCol="0">
            <a:spAutoFit/>
          </a:bodyPr>
          <a:lstStyle/>
          <a:p>
            <a:r>
              <a:rPr lang="en-US" dirty="0" smtClean="0"/>
              <a:t>Si5345</a:t>
            </a:r>
          </a:p>
          <a:p>
            <a:r>
              <a:rPr lang="en-US" sz="1600" dirty="0" smtClean="0"/>
              <a:t>(ZDM)</a:t>
            </a:r>
            <a:endParaRPr lang="en-US" sz="1600" dirty="0"/>
          </a:p>
        </p:txBody>
      </p:sp>
      <p:sp>
        <p:nvSpPr>
          <p:cNvPr id="23" name="TextBox 22"/>
          <p:cNvSpPr txBox="1"/>
          <p:nvPr/>
        </p:nvSpPr>
        <p:spPr>
          <a:xfrm>
            <a:off x="3459147" y="5244977"/>
            <a:ext cx="688009" cy="369332"/>
          </a:xfrm>
          <a:prstGeom prst="rect">
            <a:avLst/>
          </a:prstGeom>
          <a:noFill/>
        </p:spPr>
        <p:txBody>
          <a:bodyPr wrap="none" rtlCol="0">
            <a:spAutoFit/>
          </a:bodyPr>
          <a:lstStyle/>
          <a:p>
            <a:r>
              <a:rPr lang="en-US" dirty="0" smtClean="0"/>
              <a:t>FPGA</a:t>
            </a:r>
            <a:endParaRPr lang="en-US" dirty="0"/>
          </a:p>
        </p:txBody>
      </p:sp>
      <p:sp>
        <p:nvSpPr>
          <p:cNvPr id="24" name="TextBox 23"/>
          <p:cNvSpPr txBox="1"/>
          <p:nvPr/>
        </p:nvSpPr>
        <p:spPr>
          <a:xfrm>
            <a:off x="4874431" y="5213503"/>
            <a:ext cx="908069" cy="369332"/>
          </a:xfrm>
          <a:prstGeom prst="rect">
            <a:avLst/>
          </a:prstGeom>
          <a:noFill/>
        </p:spPr>
        <p:txBody>
          <a:bodyPr wrap="none" rtlCol="0">
            <a:spAutoFit/>
          </a:bodyPr>
          <a:lstStyle/>
          <a:p>
            <a:r>
              <a:rPr lang="en-US" dirty="0" smtClean="0"/>
              <a:t>GT</a:t>
            </a:r>
            <a:r>
              <a:rPr lang="en-US" sz="1400" dirty="0" smtClean="0"/>
              <a:t>(204?)</a:t>
            </a:r>
            <a:endParaRPr lang="en-US" dirty="0"/>
          </a:p>
        </p:txBody>
      </p:sp>
      <p:sp>
        <p:nvSpPr>
          <p:cNvPr id="25" name="TextBox 24"/>
          <p:cNvSpPr txBox="1"/>
          <p:nvPr/>
        </p:nvSpPr>
        <p:spPr>
          <a:xfrm>
            <a:off x="4819651" y="4902434"/>
            <a:ext cx="664734" cy="276999"/>
          </a:xfrm>
          <a:prstGeom prst="rect">
            <a:avLst/>
          </a:prstGeom>
          <a:noFill/>
        </p:spPr>
        <p:txBody>
          <a:bodyPr wrap="none" rtlCol="0">
            <a:spAutoFit/>
          </a:bodyPr>
          <a:lstStyle/>
          <a:p>
            <a:r>
              <a:rPr lang="en-US" sz="1200" dirty="0" err="1" smtClean="0"/>
              <a:t>RefClkA</a:t>
            </a:r>
            <a:endParaRPr lang="en-US" sz="1200" dirty="0"/>
          </a:p>
        </p:txBody>
      </p:sp>
      <p:sp>
        <p:nvSpPr>
          <p:cNvPr id="26" name="TextBox 25"/>
          <p:cNvSpPr txBox="1"/>
          <p:nvPr/>
        </p:nvSpPr>
        <p:spPr>
          <a:xfrm>
            <a:off x="5210155" y="5062385"/>
            <a:ext cx="658322" cy="276999"/>
          </a:xfrm>
          <a:prstGeom prst="rect">
            <a:avLst/>
          </a:prstGeom>
          <a:noFill/>
        </p:spPr>
        <p:txBody>
          <a:bodyPr wrap="none" rtlCol="0">
            <a:spAutoFit/>
          </a:bodyPr>
          <a:lstStyle/>
          <a:p>
            <a:r>
              <a:rPr lang="en-US" sz="1200" dirty="0" err="1" smtClean="0"/>
              <a:t>RefClkB</a:t>
            </a:r>
            <a:endParaRPr lang="en-US" sz="1200" dirty="0"/>
          </a:p>
        </p:txBody>
      </p:sp>
      <p:sp>
        <p:nvSpPr>
          <p:cNvPr id="27" name="TextBox 26"/>
          <p:cNvSpPr txBox="1"/>
          <p:nvPr/>
        </p:nvSpPr>
        <p:spPr>
          <a:xfrm>
            <a:off x="5488840" y="2393395"/>
            <a:ext cx="551754" cy="338554"/>
          </a:xfrm>
          <a:prstGeom prst="rect">
            <a:avLst/>
          </a:prstGeom>
          <a:noFill/>
        </p:spPr>
        <p:txBody>
          <a:bodyPr wrap="none" rtlCol="0">
            <a:spAutoFit/>
          </a:bodyPr>
          <a:lstStyle/>
          <a:p>
            <a:r>
              <a:rPr lang="en-US" sz="1400" dirty="0" smtClean="0">
                <a:solidFill>
                  <a:srgbClr val="FF0000"/>
                </a:solidFill>
              </a:rPr>
              <a:t>INA</a:t>
            </a:r>
            <a:r>
              <a:rPr lang="en-US" sz="1600" dirty="0" smtClean="0">
                <a:solidFill>
                  <a:srgbClr val="FF0000"/>
                </a:solidFill>
              </a:rPr>
              <a:t>±</a:t>
            </a:r>
            <a:endParaRPr lang="en-US" sz="1600" dirty="0">
              <a:solidFill>
                <a:srgbClr val="FF0000"/>
              </a:solidFill>
            </a:endParaRPr>
          </a:p>
        </p:txBody>
      </p:sp>
      <p:sp>
        <p:nvSpPr>
          <p:cNvPr id="28" name="TextBox 27"/>
          <p:cNvSpPr txBox="1"/>
          <p:nvPr/>
        </p:nvSpPr>
        <p:spPr>
          <a:xfrm>
            <a:off x="5495252" y="1660307"/>
            <a:ext cx="545342" cy="338554"/>
          </a:xfrm>
          <a:prstGeom prst="rect">
            <a:avLst/>
          </a:prstGeom>
          <a:noFill/>
        </p:spPr>
        <p:txBody>
          <a:bodyPr wrap="none" rtlCol="0">
            <a:spAutoFit/>
          </a:bodyPr>
          <a:lstStyle/>
          <a:p>
            <a:r>
              <a:rPr lang="en-US" sz="1400" dirty="0" smtClean="0">
                <a:solidFill>
                  <a:srgbClr val="FF0000"/>
                </a:solidFill>
              </a:rPr>
              <a:t>INB</a:t>
            </a:r>
            <a:r>
              <a:rPr lang="en-US" sz="1600" dirty="0" smtClean="0">
                <a:solidFill>
                  <a:srgbClr val="FF0000"/>
                </a:solidFill>
              </a:rPr>
              <a:t>±</a:t>
            </a:r>
            <a:endParaRPr lang="en-US" sz="1600" dirty="0">
              <a:solidFill>
                <a:srgbClr val="FF0000"/>
              </a:solidFill>
            </a:endParaRPr>
          </a:p>
        </p:txBody>
      </p:sp>
      <p:sp>
        <p:nvSpPr>
          <p:cNvPr id="29" name="TextBox 28"/>
          <p:cNvSpPr txBox="1"/>
          <p:nvPr/>
        </p:nvSpPr>
        <p:spPr>
          <a:xfrm>
            <a:off x="7096060" y="2591991"/>
            <a:ext cx="588623" cy="369332"/>
          </a:xfrm>
          <a:prstGeom prst="rect">
            <a:avLst/>
          </a:prstGeom>
          <a:noFill/>
        </p:spPr>
        <p:txBody>
          <a:bodyPr wrap="none" rtlCol="0">
            <a:spAutoFit/>
          </a:bodyPr>
          <a:lstStyle/>
          <a:p>
            <a:r>
              <a:rPr lang="en-US" sz="1600" dirty="0" smtClean="0"/>
              <a:t>IN0</a:t>
            </a:r>
            <a:r>
              <a:rPr lang="en-US" dirty="0" smtClean="0"/>
              <a:t>±</a:t>
            </a:r>
            <a:endParaRPr lang="en-US" dirty="0"/>
          </a:p>
        </p:txBody>
      </p:sp>
      <p:sp>
        <p:nvSpPr>
          <p:cNvPr id="30" name="TextBox 29"/>
          <p:cNvSpPr txBox="1"/>
          <p:nvPr/>
        </p:nvSpPr>
        <p:spPr>
          <a:xfrm>
            <a:off x="3328503" y="4813133"/>
            <a:ext cx="949299" cy="338554"/>
          </a:xfrm>
          <a:prstGeom prst="rect">
            <a:avLst/>
          </a:prstGeom>
          <a:noFill/>
        </p:spPr>
        <p:txBody>
          <a:bodyPr wrap="none" rtlCol="0">
            <a:spAutoFit/>
          </a:bodyPr>
          <a:lstStyle/>
          <a:p>
            <a:r>
              <a:rPr lang="en-US" sz="1600" dirty="0" smtClean="0"/>
              <a:t>I/</a:t>
            </a:r>
            <a:r>
              <a:rPr lang="en-US" sz="1600" dirty="0" err="1" smtClean="0"/>
              <a:t>ObufDS</a:t>
            </a:r>
            <a:endParaRPr lang="en-US" sz="1600" dirty="0"/>
          </a:p>
        </p:txBody>
      </p:sp>
      <p:sp>
        <p:nvSpPr>
          <p:cNvPr id="31" name="TextBox 30"/>
          <p:cNvSpPr txBox="1"/>
          <p:nvPr/>
        </p:nvSpPr>
        <p:spPr>
          <a:xfrm>
            <a:off x="2909820" y="2202122"/>
            <a:ext cx="2582245" cy="369332"/>
          </a:xfrm>
          <a:prstGeom prst="rect">
            <a:avLst/>
          </a:prstGeom>
          <a:noFill/>
        </p:spPr>
        <p:txBody>
          <a:bodyPr wrap="none" rtlCol="0">
            <a:spAutoFit/>
          </a:bodyPr>
          <a:lstStyle/>
          <a:p>
            <a:r>
              <a:rPr lang="en-US" dirty="0" smtClean="0">
                <a:solidFill>
                  <a:srgbClr val="C00000"/>
                </a:solidFill>
              </a:rPr>
              <a:t>Clock_98.5MHz, ~ps jitter</a:t>
            </a:r>
            <a:endParaRPr lang="en-US" dirty="0">
              <a:solidFill>
                <a:srgbClr val="C00000"/>
              </a:solidFill>
            </a:endParaRPr>
          </a:p>
        </p:txBody>
      </p:sp>
      <p:sp>
        <p:nvSpPr>
          <p:cNvPr id="32" name="TextBox 31"/>
          <p:cNvSpPr txBox="1"/>
          <p:nvPr/>
        </p:nvSpPr>
        <p:spPr>
          <a:xfrm>
            <a:off x="2774091" y="2922034"/>
            <a:ext cx="1545038" cy="369332"/>
          </a:xfrm>
          <a:prstGeom prst="rect">
            <a:avLst/>
          </a:prstGeom>
          <a:noFill/>
        </p:spPr>
        <p:txBody>
          <a:bodyPr wrap="none" rtlCol="0">
            <a:spAutoFit/>
          </a:bodyPr>
          <a:lstStyle/>
          <a:p>
            <a:r>
              <a:rPr lang="en-US" dirty="0" smtClean="0">
                <a:solidFill>
                  <a:srgbClr val="C00000"/>
                </a:solidFill>
              </a:rPr>
              <a:t>Control, ~</a:t>
            </a:r>
            <a:r>
              <a:rPr lang="en-US" dirty="0" err="1" smtClean="0">
                <a:solidFill>
                  <a:srgbClr val="C00000"/>
                </a:solidFill>
              </a:rPr>
              <a:t>gbps</a:t>
            </a:r>
            <a:endParaRPr lang="en-US" dirty="0">
              <a:solidFill>
                <a:srgbClr val="C00000"/>
              </a:solidFill>
            </a:endParaRPr>
          </a:p>
        </p:txBody>
      </p:sp>
      <p:sp>
        <p:nvSpPr>
          <p:cNvPr id="33" name="TextBox 32"/>
          <p:cNvSpPr txBox="1"/>
          <p:nvPr/>
        </p:nvSpPr>
        <p:spPr>
          <a:xfrm>
            <a:off x="2515766" y="3596343"/>
            <a:ext cx="1428917" cy="369332"/>
          </a:xfrm>
          <a:prstGeom prst="rect">
            <a:avLst/>
          </a:prstGeom>
          <a:noFill/>
        </p:spPr>
        <p:txBody>
          <a:bodyPr wrap="none" rtlCol="0">
            <a:spAutoFit/>
          </a:bodyPr>
          <a:lstStyle/>
          <a:p>
            <a:r>
              <a:rPr lang="en-US" dirty="0" smtClean="0">
                <a:solidFill>
                  <a:srgbClr val="C00000"/>
                </a:solidFill>
              </a:rPr>
              <a:t>Status, ~</a:t>
            </a:r>
            <a:r>
              <a:rPr lang="en-US" dirty="0" err="1" smtClean="0">
                <a:solidFill>
                  <a:srgbClr val="C00000"/>
                </a:solidFill>
              </a:rPr>
              <a:t>gbps</a:t>
            </a:r>
            <a:endParaRPr lang="en-US" dirty="0">
              <a:solidFill>
                <a:srgbClr val="C00000"/>
              </a:solidFill>
            </a:endParaRPr>
          </a:p>
        </p:txBody>
      </p:sp>
      <p:sp>
        <p:nvSpPr>
          <p:cNvPr id="34" name="TextBox 33"/>
          <p:cNvSpPr txBox="1"/>
          <p:nvPr/>
        </p:nvSpPr>
        <p:spPr>
          <a:xfrm>
            <a:off x="5045746" y="4582176"/>
            <a:ext cx="1023806" cy="369332"/>
          </a:xfrm>
          <a:prstGeom prst="rect">
            <a:avLst/>
          </a:prstGeom>
          <a:noFill/>
        </p:spPr>
        <p:txBody>
          <a:bodyPr wrap="none" rtlCol="0">
            <a:spAutoFit/>
          </a:bodyPr>
          <a:lstStyle/>
          <a:p>
            <a:r>
              <a:rPr lang="en-US" dirty="0" err="1" smtClean="0">
                <a:solidFill>
                  <a:srgbClr val="C00000"/>
                </a:solidFill>
              </a:rPr>
              <a:t>RxRecClk</a:t>
            </a:r>
            <a:endParaRPr lang="en-US" dirty="0">
              <a:solidFill>
                <a:srgbClr val="C00000"/>
              </a:solidFill>
            </a:endParaRPr>
          </a:p>
        </p:txBody>
      </p:sp>
      <p:sp>
        <p:nvSpPr>
          <p:cNvPr id="35" name="TextBox 34"/>
          <p:cNvSpPr txBox="1"/>
          <p:nvPr/>
        </p:nvSpPr>
        <p:spPr>
          <a:xfrm>
            <a:off x="7086659" y="3038687"/>
            <a:ext cx="588623" cy="369332"/>
          </a:xfrm>
          <a:prstGeom prst="rect">
            <a:avLst/>
          </a:prstGeom>
          <a:noFill/>
        </p:spPr>
        <p:txBody>
          <a:bodyPr wrap="none" rtlCol="0">
            <a:spAutoFit/>
          </a:bodyPr>
          <a:lstStyle/>
          <a:p>
            <a:r>
              <a:rPr lang="en-US" sz="1600" dirty="0" smtClean="0"/>
              <a:t>IN2</a:t>
            </a:r>
            <a:r>
              <a:rPr lang="en-US" dirty="0" smtClean="0"/>
              <a:t>±</a:t>
            </a:r>
            <a:endParaRPr lang="en-US" dirty="0"/>
          </a:p>
        </p:txBody>
      </p:sp>
      <p:sp>
        <p:nvSpPr>
          <p:cNvPr id="36" name="Rectangle 35"/>
          <p:cNvSpPr/>
          <p:nvPr/>
        </p:nvSpPr>
        <p:spPr>
          <a:xfrm>
            <a:off x="3349827" y="1660306"/>
            <a:ext cx="559324" cy="337737"/>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10249" y="1555758"/>
            <a:ext cx="598377" cy="523220"/>
          </a:xfrm>
          <a:prstGeom prst="rect">
            <a:avLst/>
          </a:prstGeom>
          <a:noFill/>
        </p:spPr>
        <p:txBody>
          <a:bodyPr wrap="square" rtlCol="0">
            <a:spAutoFit/>
          </a:bodyPr>
          <a:lstStyle/>
          <a:p>
            <a:r>
              <a:rPr lang="en-US" sz="1400" dirty="0" smtClean="0"/>
              <a:t>WR </a:t>
            </a:r>
            <a:r>
              <a:rPr lang="en-US" sz="1400" dirty="0" err="1" smtClean="0"/>
              <a:t>osc</a:t>
            </a:r>
            <a:r>
              <a:rPr lang="en-US" sz="1400" dirty="0" smtClean="0"/>
              <a:t>.</a:t>
            </a:r>
            <a:endParaRPr lang="en-US" sz="1600" dirty="0"/>
          </a:p>
        </p:txBody>
      </p:sp>
      <p:cxnSp>
        <p:nvCxnSpPr>
          <p:cNvPr id="38" name="Straight Arrow Connector 37"/>
          <p:cNvCxnSpPr/>
          <p:nvPr/>
        </p:nvCxnSpPr>
        <p:spPr>
          <a:xfrm>
            <a:off x="3922427" y="1770848"/>
            <a:ext cx="1657405" cy="3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13944" y="1877820"/>
            <a:ext cx="1657405" cy="3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5978066" y="2253898"/>
            <a:ext cx="1215843" cy="6065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5978066" y="2094034"/>
            <a:ext cx="1215843" cy="606560"/>
          </a:xfrm>
          <a:prstGeom prst="bentConnector3">
            <a:avLst>
              <a:gd name="adj1" fmla="val 61908"/>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entagon 41"/>
          <p:cNvSpPr/>
          <p:nvPr/>
        </p:nvSpPr>
        <p:spPr>
          <a:xfrm>
            <a:off x="5610668" y="3098783"/>
            <a:ext cx="429926" cy="1273754"/>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TextBox 42"/>
          <p:cNvSpPr txBox="1"/>
          <p:nvPr/>
        </p:nvSpPr>
        <p:spPr>
          <a:xfrm>
            <a:off x="5459916" y="3499028"/>
            <a:ext cx="660719" cy="523220"/>
          </a:xfrm>
          <a:prstGeom prst="rect">
            <a:avLst/>
          </a:prstGeom>
          <a:noFill/>
        </p:spPr>
        <p:txBody>
          <a:bodyPr wrap="square" rtlCol="0">
            <a:spAutoFit/>
          </a:bodyPr>
          <a:lstStyle/>
          <a:p>
            <a:pPr algn="ctr"/>
            <a:r>
              <a:rPr lang="en-US" sz="1400" dirty="0" smtClean="0">
                <a:solidFill>
                  <a:srgbClr val="FF0000"/>
                </a:solidFill>
              </a:rPr>
              <a:t>2:1 mux</a:t>
            </a:r>
            <a:endParaRPr lang="en-US" sz="1400" dirty="0">
              <a:solidFill>
                <a:srgbClr val="FF0000"/>
              </a:solidFill>
            </a:endParaRPr>
          </a:p>
        </p:txBody>
      </p:sp>
      <p:sp>
        <p:nvSpPr>
          <p:cNvPr id="44" name="TextBox 43"/>
          <p:cNvSpPr txBox="1"/>
          <p:nvPr/>
        </p:nvSpPr>
        <p:spPr>
          <a:xfrm>
            <a:off x="5531585" y="4022204"/>
            <a:ext cx="551754" cy="338554"/>
          </a:xfrm>
          <a:prstGeom prst="rect">
            <a:avLst/>
          </a:prstGeom>
          <a:noFill/>
        </p:spPr>
        <p:txBody>
          <a:bodyPr wrap="none" rtlCol="0">
            <a:spAutoFit/>
          </a:bodyPr>
          <a:lstStyle/>
          <a:p>
            <a:r>
              <a:rPr lang="en-US" sz="1400" dirty="0" smtClean="0">
                <a:solidFill>
                  <a:srgbClr val="FF0000"/>
                </a:solidFill>
              </a:rPr>
              <a:t>INA</a:t>
            </a:r>
            <a:r>
              <a:rPr lang="en-US" sz="1600" dirty="0" smtClean="0">
                <a:solidFill>
                  <a:srgbClr val="FF0000"/>
                </a:solidFill>
              </a:rPr>
              <a:t>±</a:t>
            </a:r>
            <a:endParaRPr lang="en-US" sz="1600" dirty="0">
              <a:solidFill>
                <a:srgbClr val="FF0000"/>
              </a:solidFill>
            </a:endParaRPr>
          </a:p>
        </p:txBody>
      </p:sp>
      <p:sp>
        <p:nvSpPr>
          <p:cNvPr id="45" name="TextBox 44"/>
          <p:cNvSpPr txBox="1"/>
          <p:nvPr/>
        </p:nvSpPr>
        <p:spPr>
          <a:xfrm>
            <a:off x="5517605" y="3150000"/>
            <a:ext cx="545342" cy="338554"/>
          </a:xfrm>
          <a:prstGeom prst="rect">
            <a:avLst/>
          </a:prstGeom>
          <a:noFill/>
        </p:spPr>
        <p:txBody>
          <a:bodyPr wrap="none" rtlCol="0">
            <a:spAutoFit/>
          </a:bodyPr>
          <a:lstStyle/>
          <a:p>
            <a:r>
              <a:rPr lang="en-US" sz="1400" dirty="0" smtClean="0">
                <a:solidFill>
                  <a:srgbClr val="FF0000"/>
                </a:solidFill>
              </a:rPr>
              <a:t>INB</a:t>
            </a:r>
            <a:r>
              <a:rPr lang="en-US" sz="1600" dirty="0" smtClean="0">
                <a:solidFill>
                  <a:srgbClr val="FF0000"/>
                </a:solidFill>
              </a:rPr>
              <a:t>±</a:t>
            </a:r>
            <a:endParaRPr lang="en-US" sz="1600" dirty="0">
              <a:solidFill>
                <a:srgbClr val="FF0000"/>
              </a:solidFill>
            </a:endParaRPr>
          </a:p>
        </p:txBody>
      </p:sp>
      <p:cxnSp>
        <p:nvCxnSpPr>
          <p:cNvPr id="46" name="Elbow Connector 45"/>
          <p:cNvCxnSpPr/>
          <p:nvPr/>
        </p:nvCxnSpPr>
        <p:spPr>
          <a:xfrm rot="5400000" flipH="1" flipV="1">
            <a:off x="4305013" y="3591224"/>
            <a:ext cx="1474591" cy="1147830"/>
          </a:xfrm>
          <a:prstGeom prst="bentConnector3">
            <a:avLst>
              <a:gd name="adj1" fmla="val 1003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9" idx="0"/>
          </p:cNvCxnSpPr>
          <p:nvPr/>
        </p:nvCxnSpPr>
        <p:spPr>
          <a:xfrm rot="5400000" flipH="1" flipV="1">
            <a:off x="4159288" y="3455271"/>
            <a:ext cx="1635528" cy="1258801"/>
          </a:xfrm>
          <a:prstGeom prst="bentConnector3">
            <a:avLst>
              <a:gd name="adj1" fmla="val 10020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endCxn id="19" idx="1"/>
          </p:cNvCxnSpPr>
          <p:nvPr/>
        </p:nvCxnSpPr>
        <p:spPr>
          <a:xfrm flipV="1">
            <a:off x="6018241" y="3172571"/>
            <a:ext cx="1148459" cy="455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V="1">
            <a:off x="6018241" y="3306412"/>
            <a:ext cx="1148459" cy="521406"/>
          </a:xfrm>
          <a:prstGeom prst="bentConnector3">
            <a:avLst>
              <a:gd name="adj1" fmla="val 59676"/>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510496" y="2778322"/>
            <a:ext cx="500458" cy="369332"/>
          </a:xfrm>
          <a:prstGeom prst="rect">
            <a:avLst/>
          </a:prstGeom>
          <a:noFill/>
        </p:spPr>
        <p:txBody>
          <a:bodyPr wrap="none" rtlCol="0">
            <a:spAutoFit/>
          </a:bodyPr>
          <a:lstStyle/>
          <a:p>
            <a:r>
              <a:rPr lang="en-US" dirty="0" smtClean="0"/>
              <a:t>SEL</a:t>
            </a:r>
            <a:endParaRPr lang="en-US" dirty="0"/>
          </a:p>
        </p:txBody>
      </p:sp>
      <p:sp>
        <p:nvSpPr>
          <p:cNvPr id="51" name="Rectangle 50"/>
          <p:cNvSpPr/>
          <p:nvPr/>
        </p:nvSpPr>
        <p:spPr>
          <a:xfrm>
            <a:off x="4546153" y="2778323"/>
            <a:ext cx="494067" cy="362895"/>
          </a:xfrm>
          <a:prstGeom prst="rect">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Elbow Connector 51"/>
          <p:cNvCxnSpPr>
            <a:stCxn id="51" idx="3"/>
            <a:endCxn id="4" idx="2"/>
          </p:cNvCxnSpPr>
          <p:nvPr/>
        </p:nvCxnSpPr>
        <p:spPr>
          <a:xfrm flipV="1">
            <a:off x="5040220" y="2795150"/>
            <a:ext cx="655577" cy="164621"/>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1" idx="3"/>
            <a:endCxn id="42" idx="0"/>
          </p:cNvCxnSpPr>
          <p:nvPr/>
        </p:nvCxnSpPr>
        <p:spPr>
          <a:xfrm>
            <a:off x="5040220" y="2959771"/>
            <a:ext cx="677930" cy="13901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053525" y="4570840"/>
            <a:ext cx="1007007" cy="369332"/>
          </a:xfrm>
          <a:prstGeom prst="rect">
            <a:avLst/>
          </a:prstGeom>
          <a:noFill/>
        </p:spPr>
        <p:txBody>
          <a:bodyPr wrap="none" rtlCol="0">
            <a:spAutoFit/>
          </a:bodyPr>
          <a:lstStyle/>
          <a:p>
            <a:r>
              <a:rPr lang="en-US" dirty="0" err="1" smtClean="0">
                <a:solidFill>
                  <a:srgbClr val="0070C0"/>
                </a:solidFill>
              </a:rPr>
              <a:t>RxUsrClk</a:t>
            </a:r>
            <a:endParaRPr lang="en-US" dirty="0">
              <a:solidFill>
                <a:srgbClr val="0070C0"/>
              </a:solidFill>
            </a:endParaRPr>
          </a:p>
        </p:txBody>
      </p:sp>
      <p:cxnSp>
        <p:nvCxnSpPr>
          <p:cNvPr id="55" name="Straight Arrow Connector 54"/>
          <p:cNvCxnSpPr/>
          <p:nvPr/>
        </p:nvCxnSpPr>
        <p:spPr>
          <a:xfrm>
            <a:off x="7068594" y="5453419"/>
            <a:ext cx="507448" cy="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074944" y="5570467"/>
            <a:ext cx="501098" cy="2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074944" y="5816785"/>
            <a:ext cx="507448" cy="1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081294" y="5933833"/>
            <a:ext cx="501098" cy="2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27382" y="5331455"/>
            <a:ext cx="1921360" cy="369332"/>
          </a:xfrm>
          <a:prstGeom prst="rect">
            <a:avLst/>
          </a:prstGeom>
          <a:noFill/>
        </p:spPr>
        <p:txBody>
          <a:bodyPr wrap="none" rtlCol="0">
            <a:spAutoFit/>
          </a:bodyPr>
          <a:lstStyle/>
          <a:p>
            <a:r>
              <a:rPr lang="en-US" dirty="0" smtClean="0"/>
              <a:t>Existing on FLX182</a:t>
            </a:r>
            <a:endParaRPr lang="en-US" dirty="0"/>
          </a:p>
        </p:txBody>
      </p:sp>
      <p:sp>
        <p:nvSpPr>
          <p:cNvPr id="60" name="TextBox 59"/>
          <p:cNvSpPr txBox="1"/>
          <p:nvPr/>
        </p:nvSpPr>
        <p:spPr>
          <a:xfrm>
            <a:off x="7527382" y="5689061"/>
            <a:ext cx="2735044" cy="369332"/>
          </a:xfrm>
          <a:prstGeom prst="rect">
            <a:avLst/>
          </a:prstGeom>
          <a:noFill/>
        </p:spPr>
        <p:txBody>
          <a:bodyPr wrap="none" rtlCol="0">
            <a:spAutoFit/>
          </a:bodyPr>
          <a:lstStyle/>
          <a:p>
            <a:r>
              <a:rPr lang="en-US" dirty="0" smtClean="0"/>
              <a:t>Needs be added on FLX155</a:t>
            </a:r>
            <a:endParaRPr lang="en-US" dirty="0"/>
          </a:p>
        </p:txBody>
      </p:sp>
      <p:sp>
        <p:nvSpPr>
          <p:cNvPr id="2" name="TextBox 1"/>
          <p:cNvSpPr txBox="1"/>
          <p:nvPr/>
        </p:nvSpPr>
        <p:spPr>
          <a:xfrm>
            <a:off x="2025207" y="794948"/>
            <a:ext cx="8602227" cy="369332"/>
          </a:xfrm>
          <a:prstGeom prst="rect">
            <a:avLst/>
          </a:prstGeom>
          <a:noFill/>
        </p:spPr>
        <p:txBody>
          <a:bodyPr wrap="none" rtlCol="0">
            <a:spAutoFit/>
          </a:bodyPr>
          <a:lstStyle/>
          <a:p>
            <a:r>
              <a:rPr lang="en-US" dirty="0" smtClean="0"/>
              <a:t>To request the </a:t>
            </a:r>
            <a:r>
              <a:rPr lang="en-US" dirty="0" smtClean="0">
                <a:solidFill>
                  <a:srgbClr val="C00000"/>
                </a:solidFill>
              </a:rPr>
              <a:t>addition</a:t>
            </a:r>
            <a:r>
              <a:rPr lang="en-US" dirty="0" smtClean="0"/>
              <a:t> on FLX155 (FELIX board with </a:t>
            </a:r>
            <a:r>
              <a:rPr lang="en-US" dirty="0" err="1" smtClean="0"/>
              <a:t>Versal</a:t>
            </a:r>
            <a:r>
              <a:rPr lang="en-US" dirty="0" smtClean="0"/>
              <a:t> Premium VP1552, 48-channel)</a:t>
            </a:r>
            <a:endParaRPr lang="en-US" dirty="0"/>
          </a:p>
        </p:txBody>
      </p:sp>
      <p:sp>
        <p:nvSpPr>
          <p:cNvPr id="61" name="TextBox 60"/>
          <p:cNvSpPr txBox="1"/>
          <p:nvPr/>
        </p:nvSpPr>
        <p:spPr>
          <a:xfrm>
            <a:off x="2045198" y="1109979"/>
            <a:ext cx="8959119" cy="369332"/>
          </a:xfrm>
          <a:prstGeom prst="rect">
            <a:avLst/>
          </a:prstGeom>
          <a:noFill/>
        </p:spPr>
        <p:txBody>
          <a:bodyPr wrap="none" rtlCol="0">
            <a:spAutoFit/>
          </a:bodyPr>
          <a:lstStyle/>
          <a:p>
            <a:r>
              <a:rPr lang="en-US" dirty="0" smtClean="0"/>
              <a:t>Keep the MGT quad fiber connection (100 GBE), and other common FELIX functions (PCIe, </a:t>
            </a:r>
            <a:r>
              <a:rPr lang="en-US" dirty="0" err="1" smtClean="0"/>
              <a:t>etc</a:t>
            </a:r>
            <a:r>
              <a:rPr lang="en-US" dirty="0" smtClean="0"/>
              <a:t>)</a:t>
            </a:r>
            <a:endParaRPr lang="en-US" dirty="0"/>
          </a:p>
        </p:txBody>
      </p:sp>
      <p:sp>
        <p:nvSpPr>
          <p:cNvPr id="62" name="TextBox 61"/>
          <p:cNvSpPr txBox="1"/>
          <p:nvPr/>
        </p:nvSpPr>
        <p:spPr>
          <a:xfrm>
            <a:off x="8773275" y="2035182"/>
            <a:ext cx="3253885" cy="984885"/>
          </a:xfrm>
          <a:prstGeom prst="rect">
            <a:avLst/>
          </a:prstGeom>
          <a:noFill/>
        </p:spPr>
        <p:txBody>
          <a:bodyPr wrap="square" rtlCol="0">
            <a:spAutoFit/>
          </a:bodyPr>
          <a:lstStyle/>
          <a:p>
            <a:r>
              <a:rPr lang="en-US" sz="2000" b="1" dirty="0" smtClean="0">
                <a:solidFill>
                  <a:schemeClr val="accent2"/>
                </a:solidFill>
              </a:rPr>
              <a:t>? Should we ask for VP1202 compatibility?  </a:t>
            </a:r>
            <a:r>
              <a:rPr lang="en-US" dirty="0" smtClean="0"/>
              <a:t>cheaper, but 24-channels only.</a:t>
            </a:r>
            <a:endParaRPr lang="en-US" dirty="0"/>
          </a:p>
        </p:txBody>
      </p:sp>
      <p:sp>
        <p:nvSpPr>
          <p:cNvPr id="63" name="TextBox 62"/>
          <p:cNvSpPr txBox="1"/>
          <p:nvPr/>
        </p:nvSpPr>
        <p:spPr>
          <a:xfrm>
            <a:off x="847897" y="806255"/>
            <a:ext cx="1177310" cy="400110"/>
          </a:xfrm>
          <a:prstGeom prst="rect">
            <a:avLst/>
          </a:prstGeom>
          <a:noFill/>
        </p:spPr>
        <p:txBody>
          <a:bodyPr wrap="none" rtlCol="0">
            <a:spAutoFit/>
          </a:bodyPr>
          <a:lstStyle/>
          <a:p>
            <a:r>
              <a:rPr lang="en-US" sz="2000" b="1" dirty="0" smtClean="0"/>
              <a:t>5.1 DAM:</a:t>
            </a:r>
            <a:endParaRPr lang="en-US" sz="2000" dirty="0"/>
          </a:p>
        </p:txBody>
      </p:sp>
      <p:sp>
        <p:nvSpPr>
          <p:cNvPr id="64" name="Rectangle 63"/>
          <p:cNvSpPr/>
          <p:nvPr/>
        </p:nvSpPr>
        <p:spPr>
          <a:xfrm>
            <a:off x="300768" y="6122780"/>
            <a:ext cx="5149871" cy="523220"/>
          </a:xfrm>
          <a:prstGeom prst="rect">
            <a:avLst/>
          </a:prstGeom>
        </p:spPr>
        <p:txBody>
          <a:bodyPr wrap="none">
            <a:spAutoFit/>
          </a:bodyPr>
          <a:lstStyle/>
          <a:p>
            <a:r>
              <a:rPr lang="en-US" sz="2800" b="1" u="sng" dirty="0" smtClean="0">
                <a:solidFill>
                  <a:srgbClr val="C00000"/>
                </a:solidFill>
              </a:rPr>
              <a:t>FLX155 can be used </a:t>
            </a:r>
            <a:r>
              <a:rPr lang="en-US" sz="2800" b="1" u="sng" dirty="0" smtClean="0">
                <a:solidFill>
                  <a:srgbClr val="C00000"/>
                </a:solidFill>
              </a:rPr>
              <a:t>as </a:t>
            </a:r>
            <a:r>
              <a:rPr lang="en-US" sz="2800" b="1" u="sng" dirty="0" err="1" smtClean="0">
                <a:solidFill>
                  <a:srgbClr val="C00000"/>
                </a:solidFill>
              </a:rPr>
              <a:t>ePIC</a:t>
            </a:r>
            <a:r>
              <a:rPr lang="en-US" sz="2800" b="1" u="sng" dirty="0" smtClean="0">
                <a:solidFill>
                  <a:srgbClr val="C00000"/>
                </a:solidFill>
              </a:rPr>
              <a:t> DAM</a:t>
            </a:r>
            <a:r>
              <a:rPr lang="en-US" sz="2800" dirty="0" smtClean="0">
                <a:solidFill>
                  <a:srgbClr val="C00000"/>
                </a:solidFill>
              </a:rPr>
              <a:t> </a:t>
            </a:r>
            <a:endParaRPr lang="en-US" sz="2800" dirty="0">
              <a:solidFill>
                <a:srgbClr val="C00000"/>
              </a:solidFill>
            </a:endParaRPr>
          </a:p>
        </p:txBody>
      </p:sp>
    </p:spTree>
    <p:extLst>
      <p:ext uri="{BB962C8B-B14F-4D97-AF65-F5344CB8AC3E}">
        <p14:creationId xmlns:p14="http://schemas.microsoft.com/office/powerpoint/2010/main" val="23516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2652649" cy="523220"/>
          </a:xfrm>
          <a:prstGeom prst="rect">
            <a:avLst/>
          </a:prstGeom>
          <a:noFill/>
        </p:spPr>
        <p:txBody>
          <a:bodyPr wrap="none" rtlCol="0">
            <a:spAutoFit/>
          </a:bodyPr>
          <a:lstStyle/>
          <a:p>
            <a:r>
              <a:rPr lang="en-US" sz="2800" b="1" dirty="0"/>
              <a:t>5</a:t>
            </a:r>
            <a:r>
              <a:rPr lang="en-US" sz="2800" b="1" dirty="0" smtClean="0"/>
              <a:t>. Current status</a:t>
            </a:r>
            <a:endParaRPr lang="en-US" sz="28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848" r="711"/>
          <a:stretch/>
        </p:blipFill>
        <p:spPr>
          <a:xfrm>
            <a:off x="985964" y="1235045"/>
            <a:ext cx="9986836" cy="3940902"/>
          </a:xfrm>
          <a:prstGeom prst="rect">
            <a:avLst/>
          </a:prstGeom>
        </p:spPr>
      </p:pic>
      <p:sp>
        <p:nvSpPr>
          <p:cNvPr id="3" name="TextBox 2"/>
          <p:cNvSpPr txBox="1"/>
          <p:nvPr/>
        </p:nvSpPr>
        <p:spPr>
          <a:xfrm>
            <a:off x="1660850" y="5654351"/>
            <a:ext cx="6799490"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Working on the schematics</a:t>
            </a:r>
          </a:p>
          <a:p>
            <a:pPr marL="342900" indent="-342900">
              <a:buFont typeface="Arial" panose="020B0604020202020204" pitchFamily="34" charset="0"/>
              <a:buChar char="•"/>
            </a:pPr>
            <a:r>
              <a:rPr lang="en-US" sz="2000" dirty="0" smtClean="0"/>
              <a:t>Fully assembled boards are expected in the summer of 2024</a:t>
            </a:r>
            <a:endParaRPr lang="en-US" sz="2000" dirty="0"/>
          </a:p>
        </p:txBody>
      </p:sp>
      <p:sp>
        <p:nvSpPr>
          <p:cNvPr id="6" name="TextBox 5"/>
          <p:cNvSpPr txBox="1"/>
          <p:nvPr/>
        </p:nvSpPr>
        <p:spPr>
          <a:xfrm>
            <a:off x="847897" y="806255"/>
            <a:ext cx="2634439" cy="400110"/>
          </a:xfrm>
          <a:prstGeom prst="rect">
            <a:avLst/>
          </a:prstGeom>
          <a:noFill/>
        </p:spPr>
        <p:txBody>
          <a:bodyPr wrap="none" rtlCol="0">
            <a:spAutoFit/>
          </a:bodyPr>
          <a:lstStyle/>
          <a:p>
            <a:r>
              <a:rPr lang="en-US" sz="2000" b="1" dirty="0"/>
              <a:t>5</a:t>
            </a:r>
            <a:r>
              <a:rPr lang="en-US" sz="2000" b="1" dirty="0" smtClean="0"/>
              <a:t>.2 RDO, </a:t>
            </a:r>
            <a:r>
              <a:rPr lang="en-US" sz="2000" dirty="0" smtClean="0"/>
              <a:t>pre-prototype</a:t>
            </a:r>
            <a:endParaRPr lang="en-US" sz="2000" dirty="0"/>
          </a:p>
        </p:txBody>
      </p:sp>
    </p:spTree>
    <p:extLst>
      <p:ext uri="{BB962C8B-B14F-4D97-AF65-F5344CB8AC3E}">
        <p14:creationId xmlns:p14="http://schemas.microsoft.com/office/powerpoint/2010/main" val="115361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1384738" cy="523220"/>
          </a:xfrm>
          <a:prstGeom prst="rect">
            <a:avLst/>
          </a:prstGeom>
          <a:noFill/>
        </p:spPr>
        <p:txBody>
          <a:bodyPr wrap="none" rtlCol="0">
            <a:spAutoFit/>
          </a:bodyPr>
          <a:lstStyle/>
          <a:p>
            <a:r>
              <a:rPr lang="en-US" sz="2800" b="1" dirty="0" smtClean="0"/>
              <a:t>6. To Do</a:t>
            </a:r>
            <a:endParaRPr lang="en-US" sz="2800" b="1" dirty="0"/>
          </a:p>
        </p:txBody>
      </p:sp>
      <p:sp>
        <p:nvSpPr>
          <p:cNvPr id="6" name="TextBox 5"/>
          <p:cNvSpPr txBox="1"/>
          <p:nvPr/>
        </p:nvSpPr>
        <p:spPr>
          <a:xfrm>
            <a:off x="847897" y="888980"/>
            <a:ext cx="9118907" cy="3737946"/>
          </a:xfrm>
          <a:prstGeom prst="rect">
            <a:avLst/>
          </a:prstGeom>
          <a:noFill/>
        </p:spPr>
        <p:txBody>
          <a:bodyPr wrap="none" rtlCol="0">
            <a:spAutoFit/>
          </a:bodyPr>
          <a:lstStyle/>
          <a:p>
            <a:pPr>
              <a:lnSpc>
                <a:spcPct val="150000"/>
              </a:lnSpc>
            </a:pPr>
            <a:r>
              <a:rPr lang="en-US" sz="2000" b="1" dirty="0" smtClean="0"/>
              <a:t>6.1 </a:t>
            </a:r>
            <a:r>
              <a:rPr lang="en-US" sz="2000" b="1" dirty="0" err="1" smtClean="0"/>
              <a:t>TClink</a:t>
            </a:r>
            <a:r>
              <a:rPr lang="en-US" sz="2000" b="1" dirty="0" smtClean="0"/>
              <a:t> (trick) implementation on the DAM (FLX182/FLX155) </a:t>
            </a:r>
            <a:r>
              <a:rPr lang="en-US" sz="2000" b="1" dirty="0" smtClean="0">
                <a:sym typeface="Wingdings" panose="05000000000000000000" pitchFamily="2" charset="2"/>
              </a:rPr>
              <a:t> RDO (</a:t>
            </a:r>
            <a:r>
              <a:rPr lang="en-US" sz="2000" b="1" dirty="0" err="1" smtClean="0">
                <a:sym typeface="Wingdings" panose="05000000000000000000" pitchFamily="2" charset="2"/>
              </a:rPr>
              <a:t>preprotype</a:t>
            </a:r>
            <a:r>
              <a:rPr lang="en-US" sz="2000" b="1" dirty="0" smtClean="0">
                <a:sym typeface="Wingdings" panose="05000000000000000000" pitchFamily="2" charset="2"/>
              </a:rPr>
              <a:t>)</a:t>
            </a:r>
          </a:p>
          <a:p>
            <a:pPr>
              <a:lnSpc>
                <a:spcPct val="150000"/>
              </a:lnSpc>
            </a:pPr>
            <a:r>
              <a:rPr lang="en-US" sz="2000" b="1" dirty="0" smtClean="0">
                <a:sym typeface="Wingdings" panose="05000000000000000000" pitchFamily="2" charset="2"/>
              </a:rPr>
              <a:t>6.2 Define the data format</a:t>
            </a:r>
          </a:p>
          <a:p>
            <a:pPr lvl="1">
              <a:lnSpc>
                <a:spcPct val="150000"/>
              </a:lnSpc>
            </a:pPr>
            <a:r>
              <a:rPr lang="en-US" sz="2000" b="1" dirty="0" smtClean="0">
                <a:sym typeface="Wingdings" panose="05000000000000000000" pitchFamily="2" charset="2"/>
              </a:rPr>
              <a:t>6.2.1 define the 8-bit </a:t>
            </a:r>
            <a:r>
              <a:rPr lang="en-US" sz="2000" b="1" dirty="0" err="1" smtClean="0">
                <a:sym typeface="Wingdings" panose="05000000000000000000" pitchFamily="2" charset="2"/>
              </a:rPr>
              <a:t>RunControl</a:t>
            </a:r>
            <a:r>
              <a:rPr lang="en-US" sz="2000" b="1" dirty="0" smtClean="0">
                <a:sym typeface="Wingdings" panose="05000000000000000000" pitchFamily="2" charset="2"/>
              </a:rPr>
              <a:t> commands,</a:t>
            </a:r>
          </a:p>
          <a:p>
            <a:pPr lvl="1">
              <a:lnSpc>
                <a:spcPct val="150000"/>
              </a:lnSpc>
            </a:pPr>
            <a:r>
              <a:rPr lang="en-US" sz="2000" b="1" dirty="0" smtClean="0">
                <a:sym typeface="Wingdings" panose="05000000000000000000" pitchFamily="2" charset="2"/>
              </a:rPr>
              <a:t>6.2.2 define the status word,</a:t>
            </a:r>
          </a:p>
          <a:p>
            <a:pPr lvl="1">
              <a:lnSpc>
                <a:spcPct val="150000"/>
              </a:lnSpc>
            </a:pPr>
            <a:r>
              <a:rPr lang="en-US" sz="2000" b="1" dirty="0" smtClean="0">
                <a:sym typeface="Wingdings" panose="05000000000000000000" pitchFamily="2" charset="2"/>
              </a:rPr>
              <a:t>6.2.3 define the (DAMRDO) configure protocols,</a:t>
            </a:r>
          </a:p>
          <a:p>
            <a:pPr lvl="1">
              <a:lnSpc>
                <a:spcPct val="150000"/>
              </a:lnSpc>
            </a:pPr>
            <a:r>
              <a:rPr lang="en-US" sz="2000" b="1" dirty="0" smtClean="0">
                <a:sym typeface="Wingdings" panose="05000000000000000000" pitchFamily="2" charset="2"/>
              </a:rPr>
              <a:t>6.2.3 define the data format,</a:t>
            </a:r>
          </a:p>
          <a:p>
            <a:pPr>
              <a:lnSpc>
                <a:spcPct val="150000"/>
              </a:lnSpc>
            </a:pPr>
            <a:r>
              <a:rPr lang="en-US" sz="2000" b="1" dirty="0" smtClean="0">
                <a:sym typeface="Wingdings" panose="05000000000000000000" pitchFamily="2" charset="2"/>
              </a:rPr>
              <a:t>6.3 Subsystem DAQ setup (one DAM plus many RDOs)</a:t>
            </a:r>
          </a:p>
          <a:p>
            <a:pPr>
              <a:lnSpc>
                <a:spcPct val="150000"/>
              </a:lnSpc>
            </a:pPr>
            <a:r>
              <a:rPr lang="en-US" sz="2000" b="1" dirty="0" smtClean="0">
                <a:sym typeface="Wingdings" panose="05000000000000000000" pitchFamily="2" charset="2"/>
              </a:rPr>
              <a:t>6.4 GTU design, and the full system setup</a:t>
            </a:r>
          </a:p>
        </p:txBody>
      </p:sp>
    </p:spTree>
    <p:extLst>
      <p:ext uri="{BB962C8B-B14F-4D97-AF65-F5344CB8AC3E}">
        <p14:creationId xmlns:p14="http://schemas.microsoft.com/office/powerpoint/2010/main" val="408586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947573" cy="523220"/>
          </a:xfrm>
          <a:prstGeom prst="rect">
            <a:avLst/>
          </a:prstGeom>
          <a:noFill/>
        </p:spPr>
        <p:txBody>
          <a:bodyPr wrap="none" rtlCol="0">
            <a:spAutoFit/>
          </a:bodyPr>
          <a:lstStyle/>
          <a:p>
            <a:pPr marL="342900" indent="-342900">
              <a:buAutoNum type="arabicPeriod"/>
            </a:pPr>
            <a:r>
              <a:rPr lang="en-US" sz="2800" b="1" dirty="0" smtClean="0"/>
              <a:t> EIC beam (crossing) structure</a:t>
            </a:r>
            <a:endParaRPr lang="en-US" sz="2800" b="1" dirty="0" smtClean="0"/>
          </a:p>
        </p:txBody>
      </p:sp>
      <p:graphicFrame>
        <p:nvGraphicFramePr>
          <p:cNvPr id="86" name="Content Placeholder 5">
            <a:extLst>
              <a:ext uri="{FF2B5EF4-FFF2-40B4-BE49-F238E27FC236}">
                <a16:creationId xmlns:a16="http://schemas.microsoft.com/office/drawing/2014/main" id="{9B753AC1-D295-8047-A39E-C2FDCEF26442}"/>
              </a:ext>
            </a:extLst>
          </p:cNvPr>
          <p:cNvGraphicFramePr>
            <a:graphicFrameLocks/>
          </p:cNvGraphicFramePr>
          <p:nvPr>
            <p:extLst>
              <p:ext uri="{D42A27DB-BD31-4B8C-83A1-F6EECF244321}">
                <p14:modId xmlns:p14="http://schemas.microsoft.com/office/powerpoint/2010/main" val="3401365050"/>
              </p:ext>
            </p:extLst>
          </p:nvPr>
        </p:nvGraphicFramePr>
        <p:xfrm>
          <a:off x="1135726" y="955483"/>
          <a:ext cx="8063172" cy="3707568"/>
        </p:xfrm>
        <a:graphic>
          <a:graphicData uri="http://schemas.openxmlformats.org/drawingml/2006/table">
            <a:tbl>
              <a:tblPr firstRow="1" bandRow="1">
                <a:tableStyleId>{5C22544A-7EE6-4342-B048-85BDC9FD1C3A}</a:tableStyleId>
              </a:tblPr>
              <a:tblGrid>
                <a:gridCol w="3024447">
                  <a:extLst>
                    <a:ext uri="{9D8B030D-6E8A-4147-A177-3AD203B41FA5}">
                      <a16:colId xmlns:a16="http://schemas.microsoft.com/office/drawing/2014/main" val="2333280335"/>
                    </a:ext>
                  </a:extLst>
                </a:gridCol>
                <a:gridCol w="1543050">
                  <a:extLst>
                    <a:ext uri="{9D8B030D-6E8A-4147-A177-3AD203B41FA5}">
                      <a16:colId xmlns:a16="http://schemas.microsoft.com/office/drawing/2014/main" val="887112599"/>
                    </a:ext>
                  </a:extLst>
                </a:gridCol>
                <a:gridCol w="1666875">
                  <a:extLst>
                    <a:ext uri="{9D8B030D-6E8A-4147-A177-3AD203B41FA5}">
                      <a16:colId xmlns:a16="http://schemas.microsoft.com/office/drawing/2014/main" val="1635295104"/>
                    </a:ext>
                  </a:extLst>
                </a:gridCol>
                <a:gridCol w="1828800">
                  <a:extLst>
                    <a:ext uri="{9D8B030D-6E8A-4147-A177-3AD203B41FA5}">
                      <a16:colId xmlns:a16="http://schemas.microsoft.com/office/drawing/2014/main" val="2933255690"/>
                    </a:ext>
                  </a:extLst>
                </a:gridCol>
              </a:tblGrid>
              <a:tr h="369008">
                <a:tc>
                  <a:txBody>
                    <a:bodyPr/>
                    <a:lstStyle/>
                    <a:p>
                      <a:endParaRPr lang="en-US"/>
                    </a:p>
                  </a:txBody>
                  <a:tcPr/>
                </a:tc>
                <a:tc>
                  <a:txBody>
                    <a:bodyPr/>
                    <a:lstStyle/>
                    <a:p>
                      <a:pPr algn="ctr"/>
                      <a:r>
                        <a:rPr lang="en-US" dirty="0" smtClean="0"/>
                        <a:t>Electron Storage Ring (ESR)</a:t>
                      </a:r>
                      <a:endParaRPr lang="en-US" dirty="0"/>
                    </a:p>
                  </a:txBody>
                  <a:tcPr/>
                </a:tc>
                <a:tc>
                  <a:txBody>
                    <a:bodyPr/>
                    <a:lstStyle/>
                    <a:p>
                      <a:pPr algn="ctr"/>
                      <a:r>
                        <a:rPr lang="en-US" dirty="0" smtClean="0"/>
                        <a:t>Hadron Storage Ring (HSR) (</a:t>
                      </a:r>
                      <a:r>
                        <a:rPr lang="en-US" dirty="0" err="1" smtClean="0"/>
                        <a:t>N</a:t>
                      </a:r>
                      <a:r>
                        <a:rPr lang="en-US" baseline="-25000" dirty="0" err="1" smtClean="0"/>
                        <a:t>b</a:t>
                      </a:r>
                      <a:r>
                        <a:rPr lang="en-US" dirty="0" smtClean="0"/>
                        <a:t>=290</a:t>
                      </a:r>
                      <a:r>
                        <a:rPr lang="en-US" dirty="0"/>
                        <a:t>)</a:t>
                      </a:r>
                    </a:p>
                  </a:txBody>
                  <a:tcPr/>
                </a:tc>
                <a:tc>
                  <a:txBody>
                    <a:bodyPr/>
                    <a:lstStyle/>
                    <a:p>
                      <a:pPr algn="ctr"/>
                      <a:r>
                        <a:rPr lang="en-US"/>
                        <a:t>HSR (N</a:t>
                      </a:r>
                      <a:r>
                        <a:rPr lang="en-US" baseline="-25000"/>
                        <a:t>b</a:t>
                      </a:r>
                      <a:r>
                        <a:rPr lang="en-US"/>
                        <a:t>=1160)</a:t>
                      </a:r>
                    </a:p>
                  </a:txBody>
                  <a:tcPr/>
                </a:tc>
                <a:extLst>
                  <a:ext uri="{0D108BD9-81ED-4DB2-BD59-A6C34878D82A}">
                    <a16:rowId xmlns:a16="http://schemas.microsoft.com/office/drawing/2014/main" val="538643664"/>
                  </a:ext>
                </a:extLst>
              </a:tr>
              <a:tr h="369008">
                <a:tc>
                  <a:txBody>
                    <a:bodyPr/>
                    <a:lstStyle/>
                    <a:p>
                      <a:r>
                        <a:rPr lang="en-US"/>
                        <a:t>Circumference C </a:t>
                      </a:r>
                      <a:r>
                        <a:rPr lang="en-US" sz="1400"/>
                        <a:t>[m]</a:t>
                      </a:r>
                    </a:p>
                  </a:txBody>
                  <a:tcPr/>
                </a:tc>
                <a:tc>
                  <a:txBody>
                    <a:bodyPr/>
                    <a:lstStyle/>
                    <a:p>
                      <a:pPr algn="ctr"/>
                      <a:r>
                        <a:rPr lang="en-US"/>
                        <a:t>3833.940</a:t>
                      </a:r>
                    </a:p>
                  </a:txBody>
                  <a:tcPr/>
                </a:tc>
                <a:tc>
                  <a:txBody>
                    <a:bodyPr/>
                    <a:lstStyle/>
                    <a:p>
                      <a:pPr algn="ctr"/>
                      <a:r>
                        <a:rPr lang="en-US"/>
                        <a:t>match T</a:t>
                      </a:r>
                      <a:r>
                        <a:rPr lang="en-US" baseline="-25000"/>
                        <a:t>rev</a:t>
                      </a:r>
                    </a:p>
                  </a:txBody>
                  <a:tcPr/>
                </a:tc>
                <a:tc>
                  <a:txBody>
                    <a:bodyPr/>
                    <a:lstStyle/>
                    <a:p>
                      <a:pPr algn="ctr"/>
                      <a:r>
                        <a:rPr lang="en-US" dirty="0"/>
                        <a:t>match T</a:t>
                      </a:r>
                      <a:r>
                        <a:rPr lang="en-US" baseline="-25000" dirty="0"/>
                        <a:t>rev</a:t>
                      </a:r>
                    </a:p>
                  </a:txBody>
                  <a:tcPr/>
                </a:tc>
                <a:extLst>
                  <a:ext uri="{0D108BD9-81ED-4DB2-BD59-A6C34878D82A}">
                    <a16:rowId xmlns:a16="http://schemas.microsoft.com/office/drawing/2014/main" val="475057006"/>
                  </a:ext>
                </a:extLst>
              </a:tr>
              <a:tr h="369008">
                <a:tc>
                  <a:txBody>
                    <a:bodyPr/>
                    <a:lstStyle/>
                    <a:p>
                      <a:r>
                        <a:rPr lang="en-US" dirty="0"/>
                        <a:t>Revolution period T</a:t>
                      </a:r>
                      <a:r>
                        <a:rPr lang="en-US" baseline="-25000" dirty="0"/>
                        <a:t>rev</a:t>
                      </a:r>
                      <a:r>
                        <a:rPr lang="en-US" dirty="0"/>
                        <a:t>=C/c </a:t>
                      </a:r>
                      <a:r>
                        <a:rPr lang="en-US" sz="1400" dirty="0" smtClean="0"/>
                        <a:t>[</a:t>
                      </a:r>
                      <a:r>
                        <a:rPr lang="en-US" sz="1400" dirty="0"/>
                        <a:t>µ</a:t>
                      </a:r>
                      <a:r>
                        <a:rPr lang="en-US" sz="1400" dirty="0" smtClean="0"/>
                        <a:t>s</a:t>
                      </a:r>
                      <a:r>
                        <a:rPr lang="en-US" sz="1400" dirty="0"/>
                        <a:t>]</a:t>
                      </a:r>
                    </a:p>
                  </a:txBody>
                  <a:tcPr/>
                </a:tc>
                <a:tc gridSpan="3">
                  <a:txBody>
                    <a:bodyPr/>
                    <a:lstStyle/>
                    <a:p>
                      <a:pPr algn="ctr"/>
                      <a:r>
                        <a:rPr lang="en-US"/>
                        <a:t>12.7886</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17404"/>
                  </a:ext>
                </a:extLst>
              </a:tr>
              <a:tr h="369008">
                <a:tc>
                  <a:txBody>
                    <a:bodyPr/>
                    <a:lstStyle/>
                    <a:p>
                      <a:r>
                        <a:rPr lang="en-US"/>
                        <a:t>RF harmonic number h </a:t>
                      </a:r>
                      <a:r>
                        <a:rPr lang="en-US" sz="1400"/>
                        <a:t>[-]</a:t>
                      </a:r>
                    </a:p>
                  </a:txBody>
                  <a:tcPr/>
                </a:tc>
                <a:tc>
                  <a:txBody>
                    <a:bodyPr/>
                    <a:lstStyle/>
                    <a:p>
                      <a:pPr algn="ctr"/>
                      <a:r>
                        <a:rPr lang="en-US" sz="1700"/>
                        <a:t>match HSR</a:t>
                      </a:r>
                    </a:p>
                  </a:txBody>
                  <a:tcPr/>
                </a:tc>
                <a:tc>
                  <a:txBody>
                    <a:bodyPr/>
                    <a:lstStyle/>
                    <a:p>
                      <a:pPr algn="ctr"/>
                      <a:r>
                        <a:rPr lang="en-US"/>
                        <a:t>2520</a:t>
                      </a:r>
                    </a:p>
                  </a:txBody>
                  <a:tcPr/>
                </a:tc>
                <a:tc>
                  <a:txBody>
                    <a:bodyPr/>
                    <a:lstStyle/>
                    <a:p>
                      <a:pPr algn="ctr"/>
                      <a:r>
                        <a:rPr lang="en-US"/>
                        <a:t>7560</a:t>
                      </a:r>
                    </a:p>
                  </a:txBody>
                  <a:tcPr/>
                </a:tc>
                <a:extLst>
                  <a:ext uri="{0D108BD9-81ED-4DB2-BD59-A6C34878D82A}">
                    <a16:rowId xmlns:a16="http://schemas.microsoft.com/office/drawing/2014/main" val="3096727057"/>
                  </a:ext>
                </a:extLst>
              </a:tr>
              <a:tr h="576259">
                <a:tc>
                  <a:txBody>
                    <a:bodyPr/>
                    <a:lstStyle/>
                    <a:p>
                      <a:r>
                        <a:rPr lang="en-US"/>
                        <a:t>RF bucket spacing T</a:t>
                      </a:r>
                      <a:r>
                        <a:rPr lang="en-US" baseline="-25000"/>
                        <a:t>b</a:t>
                      </a:r>
                      <a:r>
                        <a:rPr lang="en-US" baseline="0"/>
                        <a:t>=T</a:t>
                      </a:r>
                      <a:r>
                        <a:rPr lang="en-US" baseline="-25000"/>
                        <a:t>rev</a:t>
                      </a:r>
                      <a:r>
                        <a:rPr lang="en-US" baseline="0"/>
                        <a:t>/h </a:t>
                      </a:r>
                      <a:r>
                        <a:rPr lang="en-US" sz="1400" baseline="0"/>
                        <a:t>[ns]</a:t>
                      </a:r>
                    </a:p>
                    <a:p>
                      <a:r>
                        <a:rPr lang="en-US" sz="1400" baseline="0"/>
                        <a:t>          NOT bunch spacing!!!</a:t>
                      </a:r>
                      <a:endParaRPr lang="en-US" sz="1400"/>
                    </a:p>
                  </a:txBody>
                  <a:tcPr/>
                </a:tc>
                <a:tc>
                  <a:txBody>
                    <a:bodyPr/>
                    <a:lstStyle/>
                    <a:p>
                      <a:pPr algn="ctr"/>
                      <a:r>
                        <a:rPr lang="en-US" sz="1700"/>
                        <a:t>match HSR</a:t>
                      </a:r>
                    </a:p>
                  </a:txBody>
                  <a:tcPr/>
                </a:tc>
                <a:tc>
                  <a:txBody>
                    <a:bodyPr/>
                    <a:lstStyle/>
                    <a:p>
                      <a:pPr algn="ctr"/>
                      <a:r>
                        <a:rPr lang="en-US"/>
                        <a:t>5.075</a:t>
                      </a:r>
                    </a:p>
                  </a:txBody>
                  <a:tcPr/>
                </a:tc>
                <a:tc>
                  <a:txBody>
                    <a:bodyPr/>
                    <a:lstStyle/>
                    <a:p>
                      <a:pPr algn="ctr"/>
                      <a:r>
                        <a:rPr lang="en-US"/>
                        <a:t>1.692</a:t>
                      </a:r>
                    </a:p>
                  </a:txBody>
                  <a:tcPr/>
                </a:tc>
                <a:extLst>
                  <a:ext uri="{0D108BD9-81ED-4DB2-BD59-A6C34878D82A}">
                    <a16:rowId xmlns:a16="http://schemas.microsoft.com/office/drawing/2014/main" val="2008129013"/>
                  </a:ext>
                </a:extLst>
              </a:tr>
              <a:tr h="369008">
                <a:tc>
                  <a:txBody>
                    <a:bodyPr/>
                    <a:lstStyle/>
                    <a:p>
                      <a:r>
                        <a:rPr lang="en-US"/>
                        <a:t>Number of bunches N</a:t>
                      </a:r>
                      <a:r>
                        <a:rPr lang="en-US" baseline="-25000"/>
                        <a:t>b</a:t>
                      </a:r>
                      <a:endParaRPr lang="en-US"/>
                    </a:p>
                  </a:txBody>
                  <a:tcPr/>
                </a:tc>
                <a:tc>
                  <a:txBody>
                    <a:bodyPr/>
                    <a:lstStyle/>
                    <a:p>
                      <a:pPr algn="ctr"/>
                      <a:r>
                        <a:rPr lang="en-US" sz="1700"/>
                        <a:t>match HSR</a:t>
                      </a:r>
                    </a:p>
                  </a:txBody>
                  <a:tcPr/>
                </a:tc>
                <a:tc>
                  <a:txBody>
                    <a:bodyPr/>
                    <a:lstStyle/>
                    <a:p>
                      <a:pPr algn="ctr"/>
                      <a:r>
                        <a:rPr lang="en-US"/>
                        <a:t>290</a:t>
                      </a:r>
                    </a:p>
                  </a:txBody>
                  <a:tcPr/>
                </a:tc>
                <a:tc>
                  <a:txBody>
                    <a:bodyPr/>
                    <a:lstStyle/>
                    <a:p>
                      <a:pPr algn="ctr"/>
                      <a:r>
                        <a:rPr lang="en-US"/>
                        <a:t>1160</a:t>
                      </a:r>
                    </a:p>
                  </a:txBody>
                  <a:tcPr/>
                </a:tc>
                <a:extLst>
                  <a:ext uri="{0D108BD9-81ED-4DB2-BD59-A6C34878D82A}">
                    <a16:rowId xmlns:a16="http://schemas.microsoft.com/office/drawing/2014/main" val="4112655883"/>
                  </a:ext>
                </a:extLst>
              </a:tr>
              <a:tr h="369008">
                <a:tc>
                  <a:txBody>
                    <a:bodyPr/>
                    <a:lstStyle/>
                    <a:p>
                      <a:r>
                        <a:rPr lang="en-US" b="1">
                          <a:solidFill>
                            <a:srgbClr val="FF0000"/>
                          </a:solidFill>
                        </a:rPr>
                        <a:t>Bunch spacing T</a:t>
                      </a:r>
                      <a:r>
                        <a:rPr lang="en-US" b="1" baseline="-25000">
                          <a:solidFill>
                            <a:srgbClr val="FF0000"/>
                          </a:solidFill>
                        </a:rPr>
                        <a:t>bun</a:t>
                      </a:r>
                      <a:r>
                        <a:rPr lang="en-US" b="1" baseline="0">
                          <a:solidFill>
                            <a:srgbClr val="FF0000"/>
                          </a:solidFill>
                        </a:rPr>
                        <a:t> </a:t>
                      </a:r>
                      <a:r>
                        <a:rPr lang="en-US" sz="1400" b="1" baseline="0">
                          <a:solidFill>
                            <a:srgbClr val="FF0000"/>
                          </a:solidFill>
                        </a:rPr>
                        <a:t>[ns]</a:t>
                      </a:r>
                      <a:endParaRPr lang="en-US" sz="1400" b="1" baseline="-25000">
                        <a:solidFill>
                          <a:srgbClr val="FF0000"/>
                        </a:solidFill>
                      </a:endParaRPr>
                    </a:p>
                  </a:txBody>
                  <a:tcPr/>
                </a:tc>
                <a:tc>
                  <a:txBody>
                    <a:bodyPr/>
                    <a:lstStyle/>
                    <a:p>
                      <a:pPr algn="ctr"/>
                      <a:r>
                        <a:rPr lang="en-US" sz="1700" b="1">
                          <a:solidFill>
                            <a:srgbClr val="FF0000"/>
                          </a:solidFill>
                        </a:rPr>
                        <a:t>match HSR</a:t>
                      </a:r>
                    </a:p>
                  </a:txBody>
                  <a:tcPr/>
                </a:tc>
                <a:tc>
                  <a:txBody>
                    <a:bodyPr/>
                    <a:lstStyle/>
                    <a:p>
                      <a:pPr algn="ctr"/>
                      <a:r>
                        <a:rPr lang="en-US" b="1">
                          <a:solidFill>
                            <a:srgbClr val="FF0000"/>
                          </a:solidFill>
                        </a:rPr>
                        <a:t>40.599</a:t>
                      </a:r>
                    </a:p>
                  </a:txBody>
                  <a:tcPr/>
                </a:tc>
                <a:tc>
                  <a:txBody>
                    <a:bodyPr/>
                    <a:lstStyle/>
                    <a:p>
                      <a:pPr algn="ctr"/>
                      <a:r>
                        <a:rPr lang="en-US" b="1">
                          <a:solidFill>
                            <a:srgbClr val="FF0000"/>
                          </a:solidFill>
                        </a:rPr>
                        <a:t>10.150</a:t>
                      </a:r>
                    </a:p>
                  </a:txBody>
                  <a:tcPr/>
                </a:tc>
                <a:extLst>
                  <a:ext uri="{0D108BD9-81ED-4DB2-BD59-A6C34878D82A}">
                    <a16:rowId xmlns:a16="http://schemas.microsoft.com/office/drawing/2014/main" val="461129642"/>
                  </a:ext>
                </a:extLst>
              </a:tr>
              <a:tr h="369008">
                <a:tc>
                  <a:txBody>
                    <a:bodyPr/>
                    <a:lstStyle/>
                    <a:p>
                      <a:r>
                        <a:rPr lang="en-US" sz="1800" b="1" baseline="0">
                          <a:solidFill>
                            <a:srgbClr val="FF0000"/>
                          </a:solidFill>
                        </a:rPr>
                        <a:t>Gap length </a:t>
                      </a:r>
                      <a:r>
                        <a:rPr lang="en-US" sz="1400" b="1" baseline="0">
                          <a:solidFill>
                            <a:srgbClr val="FF0000"/>
                          </a:solidFill>
                        </a:rPr>
                        <a:t>[ns]</a:t>
                      </a:r>
                    </a:p>
                  </a:txBody>
                  <a:tcPr/>
                </a:tc>
                <a:tc>
                  <a:txBody>
                    <a:bodyPr/>
                    <a:lstStyle/>
                    <a:p>
                      <a:pPr algn="ctr"/>
                      <a:r>
                        <a:rPr lang="en-US" sz="1700" b="1">
                          <a:solidFill>
                            <a:srgbClr val="FF0000"/>
                          </a:solidFill>
                        </a:rPr>
                        <a:t>match HSR</a:t>
                      </a:r>
                    </a:p>
                  </a:txBody>
                  <a:tcPr/>
                </a:tc>
                <a:tc>
                  <a:txBody>
                    <a:bodyPr/>
                    <a:lstStyle/>
                    <a:p>
                      <a:pPr algn="ctr"/>
                      <a:r>
                        <a:rPr lang="en-US" b="1">
                          <a:solidFill>
                            <a:srgbClr val="FF0000"/>
                          </a:solidFill>
                        </a:rPr>
                        <a:t>1015</a:t>
                      </a:r>
                    </a:p>
                  </a:txBody>
                  <a:tcPr/>
                </a:tc>
                <a:tc>
                  <a:txBody>
                    <a:bodyPr/>
                    <a:lstStyle/>
                    <a:p>
                      <a:pPr algn="ctr"/>
                      <a:r>
                        <a:rPr lang="en-US" b="1" dirty="0">
                          <a:solidFill>
                            <a:srgbClr val="FF0000"/>
                          </a:solidFill>
                        </a:rPr>
                        <a:t>1015</a:t>
                      </a:r>
                    </a:p>
                  </a:txBody>
                  <a:tcPr/>
                </a:tc>
                <a:extLst>
                  <a:ext uri="{0D108BD9-81ED-4DB2-BD59-A6C34878D82A}">
                    <a16:rowId xmlns:a16="http://schemas.microsoft.com/office/drawing/2014/main" val="2246966476"/>
                  </a:ext>
                </a:extLst>
              </a:tr>
            </a:tbl>
          </a:graphicData>
        </a:graphic>
      </p:graphicFrame>
      <p:sp>
        <p:nvSpPr>
          <p:cNvPr id="87" name="TextBox 86"/>
          <p:cNvSpPr txBox="1"/>
          <p:nvPr/>
        </p:nvSpPr>
        <p:spPr>
          <a:xfrm>
            <a:off x="9222403" y="2809267"/>
            <a:ext cx="2844112" cy="707886"/>
          </a:xfrm>
          <a:prstGeom prst="rect">
            <a:avLst/>
          </a:prstGeom>
          <a:noFill/>
        </p:spPr>
        <p:txBody>
          <a:bodyPr wrap="none" rtlCol="0">
            <a:spAutoFit/>
          </a:bodyPr>
          <a:lstStyle/>
          <a:p>
            <a:r>
              <a:rPr lang="en-US" sz="2000" b="1" dirty="0" smtClean="0">
                <a:solidFill>
                  <a:srgbClr val="C00000"/>
                </a:solidFill>
              </a:rPr>
              <a:t>Beam </a:t>
            </a:r>
            <a:r>
              <a:rPr lang="en-US" sz="2000" b="1" dirty="0" smtClean="0">
                <a:solidFill>
                  <a:srgbClr val="C00000"/>
                </a:solidFill>
              </a:rPr>
              <a:t>crossing: 98.5MHz</a:t>
            </a:r>
          </a:p>
          <a:p>
            <a:r>
              <a:rPr lang="en-US" sz="2000" b="1" dirty="0" smtClean="0">
                <a:solidFill>
                  <a:srgbClr val="C00000"/>
                </a:solidFill>
              </a:rPr>
              <a:t>Orbit period: 12.7886 µs</a:t>
            </a:r>
            <a:endParaRPr lang="en-US" sz="2000" b="1" dirty="0">
              <a:solidFill>
                <a:srgbClr val="C00000"/>
              </a:solidFill>
            </a:endParaRPr>
          </a:p>
        </p:txBody>
      </p:sp>
      <p:graphicFrame>
        <p:nvGraphicFramePr>
          <p:cNvPr id="88" name="Content Placeholder 5">
            <a:extLst>
              <a:ext uri="{FF2B5EF4-FFF2-40B4-BE49-F238E27FC236}">
                <a16:creationId xmlns:a16="http://schemas.microsoft.com/office/drawing/2014/main" id="{01437A1A-AB63-C44B-963A-23E3F388C055}"/>
              </a:ext>
            </a:extLst>
          </p:cNvPr>
          <p:cNvGraphicFramePr>
            <a:graphicFrameLocks/>
          </p:cNvGraphicFramePr>
          <p:nvPr>
            <p:extLst>
              <p:ext uri="{D42A27DB-BD31-4B8C-83A1-F6EECF244321}">
                <p14:modId xmlns:p14="http://schemas.microsoft.com/office/powerpoint/2010/main" val="2659830999"/>
              </p:ext>
            </p:extLst>
          </p:nvPr>
        </p:nvGraphicFramePr>
        <p:xfrm>
          <a:off x="1135726" y="4792678"/>
          <a:ext cx="5882832" cy="1854200"/>
        </p:xfrm>
        <a:graphic>
          <a:graphicData uri="http://schemas.openxmlformats.org/drawingml/2006/table">
            <a:tbl>
              <a:tblPr firstRow="1" bandRow="1">
                <a:tableStyleId>{5C22544A-7EE6-4342-B048-85BDC9FD1C3A}</a:tableStyleId>
              </a:tblPr>
              <a:tblGrid>
                <a:gridCol w="3057716">
                  <a:extLst>
                    <a:ext uri="{9D8B030D-6E8A-4147-A177-3AD203B41FA5}">
                      <a16:colId xmlns:a16="http://schemas.microsoft.com/office/drawing/2014/main" val="2333280335"/>
                    </a:ext>
                  </a:extLst>
                </a:gridCol>
                <a:gridCol w="1201783">
                  <a:extLst>
                    <a:ext uri="{9D8B030D-6E8A-4147-A177-3AD203B41FA5}">
                      <a16:colId xmlns:a16="http://schemas.microsoft.com/office/drawing/2014/main" val="887112599"/>
                    </a:ext>
                  </a:extLst>
                </a:gridCol>
                <a:gridCol w="1623333">
                  <a:extLst>
                    <a:ext uri="{9D8B030D-6E8A-4147-A177-3AD203B41FA5}">
                      <a16:colId xmlns:a16="http://schemas.microsoft.com/office/drawing/2014/main" val="4266322476"/>
                    </a:ext>
                  </a:extLst>
                </a:gridCol>
              </a:tblGrid>
              <a:tr h="370840">
                <a:tc>
                  <a:txBody>
                    <a:bodyPr/>
                    <a:lstStyle/>
                    <a:p>
                      <a:endParaRPr lang="en-US" dirty="0"/>
                    </a:p>
                  </a:txBody>
                  <a:tcPr/>
                </a:tc>
                <a:tc>
                  <a:txBody>
                    <a:bodyPr/>
                    <a:lstStyle/>
                    <a:p>
                      <a:pPr algn="ctr"/>
                      <a:r>
                        <a:rPr lang="en-US"/>
                        <a:t>ESR</a:t>
                      </a:r>
                    </a:p>
                  </a:txBody>
                  <a:tcPr/>
                </a:tc>
                <a:tc>
                  <a:txBody>
                    <a:bodyPr/>
                    <a:lstStyle/>
                    <a:p>
                      <a:pPr algn="ctr"/>
                      <a:r>
                        <a:rPr lang="en-US"/>
                        <a:t>HSR</a:t>
                      </a:r>
                    </a:p>
                  </a:txBody>
                  <a:tcPr/>
                </a:tc>
                <a:extLst>
                  <a:ext uri="{0D108BD9-81ED-4DB2-BD59-A6C34878D82A}">
                    <a16:rowId xmlns:a16="http://schemas.microsoft.com/office/drawing/2014/main" val="538643664"/>
                  </a:ext>
                </a:extLst>
              </a:tr>
              <a:tr h="370840">
                <a:tc>
                  <a:txBody>
                    <a:bodyPr/>
                    <a:lstStyle/>
                    <a:p>
                      <a:r>
                        <a:rPr lang="en-US" dirty="0">
                          <a:solidFill>
                            <a:srgbClr val="FF0000"/>
                          </a:solidFill>
                        </a:rPr>
                        <a:t>RMS bunch length </a:t>
                      </a:r>
                      <a:r>
                        <a:rPr lang="en-US" dirty="0" err="1">
                          <a:solidFill>
                            <a:srgbClr val="FF0000"/>
                          </a:solidFill>
                          <a:latin typeface="Symbol" pitchFamily="2" charset="2"/>
                        </a:rPr>
                        <a:t>s</a:t>
                      </a:r>
                      <a:r>
                        <a:rPr lang="en-US" baseline="-25000" dirty="0" err="1">
                          <a:solidFill>
                            <a:srgbClr val="FF0000"/>
                          </a:solidFill>
                          <a:latin typeface="Calibri" panose="020F0502020204030204" pitchFamily="34" charset="0"/>
                          <a:cs typeface="Calibri" panose="020F0502020204030204" pitchFamily="34" charset="0"/>
                        </a:rPr>
                        <a:t>z</a:t>
                      </a:r>
                      <a:r>
                        <a:rPr lang="en-US" sz="1400" baseline="0" dirty="0">
                          <a:solidFill>
                            <a:srgbClr val="FF0000"/>
                          </a:solidFill>
                          <a:latin typeface="Calibri" panose="020F0502020204030204" pitchFamily="34" charset="0"/>
                          <a:cs typeface="Calibri" panose="020F0502020204030204" pitchFamily="34" charset="0"/>
                        </a:rPr>
                        <a:t> [</a:t>
                      </a:r>
                      <a:r>
                        <a:rPr lang="en-US" sz="1400" dirty="0">
                          <a:solidFill>
                            <a:srgbClr val="FF0000"/>
                          </a:solidFill>
                        </a:rPr>
                        <a:t>mm/</a:t>
                      </a:r>
                      <a:r>
                        <a:rPr lang="en-US" sz="1400" dirty="0" err="1">
                          <a:solidFill>
                            <a:srgbClr val="FF0000"/>
                          </a:solidFill>
                        </a:rPr>
                        <a:t>ps</a:t>
                      </a:r>
                      <a:r>
                        <a:rPr lang="en-US" sz="1400" dirty="0">
                          <a:solidFill>
                            <a:srgbClr val="FF0000"/>
                          </a:solidFill>
                        </a:rPr>
                        <a:t>]</a:t>
                      </a:r>
                    </a:p>
                  </a:txBody>
                  <a:tcPr/>
                </a:tc>
                <a:tc>
                  <a:txBody>
                    <a:bodyPr/>
                    <a:lstStyle/>
                    <a:p>
                      <a:pPr algn="ctr"/>
                      <a:r>
                        <a:rPr lang="en-US">
                          <a:solidFill>
                            <a:srgbClr val="FF0000"/>
                          </a:solidFill>
                        </a:rPr>
                        <a:t>7-9/23-30</a:t>
                      </a:r>
                    </a:p>
                  </a:txBody>
                  <a:tcPr/>
                </a:tc>
                <a:tc>
                  <a:txBody>
                    <a:bodyPr/>
                    <a:lstStyle/>
                    <a:p>
                      <a:pPr algn="ctr"/>
                      <a:r>
                        <a:rPr lang="en-US" dirty="0">
                          <a:solidFill>
                            <a:srgbClr val="FF0000"/>
                          </a:solidFill>
                        </a:rPr>
                        <a:t>75-60/250-200</a:t>
                      </a:r>
                      <a:endParaRPr lang="en-US" baseline="-25000" dirty="0">
                        <a:solidFill>
                          <a:srgbClr val="FF0000"/>
                        </a:solidFill>
                      </a:endParaRPr>
                    </a:p>
                  </a:txBody>
                  <a:tcPr/>
                </a:tc>
                <a:extLst>
                  <a:ext uri="{0D108BD9-81ED-4DB2-BD59-A6C34878D82A}">
                    <a16:rowId xmlns:a16="http://schemas.microsoft.com/office/drawing/2014/main" val="475057006"/>
                  </a:ext>
                </a:extLst>
              </a:tr>
              <a:tr h="370840">
                <a:tc>
                  <a:txBody>
                    <a:bodyPr/>
                    <a:lstStyle/>
                    <a:p>
                      <a:r>
                        <a:rPr lang="en-US" dirty="0"/>
                        <a:t>RMS momentum spread </a:t>
                      </a:r>
                      <a:r>
                        <a:rPr lang="en-US" sz="1400" dirty="0"/>
                        <a:t>[10</a:t>
                      </a:r>
                      <a:r>
                        <a:rPr lang="en-US" sz="1400" baseline="30000" dirty="0"/>
                        <a:t>-4</a:t>
                      </a:r>
                      <a:r>
                        <a:rPr lang="en-US" sz="1400" dirty="0"/>
                        <a:t>]</a:t>
                      </a:r>
                    </a:p>
                  </a:txBody>
                  <a:tcPr/>
                </a:tc>
                <a:tc>
                  <a:txBody>
                    <a:bodyPr/>
                    <a:lstStyle/>
                    <a:p>
                      <a:pPr algn="ctr"/>
                      <a:r>
                        <a:rPr lang="en-US" sz="1700"/>
                        <a:t>5.8-10.9</a:t>
                      </a:r>
                    </a:p>
                  </a:txBody>
                  <a:tcPr/>
                </a:tc>
                <a:tc>
                  <a:txBody>
                    <a:bodyPr/>
                    <a:lstStyle/>
                    <a:p>
                      <a:pPr algn="ctr"/>
                      <a:r>
                        <a:rPr lang="en-US"/>
                        <a:t>10.3-6.8</a:t>
                      </a:r>
                    </a:p>
                  </a:txBody>
                  <a:tcPr/>
                </a:tc>
                <a:extLst>
                  <a:ext uri="{0D108BD9-81ED-4DB2-BD59-A6C34878D82A}">
                    <a16:rowId xmlns:a16="http://schemas.microsoft.com/office/drawing/2014/main" val="3096727057"/>
                  </a:ext>
                </a:extLst>
              </a:tr>
              <a:tr h="370840">
                <a:tc>
                  <a:txBody>
                    <a:bodyPr/>
                    <a:lstStyle/>
                    <a:p>
                      <a:r>
                        <a:rPr lang="en-US" sz="1800"/>
                        <a:t>RMS horiz beam size </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400" baseline="-25000">
                          <a:latin typeface="Calibri" panose="020F0502020204030204" pitchFamily="34" charset="0"/>
                          <a:cs typeface="Calibri" panose="020F0502020204030204" pitchFamily="34" charset="0"/>
                        </a:rPr>
                        <a:t> </a:t>
                      </a:r>
                      <a:r>
                        <a:rPr lang="en-US" sz="1400"/>
                        <a:t>[um]</a:t>
                      </a:r>
                    </a:p>
                  </a:txBody>
                  <a:tcPr/>
                </a:tc>
                <a:tc gridSpan="2">
                  <a:txBody>
                    <a:bodyPr/>
                    <a:lstStyle/>
                    <a:p>
                      <a:pPr algn="ctr"/>
                      <a:r>
                        <a:rPr lang="en-US" sz="1700"/>
                        <a:t>100-250</a:t>
                      </a:r>
                    </a:p>
                  </a:txBody>
                  <a:tcPr/>
                </a:tc>
                <a:tc hMerge="1">
                  <a:txBody>
                    <a:bodyPr/>
                    <a:lstStyle/>
                    <a:p>
                      <a:pPr algn="ctr"/>
                      <a:endParaRPr lang="en-US"/>
                    </a:p>
                  </a:txBody>
                  <a:tcPr/>
                </a:tc>
                <a:extLst>
                  <a:ext uri="{0D108BD9-81ED-4DB2-BD59-A6C34878D82A}">
                    <a16:rowId xmlns:a16="http://schemas.microsoft.com/office/drawing/2014/main" val="2963363182"/>
                  </a:ext>
                </a:extLst>
              </a:tr>
              <a:tr h="370840">
                <a:tc>
                  <a:txBody>
                    <a:bodyPr/>
                    <a:lstStyle/>
                    <a:p>
                      <a:r>
                        <a:rPr lang="en-US">
                          <a:latin typeface="Symbol" pitchFamily="2" charset="2"/>
                        </a:rPr>
                        <a:t>s</a:t>
                      </a:r>
                      <a:r>
                        <a:rPr lang="en-US" baseline="-25000">
                          <a:latin typeface="Calibri" panose="020F0502020204030204" pitchFamily="34" charset="0"/>
                          <a:cs typeface="Calibri" panose="020F0502020204030204" pitchFamily="34" charset="0"/>
                        </a:rPr>
                        <a:t>z</a:t>
                      </a:r>
                      <a:r>
                        <a:rPr lang="en-US" sz="1800"/>
                        <a:t>/</a:t>
                      </a:r>
                      <a:r>
                        <a:rPr lang="en-US" sz="1800">
                          <a:latin typeface="Symbol" pitchFamily="2" charset="2"/>
                        </a:rPr>
                        <a:t>s</a:t>
                      </a:r>
                      <a:r>
                        <a:rPr lang="en-US" sz="1800" baseline="-25000">
                          <a:latin typeface="Calibri" panose="020F0502020204030204" pitchFamily="34" charset="0"/>
                          <a:cs typeface="Calibri" panose="020F0502020204030204" pitchFamily="34" charset="0"/>
                        </a:rPr>
                        <a:t>x</a:t>
                      </a:r>
                      <a:r>
                        <a:rPr lang="en-US" sz="1800"/>
                        <a:t> ratio </a:t>
                      </a:r>
                      <a:r>
                        <a:rPr lang="en-US" sz="1400"/>
                        <a:t>[-]</a:t>
                      </a:r>
                    </a:p>
                  </a:txBody>
                  <a:tcPr/>
                </a:tc>
                <a:tc>
                  <a:txBody>
                    <a:bodyPr/>
                    <a:lstStyle/>
                    <a:p>
                      <a:pPr algn="ctr"/>
                      <a:r>
                        <a:rPr lang="en-US" sz="1700"/>
                        <a:t>28-90</a:t>
                      </a:r>
                    </a:p>
                  </a:txBody>
                  <a:tcPr/>
                </a:tc>
                <a:tc>
                  <a:txBody>
                    <a:bodyPr/>
                    <a:lstStyle/>
                    <a:p>
                      <a:pPr algn="ctr"/>
                      <a:r>
                        <a:rPr lang="en-US" dirty="0"/>
                        <a:t>240-750</a:t>
                      </a:r>
                    </a:p>
                  </a:txBody>
                  <a:tcPr/>
                </a:tc>
                <a:extLst>
                  <a:ext uri="{0D108BD9-81ED-4DB2-BD59-A6C34878D82A}">
                    <a16:rowId xmlns:a16="http://schemas.microsoft.com/office/drawing/2014/main" val="3728019271"/>
                  </a:ext>
                </a:extLst>
              </a:tr>
            </a:tbl>
          </a:graphicData>
        </a:graphic>
      </p:graphicFrame>
      <p:cxnSp>
        <p:nvCxnSpPr>
          <p:cNvPr id="89" name="Straight Connector 88"/>
          <p:cNvCxnSpPr/>
          <p:nvPr/>
        </p:nvCxnSpPr>
        <p:spPr>
          <a:xfrm>
            <a:off x="9343542" y="4713354"/>
            <a:ext cx="0" cy="1659471"/>
          </a:xfrm>
          <a:prstGeom prst="line">
            <a:avLst/>
          </a:prstGeom>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9037326" y="5892497"/>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763004" y="5156268"/>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036543" y="5306074"/>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400430" y="5475940"/>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798955" y="5687366"/>
            <a:ext cx="1884453" cy="600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669744" y="5313217"/>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Oval 95"/>
          <p:cNvSpPr/>
          <p:nvPr/>
        </p:nvSpPr>
        <p:spPr>
          <a:xfrm>
            <a:off x="8645836" y="589964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7" name="Oval 96"/>
          <p:cNvSpPr/>
          <p:nvPr/>
        </p:nvSpPr>
        <p:spPr>
          <a:xfrm>
            <a:off x="8830743" y="568814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8" name="Oval 97"/>
          <p:cNvSpPr/>
          <p:nvPr/>
        </p:nvSpPr>
        <p:spPr>
          <a:xfrm>
            <a:off x="9815930" y="5163411"/>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9" name="Oval 98"/>
          <p:cNvSpPr/>
          <p:nvPr/>
        </p:nvSpPr>
        <p:spPr>
          <a:xfrm>
            <a:off x="9222403" y="5475940"/>
            <a:ext cx="240506" cy="457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1955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390775"/>
            <a:ext cx="6954533" cy="1569660"/>
          </a:xfrm>
          <a:prstGeom prst="rect">
            <a:avLst/>
          </a:prstGeom>
          <a:noFill/>
        </p:spPr>
        <p:txBody>
          <a:bodyPr wrap="none" rtlCol="0">
            <a:spAutoFit/>
          </a:bodyPr>
          <a:lstStyle/>
          <a:p>
            <a:r>
              <a:rPr lang="en-US" sz="9600" dirty="0" smtClean="0"/>
              <a:t>Backup Slides</a:t>
            </a:r>
            <a:endParaRPr lang="en-US" sz="9600" dirty="0"/>
          </a:p>
        </p:txBody>
      </p:sp>
    </p:spTree>
    <p:extLst>
      <p:ext uri="{BB962C8B-B14F-4D97-AF65-F5344CB8AC3E}">
        <p14:creationId xmlns:p14="http://schemas.microsoft.com/office/powerpoint/2010/main" val="141037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Artix </a:t>
            </a:r>
            <a:r>
              <a:rPr lang="en-US" sz="1800" dirty="0" err="1" smtClean="0"/>
              <a:t>Ultrasale</a:t>
            </a:r>
            <a:r>
              <a:rPr lang="en-US" sz="1800" dirty="0" smtClean="0"/>
              <a:t>+ GTY</a:t>
            </a:r>
            <a:r>
              <a:rPr lang="en-US" sz="1800" dirty="0" smtClean="0"/>
              <a:t> </a:t>
            </a:r>
            <a:r>
              <a:rPr lang="en-US" sz="1800" dirty="0" smtClean="0"/>
              <a:t>Recovered clock </a:t>
            </a:r>
            <a:r>
              <a:rPr lang="en-US" sz="1600" b="0" dirty="0" smtClean="0"/>
              <a:t>(</a:t>
            </a:r>
            <a:r>
              <a:rPr lang="en-US" sz="1600" b="0" dirty="0" err="1" smtClean="0"/>
              <a:t>RxRecClk</a:t>
            </a:r>
            <a:r>
              <a:rPr lang="en-US" sz="1600" b="0" dirty="0" smtClean="0"/>
              <a:t>, </a:t>
            </a:r>
            <a:r>
              <a:rPr lang="en-US" sz="1600" b="0" dirty="0" err="1" smtClean="0"/>
              <a:t>ClkRef_out</a:t>
            </a:r>
            <a:r>
              <a:rPr lang="en-US" sz="1600" b="0" dirty="0" smtClean="0"/>
              <a:t>), with regular 8b/10b coding, </a:t>
            </a:r>
            <a:r>
              <a:rPr lang="en-US" sz="1600" b="0" dirty="0" smtClean="0"/>
              <a:t>SFP+, 7.88gbps</a:t>
            </a:r>
            <a:endParaRPr lang="en-US" sz="1600" b="0" dirty="0"/>
          </a:p>
        </p:txBody>
      </p:sp>
      <p:pic>
        <p:nvPicPr>
          <p:cNvPr id="56" name="Picture 55"/>
          <p:cNvPicPr>
            <a:picLocks noChangeAspect="1"/>
          </p:cNvPicPr>
          <p:nvPr/>
        </p:nvPicPr>
        <p:blipFill rotWithShape="1">
          <a:blip r:embed="rId2">
            <a:extLst>
              <a:ext uri="{28A0092B-C50C-407E-A947-70E740481C1C}">
                <a14:useLocalDpi xmlns:a14="http://schemas.microsoft.com/office/drawing/2010/main" val="0"/>
              </a:ext>
            </a:extLst>
          </a:blip>
          <a:srcRect t="4175"/>
          <a:stretch/>
        </p:blipFill>
        <p:spPr>
          <a:xfrm>
            <a:off x="1025610" y="842329"/>
            <a:ext cx="10058400" cy="4974271"/>
          </a:xfrm>
          <a:prstGeom prst="rect">
            <a:avLst/>
          </a:prstGeom>
        </p:spPr>
      </p:pic>
      <p:sp>
        <p:nvSpPr>
          <p:cNvPr id="57" name="TextBox 56"/>
          <p:cNvSpPr txBox="1"/>
          <p:nvPr/>
        </p:nvSpPr>
        <p:spPr>
          <a:xfrm>
            <a:off x="1082551" y="5816600"/>
            <a:ext cx="7023526" cy="646331"/>
          </a:xfrm>
          <a:prstGeom prst="rect">
            <a:avLst/>
          </a:prstGeom>
          <a:noFill/>
        </p:spPr>
        <p:txBody>
          <a:bodyPr wrap="none" rtlCol="0">
            <a:spAutoFit/>
          </a:bodyPr>
          <a:lstStyle/>
          <a:p>
            <a:r>
              <a:rPr lang="en-US" dirty="0" smtClean="0"/>
              <a:t>All eight bytes are regular data </a:t>
            </a:r>
            <a:r>
              <a:rPr lang="en-US" dirty="0" smtClean="0"/>
              <a:t>(8b/10b encoded)</a:t>
            </a:r>
            <a:endParaRPr lang="en-US" dirty="0" smtClean="0"/>
          </a:p>
          <a:p>
            <a:r>
              <a:rPr lang="en-US" dirty="0" err="1" smtClean="0"/>
              <a:t>RxRecClk</a:t>
            </a:r>
            <a:r>
              <a:rPr lang="en-US" dirty="0" smtClean="0"/>
              <a:t>: TIE </a:t>
            </a:r>
            <a:r>
              <a:rPr lang="el-GR" dirty="0" smtClean="0"/>
              <a:t>σ</a:t>
            </a:r>
            <a:r>
              <a:rPr lang="en-US" dirty="0" smtClean="0"/>
              <a:t> = 3.2 ps, Phase </a:t>
            </a:r>
            <a:r>
              <a:rPr lang="en-US" dirty="0" smtClean="0"/>
              <a:t>stable (aligned with source clock) </a:t>
            </a:r>
            <a:r>
              <a:rPr lang="en-US" dirty="0" smtClean="0"/>
              <a:t>@ 40 µs</a:t>
            </a:r>
            <a:endParaRPr lang="en-US" dirty="0"/>
          </a:p>
        </p:txBody>
      </p:sp>
      <p:sp>
        <p:nvSpPr>
          <p:cNvPr id="58" name="TextBox 57"/>
          <p:cNvSpPr txBox="1"/>
          <p:nvPr/>
        </p:nvSpPr>
        <p:spPr>
          <a:xfrm>
            <a:off x="1775194" y="3377125"/>
            <a:ext cx="790794" cy="369332"/>
          </a:xfrm>
          <a:prstGeom prst="rect">
            <a:avLst/>
          </a:prstGeom>
          <a:noFill/>
        </p:spPr>
        <p:txBody>
          <a:bodyPr wrap="none" rtlCol="0">
            <a:spAutoFit/>
          </a:bodyPr>
          <a:lstStyle/>
          <a:p>
            <a:r>
              <a:rPr lang="en-US" dirty="0" smtClean="0">
                <a:solidFill>
                  <a:srgbClr val="FF0000"/>
                </a:solidFill>
              </a:rPr>
              <a:t>Period</a:t>
            </a:r>
            <a:endParaRPr lang="en-US" dirty="0">
              <a:solidFill>
                <a:srgbClr val="FF0000"/>
              </a:solidFill>
            </a:endParaRPr>
          </a:p>
        </p:txBody>
      </p:sp>
      <p:sp>
        <p:nvSpPr>
          <p:cNvPr id="59" name="TextBox 58"/>
          <p:cNvSpPr txBox="1"/>
          <p:nvPr/>
        </p:nvSpPr>
        <p:spPr>
          <a:xfrm>
            <a:off x="6646368" y="1041324"/>
            <a:ext cx="466794" cy="369332"/>
          </a:xfrm>
          <a:prstGeom prst="rect">
            <a:avLst/>
          </a:prstGeom>
          <a:noFill/>
        </p:spPr>
        <p:txBody>
          <a:bodyPr wrap="none" rtlCol="0">
            <a:spAutoFit/>
          </a:bodyPr>
          <a:lstStyle/>
          <a:p>
            <a:r>
              <a:rPr lang="en-US" dirty="0" smtClean="0">
                <a:solidFill>
                  <a:srgbClr val="FF0000"/>
                </a:solidFill>
              </a:rPr>
              <a:t>TIE</a:t>
            </a:r>
            <a:endParaRPr lang="en-US" dirty="0">
              <a:solidFill>
                <a:srgbClr val="FF0000"/>
              </a:solidFill>
            </a:endParaRPr>
          </a:p>
        </p:txBody>
      </p:sp>
      <p:sp>
        <p:nvSpPr>
          <p:cNvPr id="60" name="TextBox 59"/>
          <p:cNvSpPr txBox="1"/>
          <p:nvPr/>
        </p:nvSpPr>
        <p:spPr>
          <a:xfrm>
            <a:off x="1509623" y="1043132"/>
            <a:ext cx="1165897" cy="369332"/>
          </a:xfrm>
          <a:prstGeom prst="rect">
            <a:avLst/>
          </a:prstGeom>
          <a:noFill/>
        </p:spPr>
        <p:txBody>
          <a:bodyPr wrap="none" rtlCol="0">
            <a:spAutoFit/>
          </a:bodyPr>
          <a:lstStyle/>
          <a:p>
            <a:r>
              <a:rPr lang="en-US" dirty="0" smtClean="0">
                <a:solidFill>
                  <a:srgbClr val="FF0000"/>
                </a:solidFill>
              </a:rPr>
              <a:t>Frequency</a:t>
            </a:r>
            <a:endParaRPr lang="en-US" dirty="0">
              <a:solidFill>
                <a:srgbClr val="FF0000"/>
              </a:solidFill>
            </a:endParaRPr>
          </a:p>
        </p:txBody>
      </p:sp>
      <p:sp>
        <p:nvSpPr>
          <p:cNvPr id="65" name="TextBox 64"/>
          <p:cNvSpPr txBox="1"/>
          <p:nvPr/>
        </p:nvSpPr>
        <p:spPr>
          <a:xfrm>
            <a:off x="789441" y="6462931"/>
            <a:ext cx="6870407"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Through Avago AFBR-710SMZ optic transceivers and a short multimode LC fiber (850nm)</a:t>
            </a:r>
          </a:p>
          <a:p>
            <a:endParaRPr lang="en-US" sz="1400" dirty="0"/>
          </a:p>
        </p:txBody>
      </p:sp>
    </p:spTree>
    <p:extLst>
      <p:ext uri="{BB962C8B-B14F-4D97-AF65-F5344CB8AC3E}">
        <p14:creationId xmlns:p14="http://schemas.microsoft.com/office/powerpoint/2010/main" val="780583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02"/>
          <a:stretch/>
        </p:blipFill>
        <p:spPr>
          <a:xfrm>
            <a:off x="169672" y="773287"/>
            <a:ext cx="7279303" cy="4884562"/>
          </a:xfrm>
          <a:prstGeom prst="rect">
            <a:avLst/>
          </a:prstGeom>
        </p:spPr>
      </p:pic>
      <p:sp>
        <p:nvSpPr>
          <p:cNvPr id="3" name="Title 2"/>
          <p:cNvSpPr>
            <a:spLocks noGrp="1"/>
          </p:cNvSpPr>
          <p:nvPr>
            <p:ph type="title"/>
          </p:nvPr>
        </p:nvSpPr>
        <p:spPr>
          <a:xfrm>
            <a:off x="119284" y="230669"/>
            <a:ext cx="11780108" cy="487490"/>
          </a:xfrm>
        </p:spPr>
        <p:txBody>
          <a:bodyPr>
            <a:noAutofit/>
          </a:bodyPr>
          <a:lstStyle/>
          <a:p>
            <a:r>
              <a:rPr lang="en-US" sz="1800" dirty="0"/>
              <a:t>Artix </a:t>
            </a:r>
            <a:r>
              <a:rPr lang="en-US" sz="1800" dirty="0" err="1"/>
              <a:t>Ultrasale</a:t>
            </a:r>
            <a:r>
              <a:rPr lang="en-US" sz="1800" dirty="0"/>
              <a:t>+ GTY </a:t>
            </a:r>
            <a:r>
              <a:rPr lang="en-US" sz="1800" dirty="0" smtClean="0"/>
              <a:t>Recovered </a:t>
            </a:r>
            <a:r>
              <a:rPr lang="en-US" sz="1800" dirty="0" smtClean="0"/>
              <a:t>clock </a:t>
            </a:r>
            <a:r>
              <a:rPr lang="en-US" sz="1800" b="0" dirty="0" smtClean="0"/>
              <a:t>(</a:t>
            </a:r>
            <a:r>
              <a:rPr lang="en-US" sz="1800" b="0" dirty="0" err="1" smtClean="0"/>
              <a:t>ClkRef_out</a:t>
            </a:r>
            <a:r>
              <a:rPr lang="en-US" sz="1800" b="0" dirty="0" smtClean="0"/>
              <a:t>), with regular 8b/10b coding, Single Mode </a:t>
            </a:r>
            <a:r>
              <a:rPr lang="en-US" sz="1800" b="0" dirty="0" smtClean="0"/>
              <a:t>Fiber, 7.88gbps</a:t>
            </a:r>
            <a:endParaRPr lang="en-US" sz="1800" b="0" dirty="0"/>
          </a:p>
        </p:txBody>
      </p:sp>
      <p:sp>
        <p:nvSpPr>
          <p:cNvPr id="57" name="TextBox 56"/>
          <p:cNvSpPr txBox="1"/>
          <p:nvPr/>
        </p:nvSpPr>
        <p:spPr>
          <a:xfrm>
            <a:off x="389040" y="5563909"/>
            <a:ext cx="3825278" cy="1354217"/>
          </a:xfrm>
          <a:prstGeom prst="rect">
            <a:avLst/>
          </a:prstGeom>
          <a:noFill/>
        </p:spPr>
        <p:txBody>
          <a:bodyPr wrap="none" rtlCol="0">
            <a:spAutoFit/>
          </a:bodyPr>
          <a:lstStyle/>
          <a:p>
            <a:r>
              <a:rPr lang="en-US" sz="1600" dirty="0" smtClean="0"/>
              <a:t>All eight bytes are regular data </a:t>
            </a:r>
          </a:p>
          <a:p>
            <a:r>
              <a:rPr lang="en-US" sz="1600" dirty="0" err="1" smtClean="0"/>
              <a:t>RxRecClk</a:t>
            </a:r>
            <a:r>
              <a:rPr lang="en-US" sz="1600" dirty="0" smtClean="0"/>
              <a:t>: TIE </a:t>
            </a:r>
            <a:r>
              <a:rPr lang="el-GR" sz="1600" dirty="0" smtClean="0"/>
              <a:t>σ</a:t>
            </a:r>
            <a:r>
              <a:rPr lang="en-US" sz="1600" dirty="0" smtClean="0"/>
              <a:t> &lt; 3 ps, Phase stable @ 4 µs, </a:t>
            </a:r>
          </a:p>
          <a:p>
            <a:pPr marL="285750" indent="-285750">
              <a:buFont typeface="Arial" panose="020B0604020202020204" pitchFamily="34" charset="0"/>
              <a:buChar char="•"/>
            </a:pPr>
            <a:r>
              <a:rPr lang="en-US" sz="1600" dirty="0" smtClean="0"/>
              <a:t>Rising edges, or Falling edges</a:t>
            </a:r>
          </a:p>
          <a:p>
            <a:pPr marL="285750" indent="-285750">
              <a:buFont typeface="Arial" panose="020B0604020202020204" pitchFamily="34" charset="0"/>
              <a:buChar char="•"/>
            </a:pPr>
            <a:r>
              <a:rPr lang="en-US" sz="1600" dirty="0" err="1" smtClean="0"/>
              <a:t>RxRecClk_P</a:t>
            </a:r>
            <a:r>
              <a:rPr lang="en-US" sz="1600" dirty="0" smtClean="0"/>
              <a:t>, or </a:t>
            </a:r>
            <a:r>
              <a:rPr lang="en-US" sz="1600" dirty="0" err="1" smtClean="0"/>
              <a:t>RxRecClk_N</a:t>
            </a:r>
            <a:endParaRPr lang="en-US" sz="1600" dirty="0" smtClean="0"/>
          </a:p>
          <a:p>
            <a:pPr marL="285750" indent="-285750">
              <a:buFont typeface="Arial" panose="020B0604020202020204" pitchFamily="34" charset="0"/>
              <a:buChar char="•"/>
            </a:pPr>
            <a:r>
              <a:rPr lang="en-US" sz="1600" dirty="0" smtClean="0"/>
              <a:t>30 meter fiber, or 609 meter fiber</a:t>
            </a:r>
            <a:endParaRPr lang="en-US" sz="1600" dirty="0"/>
          </a:p>
        </p:txBody>
      </p:sp>
      <p:sp>
        <p:nvSpPr>
          <p:cNvPr id="58" name="TextBox 57"/>
          <p:cNvSpPr txBox="1"/>
          <p:nvPr/>
        </p:nvSpPr>
        <p:spPr>
          <a:xfrm>
            <a:off x="546663" y="3502067"/>
            <a:ext cx="1055097" cy="369332"/>
          </a:xfrm>
          <a:prstGeom prst="rect">
            <a:avLst/>
          </a:prstGeom>
          <a:noFill/>
        </p:spPr>
        <p:txBody>
          <a:bodyPr wrap="none" rtlCol="0">
            <a:spAutoFit/>
          </a:bodyPr>
          <a:lstStyle/>
          <a:p>
            <a:r>
              <a:rPr lang="en-US" dirty="0" smtClean="0">
                <a:solidFill>
                  <a:srgbClr val="FF0000"/>
                </a:solidFill>
              </a:rPr>
              <a:t>TIE, Ch#3</a:t>
            </a:r>
            <a:endParaRPr lang="en-US" dirty="0">
              <a:solidFill>
                <a:srgbClr val="FF0000"/>
              </a:solidFill>
            </a:endParaRPr>
          </a:p>
        </p:txBody>
      </p:sp>
      <p:sp>
        <p:nvSpPr>
          <p:cNvPr id="59" name="TextBox 58"/>
          <p:cNvSpPr txBox="1"/>
          <p:nvPr/>
        </p:nvSpPr>
        <p:spPr>
          <a:xfrm>
            <a:off x="4214318" y="1308024"/>
            <a:ext cx="790794" cy="369332"/>
          </a:xfrm>
          <a:prstGeom prst="rect">
            <a:avLst/>
          </a:prstGeom>
          <a:noFill/>
        </p:spPr>
        <p:txBody>
          <a:bodyPr wrap="none" rtlCol="0">
            <a:spAutoFit/>
          </a:bodyPr>
          <a:lstStyle/>
          <a:p>
            <a:r>
              <a:rPr lang="en-US" dirty="0" smtClean="0">
                <a:solidFill>
                  <a:srgbClr val="FF0000"/>
                </a:solidFill>
              </a:rPr>
              <a:t>Period</a:t>
            </a:r>
            <a:endParaRPr lang="en-US" dirty="0">
              <a:solidFill>
                <a:srgbClr val="FF0000"/>
              </a:solidFill>
            </a:endParaRPr>
          </a:p>
        </p:txBody>
      </p:sp>
      <p:sp>
        <p:nvSpPr>
          <p:cNvPr id="60" name="TextBox 59"/>
          <p:cNvSpPr txBox="1"/>
          <p:nvPr/>
        </p:nvSpPr>
        <p:spPr>
          <a:xfrm>
            <a:off x="708459" y="1311123"/>
            <a:ext cx="1029449" cy="369332"/>
          </a:xfrm>
          <a:prstGeom prst="rect">
            <a:avLst/>
          </a:prstGeom>
          <a:noFill/>
        </p:spPr>
        <p:txBody>
          <a:bodyPr wrap="none" rtlCol="0">
            <a:spAutoFit/>
          </a:bodyPr>
          <a:lstStyle/>
          <a:p>
            <a:r>
              <a:rPr lang="en-US" dirty="0" smtClean="0">
                <a:solidFill>
                  <a:srgbClr val="FF0000"/>
                </a:solidFill>
              </a:rPr>
              <a:t>TIE, ch#4</a:t>
            </a:r>
            <a:endParaRPr lang="en-US" dirty="0">
              <a:solidFill>
                <a:srgbClr val="FF0000"/>
              </a:solidFill>
            </a:endParaRPr>
          </a:p>
        </p:txBody>
      </p:sp>
      <p:sp>
        <p:nvSpPr>
          <p:cNvPr id="65" name="TextBox 64"/>
          <p:cNvSpPr txBox="1"/>
          <p:nvPr/>
        </p:nvSpPr>
        <p:spPr>
          <a:xfrm>
            <a:off x="7622503" y="4958053"/>
            <a:ext cx="456949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Through FS.COM SFP-25GLRL-31-4 “single mode, 25G, 1310 nm, 2 km” optic transceivers,</a:t>
            </a:r>
          </a:p>
          <a:p>
            <a:pPr marL="285750" indent="-285750">
              <a:buFont typeface="Arial" panose="020B0604020202020204" pitchFamily="34" charset="0"/>
              <a:buChar char="•"/>
            </a:pPr>
            <a:r>
              <a:rPr lang="en-US" sz="1600" dirty="0" smtClean="0"/>
              <a:t>a short single mode LC fiber, 30 meters</a:t>
            </a:r>
          </a:p>
          <a:p>
            <a:pPr marL="285750" indent="-285750">
              <a:buFont typeface="Arial" panose="020B0604020202020204" pitchFamily="34" charset="0"/>
              <a:buChar char="•"/>
            </a:pPr>
            <a:r>
              <a:rPr lang="en-US" sz="1600" dirty="0" smtClean="0"/>
              <a:t>A long single mode LC fiber, 609 meters</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257" y="784814"/>
            <a:ext cx="4357135" cy="4106584"/>
          </a:xfrm>
          <a:prstGeom prst="rect">
            <a:avLst/>
          </a:prstGeom>
        </p:spPr>
      </p:pic>
      <p:sp>
        <p:nvSpPr>
          <p:cNvPr id="11" name="TextBox 10"/>
          <p:cNvSpPr txBox="1"/>
          <p:nvPr/>
        </p:nvSpPr>
        <p:spPr>
          <a:xfrm>
            <a:off x="4601340" y="3880429"/>
            <a:ext cx="2246128" cy="261610"/>
          </a:xfrm>
          <a:prstGeom prst="rect">
            <a:avLst/>
          </a:prstGeom>
          <a:noFill/>
        </p:spPr>
        <p:txBody>
          <a:bodyPr wrap="none" rtlCol="0">
            <a:spAutoFit/>
          </a:bodyPr>
          <a:lstStyle/>
          <a:p>
            <a:r>
              <a:rPr lang="en-US" sz="1100" dirty="0" smtClean="0">
                <a:solidFill>
                  <a:srgbClr val="FF0000"/>
                </a:solidFill>
              </a:rPr>
              <a:t>Original Clock (triggered 4us earlier)</a:t>
            </a:r>
            <a:endParaRPr lang="en-US" sz="1100" dirty="0">
              <a:solidFill>
                <a:srgbClr val="FF0000"/>
              </a:solidFill>
            </a:endParaRPr>
          </a:p>
        </p:txBody>
      </p:sp>
      <p:sp>
        <p:nvSpPr>
          <p:cNvPr id="12" name="TextBox 11"/>
          <p:cNvSpPr txBox="1"/>
          <p:nvPr/>
        </p:nvSpPr>
        <p:spPr>
          <a:xfrm>
            <a:off x="4601340" y="4681054"/>
            <a:ext cx="1712072" cy="276999"/>
          </a:xfrm>
          <a:prstGeom prst="rect">
            <a:avLst/>
          </a:prstGeom>
          <a:noFill/>
        </p:spPr>
        <p:txBody>
          <a:bodyPr wrap="none" rtlCol="0">
            <a:spAutoFit/>
          </a:bodyPr>
          <a:lstStyle/>
          <a:p>
            <a:r>
              <a:rPr lang="en-US" sz="1200" dirty="0" err="1" smtClean="0">
                <a:solidFill>
                  <a:srgbClr val="FF0000"/>
                </a:solidFill>
              </a:rPr>
              <a:t>RxRecClk</a:t>
            </a:r>
            <a:r>
              <a:rPr lang="en-US" sz="1200" dirty="0" smtClean="0">
                <a:solidFill>
                  <a:srgbClr val="FF0000"/>
                </a:solidFill>
              </a:rPr>
              <a:t> _P, _N crossing</a:t>
            </a:r>
            <a:endParaRPr lang="en-US" sz="1200" dirty="0">
              <a:solidFill>
                <a:srgbClr val="FF0000"/>
              </a:solidFill>
            </a:endParaRPr>
          </a:p>
        </p:txBody>
      </p:sp>
      <p:cxnSp>
        <p:nvCxnSpPr>
          <p:cNvPr id="6" name="Straight Arrow Connector 5"/>
          <p:cNvCxnSpPr/>
          <p:nvPr/>
        </p:nvCxnSpPr>
        <p:spPr>
          <a:xfrm>
            <a:off x="3868179" y="4398484"/>
            <a:ext cx="330200" cy="6350"/>
          </a:xfrm>
          <a:prstGeom prst="straightConnector1">
            <a:avLst/>
          </a:prstGeom>
          <a:ln>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4618" y="4142039"/>
            <a:ext cx="517321" cy="276999"/>
          </a:xfrm>
          <a:prstGeom prst="rect">
            <a:avLst/>
          </a:prstGeom>
          <a:noFill/>
        </p:spPr>
        <p:txBody>
          <a:bodyPr wrap="none" rtlCol="0">
            <a:spAutoFit/>
          </a:bodyPr>
          <a:lstStyle/>
          <a:p>
            <a:r>
              <a:rPr lang="en-US" sz="1200" dirty="0" smtClean="0">
                <a:solidFill>
                  <a:srgbClr val="FF0000"/>
                </a:solidFill>
              </a:rPr>
              <a:t>40 ps</a:t>
            </a:r>
            <a:endParaRPr lang="en-US" sz="1200" dirty="0">
              <a:solidFill>
                <a:srgbClr val="FF0000"/>
              </a:solidFill>
            </a:endParaRPr>
          </a:p>
        </p:txBody>
      </p:sp>
    </p:spTree>
    <p:extLst>
      <p:ext uri="{BB962C8B-B14F-4D97-AF65-F5344CB8AC3E}">
        <p14:creationId xmlns:p14="http://schemas.microsoft.com/office/powerpoint/2010/main" val="40844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947573" cy="523220"/>
          </a:xfrm>
          <a:prstGeom prst="rect">
            <a:avLst/>
          </a:prstGeom>
          <a:noFill/>
        </p:spPr>
        <p:txBody>
          <a:bodyPr wrap="none" rtlCol="0">
            <a:spAutoFit/>
          </a:bodyPr>
          <a:lstStyle/>
          <a:p>
            <a:pPr marL="342900" indent="-342900">
              <a:buAutoNum type="arabicPeriod"/>
            </a:pPr>
            <a:r>
              <a:rPr lang="en-US" sz="2800" b="1" dirty="0" smtClean="0"/>
              <a:t> EIC beam (crossing) structure</a:t>
            </a:r>
            <a:endParaRPr lang="en-US" sz="2800" b="1" dirty="0" smtClean="0"/>
          </a:p>
        </p:txBody>
      </p:sp>
      <p:sp>
        <p:nvSpPr>
          <p:cNvPr id="6" name="Rectangle 5"/>
          <p:cNvSpPr/>
          <p:nvPr/>
        </p:nvSpPr>
        <p:spPr>
          <a:xfrm>
            <a:off x="2126410"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7383"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83596"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4569"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24117"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05090"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81303"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62276"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74282"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55255"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31468"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12441"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1989"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52962"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29175"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10148" y="2708793"/>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593503" y="2707530"/>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74476" y="2707530"/>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0689" y="2707530"/>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31662" y="2707530"/>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10334" y="271486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91307" y="271486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67520" y="271486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548493" y="271486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081098" y="3199822"/>
            <a:ext cx="1544012" cy="369332"/>
          </a:xfrm>
          <a:prstGeom prst="rect">
            <a:avLst/>
          </a:prstGeom>
          <a:noFill/>
        </p:spPr>
        <p:txBody>
          <a:bodyPr wrap="none" rtlCol="0">
            <a:spAutoFit/>
          </a:bodyPr>
          <a:lstStyle/>
          <a:p>
            <a:r>
              <a:rPr lang="en-US" dirty="0" smtClean="0"/>
              <a:t>1 2 3 4  5 6 7 8</a:t>
            </a:r>
            <a:endParaRPr lang="en-US" dirty="0"/>
          </a:p>
        </p:txBody>
      </p:sp>
      <p:sp>
        <p:nvSpPr>
          <p:cNvPr id="31" name="TextBox 30"/>
          <p:cNvSpPr txBox="1"/>
          <p:nvPr/>
        </p:nvSpPr>
        <p:spPr>
          <a:xfrm>
            <a:off x="4105227" y="3185145"/>
            <a:ext cx="2276585" cy="369332"/>
          </a:xfrm>
          <a:prstGeom prst="rect">
            <a:avLst/>
          </a:prstGeom>
          <a:noFill/>
        </p:spPr>
        <p:txBody>
          <a:bodyPr wrap="none" rtlCol="0">
            <a:spAutoFit/>
          </a:bodyPr>
          <a:lstStyle/>
          <a:p>
            <a:r>
              <a:rPr lang="en-US" dirty="0" smtClean="0"/>
              <a:t>3 4 5  6 7 8 9 0  1 2 3 4</a:t>
            </a:r>
            <a:endParaRPr lang="en-US" dirty="0"/>
          </a:p>
        </p:txBody>
      </p:sp>
      <p:sp>
        <p:nvSpPr>
          <p:cNvPr id="32" name="TextBox 31"/>
          <p:cNvSpPr txBox="1"/>
          <p:nvPr/>
        </p:nvSpPr>
        <p:spPr>
          <a:xfrm>
            <a:off x="4116648" y="3000479"/>
            <a:ext cx="2329484" cy="369332"/>
          </a:xfrm>
          <a:prstGeom prst="rect">
            <a:avLst/>
          </a:prstGeom>
          <a:noFill/>
        </p:spPr>
        <p:txBody>
          <a:bodyPr wrap="none" rtlCol="0">
            <a:spAutoFit/>
          </a:bodyPr>
          <a:lstStyle/>
          <a:p>
            <a:r>
              <a:rPr lang="en-US" dirty="0" smtClean="0"/>
              <a:t>5 5 5  5 5 5 5 6  6 6 6 6</a:t>
            </a:r>
            <a:endParaRPr lang="en-US" dirty="0"/>
          </a:p>
        </p:txBody>
      </p:sp>
      <p:sp>
        <p:nvSpPr>
          <p:cNvPr id="33" name="TextBox 32"/>
          <p:cNvSpPr txBox="1"/>
          <p:nvPr/>
        </p:nvSpPr>
        <p:spPr>
          <a:xfrm>
            <a:off x="4116648" y="2801137"/>
            <a:ext cx="2276585" cy="369332"/>
          </a:xfrm>
          <a:prstGeom prst="rect">
            <a:avLst/>
          </a:prstGeom>
          <a:noFill/>
        </p:spPr>
        <p:txBody>
          <a:bodyPr wrap="none" rtlCol="0">
            <a:spAutoFit/>
          </a:bodyPr>
          <a:lstStyle/>
          <a:p>
            <a:r>
              <a:rPr lang="en-US" dirty="0" smtClean="0"/>
              <a:t>1 1 1  1 1 1 1 1  1 1 1 1</a:t>
            </a:r>
            <a:endParaRPr lang="en-US" dirty="0"/>
          </a:p>
        </p:txBody>
      </p:sp>
      <p:sp>
        <p:nvSpPr>
          <p:cNvPr id="34" name="TextBox 33"/>
          <p:cNvSpPr txBox="1"/>
          <p:nvPr/>
        </p:nvSpPr>
        <p:spPr>
          <a:xfrm>
            <a:off x="4116647" y="2616471"/>
            <a:ext cx="2276585" cy="369332"/>
          </a:xfrm>
          <a:prstGeom prst="rect">
            <a:avLst/>
          </a:prstGeom>
          <a:noFill/>
        </p:spPr>
        <p:txBody>
          <a:bodyPr wrap="none" rtlCol="0">
            <a:spAutoFit/>
          </a:bodyPr>
          <a:lstStyle/>
          <a:p>
            <a:r>
              <a:rPr lang="en-US" dirty="0" smtClean="0"/>
              <a:t>1 1 1  1 1 1 1 1  1 1 1 1</a:t>
            </a:r>
            <a:endParaRPr lang="en-US" dirty="0"/>
          </a:p>
        </p:txBody>
      </p:sp>
      <p:sp>
        <p:nvSpPr>
          <p:cNvPr id="35" name="TextBox 34"/>
          <p:cNvSpPr txBox="1"/>
          <p:nvPr/>
        </p:nvSpPr>
        <p:spPr>
          <a:xfrm>
            <a:off x="6950583" y="2835117"/>
            <a:ext cx="811441" cy="369332"/>
          </a:xfrm>
          <a:prstGeom prst="rect">
            <a:avLst/>
          </a:prstGeom>
          <a:noFill/>
        </p:spPr>
        <p:txBody>
          <a:bodyPr wrap="none" rtlCol="0">
            <a:spAutoFit/>
          </a:bodyPr>
          <a:lstStyle/>
          <a:p>
            <a:r>
              <a:rPr lang="en-US" dirty="0" smtClean="0"/>
              <a:t>2 2 2 2</a:t>
            </a:r>
            <a:endParaRPr lang="en-US" dirty="0"/>
          </a:p>
        </p:txBody>
      </p:sp>
      <p:sp>
        <p:nvSpPr>
          <p:cNvPr id="36" name="TextBox 35"/>
          <p:cNvSpPr txBox="1"/>
          <p:nvPr/>
        </p:nvSpPr>
        <p:spPr>
          <a:xfrm>
            <a:off x="6950582" y="2650451"/>
            <a:ext cx="811441" cy="369332"/>
          </a:xfrm>
          <a:prstGeom prst="rect">
            <a:avLst/>
          </a:prstGeom>
          <a:noFill/>
        </p:spPr>
        <p:txBody>
          <a:bodyPr wrap="none" rtlCol="0">
            <a:spAutoFit/>
          </a:bodyPr>
          <a:lstStyle/>
          <a:p>
            <a:r>
              <a:rPr lang="en-US" dirty="0" smtClean="0"/>
              <a:t>1 1 1 1</a:t>
            </a:r>
            <a:endParaRPr lang="en-US" dirty="0"/>
          </a:p>
        </p:txBody>
      </p:sp>
      <p:sp>
        <p:nvSpPr>
          <p:cNvPr id="37" name="TextBox 36"/>
          <p:cNvSpPr txBox="1"/>
          <p:nvPr/>
        </p:nvSpPr>
        <p:spPr>
          <a:xfrm>
            <a:off x="6950583" y="3194447"/>
            <a:ext cx="811441" cy="369332"/>
          </a:xfrm>
          <a:prstGeom prst="rect">
            <a:avLst/>
          </a:prstGeom>
          <a:noFill/>
        </p:spPr>
        <p:txBody>
          <a:bodyPr wrap="none" rtlCol="0">
            <a:spAutoFit/>
          </a:bodyPr>
          <a:lstStyle/>
          <a:p>
            <a:r>
              <a:rPr lang="en-US" dirty="0" smtClean="0"/>
              <a:t>7 8 9 0</a:t>
            </a:r>
            <a:endParaRPr lang="en-US" dirty="0"/>
          </a:p>
        </p:txBody>
      </p:sp>
      <p:sp>
        <p:nvSpPr>
          <p:cNvPr id="38" name="TextBox 37"/>
          <p:cNvSpPr txBox="1"/>
          <p:nvPr/>
        </p:nvSpPr>
        <p:spPr>
          <a:xfrm>
            <a:off x="6950582" y="3009781"/>
            <a:ext cx="811441" cy="369332"/>
          </a:xfrm>
          <a:prstGeom prst="rect">
            <a:avLst/>
          </a:prstGeom>
          <a:noFill/>
        </p:spPr>
        <p:txBody>
          <a:bodyPr wrap="none" rtlCol="0">
            <a:spAutoFit/>
          </a:bodyPr>
          <a:lstStyle/>
          <a:p>
            <a:r>
              <a:rPr lang="en-US" dirty="0" smtClean="0"/>
              <a:t>5 5 5 6</a:t>
            </a:r>
            <a:endParaRPr lang="en-US" dirty="0"/>
          </a:p>
        </p:txBody>
      </p:sp>
      <p:sp>
        <p:nvSpPr>
          <p:cNvPr id="39" name="Rectangle 38"/>
          <p:cNvSpPr/>
          <p:nvPr/>
        </p:nvSpPr>
        <p:spPr>
          <a:xfrm>
            <a:off x="2314044" y="2706641"/>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94275" y="2703925"/>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42485" y="2703925"/>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358588" y="2714868"/>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a:off x="2126410" y="2616471"/>
            <a:ext cx="0" cy="12906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81543" y="2539812"/>
            <a:ext cx="0" cy="129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24706" y="2616471"/>
            <a:ext cx="0" cy="12906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725061" y="2710918"/>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906034" y="2710918"/>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082247" y="2710918"/>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263220" y="2710918"/>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912695" y="2708766"/>
            <a:ext cx="176213" cy="7620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425601" y="271091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06574" y="271091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82787" y="271091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63760" y="2710918"/>
            <a:ext cx="176213" cy="762000"/>
          </a:xfrm>
          <a:prstGeom prst="rect">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365850" y="2831167"/>
            <a:ext cx="811441" cy="369332"/>
          </a:xfrm>
          <a:prstGeom prst="rect">
            <a:avLst/>
          </a:prstGeom>
          <a:noFill/>
        </p:spPr>
        <p:txBody>
          <a:bodyPr wrap="none" rtlCol="0">
            <a:spAutoFit/>
          </a:bodyPr>
          <a:lstStyle/>
          <a:p>
            <a:r>
              <a:rPr lang="en-US" dirty="0" smtClean="0"/>
              <a:t>2 2 2 2</a:t>
            </a:r>
            <a:endParaRPr lang="en-US" dirty="0"/>
          </a:p>
        </p:txBody>
      </p:sp>
      <p:sp>
        <p:nvSpPr>
          <p:cNvPr id="56" name="TextBox 55"/>
          <p:cNvSpPr txBox="1"/>
          <p:nvPr/>
        </p:nvSpPr>
        <p:spPr>
          <a:xfrm>
            <a:off x="1365849" y="2646501"/>
            <a:ext cx="811441" cy="369332"/>
          </a:xfrm>
          <a:prstGeom prst="rect">
            <a:avLst/>
          </a:prstGeom>
          <a:noFill/>
        </p:spPr>
        <p:txBody>
          <a:bodyPr wrap="none" rtlCol="0">
            <a:spAutoFit/>
          </a:bodyPr>
          <a:lstStyle/>
          <a:p>
            <a:r>
              <a:rPr lang="en-US" dirty="0" smtClean="0"/>
              <a:t>1 1 1 1</a:t>
            </a:r>
            <a:endParaRPr lang="en-US" dirty="0"/>
          </a:p>
        </p:txBody>
      </p:sp>
      <p:sp>
        <p:nvSpPr>
          <p:cNvPr id="57" name="TextBox 56"/>
          <p:cNvSpPr txBox="1"/>
          <p:nvPr/>
        </p:nvSpPr>
        <p:spPr>
          <a:xfrm>
            <a:off x="1365850" y="3190497"/>
            <a:ext cx="811441" cy="369332"/>
          </a:xfrm>
          <a:prstGeom prst="rect">
            <a:avLst/>
          </a:prstGeom>
          <a:noFill/>
        </p:spPr>
        <p:txBody>
          <a:bodyPr wrap="none" rtlCol="0">
            <a:spAutoFit/>
          </a:bodyPr>
          <a:lstStyle/>
          <a:p>
            <a:r>
              <a:rPr lang="en-US" dirty="0" smtClean="0"/>
              <a:t>7 8 9 0</a:t>
            </a:r>
            <a:endParaRPr lang="en-US" dirty="0"/>
          </a:p>
        </p:txBody>
      </p:sp>
      <p:sp>
        <p:nvSpPr>
          <p:cNvPr id="58" name="TextBox 57"/>
          <p:cNvSpPr txBox="1"/>
          <p:nvPr/>
        </p:nvSpPr>
        <p:spPr>
          <a:xfrm>
            <a:off x="1365849" y="3005831"/>
            <a:ext cx="811441" cy="369332"/>
          </a:xfrm>
          <a:prstGeom prst="rect">
            <a:avLst/>
          </a:prstGeom>
          <a:noFill/>
        </p:spPr>
        <p:txBody>
          <a:bodyPr wrap="none" rtlCol="0">
            <a:spAutoFit/>
          </a:bodyPr>
          <a:lstStyle/>
          <a:p>
            <a:r>
              <a:rPr lang="en-US" dirty="0" smtClean="0"/>
              <a:t>5 5 5 6</a:t>
            </a:r>
            <a:endParaRPr lang="en-US" dirty="0"/>
          </a:p>
        </p:txBody>
      </p:sp>
      <p:sp>
        <p:nvSpPr>
          <p:cNvPr id="59" name="TextBox 58"/>
          <p:cNvSpPr txBox="1"/>
          <p:nvPr/>
        </p:nvSpPr>
        <p:spPr>
          <a:xfrm>
            <a:off x="7686043" y="3175813"/>
            <a:ext cx="811441" cy="369332"/>
          </a:xfrm>
          <a:prstGeom prst="rect">
            <a:avLst/>
          </a:prstGeom>
          <a:noFill/>
        </p:spPr>
        <p:txBody>
          <a:bodyPr wrap="none" rtlCol="0">
            <a:spAutoFit/>
          </a:bodyPr>
          <a:lstStyle/>
          <a:p>
            <a:r>
              <a:rPr lang="en-US" dirty="0" smtClean="0"/>
              <a:t>1 2 3 4</a:t>
            </a:r>
            <a:endParaRPr lang="en-US" dirty="0"/>
          </a:p>
        </p:txBody>
      </p:sp>
      <p:cxnSp>
        <p:nvCxnSpPr>
          <p:cNvPr id="60" name="Straight Connector 59"/>
          <p:cNvCxnSpPr/>
          <p:nvPr/>
        </p:nvCxnSpPr>
        <p:spPr>
          <a:xfrm>
            <a:off x="8497484" y="3107421"/>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573758" y="3107421"/>
            <a:ext cx="542889"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93232" y="3107421"/>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2960" y="3107421"/>
            <a:ext cx="542889" cy="0"/>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139973" y="3830477"/>
            <a:ext cx="5584733"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562992" y="3520608"/>
            <a:ext cx="2749471" cy="369332"/>
          </a:xfrm>
          <a:prstGeom prst="rect">
            <a:avLst/>
          </a:prstGeom>
          <a:noFill/>
        </p:spPr>
        <p:txBody>
          <a:bodyPr wrap="none" rtlCol="0">
            <a:spAutoFit/>
          </a:bodyPr>
          <a:lstStyle/>
          <a:p>
            <a:r>
              <a:rPr lang="en-US" dirty="0" smtClean="0"/>
              <a:t>1160 (all or 1/4 with beam)</a:t>
            </a:r>
            <a:endParaRPr lang="en-US" dirty="0"/>
          </a:p>
        </p:txBody>
      </p:sp>
      <p:sp>
        <p:nvSpPr>
          <p:cNvPr id="66" name="TextBox 65"/>
          <p:cNvSpPr txBox="1"/>
          <p:nvPr/>
        </p:nvSpPr>
        <p:spPr>
          <a:xfrm>
            <a:off x="5666017" y="3535143"/>
            <a:ext cx="2051908" cy="369332"/>
          </a:xfrm>
          <a:prstGeom prst="rect">
            <a:avLst/>
          </a:prstGeom>
          <a:noFill/>
        </p:spPr>
        <p:txBody>
          <a:bodyPr wrap="none" rtlCol="0">
            <a:spAutoFit/>
          </a:bodyPr>
          <a:lstStyle/>
          <a:p>
            <a:r>
              <a:rPr lang="en-US" dirty="0" smtClean="0"/>
              <a:t>100 (no-beam /gap)</a:t>
            </a:r>
            <a:endParaRPr lang="en-US" dirty="0"/>
          </a:p>
        </p:txBody>
      </p:sp>
      <p:sp>
        <p:nvSpPr>
          <p:cNvPr id="67" name="TextBox 66"/>
          <p:cNvSpPr txBox="1"/>
          <p:nvPr/>
        </p:nvSpPr>
        <p:spPr>
          <a:xfrm>
            <a:off x="2824117" y="3932434"/>
            <a:ext cx="4192173" cy="369332"/>
          </a:xfrm>
          <a:prstGeom prst="rect">
            <a:avLst/>
          </a:prstGeom>
          <a:noFill/>
        </p:spPr>
        <p:txBody>
          <a:bodyPr wrap="none" rtlCol="0">
            <a:spAutoFit/>
          </a:bodyPr>
          <a:lstStyle/>
          <a:p>
            <a:r>
              <a:rPr lang="en-US" dirty="0" smtClean="0"/>
              <a:t>Orbit period: 1260*10.150 ns = 12.7886 µs</a:t>
            </a:r>
            <a:endParaRPr lang="en-US" dirty="0"/>
          </a:p>
        </p:txBody>
      </p:sp>
      <p:sp>
        <p:nvSpPr>
          <p:cNvPr id="68" name="TextBox 67"/>
          <p:cNvSpPr txBox="1"/>
          <p:nvPr/>
        </p:nvSpPr>
        <p:spPr>
          <a:xfrm>
            <a:off x="1147700" y="4577958"/>
            <a:ext cx="5975034" cy="400110"/>
          </a:xfrm>
          <a:prstGeom prst="rect">
            <a:avLst/>
          </a:prstGeom>
          <a:noFill/>
        </p:spPr>
        <p:txBody>
          <a:bodyPr wrap="none" rtlCol="0">
            <a:spAutoFit/>
          </a:bodyPr>
          <a:lstStyle/>
          <a:p>
            <a:r>
              <a:rPr lang="en-US" sz="2000" dirty="0" smtClean="0"/>
              <a:t>The natural streaming readout time slice: N*12.7886 µs</a:t>
            </a:r>
            <a:endParaRPr lang="en-US" sz="2000" dirty="0"/>
          </a:p>
        </p:txBody>
      </p:sp>
      <p:cxnSp>
        <p:nvCxnSpPr>
          <p:cNvPr id="69" name="Straight Connector 68"/>
          <p:cNvCxnSpPr/>
          <p:nvPr/>
        </p:nvCxnSpPr>
        <p:spPr>
          <a:xfrm>
            <a:off x="1028773" y="2081714"/>
            <a:ext cx="9481885" cy="1295"/>
          </a:xfrm>
          <a:prstGeom prst="line">
            <a:avLst/>
          </a:prstGeom>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392467" y="160445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804275" y="160918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05139" y="1606605"/>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616947" y="1611334"/>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31370" y="1608013"/>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443178" y="161274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978044" y="1609182"/>
            <a:ext cx="1414423" cy="470407"/>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066151" y="1276994"/>
            <a:ext cx="1627433" cy="369332"/>
          </a:xfrm>
          <a:prstGeom prst="rect">
            <a:avLst/>
          </a:prstGeom>
          <a:noFill/>
        </p:spPr>
        <p:txBody>
          <a:bodyPr wrap="none" rtlCol="0">
            <a:spAutoFit/>
          </a:bodyPr>
          <a:lstStyle/>
          <a:p>
            <a:r>
              <a:rPr lang="en-US" dirty="0" smtClean="0"/>
              <a:t>Streaming Data</a:t>
            </a:r>
            <a:endParaRPr lang="en-US" dirty="0"/>
          </a:p>
        </p:txBody>
      </p:sp>
      <p:sp>
        <p:nvSpPr>
          <p:cNvPr id="78" name="TextBox 77"/>
          <p:cNvSpPr txBox="1"/>
          <p:nvPr/>
        </p:nvSpPr>
        <p:spPr>
          <a:xfrm>
            <a:off x="1168331" y="2360468"/>
            <a:ext cx="1585178" cy="369332"/>
          </a:xfrm>
          <a:prstGeom prst="rect">
            <a:avLst/>
          </a:prstGeom>
          <a:noFill/>
        </p:spPr>
        <p:txBody>
          <a:bodyPr wrap="none" rtlCol="0">
            <a:spAutoFit/>
          </a:bodyPr>
          <a:lstStyle/>
          <a:p>
            <a:r>
              <a:rPr lang="en-US" dirty="0" smtClean="0"/>
              <a:t>Beam crossing </a:t>
            </a:r>
            <a:endParaRPr lang="en-US" dirty="0"/>
          </a:p>
        </p:txBody>
      </p:sp>
      <p:sp>
        <p:nvSpPr>
          <p:cNvPr id="79" name="TextBox 78"/>
          <p:cNvSpPr txBox="1"/>
          <p:nvPr/>
        </p:nvSpPr>
        <p:spPr>
          <a:xfrm>
            <a:off x="9464436" y="1660914"/>
            <a:ext cx="1447832" cy="338554"/>
          </a:xfrm>
          <a:prstGeom prst="rect">
            <a:avLst/>
          </a:prstGeom>
          <a:noFill/>
        </p:spPr>
        <p:txBody>
          <a:bodyPr wrap="none" rtlCol="0">
            <a:spAutoFit/>
          </a:bodyPr>
          <a:lstStyle/>
          <a:p>
            <a:r>
              <a:rPr lang="en-US" sz="1600" dirty="0" smtClean="0"/>
              <a:t>Time Slice M+5</a:t>
            </a:r>
            <a:endParaRPr lang="en-US" sz="1600" dirty="0"/>
          </a:p>
        </p:txBody>
      </p:sp>
      <p:sp>
        <p:nvSpPr>
          <p:cNvPr id="80" name="TextBox 79"/>
          <p:cNvSpPr txBox="1"/>
          <p:nvPr/>
        </p:nvSpPr>
        <p:spPr>
          <a:xfrm>
            <a:off x="985931" y="1655061"/>
            <a:ext cx="1407758" cy="338554"/>
          </a:xfrm>
          <a:prstGeom prst="rect">
            <a:avLst/>
          </a:prstGeom>
          <a:noFill/>
        </p:spPr>
        <p:txBody>
          <a:bodyPr wrap="none" rtlCol="0">
            <a:spAutoFit/>
          </a:bodyPr>
          <a:lstStyle/>
          <a:p>
            <a:r>
              <a:rPr lang="en-US" sz="1600" dirty="0" smtClean="0"/>
              <a:t>Time Slice M-1</a:t>
            </a:r>
            <a:endParaRPr lang="en-US" sz="1600" dirty="0"/>
          </a:p>
        </p:txBody>
      </p:sp>
      <p:sp>
        <p:nvSpPr>
          <p:cNvPr id="81" name="TextBox 80"/>
          <p:cNvSpPr txBox="1"/>
          <p:nvPr/>
        </p:nvSpPr>
        <p:spPr>
          <a:xfrm>
            <a:off x="8050013" y="1673939"/>
            <a:ext cx="1447832" cy="338554"/>
          </a:xfrm>
          <a:prstGeom prst="rect">
            <a:avLst/>
          </a:prstGeom>
          <a:noFill/>
        </p:spPr>
        <p:txBody>
          <a:bodyPr wrap="none" rtlCol="0">
            <a:spAutoFit/>
          </a:bodyPr>
          <a:lstStyle/>
          <a:p>
            <a:r>
              <a:rPr lang="en-US" sz="1600" dirty="0" smtClean="0"/>
              <a:t>Time Slice M+4</a:t>
            </a:r>
            <a:endParaRPr lang="en-US" sz="1600" dirty="0"/>
          </a:p>
        </p:txBody>
      </p:sp>
      <p:sp>
        <p:nvSpPr>
          <p:cNvPr id="82" name="TextBox 81"/>
          <p:cNvSpPr txBox="1"/>
          <p:nvPr/>
        </p:nvSpPr>
        <p:spPr>
          <a:xfrm>
            <a:off x="6643604" y="1666789"/>
            <a:ext cx="1447832" cy="338554"/>
          </a:xfrm>
          <a:prstGeom prst="rect">
            <a:avLst/>
          </a:prstGeom>
          <a:noFill/>
        </p:spPr>
        <p:txBody>
          <a:bodyPr wrap="none" rtlCol="0">
            <a:spAutoFit/>
          </a:bodyPr>
          <a:lstStyle/>
          <a:p>
            <a:r>
              <a:rPr lang="en-US" sz="1600" dirty="0" smtClean="0"/>
              <a:t>Time Slice M+3</a:t>
            </a:r>
            <a:endParaRPr lang="en-US" sz="1600" dirty="0"/>
          </a:p>
        </p:txBody>
      </p:sp>
      <p:sp>
        <p:nvSpPr>
          <p:cNvPr id="83" name="TextBox 82"/>
          <p:cNvSpPr txBox="1"/>
          <p:nvPr/>
        </p:nvSpPr>
        <p:spPr>
          <a:xfrm>
            <a:off x="5216844" y="1660914"/>
            <a:ext cx="1447832" cy="338554"/>
          </a:xfrm>
          <a:prstGeom prst="rect">
            <a:avLst/>
          </a:prstGeom>
          <a:noFill/>
        </p:spPr>
        <p:txBody>
          <a:bodyPr wrap="none" rtlCol="0">
            <a:spAutoFit/>
          </a:bodyPr>
          <a:lstStyle/>
          <a:p>
            <a:r>
              <a:rPr lang="en-US" sz="1600" dirty="0" smtClean="0"/>
              <a:t>Time Slice M+2</a:t>
            </a:r>
            <a:endParaRPr lang="en-US" sz="1600" dirty="0"/>
          </a:p>
        </p:txBody>
      </p:sp>
      <p:sp>
        <p:nvSpPr>
          <p:cNvPr id="84" name="TextBox 83"/>
          <p:cNvSpPr txBox="1"/>
          <p:nvPr/>
        </p:nvSpPr>
        <p:spPr>
          <a:xfrm>
            <a:off x="3757691" y="1655061"/>
            <a:ext cx="1447832" cy="338554"/>
          </a:xfrm>
          <a:prstGeom prst="rect">
            <a:avLst/>
          </a:prstGeom>
          <a:noFill/>
        </p:spPr>
        <p:txBody>
          <a:bodyPr wrap="none" rtlCol="0">
            <a:spAutoFit/>
          </a:bodyPr>
          <a:lstStyle/>
          <a:p>
            <a:r>
              <a:rPr lang="en-US" sz="1600" dirty="0" smtClean="0"/>
              <a:t>Time Slice M+1</a:t>
            </a:r>
            <a:endParaRPr lang="en-US" sz="1600" dirty="0"/>
          </a:p>
        </p:txBody>
      </p:sp>
      <p:sp>
        <p:nvSpPr>
          <p:cNvPr id="85" name="TextBox 84"/>
          <p:cNvSpPr txBox="1"/>
          <p:nvPr/>
        </p:nvSpPr>
        <p:spPr>
          <a:xfrm>
            <a:off x="2440412" y="1651937"/>
            <a:ext cx="1241045" cy="338554"/>
          </a:xfrm>
          <a:prstGeom prst="rect">
            <a:avLst/>
          </a:prstGeom>
          <a:noFill/>
        </p:spPr>
        <p:txBody>
          <a:bodyPr wrap="none" rtlCol="0">
            <a:spAutoFit/>
          </a:bodyPr>
          <a:lstStyle/>
          <a:p>
            <a:r>
              <a:rPr lang="en-US" sz="1600" dirty="0" smtClean="0"/>
              <a:t>Time Slice M</a:t>
            </a:r>
            <a:endParaRPr lang="en-US" sz="1600" dirty="0"/>
          </a:p>
        </p:txBody>
      </p:sp>
      <p:sp>
        <p:nvSpPr>
          <p:cNvPr id="2" name="TextBox 1"/>
          <p:cNvSpPr txBox="1"/>
          <p:nvPr/>
        </p:nvSpPr>
        <p:spPr>
          <a:xfrm>
            <a:off x="8795559" y="3824469"/>
            <a:ext cx="2482924" cy="2185214"/>
          </a:xfrm>
          <a:prstGeom prst="rect">
            <a:avLst/>
          </a:prstGeom>
          <a:noFill/>
        </p:spPr>
        <p:txBody>
          <a:bodyPr wrap="none" rtlCol="0">
            <a:spAutoFit/>
          </a:bodyPr>
          <a:lstStyle/>
          <a:p>
            <a:r>
              <a:rPr lang="en-US" sz="2000" dirty="0" smtClean="0"/>
              <a:t>SRO data header:</a:t>
            </a:r>
          </a:p>
          <a:p>
            <a:pPr marL="342900" indent="-342900">
              <a:buFont typeface="Arial" panose="020B0604020202020204" pitchFamily="34" charset="0"/>
              <a:buChar char="•"/>
            </a:pPr>
            <a:r>
              <a:rPr lang="en-US" sz="1600" dirty="0" smtClean="0"/>
              <a:t>Packet number,</a:t>
            </a:r>
          </a:p>
          <a:p>
            <a:pPr marL="342900" indent="-342900">
              <a:buFont typeface="Arial" panose="020B0604020202020204" pitchFamily="34" charset="0"/>
              <a:buChar char="•"/>
            </a:pPr>
            <a:r>
              <a:rPr lang="en-US" sz="1600" dirty="0" smtClean="0"/>
              <a:t>Data source ID,</a:t>
            </a:r>
          </a:p>
          <a:p>
            <a:pPr marL="342900" indent="-342900">
              <a:buFont typeface="Arial" panose="020B0604020202020204" pitchFamily="34" charset="0"/>
              <a:buChar char="•"/>
            </a:pPr>
            <a:r>
              <a:rPr lang="en-US" sz="1600" dirty="0" smtClean="0"/>
              <a:t>Starting orbit count</a:t>
            </a:r>
          </a:p>
          <a:p>
            <a:r>
              <a:rPr lang="en-US" sz="2000" dirty="0" smtClean="0"/>
              <a:t>SRO data trailer:</a:t>
            </a:r>
          </a:p>
          <a:p>
            <a:pPr marL="285750" indent="-285750">
              <a:buFont typeface="Arial" panose="020B0604020202020204" pitchFamily="34" charset="0"/>
              <a:buChar char="•"/>
            </a:pPr>
            <a:r>
              <a:rPr lang="en-US" sz="1600" dirty="0" smtClean="0"/>
              <a:t>Ending orbit count</a:t>
            </a:r>
          </a:p>
          <a:p>
            <a:pPr marL="285750" indent="-285750">
              <a:buFont typeface="Arial" panose="020B0604020202020204" pitchFamily="34" charset="0"/>
              <a:buChar char="•"/>
            </a:pPr>
            <a:r>
              <a:rPr lang="en-US" sz="1600" dirty="0" smtClean="0"/>
              <a:t>Sync/Error/buffer status</a:t>
            </a:r>
          </a:p>
          <a:p>
            <a:pPr marL="285750" indent="-285750">
              <a:buFont typeface="Arial" panose="020B0604020202020204" pitchFamily="34" charset="0"/>
              <a:buChar char="•"/>
            </a:pPr>
            <a:r>
              <a:rPr lang="en-US" sz="1600" dirty="0" smtClean="0"/>
              <a:t>Total word count</a:t>
            </a:r>
          </a:p>
        </p:txBody>
      </p:sp>
      <p:sp>
        <p:nvSpPr>
          <p:cNvPr id="3" name="TextBox 2"/>
          <p:cNvSpPr txBox="1"/>
          <p:nvPr/>
        </p:nvSpPr>
        <p:spPr>
          <a:xfrm>
            <a:off x="1417044" y="4915940"/>
            <a:ext cx="6568540" cy="923330"/>
          </a:xfrm>
          <a:prstGeom prst="rect">
            <a:avLst/>
          </a:prstGeom>
          <a:noFill/>
        </p:spPr>
        <p:txBody>
          <a:bodyPr wrap="square" rtlCol="0">
            <a:spAutoFit/>
          </a:bodyPr>
          <a:lstStyle/>
          <a:p>
            <a:r>
              <a:rPr lang="en-US" dirty="0" smtClean="0"/>
              <a:t>*If this is used, there will be less data overlapping in between the time slice (the overlap can still occur if the detector response time is longer than 1 µs).  There will be easier synchronization check.</a:t>
            </a:r>
            <a:endParaRPr lang="en-US" dirty="0"/>
          </a:p>
        </p:txBody>
      </p:sp>
    </p:spTree>
    <p:extLst>
      <p:ext uri="{BB962C8B-B14F-4D97-AF65-F5344CB8AC3E}">
        <p14:creationId xmlns:p14="http://schemas.microsoft.com/office/powerpoint/2010/main" val="72934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endParaRPr lang="en-US" sz="2800" b="1" dirty="0" smtClean="0"/>
          </a:p>
        </p:txBody>
      </p:sp>
      <p:sp>
        <p:nvSpPr>
          <p:cNvPr id="86" name="Rectangle 85"/>
          <p:cNvSpPr/>
          <p:nvPr/>
        </p:nvSpPr>
        <p:spPr>
          <a:xfrm>
            <a:off x="6359238" y="4679013"/>
            <a:ext cx="5505595" cy="824272"/>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359238" y="3384144"/>
            <a:ext cx="5533057" cy="1049903"/>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95702" y="1136577"/>
            <a:ext cx="5146553" cy="5539978"/>
          </a:xfrm>
          <a:prstGeom prst="rect">
            <a:avLst/>
          </a:prstGeom>
          <a:noFill/>
        </p:spPr>
        <p:txBody>
          <a:bodyPr wrap="square" rtlCol="0">
            <a:spAutoFit/>
          </a:bodyPr>
          <a:lstStyle/>
          <a:p>
            <a:r>
              <a:rPr lang="en-US" sz="2000" b="1" dirty="0" smtClean="0"/>
              <a:t>GTU: Global Timing Unit </a:t>
            </a:r>
          </a:p>
          <a:p>
            <a:pPr lvl="1"/>
            <a:r>
              <a:rPr lang="en-US" dirty="0" smtClean="0"/>
              <a:t>control encoding, status decoding.</a:t>
            </a:r>
            <a:endParaRPr lang="en-US" dirty="0"/>
          </a:p>
          <a:p>
            <a:pPr lvl="1"/>
            <a:r>
              <a:rPr lang="en-US" dirty="0" smtClean="0"/>
              <a:t>The interface for machine clock source, </a:t>
            </a:r>
          </a:p>
          <a:p>
            <a:pPr lvl="1"/>
            <a:r>
              <a:rPr lang="en-US" dirty="0" smtClean="0"/>
              <a:t>Data acquisition control and monitor etc.  </a:t>
            </a:r>
          </a:p>
          <a:p>
            <a:r>
              <a:rPr lang="en-US" sz="2000" b="1" dirty="0" smtClean="0"/>
              <a:t>DAM: Data Aggregation Module: </a:t>
            </a:r>
          </a:p>
          <a:p>
            <a:pPr lvl="1"/>
            <a:r>
              <a:rPr lang="en-US" dirty="0" smtClean="0"/>
              <a:t>The clock/control </a:t>
            </a:r>
            <a:r>
              <a:rPr lang="en-US" dirty="0" err="1" smtClean="0"/>
              <a:t>fanout</a:t>
            </a:r>
            <a:r>
              <a:rPr lang="en-US" dirty="0" smtClean="0"/>
              <a:t>, and status/busy accumulation.  </a:t>
            </a:r>
          </a:p>
          <a:p>
            <a:pPr lvl="1"/>
            <a:r>
              <a:rPr lang="en-US" dirty="0" smtClean="0"/>
              <a:t>local control over the RDO boards connected, though the main function of the DAM is for Data Acquisition.</a:t>
            </a:r>
          </a:p>
          <a:p>
            <a:r>
              <a:rPr lang="en-US" sz="2000" b="1" dirty="0" smtClean="0"/>
              <a:t>RDO: optical interface of detector </a:t>
            </a:r>
            <a:r>
              <a:rPr lang="en-US" sz="2000" b="1" dirty="0" err="1" smtClean="0"/>
              <a:t>ReaDOut</a:t>
            </a:r>
            <a:endParaRPr lang="en-US" sz="2000" b="1" dirty="0"/>
          </a:p>
          <a:p>
            <a:pPr lvl="1"/>
            <a:r>
              <a:rPr lang="en-US" dirty="0" smtClean="0"/>
              <a:t>control decoding, status encoding.</a:t>
            </a:r>
          </a:p>
          <a:p>
            <a:pPr lvl="1"/>
            <a:r>
              <a:rPr lang="en-US" dirty="0" smtClean="0"/>
              <a:t>The clock/control interface to the front end electronics. </a:t>
            </a:r>
          </a:p>
          <a:p>
            <a:pPr lvl="1"/>
            <a:r>
              <a:rPr lang="en-US" dirty="0" smtClean="0"/>
              <a:t>Data collection from Frontend boards, and data transmission to the DAM</a:t>
            </a:r>
          </a:p>
          <a:p>
            <a:r>
              <a:rPr lang="en-US" sz="2000" b="1" dirty="0" smtClean="0"/>
              <a:t>FEE: </a:t>
            </a:r>
          </a:p>
          <a:p>
            <a:pPr lvl="1"/>
            <a:r>
              <a:rPr lang="en-US" sz="2000" dirty="0" smtClean="0"/>
              <a:t>Detector dependent Front End / ASIC  carrier boards</a:t>
            </a:r>
            <a:r>
              <a:rPr lang="en-US" dirty="0" smtClean="0"/>
              <a:t>.</a:t>
            </a:r>
            <a:endParaRPr lang="en-US" dirty="0"/>
          </a:p>
        </p:txBody>
      </p:sp>
      <p:sp>
        <p:nvSpPr>
          <p:cNvPr id="90" name="Rectangle 89"/>
          <p:cNvSpPr/>
          <p:nvPr/>
        </p:nvSpPr>
        <p:spPr>
          <a:xfrm>
            <a:off x="7980282" y="1298705"/>
            <a:ext cx="1449847" cy="902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GTU</a:t>
            </a:r>
            <a:endParaRPr lang="en-US" dirty="0"/>
          </a:p>
        </p:txBody>
      </p:sp>
      <p:cxnSp>
        <p:nvCxnSpPr>
          <p:cNvPr id="91" name="Straight Arrow Connector 90"/>
          <p:cNvCxnSpPr/>
          <p:nvPr/>
        </p:nvCxnSpPr>
        <p:spPr>
          <a:xfrm>
            <a:off x="7273699" y="2108157"/>
            <a:ext cx="706582" cy="0"/>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217200" y="1832246"/>
            <a:ext cx="684803" cy="369332"/>
          </a:xfrm>
          <a:prstGeom prst="rect">
            <a:avLst/>
          </a:prstGeom>
          <a:noFill/>
        </p:spPr>
        <p:txBody>
          <a:bodyPr wrap="none" rtlCol="0">
            <a:spAutoFit/>
          </a:bodyPr>
          <a:lstStyle/>
          <a:p>
            <a:r>
              <a:rPr lang="en-US" dirty="0" smtClean="0">
                <a:solidFill>
                  <a:schemeClr val="accent6">
                    <a:lumMod val="75000"/>
                  </a:schemeClr>
                </a:solidFill>
              </a:rPr>
              <a:t>Clock</a:t>
            </a:r>
            <a:endParaRPr lang="en-US" dirty="0">
              <a:solidFill>
                <a:schemeClr val="accent6">
                  <a:lumMod val="75000"/>
                </a:schemeClr>
              </a:solidFill>
            </a:endParaRPr>
          </a:p>
        </p:txBody>
      </p:sp>
      <p:cxnSp>
        <p:nvCxnSpPr>
          <p:cNvPr id="93" name="Straight Arrow Connector 92"/>
          <p:cNvCxnSpPr/>
          <p:nvPr/>
        </p:nvCxnSpPr>
        <p:spPr>
          <a:xfrm>
            <a:off x="7273699" y="1780964"/>
            <a:ext cx="706582"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130058" y="1481865"/>
            <a:ext cx="877741" cy="369332"/>
          </a:xfrm>
          <a:prstGeom prst="rect">
            <a:avLst/>
          </a:prstGeom>
          <a:noFill/>
        </p:spPr>
        <p:txBody>
          <a:bodyPr wrap="none" rtlCol="0">
            <a:spAutoFit/>
          </a:bodyPr>
          <a:lstStyle/>
          <a:p>
            <a:r>
              <a:rPr lang="en-US" dirty="0" smtClean="0">
                <a:solidFill>
                  <a:srgbClr val="7030A0"/>
                </a:solidFill>
              </a:rPr>
              <a:t>Control</a:t>
            </a:r>
            <a:endParaRPr lang="en-US" dirty="0">
              <a:solidFill>
                <a:srgbClr val="7030A0"/>
              </a:solidFill>
            </a:endParaRPr>
          </a:p>
        </p:txBody>
      </p:sp>
      <p:cxnSp>
        <p:nvCxnSpPr>
          <p:cNvPr id="95" name="Straight Arrow Connector 94"/>
          <p:cNvCxnSpPr/>
          <p:nvPr/>
        </p:nvCxnSpPr>
        <p:spPr>
          <a:xfrm>
            <a:off x="7273699" y="1381955"/>
            <a:ext cx="706582" cy="0"/>
          </a:xfrm>
          <a:prstGeom prst="straightConnector1">
            <a:avLst/>
          </a:prstGeom>
          <a:ln w="254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246180" y="1087606"/>
            <a:ext cx="761619" cy="369332"/>
          </a:xfrm>
          <a:prstGeom prst="rect">
            <a:avLst/>
          </a:prstGeom>
          <a:noFill/>
        </p:spPr>
        <p:txBody>
          <a:bodyPr wrap="none" rtlCol="0">
            <a:spAutoFit/>
          </a:bodyPr>
          <a:lstStyle/>
          <a:p>
            <a:r>
              <a:rPr lang="en-US" dirty="0" smtClean="0">
                <a:solidFill>
                  <a:srgbClr val="00B050"/>
                </a:solidFill>
              </a:rPr>
              <a:t>Status</a:t>
            </a:r>
            <a:endParaRPr lang="en-US" dirty="0">
              <a:solidFill>
                <a:srgbClr val="00B050"/>
              </a:solidFill>
            </a:endParaRPr>
          </a:p>
        </p:txBody>
      </p:sp>
      <p:sp>
        <p:nvSpPr>
          <p:cNvPr id="97" name="Rectangle 96"/>
          <p:cNvSpPr/>
          <p:nvPr/>
        </p:nvSpPr>
        <p:spPr>
          <a:xfrm>
            <a:off x="9005366" y="3732246"/>
            <a:ext cx="1324724"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a:t>
            </a:r>
            <a:endParaRPr lang="en-US" dirty="0"/>
          </a:p>
        </p:txBody>
      </p:sp>
      <p:sp>
        <p:nvSpPr>
          <p:cNvPr id="98" name="Rectangle 97"/>
          <p:cNvSpPr/>
          <p:nvPr/>
        </p:nvSpPr>
        <p:spPr>
          <a:xfrm>
            <a:off x="6985863" y="3738922"/>
            <a:ext cx="1324724"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a:t>
            </a:r>
            <a:endParaRPr lang="en-US" dirty="0"/>
          </a:p>
        </p:txBody>
      </p:sp>
      <p:sp>
        <p:nvSpPr>
          <p:cNvPr id="99" name="Rectangle 98"/>
          <p:cNvSpPr/>
          <p:nvPr/>
        </p:nvSpPr>
        <p:spPr>
          <a:xfrm>
            <a:off x="9895937" y="4799142"/>
            <a:ext cx="694659"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00" name="Rectangle 99"/>
          <p:cNvSpPr/>
          <p:nvPr/>
        </p:nvSpPr>
        <p:spPr>
          <a:xfrm>
            <a:off x="8874110" y="4799142"/>
            <a:ext cx="626888"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01" name="Rectangle 100"/>
          <p:cNvSpPr/>
          <p:nvPr/>
        </p:nvSpPr>
        <p:spPr>
          <a:xfrm>
            <a:off x="7639524" y="4778822"/>
            <a:ext cx="603250"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sp>
        <p:nvSpPr>
          <p:cNvPr id="102" name="Rectangle 101"/>
          <p:cNvSpPr/>
          <p:nvPr/>
        </p:nvSpPr>
        <p:spPr>
          <a:xfrm>
            <a:off x="6554837" y="4778822"/>
            <a:ext cx="666109" cy="58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RDO</a:t>
            </a:r>
            <a:endParaRPr lang="en-US" dirty="0"/>
          </a:p>
        </p:txBody>
      </p:sp>
      <p:cxnSp>
        <p:nvCxnSpPr>
          <p:cNvPr id="103" name="Straight Arrow Connector 102"/>
          <p:cNvCxnSpPr>
            <a:endCxn id="97" idx="0"/>
          </p:cNvCxnSpPr>
          <p:nvPr/>
        </p:nvCxnSpPr>
        <p:spPr>
          <a:xfrm>
            <a:off x="9110438" y="1913737"/>
            <a:ext cx="557290" cy="1818509"/>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00" idx="0"/>
          </p:cNvCxnSpPr>
          <p:nvPr/>
        </p:nvCxnSpPr>
        <p:spPr>
          <a:xfrm flipH="1">
            <a:off x="9187554" y="4321468"/>
            <a:ext cx="197018" cy="477674"/>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02" idx="0"/>
          </p:cNvCxnSpPr>
          <p:nvPr/>
        </p:nvCxnSpPr>
        <p:spPr>
          <a:xfrm flipH="1">
            <a:off x="6887892" y="4311432"/>
            <a:ext cx="365090" cy="467390"/>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101" idx="0"/>
          </p:cNvCxnSpPr>
          <p:nvPr/>
        </p:nvCxnSpPr>
        <p:spPr>
          <a:xfrm>
            <a:off x="7819185" y="4321468"/>
            <a:ext cx="121964" cy="457354"/>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99" idx="0"/>
          </p:cNvCxnSpPr>
          <p:nvPr/>
        </p:nvCxnSpPr>
        <p:spPr>
          <a:xfrm>
            <a:off x="10109231" y="4311432"/>
            <a:ext cx="134036" cy="487710"/>
          </a:xfrm>
          <a:prstGeom prst="straightConnector1">
            <a:avLst/>
          </a:prstGeom>
          <a:ln w="222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98" idx="0"/>
          </p:cNvCxnSpPr>
          <p:nvPr/>
        </p:nvCxnSpPr>
        <p:spPr>
          <a:xfrm flipH="1">
            <a:off x="7648225" y="1917308"/>
            <a:ext cx="574045" cy="1821614"/>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997324" y="3214776"/>
            <a:ext cx="298450" cy="5884"/>
          </a:xfrm>
          <a:prstGeom prst="line">
            <a:avLst/>
          </a:prstGeom>
          <a:ln w="47625">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517129" y="2782913"/>
            <a:ext cx="298450" cy="588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393286" y="4539243"/>
            <a:ext cx="298450" cy="5884"/>
          </a:xfrm>
          <a:prstGeom prst="line">
            <a:avLst/>
          </a:prstGeom>
          <a:ln w="4762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633985" y="4533359"/>
            <a:ext cx="298450" cy="5884"/>
          </a:xfrm>
          <a:prstGeom prst="line">
            <a:avLst/>
          </a:prstGeom>
          <a:ln w="4762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707122" y="2585760"/>
            <a:ext cx="1245936" cy="50013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Acquisition</a:t>
            </a:r>
            <a:endParaRPr lang="en-US" dirty="0"/>
          </a:p>
        </p:txBody>
      </p:sp>
      <p:cxnSp>
        <p:nvCxnSpPr>
          <p:cNvPr id="114" name="Straight Arrow Connector 113"/>
          <p:cNvCxnSpPr/>
          <p:nvPr/>
        </p:nvCxnSpPr>
        <p:spPr>
          <a:xfrm flipH="1">
            <a:off x="10025842" y="3092128"/>
            <a:ext cx="816665" cy="637397"/>
          </a:xfrm>
          <a:prstGeom prst="straightConnector1">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8138495" y="3085898"/>
            <a:ext cx="1757442" cy="640186"/>
          </a:xfrm>
          <a:prstGeom prst="straightConnector1">
            <a:avLst/>
          </a:prstGeom>
          <a:ln w="19050">
            <a:solidFill>
              <a:schemeClr val="accent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0725392" y="3598743"/>
            <a:ext cx="916789" cy="523220"/>
          </a:xfrm>
          <a:prstGeom prst="rect">
            <a:avLst/>
          </a:prstGeom>
          <a:noFill/>
        </p:spPr>
        <p:txBody>
          <a:bodyPr wrap="none" rtlCol="0">
            <a:spAutoFit/>
          </a:bodyPr>
          <a:lstStyle/>
          <a:p>
            <a:r>
              <a:rPr lang="en-US" sz="2800" dirty="0" smtClean="0"/>
              <a:t>DAM</a:t>
            </a:r>
            <a:endParaRPr lang="en-US" sz="2800" dirty="0"/>
          </a:p>
        </p:txBody>
      </p:sp>
      <p:sp>
        <p:nvSpPr>
          <p:cNvPr id="117" name="TextBox 116"/>
          <p:cNvSpPr txBox="1"/>
          <p:nvPr/>
        </p:nvSpPr>
        <p:spPr>
          <a:xfrm>
            <a:off x="10747899" y="4844824"/>
            <a:ext cx="838691" cy="523220"/>
          </a:xfrm>
          <a:prstGeom prst="rect">
            <a:avLst/>
          </a:prstGeom>
          <a:noFill/>
        </p:spPr>
        <p:txBody>
          <a:bodyPr wrap="none" rtlCol="0">
            <a:spAutoFit/>
          </a:bodyPr>
          <a:lstStyle/>
          <a:p>
            <a:r>
              <a:rPr lang="en-US" sz="2800" dirty="0" smtClean="0"/>
              <a:t>RDO</a:t>
            </a:r>
            <a:endParaRPr lang="en-US" sz="2800" dirty="0"/>
          </a:p>
        </p:txBody>
      </p:sp>
      <p:sp>
        <p:nvSpPr>
          <p:cNvPr id="118" name="TextBox 117"/>
          <p:cNvSpPr txBox="1"/>
          <p:nvPr/>
        </p:nvSpPr>
        <p:spPr>
          <a:xfrm>
            <a:off x="10631145" y="1582689"/>
            <a:ext cx="814518" cy="523220"/>
          </a:xfrm>
          <a:prstGeom prst="rect">
            <a:avLst/>
          </a:prstGeom>
          <a:noFill/>
        </p:spPr>
        <p:txBody>
          <a:bodyPr wrap="none" rtlCol="0">
            <a:spAutoFit/>
          </a:bodyPr>
          <a:lstStyle/>
          <a:p>
            <a:r>
              <a:rPr lang="en-US" sz="2800" dirty="0" smtClean="0"/>
              <a:t>GTU</a:t>
            </a:r>
            <a:endParaRPr lang="en-US" sz="2800" dirty="0"/>
          </a:p>
        </p:txBody>
      </p:sp>
      <p:sp>
        <p:nvSpPr>
          <p:cNvPr id="119" name="TextBox 118"/>
          <p:cNvSpPr txBox="1"/>
          <p:nvPr/>
        </p:nvSpPr>
        <p:spPr>
          <a:xfrm>
            <a:off x="10565055" y="365760"/>
            <a:ext cx="843501" cy="523220"/>
          </a:xfrm>
          <a:prstGeom prst="rect">
            <a:avLst/>
          </a:prstGeom>
          <a:noFill/>
        </p:spPr>
        <p:txBody>
          <a:bodyPr wrap="none" rtlCol="0">
            <a:spAutoFit/>
          </a:bodyPr>
          <a:lstStyle/>
          <a:p>
            <a:r>
              <a:rPr lang="en-US" sz="2800" b="1" dirty="0" err="1"/>
              <a:t>e</a:t>
            </a:r>
            <a:r>
              <a:rPr lang="en-US" sz="2800" b="1" dirty="0" err="1" smtClean="0"/>
              <a:t>PIC</a:t>
            </a:r>
            <a:endParaRPr lang="en-US" sz="2800" b="1" dirty="0"/>
          </a:p>
        </p:txBody>
      </p:sp>
      <p:sp>
        <p:nvSpPr>
          <p:cNvPr id="120" name="TextBox 119"/>
          <p:cNvSpPr txBox="1"/>
          <p:nvPr/>
        </p:nvSpPr>
        <p:spPr>
          <a:xfrm>
            <a:off x="6412814" y="1927562"/>
            <a:ext cx="798617" cy="369332"/>
          </a:xfrm>
          <a:prstGeom prst="rect">
            <a:avLst/>
          </a:prstGeom>
          <a:noFill/>
        </p:spPr>
        <p:txBody>
          <a:bodyPr wrap="none" rtlCol="0">
            <a:spAutoFit/>
          </a:bodyPr>
          <a:lstStyle/>
          <a:p>
            <a:r>
              <a:rPr lang="en-US" dirty="0" smtClean="0"/>
              <a:t>EIC/RF</a:t>
            </a:r>
            <a:endParaRPr lang="en-US" dirty="0"/>
          </a:p>
        </p:txBody>
      </p:sp>
      <p:sp>
        <p:nvSpPr>
          <p:cNvPr id="121" name="Rectangle 120"/>
          <p:cNvSpPr/>
          <p:nvPr/>
        </p:nvSpPr>
        <p:spPr>
          <a:xfrm>
            <a:off x="6397760" y="1662314"/>
            <a:ext cx="835677" cy="634264"/>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280000" y="1173451"/>
            <a:ext cx="835677" cy="682096"/>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6359238" y="1173451"/>
            <a:ext cx="1130770" cy="584775"/>
          </a:xfrm>
          <a:prstGeom prst="rect">
            <a:avLst/>
          </a:prstGeom>
          <a:noFill/>
        </p:spPr>
        <p:txBody>
          <a:bodyPr wrap="square" rtlCol="0">
            <a:spAutoFit/>
          </a:bodyPr>
          <a:lstStyle/>
          <a:p>
            <a:r>
              <a:rPr lang="en-US" dirty="0" smtClean="0"/>
              <a:t>Online </a:t>
            </a:r>
            <a:r>
              <a:rPr lang="en-US" sz="1400" dirty="0" smtClean="0"/>
              <a:t>computer</a:t>
            </a:r>
            <a:endParaRPr lang="en-US" sz="1400" dirty="0"/>
          </a:p>
        </p:txBody>
      </p:sp>
      <p:sp>
        <p:nvSpPr>
          <p:cNvPr id="124" name="Rectangle 123"/>
          <p:cNvSpPr/>
          <p:nvPr/>
        </p:nvSpPr>
        <p:spPr>
          <a:xfrm>
            <a:off x="7482481" y="1169220"/>
            <a:ext cx="4409814" cy="1178838"/>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357640" y="5693349"/>
            <a:ext cx="5505595" cy="617147"/>
          </a:xfrm>
          <a:prstGeom prst="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016852" y="5859160"/>
            <a:ext cx="603250" cy="39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a:t>
            </a:r>
            <a:endParaRPr lang="en-US" dirty="0"/>
          </a:p>
        </p:txBody>
      </p:sp>
      <p:sp>
        <p:nvSpPr>
          <p:cNvPr id="127" name="Rectangle 126"/>
          <p:cNvSpPr/>
          <p:nvPr/>
        </p:nvSpPr>
        <p:spPr>
          <a:xfrm>
            <a:off x="6932165" y="5859160"/>
            <a:ext cx="666109" cy="39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a:t>
            </a:r>
            <a:endParaRPr lang="en-US" dirty="0"/>
          </a:p>
        </p:txBody>
      </p:sp>
      <p:cxnSp>
        <p:nvCxnSpPr>
          <p:cNvPr id="128" name="Straight Arrow Connector 127"/>
          <p:cNvCxnSpPr/>
          <p:nvPr/>
        </p:nvCxnSpPr>
        <p:spPr>
          <a:xfrm flipH="1">
            <a:off x="7350888" y="5355777"/>
            <a:ext cx="365090" cy="467390"/>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126" idx="0"/>
          </p:cNvCxnSpPr>
          <p:nvPr/>
        </p:nvCxnSpPr>
        <p:spPr>
          <a:xfrm>
            <a:off x="8168831" y="5368044"/>
            <a:ext cx="149646" cy="491116"/>
          </a:xfrm>
          <a:prstGeom prst="straightConnector1">
            <a:avLst/>
          </a:prstGeom>
          <a:ln w="222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770614" y="5619581"/>
            <a:ext cx="298450" cy="588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842507" y="5659407"/>
            <a:ext cx="699230" cy="523220"/>
          </a:xfrm>
          <a:prstGeom prst="rect">
            <a:avLst/>
          </a:prstGeom>
          <a:noFill/>
        </p:spPr>
        <p:txBody>
          <a:bodyPr wrap="none" rtlCol="0">
            <a:spAutoFit/>
          </a:bodyPr>
          <a:lstStyle/>
          <a:p>
            <a:r>
              <a:rPr lang="en-US" sz="2800" dirty="0" smtClean="0"/>
              <a:t>FEE</a:t>
            </a:r>
            <a:endParaRPr lang="en-US" sz="2800" dirty="0"/>
          </a:p>
        </p:txBody>
      </p:sp>
      <p:sp>
        <p:nvSpPr>
          <p:cNvPr id="132" name="Rectangle 131"/>
          <p:cNvSpPr/>
          <p:nvPr/>
        </p:nvSpPr>
        <p:spPr>
          <a:xfrm>
            <a:off x="6103709" y="523576"/>
            <a:ext cx="4291175" cy="369332"/>
          </a:xfrm>
          <a:prstGeom prst="rect">
            <a:avLst/>
          </a:prstGeom>
        </p:spPr>
        <p:txBody>
          <a:bodyPr wrap="none">
            <a:spAutoFit/>
          </a:bodyPr>
          <a:lstStyle/>
          <a:p>
            <a:r>
              <a:rPr lang="en-US" b="1" dirty="0"/>
              <a:t>System Clock: 98.5 </a:t>
            </a:r>
            <a:r>
              <a:rPr lang="en-US" b="1" dirty="0" smtClean="0"/>
              <a:t>MHz (100MHz nominal)</a:t>
            </a:r>
            <a:endParaRPr lang="en-US" b="1" dirty="0"/>
          </a:p>
        </p:txBody>
      </p:sp>
    </p:spTree>
    <p:extLst>
      <p:ext uri="{BB962C8B-B14F-4D97-AF65-F5344CB8AC3E}">
        <p14:creationId xmlns:p14="http://schemas.microsoft.com/office/powerpoint/2010/main" val="41411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222414" y="3110322"/>
            <a:ext cx="1070589" cy="2240618"/>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169809" y="1462183"/>
            <a:ext cx="1333620" cy="2329765"/>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864129" y="3936236"/>
            <a:ext cx="1320480" cy="1999479"/>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15729" y="1123640"/>
            <a:ext cx="692845" cy="1063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25553" y="1165746"/>
            <a:ext cx="583021" cy="923330"/>
          </a:xfrm>
          <a:prstGeom prst="rect">
            <a:avLst/>
          </a:prstGeom>
          <a:noFill/>
        </p:spPr>
        <p:txBody>
          <a:bodyPr wrap="square" rtlCol="0">
            <a:spAutoFit/>
          </a:bodyPr>
          <a:lstStyle/>
          <a:p>
            <a:r>
              <a:rPr lang="en-US" dirty="0" smtClean="0"/>
              <a:t>EIC</a:t>
            </a:r>
          </a:p>
          <a:p>
            <a:r>
              <a:rPr lang="en-US" dirty="0" smtClean="0"/>
              <a:t>RF</a:t>
            </a:r>
          </a:p>
          <a:p>
            <a:r>
              <a:rPr lang="en-US" dirty="0" smtClean="0"/>
              <a:t>in</a:t>
            </a:r>
            <a:endParaRPr lang="en-US" dirty="0"/>
          </a:p>
        </p:txBody>
      </p:sp>
      <p:sp>
        <p:nvSpPr>
          <p:cNvPr id="6" name="Rectangle 5"/>
          <p:cNvSpPr/>
          <p:nvPr/>
        </p:nvSpPr>
        <p:spPr>
          <a:xfrm>
            <a:off x="3700705" y="1318843"/>
            <a:ext cx="1769706" cy="740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00705" y="1332171"/>
            <a:ext cx="2141741" cy="646331"/>
          </a:xfrm>
          <a:prstGeom prst="rect">
            <a:avLst/>
          </a:prstGeom>
          <a:noFill/>
        </p:spPr>
        <p:txBody>
          <a:bodyPr wrap="square" rtlCol="0">
            <a:spAutoFit/>
          </a:bodyPr>
          <a:lstStyle/>
          <a:p>
            <a:r>
              <a:rPr lang="en-US" dirty="0" smtClean="0"/>
              <a:t>EIC/</a:t>
            </a:r>
            <a:r>
              <a:rPr lang="en-US" dirty="0" err="1" smtClean="0"/>
              <a:t>ePIC</a:t>
            </a:r>
            <a:r>
              <a:rPr lang="en-US" dirty="0" smtClean="0"/>
              <a:t> clock  &amp; beam orbit info</a:t>
            </a:r>
            <a:endParaRPr lang="en-US" dirty="0"/>
          </a:p>
        </p:txBody>
      </p:sp>
      <p:sp>
        <p:nvSpPr>
          <p:cNvPr id="8" name="Rectangle 7"/>
          <p:cNvSpPr/>
          <p:nvPr/>
        </p:nvSpPr>
        <p:spPr>
          <a:xfrm>
            <a:off x="7061280" y="365760"/>
            <a:ext cx="1769706" cy="740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37480" y="412688"/>
            <a:ext cx="1770421" cy="646331"/>
          </a:xfrm>
          <a:prstGeom prst="rect">
            <a:avLst/>
          </a:prstGeom>
          <a:noFill/>
        </p:spPr>
        <p:txBody>
          <a:bodyPr wrap="none" rtlCol="0">
            <a:spAutoFit/>
          </a:bodyPr>
          <a:lstStyle/>
          <a:p>
            <a:r>
              <a:rPr lang="en-US" dirty="0" smtClean="0"/>
              <a:t>Online computer</a:t>
            </a:r>
          </a:p>
          <a:p>
            <a:r>
              <a:rPr lang="en-US" dirty="0" smtClean="0"/>
              <a:t>Run control</a:t>
            </a:r>
            <a:endParaRPr lang="en-US" dirty="0"/>
          </a:p>
        </p:txBody>
      </p:sp>
      <p:sp>
        <p:nvSpPr>
          <p:cNvPr id="10" name="Rectangle 9"/>
          <p:cNvSpPr/>
          <p:nvPr/>
        </p:nvSpPr>
        <p:spPr>
          <a:xfrm>
            <a:off x="5971153" y="1544827"/>
            <a:ext cx="3949960" cy="2722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2"/>
            <a:endCxn id="10" idx="0"/>
          </p:cNvCxnSpPr>
          <p:nvPr/>
        </p:nvCxnSpPr>
        <p:spPr>
          <a:xfrm>
            <a:off x="7946133" y="1105945"/>
            <a:ext cx="0" cy="438882"/>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7" idx="1"/>
          </p:cNvCxnSpPr>
          <p:nvPr/>
        </p:nvCxnSpPr>
        <p:spPr>
          <a:xfrm>
            <a:off x="2808574" y="1655336"/>
            <a:ext cx="892131"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53900" y="1688935"/>
            <a:ext cx="5165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232669" y="1544827"/>
            <a:ext cx="688444" cy="2722491"/>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356093" y="2590686"/>
            <a:ext cx="441596" cy="369332"/>
          </a:xfrm>
          <a:prstGeom prst="rect">
            <a:avLst/>
          </a:prstGeom>
          <a:noFill/>
        </p:spPr>
        <p:txBody>
          <a:bodyPr wrap="none" rtlCol="0">
            <a:spAutoFit/>
          </a:bodyPr>
          <a:lstStyle/>
          <a:p>
            <a:r>
              <a:rPr lang="en-US" dirty="0" smtClean="0"/>
              <a:t>GT</a:t>
            </a:r>
            <a:endParaRPr lang="en-US" dirty="0"/>
          </a:p>
        </p:txBody>
      </p:sp>
      <p:cxnSp>
        <p:nvCxnSpPr>
          <p:cNvPr id="16" name="Straight Arrow Connector 15"/>
          <p:cNvCxnSpPr/>
          <p:nvPr/>
        </p:nvCxnSpPr>
        <p:spPr>
          <a:xfrm>
            <a:off x="9921113" y="1978502"/>
            <a:ext cx="782216"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921113" y="3517742"/>
            <a:ext cx="782216" cy="0"/>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312221" y="2089076"/>
            <a:ext cx="0" cy="11431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703329" y="1732275"/>
            <a:ext cx="688444" cy="498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0" name="TextBox 19"/>
          <p:cNvSpPr txBox="1"/>
          <p:nvPr/>
        </p:nvSpPr>
        <p:spPr>
          <a:xfrm>
            <a:off x="10711479" y="1688935"/>
            <a:ext cx="739305" cy="584775"/>
          </a:xfrm>
          <a:prstGeom prst="rect">
            <a:avLst/>
          </a:prstGeom>
          <a:noFill/>
        </p:spPr>
        <p:txBody>
          <a:bodyPr wrap="none" rtlCol="0">
            <a:spAutoFit/>
          </a:bodyPr>
          <a:lstStyle/>
          <a:p>
            <a:r>
              <a:rPr lang="en-US" dirty="0" smtClean="0">
                <a:solidFill>
                  <a:schemeClr val="bg1">
                    <a:lumMod val="65000"/>
                  </a:schemeClr>
                </a:solidFill>
              </a:rPr>
              <a:t>DAM</a:t>
            </a:r>
          </a:p>
          <a:p>
            <a:r>
              <a:rPr lang="en-US" sz="1400" dirty="0" smtClean="0">
                <a:solidFill>
                  <a:schemeClr val="bg1">
                    <a:lumMod val="65000"/>
                  </a:schemeClr>
                </a:solidFill>
              </a:rPr>
              <a:t>(</a:t>
            </a:r>
            <a:r>
              <a:rPr lang="en-US" sz="1400" dirty="0" err="1" smtClean="0">
                <a:solidFill>
                  <a:schemeClr val="bg1">
                    <a:lumMod val="65000"/>
                  </a:schemeClr>
                </a:solidFill>
              </a:rPr>
              <a:t>dRICH</a:t>
            </a:r>
            <a:r>
              <a:rPr lang="en-US" sz="1400" dirty="0" smtClean="0">
                <a:solidFill>
                  <a:schemeClr val="bg1">
                    <a:lumMod val="65000"/>
                  </a:schemeClr>
                </a:solidFill>
              </a:rPr>
              <a:t>)</a:t>
            </a:r>
            <a:endParaRPr lang="en-US" sz="1400" dirty="0">
              <a:solidFill>
                <a:schemeClr val="bg1">
                  <a:lumMod val="65000"/>
                </a:schemeClr>
              </a:solidFill>
            </a:endParaRPr>
          </a:p>
        </p:txBody>
      </p:sp>
      <p:sp>
        <p:nvSpPr>
          <p:cNvPr id="21" name="TextBox 20"/>
          <p:cNvSpPr txBox="1"/>
          <p:nvPr/>
        </p:nvSpPr>
        <p:spPr>
          <a:xfrm>
            <a:off x="10094672" y="1664458"/>
            <a:ext cx="514885" cy="369332"/>
          </a:xfrm>
          <a:prstGeom prst="rect">
            <a:avLst/>
          </a:prstGeom>
          <a:noFill/>
        </p:spPr>
        <p:txBody>
          <a:bodyPr wrap="none" rtlCol="0">
            <a:spAutoFit/>
          </a:bodyPr>
          <a:lstStyle/>
          <a:p>
            <a:r>
              <a:rPr lang="en-US" dirty="0" smtClean="0">
                <a:solidFill>
                  <a:schemeClr val="bg1">
                    <a:lumMod val="65000"/>
                  </a:schemeClr>
                </a:solidFill>
              </a:rPr>
              <a:t>SFP</a:t>
            </a:r>
            <a:endParaRPr lang="en-US" dirty="0">
              <a:solidFill>
                <a:schemeClr val="bg1">
                  <a:lumMod val="65000"/>
                </a:schemeClr>
              </a:solidFill>
            </a:endParaRPr>
          </a:p>
        </p:txBody>
      </p:sp>
      <p:sp>
        <p:nvSpPr>
          <p:cNvPr id="22" name="Rectangle 21"/>
          <p:cNvSpPr/>
          <p:nvPr/>
        </p:nvSpPr>
        <p:spPr>
          <a:xfrm>
            <a:off x="3625833" y="3403302"/>
            <a:ext cx="1919449" cy="73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996631" y="3461662"/>
            <a:ext cx="1395767" cy="369332"/>
          </a:xfrm>
          <a:prstGeom prst="rect">
            <a:avLst/>
          </a:prstGeom>
          <a:noFill/>
        </p:spPr>
        <p:txBody>
          <a:bodyPr wrap="none" rtlCol="0">
            <a:spAutoFit/>
          </a:bodyPr>
          <a:lstStyle/>
          <a:p>
            <a:r>
              <a:rPr lang="en-US" dirty="0" smtClean="0"/>
              <a:t>Clock buffers</a:t>
            </a:r>
            <a:endParaRPr lang="en-US" dirty="0"/>
          </a:p>
        </p:txBody>
      </p:sp>
      <p:cxnSp>
        <p:nvCxnSpPr>
          <p:cNvPr id="24" name="Straight Arrow Connector 23"/>
          <p:cNvCxnSpPr>
            <a:stCxn id="6" idx="2"/>
            <a:endCxn id="22" idx="0"/>
          </p:cNvCxnSpPr>
          <p:nvPr/>
        </p:nvCxnSpPr>
        <p:spPr>
          <a:xfrm>
            <a:off x="4585558" y="2059028"/>
            <a:ext cx="0" cy="1344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128057" y="4408905"/>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6" name="TextBox 25"/>
          <p:cNvSpPr txBox="1"/>
          <p:nvPr/>
        </p:nvSpPr>
        <p:spPr>
          <a:xfrm>
            <a:off x="2172152" y="4329949"/>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27" name="Elbow Connector 26"/>
          <p:cNvCxnSpPr>
            <a:endCxn id="25" idx="3"/>
          </p:cNvCxnSpPr>
          <p:nvPr/>
        </p:nvCxnSpPr>
        <p:spPr>
          <a:xfrm rot="10800000" flipV="1">
            <a:off x="2820902" y="4138272"/>
            <a:ext cx="882752" cy="484066"/>
          </a:xfrm>
          <a:prstGeom prst="bentConnector3">
            <a:avLst>
              <a:gd name="adj1" fmla="val -13878"/>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28056" y="5354124"/>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9" name="TextBox 28"/>
          <p:cNvSpPr txBox="1"/>
          <p:nvPr/>
        </p:nvSpPr>
        <p:spPr>
          <a:xfrm>
            <a:off x="2172151" y="5275168"/>
            <a:ext cx="604653" cy="584775"/>
          </a:xfrm>
          <a:prstGeom prst="rect">
            <a:avLst/>
          </a:prstGeom>
          <a:noFill/>
        </p:spPr>
        <p:txBody>
          <a:bodyPr wrap="square" rtlCol="0">
            <a:spAutoFit/>
          </a:bodyPr>
          <a:lstStyle/>
          <a:p>
            <a:r>
              <a:rPr lang="en-US" dirty="0" smtClean="0">
                <a:solidFill>
                  <a:schemeClr val="bg1">
                    <a:lumMod val="65000"/>
                  </a:schemeClr>
                </a:solidFill>
              </a:rPr>
              <a:t>RDO </a:t>
            </a:r>
            <a:r>
              <a:rPr lang="en-US" sz="1400" dirty="0" smtClean="0">
                <a:solidFill>
                  <a:schemeClr val="bg1">
                    <a:lumMod val="65000"/>
                  </a:schemeClr>
                </a:solidFill>
              </a:rPr>
              <a:t>(TOF)</a:t>
            </a:r>
            <a:endParaRPr lang="en-US" sz="1400" dirty="0">
              <a:solidFill>
                <a:schemeClr val="bg1">
                  <a:lumMod val="65000"/>
                </a:schemeClr>
              </a:solidFill>
            </a:endParaRPr>
          </a:p>
        </p:txBody>
      </p:sp>
      <p:cxnSp>
        <p:nvCxnSpPr>
          <p:cNvPr id="30" name="Straight Connector 29"/>
          <p:cNvCxnSpPr>
            <a:stCxn id="26" idx="2"/>
            <a:endCxn id="29" idx="0"/>
          </p:cNvCxnSpPr>
          <p:nvPr/>
        </p:nvCxnSpPr>
        <p:spPr>
          <a:xfrm flipH="1">
            <a:off x="2474478" y="4914724"/>
            <a:ext cx="1" cy="360444"/>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84609" y="4326765"/>
            <a:ext cx="514885" cy="369332"/>
          </a:xfrm>
          <a:prstGeom prst="rect">
            <a:avLst/>
          </a:prstGeom>
          <a:noFill/>
        </p:spPr>
        <p:txBody>
          <a:bodyPr wrap="none" rtlCol="0">
            <a:spAutoFit/>
          </a:bodyPr>
          <a:lstStyle/>
          <a:p>
            <a:r>
              <a:rPr lang="en-US" dirty="0" smtClean="0"/>
              <a:t>SFP</a:t>
            </a:r>
            <a:endParaRPr lang="en-US" dirty="0"/>
          </a:p>
        </p:txBody>
      </p:sp>
      <p:sp>
        <p:nvSpPr>
          <p:cNvPr id="32" name="Rectangle 31"/>
          <p:cNvSpPr/>
          <p:nvPr/>
        </p:nvSpPr>
        <p:spPr>
          <a:xfrm>
            <a:off x="5828371" y="5350940"/>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lbow Connector 32"/>
          <p:cNvCxnSpPr/>
          <p:nvPr/>
        </p:nvCxnSpPr>
        <p:spPr>
          <a:xfrm rot="16200000" flipH="1">
            <a:off x="5039108" y="4419588"/>
            <a:ext cx="1215852" cy="64685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2" idx="0"/>
          </p:cNvCxnSpPr>
          <p:nvPr/>
        </p:nvCxnSpPr>
        <p:spPr>
          <a:xfrm>
            <a:off x="6170439" y="4267318"/>
            <a:ext cx="4355"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359390" y="4267318"/>
            <a:ext cx="0" cy="10836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67063" y="5350940"/>
            <a:ext cx="654153" cy="584775"/>
          </a:xfrm>
          <a:prstGeom prst="rect">
            <a:avLst/>
          </a:prstGeom>
          <a:noFill/>
        </p:spPr>
        <p:txBody>
          <a:bodyPr wrap="none" rtlCol="0">
            <a:spAutoFit/>
          </a:bodyPr>
          <a:lstStyle/>
          <a:p>
            <a:r>
              <a:rPr lang="en-US" dirty="0" smtClean="0"/>
              <a:t>DAM</a:t>
            </a:r>
          </a:p>
          <a:p>
            <a:endParaRPr lang="en-US" sz="1400" dirty="0"/>
          </a:p>
        </p:txBody>
      </p:sp>
      <p:sp>
        <p:nvSpPr>
          <p:cNvPr id="37" name="Rectangle 36"/>
          <p:cNvSpPr/>
          <p:nvPr/>
        </p:nvSpPr>
        <p:spPr>
          <a:xfrm>
            <a:off x="5262410" y="6093836"/>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285355" y="6093969"/>
            <a:ext cx="604653" cy="369332"/>
          </a:xfrm>
          <a:prstGeom prst="rect">
            <a:avLst/>
          </a:prstGeom>
          <a:noFill/>
        </p:spPr>
        <p:txBody>
          <a:bodyPr wrap="square" rtlCol="0">
            <a:spAutoFit/>
          </a:bodyPr>
          <a:lstStyle/>
          <a:p>
            <a:r>
              <a:rPr lang="en-US" dirty="0" smtClean="0"/>
              <a:t>RDO</a:t>
            </a:r>
            <a:endParaRPr lang="en-US" sz="1400" dirty="0"/>
          </a:p>
        </p:txBody>
      </p:sp>
      <p:sp>
        <p:nvSpPr>
          <p:cNvPr id="39" name="Rectangle 38"/>
          <p:cNvSpPr/>
          <p:nvPr/>
        </p:nvSpPr>
        <p:spPr>
          <a:xfrm>
            <a:off x="6405806" y="6093836"/>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428751" y="6093969"/>
            <a:ext cx="604653" cy="369332"/>
          </a:xfrm>
          <a:prstGeom prst="rect">
            <a:avLst/>
          </a:prstGeom>
          <a:noFill/>
        </p:spPr>
        <p:txBody>
          <a:bodyPr wrap="square" rtlCol="0">
            <a:spAutoFit/>
          </a:bodyPr>
          <a:lstStyle/>
          <a:p>
            <a:r>
              <a:rPr lang="en-US" dirty="0" smtClean="0"/>
              <a:t>RDO</a:t>
            </a:r>
            <a:endParaRPr lang="en-US" sz="1400" dirty="0"/>
          </a:p>
        </p:txBody>
      </p:sp>
      <p:cxnSp>
        <p:nvCxnSpPr>
          <p:cNvPr id="41" name="Straight Connector 40"/>
          <p:cNvCxnSpPr>
            <a:stCxn id="38" idx="3"/>
            <a:endCxn id="40" idx="1"/>
          </p:cNvCxnSpPr>
          <p:nvPr/>
        </p:nvCxnSpPr>
        <p:spPr>
          <a:xfrm>
            <a:off x="5890008" y="6278635"/>
            <a:ext cx="53874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6337925" y="5868631"/>
            <a:ext cx="316031" cy="134378"/>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5688726" y="5869608"/>
            <a:ext cx="316031" cy="132425"/>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841353" y="5352581"/>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879009" y="5354312"/>
            <a:ext cx="654153" cy="369332"/>
          </a:xfrm>
          <a:prstGeom prst="rect">
            <a:avLst/>
          </a:prstGeom>
          <a:noFill/>
        </p:spPr>
        <p:txBody>
          <a:bodyPr wrap="none" rtlCol="0">
            <a:spAutoFit/>
          </a:bodyPr>
          <a:lstStyle/>
          <a:p>
            <a:r>
              <a:rPr lang="en-US" dirty="0" smtClean="0"/>
              <a:t>DAM</a:t>
            </a:r>
          </a:p>
        </p:txBody>
      </p:sp>
      <p:sp>
        <p:nvSpPr>
          <p:cNvPr id="46" name="Rectangle 45"/>
          <p:cNvSpPr/>
          <p:nvPr/>
        </p:nvSpPr>
        <p:spPr>
          <a:xfrm>
            <a:off x="8275392" y="6095477"/>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298337" y="6095610"/>
            <a:ext cx="604653" cy="369332"/>
          </a:xfrm>
          <a:prstGeom prst="rect">
            <a:avLst/>
          </a:prstGeom>
          <a:noFill/>
        </p:spPr>
        <p:txBody>
          <a:bodyPr wrap="square" rtlCol="0">
            <a:spAutoFit/>
          </a:bodyPr>
          <a:lstStyle/>
          <a:p>
            <a:r>
              <a:rPr lang="en-US" dirty="0" smtClean="0"/>
              <a:t>RDO</a:t>
            </a:r>
            <a:endParaRPr lang="en-US" sz="1400" dirty="0"/>
          </a:p>
        </p:txBody>
      </p:sp>
      <p:sp>
        <p:nvSpPr>
          <p:cNvPr id="48" name="Rectangle 47"/>
          <p:cNvSpPr/>
          <p:nvPr/>
        </p:nvSpPr>
        <p:spPr>
          <a:xfrm>
            <a:off x="9418788" y="6095477"/>
            <a:ext cx="604653" cy="3956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441733" y="6095610"/>
            <a:ext cx="604653" cy="369332"/>
          </a:xfrm>
          <a:prstGeom prst="rect">
            <a:avLst/>
          </a:prstGeom>
          <a:noFill/>
        </p:spPr>
        <p:txBody>
          <a:bodyPr wrap="square" rtlCol="0">
            <a:spAutoFit/>
          </a:bodyPr>
          <a:lstStyle/>
          <a:p>
            <a:r>
              <a:rPr lang="en-US" dirty="0" smtClean="0"/>
              <a:t>RDO</a:t>
            </a:r>
            <a:endParaRPr lang="en-US" sz="1400" dirty="0"/>
          </a:p>
        </p:txBody>
      </p:sp>
      <p:cxnSp>
        <p:nvCxnSpPr>
          <p:cNvPr id="50" name="Straight Connector 49"/>
          <p:cNvCxnSpPr>
            <a:stCxn id="47" idx="3"/>
            <a:endCxn id="49" idx="1"/>
          </p:cNvCxnSpPr>
          <p:nvPr/>
        </p:nvCxnSpPr>
        <p:spPr>
          <a:xfrm>
            <a:off x="8902990" y="6280276"/>
            <a:ext cx="538743"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9350907" y="5870272"/>
            <a:ext cx="316031" cy="134378"/>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a:off x="8701708" y="5871249"/>
            <a:ext cx="316031" cy="132425"/>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17129" y="5548722"/>
            <a:ext cx="1847850" cy="952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545282" y="3584529"/>
            <a:ext cx="42517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539600" y="1290611"/>
            <a:ext cx="6506785" cy="3753286"/>
          </a:xfrm>
          <a:prstGeom prst="rect">
            <a:avLst/>
          </a:pr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1544905" y="6018661"/>
            <a:ext cx="319224" cy="259973"/>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824243" y="6026989"/>
            <a:ext cx="3161315" cy="276999"/>
          </a:xfrm>
          <a:prstGeom prst="rect">
            <a:avLst/>
          </a:prstGeom>
          <a:noFill/>
        </p:spPr>
        <p:txBody>
          <a:bodyPr wrap="none" rtlCol="0">
            <a:spAutoFit/>
          </a:bodyPr>
          <a:lstStyle/>
          <a:p>
            <a:r>
              <a:rPr lang="en-US" sz="1200" dirty="0" smtClean="0"/>
              <a:t>Could be a separate clock fanout </a:t>
            </a:r>
            <a:r>
              <a:rPr lang="en-US" sz="1200" dirty="0" smtClean="0"/>
              <a:t>PCB, if needed</a:t>
            </a:r>
            <a:endParaRPr lang="en-US" sz="1200" dirty="0"/>
          </a:p>
        </p:txBody>
      </p:sp>
      <p:sp>
        <p:nvSpPr>
          <p:cNvPr id="59" name="TextBox 58"/>
          <p:cNvSpPr txBox="1"/>
          <p:nvPr/>
        </p:nvSpPr>
        <p:spPr>
          <a:xfrm>
            <a:off x="8825410" y="4597177"/>
            <a:ext cx="814518" cy="523220"/>
          </a:xfrm>
          <a:prstGeom prst="rect">
            <a:avLst/>
          </a:prstGeom>
          <a:noFill/>
        </p:spPr>
        <p:txBody>
          <a:bodyPr wrap="none" rtlCol="0">
            <a:spAutoFit/>
          </a:bodyPr>
          <a:lstStyle/>
          <a:p>
            <a:r>
              <a:rPr lang="en-US" sz="2800" dirty="0" smtClean="0"/>
              <a:t>GTU</a:t>
            </a:r>
            <a:endParaRPr lang="en-US" sz="2800" dirty="0"/>
          </a:p>
        </p:txBody>
      </p:sp>
      <p:sp>
        <p:nvSpPr>
          <p:cNvPr id="60" name="TextBox 59"/>
          <p:cNvSpPr txBox="1"/>
          <p:nvPr/>
        </p:nvSpPr>
        <p:spPr>
          <a:xfrm>
            <a:off x="8730072" y="3936236"/>
            <a:ext cx="688009" cy="369332"/>
          </a:xfrm>
          <a:prstGeom prst="rect">
            <a:avLst/>
          </a:prstGeom>
          <a:noFill/>
        </p:spPr>
        <p:txBody>
          <a:bodyPr wrap="none" rtlCol="0">
            <a:spAutoFit/>
          </a:bodyPr>
          <a:lstStyle/>
          <a:p>
            <a:r>
              <a:rPr lang="en-US" dirty="0" smtClean="0"/>
              <a:t>FPGA</a:t>
            </a:r>
            <a:endParaRPr lang="en-US" dirty="0"/>
          </a:p>
        </p:txBody>
      </p:sp>
      <p:sp>
        <p:nvSpPr>
          <p:cNvPr id="61" name="Rectangle 60"/>
          <p:cNvSpPr/>
          <p:nvPr/>
        </p:nvSpPr>
        <p:spPr>
          <a:xfrm>
            <a:off x="4360572" y="5350940"/>
            <a:ext cx="692845" cy="42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V="1">
            <a:off x="5175800" y="5593006"/>
            <a:ext cx="536380" cy="1"/>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15244" y="5394535"/>
            <a:ext cx="654153" cy="369332"/>
          </a:xfrm>
          <a:prstGeom prst="rect">
            <a:avLst/>
          </a:prstGeom>
          <a:noFill/>
        </p:spPr>
        <p:txBody>
          <a:bodyPr wrap="none" rtlCol="0">
            <a:spAutoFit/>
          </a:bodyPr>
          <a:lstStyle/>
          <a:p>
            <a:r>
              <a:rPr lang="en-US" dirty="0" smtClean="0"/>
              <a:t>DAM</a:t>
            </a:r>
          </a:p>
        </p:txBody>
      </p:sp>
      <p:cxnSp>
        <p:nvCxnSpPr>
          <p:cNvPr id="64" name="Elbow Connector 63"/>
          <p:cNvCxnSpPr>
            <a:stCxn id="61" idx="1"/>
          </p:cNvCxnSpPr>
          <p:nvPr/>
        </p:nvCxnSpPr>
        <p:spPr>
          <a:xfrm rot="10800000">
            <a:off x="2831476" y="4756889"/>
            <a:ext cx="1529096" cy="807484"/>
          </a:xfrm>
          <a:prstGeom prst="bentConnector3">
            <a:avLst>
              <a:gd name="adj1" fmla="val 81395"/>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20484" y="3791948"/>
            <a:ext cx="936475" cy="369332"/>
          </a:xfrm>
          <a:prstGeom prst="rect">
            <a:avLst/>
          </a:prstGeom>
          <a:noFill/>
        </p:spPr>
        <p:txBody>
          <a:bodyPr wrap="none" rtlCol="0">
            <a:spAutoFit/>
          </a:bodyPr>
          <a:lstStyle/>
          <a:p>
            <a:r>
              <a:rPr lang="en-US" dirty="0" smtClean="0"/>
              <a:t>1 : ~200</a:t>
            </a:r>
            <a:endParaRPr lang="en-US" dirty="0"/>
          </a:p>
        </p:txBody>
      </p:sp>
      <p:sp>
        <p:nvSpPr>
          <p:cNvPr id="68" name="Rectangle 67"/>
          <p:cNvSpPr/>
          <p:nvPr/>
        </p:nvSpPr>
        <p:spPr>
          <a:xfrm>
            <a:off x="1536770" y="6334766"/>
            <a:ext cx="327360" cy="249184"/>
          </a:xfrm>
          <a:prstGeom prst="rect">
            <a:avLst/>
          </a:prstGeom>
          <a:pattFill prst="pct1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829658" y="6315106"/>
            <a:ext cx="3081741" cy="307777"/>
          </a:xfrm>
          <a:prstGeom prst="rect">
            <a:avLst/>
          </a:prstGeom>
          <a:noFill/>
        </p:spPr>
        <p:txBody>
          <a:bodyPr wrap="none" rtlCol="0">
            <a:spAutoFit/>
          </a:bodyPr>
          <a:lstStyle/>
          <a:p>
            <a:r>
              <a:rPr lang="en-US" sz="1400" dirty="0" smtClean="0">
                <a:solidFill>
                  <a:schemeClr val="bg1">
                    <a:lumMod val="65000"/>
                  </a:schemeClr>
                </a:solidFill>
              </a:rPr>
              <a:t>May be needed</a:t>
            </a:r>
            <a:r>
              <a:rPr lang="en-US" sz="1400" dirty="0" smtClean="0"/>
              <a:t>, </a:t>
            </a:r>
            <a:r>
              <a:rPr lang="en-US" sz="1400" dirty="0" smtClean="0">
                <a:solidFill>
                  <a:schemeClr val="bg1">
                    <a:lumMod val="65000"/>
                  </a:schemeClr>
                </a:solidFill>
              </a:rPr>
              <a:t>RDO</a:t>
            </a:r>
            <a:r>
              <a:rPr lang="en-US" sz="1100" dirty="0" smtClean="0">
                <a:solidFill>
                  <a:schemeClr val="bg1">
                    <a:lumMod val="65000"/>
                  </a:schemeClr>
                </a:solidFill>
              </a:rPr>
              <a:t>(TOF) </a:t>
            </a:r>
            <a:r>
              <a:rPr lang="en-US" sz="1400" dirty="0" smtClean="0">
                <a:solidFill>
                  <a:schemeClr val="bg1">
                    <a:lumMod val="65000"/>
                  </a:schemeClr>
                </a:solidFill>
              </a:rPr>
              <a:t>, DAM</a:t>
            </a:r>
            <a:r>
              <a:rPr lang="en-US" sz="1100" dirty="0" smtClean="0">
                <a:solidFill>
                  <a:schemeClr val="bg1">
                    <a:lumMod val="65000"/>
                  </a:schemeClr>
                </a:solidFill>
              </a:rPr>
              <a:t>(</a:t>
            </a:r>
            <a:r>
              <a:rPr lang="en-US" sz="1100" dirty="0" err="1" smtClean="0">
                <a:solidFill>
                  <a:schemeClr val="bg1">
                    <a:lumMod val="65000"/>
                  </a:schemeClr>
                </a:solidFill>
              </a:rPr>
              <a:t>dRICH</a:t>
            </a:r>
            <a:r>
              <a:rPr lang="en-US" sz="1100" dirty="0" smtClean="0">
                <a:solidFill>
                  <a:schemeClr val="bg1">
                    <a:lumMod val="65000"/>
                  </a:schemeClr>
                </a:solidFill>
              </a:rPr>
              <a:t>)</a:t>
            </a:r>
            <a:endParaRPr lang="en-US" sz="1100" dirty="0">
              <a:solidFill>
                <a:schemeClr val="bg1">
                  <a:lumMod val="65000"/>
                </a:schemeClr>
              </a:solidFill>
            </a:endParaRPr>
          </a:p>
        </p:txBody>
      </p:sp>
      <p:sp>
        <p:nvSpPr>
          <p:cNvPr id="70" name="TextBox 69"/>
          <p:cNvSpPr txBox="1"/>
          <p:nvPr/>
        </p:nvSpPr>
        <p:spPr>
          <a:xfrm>
            <a:off x="5609160" y="4905398"/>
            <a:ext cx="591637"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CLOCK</a:t>
            </a:r>
            <a:endParaRPr lang="en-US" sz="1200" dirty="0">
              <a:solidFill>
                <a:srgbClr val="FF0000"/>
              </a:solidFill>
            </a:endParaRPr>
          </a:p>
        </p:txBody>
      </p:sp>
      <p:sp>
        <p:nvSpPr>
          <p:cNvPr id="71" name="TextBox 70"/>
          <p:cNvSpPr txBox="1"/>
          <p:nvPr/>
        </p:nvSpPr>
        <p:spPr>
          <a:xfrm>
            <a:off x="5673848" y="4754524"/>
            <a:ext cx="889282" cy="276999"/>
          </a:xfrm>
          <a:prstGeom prst="rect">
            <a:avLst/>
          </a:prstGeom>
          <a:noFill/>
        </p:spPr>
        <p:txBody>
          <a:bodyPr wrap="none" rtlCol="0">
            <a:spAutoFit/>
            <a:scene3d>
              <a:camera prst="orthographicFront">
                <a:rot lat="0" lon="0" rev="5400000"/>
              </a:camera>
              <a:lightRig rig="threePt" dir="t"/>
            </a:scene3d>
          </a:bodyPr>
          <a:lstStyle/>
          <a:p>
            <a:r>
              <a:rPr lang="en-US" sz="1200" dirty="0" err="1" smtClean="0">
                <a:solidFill>
                  <a:srgbClr val="FF0000"/>
                </a:solidFill>
              </a:rPr>
              <a:t>RunControl</a:t>
            </a:r>
            <a:endParaRPr lang="en-US" sz="1200" dirty="0">
              <a:solidFill>
                <a:srgbClr val="FF0000"/>
              </a:solidFill>
            </a:endParaRPr>
          </a:p>
        </p:txBody>
      </p:sp>
      <p:sp>
        <p:nvSpPr>
          <p:cNvPr id="72" name="TextBox 71"/>
          <p:cNvSpPr txBox="1"/>
          <p:nvPr/>
        </p:nvSpPr>
        <p:spPr>
          <a:xfrm>
            <a:off x="5984410" y="4895270"/>
            <a:ext cx="640432" cy="276999"/>
          </a:xfrm>
          <a:prstGeom prst="rect">
            <a:avLst/>
          </a:prstGeom>
          <a:noFill/>
        </p:spPr>
        <p:txBody>
          <a:bodyPr wrap="none" rtlCol="0">
            <a:spAutoFit/>
            <a:scene3d>
              <a:camera prst="orthographicFront">
                <a:rot lat="0" lon="0" rev="5400000"/>
              </a:camera>
              <a:lightRig rig="threePt" dir="t"/>
            </a:scene3d>
          </a:bodyPr>
          <a:lstStyle/>
          <a:p>
            <a:r>
              <a:rPr lang="en-US" sz="1200" dirty="0" smtClean="0">
                <a:solidFill>
                  <a:srgbClr val="FF0000"/>
                </a:solidFill>
              </a:rPr>
              <a:t>STATUS</a:t>
            </a:r>
            <a:endParaRPr lang="en-US" sz="1200" dirty="0">
              <a:solidFill>
                <a:srgbClr val="FF0000"/>
              </a:solidFill>
            </a:endParaRPr>
          </a:p>
        </p:txBody>
      </p:sp>
      <p:sp>
        <p:nvSpPr>
          <p:cNvPr id="2" name="TextBox 1"/>
          <p:cNvSpPr txBox="1"/>
          <p:nvPr/>
        </p:nvSpPr>
        <p:spPr>
          <a:xfrm>
            <a:off x="847897" y="806255"/>
            <a:ext cx="1026563" cy="400110"/>
          </a:xfrm>
          <a:prstGeom prst="rect">
            <a:avLst/>
          </a:prstGeom>
          <a:noFill/>
        </p:spPr>
        <p:txBody>
          <a:bodyPr wrap="none" rtlCol="0">
            <a:spAutoFit/>
          </a:bodyPr>
          <a:lstStyle/>
          <a:p>
            <a:r>
              <a:rPr lang="en-US" sz="2000" b="1" dirty="0"/>
              <a:t>2</a:t>
            </a:r>
            <a:r>
              <a:rPr lang="en-US" sz="2000" b="1" dirty="0" smtClean="0"/>
              <a:t>.1 GTU</a:t>
            </a:r>
            <a:endParaRPr lang="en-US" sz="2000" b="1" dirty="0"/>
          </a:p>
        </p:txBody>
      </p:sp>
      <p:sp>
        <p:nvSpPr>
          <p:cNvPr id="73" name="TextBox 72"/>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endParaRPr lang="en-US" sz="2800" b="1" dirty="0" smtClean="0"/>
          </a:p>
        </p:txBody>
      </p:sp>
    </p:spTree>
    <p:extLst>
      <p:ext uri="{BB962C8B-B14F-4D97-AF65-F5344CB8AC3E}">
        <p14:creationId xmlns:p14="http://schemas.microsoft.com/office/powerpoint/2010/main" val="356659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1436914" y="1206365"/>
            <a:ext cx="7828384" cy="4923793"/>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7897" y="806255"/>
            <a:ext cx="1106778" cy="400110"/>
          </a:xfrm>
          <a:prstGeom prst="rect">
            <a:avLst/>
          </a:prstGeom>
          <a:noFill/>
        </p:spPr>
        <p:txBody>
          <a:bodyPr wrap="none" rtlCol="0">
            <a:spAutoFit/>
          </a:bodyPr>
          <a:lstStyle/>
          <a:p>
            <a:r>
              <a:rPr lang="en-US" sz="2000" b="1" dirty="0"/>
              <a:t>2</a:t>
            </a:r>
            <a:r>
              <a:rPr lang="en-US" sz="2000" b="1" dirty="0" smtClean="0"/>
              <a:t>.2 DAM</a:t>
            </a:r>
            <a:endParaRPr lang="en-US" sz="2000" b="1" dirty="0"/>
          </a:p>
        </p:txBody>
      </p:sp>
      <p:sp>
        <p:nvSpPr>
          <p:cNvPr id="2" name="Rectangle 1"/>
          <p:cNvSpPr/>
          <p:nvPr/>
        </p:nvSpPr>
        <p:spPr>
          <a:xfrm>
            <a:off x="1268963" y="2079837"/>
            <a:ext cx="550507" cy="783771"/>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66747" y="2036795"/>
            <a:ext cx="726481" cy="923330"/>
          </a:xfrm>
          <a:prstGeom prst="rect">
            <a:avLst/>
          </a:prstGeom>
          <a:noFill/>
        </p:spPr>
        <p:txBody>
          <a:bodyPr wrap="none" rtlCol="0">
            <a:spAutoFit/>
          </a:bodyPr>
          <a:lstStyle/>
          <a:p>
            <a:pPr algn="ctr"/>
            <a:r>
              <a:rPr lang="en-US" dirty="0" smtClean="0"/>
              <a:t>RJ45</a:t>
            </a:r>
          </a:p>
          <a:p>
            <a:pPr algn="ctr"/>
            <a:r>
              <a:rPr lang="en-US" dirty="0" smtClean="0"/>
              <a:t>HDMI</a:t>
            </a:r>
          </a:p>
          <a:p>
            <a:pPr algn="ctr"/>
            <a:r>
              <a:rPr lang="en-US" dirty="0" smtClean="0"/>
              <a:t>(?)</a:t>
            </a:r>
            <a:endParaRPr lang="en-US" dirty="0"/>
          </a:p>
        </p:txBody>
      </p:sp>
      <p:sp>
        <p:nvSpPr>
          <p:cNvPr id="7" name="Rectangle 6"/>
          <p:cNvSpPr/>
          <p:nvPr/>
        </p:nvSpPr>
        <p:spPr>
          <a:xfrm>
            <a:off x="3117580" y="5745902"/>
            <a:ext cx="2074249" cy="48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208452" y="5802108"/>
            <a:ext cx="1899815" cy="369332"/>
          </a:xfrm>
          <a:prstGeom prst="rect">
            <a:avLst/>
          </a:prstGeom>
          <a:noFill/>
        </p:spPr>
        <p:txBody>
          <a:bodyPr wrap="none" rtlCol="0">
            <a:spAutoFit/>
          </a:bodyPr>
          <a:lstStyle/>
          <a:p>
            <a:r>
              <a:rPr lang="en-US" dirty="0" smtClean="0"/>
              <a:t>PCIexpress 4/5x16</a:t>
            </a:r>
            <a:endParaRPr lang="en-US" dirty="0"/>
          </a:p>
        </p:txBody>
      </p:sp>
      <p:sp>
        <p:nvSpPr>
          <p:cNvPr id="9" name="Rectangle 8"/>
          <p:cNvSpPr/>
          <p:nvPr/>
        </p:nvSpPr>
        <p:spPr>
          <a:xfrm>
            <a:off x="3121192" y="1383447"/>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121192" y="1463202"/>
            <a:ext cx="756938" cy="646331"/>
          </a:xfrm>
          <a:prstGeom prst="rect">
            <a:avLst/>
          </a:prstGeom>
          <a:noFill/>
        </p:spPr>
        <p:txBody>
          <a:bodyPr wrap="none" rtlCol="0">
            <a:spAutoFit/>
          </a:bodyPr>
          <a:lstStyle/>
          <a:p>
            <a:r>
              <a:rPr lang="en-US" dirty="0" smtClean="0"/>
              <a:t>Clock</a:t>
            </a:r>
          </a:p>
          <a:p>
            <a:r>
              <a:rPr lang="en-US" dirty="0" smtClean="0"/>
              <a:t>buffer</a:t>
            </a:r>
            <a:endParaRPr lang="en-US" dirty="0"/>
          </a:p>
        </p:txBody>
      </p:sp>
      <p:sp>
        <p:nvSpPr>
          <p:cNvPr id="11" name="Rectangle 10"/>
          <p:cNvSpPr/>
          <p:nvPr/>
        </p:nvSpPr>
        <p:spPr>
          <a:xfrm>
            <a:off x="3121192" y="2443733"/>
            <a:ext cx="4441658" cy="2918841"/>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285481" y="4744346"/>
            <a:ext cx="1358398" cy="646331"/>
          </a:xfrm>
          <a:prstGeom prst="rect">
            <a:avLst/>
          </a:prstGeom>
          <a:noFill/>
        </p:spPr>
        <p:txBody>
          <a:bodyPr wrap="square" rtlCol="0">
            <a:spAutoFit/>
          </a:bodyPr>
          <a:lstStyle/>
          <a:p>
            <a:pPr algn="ctr"/>
            <a:r>
              <a:rPr lang="en-US" dirty="0" smtClean="0"/>
              <a:t>FPGA</a:t>
            </a:r>
          </a:p>
          <a:p>
            <a:pPr algn="ctr"/>
            <a:r>
              <a:rPr lang="en-US" dirty="0" smtClean="0"/>
              <a:t>Xilinx </a:t>
            </a:r>
            <a:r>
              <a:rPr lang="en-US" dirty="0" err="1" smtClean="0"/>
              <a:t>Versal</a:t>
            </a:r>
            <a:endParaRPr lang="en-US" dirty="0"/>
          </a:p>
        </p:txBody>
      </p:sp>
      <p:cxnSp>
        <p:nvCxnSpPr>
          <p:cNvPr id="16" name="Elbow Connector 15"/>
          <p:cNvCxnSpPr>
            <a:endCxn id="10" idx="1"/>
          </p:cNvCxnSpPr>
          <p:nvPr/>
        </p:nvCxnSpPr>
        <p:spPr>
          <a:xfrm flipV="1">
            <a:off x="1819470" y="1786368"/>
            <a:ext cx="1301722" cy="402919"/>
          </a:xfrm>
          <a:prstGeom prst="bentConnector3">
            <a:avLst>
              <a:gd name="adj1" fmla="val 16707"/>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1819470" y="2575249"/>
            <a:ext cx="1301722" cy="121298"/>
          </a:xfrm>
          <a:prstGeom prst="bentConnector3">
            <a:avLst>
              <a:gd name="adj1" fmla="val 7634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1802728" y="2794887"/>
            <a:ext cx="1318467" cy="137440"/>
          </a:xfrm>
          <a:prstGeom prst="bentConnector3">
            <a:avLst>
              <a:gd name="adj1" fmla="val 8287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82406" y="1524757"/>
            <a:ext cx="840295" cy="523220"/>
          </a:xfrm>
          <a:prstGeom prst="rect">
            <a:avLst/>
          </a:prstGeom>
          <a:noFill/>
        </p:spPr>
        <p:txBody>
          <a:bodyPr wrap="none" rtlCol="0">
            <a:spAutoFit/>
          </a:bodyPr>
          <a:lstStyle/>
          <a:p>
            <a:r>
              <a:rPr lang="en-US" sz="1400" dirty="0" smtClean="0">
                <a:solidFill>
                  <a:srgbClr val="FF0000"/>
                </a:solidFill>
              </a:rPr>
              <a:t>CLOCK</a:t>
            </a:r>
          </a:p>
          <a:p>
            <a:r>
              <a:rPr lang="en-US" sz="1400" dirty="0" smtClean="0">
                <a:solidFill>
                  <a:srgbClr val="FF0000"/>
                </a:solidFill>
              </a:rPr>
              <a:t>98.5MHz</a:t>
            </a:r>
            <a:endParaRPr lang="en-US" sz="1400" dirty="0">
              <a:solidFill>
                <a:srgbClr val="FF0000"/>
              </a:solidFill>
            </a:endParaRPr>
          </a:p>
        </p:txBody>
      </p:sp>
      <p:sp>
        <p:nvSpPr>
          <p:cNvPr id="26" name="TextBox 25"/>
          <p:cNvSpPr txBox="1"/>
          <p:nvPr/>
        </p:nvSpPr>
        <p:spPr>
          <a:xfrm>
            <a:off x="1946360" y="2338199"/>
            <a:ext cx="1012072" cy="307777"/>
          </a:xfrm>
          <a:prstGeom prst="rect">
            <a:avLst/>
          </a:prstGeom>
          <a:noFill/>
        </p:spPr>
        <p:txBody>
          <a:bodyPr wrap="none" rtlCol="0">
            <a:spAutoFit/>
          </a:bodyPr>
          <a:lstStyle/>
          <a:p>
            <a:r>
              <a:rPr lang="en-US" sz="1400" dirty="0" err="1" smtClean="0">
                <a:solidFill>
                  <a:srgbClr val="FF0000"/>
                </a:solidFill>
              </a:rPr>
              <a:t>RunControl</a:t>
            </a:r>
            <a:endParaRPr lang="en-US" sz="1400" dirty="0">
              <a:solidFill>
                <a:srgbClr val="FF0000"/>
              </a:solidFill>
            </a:endParaRPr>
          </a:p>
        </p:txBody>
      </p:sp>
      <p:sp>
        <p:nvSpPr>
          <p:cNvPr id="27" name="TextBox 26"/>
          <p:cNvSpPr txBox="1"/>
          <p:nvPr/>
        </p:nvSpPr>
        <p:spPr>
          <a:xfrm>
            <a:off x="2062798" y="2700508"/>
            <a:ext cx="714811" cy="307777"/>
          </a:xfrm>
          <a:prstGeom prst="rect">
            <a:avLst/>
          </a:prstGeom>
          <a:noFill/>
        </p:spPr>
        <p:txBody>
          <a:bodyPr wrap="none" rtlCol="0">
            <a:spAutoFit/>
          </a:bodyPr>
          <a:lstStyle/>
          <a:p>
            <a:r>
              <a:rPr lang="en-US" sz="1400" dirty="0" smtClean="0">
                <a:solidFill>
                  <a:srgbClr val="FF0000"/>
                </a:solidFill>
              </a:rPr>
              <a:t>STATUS</a:t>
            </a:r>
            <a:endParaRPr lang="en-US" sz="1400" dirty="0">
              <a:solidFill>
                <a:srgbClr val="FF0000"/>
              </a:solidFill>
            </a:endParaRPr>
          </a:p>
        </p:txBody>
      </p:sp>
      <p:sp>
        <p:nvSpPr>
          <p:cNvPr id="28" name="Rectangle 27"/>
          <p:cNvSpPr/>
          <p:nvPr/>
        </p:nvSpPr>
        <p:spPr>
          <a:xfrm>
            <a:off x="428312" y="2081539"/>
            <a:ext cx="550507" cy="783771"/>
          </a:xfrm>
          <a:prstGeom prst="rect">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28312" y="2214258"/>
            <a:ext cx="589072" cy="369332"/>
          </a:xfrm>
          <a:prstGeom prst="rect">
            <a:avLst/>
          </a:prstGeom>
          <a:noFill/>
        </p:spPr>
        <p:txBody>
          <a:bodyPr wrap="none" rtlCol="0">
            <a:spAutoFit/>
          </a:bodyPr>
          <a:lstStyle/>
          <a:p>
            <a:r>
              <a:rPr lang="en-US" dirty="0" smtClean="0"/>
              <a:t>GTU</a:t>
            </a:r>
            <a:endParaRPr lang="en-US" dirty="0"/>
          </a:p>
        </p:txBody>
      </p:sp>
      <p:cxnSp>
        <p:nvCxnSpPr>
          <p:cNvPr id="31" name="Straight Arrow Connector 30"/>
          <p:cNvCxnSpPr/>
          <p:nvPr/>
        </p:nvCxnSpPr>
        <p:spPr>
          <a:xfrm>
            <a:off x="978819" y="2635898"/>
            <a:ext cx="29014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801706" y="5744712"/>
            <a:ext cx="1565108" cy="481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801706" y="5792443"/>
            <a:ext cx="1624163" cy="369332"/>
          </a:xfrm>
          <a:prstGeom prst="rect">
            <a:avLst/>
          </a:prstGeom>
          <a:noFill/>
        </p:spPr>
        <p:txBody>
          <a:bodyPr wrap="none" rtlCol="0">
            <a:spAutoFit/>
          </a:bodyPr>
          <a:lstStyle/>
          <a:p>
            <a:r>
              <a:rPr lang="en-US" dirty="0" smtClean="0"/>
              <a:t>100 GBE (400?)</a:t>
            </a:r>
            <a:endParaRPr lang="en-US" dirty="0"/>
          </a:p>
        </p:txBody>
      </p:sp>
      <p:sp>
        <p:nvSpPr>
          <p:cNvPr id="34" name="Rectangle 33"/>
          <p:cNvSpPr/>
          <p:nvPr/>
        </p:nvSpPr>
        <p:spPr>
          <a:xfrm>
            <a:off x="1267394" y="4224423"/>
            <a:ext cx="550507"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267394" y="4293141"/>
            <a:ext cx="617477" cy="369332"/>
          </a:xfrm>
          <a:prstGeom prst="rect">
            <a:avLst/>
          </a:prstGeom>
          <a:noFill/>
        </p:spPr>
        <p:txBody>
          <a:bodyPr wrap="none" rtlCol="0">
            <a:spAutoFit/>
          </a:bodyPr>
          <a:lstStyle/>
          <a:p>
            <a:r>
              <a:rPr lang="en-US" dirty="0" smtClean="0"/>
              <a:t>RJ45</a:t>
            </a:r>
          </a:p>
        </p:txBody>
      </p:sp>
      <p:cxnSp>
        <p:nvCxnSpPr>
          <p:cNvPr id="37" name="Straight Arrow Connector 36"/>
          <p:cNvCxnSpPr/>
          <p:nvPr/>
        </p:nvCxnSpPr>
        <p:spPr>
          <a:xfrm flipV="1">
            <a:off x="1817901" y="4594860"/>
            <a:ext cx="1303291" cy="762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33536" y="4293141"/>
            <a:ext cx="1053685" cy="338554"/>
          </a:xfrm>
          <a:prstGeom prst="rect">
            <a:avLst/>
          </a:prstGeom>
          <a:noFill/>
        </p:spPr>
        <p:txBody>
          <a:bodyPr wrap="none" rtlCol="0">
            <a:spAutoFit/>
          </a:bodyPr>
          <a:lstStyle/>
          <a:p>
            <a:pPr algn="ctr"/>
            <a:r>
              <a:rPr lang="en-US" sz="1600" dirty="0" err="1" smtClean="0"/>
              <a:t>GigaBitEth</a:t>
            </a:r>
            <a:endParaRPr lang="en-US" sz="1600" dirty="0"/>
          </a:p>
        </p:txBody>
      </p:sp>
      <p:cxnSp>
        <p:nvCxnSpPr>
          <p:cNvPr id="41" name="Elbow Connector 40"/>
          <p:cNvCxnSpPr/>
          <p:nvPr/>
        </p:nvCxnSpPr>
        <p:spPr>
          <a:xfrm>
            <a:off x="3878130" y="1987827"/>
            <a:ext cx="579570" cy="455906"/>
          </a:xfrm>
          <a:prstGeom prst="bentConnector3">
            <a:avLst>
              <a:gd name="adj1" fmla="val 100399"/>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3878130" y="1524757"/>
            <a:ext cx="3277050" cy="918976"/>
          </a:xfrm>
          <a:prstGeom prst="bentConnector3">
            <a:avLst>
              <a:gd name="adj1" fmla="val 9984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96176" y="2373381"/>
            <a:ext cx="747512" cy="646331"/>
          </a:xfrm>
          <a:prstGeom prst="rect">
            <a:avLst/>
          </a:prstGeom>
          <a:noFill/>
        </p:spPr>
        <p:txBody>
          <a:bodyPr wrap="none" rtlCol="0">
            <a:spAutoFit/>
          </a:bodyPr>
          <a:lstStyle/>
          <a:p>
            <a:r>
              <a:rPr lang="en-US" dirty="0" smtClean="0"/>
              <a:t>Fabric</a:t>
            </a:r>
          </a:p>
          <a:p>
            <a:r>
              <a:rPr lang="en-US" dirty="0" smtClean="0"/>
              <a:t>Clock</a:t>
            </a:r>
            <a:endParaRPr lang="en-US" dirty="0"/>
          </a:p>
        </p:txBody>
      </p:sp>
      <p:sp>
        <p:nvSpPr>
          <p:cNvPr id="47" name="TextBox 46"/>
          <p:cNvSpPr txBox="1"/>
          <p:nvPr/>
        </p:nvSpPr>
        <p:spPr>
          <a:xfrm>
            <a:off x="6641028" y="2412116"/>
            <a:ext cx="857735" cy="369332"/>
          </a:xfrm>
          <a:prstGeom prst="rect">
            <a:avLst/>
          </a:prstGeom>
          <a:noFill/>
        </p:spPr>
        <p:txBody>
          <a:bodyPr wrap="none" rtlCol="0">
            <a:spAutoFit/>
          </a:bodyPr>
          <a:lstStyle/>
          <a:p>
            <a:pPr algn="ctr"/>
            <a:r>
              <a:rPr lang="en-US" dirty="0" err="1" smtClean="0"/>
              <a:t>RefClks</a:t>
            </a:r>
            <a:endParaRPr lang="en-US" dirty="0"/>
          </a:p>
        </p:txBody>
      </p:sp>
      <p:sp>
        <p:nvSpPr>
          <p:cNvPr id="48" name="TextBox 47"/>
          <p:cNvSpPr txBox="1"/>
          <p:nvPr/>
        </p:nvSpPr>
        <p:spPr>
          <a:xfrm>
            <a:off x="6522892" y="3270874"/>
            <a:ext cx="883575" cy="646331"/>
          </a:xfrm>
          <a:prstGeom prst="rect">
            <a:avLst/>
          </a:prstGeom>
          <a:noFill/>
        </p:spPr>
        <p:txBody>
          <a:bodyPr wrap="none" rtlCol="0">
            <a:spAutoFit/>
          </a:bodyPr>
          <a:lstStyle/>
          <a:p>
            <a:pPr algn="ctr"/>
            <a:r>
              <a:rPr lang="en-US" dirty="0" smtClean="0"/>
              <a:t>GTYs</a:t>
            </a:r>
          </a:p>
          <a:p>
            <a:pPr algn="ctr"/>
            <a:r>
              <a:rPr lang="en-US" dirty="0" smtClean="0"/>
              <a:t>(24/48)</a:t>
            </a:r>
            <a:endParaRPr lang="en-US" dirty="0"/>
          </a:p>
        </p:txBody>
      </p:sp>
      <p:sp>
        <p:nvSpPr>
          <p:cNvPr id="49" name="TextBox 48"/>
          <p:cNvSpPr txBox="1"/>
          <p:nvPr/>
        </p:nvSpPr>
        <p:spPr>
          <a:xfrm>
            <a:off x="7096495" y="2841495"/>
            <a:ext cx="506870" cy="369332"/>
          </a:xfrm>
          <a:prstGeom prst="rect">
            <a:avLst/>
          </a:prstGeom>
          <a:noFill/>
        </p:spPr>
        <p:txBody>
          <a:bodyPr wrap="none" rtlCol="0">
            <a:spAutoFit/>
          </a:bodyPr>
          <a:lstStyle/>
          <a:p>
            <a:pPr algn="ctr"/>
            <a:r>
              <a:rPr lang="en-US" dirty="0" smtClean="0"/>
              <a:t>TXs</a:t>
            </a:r>
            <a:endParaRPr lang="en-US" dirty="0"/>
          </a:p>
        </p:txBody>
      </p:sp>
      <p:sp>
        <p:nvSpPr>
          <p:cNvPr id="50" name="TextBox 49"/>
          <p:cNvSpPr txBox="1"/>
          <p:nvPr/>
        </p:nvSpPr>
        <p:spPr>
          <a:xfrm>
            <a:off x="7079097" y="4023248"/>
            <a:ext cx="519694" cy="369332"/>
          </a:xfrm>
          <a:prstGeom prst="rect">
            <a:avLst/>
          </a:prstGeom>
          <a:noFill/>
        </p:spPr>
        <p:txBody>
          <a:bodyPr wrap="none" rtlCol="0">
            <a:spAutoFit/>
          </a:bodyPr>
          <a:lstStyle/>
          <a:p>
            <a:pPr algn="ctr"/>
            <a:r>
              <a:rPr lang="en-US" dirty="0" smtClean="0"/>
              <a:t>RXs</a:t>
            </a:r>
            <a:endParaRPr lang="en-US" dirty="0"/>
          </a:p>
        </p:txBody>
      </p:sp>
      <p:sp>
        <p:nvSpPr>
          <p:cNvPr id="51" name="Rectangle 50"/>
          <p:cNvSpPr/>
          <p:nvPr/>
        </p:nvSpPr>
        <p:spPr>
          <a:xfrm>
            <a:off x="6522892" y="2443733"/>
            <a:ext cx="1046988" cy="2118309"/>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661196" y="2662368"/>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661196" y="2742123"/>
            <a:ext cx="798808" cy="646331"/>
          </a:xfrm>
          <a:prstGeom prst="rect">
            <a:avLst/>
          </a:prstGeom>
          <a:noFill/>
        </p:spPr>
        <p:txBody>
          <a:bodyPr wrap="none" rtlCol="0">
            <a:spAutoFit/>
          </a:bodyPr>
          <a:lstStyle/>
          <a:p>
            <a:r>
              <a:rPr lang="en-US" dirty="0" err="1" smtClean="0"/>
              <a:t>FireFly</a:t>
            </a:r>
            <a:endParaRPr lang="en-US" dirty="0" smtClean="0"/>
          </a:p>
          <a:p>
            <a:pPr algn="ctr"/>
            <a:r>
              <a:rPr lang="en-US" dirty="0" smtClean="0"/>
              <a:t>TX</a:t>
            </a:r>
            <a:endParaRPr lang="en-US" dirty="0"/>
          </a:p>
        </p:txBody>
      </p:sp>
      <p:sp>
        <p:nvSpPr>
          <p:cNvPr id="54" name="Rectangle 53"/>
          <p:cNvSpPr/>
          <p:nvPr/>
        </p:nvSpPr>
        <p:spPr>
          <a:xfrm>
            <a:off x="8662280" y="3756202"/>
            <a:ext cx="756938" cy="8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8662280" y="3835957"/>
            <a:ext cx="798808" cy="646331"/>
          </a:xfrm>
          <a:prstGeom prst="rect">
            <a:avLst/>
          </a:prstGeom>
          <a:noFill/>
        </p:spPr>
        <p:txBody>
          <a:bodyPr wrap="none" rtlCol="0">
            <a:spAutoFit/>
          </a:bodyPr>
          <a:lstStyle/>
          <a:p>
            <a:r>
              <a:rPr lang="en-US" dirty="0" err="1" smtClean="0"/>
              <a:t>FireFly</a:t>
            </a:r>
            <a:endParaRPr lang="en-US" dirty="0" smtClean="0"/>
          </a:p>
          <a:p>
            <a:pPr algn="ctr"/>
            <a:r>
              <a:rPr lang="en-US" dirty="0" smtClean="0"/>
              <a:t>RX</a:t>
            </a:r>
            <a:endParaRPr lang="en-US" dirty="0"/>
          </a:p>
        </p:txBody>
      </p:sp>
      <p:sp>
        <p:nvSpPr>
          <p:cNvPr id="56" name="Rectangle 55"/>
          <p:cNvSpPr/>
          <p:nvPr/>
        </p:nvSpPr>
        <p:spPr>
          <a:xfrm>
            <a:off x="10137801" y="2684734"/>
            <a:ext cx="680795" cy="458516"/>
          </a:xfrm>
          <a:prstGeom prst="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0213943" y="2695956"/>
            <a:ext cx="604653" cy="369332"/>
          </a:xfrm>
          <a:prstGeom prst="rect">
            <a:avLst/>
          </a:prstGeom>
          <a:noFill/>
        </p:spPr>
        <p:txBody>
          <a:bodyPr wrap="none" rtlCol="0">
            <a:spAutoFit/>
          </a:bodyPr>
          <a:lstStyle/>
          <a:p>
            <a:r>
              <a:rPr lang="en-US" dirty="0" smtClean="0"/>
              <a:t>RDO</a:t>
            </a:r>
            <a:endParaRPr lang="en-US" dirty="0"/>
          </a:p>
        </p:txBody>
      </p:sp>
      <p:sp>
        <p:nvSpPr>
          <p:cNvPr id="58" name="Rectangle 57"/>
          <p:cNvSpPr/>
          <p:nvPr/>
        </p:nvSpPr>
        <p:spPr>
          <a:xfrm>
            <a:off x="10142289" y="4028535"/>
            <a:ext cx="680795" cy="458516"/>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0218431" y="4039757"/>
            <a:ext cx="604653" cy="369332"/>
          </a:xfrm>
          <a:prstGeom prst="rect">
            <a:avLst/>
          </a:prstGeom>
          <a:noFill/>
        </p:spPr>
        <p:txBody>
          <a:bodyPr wrap="none" rtlCol="0">
            <a:spAutoFit/>
          </a:bodyPr>
          <a:lstStyle/>
          <a:p>
            <a:r>
              <a:rPr lang="en-US" dirty="0" smtClean="0"/>
              <a:t>RDO</a:t>
            </a:r>
            <a:endParaRPr lang="en-US" dirty="0"/>
          </a:p>
        </p:txBody>
      </p:sp>
      <p:cxnSp>
        <p:nvCxnSpPr>
          <p:cNvPr id="61" name="Elbow Connector 60"/>
          <p:cNvCxnSpPr/>
          <p:nvPr/>
        </p:nvCxnSpPr>
        <p:spPr>
          <a:xfrm flipV="1">
            <a:off x="9418134" y="2781448"/>
            <a:ext cx="719667" cy="82160"/>
          </a:xfrm>
          <a:prstGeom prst="bentConnector3">
            <a:avLst>
              <a:gd name="adj1" fmla="val 3577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9418135" y="4392579"/>
            <a:ext cx="719667" cy="85227"/>
          </a:xfrm>
          <a:prstGeom prst="bentConnector3">
            <a:avLst>
              <a:gd name="adj1" fmla="val 2386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a:off x="9426958" y="3362791"/>
            <a:ext cx="710842" cy="710397"/>
          </a:xfrm>
          <a:prstGeom prst="bentConnector3">
            <a:avLst>
              <a:gd name="adj1" fmla="val 3526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10800000" flipV="1">
            <a:off x="9418135" y="3083417"/>
            <a:ext cx="719667" cy="704182"/>
          </a:xfrm>
          <a:prstGeom prst="bentConnector3">
            <a:avLst>
              <a:gd name="adj1" fmla="val 29816"/>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478198" y="3233738"/>
            <a:ext cx="0" cy="683467"/>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7562850" y="3024859"/>
            <a:ext cx="1098345" cy="893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569882" y="4196406"/>
            <a:ext cx="1098345" cy="8938"/>
          </a:xfrm>
          <a:prstGeom prst="straightConnector1">
            <a:avLst/>
          </a:prstGeom>
          <a:ln w="31750">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30269" y="6191843"/>
            <a:ext cx="2074249" cy="481745"/>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04345" y="6247292"/>
            <a:ext cx="2126095" cy="369332"/>
          </a:xfrm>
          <a:prstGeom prst="rect">
            <a:avLst/>
          </a:prstGeom>
          <a:noFill/>
        </p:spPr>
        <p:txBody>
          <a:bodyPr wrap="none" rtlCol="0">
            <a:spAutoFit/>
          </a:bodyPr>
          <a:lstStyle/>
          <a:p>
            <a:r>
              <a:rPr lang="en-US" dirty="0" smtClean="0"/>
              <a:t>Host Computer/DAQ</a:t>
            </a:r>
            <a:endParaRPr lang="en-US" dirty="0"/>
          </a:p>
        </p:txBody>
      </p:sp>
      <p:sp>
        <p:nvSpPr>
          <p:cNvPr id="87" name="Rectangle 86"/>
          <p:cNvSpPr/>
          <p:nvPr/>
        </p:nvSpPr>
        <p:spPr>
          <a:xfrm>
            <a:off x="8381009" y="6212748"/>
            <a:ext cx="2074249" cy="481745"/>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8363909" y="6185607"/>
            <a:ext cx="2257734" cy="369332"/>
          </a:xfrm>
          <a:prstGeom prst="rect">
            <a:avLst/>
          </a:prstGeom>
          <a:noFill/>
        </p:spPr>
        <p:txBody>
          <a:bodyPr wrap="none" rtlCol="0">
            <a:spAutoFit/>
          </a:bodyPr>
          <a:lstStyle/>
          <a:p>
            <a:r>
              <a:rPr lang="en-US" dirty="0" smtClean="0"/>
              <a:t>Network Switch/DAQ</a:t>
            </a:r>
            <a:endParaRPr lang="en-US" dirty="0"/>
          </a:p>
        </p:txBody>
      </p:sp>
      <p:cxnSp>
        <p:nvCxnSpPr>
          <p:cNvPr id="90" name="Elbow Connector 89"/>
          <p:cNvCxnSpPr>
            <a:endCxn id="88" idx="1"/>
          </p:cNvCxnSpPr>
          <p:nvPr/>
        </p:nvCxnSpPr>
        <p:spPr>
          <a:xfrm>
            <a:off x="7374704" y="6130158"/>
            <a:ext cx="989205" cy="240115"/>
          </a:xfrm>
          <a:prstGeom prst="bentConnector3">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flipV="1">
            <a:off x="2304518" y="6130158"/>
            <a:ext cx="813062" cy="117134"/>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007075" y="3042751"/>
            <a:ext cx="1555525"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3969298" y="3057204"/>
            <a:ext cx="1648143" cy="646331"/>
          </a:xfrm>
          <a:prstGeom prst="rect">
            <a:avLst/>
          </a:prstGeom>
          <a:noFill/>
        </p:spPr>
        <p:txBody>
          <a:bodyPr wrap="none" rtlCol="0">
            <a:spAutoFit/>
          </a:bodyPr>
          <a:lstStyle/>
          <a:p>
            <a:r>
              <a:rPr lang="en-US" dirty="0" err="1" smtClean="0"/>
              <a:t>RunControl</a:t>
            </a:r>
            <a:endParaRPr lang="en-US" dirty="0" smtClean="0"/>
          </a:p>
          <a:p>
            <a:r>
              <a:rPr lang="en-US" dirty="0" smtClean="0"/>
              <a:t>RDO/FEE config</a:t>
            </a:r>
          </a:p>
        </p:txBody>
      </p:sp>
      <p:sp>
        <p:nvSpPr>
          <p:cNvPr id="96" name="Rectangle 95"/>
          <p:cNvSpPr/>
          <p:nvPr/>
        </p:nvSpPr>
        <p:spPr>
          <a:xfrm>
            <a:off x="4044852" y="4075995"/>
            <a:ext cx="1555525" cy="675238"/>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4007075" y="4090448"/>
            <a:ext cx="1613903" cy="646331"/>
          </a:xfrm>
          <a:prstGeom prst="rect">
            <a:avLst/>
          </a:prstGeom>
          <a:noFill/>
        </p:spPr>
        <p:txBody>
          <a:bodyPr wrap="none" rtlCol="0">
            <a:spAutoFit/>
          </a:bodyPr>
          <a:lstStyle/>
          <a:p>
            <a:r>
              <a:rPr lang="en-US" dirty="0" smtClean="0"/>
              <a:t>Status merging</a:t>
            </a:r>
          </a:p>
          <a:p>
            <a:r>
              <a:rPr lang="en-US" dirty="0" err="1" smtClean="0"/>
              <a:t>DataProcessing</a:t>
            </a:r>
            <a:endParaRPr lang="en-US" dirty="0" smtClean="0"/>
          </a:p>
        </p:txBody>
      </p:sp>
      <p:cxnSp>
        <p:nvCxnSpPr>
          <p:cNvPr id="107" name="Straight Arrow Connector 106"/>
          <p:cNvCxnSpPr>
            <a:endCxn id="97" idx="3"/>
          </p:cNvCxnSpPr>
          <p:nvPr/>
        </p:nvCxnSpPr>
        <p:spPr>
          <a:xfrm flipH="1">
            <a:off x="5620978" y="4224423"/>
            <a:ext cx="1458119" cy="1891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5" idx="3"/>
          </p:cNvCxnSpPr>
          <p:nvPr/>
        </p:nvCxnSpPr>
        <p:spPr>
          <a:xfrm flipV="1">
            <a:off x="5617441" y="3056593"/>
            <a:ext cx="1537739" cy="3237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6" idx="2"/>
            <a:endCxn id="32" idx="0"/>
          </p:cNvCxnSpPr>
          <p:nvPr/>
        </p:nvCxnSpPr>
        <p:spPr>
          <a:xfrm>
            <a:off x="4822615" y="4751233"/>
            <a:ext cx="1761645" cy="99347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96" idx="2"/>
            <a:endCxn id="7" idx="0"/>
          </p:cNvCxnSpPr>
          <p:nvPr/>
        </p:nvCxnSpPr>
        <p:spPr>
          <a:xfrm flipH="1">
            <a:off x="4154705" y="4751233"/>
            <a:ext cx="667910" cy="99466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28144" y="2708551"/>
            <a:ext cx="896107" cy="50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flipV="1">
            <a:off x="3135884" y="2932328"/>
            <a:ext cx="887222" cy="133768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3142938" y="3583286"/>
            <a:ext cx="856397" cy="101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3370901" y="3717988"/>
            <a:ext cx="659945" cy="20082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3134739" y="4284461"/>
            <a:ext cx="908968" cy="31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304518" y="6554939"/>
            <a:ext cx="6076491" cy="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endParaRPr lang="en-US" sz="2800" b="1" dirty="0" smtClean="0"/>
          </a:p>
        </p:txBody>
      </p:sp>
    </p:spTree>
    <p:extLst>
      <p:ext uri="{BB962C8B-B14F-4D97-AF65-F5344CB8AC3E}">
        <p14:creationId xmlns:p14="http://schemas.microsoft.com/office/powerpoint/2010/main" val="354965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897" y="806255"/>
            <a:ext cx="1050288" cy="400110"/>
          </a:xfrm>
          <a:prstGeom prst="rect">
            <a:avLst/>
          </a:prstGeom>
          <a:noFill/>
        </p:spPr>
        <p:txBody>
          <a:bodyPr wrap="none" rtlCol="0">
            <a:spAutoFit/>
          </a:bodyPr>
          <a:lstStyle/>
          <a:p>
            <a:r>
              <a:rPr lang="en-US" sz="2000" b="1" dirty="0"/>
              <a:t>2</a:t>
            </a:r>
            <a:r>
              <a:rPr lang="en-US" sz="2000" b="1" dirty="0" smtClean="0"/>
              <a:t>.3 RDO</a:t>
            </a:r>
            <a:endParaRPr lang="en-US" sz="2000" b="1" dirty="0"/>
          </a:p>
        </p:txBody>
      </p:sp>
      <p:sp>
        <p:nvSpPr>
          <p:cNvPr id="6" name="Rectangle 5"/>
          <p:cNvSpPr/>
          <p:nvPr/>
        </p:nvSpPr>
        <p:spPr>
          <a:xfrm>
            <a:off x="1276350" y="1419224"/>
            <a:ext cx="10067925" cy="5010151"/>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76350" y="1419224"/>
            <a:ext cx="10067925" cy="5010151"/>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58211" y="2174033"/>
            <a:ext cx="1296955" cy="154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58211" y="2625307"/>
            <a:ext cx="1259633" cy="646331"/>
          </a:xfrm>
          <a:prstGeom prst="rect">
            <a:avLst/>
          </a:prstGeom>
          <a:noFill/>
        </p:spPr>
        <p:txBody>
          <a:bodyPr wrap="square" rtlCol="0">
            <a:spAutoFit/>
          </a:bodyPr>
          <a:lstStyle/>
          <a:p>
            <a:pPr algn="ctr"/>
            <a:r>
              <a:rPr lang="en-US" dirty="0" smtClean="0"/>
              <a:t>Optic transceiver</a:t>
            </a:r>
            <a:endParaRPr lang="en-US" dirty="0"/>
          </a:p>
        </p:txBody>
      </p:sp>
      <p:sp>
        <p:nvSpPr>
          <p:cNvPr id="9" name="TextBox 8"/>
          <p:cNvSpPr txBox="1"/>
          <p:nvPr/>
        </p:nvSpPr>
        <p:spPr>
          <a:xfrm>
            <a:off x="2443901" y="2329246"/>
            <a:ext cx="429926" cy="369332"/>
          </a:xfrm>
          <a:prstGeom prst="rect">
            <a:avLst/>
          </a:prstGeom>
          <a:noFill/>
        </p:spPr>
        <p:txBody>
          <a:bodyPr wrap="none" rtlCol="0">
            <a:spAutoFit/>
          </a:bodyPr>
          <a:lstStyle/>
          <a:p>
            <a:pPr algn="r"/>
            <a:r>
              <a:rPr lang="en-US" dirty="0" smtClean="0"/>
              <a:t>RX</a:t>
            </a:r>
            <a:endParaRPr lang="en-US" dirty="0"/>
          </a:p>
        </p:txBody>
      </p:sp>
      <p:sp>
        <p:nvSpPr>
          <p:cNvPr id="10" name="TextBox 9"/>
          <p:cNvSpPr txBox="1"/>
          <p:nvPr/>
        </p:nvSpPr>
        <p:spPr>
          <a:xfrm>
            <a:off x="2456725" y="3312610"/>
            <a:ext cx="417102" cy="369332"/>
          </a:xfrm>
          <a:prstGeom prst="rect">
            <a:avLst/>
          </a:prstGeom>
          <a:noFill/>
        </p:spPr>
        <p:txBody>
          <a:bodyPr wrap="none" rtlCol="0">
            <a:spAutoFit/>
          </a:bodyPr>
          <a:lstStyle/>
          <a:p>
            <a:r>
              <a:rPr lang="en-US" dirty="0" smtClean="0"/>
              <a:t>TX</a:t>
            </a:r>
            <a:endParaRPr lang="en-US" dirty="0"/>
          </a:p>
        </p:txBody>
      </p:sp>
      <p:sp>
        <p:nvSpPr>
          <p:cNvPr id="11" name="Rectangle 10"/>
          <p:cNvSpPr/>
          <p:nvPr/>
        </p:nvSpPr>
        <p:spPr>
          <a:xfrm>
            <a:off x="3912636" y="1626046"/>
            <a:ext cx="917175" cy="1548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12637" y="2077320"/>
            <a:ext cx="898514" cy="646331"/>
          </a:xfrm>
          <a:prstGeom prst="rect">
            <a:avLst/>
          </a:prstGeom>
          <a:noFill/>
        </p:spPr>
        <p:txBody>
          <a:bodyPr wrap="square" rtlCol="0">
            <a:spAutoFit/>
          </a:bodyPr>
          <a:lstStyle/>
          <a:p>
            <a:pPr algn="ctr"/>
            <a:r>
              <a:rPr lang="en-US" dirty="0" smtClean="0"/>
              <a:t>1:2 fanout</a:t>
            </a:r>
            <a:endParaRPr lang="en-US" dirty="0"/>
          </a:p>
        </p:txBody>
      </p:sp>
      <p:sp>
        <p:nvSpPr>
          <p:cNvPr id="13" name="TextBox 12"/>
          <p:cNvSpPr txBox="1"/>
          <p:nvPr/>
        </p:nvSpPr>
        <p:spPr>
          <a:xfrm>
            <a:off x="4490265" y="1804701"/>
            <a:ext cx="453971" cy="369332"/>
          </a:xfrm>
          <a:prstGeom prst="rect">
            <a:avLst/>
          </a:prstGeom>
          <a:noFill/>
        </p:spPr>
        <p:txBody>
          <a:bodyPr wrap="none" rtlCol="0">
            <a:spAutoFit/>
          </a:bodyPr>
          <a:lstStyle/>
          <a:p>
            <a:pPr algn="r"/>
            <a:r>
              <a:rPr lang="en-US" dirty="0" smtClean="0"/>
              <a:t>O1</a:t>
            </a:r>
            <a:endParaRPr lang="en-US" dirty="0"/>
          </a:p>
        </p:txBody>
      </p:sp>
      <p:sp>
        <p:nvSpPr>
          <p:cNvPr id="14" name="TextBox 13"/>
          <p:cNvSpPr txBox="1"/>
          <p:nvPr/>
        </p:nvSpPr>
        <p:spPr>
          <a:xfrm>
            <a:off x="4469922" y="2764623"/>
            <a:ext cx="453970" cy="369332"/>
          </a:xfrm>
          <a:prstGeom prst="rect">
            <a:avLst/>
          </a:prstGeom>
          <a:noFill/>
        </p:spPr>
        <p:txBody>
          <a:bodyPr wrap="none" rtlCol="0">
            <a:spAutoFit/>
          </a:bodyPr>
          <a:lstStyle/>
          <a:p>
            <a:r>
              <a:rPr lang="en-US" dirty="0" smtClean="0"/>
              <a:t>O2</a:t>
            </a:r>
            <a:endParaRPr lang="en-US" dirty="0"/>
          </a:p>
        </p:txBody>
      </p:sp>
      <p:cxnSp>
        <p:nvCxnSpPr>
          <p:cNvPr id="15" name="Straight Arrow Connector 14"/>
          <p:cNvCxnSpPr>
            <a:stCxn id="9" idx="3"/>
          </p:cNvCxnSpPr>
          <p:nvPr/>
        </p:nvCxnSpPr>
        <p:spPr>
          <a:xfrm>
            <a:off x="2873827" y="2513912"/>
            <a:ext cx="1038809"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57836" y="3417860"/>
            <a:ext cx="4449854" cy="2824362"/>
          </a:xfrm>
          <a:prstGeom prst="rect">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22927" y="5649509"/>
            <a:ext cx="1259633" cy="400110"/>
          </a:xfrm>
          <a:prstGeom prst="rect">
            <a:avLst/>
          </a:prstGeom>
          <a:noFill/>
        </p:spPr>
        <p:txBody>
          <a:bodyPr wrap="square" rtlCol="0">
            <a:spAutoFit/>
          </a:bodyPr>
          <a:lstStyle/>
          <a:p>
            <a:pPr algn="ctr"/>
            <a:r>
              <a:rPr lang="en-US" sz="2000" b="1" dirty="0" smtClean="0"/>
              <a:t>FPGA</a:t>
            </a:r>
            <a:endParaRPr lang="en-US" sz="2000" b="1" dirty="0" smtClean="0"/>
          </a:p>
        </p:txBody>
      </p:sp>
      <p:sp>
        <p:nvSpPr>
          <p:cNvPr id="18" name="Rectangle 17"/>
          <p:cNvSpPr/>
          <p:nvPr/>
        </p:nvSpPr>
        <p:spPr>
          <a:xfrm>
            <a:off x="5759999" y="3417860"/>
            <a:ext cx="1294703" cy="1133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6259" y="3902936"/>
            <a:ext cx="806540" cy="400110"/>
          </a:xfrm>
          <a:prstGeom prst="rect">
            <a:avLst/>
          </a:prstGeom>
          <a:noFill/>
        </p:spPr>
        <p:txBody>
          <a:bodyPr wrap="square" rtlCol="0">
            <a:spAutoFit/>
          </a:bodyPr>
          <a:lstStyle/>
          <a:p>
            <a:pPr algn="ctr"/>
            <a:r>
              <a:rPr lang="en-US" sz="2000" dirty="0" smtClean="0"/>
              <a:t>GTY</a:t>
            </a:r>
            <a:endParaRPr lang="en-US" sz="2000" dirty="0"/>
          </a:p>
        </p:txBody>
      </p:sp>
      <p:sp>
        <p:nvSpPr>
          <p:cNvPr id="20" name="TextBox 19"/>
          <p:cNvSpPr txBox="1"/>
          <p:nvPr/>
        </p:nvSpPr>
        <p:spPr>
          <a:xfrm>
            <a:off x="5753962" y="3450282"/>
            <a:ext cx="429926" cy="369332"/>
          </a:xfrm>
          <a:prstGeom prst="rect">
            <a:avLst/>
          </a:prstGeom>
          <a:noFill/>
        </p:spPr>
        <p:txBody>
          <a:bodyPr wrap="none" rtlCol="0">
            <a:spAutoFit/>
          </a:bodyPr>
          <a:lstStyle/>
          <a:p>
            <a:pPr algn="r"/>
            <a:r>
              <a:rPr lang="en-US" dirty="0" smtClean="0"/>
              <a:t>RX</a:t>
            </a:r>
            <a:endParaRPr lang="en-US" dirty="0"/>
          </a:p>
        </p:txBody>
      </p:sp>
      <p:sp>
        <p:nvSpPr>
          <p:cNvPr id="21" name="TextBox 20"/>
          <p:cNvSpPr txBox="1"/>
          <p:nvPr/>
        </p:nvSpPr>
        <p:spPr>
          <a:xfrm>
            <a:off x="5729990" y="4103317"/>
            <a:ext cx="417102" cy="369332"/>
          </a:xfrm>
          <a:prstGeom prst="rect">
            <a:avLst/>
          </a:prstGeom>
          <a:noFill/>
        </p:spPr>
        <p:txBody>
          <a:bodyPr wrap="none" rtlCol="0">
            <a:spAutoFit/>
          </a:bodyPr>
          <a:lstStyle/>
          <a:p>
            <a:r>
              <a:rPr lang="en-US" dirty="0" smtClean="0"/>
              <a:t>TX</a:t>
            </a:r>
            <a:endParaRPr lang="en-US" dirty="0"/>
          </a:p>
        </p:txBody>
      </p:sp>
      <p:cxnSp>
        <p:nvCxnSpPr>
          <p:cNvPr id="22" name="Elbow Connector 21"/>
          <p:cNvCxnSpPr>
            <a:stCxn id="14" idx="3"/>
            <a:endCxn id="20" idx="1"/>
          </p:cNvCxnSpPr>
          <p:nvPr/>
        </p:nvCxnSpPr>
        <p:spPr>
          <a:xfrm>
            <a:off x="4923892" y="2949289"/>
            <a:ext cx="830070" cy="6856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1" idx="1"/>
            <a:endCxn id="10" idx="3"/>
          </p:cNvCxnSpPr>
          <p:nvPr/>
        </p:nvCxnSpPr>
        <p:spPr>
          <a:xfrm rot="10800000">
            <a:off x="2873828" y="3497277"/>
            <a:ext cx="2856163" cy="7907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506946" y="1682286"/>
            <a:ext cx="1296955" cy="1267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06946" y="2133559"/>
            <a:ext cx="1259633" cy="369332"/>
          </a:xfrm>
          <a:prstGeom prst="rect">
            <a:avLst/>
          </a:prstGeom>
          <a:noFill/>
        </p:spPr>
        <p:txBody>
          <a:bodyPr wrap="square" rtlCol="0">
            <a:spAutoFit/>
          </a:bodyPr>
          <a:lstStyle/>
          <a:p>
            <a:pPr algn="ctr"/>
            <a:r>
              <a:rPr lang="en-US" dirty="0" smtClean="0"/>
              <a:t>Si53x5</a:t>
            </a:r>
            <a:endParaRPr lang="en-US" dirty="0"/>
          </a:p>
        </p:txBody>
      </p:sp>
      <p:sp>
        <p:nvSpPr>
          <p:cNvPr id="26" name="TextBox 25"/>
          <p:cNvSpPr txBox="1"/>
          <p:nvPr/>
        </p:nvSpPr>
        <p:spPr>
          <a:xfrm>
            <a:off x="9417288" y="1691648"/>
            <a:ext cx="453970" cy="369332"/>
          </a:xfrm>
          <a:prstGeom prst="rect">
            <a:avLst/>
          </a:prstGeom>
          <a:noFill/>
        </p:spPr>
        <p:txBody>
          <a:bodyPr wrap="none" rtlCol="0">
            <a:spAutoFit/>
          </a:bodyPr>
          <a:lstStyle/>
          <a:p>
            <a:pPr algn="r"/>
            <a:r>
              <a:rPr lang="en-US" dirty="0" smtClean="0"/>
              <a:t>O1</a:t>
            </a:r>
            <a:endParaRPr lang="en-US" dirty="0"/>
          </a:p>
        </p:txBody>
      </p:sp>
      <p:sp>
        <p:nvSpPr>
          <p:cNvPr id="27" name="TextBox 26"/>
          <p:cNvSpPr txBox="1"/>
          <p:nvPr/>
        </p:nvSpPr>
        <p:spPr>
          <a:xfrm>
            <a:off x="9365545" y="2702864"/>
            <a:ext cx="453970" cy="369332"/>
          </a:xfrm>
          <a:prstGeom prst="rect">
            <a:avLst/>
          </a:prstGeom>
          <a:noFill/>
        </p:spPr>
        <p:txBody>
          <a:bodyPr wrap="none" rtlCol="0">
            <a:spAutoFit/>
          </a:bodyPr>
          <a:lstStyle/>
          <a:p>
            <a:r>
              <a:rPr lang="en-US" dirty="0" smtClean="0"/>
              <a:t>O0</a:t>
            </a:r>
            <a:endParaRPr lang="en-US" dirty="0"/>
          </a:p>
        </p:txBody>
      </p:sp>
      <p:sp>
        <p:nvSpPr>
          <p:cNvPr id="28" name="TextBox 27"/>
          <p:cNvSpPr txBox="1"/>
          <p:nvPr/>
        </p:nvSpPr>
        <p:spPr>
          <a:xfrm>
            <a:off x="9425061" y="1909398"/>
            <a:ext cx="453971" cy="369332"/>
          </a:xfrm>
          <a:prstGeom prst="rect">
            <a:avLst/>
          </a:prstGeom>
          <a:noFill/>
        </p:spPr>
        <p:txBody>
          <a:bodyPr wrap="none" rtlCol="0">
            <a:spAutoFit/>
          </a:bodyPr>
          <a:lstStyle/>
          <a:p>
            <a:pPr algn="r"/>
            <a:r>
              <a:rPr lang="en-US" dirty="0" smtClean="0"/>
              <a:t>O2</a:t>
            </a:r>
            <a:endParaRPr lang="en-US" dirty="0"/>
          </a:p>
        </p:txBody>
      </p:sp>
      <p:sp>
        <p:nvSpPr>
          <p:cNvPr id="29" name="TextBox 28"/>
          <p:cNvSpPr txBox="1"/>
          <p:nvPr/>
        </p:nvSpPr>
        <p:spPr>
          <a:xfrm>
            <a:off x="8412865" y="2387981"/>
            <a:ext cx="391454" cy="369332"/>
          </a:xfrm>
          <a:prstGeom prst="rect">
            <a:avLst/>
          </a:prstGeom>
          <a:noFill/>
        </p:spPr>
        <p:txBody>
          <a:bodyPr wrap="none" rtlCol="0">
            <a:spAutoFit/>
          </a:bodyPr>
          <a:lstStyle/>
          <a:p>
            <a:r>
              <a:rPr lang="en-US" dirty="0" smtClean="0"/>
              <a:t>IN</a:t>
            </a:r>
            <a:endParaRPr lang="en-US" dirty="0"/>
          </a:p>
        </p:txBody>
      </p:sp>
      <p:sp>
        <p:nvSpPr>
          <p:cNvPr id="30" name="TextBox 29"/>
          <p:cNvSpPr txBox="1"/>
          <p:nvPr/>
        </p:nvSpPr>
        <p:spPr>
          <a:xfrm>
            <a:off x="6118247" y="3577983"/>
            <a:ext cx="1023806" cy="369332"/>
          </a:xfrm>
          <a:prstGeom prst="rect">
            <a:avLst/>
          </a:prstGeom>
          <a:noFill/>
        </p:spPr>
        <p:txBody>
          <a:bodyPr wrap="none" rtlCol="0">
            <a:spAutoFit/>
          </a:bodyPr>
          <a:lstStyle/>
          <a:p>
            <a:r>
              <a:rPr lang="en-US" dirty="0" err="1" smtClean="0"/>
              <a:t>RxRecClk</a:t>
            </a:r>
            <a:endParaRPr lang="en-US" dirty="0"/>
          </a:p>
        </p:txBody>
      </p:sp>
      <p:cxnSp>
        <p:nvCxnSpPr>
          <p:cNvPr id="31" name="Elbow Connector 30"/>
          <p:cNvCxnSpPr>
            <a:stCxn id="30" idx="3"/>
            <a:endCxn id="29" idx="1"/>
          </p:cNvCxnSpPr>
          <p:nvPr/>
        </p:nvCxnSpPr>
        <p:spPr>
          <a:xfrm flipV="1">
            <a:off x="7142053" y="2572647"/>
            <a:ext cx="1270812" cy="1190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430972" y="4551555"/>
            <a:ext cx="801823" cy="369332"/>
          </a:xfrm>
          <a:prstGeom prst="rect">
            <a:avLst/>
          </a:prstGeom>
          <a:noFill/>
        </p:spPr>
        <p:txBody>
          <a:bodyPr wrap="none" rtlCol="0">
            <a:spAutoFit/>
          </a:bodyPr>
          <a:lstStyle/>
          <a:p>
            <a:r>
              <a:rPr lang="en-US" dirty="0" smtClean="0"/>
              <a:t>GENIO</a:t>
            </a:r>
            <a:endParaRPr lang="en-US" dirty="0"/>
          </a:p>
        </p:txBody>
      </p:sp>
      <p:cxnSp>
        <p:nvCxnSpPr>
          <p:cNvPr id="33" name="Elbow Connector 32"/>
          <p:cNvCxnSpPr/>
          <p:nvPr/>
        </p:nvCxnSpPr>
        <p:spPr>
          <a:xfrm flipV="1">
            <a:off x="10179194" y="2948475"/>
            <a:ext cx="1863737" cy="1723979"/>
          </a:xfrm>
          <a:prstGeom prst="bentConnector3">
            <a:avLst>
              <a:gd name="adj1" fmla="val 418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6" idx="3"/>
          </p:cNvCxnSpPr>
          <p:nvPr/>
        </p:nvCxnSpPr>
        <p:spPr>
          <a:xfrm>
            <a:off x="9871258" y="1876314"/>
            <a:ext cx="2171674" cy="9177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433874" y="2440641"/>
            <a:ext cx="527709" cy="369332"/>
          </a:xfrm>
          <a:prstGeom prst="rect">
            <a:avLst/>
          </a:prstGeom>
          <a:noFill/>
        </p:spPr>
        <p:txBody>
          <a:bodyPr wrap="none" rtlCol="0">
            <a:spAutoFit/>
          </a:bodyPr>
          <a:lstStyle/>
          <a:p>
            <a:r>
              <a:rPr lang="en-US" dirty="0" smtClean="0"/>
              <a:t>FEB</a:t>
            </a:r>
            <a:endParaRPr lang="en-US" dirty="0"/>
          </a:p>
        </p:txBody>
      </p:sp>
      <p:cxnSp>
        <p:nvCxnSpPr>
          <p:cNvPr id="36" name="Elbow Connector 35"/>
          <p:cNvCxnSpPr/>
          <p:nvPr/>
        </p:nvCxnSpPr>
        <p:spPr>
          <a:xfrm rot="5400000">
            <a:off x="9184968" y="3020288"/>
            <a:ext cx="468571" cy="3265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171756" y="3426271"/>
            <a:ext cx="1296955" cy="820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171756" y="3323154"/>
            <a:ext cx="1259633" cy="923330"/>
          </a:xfrm>
          <a:prstGeom prst="rect">
            <a:avLst/>
          </a:prstGeom>
          <a:noFill/>
        </p:spPr>
        <p:txBody>
          <a:bodyPr wrap="square" rtlCol="0">
            <a:spAutoFit/>
          </a:bodyPr>
          <a:lstStyle/>
          <a:p>
            <a:pPr algn="ctr"/>
            <a:r>
              <a:rPr lang="en-US" dirty="0" smtClean="0"/>
              <a:t>Phase difference detection</a:t>
            </a:r>
            <a:endParaRPr lang="en-US" dirty="0"/>
          </a:p>
        </p:txBody>
      </p:sp>
      <p:cxnSp>
        <p:nvCxnSpPr>
          <p:cNvPr id="39" name="Straight Connector 38"/>
          <p:cNvCxnSpPr>
            <a:stCxn id="13" idx="3"/>
          </p:cNvCxnSpPr>
          <p:nvPr/>
        </p:nvCxnSpPr>
        <p:spPr>
          <a:xfrm>
            <a:off x="4944236" y="1989367"/>
            <a:ext cx="1696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30150" y="1989367"/>
            <a:ext cx="10798" cy="959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26111" y="2948472"/>
            <a:ext cx="1629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276253" y="2948472"/>
            <a:ext cx="37323" cy="46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142052" y="4170655"/>
            <a:ext cx="1029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9755" y="2698578"/>
            <a:ext cx="7184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93102" y="2809973"/>
            <a:ext cx="765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3610" y="2384944"/>
            <a:ext cx="660758" cy="369332"/>
          </a:xfrm>
          <a:prstGeom prst="rect">
            <a:avLst/>
          </a:prstGeom>
          <a:noFill/>
        </p:spPr>
        <p:txBody>
          <a:bodyPr wrap="none" rtlCol="0">
            <a:spAutoFit/>
          </a:bodyPr>
          <a:lstStyle/>
          <a:p>
            <a:r>
              <a:rPr lang="en-US" dirty="0" smtClean="0"/>
              <a:t>Fiber</a:t>
            </a:r>
            <a:endParaRPr lang="en-US" dirty="0"/>
          </a:p>
        </p:txBody>
      </p:sp>
      <p:sp>
        <p:nvSpPr>
          <p:cNvPr id="47" name="TextBox 46"/>
          <p:cNvSpPr txBox="1"/>
          <p:nvPr/>
        </p:nvSpPr>
        <p:spPr>
          <a:xfrm>
            <a:off x="11477679" y="3722914"/>
            <a:ext cx="527709" cy="369332"/>
          </a:xfrm>
          <a:prstGeom prst="rect">
            <a:avLst/>
          </a:prstGeom>
          <a:noFill/>
        </p:spPr>
        <p:txBody>
          <a:bodyPr wrap="none" rtlCol="0">
            <a:spAutoFit/>
          </a:bodyPr>
          <a:lstStyle/>
          <a:p>
            <a:r>
              <a:rPr lang="en-US" dirty="0" smtClean="0"/>
              <a:t>FEB</a:t>
            </a:r>
            <a:endParaRPr lang="en-US" dirty="0"/>
          </a:p>
        </p:txBody>
      </p:sp>
      <p:cxnSp>
        <p:nvCxnSpPr>
          <p:cNvPr id="48" name="Straight Connector 47"/>
          <p:cNvCxnSpPr/>
          <p:nvPr/>
        </p:nvCxnSpPr>
        <p:spPr>
          <a:xfrm>
            <a:off x="11697728" y="3133955"/>
            <a:ext cx="0" cy="500993"/>
          </a:xfrm>
          <a:prstGeom prst="line">
            <a:avLst/>
          </a:prstGeom>
          <a:ln w="34925">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081111" y="1537624"/>
            <a:ext cx="1229395" cy="107199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optional emergency circuit I</a:t>
            </a:r>
            <a:r>
              <a:rPr lang="en-US" baseline="30000" dirty="0" smtClean="0"/>
              <a:t>2</a:t>
            </a:r>
            <a:r>
              <a:rPr lang="en-US" dirty="0" smtClean="0"/>
              <a:t>C</a:t>
            </a:r>
            <a:endParaRPr lang="en-US" dirty="0"/>
          </a:p>
        </p:txBody>
      </p:sp>
      <p:sp>
        <p:nvSpPr>
          <p:cNvPr id="50" name="TextBox 49"/>
          <p:cNvSpPr txBox="1"/>
          <p:nvPr/>
        </p:nvSpPr>
        <p:spPr>
          <a:xfrm>
            <a:off x="1272476" y="5838741"/>
            <a:ext cx="1024639" cy="646331"/>
          </a:xfrm>
          <a:prstGeom prst="rect">
            <a:avLst/>
          </a:prstGeom>
          <a:noFill/>
        </p:spPr>
        <p:txBody>
          <a:bodyPr wrap="none" rtlCol="0">
            <a:spAutoFit/>
          </a:bodyPr>
          <a:lstStyle/>
          <a:p>
            <a:r>
              <a:rPr lang="en-US" sz="3600" dirty="0" smtClean="0"/>
              <a:t>RDO</a:t>
            </a:r>
            <a:endParaRPr lang="en-US" sz="3600" dirty="0"/>
          </a:p>
        </p:txBody>
      </p:sp>
      <p:cxnSp>
        <p:nvCxnSpPr>
          <p:cNvPr id="51" name="Straight Connector 50"/>
          <p:cNvCxnSpPr/>
          <p:nvPr/>
        </p:nvCxnSpPr>
        <p:spPr>
          <a:xfrm flipH="1">
            <a:off x="10029112" y="2133559"/>
            <a:ext cx="10628" cy="2351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142053" y="4472649"/>
            <a:ext cx="2887059" cy="12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192525" y="1601792"/>
            <a:ext cx="1261884" cy="338554"/>
          </a:xfrm>
          <a:prstGeom prst="rect">
            <a:avLst/>
          </a:prstGeom>
          <a:noFill/>
        </p:spPr>
        <p:txBody>
          <a:bodyPr wrap="none" rtlCol="0">
            <a:spAutoFit/>
          </a:bodyPr>
          <a:lstStyle/>
          <a:p>
            <a:r>
              <a:rPr lang="en-US" sz="1600" dirty="0" smtClean="0"/>
              <a:t>N* 98.5 MHz</a:t>
            </a:r>
            <a:endParaRPr lang="en-US" sz="1600" dirty="0"/>
          </a:p>
        </p:txBody>
      </p:sp>
      <p:sp>
        <p:nvSpPr>
          <p:cNvPr id="54" name="TextBox 53"/>
          <p:cNvSpPr txBox="1"/>
          <p:nvPr/>
        </p:nvSpPr>
        <p:spPr>
          <a:xfrm>
            <a:off x="7599198" y="2330856"/>
            <a:ext cx="880369" cy="523220"/>
          </a:xfrm>
          <a:prstGeom prst="rect">
            <a:avLst/>
          </a:prstGeom>
          <a:noFill/>
        </p:spPr>
        <p:txBody>
          <a:bodyPr wrap="none" rtlCol="0">
            <a:spAutoFit/>
          </a:bodyPr>
          <a:lstStyle/>
          <a:p>
            <a:r>
              <a:rPr lang="en-US" sz="1400" dirty="0" smtClean="0"/>
              <a:t>197 or </a:t>
            </a:r>
          </a:p>
          <a:p>
            <a:r>
              <a:rPr lang="en-US" sz="1400" dirty="0" smtClean="0"/>
              <a:t>98.5 MHz</a:t>
            </a:r>
            <a:endParaRPr lang="en-US" sz="1400" dirty="0"/>
          </a:p>
        </p:txBody>
      </p:sp>
      <p:sp>
        <p:nvSpPr>
          <p:cNvPr id="55" name="TextBox 54"/>
          <p:cNvSpPr txBox="1"/>
          <p:nvPr/>
        </p:nvSpPr>
        <p:spPr>
          <a:xfrm>
            <a:off x="7413328" y="3918326"/>
            <a:ext cx="777200" cy="338554"/>
          </a:xfrm>
          <a:prstGeom prst="rect">
            <a:avLst/>
          </a:prstGeom>
          <a:noFill/>
        </p:spPr>
        <p:txBody>
          <a:bodyPr wrap="none" rtlCol="0">
            <a:spAutoFit/>
          </a:bodyPr>
          <a:lstStyle/>
          <a:p>
            <a:r>
              <a:rPr lang="en-US" sz="1600" dirty="0" smtClean="0"/>
              <a:t>control</a:t>
            </a:r>
            <a:endParaRPr lang="en-US" sz="1600" dirty="0"/>
          </a:p>
        </p:txBody>
      </p:sp>
      <p:sp>
        <p:nvSpPr>
          <p:cNvPr id="56" name="TextBox 55"/>
          <p:cNvSpPr txBox="1"/>
          <p:nvPr/>
        </p:nvSpPr>
        <p:spPr>
          <a:xfrm>
            <a:off x="6574913" y="4224719"/>
            <a:ext cx="705065" cy="338554"/>
          </a:xfrm>
          <a:prstGeom prst="rect">
            <a:avLst/>
          </a:prstGeom>
          <a:noFill/>
        </p:spPr>
        <p:txBody>
          <a:bodyPr wrap="none" rtlCol="0">
            <a:spAutoFit/>
          </a:bodyPr>
          <a:lstStyle/>
          <a:p>
            <a:r>
              <a:rPr lang="en-US" sz="1600" dirty="0" err="1" smtClean="0"/>
              <a:t>ClkRef</a:t>
            </a:r>
            <a:endParaRPr lang="en-US" sz="1600" dirty="0"/>
          </a:p>
        </p:txBody>
      </p:sp>
      <p:sp>
        <p:nvSpPr>
          <p:cNvPr id="57" name="Rectangle 56"/>
          <p:cNvSpPr/>
          <p:nvPr/>
        </p:nvSpPr>
        <p:spPr>
          <a:xfrm>
            <a:off x="4810047" y="1720235"/>
            <a:ext cx="1226618" cy="523220"/>
          </a:xfrm>
          <a:prstGeom prst="rect">
            <a:avLst/>
          </a:prstGeom>
        </p:spPr>
        <p:txBody>
          <a:bodyPr wrap="none">
            <a:spAutoFit/>
          </a:bodyPr>
          <a:lstStyle/>
          <a:p>
            <a:r>
              <a:rPr lang="en-US" sz="1400" dirty="0" err="1" smtClean="0">
                <a:latin typeface="Book Antiqua" panose="02040602050305030304" pitchFamily="18" charset="0"/>
              </a:rPr>
              <a:t>pseudoClock</a:t>
            </a:r>
            <a:endParaRPr lang="en-US" sz="1400" dirty="0" smtClean="0">
              <a:latin typeface="Book Antiqua" panose="02040602050305030304" pitchFamily="18" charset="0"/>
            </a:endParaRPr>
          </a:p>
          <a:p>
            <a:r>
              <a:rPr lang="en-US" sz="1400" dirty="0" smtClean="0">
                <a:latin typeface="Book Antiqua" panose="02040602050305030304" pitchFamily="18" charset="0"/>
              </a:rPr>
              <a:t> </a:t>
            </a:r>
            <a:r>
              <a:rPr lang="en-US" sz="1400" dirty="0">
                <a:latin typeface="Book Antiqua" panose="02040602050305030304" pitchFamily="18" charset="0"/>
              </a:rPr>
              <a:t>98.5 MHz</a:t>
            </a:r>
            <a:endParaRPr lang="en-US" sz="1400" dirty="0"/>
          </a:p>
        </p:txBody>
      </p:sp>
      <p:sp>
        <p:nvSpPr>
          <p:cNvPr id="58" name="TextBox 57"/>
          <p:cNvSpPr txBox="1"/>
          <p:nvPr/>
        </p:nvSpPr>
        <p:spPr>
          <a:xfrm>
            <a:off x="8988206" y="1578026"/>
            <a:ext cx="596638" cy="369332"/>
          </a:xfrm>
          <a:prstGeom prst="rect">
            <a:avLst/>
          </a:prstGeom>
          <a:noFill/>
        </p:spPr>
        <p:txBody>
          <a:bodyPr wrap="none" rtlCol="0">
            <a:spAutoFit/>
          </a:bodyPr>
          <a:lstStyle/>
          <a:p>
            <a:pPr algn="r"/>
            <a:r>
              <a:rPr lang="en-US" dirty="0" smtClean="0"/>
              <a:t>OUT</a:t>
            </a:r>
            <a:endParaRPr lang="en-US" dirty="0"/>
          </a:p>
        </p:txBody>
      </p:sp>
      <p:sp>
        <p:nvSpPr>
          <p:cNvPr id="59" name="TextBox 58"/>
          <p:cNvSpPr txBox="1"/>
          <p:nvPr/>
        </p:nvSpPr>
        <p:spPr>
          <a:xfrm>
            <a:off x="8428088" y="1576625"/>
            <a:ext cx="508474" cy="369332"/>
          </a:xfrm>
          <a:prstGeom prst="rect">
            <a:avLst/>
          </a:prstGeom>
          <a:noFill/>
        </p:spPr>
        <p:txBody>
          <a:bodyPr wrap="none" rtlCol="0">
            <a:spAutoFit/>
          </a:bodyPr>
          <a:lstStyle/>
          <a:p>
            <a:pPr algn="r"/>
            <a:r>
              <a:rPr lang="en-US" dirty="0" smtClean="0"/>
              <a:t>IN3</a:t>
            </a:r>
            <a:endParaRPr lang="en-US" dirty="0"/>
          </a:p>
        </p:txBody>
      </p:sp>
      <p:cxnSp>
        <p:nvCxnSpPr>
          <p:cNvPr id="60" name="Straight Connector 59"/>
          <p:cNvCxnSpPr/>
          <p:nvPr/>
        </p:nvCxnSpPr>
        <p:spPr>
          <a:xfrm flipV="1">
            <a:off x="9425061" y="1537624"/>
            <a:ext cx="0" cy="144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591203" y="1529461"/>
            <a:ext cx="0" cy="144662"/>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91203" y="1537624"/>
            <a:ext cx="826085"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479567" y="1302178"/>
            <a:ext cx="1176028" cy="307777"/>
          </a:xfrm>
          <a:prstGeom prst="rect">
            <a:avLst/>
          </a:prstGeom>
          <a:noFill/>
        </p:spPr>
        <p:txBody>
          <a:bodyPr wrap="none" rtlCol="0">
            <a:spAutoFit/>
          </a:bodyPr>
          <a:lstStyle/>
          <a:p>
            <a:r>
              <a:rPr lang="en-US" sz="1400" dirty="0" smtClean="0"/>
              <a:t>Zero Delay FB</a:t>
            </a:r>
            <a:endParaRPr lang="en-US" sz="1400" dirty="0"/>
          </a:p>
        </p:txBody>
      </p:sp>
      <p:cxnSp>
        <p:nvCxnSpPr>
          <p:cNvPr id="64" name="Straight Connector 63"/>
          <p:cNvCxnSpPr/>
          <p:nvPr/>
        </p:nvCxnSpPr>
        <p:spPr>
          <a:xfrm flipH="1">
            <a:off x="9803901" y="2134171"/>
            <a:ext cx="22535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76822" y="2315788"/>
            <a:ext cx="550507" cy="78377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231019" y="2484744"/>
            <a:ext cx="654153" cy="369332"/>
          </a:xfrm>
          <a:prstGeom prst="rect">
            <a:avLst/>
          </a:prstGeom>
          <a:noFill/>
        </p:spPr>
        <p:txBody>
          <a:bodyPr wrap="none" rtlCol="0">
            <a:spAutoFit/>
          </a:bodyPr>
          <a:lstStyle/>
          <a:p>
            <a:r>
              <a:rPr lang="en-US" dirty="0" smtClean="0"/>
              <a:t>DAM</a:t>
            </a:r>
            <a:endParaRPr lang="en-US" dirty="0"/>
          </a:p>
        </p:txBody>
      </p:sp>
      <p:sp>
        <p:nvSpPr>
          <p:cNvPr id="67" name="Rectangle 66"/>
          <p:cNvSpPr/>
          <p:nvPr/>
        </p:nvSpPr>
        <p:spPr>
          <a:xfrm>
            <a:off x="11526167" y="2440641"/>
            <a:ext cx="415832" cy="27614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1553872" y="3794108"/>
            <a:ext cx="415832" cy="276141"/>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847897" y="365760"/>
            <a:ext cx="4173515" cy="523220"/>
          </a:xfrm>
          <a:prstGeom prst="rect">
            <a:avLst/>
          </a:prstGeom>
          <a:noFill/>
        </p:spPr>
        <p:txBody>
          <a:bodyPr wrap="none" rtlCol="0">
            <a:spAutoFit/>
          </a:bodyPr>
          <a:lstStyle/>
          <a:p>
            <a:r>
              <a:rPr lang="en-US" sz="2800" b="1" dirty="0" smtClean="0"/>
              <a:t>2. Overall hardware design</a:t>
            </a:r>
            <a:endParaRPr lang="en-US" sz="2800" b="1" dirty="0" smtClean="0"/>
          </a:p>
        </p:txBody>
      </p:sp>
    </p:spTree>
    <p:extLst>
      <p:ext uri="{BB962C8B-B14F-4D97-AF65-F5344CB8AC3E}">
        <p14:creationId xmlns:p14="http://schemas.microsoft.com/office/powerpoint/2010/main" val="263325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420549" y="4895845"/>
            <a:ext cx="1126514" cy="624270"/>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7897" y="365760"/>
            <a:ext cx="5362237" cy="523220"/>
          </a:xfrm>
          <a:prstGeom prst="rect">
            <a:avLst/>
          </a:prstGeom>
          <a:noFill/>
        </p:spPr>
        <p:txBody>
          <a:bodyPr wrap="none" rtlCol="0">
            <a:spAutoFit/>
          </a:bodyPr>
          <a:lstStyle/>
          <a:p>
            <a:r>
              <a:rPr lang="en-US" sz="2800" b="1" dirty="0" smtClean="0"/>
              <a:t>3. Detailed signal implementations</a:t>
            </a:r>
            <a:endParaRPr lang="en-US" sz="2800" b="1" dirty="0" smtClean="0"/>
          </a:p>
        </p:txBody>
      </p:sp>
      <p:sp>
        <p:nvSpPr>
          <p:cNvPr id="3" name="TextBox 2"/>
          <p:cNvSpPr txBox="1"/>
          <p:nvPr/>
        </p:nvSpPr>
        <p:spPr>
          <a:xfrm>
            <a:off x="847897" y="806255"/>
            <a:ext cx="2464457" cy="400110"/>
          </a:xfrm>
          <a:prstGeom prst="rect">
            <a:avLst/>
          </a:prstGeom>
          <a:noFill/>
        </p:spPr>
        <p:txBody>
          <a:bodyPr wrap="none" rtlCol="0">
            <a:spAutoFit/>
          </a:bodyPr>
          <a:lstStyle/>
          <a:p>
            <a:r>
              <a:rPr lang="en-US" sz="2000" b="1" dirty="0" smtClean="0"/>
              <a:t>3.1 Clock Distribution</a:t>
            </a:r>
            <a:endParaRPr lang="en-US" sz="2000" b="1" dirty="0"/>
          </a:p>
        </p:txBody>
      </p:sp>
      <p:sp>
        <p:nvSpPr>
          <p:cNvPr id="2" name="Rectangle 1"/>
          <p:cNvSpPr/>
          <p:nvPr/>
        </p:nvSpPr>
        <p:spPr>
          <a:xfrm>
            <a:off x="3381621" y="972392"/>
            <a:ext cx="1095375" cy="4953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2367" y="1009527"/>
            <a:ext cx="818429" cy="369332"/>
          </a:xfrm>
          <a:prstGeom prst="rect">
            <a:avLst/>
          </a:prstGeom>
          <a:noFill/>
        </p:spPr>
        <p:txBody>
          <a:bodyPr wrap="none" rtlCol="0">
            <a:spAutoFit/>
          </a:bodyPr>
          <a:lstStyle/>
          <a:p>
            <a:r>
              <a:rPr lang="en-US" dirty="0" smtClean="0"/>
              <a:t>EIC, RF</a:t>
            </a:r>
            <a:endParaRPr lang="en-US" dirty="0"/>
          </a:p>
        </p:txBody>
      </p:sp>
      <p:sp>
        <p:nvSpPr>
          <p:cNvPr id="6" name="Rectangle 5"/>
          <p:cNvSpPr/>
          <p:nvPr/>
        </p:nvSpPr>
        <p:spPr>
          <a:xfrm>
            <a:off x="3381621" y="1871052"/>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01418" y="2419811"/>
            <a:ext cx="751755" cy="369332"/>
          </a:xfrm>
          <a:prstGeom prst="rect">
            <a:avLst/>
          </a:prstGeom>
          <a:noFill/>
        </p:spPr>
        <p:txBody>
          <a:bodyPr wrap="square" rtlCol="0">
            <a:spAutoFit/>
          </a:bodyPr>
          <a:lstStyle/>
          <a:p>
            <a:r>
              <a:rPr lang="en-US" dirty="0" smtClean="0"/>
              <a:t>GTU</a:t>
            </a:r>
            <a:endParaRPr lang="en-US" dirty="0"/>
          </a:p>
        </p:txBody>
      </p:sp>
      <p:sp>
        <p:nvSpPr>
          <p:cNvPr id="8" name="Rectangle 7"/>
          <p:cNvSpPr/>
          <p:nvPr/>
        </p:nvSpPr>
        <p:spPr>
          <a:xfrm>
            <a:off x="5943846" y="753317"/>
            <a:ext cx="1276350" cy="714375"/>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43846" y="787338"/>
            <a:ext cx="1370879" cy="646331"/>
          </a:xfrm>
          <a:prstGeom prst="rect">
            <a:avLst/>
          </a:prstGeom>
          <a:noFill/>
        </p:spPr>
        <p:txBody>
          <a:bodyPr wrap="square" rtlCol="0">
            <a:spAutoFit/>
          </a:bodyPr>
          <a:lstStyle/>
          <a:p>
            <a:r>
              <a:rPr lang="en-US" dirty="0" err="1" smtClean="0"/>
              <a:t>RunControl</a:t>
            </a:r>
            <a:r>
              <a:rPr lang="en-US" dirty="0" smtClean="0"/>
              <a:t> computer</a:t>
            </a:r>
            <a:endParaRPr lang="en-US" dirty="0"/>
          </a:p>
        </p:txBody>
      </p:sp>
      <p:sp>
        <p:nvSpPr>
          <p:cNvPr id="10" name="TextBox 9"/>
          <p:cNvSpPr txBox="1"/>
          <p:nvPr/>
        </p:nvSpPr>
        <p:spPr>
          <a:xfrm>
            <a:off x="3381621" y="1883887"/>
            <a:ext cx="1475725" cy="738664"/>
          </a:xfrm>
          <a:prstGeom prst="rect">
            <a:avLst/>
          </a:prstGeom>
          <a:noFill/>
        </p:spPr>
        <p:txBody>
          <a:bodyPr wrap="none" rtlCol="0">
            <a:spAutoFit/>
          </a:bodyPr>
          <a:lstStyle/>
          <a:p>
            <a:r>
              <a:rPr lang="en-US" sz="1400" dirty="0" smtClean="0"/>
              <a:t>System clock </a:t>
            </a:r>
          </a:p>
          <a:p>
            <a:r>
              <a:rPr lang="en-US" sz="1400" dirty="0" smtClean="0"/>
              <a:t>(98.5MHz)</a:t>
            </a:r>
          </a:p>
          <a:p>
            <a:r>
              <a:rPr lang="en-US" sz="1400" dirty="0" smtClean="0"/>
              <a:t>Two-level </a:t>
            </a:r>
            <a:r>
              <a:rPr lang="en-US" sz="1400" dirty="0" err="1" smtClean="0"/>
              <a:t>fanouts</a:t>
            </a:r>
            <a:endParaRPr lang="en-US" sz="1400" dirty="0"/>
          </a:p>
        </p:txBody>
      </p:sp>
      <p:sp>
        <p:nvSpPr>
          <p:cNvPr id="11" name="TextBox 10"/>
          <p:cNvSpPr txBox="1"/>
          <p:nvPr/>
        </p:nvSpPr>
        <p:spPr>
          <a:xfrm>
            <a:off x="4562720" y="1883251"/>
            <a:ext cx="781050" cy="523220"/>
          </a:xfrm>
          <a:prstGeom prst="rect">
            <a:avLst/>
          </a:prstGeom>
          <a:noFill/>
        </p:spPr>
        <p:txBody>
          <a:bodyPr wrap="square" rtlCol="0">
            <a:spAutoFit/>
          </a:bodyPr>
          <a:lstStyle/>
          <a:p>
            <a:r>
              <a:rPr lang="en-US" sz="1400" dirty="0" smtClean="0"/>
              <a:t>Beam orbit</a:t>
            </a:r>
            <a:endParaRPr lang="en-US" sz="1400" dirty="0"/>
          </a:p>
        </p:txBody>
      </p:sp>
      <p:sp>
        <p:nvSpPr>
          <p:cNvPr id="12" name="Rectangle 11"/>
          <p:cNvSpPr/>
          <p:nvPr/>
        </p:nvSpPr>
        <p:spPr>
          <a:xfrm>
            <a:off x="3434009" y="1883251"/>
            <a:ext cx="1633537"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03402" y="1888907"/>
            <a:ext cx="1633537"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2" idx="0"/>
          </p:cNvCxnSpPr>
          <p:nvPr/>
        </p:nvCxnSpPr>
        <p:spPr>
          <a:xfrm>
            <a:off x="4250777" y="1467692"/>
            <a:ext cx="1" cy="415559"/>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10571" y="1467692"/>
            <a:ext cx="9525" cy="415559"/>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8270" y="1504371"/>
            <a:ext cx="822789" cy="307777"/>
          </a:xfrm>
          <a:prstGeom prst="rect">
            <a:avLst/>
          </a:prstGeom>
          <a:noFill/>
        </p:spPr>
        <p:txBody>
          <a:bodyPr wrap="none" rtlCol="0">
            <a:spAutoFit/>
          </a:bodyPr>
          <a:lstStyle/>
          <a:p>
            <a:r>
              <a:rPr lang="en-US" sz="1400" dirty="0">
                <a:solidFill>
                  <a:srgbClr val="FF0000"/>
                </a:solidFill>
              </a:rPr>
              <a:t>E</a:t>
            </a:r>
            <a:r>
              <a:rPr lang="en-US" sz="1400" dirty="0" smtClean="0">
                <a:solidFill>
                  <a:srgbClr val="FF0000"/>
                </a:solidFill>
              </a:rPr>
              <a:t>thernet</a:t>
            </a:r>
            <a:endParaRPr lang="en-US" sz="1400" dirty="0">
              <a:solidFill>
                <a:srgbClr val="FF0000"/>
              </a:solidFill>
            </a:endParaRPr>
          </a:p>
        </p:txBody>
      </p:sp>
      <p:cxnSp>
        <p:nvCxnSpPr>
          <p:cNvPr id="20" name="Straight Arrow Connector 19"/>
          <p:cNvCxnSpPr/>
          <p:nvPr/>
        </p:nvCxnSpPr>
        <p:spPr>
          <a:xfrm>
            <a:off x="5067546" y="2053480"/>
            <a:ext cx="435856" cy="2381"/>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67546" y="2418670"/>
            <a:ext cx="435856"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381621" y="3424886"/>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789001" y="3370111"/>
            <a:ext cx="751755" cy="369332"/>
          </a:xfrm>
          <a:prstGeom prst="rect">
            <a:avLst/>
          </a:prstGeom>
          <a:noFill/>
        </p:spPr>
        <p:txBody>
          <a:bodyPr wrap="square" rtlCol="0">
            <a:spAutoFit/>
          </a:bodyPr>
          <a:lstStyle/>
          <a:p>
            <a:r>
              <a:rPr lang="en-US" dirty="0" smtClean="0"/>
              <a:t>DAM</a:t>
            </a:r>
            <a:endParaRPr lang="en-US" dirty="0"/>
          </a:p>
        </p:txBody>
      </p:sp>
      <p:sp>
        <p:nvSpPr>
          <p:cNvPr id="26" name="TextBox 25"/>
          <p:cNvSpPr txBox="1"/>
          <p:nvPr/>
        </p:nvSpPr>
        <p:spPr>
          <a:xfrm>
            <a:off x="3357218" y="3381636"/>
            <a:ext cx="1393735" cy="461665"/>
          </a:xfrm>
          <a:prstGeom prst="rect">
            <a:avLst/>
          </a:prstGeom>
          <a:noFill/>
        </p:spPr>
        <p:txBody>
          <a:bodyPr wrap="square" rtlCol="0">
            <a:spAutoFit/>
          </a:bodyPr>
          <a:lstStyle/>
          <a:p>
            <a:pPr algn="ctr"/>
            <a:r>
              <a:rPr lang="en-US" sz="1400" dirty="0" smtClean="0"/>
              <a:t>Clock fanout</a:t>
            </a:r>
          </a:p>
          <a:p>
            <a:pPr algn="ctr"/>
            <a:r>
              <a:rPr lang="en-US" sz="1000" dirty="0" smtClean="0"/>
              <a:t>(optional jitter cleaner)</a:t>
            </a:r>
            <a:endParaRPr lang="en-US" sz="1000" dirty="0"/>
          </a:p>
        </p:txBody>
      </p:sp>
      <p:sp>
        <p:nvSpPr>
          <p:cNvPr id="28" name="Rectangle 27"/>
          <p:cNvSpPr/>
          <p:nvPr/>
        </p:nvSpPr>
        <p:spPr>
          <a:xfrm>
            <a:off x="3468572" y="3447910"/>
            <a:ext cx="1148035" cy="438641"/>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462764" y="3420335"/>
            <a:ext cx="554629" cy="307777"/>
          </a:xfrm>
          <a:prstGeom prst="rect">
            <a:avLst/>
          </a:prstGeom>
          <a:noFill/>
        </p:spPr>
        <p:txBody>
          <a:bodyPr wrap="square" rtlCol="0">
            <a:spAutoFit/>
          </a:bodyPr>
          <a:lstStyle/>
          <a:p>
            <a:r>
              <a:rPr lang="en-US" sz="1400" dirty="0" smtClean="0"/>
              <a:t>DAQ</a:t>
            </a:r>
            <a:endParaRPr lang="en-US" sz="1400" dirty="0"/>
          </a:p>
        </p:txBody>
      </p:sp>
      <p:sp>
        <p:nvSpPr>
          <p:cNvPr id="29" name="Rectangle 28"/>
          <p:cNvSpPr/>
          <p:nvPr/>
        </p:nvSpPr>
        <p:spPr>
          <a:xfrm>
            <a:off x="6426552" y="3443266"/>
            <a:ext cx="539853" cy="32809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221828" y="1795870"/>
            <a:ext cx="1779590" cy="861774"/>
          </a:xfrm>
          <a:prstGeom prst="rect">
            <a:avLst/>
          </a:prstGeom>
          <a:noFill/>
        </p:spPr>
        <p:txBody>
          <a:bodyPr wrap="none" rtlCol="0">
            <a:spAutoFit/>
          </a:bodyPr>
          <a:lstStyle/>
          <a:p>
            <a:r>
              <a:rPr lang="en-US" sz="1600" dirty="0" smtClean="0"/>
              <a:t>PCB and </a:t>
            </a:r>
            <a:r>
              <a:rPr lang="en-US" sz="1600" dirty="0" err="1" smtClean="0"/>
              <a:t>fanouts</a:t>
            </a:r>
            <a:r>
              <a:rPr lang="en-US" sz="1600" dirty="0" smtClean="0"/>
              <a:t>:</a:t>
            </a:r>
          </a:p>
          <a:p>
            <a:r>
              <a:rPr lang="en-US" sz="1600" dirty="0" smtClean="0"/>
              <a:t>Additive Jitter &lt;1ps</a:t>
            </a:r>
          </a:p>
          <a:p>
            <a:r>
              <a:rPr lang="en-US" sz="1600" dirty="0" smtClean="0"/>
              <a:t>Phase: fixed</a:t>
            </a:r>
            <a:endParaRPr lang="en-US" sz="1600" dirty="0"/>
          </a:p>
        </p:txBody>
      </p:sp>
      <p:sp>
        <p:nvSpPr>
          <p:cNvPr id="33" name="TextBox 32"/>
          <p:cNvSpPr txBox="1"/>
          <p:nvPr/>
        </p:nvSpPr>
        <p:spPr>
          <a:xfrm>
            <a:off x="1555351" y="2622113"/>
            <a:ext cx="1779590" cy="861774"/>
          </a:xfrm>
          <a:prstGeom prst="rect">
            <a:avLst/>
          </a:prstGeom>
          <a:noFill/>
        </p:spPr>
        <p:txBody>
          <a:bodyPr wrap="none" rtlCol="0">
            <a:spAutoFit/>
          </a:bodyPr>
          <a:lstStyle/>
          <a:p>
            <a:r>
              <a:rPr lang="en-US" sz="1600" dirty="0" smtClean="0"/>
              <a:t>Copper cable:</a:t>
            </a:r>
          </a:p>
          <a:p>
            <a:r>
              <a:rPr lang="en-US" sz="1600" dirty="0" smtClean="0"/>
              <a:t>Additive Jitter &lt;1ps</a:t>
            </a:r>
          </a:p>
          <a:p>
            <a:r>
              <a:rPr lang="en-US" sz="1600" dirty="0" smtClean="0"/>
              <a:t>Phase: fixed</a:t>
            </a:r>
            <a:endParaRPr lang="en-US" sz="1600" dirty="0"/>
          </a:p>
        </p:txBody>
      </p:sp>
      <p:sp>
        <p:nvSpPr>
          <p:cNvPr id="34" name="TextBox 33"/>
          <p:cNvSpPr txBox="1"/>
          <p:nvPr/>
        </p:nvSpPr>
        <p:spPr>
          <a:xfrm>
            <a:off x="1152261" y="3360847"/>
            <a:ext cx="1779590" cy="861774"/>
          </a:xfrm>
          <a:prstGeom prst="rect">
            <a:avLst/>
          </a:prstGeom>
          <a:noFill/>
        </p:spPr>
        <p:txBody>
          <a:bodyPr wrap="none" rtlCol="0">
            <a:spAutoFit/>
          </a:bodyPr>
          <a:lstStyle/>
          <a:p>
            <a:r>
              <a:rPr lang="en-US" sz="1600" dirty="0" smtClean="0"/>
              <a:t>PCB and </a:t>
            </a:r>
            <a:r>
              <a:rPr lang="en-US" sz="1600" dirty="0" err="1" smtClean="0"/>
              <a:t>fanouts</a:t>
            </a:r>
            <a:r>
              <a:rPr lang="en-US" sz="1600" dirty="0" smtClean="0"/>
              <a:t>:</a:t>
            </a:r>
          </a:p>
          <a:p>
            <a:r>
              <a:rPr lang="en-US" sz="1600" dirty="0" smtClean="0"/>
              <a:t>Additive Jitter &lt;1ps</a:t>
            </a:r>
          </a:p>
          <a:p>
            <a:r>
              <a:rPr lang="en-US" sz="1600" dirty="0" smtClean="0"/>
              <a:t>Phase: fixed</a:t>
            </a:r>
            <a:endParaRPr lang="en-US" sz="1600" dirty="0"/>
          </a:p>
        </p:txBody>
      </p:sp>
      <p:sp>
        <p:nvSpPr>
          <p:cNvPr id="35" name="Rectangle 34"/>
          <p:cNvSpPr/>
          <p:nvPr/>
        </p:nvSpPr>
        <p:spPr>
          <a:xfrm>
            <a:off x="3400945" y="4889428"/>
            <a:ext cx="3838575" cy="81584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020742" y="5438187"/>
            <a:ext cx="751755" cy="369332"/>
          </a:xfrm>
          <a:prstGeom prst="rect">
            <a:avLst/>
          </a:prstGeom>
          <a:noFill/>
        </p:spPr>
        <p:txBody>
          <a:bodyPr wrap="square" rtlCol="0">
            <a:spAutoFit/>
          </a:bodyPr>
          <a:lstStyle/>
          <a:p>
            <a:r>
              <a:rPr lang="en-US" dirty="0" smtClean="0"/>
              <a:t>RDO</a:t>
            </a:r>
            <a:endParaRPr lang="en-US" dirty="0"/>
          </a:p>
        </p:txBody>
      </p:sp>
      <p:sp>
        <p:nvSpPr>
          <p:cNvPr id="37" name="TextBox 36"/>
          <p:cNvSpPr txBox="1"/>
          <p:nvPr/>
        </p:nvSpPr>
        <p:spPr>
          <a:xfrm>
            <a:off x="3358954" y="4836543"/>
            <a:ext cx="1273105" cy="661720"/>
          </a:xfrm>
          <a:prstGeom prst="rect">
            <a:avLst/>
          </a:prstGeom>
          <a:noFill/>
        </p:spPr>
        <p:txBody>
          <a:bodyPr wrap="none" rtlCol="0">
            <a:spAutoFit/>
          </a:bodyPr>
          <a:lstStyle/>
          <a:p>
            <a:r>
              <a:rPr lang="en-US" sz="1400" dirty="0"/>
              <a:t>C</a:t>
            </a:r>
            <a:r>
              <a:rPr lang="en-US" sz="1400" dirty="0" smtClean="0"/>
              <a:t>lock recovery</a:t>
            </a:r>
          </a:p>
          <a:p>
            <a:r>
              <a:rPr lang="en-US" sz="900" dirty="0" smtClean="0"/>
              <a:t>(optional </a:t>
            </a:r>
            <a:r>
              <a:rPr lang="en-US" sz="900" dirty="0" err="1"/>
              <a:t>i</a:t>
            </a:r>
            <a:r>
              <a:rPr lang="en-US" sz="900" dirty="0" err="1" smtClean="0"/>
              <a:t>itter</a:t>
            </a:r>
            <a:r>
              <a:rPr lang="en-US" sz="900" dirty="0" smtClean="0"/>
              <a:t> cleaner)</a:t>
            </a:r>
          </a:p>
          <a:p>
            <a:r>
              <a:rPr lang="en-US" sz="1400" dirty="0" smtClean="0"/>
              <a:t>Clock </a:t>
            </a:r>
            <a:r>
              <a:rPr lang="en-US" sz="1400" dirty="0" err="1" smtClean="0"/>
              <a:t>fanouts</a:t>
            </a:r>
            <a:endParaRPr lang="en-US" sz="1400" dirty="0"/>
          </a:p>
        </p:txBody>
      </p:sp>
      <p:sp>
        <p:nvSpPr>
          <p:cNvPr id="38" name="TextBox 37"/>
          <p:cNvSpPr txBox="1"/>
          <p:nvPr/>
        </p:nvSpPr>
        <p:spPr>
          <a:xfrm>
            <a:off x="6299752" y="4847905"/>
            <a:ext cx="781050" cy="738664"/>
          </a:xfrm>
          <a:prstGeom prst="rect">
            <a:avLst/>
          </a:prstGeom>
          <a:noFill/>
        </p:spPr>
        <p:txBody>
          <a:bodyPr wrap="square" rtlCol="0">
            <a:spAutoFit/>
          </a:bodyPr>
          <a:lstStyle/>
          <a:p>
            <a:r>
              <a:rPr lang="en-US" sz="1400" dirty="0" smtClean="0"/>
              <a:t>Control</a:t>
            </a:r>
          </a:p>
          <a:p>
            <a:r>
              <a:rPr lang="en-US" sz="1400" dirty="0" smtClean="0"/>
              <a:t>Config</a:t>
            </a:r>
          </a:p>
          <a:p>
            <a:r>
              <a:rPr lang="en-US" sz="1400" dirty="0" smtClean="0"/>
              <a:t>DAQ</a:t>
            </a:r>
            <a:endParaRPr lang="en-US" sz="1400" dirty="0"/>
          </a:p>
        </p:txBody>
      </p:sp>
      <p:sp>
        <p:nvSpPr>
          <p:cNvPr id="40" name="Rectangle 39"/>
          <p:cNvSpPr/>
          <p:nvPr/>
        </p:nvSpPr>
        <p:spPr>
          <a:xfrm>
            <a:off x="6161180" y="4901627"/>
            <a:ext cx="1058194" cy="72122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539607" y="5010691"/>
            <a:ext cx="250453" cy="7097"/>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69046" y="5520115"/>
            <a:ext cx="0" cy="476108"/>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68630" y="4156014"/>
            <a:ext cx="1779590" cy="861774"/>
          </a:xfrm>
          <a:prstGeom prst="rect">
            <a:avLst/>
          </a:prstGeom>
          <a:noFill/>
        </p:spPr>
        <p:txBody>
          <a:bodyPr wrap="none" rtlCol="0">
            <a:spAutoFit/>
          </a:bodyPr>
          <a:lstStyle/>
          <a:p>
            <a:r>
              <a:rPr lang="en-US" sz="1600" dirty="0" smtClean="0"/>
              <a:t>Optic fiber cable:</a:t>
            </a:r>
          </a:p>
          <a:p>
            <a:r>
              <a:rPr lang="en-US" sz="1600" dirty="0" smtClean="0"/>
              <a:t>Additive Jitter &lt;1ps</a:t>
            </a:r>
          </a:p>
          <a:p>
            <a:r>
              <a:rPr lang="en-US" sz="1600" dirty="0" smtClean="0"/>
              <a:t>Phase: fixed</a:t>
            </a:r>
            <a:endParaRPr lang="en-US" sz="1600" dirty="0"/>
          </a:p>
        </p:txBody>
      </p:sp>
      <p:sp>
        <p:nvSpPr>
          <p:cNvPr id="44" name="TextBox 43"/>
          <p:cNvSpPr txBox="1"/>
          <p:nvPr/>
        </p:nvSpPr>
        <p:spPr>
          <a:xfrm>
            <a:off x="1065011" y="4901202"/>
            <a:ext cx="3102131" cy="1077218"/>
          </a:xfrm>
          <a:prstGeom prst="rect">
            <a:avLst/>
          </a:prstGeom>
          <a:noFill/>
        </p:spPr>
        <p:txBody>
          <a:bodyPr wrap="none" rtlCol="0">
            <a:spAutoFit/>
          </a:bodyPr>
          <a:lstStyle/>
          <a:p>
            <a:r>
              <a:rPr lang="en-US" sz="1600" dirty="0" smtClean="0"/>
              <a:t>GTY Rec Clock:</a:t>
            </a:r>
          </a:p>
          <a:p>
            <a:r>
              <a:rPr lang="en-US" sz="1600" dirty="0" smtClean="0"/>
              <a:t>Additive Jitter &lt;3ps</a:t>
            </a:r>
          </a:p>
          <a:p>
            <a:r>
              <a:rPr lang="en-US" sz="1600" dirty="0" smtClean="0"/>
              <a:t>Phase: stable, but NOT fixed;</a:t>
            </a:r>
          </a:p>
          <a:p>
            <a:r>
              <a:rPr lang="en-US" sz="1600" dirty="0" err="1" smtClean="0">
                <a:solidFill>
                  <a:srgbClr val="7030A0"/>
                </a:solidFill>
              </a:rPr>
              <a:t>TClink</a:t>
            </a:r>
            <a:r>
              <a:rPr lang="en-US" sz="1600" dirty="0" smtClean="0">
                <a:solidFill>
                  <a:srgbClr val="7030A0"/>
                </a:solidFill>
              </a:rPr>
              <a:t> or dedicated clock from GTU</a:t>
            </a:r>
            <a:endParaRPr lang="en-US" sz="1600" dirty="0">
              <a:solidFill>
                <a:srgbClr val="7030A0"/>
              </a:solidFill>
            </a:endParaRPr>
          </a:p>
        </p:txBody>
      </p:sp>
      <p:cxnSp>
        <p:nvCxnSpPr>
          <p:cNvPr id="46" name="Straight Arrow Connector 45"/>
          <p:cNvCxnSpPr/>
          <p:nvPr/>
        </p:nvCxnSpPr>
        <p:spPr>
          <a:xfrm>
            <a:off x="4054086" y="2686892"/>
            <a:ext cx="0" cy="73799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189240" y="1857942"/>
            <a:ext cx="4418042" cy="584775"/>
          </a:xfrm>
          <a:prstGeom prst="rect">
            <a:avLst/>
          </a:prstGeom>
          <a:noFill/>
        </p:spPr>
        <p:txBody>
          <a:bodyPr wrap="square" rtlCol="0">
            <a:spAutoFit/>
          </a:bodyPr>
          <a:lstStyle/>
          <a:p>
            <a:pPr marL="457200" indent="-457200"/>
            <a:r>
              <a:rPr lang="en-US" dirty="0" err="1" smtClean="0"/>
              <a:t>RunControl</a:t>
            </a:r>
            <a:r>
              <a:rPr lang="en-US" dirty="0" smtClean="0"/>
              <a:t>: </a:t>
            </a:r>
            <a:r>
              <a:rPr lang="en-US" sz="1400" dirty="0" err="1" smtClean="0"/>
              <a:t>Run_Start</a:t>
            </a:r>
            <a:r>
              <a:rPr lang="en-US" sz="1400" dirty="0" smtClean="0"/>
              <a:t>/Stop, </a:t>
            </a:r>
            <a:r>
              <a:rPr lang="en-US" sz="1400" dirty="0" err="1" smtClean="0"/>
              <a:t>Run_type</a:t>
            </a:r>
            <a:r>
              <a:rPr lang="en-US" sz="1400" dirty="0" smtClean="0"/>
              <a:t>, config, Reset, Synchronization, SRO </a:t>
            </a:r>
            <a:r>
              <a:rPr lang="en-US" sz="1400" dirty="0" err="1" smtClean="0"/>
              <a:t>time_start</a:t>
            </a:r>
            <a:r>
              <a:rPr lang="en-US" sz="1400" dirty="0" smtClean="0"/>
              <a:t>/stop, </a:t>
            </a:r>
            <a:r>
              <a:rPr lang="en-US" sz="1400" dirty="0" err="1" smtClean="0"/>
              <a:t>Trottling</a:t>
            </a:r>
            <a:r>
              <a:rPr lang="en-US" sz="1400" dirty="0" smtClean="0"/>
              <a:t>…</a:t>
            </a:r>
            <a:endParaRPr lang="en-US" sz="1400" dirty="0"/>
          </a:p>
        </p:txBody>
      </p:sp>
      <p:sp>
        <p:nvSpPr>
          <p:cNvPr id="48" name="TextBox 47"/>
          <p:cNvSpPr txBox="1"/>
          <p:nvPr/>
        </p:nvSpPr>
        <p:spPr>
          <a:xfrm>
            <a:off x="7220196" y="2332643"/>
            <a:ext cx="2718949" cy="369332"/>
          </a:xfrm>
          <a:prstGeom prst="rect">
            <a:avLst/>
          </a:prstGeom>
          <a:noFill/>
        </p:spPr>
        <p:txBody>
          <a:bodyPr wrap="none" rtlCol="0">
            <a:spAutoFit/>
          </a:bodyPr>
          <a:lstStyle/>
          <a:p>
            <a:r>
              <a:rPr lang="en-US" dirty="0" smtClean="0"/>
              <a:t>Status: </a:t>
            </a:r>
            <a:r>
              <a:rPr lang="en-US" sz="1400" dirty="0" smtClean="0"/>
              <a:t>Buffer busy, out of sync </a:t>
            </a:r>
            <a:r>
              <a:rPr lang="en-US" sz="1100" dirty="0" smtClean="0"/>
              <a:t>…</a:t>
            </a:r>
            <a:endParaRPr lang="en-US" sz="1100" dirty="0"/>
          </a:p>
        </p:txBody>
      </p:sp>
      <p:sp>
        <p:nvSpPr>
          <p:cNvPr id="49" name="TextBox 48"/>
          <p:cNvSpPr txBox="1"/>
          <p:nvPr/>
        </p:nvSpPr>
        <p:spPr>
          <a:xfrm>
            <a:off x="4928080" y="3990492"/>
            <a:ext cx="487762" cy="307777"/>
          </a:xfrm>
          <a:prstGeom prst="rect">
            <a:avLst/>
          </a:prstGeom>
          <a:noFill/>
        </p:spPr>
        <p:txBody>
          <a:bodyPr wrap="square" rtlCol="0">
            <a:spAutoFit/>
          </a:bodyPr>
          <a:lstStyle/>
          <a:p>
            <a:r>
              <a:rPr lang="en-US" sz="1400" dirty="0" smtClean="0"/>
              <a:t>GTY</a:t>
            </a:r>
            <a:endParaRPr lang="en-US" sz="1400" dirty="0"/>
          </a:p>
        </p:txBody>
      </p:sp>
      <p:sp>
        <p:nvSpPr>
          <p:cNvPr id="50" name="Rectangle 49"/>
          <p:cNvSpPr/>
          <p:nvPr/>
        </p:nvSpPr>
        <p:spPr>
          <a:xfrm>
            <a:off x="4669046" y="3821858"/>
            <a:ext cx="1178950" cy="42528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506172" y="3368214"/>
            <a:ext cx="1027282" cy="461665"/>
          </a:xfrm>
          <a:prstGeom prst="rect">
            <a:avLst/>
          </a:prstGeom>
          <a:noFill/>
        </p:spPr>
        <p:txBody>
          <a:bodyPr wrap="square" rtlCol="0">
            <a:spAutoFit/>
          </a:bodyPr>
          <a:lstStyle/>
          <a:p>
            <a:r>
              <a:rPr lang="en-US" sz="1200" dirty="0" smtClean="0"/>
              <a:t>Control config, status</a:t>
            </a:r>
            <a:endParaRPr lang="en-US" sz="1200" dirty="0"/>
          </a:p>
        </p:txBody>
      </p:sp>
      <p:sp>
        <p:nvSpPr>
          <p:cNvPr id="52" name="Rectangle 51"/>
          <p:cNvSpPr/>
          <p:nvPr/>
        </p:nvSpPr>
        <p:spPr>
          <a:xfrm>
            <a:off x="5609277" y="3442637"/>
            <a:ext cx="817010" cy="32809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867011" y="2814194"/>
            <a:ext cx="851142" cy="368312"/>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867011" y="2801971"/>
            <a:ext cx="909864" cy="369332"/>
          </a:xfrm>
          <a:prstGeom prst="rect">
            <a:avLst/>
          </a:prstGeom>
          <a:noFill/>
        </p:spPr>
        <p:txBody>
          <a:bodyPr wrap="none" rtlCol="0">
            <a:spAutoFit/>
          </a:bodyPr>
          <a:lstStyle/>
          <a:p>
            <a:r>
              <a:rPr lang="en-US" dirty="0" smtClean="0"/>
              <a:t>Host PC</a:t>
            </a:r>
            <a:endParaRPr lang="en-US" dirty="0"/>
          </a:p>
        </p:txBody>
      </p:sp>
      <p:cxnSp>
        <p:nvCxnSpPr>
          <p:cNvPr id="56" name="Straight Arrow Connector 55"/>
          <p:cNvCxnSpPr/>
          <p:nvPr/>
        </p:nvCxnSpPr>
        <p:spPr>
          <a:xfrm flipH="1">
            <a:off x="6507318" y="3171303"/>
            <a:ext cx="629620" cy="248507"/>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943846" y="2686892"/>
            <a:ext cx="0" cy="73291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339494" y="2701975"/>
            <a:ext cx="18776" cy="7178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31667" y="3867433"/>
            <a:ext cx="648147" cy="307777"/>
          </a:xfrm>
          <a:prstGeom prst="rect">
            <a:avLst/>
          </a:prstGeom>
          <a:noFill/>
        </p:spPr>
        <p:txBody>
          <a:bodyPr wrap="square" rtlCol="0">
            <a:spAutoFit/>
          </a:bodyPr>
          <a:lstStyle/>
          <a:p>
            <a:r>
              <a:rPr lang="en-US" sz="1400" dirty="0" smtClean="0"/>
              <a:t>TX/RX</a:t>
            </a:r>
            <a:endParaRPr lang="en-US" sz="1400" dirty="0"/>
          </a:p>
        </p:txBody>
      </p:sp>
      <p:sp>
        <p:nvSpPr>
          <p:cNvPr id="62" name="TextBox 61"/>
          <p:cNvSpPr txBox="1"/>
          <p:nvPr/>
        </p:nvSpPr>
        <p:spPr>
          <a:xfrm>
            <a:off x="4579847" y="3777775"/>
            <a:ext cx="746796" cy="307777"/>
          </a:xfrm>
          <a:prstGeom prst="rect">
            <a:avLst/>
          </a:prstGeom>
          <a:noFill/>
        </p:spPr>
        <p:txBody>
          <a:bodyPr wrap="square" rtlCol="0">
            <a:spAutoFit/>
          </a:bodyPr>
          <a:lstStyle/>
          <a:p>
            <a:r>
              <a:rPr lang="en-US" sz="1400" dirty="0" err="1" smtClean="0"/>
              <a:t>RefClk</a:t>
            </a:r>
            <a:endParaRPr lang="en-US" sz="1400" dirty="0"/>
          </a:p>
        </p:txBody>
      </p:sp>
      <p:sp>
        <p:nvSpPr>
          <p:cNvPr id="63" name="TextBox 62"/>
          <p:cNvSpPr txBox="1"/>
          <p:nvPr/>
        </p:nvSpPr>
        <p:spPr>
          <a:xfrm>
            <a:off x="5836430" y="1863928"/>
            <a:ext cx="1166840" cy="707886"/>
          </a:xfrm>
          <a:prstGeom prst="rect">
            <a:avLst/>
          </a:prstGeom>
          <a:noFill/>
        </p:spPr>
        <p:txBody>
          <a:bodyPr wrap="square" rtlCol="0">
            <a:spAutoFit/>
          </a:bodyPr>
          <a:lstStyle/>
          <a:p>
            <a:pPr algn="ctr"/>
            <a:r>
              <a:rPr lang="en-US" sz="1200" dirty="0" smtClean="0"/>
              <a:t>Beam Orbit </a:t>
            </a:r>
            <a:r>
              <a:rPr lang="en-US" sz="1400" dirty="0" smtClean="0"/>
              <a:t>synchronized </a:t>
            </a:r>
            <a:r>
              <a:rPr lang="en-US" sz="1400" dirty="0" err="1" smtClean="0"/>
              <a:t>RunControl</a:t>
            </a:r>
            <a:endParaRPr lang="en-US" sz="1400" dirty="0"/>
          </a:p>
        </p:txBody>
      </p:sp>
      <p:cxnSp>
        <p:nvCxnSpPr>
          <p:cNvPr id="65" name="Elbow Connector 64"/>
          <p:cNvCxnSpPr/>
          <p:nvPr/>
        </p:nvCxnSpPr>
        <p:spPr>
          <a:xfrm>
            <a:off x="4369046" y="3886551"/>
            <a:ext cx="300000" cy="59693"/>
          </a:xfrm>
          <a:prstGeom prst="bentConnector3">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847995" y="3777775"/>
            <a:ext cx="572101" cy="352443"/>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616607" y="3667894"/>
            <a:ext cx="1029944" cy="7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206948" y="5099218"/>
            <a:ext cx="487762" cy="307777"/>
          </a:xfrm>
          <a:prstGeom prst="rect">
            <a:avLst/>
          </a:prstGeom>
          <a:noFill/>
        </p:spPr>
        <p:txBody>
          <a:bodyPr wrap="square" rtlCol="0">
            <a:spAutoFit/>
          </a:bodyPr>
          <a:lstStyle/>
          <a:p>
            <a:r>
              <a:rPr lang="en-US" sz="1400" dirty="0" smtClean="0"/>
              <a:t>GTY</a:t>
            </a:r>
            <a:endParaRPr lang="en-US" sz="1400" dirty="0"/>
          </a:p>
        </p:txBody>
      </p:sp>
      <p:sp>
        <p:nvSpPr>
          <p:cNvPr id="74" name="Rectangle 73"/>
          <p:cNvSpPr/>
          <p:nvPr/>
        </p:nvSpPr>
        <p:spPr>
          <a:xfrm>
            <a:off x="4782097" y="4891653"/>
            <a:ext cx="1056435" cy="425286"/>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335236" y="4883413"/>
            <a:ext cx="648147" cy="276999"/>
          </a:xfrm>
          <a:prstGeom prst="rect">
            <a:avLst/>
          </a:prstGeom>
          <a:noFill/>
        </p:spPr>
        <p:txBody>
          <a:bodyPr wrap="square" rtlCol="0">
            <a:spAutoFit/>
          </a:bodyPr>
          <a:lstStyle/>
          <a:p>
            <a:r>
              <a:rPr lang="en-US" sz="1200" dirty="0" smtClean="0"/>
              <a:t>TX/RX</a:t>
            </a:r>
            <a:endParaRPr lang="en-US" sz="1200" dirty="0"/>
          </a:p>
        </p:txBody>
      </p:sp>
      <p:sp>
        <p:nvSpPr>
          <p:cNvPr id="76" name="TextBox 75"/>
          <p:cNvSpPr txBox="1"/>
          <p:nvPr/>
        </p:nvSpPr>
        <p:spPr>
          <a:xfrm>
            <a:off x="4704033" y="4862497"/>
            <a:ext cx="746796" cy="276999"/>
          </a:xfrm>
          <a:prstGeom prst="rect">
            <a:avLst/>
          </a:prstGeom>
          <a:noFill/>
        </p:spPr>
        <p:txBody>
          <a:bodyPr wrap="square" rtlCol="0">
            <a:spAutoFit/>
          </a:bodyPr>
          <a:lstStyle/>
          <a:p>
            <a:r>
              <a:rPr lang="en-US" sz="1200" dirty="0" err="1" smtClean="0"/>
              <a:t>RefClk</a:t>
            </a:r>
            <a:endParaRPr lang="en-US" sz="1200" dirty="0"/>
          </a:p>
        </p:txBody>
      </p:sp>
      <p:sp>
        <p:nvSpPr>
          <p:cNvPr id="77" name="TextBox 76"/>
          <p:cNvSpPr txBox="1"/>
          <p:nvPr/>
        </p:nvSpPr>
        <p:spPr>
          <a:xfrm>
            <a:off x="4697101" y="5089718"/>
            <a:ext cx="746796" cy="276999"/>
          </a:xfrm>
          <a:prstGeom prst="rect">
            <a:avLst/>
          </a:prstGeom>
          <a:noFill/>
        </p:spPr>
        <p:txBody>
          <a:bodyPr wrap="square" rtlCol="0">
            <a:spAutoFit/>
          </a:bodyPr>
          <a:lstStyle/>
          <a:p>
            <a:r>
              <a:rPr lang="en-US" sz="1200" dirty="0" err="1" smtClean="0"/>
              <a:t>RecClk</a:t>
            </a:r>
            <a:endParaRPr lang="en-US" sz="1400" dirty="0"/>
          </a:p>
        </p:txBody>
      </p:sp>
      <p:cxnSp>
        <p:nvCxnSpPr>
          <p:cNvPr id="78" name="Straight Arrow Connector 77"/>
          <p:cNvCxnSpPr/>
          <p:nvPr/>
        </p:nvCxnSpPr>
        <p:spPr>
          <a:xfrm flipH="1">
            <a:off x="5579590" y="4249510"/>
            <a:ext cx="1" cy="619833"/>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547063" y="5236722"/>
            <a:ext cx="242744" cy="12836"/>
          </a:xfrm>
          <a:prstGeom prst="straightConnector1">
            <a:avLst/>
          </a:prstGeom>
          <a:ln w="15875">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543819" y="5462843"/>
            <a:ext cx="1617361" cy="4507"/>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837872" y="5017788"/>
            <a:ext cx="317029" cy="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391026" y="5996223"/>
            <a:ext cx="3838575" cy="233033"/>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732250" y="5924202"/>
            <a:ext cx="1040247" cy="369332"/>
          </a:xfrm>
          <a:prstGeom prst="rect">
            <a:avLst/>
          </a:prstGeom>
          <a:noFill/>
        </p:spPr>
        <p:txBody>
          <a:bodyPr wrap="square" rtlCol="0">
            <a:spAutoFit/>
          </a:bodyPr>
          <a:lstStyle/>
          <a:p>
            <a:r>
              <a:rPr lang="en-US" dirty="0" smtClean="0"/>
              <a:t>FEE/ASIC</a:t>
            </a:r>
            <a:endParaRPr lang="en-US" dirty="0"/>
          </a:p>
        </p:txBody>
      </p:sp>
      <p:cxnSp>
        <p:nvCxnSpPr>
          <p:cNvPr id="97" name="Straight Arrow Connector 96"/>
          <p:cNvCxnSpPr/>
          <p:nvPr/>
        </p:nvCxnSpPr>
        <p:spPr>
          <a:xfrm>
            <a:off x="6462764" y="5622853"/>
            <a:ext cx="0" cy="3733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919913" y="5622853"/>
            <a:ext cx="0" cy="37337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790818" y="898382"/>
            <a:ext cx="2779287" cy="400110"/>
          </a:xfrm>
          <a:prstGeom prst="rect">
            <a:avLst/>
          </a:prstGeom>
          <a:noFill/>
        </p:spPr>
        <p:txBody>
          <a:bodyPr wrap="none" rtlCol="0">
            <a:spAutoFit/>
          </a:bodyPr>
          <a:lstStyle/>
          <a:p>
            <a:r>
              <a:rPr lang="en-US" sz="2000" b="1" dirty="0" smtClean="0"/>
              <a:t>3.2 </a:t>
            </a:r>
            <a:r>
              <a:rPr lang="en-US" sz="2000" b="1" dirty="0" err="1" smtClean="0"/>
              <a:t>RunControl</a:t>
            </a:r>
            <a:r>
              <a:rPr lang="en-US" sz="2000" b="1" dirty="0" smtClean="0"/>
              <a:t> and DAQ</a:t>
            </a:r>
            <a:endParaRPr lang="en-US" sz="2000" b="1" dirty="0"/>
          </a:p>
        </p:txBody>
      </p:sp>
      <p:sp>
        <p:nvSpPr>
          <p:cNvPr id="102" name="TextBox 101"/>
          <p:cNvSpPr txBox="1"/>
          <p:nvPr/>
        </p:nvSpPr>
        <p:spPr>
          <a:xfrm>
            <a:off x="7166441" y="3374842"/>
            <a:ext cx="4418042" cy="584775"/>
          </a:xfrm>
          <a:prstGeom prst="rect">
            <a:avLst/>
          </a:prstGeom>
          <a:noFill/>
        </p:spPr>
        <p:txBody>
          <a:bodyPr wrap="square" rtlCol="0">
            <a:spAutoFit/>
          </a:bodyPr>
          <a:lstStyle/>
          <a:p>
            <a:pPr marL="457200" indent="-457200"/>
            <a:r>
              <a:rPr lang="en-US" dirty="0" err="1" smtClean="0"/>
              <a:t>RunControl</a:t>
            </a:r>
            <a:r>
              <a:rPr lang="en-US" dirty="0" smtClean="0"/>
              <a:t>: </a:t>
            </a:r>
            <a:r>
              <a:rPr lang="en-US" sz="1400" dirty="0" smtClean="0"/>
              <a:t>forward or ‘hijack’ the GTU control;</a:t>
            </a:r>
          </a:p>
          <a:p>
            <a:pPr marL="457200" indent="-457200"/>
            <a:r>
              <a:rPr lang="en-US" sz="1400" dirty="0" smtClean="0"/>
              <a:t>DAM, RDO, FEE/ASIC configuration, readout backpressure</a:t>
            </a:r>
          </a:p>
        </p:txBody>
      </p:sp>
      <p:sp>
        <p:nvSpPr>
          <p:cNvPr id="103" name="TextBox 102"/>
          <p:cNvSpPr txBox="1"/>
          <p:nvPr/>
        </p:nvSpPr>
        <p:spPr>
          <a:xfrm>
            <a:off x="7157422" y="3894837"/>
            <a:ext cx="2065630" cy="369332"/>
          </a:xfrm>
          <a:prstGeom prst="rect">
            <a:avLst/>
          </a:prstGeom>
          <a:noFill/>
        </p:spPr>
        <p:txBody>
          <a:bodyPr wrap="none" rtlCol="0">
            <a:spAutoFit/>
          </a:bodyPr>
          <a:lstStyle/>
          <a:p>
            <a:r>
              <a:rPr lang="en-US" dirty="0" smtClean="0"/>
              <a:t>Status: </a:t>
            </a:r>
            <a:r>
              <a:rPr lang="en-US" sz="1400" dirty="0" smtClean="0"/>
              <a:t>Buffer, sync, etc.</a:t>
            </a:r>
            <a:endParaRPr lang="en-US" sz="1100" dirty="0"/>
          </a:p>
        </p:txBody>
      </p:sp>
      <p:sp>
        <p:nvSpPr>
          <p:cNvPr id="104" name="TextBox 103"/>
          <p:cNvSpPr txBox="1"/>
          <p:nvPr/>
        </p:nvSpPr>
        <p:spPr>
          <a:xfrm>
            <a:off x="7220196" y="4867064"/>
            <a:ext cx="4714629" cy="646331"/>
          </a:xfrm>
          <a:prstGeom prst="rect">
            <a:avLst/>
          </a:prstGeom>
          <a:noFill/>
        </p:spPr>
        <p:txBody>
          <a:bodyPr wrap="square" rtlCol="0">
            <a:spAutoFit/>
          </a:bodyPr>
          <a:lstStyle/>
          <a:p>
            <a:r>
              <a:rPr lang="en-US" dirty="0" smtClean="0"/>
              <a:t>Config synchronized with beam orbit, FEE/ASIC readout and control</a:t>
            </a:r>
          </a:p>
        </p:txBody>
      </p:sp>
      <p:sp>
        <p:nvSpPr>
          <p:cNvPr id="105" name="TextBox 104"/>
          <p:cNvSpPr txBox="1"/>
          <p:nvPr/>
        </p:nvSpPr>
        <p:spPr>
          <a:xfrm>
            <a:off x="7222082" y="5369937"/>
            <a:ext cx="2065630" cy="369332"/>
          </a:xfrm>
          <a:prstGeom prst="rect">
            <a:avLst/>
          </a:prstGeom>
          <a:noFill/>
        </p:spPr>
        <p:txBody>
          <a:bodyPr wrap="none" rtlCol="0">
            <a:spAutoFit/>
          </a:bodyPr>
          <a:lstStyle/>
          <a:p>
            <a:r>
              <a:rPr lang="en-US" dirty="0" smtClean="0"/>
              <a:t>Status: </a:t>
            </a:r>
            <a:r>
              <a:rPr lang="en-US" sz="1400" dirty="0" smtClean="0"/>
              <a:t>Buffer, sync, etc.</a:t>
            </a:r>
            <a:endParaRPr lang="en-US" sz="1100" dirty="0"/>
          </a:p>
        </p:txBody>
      </p:sp>
    </p:spTree>
    <p:extLst>
      <p:ext uri="{BB962C8B-B14F-4D97-AF65-F5344CB8AC3E}">
        <p14:creationId xmlns:p14="http://schemas.microsoft.com/office/powerpoint/2010/main" val="193062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45" y="733246"/>
            <a:ext cx="2341090" cy="400110"/>
          </a:xfrm>
          <a:prstGeom prst="rect">
            <a:avLst/>
          </a:prstGeom>
          <a:noFill/>
        </p:spPr>
        <p:txBody>
          <a:bodyPr wrap="none" rtlCol="0">
            <a:spAutoFit/>
          </a:bodyPr>
          <a:lstStyle/>
          <a:p>
            <a:r>
              <a:rPr lang="en-US" sz="2000" b="1" dirty="0" smtClean="0"/>
              <a:t>3.3: Synchronization</a:t>
            </a:r>
            <a:endParaRPr lang="en-US" sz="2000" b="1" dirty="0"/>
          </a:p>
        </p:txBody>
      </p:sp>
      <p:sp>
        <p:nvSpPr>
          <p:cNvPr id="6" name="TextBox 5"/>
          <p:cNvSpPr txBox="1"/>
          <p:nvPr/>
        </p:nvSpPr>
        <p:spPr>
          <a:xfrm>
            <a:off x="433338" y="1102578"/>
            <a:ext cx="6677268"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DAM/RDO to implement time measurement, so that RDOs can compensate the fiber length delay to within one clock period;</a:t>
            </a:r>
          </a:p>
          <a:p>
            <a:pPr marL="285750" indent="-285750">
              <a:buFont typeface="Arial" panose="020B0604020202020204" pitchFamily="34" charset="0"/>
              <a:buChar char="•"/>
            </a:pPr>
            <a:r>
              <a:rPr lang="en-US" sz="1600" dirty="0" smtClean="0"/>
              <a:t>GTU/DAM/RDO to keep a 11-bit beam crossing counter (terminates at 1260), synchronization check with streaming readout time slice (start/stop) commands; online/offline check with beam orbit structure (collision or no collision);</a:t>
            </a:r>
          </a:p>
          <a:p>
            <a:pPr marL="285750" indent="-285750">
              <a:buFont typeface="Arial" panose="020B0604020202020204" pitchFamily="34" charset="0"/>
              <a:buChar char="•"/>
            </a:pPr>
            <a:r>
              <a:rPr lang="en-US" sz="1600" dirty="0" smtClean="0"/>
              <a:t>RDO to keep a 5-bit (min.  ~409ms), 21-bit (preferred,  ~26seconds), or 32-bit (over 15 hours) beam orbit counter; </a:t>
            </a:r>
          </a:p>
          <a:p>
            <a:pPr marL="285750" indent="-285750">
              <a:buFont typeface="Arial" panose="020B0604020202020204" pitchFamily="34" charset="0"/>
              <a:buChar char="•"/>
            </a:pPr>
            <a:r>
              <a:rPr lang="en-US" sz="1600" dirty="0" smtClean="0"/>
              <a:t>GTU and DAM should keep a larger beam orbit counter;</a:t>
            </a:r>
          </a:p>
          <a:p>
            <a:pPr marL="285750" indent="-285750">
              <a:buFont typeface="Arial" panose="020B0604020202020204" pitchFamily="34" charset="0"/>
              <a:buChar char="•"/>
            </a:pPr>
            <a:r>
              <a:rPr lang="en-US" sz="1600" dirty="0" smtClean="0"/>
              <a:t>RDO to keep a 16-bit (min), or 32-bit (preferred) time slice counter.  This counter should not overflow for a run (start/stop).</a:t>
            </a:r>
          </a:p>
          <a:p>
            <a:pPr marL="285750" indent="-285750">
              <a:buFont typeface="Arial" panose="020B0604020202020204" pitchFamily="34" charset="0"/>
              <a:buChar char="•"/>
            </a:pPr>
            <a:r>
              <a:rPr lang="en-US" sz="1600" dirty="0" smtClean="0"/>
              <a:t>RDO should assert buffer </a:t>
            </a:r>
            <a:r>
              <a:rPr lang="en-US" sz="1600" dirty="0" err="1" smtClean="0"/>
              <a:t>high_marker</a:t>
            </a:r>
            <a:r>
              <a:rPr lang="en-US" sz="1600" dirty="0" smtClean="0"/>
              <a:t> no later than one orbit period before it is full and starts to lose data.</a:t>
            </a:r>
          </a:p>
          <a:p>
            <a:pPr marL="285750" indent="-285750">
              <a:buFont typeface="Arial" panose="020B0604020202020204" pitchFamily="34" charset="0"/>
              <a:buChar char="•"/>
            </a:pPr>
            <a:r>
              <a:rPr lang="en-US" sz="1600" dirty="0" smtClean="0"/>
              <a:t>RDO starts a new data packet upon receiving time-</a:t>
            </a:r>
            <a:r>
              <a:rPr lang="en-US" sz="1600" dirty="0" err="1" smtClean="0"/>
              <a:t>slice_start</a:t>
            </a:r>
            <a:r>
              <a:rPr lang="en-US" sz="1600" dirty="0" smtClean="0"/>
              <a:t>, and end the current packet upon receiving time-</a:t>
            </a:r>
            <a:r>
              <a:rPr lang="en-US" sz="1600" dirty="0" err="1" smtClean="0"/>
              <a:t>slice_end</a:t>
            </a:r>
            <a:r>
              <a:rPr lang="en-US" sz="1600" dirty="0"/>
              <a:t> </a:t>
            </a:r>
            <a:r>
              <a:rPr lang="en-US" sz="1600" dirty="0" smtClean="0"/>
              <a:t>or upon receiving a new time-</a:t>
            </a:r>
            <a:r>
              <a:rPr lang="en-US" sz="1600" dirty="0" err="1" smtClean="0"/>
              <a:t>slice_start</a:t>
            </a:r>
            <a:r>
              <a:rPr lang="en-US" sz="1600" dirty="0" smtClean="0"/>
              <a:t>.</a:t>
            </a:r>
          </a:p>
          <a:p>
            <a:pPr marL="285750" indent="-285750">
              <a:buFont typeface="Arial" panose="020B0604020202020204" pitchFamily="34" charset="0"/>
              <a:buChar char="•"/>
            </a:pPr>
            <a:r>
              <a:rPr lang="en-US" sz="1600" dirty="0" smtClean="0"/>
              <a:t>RDO to hold data if the DAM is busy (potential buffer full), and the DAM to hold data if the host computer/Network switch is busy.</a:t>
            </a:r>
          </a:p>
          <a:p>
            <a:pPr marL="285750" indent="-285750">
              <a:buFont typeface="Arial" panose="020B0604020202020204" pitchFamily="34" charset="0"/>
              <a:buChar char="•"/>
            </a:pPr>
            <a:r>
              <a:rPr lang="en-US" sz="1600" dirty="0" smtClean="0"/>
              <a:t>The GTU can record dead time by sending </a:t>
            </a:r>
            <a:r>
              <a:rPr lang="en-US" sz="1600" dirty="0" err="1"/>
              <a:t>T</a:t>
            </a:r>
            <a:r>
              <a:rPr lang="en-US" sz="1600" dirty="0" err="1" smtClean="0"/>
              <a:t>imeSlice_end</a:t>
            </a:r>
            <a:r>
              <a:rPr lang="en-US" sz="1600" dirty="0" smtClean="0"/>
              <a:t>, and holding </a:t>
            </a:r>
            <a:r>
              <a:rPr lang="en-US" sz="1600" dirty="0" err="1" smtClean="0"/>
              <a:t>TimeSlice_start</a:t>
            </a:r>
            <a:r>
              <a:rPr lang="en-US" sz="1600" dirty="0" smtClean="0"/>
              <a:t> in responding to RDO busy.</a:t>
            </a:r>
          </a:p>
          <a:p>
            <a:pPr marL="285750" indent="-285750">
              <a:buFont typeface="Arial" panose="020B0604020202020204" pitchFamily="34" charset="0"/>
              <a:buChar char="•"/>
            </a:pPr>
            <a:r>
              <a:rPr lang="en-US" sz="1600" dirty="0" smtClean="0"/>
              <a:t>RDO should generate one packet on every readout time slice.  The RDO can discard detector data to avoid buffer overflow, or out of synchronization, but this occurrence must be recorded in the data package/trailer.</a:t>
            </a:r>
          </a:p>
        </p:txBody>
      </p:sp>
      <p:sp>
        <p:nvSpPr>
          <p:cNvPr id="8" name="Rectangle 7"/>
          <p:cNvSpPr/>
          <p:nvPr/>
        </p:nvSpPr>
        <p:spPr>
          <a:xfrm>
            <a:off x="8298873" y="1133356"/>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560256" y="1269235"/>
            <a:ext cx="725007" cy="461665"/>
          </a:xfrm>
          <a:prstGeom prst="rect">
            <a:avLst/>
          </a:prstGeom>
          <a:noFill/>
        </p:spPr>
        <p:txBody>
          <a:bodyPr wrap="none" rtlCol="0">
            <a:spAutoFit/>
          </a:bodyPr>
          <a:lstStyle/>
          <a:p>
            <a:r>
              <a:rPr lang="en-US" sz="2400" dirty="0" smtClean="0"/>
              <a:t>GTU</a:t>
            </a:r>
            <a:endParaRPr lang="en-US" sz="2400" dirty="0"/>
          </a:p>
        </p:txBody>
      </p:sp>
      <p:sp>
        <p:nvSpPr>
          <p:cNvPr id="57" name="Rectangle 56"/>
          <p:cNvSpPr/>
          <p:nvPr/>
        </p:nvSpPr>
        <p:spPr>
          <a:xfrm>
            <a:off x="8037490" y="4991335"/>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8298873" y="5127214"/>
            <a:ext cx="744114" cy="461665"/>
          </a:xfrm>
          <a:prstGeom prst="rect">
            <a:avLst/>
          </a:prstGeom>
          <a:noFill/>
        </p:spPr>
        <p:txBody>
          <a:bodyPr wrap="none" rtlCol="0">
            <a:spAutoFit/>
          </a:bodyPr>
          <a:lstStyle/>
          <a:p>
            <a:r>
              <a:rPr lang="en-US" sz="2400" dirty="0" smtClean="0"/>
              <a:t>RDO</a:t>
            </a:r>
            <a:endParaRPr lang="en-US" sz="2400" dirty="0"/>
          </a:p>
        </p:txBody>
      </p:sp>
      <p:sp>
        <p:nvSpPr>
          <p:cNvPr id="62" name="Rectangle 61"/>
          <p:cNvSpPr/>
          <p:nvPr/>
        </p:nvSpPr>
        <p:spPr>
          <a:xfrm>
            <a:off x="8037490" y="3422239"/>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8298873" y="3558118"/>
            <a:ext cx="810158" cy="461665"/>
          </a:xfrm>
          <a:prstGeom prst="rect">
            <a:avLst/>
          </a:prstGeom>
          <a:noFill/>
        </p:spPr>
        <p:txBody>
          <a:bodyPr wrap="none" rtlCol="0">
            <a:spAutoFit/>
          </a:bodyPr>
          <a:lstStyle/>
          <a:p>
            <a:r>
              <a:rPr lang="en-US" sz="2400" dirty="0" smtClean="0"/>
              <a:t>DAM</a:t>
            </a:r>
            <a:endParaRPr lang="en-US" sz="2400" dirty="0"/>
          </a:p>
        </p:txBody>
      </p:sp>
      <p:sp>
        <p:nvSpPr>
          <p:cNvPr id="64" name="Rectangle 63"/>
          <p:cNvSpPr/>
          <p:nvPr/>
        </p:nvSpPr>
        <p:spPr>
          <a:xfrm>
            <a:off x="7252552" y="2040145"/>
            <a:ext cx="1247775" cy="733425"/>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7440220" y="2149012"/>
            <a:ext cx="750590" cy="461665"/>
          </a:xfrm>
          <a:prstGeom prst="rect">
            <a:avLst/>
          </a:prstGeom>
          <a:noFill/>
        </p:spPr>
        <p:txBody>
          <a:bodyPr wrap="none" rtlCol="0">
            <a:spAutoFit/>
          </a:bodyPr>
          <a:lstStyle/>
          <a:p>
            <a:r>
              <a:rPr lang="en-US" sz="2400" dirty="0" smtClean="0"/>
              <a:t>DAQ</a:t>
            </a:r>
            <a:endParaRPr lang="en-US" sz="2400" dirty="0"/>
          </a:p>
        </p:txBody>
      </p:sp>
      <p:cxnSp>
        <p:nvCxnSpPr>
          <p:cNvPr id="11" name="Straight Arrow Connector 10"/>
          <p:cNvCxnSpPr>
            <a:stCxn id="64" idx="2"/>
          </p:cNvCxnSpPr>
          <p:nvPr/>
        </p:nvCxnSpPr>
        <p:spPr>
          <a:xfrm>
            <a:off x="7876440" y="2773570"/>
            <a:ext cx="422433" cy="648669"/>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298873" y="4149636"/>
            <a:ext cx="0" cy="841697"/>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7" idx="0"/>
            <a:endCxn id="62" idx="2"/>
          </p:cNvCxnSpPr>
          <p:nvPr/>
        </p:nvCxnSpPr>
        <p:spPr>
          <a:xfrm flipV="1">
            <a:off x="8661378" y="4155664"/>
            <a:ext cx="0" cy="83567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8" idx="2"/>
          </p:cNvCxnSpPr>
          <p:nvPr/>
        </p:nvCxnSpPr>
        <p:spPr>
          <a:xfrm flipV="1">
            <a:off x="8661377" y="1866781"/>
            <a:ext cx="261384" cy="155545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42987" y="1866779"/>
            <a:ext cx="242276" cy="15554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103101" y="4149636"/>
            <a:ext cx="0" cy="8416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79143" y="2611906"/>
            <a:ext cx="328007" cy="5882"/>
          </a:xfrm>
          <a:prstGeom prst="straightConnector1">
            <a:avLst/>
          </a:prstGeom>
          <a:ln w="254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9479143" y="3680135"/>
            <a:ext cx="328007" cy="522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9485002" y="4850602"/>
            <a:ext cx="328007" cy="15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784859" y="2427240"/>
            <a:ext cx="2013441" cy="646331"/>
          </a:xfrm>
          <a:prstGeom prst="rect">
            <a:avLst/>
          </a:prstGeom>
          <a:noFill/>
        </p:spPr>
        <p:txBody>
          <a:bodyPr wrap="square" rtlCol="0">
            <a:spAutoFit/>
          </a:bodyPr>
          <a:lstStyle/>
          <a:p>
            <a:r>
              <a:rPr lang="en-US" dirty="0" smtClean="0"/>
              <a:t>Data Buffer ‘FULL’ backpressure</a:t>
            </a:r>
            <a:endParaRPr lang="en-US" dirty="0"/>
          </a:p>
        </p:txBody>
      </p:sp>
      <p:sp>
        <p:nvSpPr>
          <p:cNvPr id="77" name="TextBox 76"/>
          <p:cNvSpPr txBox="1"/>
          <p:nvPr/>
        </p:nvSpPr>
        <p:spPr>
          <a:xfrm>
            <a:off x="9784858" y="3480694"/>
            <a:ext cx="2407142" cy="1107996"/>
          </a:xfrm>
          <a:prstGeom prst="rect">
            <a:avLst/>
          </a:prstGeom>
          <a:noFill/>
        </p:spPr>
        <p:txBody>
          <a:bodyPr wrap="square" rtlCol="0">
            <a:spAutoFit/>
          </a:bodyPr>
          <a:lstStyle/>
          <a:p>
            <a:r>
              <a:rPr lang="en-US" dirty="0" smtClean="0"/>
              <a:t>Status accumulation:</a:t>
            </a:r>
          </a:p>
          <a:p>
            <a:r>
              <a:rPr lang="en-US" sz="1600" dirty="0" smtClean="0"/>
              <a:t>Data Buffer conditions, Out of Sync, </a:t>
            </a:r>
            <a:r>
              <a:rPr lang="en-US" sz="1600" dirty="0" err="1" smtClean="0"/>
              <a:t>Reset_request</a:t>
            </a:r>
            <a:r>
              <a:rPr lang="en-US" sz="1600" dirty="0" smtClean="0"/>
              <a:t>, etc.</a:t>
            </a:r>
            <a:endParaRPr lang="en-US" sz="1600" dirty="0"/>
          </a:p>
        </p:txBody>
      </p:sp>
      <p:sp>
        <p:nvSpPr>
          <p:cNvPr id="78" name="TextBox 77"/>
          <p:cNvSpPr txBox="1"/>
          <p:nvPr/>
        </p:nvSpPr>
        <p:spPr>
          <a:xfrm>
            <a:off x="9784858" y="4662970"/>
            <a:ext cx="2254742" cy="923330"/>
          </a:xfrm>
          <a:prstGeom prst="rect">
            <a:avLst/>
          </a:prstGeom>
          <a:noFill/>
        </p:spPr>
        <p:txBody>
          <a:bodyPr wrap="square" rtlCol="0">
            <a:spAutoFit/>
          </a:bodyPr>
          <a:lstStyle/>
          <a:p>
            <a:r>
              <a:rPr lang="en-US" dirty="0" err="1" smtClean="0"/>
              <a:t>Run_control</a:t>
            </a:r>
            <a:r>
              <a:rPr lang="en-US" dirty="0" smtClean="0"/>
              <a:t>:</a:t>
            </a:r>
          </a:p>
          <a:p>
            <a:r>
              <a:rPr lang="en-US" dirty="0" err="1" smtClean="0"/>
              <a:t>SRO_time_start</a:t>
            </a:r>
            <a:r>
              <a:rPr lang="en-US" dirty="0" smtClean="0"/>
              <a:t>/stop, RESETs, etc.</a:t>
            </a:r>
            <a:endParaRPr lang="en-US" dirty="0"/>
          </a:p>
        </p:txBody>
      </p:sp>
      <p:sp>
        <p:nvSpPr>
          <p:cNvPr id="79" name="TextBox 78"/>
          <p:cNvSpPr txBox="1"/>
          <p:nvPr/>
        </p:nvSpPr>
        <p:spPr>
          <a:xfrm>
            <a:off x="363545" y="242496"/>
            <a:ext cx="5362237" cy="523220"/>
          </a:xfrm>
          <a:prstGeom prst="rect">
            <a:avLst/>
          </a:prstGeom>
          <a:noFill/>
        </p:spPr>
        <p:txBody>
          <a:bodyPr wrap="none" rtlCol="0">
            <a:spAutoFit/>
          </a:bodyPr>
          <a:lstStyle/>
          <a:p>
            <a:r>
              <a:rPr lang="en-US" sz="2800" b="1" dirty="0" smtClean="0"/>
              <a:t>3. Detailed signal implementations</a:t>
            </a:r>
            <a:endParaRPr lang="en-US" sz="2800" b="1" dirty="0" smtClean="0"/>
          </a:p>
        </p:txBody>
      </p:sp>
    </p:spTree>
    <p:extLst>
      <p:ext uri="{BB962C8B-B14F-4D97-AF65-F5344CB8AC3E}">
        <p14:creationId xmlns:p14="http://schemas.microsoft.com/office/powerpoint/2010/main" val="317202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4189</TotalTime>
  <Words>2453</Words>
  <Application>Microsoft Office PowerPoint</Application>
  <PresentationFormat>Widescreen</PresentationFormat>
  <Paragraphs>519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Calibri Light</vt:lpstr>
      <vt:lpstr>PingFangSC-Regular</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Artix Ultrasale+ GTY Recovered clock (RxRecClk, ClkRef_out), with regular 8b/10b coding, SFP+, 7.88gbps</vt:lpstr>
      <vt:lpstr>Artix Ultrasale+ GTY Recovered clock (ClkRef_out), with regular 8b/10b coding, Single Mode Fiber, 7.88gbps</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Gu</dc:creator>
  <cp:lastModifiedBy>William Gu</cp:lastModifiedBy>
  <cp:revision>180</cp:revision>
  <cp:lastPrinted>2023-12-20T19:13:11Z</cp:lastPrinted>
  <dcterms:created xsi:type="dcterms:W3CDTF">2023-12-18T15:27:50Z</dcterms:created>
  <dcterms:modified xsi:type="dcterms:W3CDTF">2023-12-21T13:17:37Z</dcterms:modified>
</cp:coreProperties>
</file>