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12.png" ContentType="image/png"/>
  <Override PartName="/ppt/media/image7.wmf" ContentType="image/x-wmf"/>
  <Override PartName="/ppt/media/image9.png" ContentType="image/png"/>
  <Override PartName="/ppt/media/image13.png" ContentType="image/png"/>
  <Override PartName="/ppt/media/image8.png" ContentType="image/png"/>
  <Override PartName="/ppt/media/image11.png" ContentType="image/png"/>
  <Override PartName="/ppt/media/image6.png" ContentType="image/png"/>
  <Override PartName="/ppt/media/image5.jpeg" ContentType="image/jpeg"/>
  <Override PartName="/ppt/media/image4.jpeg" ContentType="image/jpeg"/>
  <Override PartName="/ppt/media/image22.png" ContentType="image/png"/>
  <Override PartName="/ppt/media/image1.jpeg" ContentType="image/jpeg"/>
  <Override PartName="/ppt/media/image10.png" ContentType="image/png"/>
  <Override PartName="/ppt/media/image21.png" ContentType="image/png"/>
  <Override PartName="/ppt/media/image19.png" ContentType="image/png"/>
  <Override PartName="/ppt/media/image2.jpeg" ContentType="image/jpe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3.jpeg" ContentType="image/jpeg"/>
  <Override PartName="/ppt/media/image15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8640"/>
            <a:ext cx="9142920" cy="6856920"/>
          </a:xfrm>
          <a:prstGeom prst="rect">
            <a:avLst/>
          </a:prstGeom>
          <a:ln>
            <a:noFill/>
          </a:ln>
        </p:spPr>
      </p:pic>
      <p:pic>
        <p:nvPicPr>
          <p:cNvPr id="1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pic>
        <p:nvPicPr>
          <p:cNvPr id="2" name="Picture 6" descr=""/>
          <p:cNvPicPr/>
          <p:nvPr/>
        </p:nvPicPr>
        <p:blipFill>
          <a:blip r:embed="rId4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6" descr=""/>
          <p:cNvPicPr/>
          <p:nvPr/>
        </p:nvPicPr>
        <p:blipFill>
          <a:blip r:embed="rId2"/>
          <a:stretch/>
        </p:blipFill>
        <p:spPr>
          <a:xfrm>
            <a:off x="0" y="8640"/>
            <a:ext cx="9142920" cy="6856920"/>
          </a:xfrm>
          <a:prstGeom prst="rect">
            <a:avLst/>
          </a:prstGeom>
          <a:ln>
            <a:noFill/>
          </a:ln>
        </p:spPr>
      </p:pic>
      <p:pic>
        <p:nvPicPr>
          <p:cNvPr id="42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056120" y="2790000"/>
            <a:ext cx="4740840" cy="177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9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Low Q2 detector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056120" y="4642200"/>
            <a:ext cx="4740840" cy="579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Jaroslav Adam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83" name="Picture 3" descr=""/>
          <p:cNvPicPr/>
          <p:nvPr/>
        </p:nvPicPr>
        <p:blipFill>
          <a:blip r:embed="rId1"/>
          <a:stretch/>
        </p:blipFill>
        <p:spPr>
          <a:xfrm>
            <a:off x="6025680" y="6221520"/>
            <a:ext cx="1005840" cy="371520"/>
          </a:xfrm>
          <a:prstGeom prst="rect">
            <a:avLst/>
          </a:prstGeom>
          <a:ln>
            <a:noFill/>
          </a:ln>
        </p:spPr>
      </p:pic>
      <p:pic>
        <p:nvPicPr>
          <p:cNvPr id="84" name="Picture 6" descr=""/>
          <p:cNvPicPr/>
          <p:nvPr/>
        </p:nvPicPr>
        <p:blipFill>
          <a:blip r:embed="rId2"/>
          <a:srcRect l="13747" t="42802" r="31578" b="42691"/>
          <a:stretch/>
        </p:blipFill>
        <p:spPr>
          <a:xfrm>
            <a:off x="7291800" y="6247800"/>
            <a:ext cx="1288440" cy="26316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4302360" y="5649120"/>
            <a:ext cx="4494600" cy="53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2900" spc="-1" strike="noStrike">
                <a:solidFill>
                  <a:srgbClr val="4ea5db"/>
                </a:solidFill>
                <a:latin typeface="Calibri Light"/>
                <a:ea typeface="Arial"/>
              </a:rPr>
              <a:t>Electron Ion Collider </a:t>
            </a:r>
            <a:endParaRPr b="0" lang="en-US" sz="2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08840" y="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30519d"/>
                </a:solidFill>
                <a:latin typeface="Arial"/>
                <a:ea typeface="Arial"/>
              </a:rPr>
              <a:t>Technology option for the sensors:   Monolithic Active Pixel Sensor MAPS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74320" y="3291840"/>
            <a:ext cx="8594640" cy="127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Selected technology for high luminosity LHC upgrades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Segmentation for position measurement is ~200 um; driven by ability to distinguish separate electron tracks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Timing response is needed within 1 ns; just to separate individual bunch crossings, no need for precise timing resolution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Ongoing studies on radiation hardness, analogy with high luminosity LHC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96AA724-3B29-4322-AF8C-BFBFF046DAFF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2789280" y="1142280"/>
            <a:ext cx="3702240" cy="2240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08840" y="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30519d"/>
                </a:solidFill>
                <a:latin typeface="Arial"/>
                <a:ea typeface="Arial"/>
              </a:rPr>
              <a:t>Summary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74320" y="1737360"/>
            <a:ext cx="8594640" cy="319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We are in the process of integration into the beam pipe layout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Large rates from bremsstrahlung background are handled by Q^2 reconstruction; improvement in the procedure will enhance the separation of the photoproduction signal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MAPS technology is expected to provide sufficient segmentation and timing capability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471FD51-2C1A-404D-A449-C6003C31ACF7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708840" y="132516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6000" spc="-1" strike="noStrike">
                <a:solidFill>
                  <a:srgbClr val="30519d"/>
                </a:solidFill>
                <a:latin typeface="Arial"/>
                <a:ea typeface="Arial"/>
              </a:rPr>
              <a:t>Backup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91440" y="4754880"/>
            <a:ext cx="356544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C41452C-6BC3-4FEE-B184-FC78D8DFD941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08840" y="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30519d"/>
                </a:solidFill>
                <a:latin typeface="Arial"/>
                <a:ea typeface="Arial"/>
              </a:rPr>
              <a:t>Electron reconstruction in tagger detectors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365760" y="1188720"/>
            <a:ext cx="8594640" cy="9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 machine learning algorithm takes track position and angles along the detector planes and provides original electron energy E e and its scattering and azimuthal angle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18D0109-0CB4-40B6-87E8-5292FFE8DC17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365760" y="2685240"/>
            <a:ext cx="3931200" cy="380628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5029200" y="2771280"/>
            <a:ext cx="3817440" cy="3696120"/>
          </a:xfrm>
          <a:prstGeom prst="rect">
            <a:avLst/>
          </a:prstGeom>
          <a:ln>
            <a:noFill/>
          </a:ln>
        </p:spPr>
      </p:pic>
      <p:sp>
        <p:nvSpPr>
          <p:cNvPr id="136" name="CustomShape 4"/>
          <p:cNvSpPr/>
          <p:nvPr/>
        </p:nvSpPr>
        <p:spPr>
          <a:xfrm>
            <a:off x="1097280" y="2338920"/>
            <a:ext cx="283392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Energy for Tagger 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7" name="CustomShape 5"/>
          <p:cNvSpPr/>
          <p:nvPr/>
        </p:nvSpPr>
        <p:spPr>
          <a:xfrm>
            <a:off x="5943600" y="2377440"/>
            <a:ext cx="2376720" cy="34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Energy for Tagger 2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708840" y="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30519d"/>
                </a:solidFill>
                <a:latin typeface="Arial"/>
                <a:ea typeface="Arial"/>
              </a:rPr>
              <a:t>Polar and azimuthal angles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365760" y="1188720"/>
            <a:ext cx="8594640" cy="91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Example is shown for Tagger 2 (similar performance for Tagger 1)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Very small scattering (polar) angles (pi-theta &lt; 1 mrad) are smeared by beam angular divergence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Reconstruction of azimuthal angle phi works well away from small polar angles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B41EAC9-B780-4219-A7F1-D93A5F0A8EDC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365760" y="2651760"/>
            <a:ext cx="3817440" cy="369612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4937760" y="2743200"/>
            <a:ext cx="3682080" cy="3565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40080" y="91440"/>
            <a:ext cx="7885800" cy="82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30519d"/>
                </a:solidFill>
                <a:latin typeface="Arial"/>
                <a:ea typeface="Arial"/>
              </a:rPr>
              <a:t>Introduction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74320" y="914400"/>
            <a:ext cx="3931200" cy="5211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The aim is to detect electrons scattered at very small polar angles, theta &lt; 10 mrad</a:t>
            </a:r>
            <a:endParaRPr b="0" lang="en-US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Detectors are placed after Q1eR, Q2eR and B2eR magnets in electron-outgoing direction</a:t>
            </a:r>
            <a:endParaRPr b="0" lang="en-US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Electron energies are Ee &gt; 6 GeV, B2eR acts as a spectrometer magnet</a:t>
            </a:r>
            <a:endParaRPr b="0" lang="en-US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Corresponding event virtuality is Q^2 &lt; 0.1 GeV^2</a:t>
            </a:r>
            <a:endParaRPr b="0" lang="en-US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Also involved is luminosity calibration by detecting electrons from bremsstrahlung process</a:t>
            </a:r>
            <a:endParaRPr b="0" lang="en-US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Arial"/>
              </a:rPr>
              <a:t>Tracking information is sufficient to get full electron kinematics, with help of machine learning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D491E01-E56F-459D-8E87-C229F558CB8F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4114800" y="1005840"/>
            <a:ext cx="4889880" cy="3632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30519d"/>
                </a:solidFill>
                <a:latin typeface="Arial"/>
                <a:ea typeface="Arial"/>
              </a:rPr>
              <a:t>Electron energy – scattering angle – virtuality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274320" y="1825560"/>
            <a:ext cx="3942720" cy="435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Q^2 (color scale) is determined by electron energy Ee and polar angle theta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Polar angle is given in terms of pi-theta because of negative z for outgoing electrons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same virtuality Q^2 is achieved at high energies and smaller angles or opposite – lower energies and larger angles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7F9D2AD-459C-4B65-B167-FB10364FF876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4710240" y="1922040"/>
            <a:ext cx="4341600" cy="4203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40080" y="914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30519d"/>
                </a:solidFill>
                <a:latin typeface="Arial"/>
                <a:ea typeface="Arial"/>
              </a:rPr>
              <a:t>Cross section as a function of electron energy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91440" y="1416600"/>
            <a:ext cx="4479840" cy="494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Total cross section is shown for elastic bremsstrahlung and for two models for inelastic ep scattering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Quasi-real photoproduction is approximation of the full Pythia6 calculation at very low Q^2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Large bremsstrahlung cross section implies a pile-up interaction in each bunch crossing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bremsstrahlung makes a background in photoproduction measurement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291B4F9-6FE9-45FF-91B3-46BAE6778C11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4615920" y="1830600"/>
            <a:ext cx="4435920" cy="429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91440" y="0"/>
            <a:ext cx="8960400" cy="109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200" spc="-1" strike="noStrike">
                <a:solidFill>
                  <a:srgbClr val="30519d"/>
                </a:solidFill>
                <a:latin typeface="Arial"/>
                <a:ea typeface="Arial"/>
              </a:rPr>
              <a:t>Spectrum of observed Q^2 for bremsstrahlung and photoproduction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91440" y="4023360"/>
            <a:ext cx="9051840" cy="228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Reconstructed Q^2 is shown for bremsstrahlung and photoproduction (quasi-real and Pythia6)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True Q^2 for bremsstrahlung in consistent with zero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Distributions are normalized to event rates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Electrons from bremsstrahlung reconstruct to the lowest values of Q^2</a:t>
            </a:r>
            <a:endParaRPr b="0" lang="en-US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Opportunity to extract clean photoproduction signal over a limited interval in Q^2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00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566A85E-A114-4805-9085-528BF09AB66F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1463040" y="973080"/>
            <a:ext cx="3004920" cy="289152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2"/>
          <a:stretch/>
        </p:blipFill>
        <p:spPr>
          <a:xfrm>
            <a:off x="5120640" y="914400"/>
            <a:ext cx="3108240" cy="3025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640080" y="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30519d"/>
                </a:solidFill>
                <a:latin typeface="Arial"/>
                <a:ea typeface="Arial"/>
              </a:rPr>
              <a:t>Q^2 reconstruction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4" name="CustomShape 2"/>
          <p:cNvSpPr/>
          <p:nvPr/>
        </p:nvSpPr>
        <p:spPr>
          <a:xfrm>
            <a:off x="91440" y="1188720"/>
            <a:ext cx="4388400" cy="150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Reconstructed virtuality Q^2 is compared to generated true event Q^2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Q^2 is given by electron energy Ee and scattering (polar) angle theta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Beam effects (vertex spread, angular divergence) are included in the simulation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Shown for Tagger 2, similar for Tagger 1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Beam angular divergence limits the resolution at Q^2 &lt; 10^-3 GeV^2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AA21881-C1AE-4812-97C4-3044A9803B70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4656240" y="1325160"/>
            <a:ext cx="4395600" cy="4255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640080" y="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30519d"/>
                </a:solidFill>
                <a:latin typeface="Arial"/>
                <a:ea typeface="Arial"/>
              </a:rPr>
              <a:t>Detector location in the IR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0" y="1097280"/>
            <a:ext cx="448020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Towards the central detector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8BEBCE2-43BA-4C6A-8DC7-D84E4B5F179F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182880" y="1463040"/>
            <a:ext cx="4085280" cy="481140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5094000" y="1431000"/>
            <a:ext cx="3592440" cy="5152320"/>
          </a:xfrm>
          <a:prstGeom prst="rect">
            <a:avLst/>
          </a:prstGeom>
          <a:ln>
            <a:noFill/>
          </a:ln>
        </p:spPr>
      </p:pic>
      <p:sp>
        <p:nvSpPr>
          <p:cNvPr id="112" name="CustomShape 4"/>
          <p:cNvSpPr/>
          <p:nvPr/>
        </p:nvSpPr>
        <p:spPr>
          <a:xfrm>
            <a:off x="4846320" y="1065240"/>
            <a:ext cx="3565800" cy="36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Towards the tunnel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708840" y="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30519d"/>
                </a:solidFill>
                <a:latin typeface="Arial"/>
                <a:ea typeface="Arial"/>
              </a:rPr>
              <a:t>Detector implementation in Geant4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91440" y="1188720"/>
            <a:ext cx="8594640" cy="1279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Both detectors are implemented as a set of position sensitive planes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Tagger 1 (closer to B2eR) takes more acceptance at lower energies, opposite for Tagger 2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15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8985DB5-5AA8-49AF-BF1A-D060C3D8D9E3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274320" y="2651760"/>
            <a:ext cx="3762000" cy="36061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4703040" y="2651760"/>
            <a:ext cx="3891600" cy="351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708840" y="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en-US" sz="3600" spc="-1" strike="noStrike">
                <a:solidFill>
                  <a:srgbClr val="30519d"/>
                </a:solidFill>
                <a:latin typeface="Arial"/>
                <a:ea typeface="Arial"/>
              </a:rPr>
              <a:t>Requirements on detector sensors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91440" y="1645920"/>
            <a:ext cx="8594640" cy="27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A signal will be present at every bunch crossing as a result of large bremsstrahlung cross section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The detector has to separate all individual electron tracks from the same bunch crossing for successful Q^2 reconstruction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Maximal detector dimensions will be imposed by considerations on beam vacuum</a:t>
            </a:r>
            <a:endParaRPr b="0" lang="en-US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Requirements on impedance are fulfilled by an angle of detector planes and conductive foils in downstream direction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7048080" y="64681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90F699C-DD96-4C25-B4D9-A8F57C75701D}" type="slidenum">
              <a:rPr b="0" lang="en-US" sz="1200" spc="-1" strike="noStrike">
                <a:solidFill>
                  <a:srgbClr val="ffffff"/>
                </a:solidFill>
                <a:latin typeface="Arial"/>
                <a:ea typeface="Arial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Application>LibreOffice/6.4.7.2$Linux_X86_64 LibreOffice_project/40$Build-2</Application>
  <Words>4</Words>
  <Paragraphs>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2019-10-28T15:25:16Z</dcterms:created>
  <dc:creator>Aschenauer, Elke</dc:creator>
  <dc:description/>
  <dc:language>en-US</dc:language>
  <cp:lastModifiedBy/>
  <dcterms:modified xsi:type="dcterms:W3CDTF">2022-04-22T16:50:45Z</dcterms:modified>
  <cp:revision>29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</vt:i4>
  </property>
</Properties>
</file>