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2" r:id="rId14"/>
    <p:sldId id="274" r:id="rId15"/>
    <p:sldId id="257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1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2858-9DF2-C241-A5D3-3E32AA08CFCE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87DF-221E-4C40-8655-E78900578B3A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8BA2-EDB5-DD4B-8F15-1F8C2216405A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4BB-5059-F64D-802E-FBD89FC8D401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8/15/16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8/15/16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9649-670E-5C42-92FE-5CC76718853C}" type="datetime1">
              <a:rPr lang="en-US" smtClean="0"/>
              <a:t>8/15/16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FE37-25DD-704D-B955-FB522374BADD}" type="datetime1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0798-96CC-5E40-B3D3-2992D9708317}" type="datetime1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5709-7E7D-0948-AA35-E8C4D3D8B1FE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flame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5" t="13198" r="55354" b="13587"/>
          <a:stretch/>
        </p:blipFill>
        <p:spPr>
          <a:xfrm>
            <a:off x="8320550" y="155937"/>
            <a:ext cx="652824" cy="78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Ring Finder Algorithm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for </a:t>
            </a:r>
            <a:r>
              <a:rPr lang="en-US" sz="4000" dirty="0" err="1" smtClean="0"/>
              <a:t>mRICH</a:t>
            </a:r>
            <a:r>
              <a:rPr lang="en-US" sz="4000" dirty="0" smtClean="0"/>
              <a:t> Detector</a:t>
            </a:r>
            <a:br>
              <a:rPr lang="en-US" sz="4000" dirty="0" smtClean="0"/>
            </a:br>
            <a:r>
              <a:rPr lang="en-US" sz="4000" dirty="0" smtClean="0"/>
              <a:t>Using Circular Hough Transform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Cheuk</a:t>
            </a:r>
            <a:r>
              <a:rPr lang="en-US" dirty="0" smtClean="0"/>
              <a:t>-Ping Wong</a:t>
            </a:r>
          </a:p>
          <a:p>
            <a:r>
              <a:rPr lang="en-US" dirty="0" smtClean="0"/>
              <a:t>Georgia State University</a:t>
            </a:r>
          </a:p>
          <a:p>
            <a:r>
              <a:rPr lang="en-US" dirty="0" smtClean="0"/>
              <a:t>2016-08-15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CHT </a:t>
            </a:r>
            <a:r>
              <a:rPr lang="en-US" dirty="0"/>
              <a:t>Implementation on </a:t>
            </a:r>
            <a:r>
              <a:rPr lang="en-US" dirty="0" err="1" smtClean="0"/>
              <a:t>mRICH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sz="3900" dirty="0" smtClean="0"/>
                  <a:t>Error/tolerance</a:t>
                </a:r>
              </a:p>
              <a:p>
                <a:r>
                  <a:rPr lang="en-US" sz="3900" b="1" dirty="0" smtClean="0"/>
                  <a:t>ring information (</a:t>
                </a:r>
                <a:r>
                  <a:rPr lang="en-US" sz="3900" b="1" dirty="0" err="1" smtClean="0"/>
                  <a:t>a,b,r</a:t>
                </a:r>
                <a:r>
                  <a:rPr lang="en-US" sz="3900" b="1" dirty="0" smtClean="0"/>
                  <a:t>) from picked hits</a:t>
                </a:r>
                <a:r>
                  <a:rPr lang="en-US" b="1" dirty="0" smtClean="0"/>
                  <a:t/>
                </a:r>
                <a:br>
                  <a:rPr lang="en-US" b="1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5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5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25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𝒓</m:t>
                        </m:r>
                      </m:sub>
                    </m:sSub>
                    <m:r>
                      <a:rPr lang="en-US" sz="25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5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500" b="1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r>
                              <a:rPr lang="en-US" sz="2500" b="1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ad>
                          <m:radPr>
                            <m:degHide m:val="on"/>
                            <m:ctrlPr>
                              <a:rPr lang="en-US" sz="2500" b="1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𝒂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5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5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5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𝑥</m:t>
                                </m:r>
                                <m:r>
                                  <a:rPr lang="en-US" sz="25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5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5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500" b="1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500" b="1" i="1" smtClean="0"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500" b="1" i="1" smtClean="0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𝒃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500" b="1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500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5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500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𝑦</m:t>
                                </m:r>
                                <m:r>
                                  <a:rPr lang="en-US" sz="25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5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500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</m:e>
                    </m:nary>
                  </m:oMath>
                </a14:m>
                <a:endParaRPr lang="en-US" sz="2500" b="1" dirty="0" smtClean="0"/>
              </a:p>
              <a:p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Distance (d) from other fitting hits to (</a:t>
                </a:r>
                <a:r>
                  <a:rPr lang="en-US" sz="3900" dirty="0" err="1">
                    <a:solidFill>
                      <a:schemeClr val="bg1">
                        <a:lumMod val="75000"/>
                      </a:schemeClr>
                    </a:solidFill>
                  </a:rPr>
                  <a:t>a,b</a:t>
                </a:r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)</a:t>
                </a:r>
              </a:p>
              <a:p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</a:rPr>
                      <m:t>𝑑</m:t>
                    </m:r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 agrees with r</a:t>
                </a:r>
                <a14:m>
                  <m:oMath xmlns:m="http://schemas.openxmlformats.org/officeDocument/2006/math"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 ,  the hit fits on the possible ring.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  <a:blipFill rotWithShape="0">
                <a:blip r:embed="rId2"/>
                <a:stretch>
                  <a:fillRect l="-5279" t="-2830" r="-2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10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75791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/>
          <p:cNvSpPr/>
          <p:nvPr/>
        </p:nvSpPr>
        <p:spPr>
          <a:xfrm>
            <a:off x="1198283" y="1959070"/>
            <a:ext cx="2819117" cy="2819117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nut 35"/>
          <p:cNvSpPr/>
          <p:nvPr/>
        </p:nvSpPr>
        <p:spPr>
          <a:xfrm>
            <a:off x="1049765" y="1799780"/>
            <a:ext cx="3092402" cy="3092402"/>
          </a:xfrm>
          <a:prstGeom prst="donut">
            <a:avLst>
              <a:gd name="adj" fmla="val 10570"/>
            </a:avLst>
          </a:prstGeom>
          <a:solidFill>
            <a:schemeClr val="accent6">
              <a:alpha val="3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54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CHT </a:t>
            </a:r>
            <a:r>
              <a:rPr lang="en-US" dirty="0"/>
              <a:t>Implementation on </a:t>
            </a:r>
            <a:r>
              <a:rPr lang="en-US" dirty="0" err="1" smtClean="0"/>
              <a:t>mRICH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3900" dirty="0" smtClean="0"/>
                  <a:t>Error/tolerance</a:t>
                </a:r>
              </a:p>
              <a:p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ring information (</a:t>
                </a:r>
                <a:r>
                  <a:rPr lang="en-US" sz="3900" dirty="0" err="1" smtClean="0">
                    <a:solidFill>
                      <a:schemeClr val="bg1">
                        <a:lumMod val="75000"/>
                      </a:schemeClr>
                    </a:solidFill>
                  </a:rPr>
                  <a:t>a,b,r</a:t>
                </a:r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) from picked hits</a:t>
                </a:r>
                <a:r>
                  <a:rPr lang="en-US" dirty="0" smtClean="0">
                    <a:solidFill>
                      <a:schemeClr val="bg1">
                        <a:lumMod val="75000"/>
                      </a:schemeClr>
                    </a:solidFill>
                  </a:rPr>
                  <a:t/>
                </a:r>
                <a:br>
                  <a:rPr lang="en-US" dirty="0" smtClean="0">
                    <a:solidFill>
                      <a:schemeClr val="bg1">
                        <a:lumMod val="75000"/>
                      </a:schemeClr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𝒓</m:t>
                        </m:r>
                      </m:sub>
                    </m:sSub>
                    <m:r>
                      <a:rPr lang="en-US" sz="2000" b="1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ad>
                          <m:radPr>
                            <m:degHide m:val="on"/>
                            <m:ctrlP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𝒂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𝑥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𝒃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𝑦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</m:e>
                    </m:nary>
                  </m:oMath>
                </a14:m>
                <a:endParaRPr lang="en-US" sz="2900" dirty="0" smtClean="0"/>
              </a:p>
              <a:p>
                <a:r>
                  <a:rPr lang="en-US" sz="3900" b="1" dirty="0"/>
                  <a:t>Distance (d) from other fitting hits to (</a:t>
                </a:r>
                <a:r>
                  <a:rPr lang="en-US" sz="3900" b="1" dirty="0" err="1"/>
                  <a:t>a,b</a:t>
                </a:r>
                <a:r>
                  <a:rPr lang="en-US" sz="3900" b="1" dirty="0"/>
                  <a:t>)</a:t>
                </a:r>
              </a:p>
              <a:p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</a:rPr>
                      <m:t>𝑑</m:t>
                    </m:r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 agrees with r</a:t>
                </a:r>
                <a14:m>
                  <m:oMath xmlns:m="http://schemas.openxmlformats.org/officeDocument/2006/math">
                    <m:r>
                      <a:rPr lang="en-US" sz="3900" b="0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3900" b="0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3900" dirty="0">
                    <a:solidFill>
                      <a:schemeClr val="bg1">
                        <a:lumMod val="75000"/>
                      </a:schemeClr>
                    </a:solidFill>
                  </a:rPr>
                  <a:t> ,  the hit fits on the possible ring.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  <a:blipFill rotWithShape="0">
                <a:blip r:embed="rId2"/>
                <a:stretch>
                  <a:fillRect l="-3372" t="-3504" r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11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75791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/>
          <p:cNvSpPr/>
          <p:nvPr/>
        </p:nvSpPr>
        <p:spPr>
          <a:xfrm>
            <a:off x="1198283" y="1959070"/>
            <a:ext cx="2819117" cy="2819117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H="1" flipV="1">
            <a:off x="1840675" y="2149434"/>
            <a:ext cx="750125" cy="1219194"/>
          </a:xfrm>
          <a:prstGeom prst="straightConnector1">
            <a:avLst/>
          </a:prstGeom>
          <a:ln w="76200">
            <a:solidFill>
              <a:schemeClr val="accent2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2700000">
            <a:off x="1671470" y="2178700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8900000" flipV="1">
            <a:off x="1673879" y="2178701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1713586" y="1959070"/>
            <a:ext cx="875299" cy="1409559"/>
          </a:xfrm>
          <a:prstGeom prst="straightConnector1">
            <a:avLst/>
          </a:prstGeom>
          <a:ln w="76200">
            <a:solidFill>
              <a:schemeClr val="accent5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2700000">
            <a:off x="1553303" y="1959069"/>
            <a:ext cx="338448" cy="0"/>
          </a:xfrm>
          <a:prstGeom prst="line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8900000" flipV="1">
            <a:off x="1555712" y="1959070"/>
            <a:ext cx="338448" cy="0"/>
          </a:xfrm>
          <a:prstGeom prst="line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47010" y="1560839"/>
            <a:ext cx="1915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Center of the pixel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62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CHT </a:t>
            </a:r>
            <a:r>
              <a:rPr lang="en-US" dirty="0"/>
              <a:t>Implementation on </a:t>
            </a:r>
            <a:r>
              <a:rPr lang="en-US" dirty="0" err="1" smtClean="0"/>
              <a:t>mRICH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3900" dirty="0" smtClean="0"/>
                  <a:t>Error/tolerance</a:t>
                </a:r>
              </a:p>
              <a:p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ring information (</a:t>
                </a:r>
                <a:r>
                  <a:rPr lang="en-US" sz="3900" dirty="0" err="1" smtClean="0">
                    <a:solidFill>
                      <a:schemeClr val="bg1">
                        <a:lumMod val="75000"/>
                      </a:schemeClr>
                    </a:solidFill>
                  </a:rPr>
                  <a:t>a,b,r</a:t>
                </a:r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) from picked hits</a:t>
                </a:r>
                <a:r>
                  <a:rPr lang="en-US" dirty="0" smtClean="0">
                    <a:solidFill>
                      <a:schemeClr val="bg1">
                        <a:lumMod val="75000"/>
                      </a:schemeClr>
                    </a:solidFill>
                  </a:rPr>
                  <a:t/>
                </a:r>
                <a:br>
                  <a:rPr lang="en-US" dirty="0" smtClean="0">
                    <a:solidFill>
                      <a:schemeClr val="bg1">
                        <a:lumMod val="75000"/>
                      </a:schemeClr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𝒓</m:t>
                        </m:r>
                      </m:sub>
                    </m:sSub>
                    <m:r>
                      <a:rPr lang="en-US" sz="2000" b="1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b="1" i="1">
                            <a:solidFill>
                              <a:schemeClr val="bg1">
                                <a:lumMod val="75000"/>
                              </a:schemeClr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ad>
                          <m:radPr>
                            <m:degHide m:val="on"/>
                            <m:ctrlP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𝒂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𝑥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000" b="1" i="1">
                                <a:solidFill>
                                  <a:schemeClr val="bg1">
                                    <a:lumMod val="75000"/>
                                  </a:schemeClr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000" b="1" i="1">
                                            <a:solidFill>
                                              <a:schemeClr val="bg1">
                                                <a:lumMod val="75000"/>
                                              </a:schemeClr>
                                            </a:solidFill>
                                            <a:latin typeface="Cambria Math" charset="0"/>
                                            <a:ea typeface="Cambria Math" charset="0"/>
                                            <a:cs typeface="Cambria Math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000" b="1" i="1">
                                        <a:solidFill>
                                          <a:schemeClr val="bg1">
                                            <a:lumMod val="75000"/>
                                          </a:schemeClr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𝒃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𝟐</m:t>
                                </m:r>
                              </m:sup>
                            </m:sSup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𝑦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chemeClr val="bg1">
                                        <a:lumMod val="75000"/>
                                      </a:schemeClr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</m:e>
                    </m:nary>
                  </m:oMath>
                </a14:m>
                <a:endParaRPr lang="en-US" sz="2900" dirty="0" smtClean="0"/>
              </a:p>
              <a:p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Distance (d) from other fitting hits to (</a:t>
                </a:r>
                <a:r>
                  <a:rPr lang="en-US" sz="3900" dirty="0" err="1" smtClean="0">
                    <a:solidFill>
                      <a:schemeClr val="bg1">
                        <a:lumMod val="75000"/>
                      </a:schemeClr>
                    </a:solidFill>
                  </a:rPr>
                  <a:t>a,b</a:t>
                </a:r>
                <a:r>
                  <a:rPr lang="en-US" sz="3900" dirty="0" smtClean="0">
                    <a:solidFill>
                      <a:schemeClr val="bg1">
                        <a:lumMod val="75000"/>
                      </a:schemeClr>
                    </a:solidFill>
                  </a:rPr>
                  <a:t>)</a:t>
                </a:r>
              </a:p>
              <a:p>
                <a:r>
                  <a:rPr lang="en-US" sz="3900" b="1" dirty="0" smtClean="0"/>
                  <a:t>If </a:t>
                </a:r>
                <a14:m>
                  <m:oMath xmlns:m="http://schemas.openxmlformats.org/officeDocument/2006/math">
                    <m:r>
                      <a:rPr lang="en-US" sz="3900" b="1" i="1" smtClean="0">
                        <a:latin typeface="Cambria Math" charset="0"/>
                      </a:rPr>
                      <m:t>𝒅</m:t>
                    </m:r>
                    <m:r>
                      <a:rPr lang="en-US" sz="39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39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𝒅</m:t>
                        </m:r>
                      </m:sub>
                    </m:sSub>
                  </m:oMath>
                </a14:m>
                <a:r>
                  <a:rPr lang="en-US" sz="3900" b="1" dirty="0" smtClean="0"/>
                  <a:t> agrees with r</a:t>
                </a:r>
                <a14:m>
                  <m:oMath xmlns:m="http://schemas.openxmlformats.org/officeDocument/2006/math">
                    <m:r>
                      <a:rPr lang="en-US" sz="3900" b="1" i="1"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b>
                      <m:sSubPr>
                        <m:ctrlPr>
                          <a:rPr lang="en-US" sz="3900" b="1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3900" b="1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3900" b="1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3900" b="1" dirty="0" smtClean="0"/>
                  <a:t> ,  the hit fits on the possible ring.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30291" y="1600200"/>
                <a:ext cx="4156510" cy="4525963"/>
              </a:xfrm>
              <a:blipFill rotWithShape="0">
                <a:blip r:embed="rId2"/>
                <a:stretch>
                  <a:fillRect l="-3372" t="-3504" r="-4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75791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/>
          <p:cNvSpPr/>
          <p:nvPr/>
        </p:nvSpPr>
        <p:spPr>
          <a:xfrm>
            <a:off x="1198283" y="1959070"/>
            <a:ext cx="2819117" cy="2819117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1711966" y="1941447"/>
            <a:ext cx="849576" cy="1407580"/>
          </a:xfrm>
          <a:prstGeom prst="straightConnector1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Donut 47"/>
          <p:cNvSpPr/>
          <p:nvPr/>
        </p:nvSpPr>
        <p:spPr>
          <a:xfrm>
            <a:off x="1049765" y="1799780"/>
            <a:ext cx="3092402" cy="3092402"/>
          </a:xfrm>
          <a:prstGeom prst="donut">
            <a:avLst>
              <a:gd name="adj" fmla="val 10570"/>
            </a:avLst>
          </a:prstGeom>
          <a:solidFill>
            <a:schemeClr val="accent6">
              <a:alpha val="3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Up-Down Arrow 41"/>
          <p:cNvSpPr/>
          <p:nvPr/>
        </p:nvSpPr>
        <p:spPr>
          <a:xfrm rot="19555259">
            <a:off x="1551201" y="1591123"/>
            <a:ext cx="292851" cy="736396"/>
          </a:xfrm>
          <a:prstGeom prst="upDownArrow">
            <a:avLst/>
          </a:prstGeom>
          <a:solidFill>
            <a:schemeClr val="accent5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 rot="2700000">
            <a:off x="1686988" y="2189571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8900000" flipV="1">
            <a:off x="1689397" y="2189572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CHT </a:t>
            </a:r>
            <a:r>
              <a:rPr lang="en-US" dirty="0"/>
              <a:t>Implementation on </a:t>
            </a:r>
            <a:r>
              <a:rPr lang="en-US" dirty="0" err="1"/>
              <a:t>mRICH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13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30291" y="1600200"/>
            <a:ext cx="415651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900" dirty="0" smtClean="0"/>
              <a:t>Weighting</a:t>
            </a:r>
          </a:p>
          <a:p>
            <a:r>
              <a:rPr lang="en-US" sz="3900" b="1" dirty="0" smtClean="0"/>
              <a:t>Fill every combination (</a:t>
            </a:r>
            <a:r>
              <a:rPr lang="en-US" sz="3900" b="1" dirty="0" err="1" smtClean="0"/>
              <a:t>a,b,r</a:t>
            </a:r>
            <a:r>
              <a:rPr lang="en-US" sz="3900" b="1" dirty="0" smtClean="0"/>
              <a:t>) with voting number n</a:t>
            </a:r>
          </a:p>
          <a:p>
            <a:r>
              <a:rPr lang="en-US" sz="3900" b="1" dirty="0" smtClean="0"/>
              <a:t>3D (</a:t>
            </a:r>
            <a:r>
              <a:rPr lang="en-US" sz="3900" b="1" dirty="0" err="1" smtClean="0"/>
              <a:t>a,b,r</a:t>
            </a:r>
            <a:r>
              <a:rPr lang="en-US" sz="3900" b="1" dirty="0" smtClean="0"/>
              <a:t>) distribution</a:t>
            </a:r>
          </a:p>
          <a:p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Data of the densest bin in the histogram = most possible ring</a:t>
            </a:r>
          </a:p>
        </p:txBody>
      </p:sp>
      <p:pic>
        <p:nvPicPr>
          <p:cNvPr id="8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89828"/>
            <a:ext cx="4038600" cy="334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CHT </a:t>
            </a:r>
            <a:r>
              <a:rPr lang="en-US" dirty="0"/>
              <a:t>Implementation on </a:t>
            </a:r>
            <a:r>
              <a:rPr lang="en-US" dirty="0" err="1"/>
              <a:t>mRICH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14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30291" y="1600200"/>
            <a:ext cx="415651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900" dirty="0" smtClean="0"/>
              <a:t>Weighting</a:t>
            </a:r>
          </a:p>
          <a:p>
            <a:r>
              <a:rPr lang="en-US" sz="4800" dirty="0" smtClean="0">
                <a:solidFill>
                  <a:schemeClr val="bg1">
                    <a:lumMod val="75000"/>
                  </a:schemeClr>
                </a:solidFill>
              </a:rPr>
              <a:t>Fill every combination (</a:t>
            </a:r>
            <a:r>
              <a:rPr lang="en-US" sz="4800" dirty="0" err="1" smtClean="0">
                <a:solidFill>
                  <a:schemeClr val="bg1">
                    <a:lumMod val="75000"/>
                  </a:schemeClr>
                </a:solidFill>
              </a:rPr>
              <a:t>a,b,r</a:t>
            </a:r>
            <a:r>
              <a:rPr lang="en-US" sz="4800" dirty="0" smtClean="0">
                <a:solidFill>
                  <a:schemeClr val="bg1">
                    <a:lumMod val="75000"/>
                  </a:schemeClr>
                </a:solidFill>
              </a:rPr>
              <a:t>) with voting number n</a:t>
            </a:r>
          </a:p>
          <a:p>
            <a:r>
              <a:rPr lang="en-US" sz="4800" dirty="0" smtClean="0">
                <a:solidFill>
                  <a:schemeClr val="bg1">
                    <a:lumMod val="75000"/>
                  </a:schemeClr>
                </a:solidFill>
              </a:rPr>
              <a:t>3D (</a:t>
            </a:r>
            <a:r>
              <a:rPr lang="en-US" sz="4800" dirty="0" err="1" smtClean="0">
                <a:solidFill>
                  <a:schemeClr val="bg1">
                    <a:lumMod val="75000"/>
                  </a:schemeClr>
                </a:solidFill>
              </a:rPr>
              <a:t>a,b,r</a:t>
            </a:r>
            <a:r>
              <a:rPr lang="en-US" sz="4800" dirty="0" smtClean="0">
                <a:solidFill>
                  <a:schemeClr val="bg1">
                    <a:lumMod val="75000"/>
                  </a:schemeClr>
                </a:solidFill>
              </a:rPr>
              <a:t>) distribution</a:t>
            </a:r>
          </a:p>
          <a:p>
            <a:r>
              <a:rPr lang="en-US" sz="4800" b="1" dirty="0" smtClean="0"/>
              <a:t>Extract </a:t>
            </a:r>
            <a:r>
              <a:rPr lang="en-US" sz="4800" b="1" dirty="0"/>
              <a:t>d</a:t>
            </a:r>
            <a:r>
              <a:rPr lang="en-US" sz="4800" b="1" dirty="0" smtClean="0"/>
              <a:t>ata of the densest bin in the histogram </a:t>
            </a:r>
            <a:r>
              <a:rPr lang="en-US" sz="4800" b="1" dirty="0" smtClean="0">
                <a:sym typeface="Wingdings"/>
              </a:rPr>
              <a:t></a:t>
            </a:r>
            <a:r>
              <a:rPr lang="en-US" sz="4800" b="1" dirty="0" smtClean="0"/>
              <a:t> most possible ring</a:t>
            </a:r>
            <a:endParaRPr lang="en-US" b="1" dirty="0"/>
          </a:p>
        </p:txBody>
      </p:sp>
      <p:pic>
        <p:nvPicPr>
          <p:cNvPr id="8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89828"/>
            <a:ext cx="4038600" cy="3346707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2590800" y="4215740"/>
            <a:ext cx="2194956" cy="252087"/>
          </a:xfrm>
          <a:custGeom>
            <a:avLst/>
            <a:gdLst>
              <a:gd name="connsiteX0" fmla="*/ 2149434 w 2149434"/>
              <a:gd name="connsiteY0" fmla="*/ 0 h 228336"/>
              <a:gd name="connsiteX1" fmla="*/ 890649 w 2149434"/>
              <a:gd name="connsiteY1" fmla="*/ 225631 h 228336"/>
              <a:gd name="connsiteX2" fmla="*/ 0 w 2149434"/>
              <a:gd name="connsiteY2" fmla="*/ 130628 h 2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9434" h="228336">
                <a:moveTo>
                  <a:pt x="2149434" y="0"/>
                </a:moveTo>
                <a:cubicBezTo>
                  <a:pt x="1699161" y="101930"/>
                  <a:pt x="1248888" y="203860"/>
                  <a:pt x="890649" y="225631"/>
                </a:cubicBezTo>
                <a:cubicBezTo>
                  <a:pt x="532410" y="247402"/>
                  <a:pt x="0" y="130628"/>
                  <a:pt x="0" y="130628"/>
                </a:cubicBezTo>
              </a:path>
            </a:pathLst>
          </a:custGeom>
          <a:noFill/>
          <a:ln w="38100">
            <a:solidFill>
              <a:schemeClr val="accent5"/>
            </a:solidFill>
            <a:tailEnd type="stealth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Simulation Result</a:t>
            </a:r>
            <a:br>
              <a:rPr lang="en-US" dirty="0" smtClean="0"/>
            </a:br>
            <a:r>
              <a:rPr lang="en-US" dirty="0" smtClean="0"/>
              <a:t>Single 9GeV Pion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61086"/>
            <a:ext cx="4038600" cy="3346707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15831"/>
            <a:ext cx="4038600" cy="3437216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15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163294" y="2030681"/>
            <a:ext cx="1056903" cy="3562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42186" y="1661349"/>
            <a:ext cx="7412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9GeV single pion launched perpendicularly toward the center of the detector</a:t>
            </a:r>
          </a:p>
          <a:p>
            <a:pPr algn="ctr"/>
            <a:r>
              <a:rPr lang="en-US" dirty="0" smtClean="0"/>
              <a:t>(Quantum efficiency applied)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79212" y="2225460"/>
            <a:ext cx="1940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Most Possible Ring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6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CHT Implementation on Beam test data analysis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5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9388"/>
            <a:ext cx="8229600" cy="568677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Back Up</a:t>
            </a:r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Simulation Result</a:t>
            </a:r>
            <a:br>
              <a:rPr lang="en-US" dirty="0" smtClean="0"/>
            </a:br>
            <a:r>
              <a:rPr lang="en-US" dirty="0" smtClean="0"/>
              <a:t>9GeV Single Pion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52958"/>
            <a:ext cx="4038600" cy="3420446"/>
          </a:xfrm>
        </p:spPr>
      </p:pic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28655"/>
            <a:ext cx="4038600" cy="346905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18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11130" y="1600632"/>
            <a:ext cx="6121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 </a:t>
            </a:r>
            <a:r>
              <a:rPr lang="en-US" dirty="0" err="1" smtClean="0"/>
              <a:t>GeV</a:t>
            </a:r>
            <a:r>
              <a:rPr lang="en-US" dirty="0" smtClean="0"/>
              <a:t> single Pion launched perpendicularly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at (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x,y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)(-24,-24)mm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670" y="5571732"/>
            <a:ext cx="812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ring finder algorithm does work well if background </a:t>
            </a:r>
            <a:r>
              <a:rPr lang="en-US" smtClean="0"/>
              <a:t>hits are </a:t>
            </a:r>
            <a:r>
              <a:rPr lang="en-US" dirty="0" smtClean="0"/>
              <a:t>outnumber signal hits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11836" y="1807439"/>
            <a:ext cx="2967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/>
              <a:t>(Quantum efficiency applied)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09706" y="3227920"/>
            <a:ext cx="2372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Same event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7151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C.H.T. Implementation on </a:t>
            </a:r>
            <a:r>
              <a:rPr lang="en-US" dirty="0" err="1"/>
              <a:t>mRICH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19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30291" y="1600200"/>
            <a:ext cx="415651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900" dirty="0" smtClean="0"/>
              <a:t>Weighting</a:t>
            </a:r>
          </a:p>
          <a:p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Fill every combination (</a:t>
            </a:r>
            <a:r>
              <a:rPr lang="en-US" sz="3900" dirty="0" err="1" smtClean="0">
                <a:solidFill>
                  <a:schemeClr val="bg1">
                    <a:lumMod val="75000"/>
                  </a:schemeClr>
                </a:solidFill>
              </a:rPr>
              <a:t>a,b,r</a:t>
            </a:r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) with voting number n</a:t>
            </a:r>
          </a:p>
          <a:p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3D (</a:t>
            </a:r>
            <a:r>
              <a:rPr lang="en-US" sz="3900" dirty="0" err="1" smtClean="0">
                <a:solidFill>
                  <a:schemeClr val="bg1">
                    <a:lumMod val="75000"/>
                  </a:schemeClr>
                </a:solidFill>
              </a:rPr>
              <a:t>a,b,r</a:t>
            </a:r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) distribution</a:t>
            </a:r>
          </a:p>
          <a:p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Extract </a:t>
            </a:r>
            <a:r>
              <a:rPr lang="en-US" sz="3900" dirty="0">
                <a:solidFill>
                  <a:schemeClr val="bg1">
                    <a:lumMod val="75000"/>
                  </a:schemeClr>
                </a:solidFill>
              </a:rPr>
              <a:t>d</a:t>
            </a:r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ata of the densest bin in the histogram </a:t>
            </a:r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sz="3900" dirty="0" smtClean="0">
                <a:solidFill>
                  <a:schemeClr val="bg1">
                    <a:lumMod val="75000"/>
                  </a:schemeClr>
                </a:solidFill>
              </a:rPr>
              <a:t> most possible ring</a:t>
            </a:r>
          </a:p>
          <a:p>
            <a:r>
              <a:rPr lang="en-US" sz="3900" b="1" dirty="0" smtClean="0"/>
              <a:t>Thus, final result (</a:t>
            </a:r>
            <a:r>
              <a:rPr lang="en-US" sz="3900" b="1" dirty="0" err="1" smtClean="0"/>
              <a:t>a,b</a:t>
            </a:r>
            <a:r>
              <a:rPr lang="en-US" sz="3900" b="1" dirty="0" smtClean="0"/>
              <a:t>, r) is averaged</a:t>
            </a:r>
            <a:endParaRPr lang="en-US" b="1" dirty="0"/>
          </a:p>
        </p:txBody>
      </p:sp>
      <p:sp>
        <p:nvSpPr>
          <p:cNvPr id="50" name="Donut 49"/>
          <p:cNvSpPr/>
          <p:nvPr/>
        </p:nvSpPr>
        <p:spPr>
          <a:xfrm>
            <a:off x="457200" y="2149434"/>
            <a:ext cx="3657600" cy="3657600"/>
          </a:xfrm>
          <a:prstGeom prst="donut">
            <a:avLst>
              <a:gd name="adj" fmla="val 11683"/>
            </a:avLst>
          </a:prstGeom>
          <a:solidFill>
            <a:srgbClr val="0070C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Donut 50"/>
          <p:cNvSpPr/>
          <p:nvPr/>
        </p:nvSpPr>
        <p:spPr>
          <a:xfrm>
            <a:off x="762000" y="1647825"/>
            <a:ext cx="3657600" cy="3657600"/>
          </a:xfrm>
          <a:prstGeom prst="donut">
            <a:avLst>
              <a:gd name="adj" fmla="val 11683"/>
            </a:avLst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Donut 51"/>
          <p:cNvSpPr/>
          <p:nvPr/>
        </p:nvSpPr>
        <p:spPr>
          <a:xfrm>
            <a:off x="610269" y="1901889"/>
            <a:ext cx="3657600" cy="3657600"/>
          </a:xfrm>
          <a:prstGeom prst="donut">
            <a:avLst>
              <a:gd name="adj" fmla="val 11683"/>
            </a:avLst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946413" y="2668073"/>
            <a:ext cx="338448" cy="338448"/>
            <a:chOff x="400148" y="1860551"/>
            <a:chExt cx="338448" cy="338448"/>
          </a:xfrm>
        </p:grpSpPr>
        <p:cxnSp>
          <p:nvCxnSpPr>
            <p:cNvPr id="53" name="Straight Connector 52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638842" y="2051137"/>
            <a:ext cx="338448" cy="338448"/>
            <a:chOff x="400148" y="1860551"/>
            <a:chExt cx="338448" cy="338448"/>
          </a:xfrm>
        </p:grpSpPr>
        <p:cxnSp>
          <p:nvCxnSpPr>
            <p:cNvPr id="59" name="Straight Connector 58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493208" y="2053782"/>
            <a:ext cx="338448" cy="338448"/>
            <a:chOff x="400148" y="1860551"/>
            <a:chExt cx="338448" cy="338448"/>
          </a:xfrm>
        </p:grpSpPr>
        <p:cxnSp>
          <p:nvCxnSpPr>
            <p:cNvPr id="62" name="Straight Connector 61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3310557" y="2498849"/>
            <a:ext cx="338448" cy="338448"/>
            <a:chOff x="400148" y="1860551"/>
            <a:chExt cx="338448" cy="338448"/>
          </a:xfrm>
        </p:grpSpPr>
        <p:cxnSp>
          <p:nvCxnSpPr>
            <p:cNvPr id="65" name="Straight Connector 64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3887043" y="3339944"/>
            <a:ext cx="338448" cy="338448"/>
            <a:chOff x="400148" y="1860551"/>
            <a:chExt cx="338448" cy="338448"/>
          </a:xfrm>
        </p:grpSpPr>
        <p:cxnSp>
          <p:nvCxnSpPr>
            <p:cNvPr id="68" name="Straight Connector 67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655120" y="4128139"/>
            <a:ext cx="338448" cy="338448"/>
            <a:chOff x="400148" y="1860551"/>
            <a:chExt cx="338448" cy="338448"/>
          </a:xfrm>
        </p:grpSpPr>
        <p:cxnSp>
          <p:nvCxnSpPr>
            <p:cNvPr id="71" name="Straight Connector 70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3357712" y="4809377"/>
            <a:ext cx="338448" cy="338448"/>
            <a:chOff x="400148" y="1860551"/>
            <a:chExt cx="338448" cy="338448"/>
          </a:xfrm>
        </p:grpSpPr>
        <p:cxnSp>
          <p:nvCxnSpPr>
            <p:cNvPr id="74" name="Straight Connector 73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1228648" y="4978601"/>
            <a:ext cx="338448" cy="338448"/>
            <a:chOff x="400148" y="1860551"/>
            <a:chExt cx="338448" cy="338448"/>
          </a:xfrm>
        </p:grpSpPr>
        <p:cxnSp>
          <p:nvCxnSpPr>
            <p:cNvPr id="77" name="Straight Connector 76"/>
            <p:cNvCxnSpPr/>
            <p:nvPr/>
          </p:nvCxnSpPr>
          <p:spPr>
            <a:xfrm rot="2700000">
              <a:off x="397739" y="2029775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8900000" flipV="1">
              <a:off x="400148" y="2029776"/>
              <a:ext cx="33844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Arrow Connector 80"/>
          <p:cNvCxnSpPr/>
          <p:nvPr/>
        </p:nvCxnSpPr>
        <p:spPr>
          <a:xfrm flipH="1" flipV="1">
            <a:off x="3934198" y="4679753"/>
            <a:ext cx="596093" cy="416102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17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Quantitative data analysis on beam test data and on </a:t>
            </a:r>
            <a:r>
              <a:rPr lang="en-US" dirty="0" smtClean="0"/>
              <a:t>Simulation result</a:t>
            </a:r>
          </a:p>
          <a:p>
            <a:pPr lvl="1"/>
            <a:r>
              <a:rPr lang="en-US" dirty="0"/>
              <a:t>Number of Cherenkov photon </a:t>
            </a:r>
            <a:r>
              <a:rPr lang="en-US" dirty="0" smtClean="0"/>
              <a:t>detected per event</a:t>
            </a:r>
          </a:p>
          <a:p>
            <a:pPr lvl="2"/>
            <a:r>
              <a:rPr lang="en-US" dirty="0" smtClean="0"/>
              <a:t>Both signal and background</a:t>
            </a:r>
            <a:endParaRPr lang="en-US" dirty="0" smtClean="0"/>
          </a:p>
          <a:p>
            <a:pPr lvl="1"/>
            <a:r>
              <a:rPr lang="en-US" dirty="0" smtClean="0"/>
              <a:t>Cherenkov ring radius</a:t>
            </a:r>
            <a:br>
              <a:rPr lang="en-US" dirty="0" smtClean="0"/>
            </a:br>
            <a:r>
              <a:rPr lang="en-US" dirty="0" smtClean="0"/>
              <a:t>(Ring finder algorithm required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Performance of Fresnel lens</a:t>
            </a:r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>
                <a:solidFill>
                  <a:schemeClr val="accent5"/>
                </a:solidFill>
              </a:rPr>
              <a:t>Ring Finder Algorithm</a:t>
            </a:r>
          </a:p>
          <a:p>
            <a:pPr lvl="1"/>
            <a:r>
              <a:rPr lang="en-US" dirty="0" smtClean="0"/>
              <a:t>Maximum Likelihood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5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046" y="1600200"/>
            <a:ext cx="4023754" cy="4525963"/>
          </a:xfrm>
        </p:spPr>
        <p:txBody>
          <a:bodyPr/>
          <a:lstStyle/>
          <a:p>
            <a:r>
              <a:rPr lang="en-US" dirty="0" smtClean="0"/>
              <a:t>Obtain the most likely circle : center (</a:t>
            </a:r>
            <a:r>
              <a:rPr lang="en-US" dirty="0" err="1" smtClean="0"/>
              <a:t>a,b</a:t>
            </a:r>
            <a:r>
              <a:rPr lang="en-US" dirty="0" smtClean="0"/>
              <a:t>) and radius r, from limited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3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03302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0" name="Oval 99"/>
          <p:cNvSpPr/>
          <p:nvPr/>
        </p:nvSpPr>
        <p:spPr>
          <a:xfrm>
            <a:off x="1625794" y="1959070"/>
            <a:ext cx="2819117" cy="2819117"/>
          </a:xfrm>
          <a:prstGeom prst="ellipse">
            <a:avLst/>
          </a:prstGeom>
          <a:noFill/>
          <a:ln w="381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Hough Transform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046" y="1600200"/>
            <a:ext cx="402375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Start from the </a:t>
            </a:r>
            <a:r>
              <a:rPr lang="en-US" dirty="0" smtClean="0"/>
              <a:t>basic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circle can be </a:t>
            </a:r>
            <a:r>
              <a:rPr lang="en-US" dirty="0" smtClean="0"/>
              <a:t>formed </a:t>
            </a:r>
            <a:r>
              <a:rPr lang="en-US" dirty="0"/>
              <a:t>with at least 3 points:</a:t>
            </a:r>
            <a:br>
              <a:rPr lang="en-US" dirty="0"/>
            </a:br>
            <a:r>
              <a:rPr lang="en-US" dirty="0"/>
              <a:t>Find out </a:t>
            </a:r>
            <a:r>
              <a:rPr lang="en-US" b="1" dirty="0"/>
              <a:t>all possible </a:t>
            </a:r>
            <a:r>
              <a:rPr lang="en-US" dirty="0" smtClean="0"/>
              <a:t>Circles</a:t>
            </a:r>
            <a:endParaRPr lang="en-US" dirty="0"/>
          </a:p>
          <a:p>
            <a:r>
              <a:rPr lang="en-US" dirty="0" smtClean="0"/>
              <a:t>Pick any three hits from a list of hits</a:t>
            </a:r>
          </a:p>
          <a:p>
            <a:r>
              <a:rPr lang="en-US" dirty="0" smtClean="0"/>
              <a:t>And try all possible three-hit combinations.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4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03302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1625794" y="1959070"/>
            <a:ext cx="2819117" cy="2819117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493729" y="2036021"/>
            <a:ext cx="685888" cy="685888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423973" y="2821277"/>
            <a:ext cx="685888" cy="685888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040947" y="1725239"/>
            <a:ext cx="1732186" cy="1732186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220970" y="1699827"/>
            <a:ext cx="2737851" cy="2737851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Hough Transform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046" y="1600200"/>
            <a:ext cx="4023754" cy="4525963"/>
          </a:xfrm>
        </p:spPr>
        <p:txBody>
          <a:bodyPr/>
          <a:lstStyle/>
          <a:p>
            <a:r>
              <a:rPr lang="en-US" dirty="0" smtClean="0"/>
              <a:t>Then find out which circle passes through most hits.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5</a:t>
            </a:fld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830501" y="1647825"/>
            <a:ext cx="3520597" cy="3505439"/>
            <a:chOff x="2837651" y="2134274"/>
            <a:chExt cx="3520597" cy="3505439"/>
          </a:xfrm>
        </p:grpSpPr>
        <p:grpSp>
          <p:nvGrpSpPr>
            <p:cNvPr id="40" name="Group 39"/>
            <p:cNvGrpSpPr/>
            <p:nvPr/>
          </p:nvGrpSpPr>
          <p:grpSpPr>
            <a:xfrm>
              <a:off x="2837651" y="2134274"/>
              <a:ext cx="3468698" cy="3505439"/>
              <a:chOff x="2280061" y="2313470"/>
              <a:chExt cx="2111384" cy="2133748"/>
            </a:xfrm>
            <a:solidFill>
              <a:schemeClr val="bg1">
                <a:lumMod val="95000"/>
              </a:schemeClr>
            </a:solidFill>
            <a:effectLst/>
          </p:grpSpPr>
          <p:sp>
            <p:nvSpPr>
              <p:cNvPr id="81" name="Rectangle 80"/>
              <p:cNvSpPr/>
              <p:nvPr/>
            </p:nvSpPr>
            <p:spPr>
              <a:xfrm>
                <a:off x="2280062" y="2315688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2712043" y="2313471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144024" y="2313471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80061" y="2752858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576005" y="2313470"/>
                <a:ext cx="380011" cy="38001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007986" y="2313470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2715491" y="2753967"/>
                <a:ext cx="380011" cy="380011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3147472" y="2753967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3579453" y="2753966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011434" y="2753966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2280062" y="3192246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712043" y="3190029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44024" y="3190029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2280061" y="3629416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3576005" y="3190028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007986" y="3190028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2715491" y="3630525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147472" y="3630525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579453" y="3630524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011434" y="3630524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2280061" y="4066098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2715491" y="4067207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147472" y="4067207"/>
                <a:ext cx="380011" cy="38001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579453" y="4067206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011434" y="4067206"/>
                <a:ext cx="380011" cy="380011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3556523" y="2476782"/>
              <a:ext cx="338448" cy="338448"/>
              <a:chOff x="7403990" y="2214747"/>
              <a:chExt cx="795647" cy="795647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149419" y="2868596"/>
              <a:ext cx="338448" cy="338448"/>
              <a:chOff x="7403990" y="2214747"/>
              <a:chExt cx="795647" cy="795647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/>
            <p:cNvGrpSpPr/>
            <p:nvPr/>
          </p:nvGrpSpPr>
          <p:grpSpPr>
            <a:xfrm>
              <a:off x="3494020" y="2918160"/>
              <a:ext cx="338448" cy="338448"/>
              <a:chOff x="7403990" y="2214747"/>
              <a:chExt cx="795647" cy="795647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Oval 43"/>
            <p:cNvSpPr/>
            <p:nvPr/>
          </p:nvSpPr>
          <p:spPr>
            <a:xfrm>
              <a:off x="3373666" y="2536372"/>
              <a:ext cx="2819117" cy="2819117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3649483" y="2883729"/>
              <a:ext cx="338448" cy="338448"/>
              <a:chOff x="7403990" y="2214747"/>
              <a:chExt cx="795647" cy="795647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/>
            <p:cNvGrpSpPr/>
            <p:nvPr/>
          </p:nvGrpSpPr>
          <p:grpSpPr>
            <a:xfrm>
              <a:off x="4416338" y="2326761"/>
              <a:ext cx="338448" cy="338448"/>
              <a:chOff x="7403990" y="2214747"/>
              <a:chExt cx="795647" cy="795647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5004686" y="2431506"/>
              <a:ext cx="338448" cy="338448"/>
              <a:chOff x="7403990" y="2214747"/>
              <a:chExt cx="795647" cy="795647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3801883" y="3036129"/>
              <a:ext cx="338448" cy="338448"/>
              <a:chOff x="7403990" y="2214747"/>
              <a:chExt cx="795647" cy="795647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/>
            <p:nvPr/>
          </p:nvGrpSpPr>
          <p:grpSpPr>
            <a:xfrm>
              <a:off x="5306505" y="2490450"/>
              <a:ext cx="338448" cy="338448"/>
              <a:chOff x="7403990" y="2214747"/>
              <a:chExt cx="795647" cy="795647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6019800" y="3628349"/>
              <a:ext cx="338448" cy="338448"/>
              <a:chOff x="7403990" y="2214747"/>
              <a:chExt cx="795647" cy="795647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5591002" y="4647229"/>
              <a:ext cx="338448" cy="338448"/>
              <a:chOff x="7403990" y="2214747"/>
              <a:chExt cx="795647" cy="795647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/>
            <p:cNvGrpSpPr/>
            <p:nvPr/>
          </p:nvGrpSpPr>
          <p:grpSpPr>
            <a:xfrm>
              <a:off x="3145568" y="3804011"/>
              <a:ext cx="338448" cy="338448"/>
              <a:chOff x="7403990" y="2214747"/>
              <a:chExt cx="795647" cy="795647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4268347" y="5156515"/>
              <a:ext cx="338448" cy="338448"/>
              <a:chOff x="7403990" y="2214747"/>
              <a:chExt cx="795647" cy="795647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3690262" y="4628815"/>
              <a:ext cx="338448" cy="338448"/>
              <a:chOff x="7403990" y="2214747"/>
              <a:chExt cx="795647" cy="795647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rot="2700000">
                <a:off x="7398327" y="2612571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18900000" flipV="1">
                <a:off x="7403990" y="2612572"/>
                <a:ext cx="795647" cy="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" name="Oval 105"/>
          <p:cNvSpPr/>
          <p:nvPr/>
        </p:nvSpPr>
        <p:spPr>
          <a:xfrm>
            <a:off x="1159839" y="2013204"/>
            <a:ext cx="685888" cy="685888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2220970" y="1699827"/>
            <a:ext cx="2737851" cy="2737851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270659" y="5520311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hits</a:t>
            </a:r>
            <a:endParaRPr lang="en-US" dirty="0"/>
          </a:p>
        </p:txBody>
      </p:sp>
      <p:sp>
        <p:nvSpPr>
          <p:cNvPr id="110" name="Rectangle 109"/>
          <p:cNvSpPr/>
          <p:nvPr/>
        </p:nvSpPr>
        <p:spPr>
          <a:xfrm>
            <a:off x="1002617" y="5560024"/>
            <a:ext cx="268043" cy="26804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002616" y="5864289"/>
            <a:ext cx="268043" cy="268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002616" y="6182788"/>
            <a:ext cx="268043" cy="2680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1270658" y="5837161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 hit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293400" y="6132332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hit</a:t>
            </a:r>
            <a:endParaRPr lang="en-US" dirty="0"/>
          </a:p>
        </p:txBody>
      </p:sp>
      <p:cxnSp>
        <p:nvCxnSpPr>
          <p:cNvPr id="115" name="Straight Connector 114"/>
          <p:cNvCxnSpPr/>
          <p:nvPr/>
        </p:nvCxnSpPr>
        <p:spPr>
          <a:xfrm rot="2700000">
            <a:off x="2498107" y="5734494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8900000" flipV="1">
            <a:off x="2500516" y="5734495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2700000">
            <a:off x="2504308" y="6132331"/>
            <a:ext cx="338448" cy="0"/>
          </a:xfrm>
          <a:prstGeom prst="line">
            <a:avLst/>
          </a:prstGeom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8900000" flipV="1">
            <a:off x="2506717" y="6132332"/>
            <a:ext cx="338448" cy="0"/>
          </a:xfrm>
          <a:prstGeom prst="line">
            <a:avLst/>
          </a:prstGeom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2803515" y="5509379"/>
            <a:ext cx="2614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Signal Cherenkov photons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2808795" y="5958420"/>
            <a:ext cx="1540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 photons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4873914" y="3553611"/>
            <a:ext cx="36985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5"/>
                </a:solidFill>
              </a:rPr>
              <a:t>Blue ring – 5 hits</a:t>
            </a:r>
          </a:p>
          <a:p>
            <a:r>
              <a:rPr lang="en-US" sz="3200" b="1" dirty="0" smtClean="0">
                <a:solidFill>
                  <a:schemeClr val="accent3"/>
                </a:solidFill>
              </a:rPr>
              <a:t>Green ring – 4 hits</a:t>
            </a:r>
          </a:p>
          <a:p>
            <a:r>
              <a:rPr lang="en-US" sz="3200" b="1" dirty="0" smtClean="0">
                <a:solidFill>
                  <a:schemeClr val="accent6"/>
                </a:solidFill>
              </a:rPr>
              <a:t>Orange ring – 10 hits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270659" y="5221693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hits</a:t>
            </a:r>
            <a:endParaRPr lang="en-US" dirty="0"/>
          </a:p>
        </p:txBody>
      </p:sp>
      <p:sp>
        <p:nvSpPr>
          <p:cNvPr id="108" name="Rectangle 107"/>
          <p:cNvSpPr/>
          <p:nvPr/>
        </p:nvSpPr>
        <p:spPr>
          <a:xfrm>
            <a:off x="1002617" y="5261406"/>
            <a:ext cx="268043" cy="26804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7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only one incident particle per event</a:t>
            </a:r>
          </a:p>
          <a:p>
            <a:pPr lvl="1">
              <a:buFont typeface="Wingdings" charset="2"/>
              <a:buChar char="à"/>
            </a:pPr>
            <a:r>
              <a:rPr lang="en-US" dirty="0" smtClean="0">
                <a:sym typeface="Wingdings"/>
              </a:rPr>
              <a:t>Only one Cherenkov ring per event, that is (</a:t>
            </a:r>
            <a:r>
              <a:rPr lang="en-US" dirty="0" err="1" smtClean="0">
                <a:sym typeface="Wingdings"/>
              </a:rPr>
              <a:t>a,b,r</a:t>
            </a:r>
            <a:r>
              <a:rPr lang="en-US" dirty="0" smtClean="0">
                <a:sym typeface="Wingdings"/>
              </a:rPr>
              <a:t>) is unique</a:t>
            </a:r>
          </a:p>
          <a:p>
            <a:r>
              <a:rPr lang="en-US" dirty="0" smtClean="0">
                <a:sym typeface="Wingdings"/>
              </a:rPr>
              <a:t>Number of background hit is much lower then signal hits in each event</a:t>
            </a:r>
          </a:p>
          <a:p>
            <a:r>
              <a:rPr lang="en-US" dirty="0"/>
              <a:t>Hit position = </a:t>
            </a:r>
            <a:r>
              <a:rPr lang="en-US" dirty="0" smtClean="0"/>
              <a:t>center of pixel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 of 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7630" y="1600200"/>
            <a:ext cx="3889169" cy="4525963"/>
          </a:xfrm>
        </p:spPr>
        <p:txBody>
          <a:bodyPr/>
          <a:lstStyle/>
          <a:p>
            <a:r>
              <a:rPr lang="en-US" dirty="0" smtClean="0"/>
              <a:t>Then there are up to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n-US" b="1" baseline="-25000" dirty="0" smtClean="0">
                <a:solidFill>
                  <a:schemeClr val="accent6"/>
                </a:solidFill>
              </a:rPr>
              <a:t>n</a:t>
            </a:r>
            <a:r>
              <a:rPr lang="en-US" b="1" dirty="0" smtClean="0">
                <a:solidFill>
                  <a:schemeClr val="accent6"/>
                </a:solidFill>
              </a:rPr>
              <a:t>C</a:t>
            </a:r>
            <a:r>
              <a:rPr lang="en-US" b="1" baseline="-25000" dirty="0" smtClean="0">
                <a:solidFill>
                  <a:schemeClr val="accent6"/>
                </a:solidFill>
              </a:rPr>
              <a:t>3</a:t>
            </a:r>
            <a:r>
              <a:rPr lang="en-US" dirty="0" smtClean="0"/>
              <a:t> Possible circles!!!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Let’s say there are 10 hits in one event, there are 120 combinations.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03302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/>
          <p:cNvSpPr/>
          <p:nvPr/>
        </p:nvSpPr>
        <p:spPr>
          <a:xfrm>
            <a:off x="1625794" y="1959070"/>
            <a:ext cx="2819117" cy="2819117"/>
          </a:xfrm>
          <a:prstGeom prst="ellipse">
            <a:avLst/>
          </a:prstGeom>
          <a:noFill/>
          <a:ln w="76200">
            <a:solidFill>
              <a:schemeClr val="accent6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493729" y="2036021"/>
            <a:ext cx="685888" cy="685888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423973" y="2821277"/>
            <a:ext cx="685888" cy="685888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040947" y="1725239"/>
            <a:ext cx="1732186" cy="1732186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220970" y="1699827"/>
            <a:ext cx="2737851" cy="2737851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 </a:t>
            </a:r>
            <a:r>
              <a:rPr lang="en-US" dirty="0" smtClean="0"/>
              <a:t>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7630" y="1600200"/>
            <a:ext cx="388916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Combinations restrictions :</a:t>
            </a:r>
          </a:p>
          <a:p>
            <a:pPr>
              <a:buFont typeface="ZapfDingbatsITC" charset="0"/>
              <a:buChar char="✘"/>
            </a:pPr>
            <a:r>
              <a:rPr lang="en-US" b="1" dirty="0" smtClean="0"/>
              <a:t>Any two hits that are on the same pixel</a:t>
            </a:r>
          </a:p>
          <a:p>
            <a:pPr>
              <a:buFont typeface="ZapfDingbatsITC" charset="0"/>
              <a:buChar char="✘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All three hits are collinear</a:t>
            </a:r>
          </a:p>
          <a:p>
            <a:pPr>
              <a:buFont typeface="ZapfDingbatsITC" charset="0"/>
              <a:buChar char="✘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03302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3810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381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280005" y="12956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954491" y="12863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99369" y="12863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73855" y="127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085742" y="12787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08028" y="1777133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808028" y="249716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0125" y="321588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10125" y="39359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9336" y="46541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2700000">
            <a:off x="3238059" y="2054271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8900000" flipV="1">
            <a:off x="3240468" y="2054272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2700000">
            <a:off x="3505434" y="2191772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8900000" flipV="1">
            <a:off x="3507843" y="2191773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2700000">
            <a:off x="2072678" y="2621978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8900000" flipV="1">
            <a:off x="2075087" y="2621979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2700000">
            <a:off x="1730847" y="2511207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8900000" flipV="1">
            <a:off x="1733256" y="2511208"/>
            <a:ext cx="33844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9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 of </a:t>
            </a:r>
            <a:r>
              <a:rPr lang="en-US" dirty="0" smtClean="0"/>
              <a:t>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7630" y="1600200"/>
            <a:ext cx="388916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Combinations restrictions :</a:t>
            </a:r>
          </a:p>
          <a:p>
            <a:pPr>
              <a:buFont typeface="ZapfDingbatsITC" charset="0"/>
              <a:buChar char="✘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Any two hits that are on the pixel</a:t>
            </a:r>
          </a:p>
          <a:p>
            <a:pPr>
              <a:buFont typeface="ZapfDingbatsITC" charset="0"/>
              <a:buChar char="✘"/>
            </a:pPr>
            <a:r>
              <a:rPr lang="en-US" b="1" dirty="0" smtClean="0"/>
              <a:t>All three hits are collinear</a:t>
            </a:r>
          </a:p>
          <a:p>
            <a:pPr>
              <a:buFont typeface="ZapfDingbatsITC" charset="0"/>
              <a:buChar char="✘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9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03302" y="1647825"/>
            <a:ext cx="3468698" cy="3505439"/>
            <a:chOff x="2280061" y="2313470"/>
            <a:chExt cx="2111384" cy="2133748"/>
          </a:xfrm>
          <a:solidFill>
            <a:schemeClr val="bg1">
              <a:lumMod val="95000"/>
            </a:schemeClr>
          </a:solidFill>
          <a:effectLst/>
        </p:grpSpPr>
        <p:sp>
          <p:nvSpPr>
            <p:cNvPr id="8" name="Rectangle 7"/>
            <p:cNvSpPr/>
            <p:nvPr/>
          </p:nvSpPr>
          <p:spPr>
            <a:xfrm>
              <a:off x="2280062" y="231568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43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44024" y="2313471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0061" y="275285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76005" y="2313470"/>
              <a:ext cx="380011" cy="380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7986" y="2313470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15491" y="2753967"/>
              <a:ext cx="380011" cy="38001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47472" y="275396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79453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11434" y="275396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0062" y="3192246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12043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44024" y="3190029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80061" y="362941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76005" y="319002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07986" y="3190028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15491" y="3630525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47472" y="3630525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9453" y="3630524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11434" y="3630524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80061" y="4066098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15491" y="4067207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47472" y="4067207"/>
              <a:ext cx="380011" cy="38001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79453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1434" y="4067206"/>
              <a:ext cx="380011" cy="380011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280005" y="12956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954491" y="12863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99369" y="12863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73855" y="127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085742" y="12787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08028" y="1777133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808028" y="249716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0125" y="321588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10125" y="39359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9336" y="46541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48" name="Oval 47"/>
          <p:cNvSpPr/>
          <p:nvPr/>
        </p:nvSpPr>
        <p:spPr>
          <a:xfrm>
            <a:off x="1398576" y="1552903"/>
            <a:ext cx="2971361" cy="830320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rot="18974150">
            <a:off x="662929" y="2261614"/>
            <a:ext cx="2971361" cy="830320"/>
          </a:xfrm>
          <a:prstGeom prst="ellipse">
            <a:avLst/>
          </a:prstGeom>
          <a:noFill/>
          <a:ln w="28575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rot="2648231">
            <a:off x="658161" y="3651305"/>
            <a:ext cx="2971361" cy="83032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375</TotalTime>
  <Words>560</Words>
  <Application>Microsoft Macintosh PowerPoint</Application>
  <PresentationFormat>On-screen Show (4:3)</PresentationFormat>
  <Paragraphs>165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Cambria Math</vt:lpstr>
      <vt:lpstr>Wingdings</vt:lpstr>
      <vt:lpstr>ZapfDingbatsITC</vt:lpstr>
      <vt:lpstr>Arial</vt:lpstr>
      <vt:lpstr>Default Theme</vt:lpstr>
      <vt:lpstr>Ring Finder Algorithm for mRICH Detector Using Circular Hough Transform</vt:lpstr>
      <vt:lpstr>Motivation</vt:lpstr>
      <vt:lpstr>Motivation</vt:lpstr>
      <vt:lpstr>Circular Hough Transform</vt:lpstr>
      <vt:lpstr>Circular Hough Transform</vt:lpstr>
      <vt:lpstr>Assumptions</vt:lpstr>
      <vt:lpstr>Drawback of CHT</vt:lpstr>
      <vt:lpstr>Combinations restrictions</vt:lpstr>
      <vt:lpstr>Drawback of CHT</vt:lpstr>
      <vt:lpstr>CHT Implementation on mRICH</vt:lpstr>
      <vt:lpstr>CHT Implementation on mRICH</vt:lpstr>
      <vt:lpstr>CHT Implementation on mRICH</vt:lpstr>
      <vt:lpstr>CHT Implementation on mRICH</vt:lpstr>
      <vt:lpstr>CHT Implementation on mRICH</vt:lpstr>
      <vt:lpstr>Simulation Result Single 9GeV Pion</vt:lpstr>
      <vt:lpstr>To do</vt:lpstr>
      <vt:lpstr>PowerPoint Presentation</vt:lpstr>
      <vt:lpstr>Simulation Result 9GeV Single Pion</vt:lpstr>
      <vt:lpstr>C.H.T. Implementation on mRICH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Cheuk-Ping Wong</dc:creator>
  <cp:lastModifiedBy>Cheuk-Ping Wong</cp:lastModifiedBy>
  <cp:revision>36</cp:revision>
  <dcterms:created xsi:type="dcterms:W3CDTF">2016-08-14T17:24:25Z</dcterms:created>
  <dcterms:modified xsi:type="dcterms:W3CDTF">2016-08-15T14:02:20Z</dcterms:modified>
</cp:coreProperties>
</file>