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97" r:id="rId3"/>
    <p:sldId id="304" r:id="rId4"/>
    <p:sldId id="303" r:id="rId5"/>
    <p:sldId id="301" r:id="rId6"/>
    <p:sldId id="310" r:id="rId7"/>
    <p:sldId id="311" r:id="rId8"/>
    <p:sldId id="312" r:id="rId9"/>
    <p:sldId id="313" r:id="rId10"/>
    <p:sldId id="309" r:id="rId11"/>
    <p:sldId id="299" r:id="rId12"/>
    <p:sldId id="305" r:id="rId13"/>
    <p:sldId id="306" r:id="rId14"/>
    <p:sldId id="298" r:id="rId15"/>
    <p:sldId id="307" r:id="rId16"/>
    <p:sldId id="318" r:id="rId17"/>
    <p:sldId id="317" r:id="rId18"/>
    <p:sldId id="319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3D8E92-2771-4631-85E2-420F180E7DAA}" v="178" dt="2024-03-26T14:19:41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9" autoAdjust="0"/>
    <p:restoredTop sz="94694"/>
  </p:normalViewPr>
  <p:slideViewPr>
    <p:cSldViewPr snapToGrid="0" snapToObjects="1">
      <p:cViewPr varScale="1">
        <p:scale>
          <a:sx n="75" d="100"/>
          <a:sy n="75" d="100"/>
        </p:scale>
        <p:origin x="60" y="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2400"/>
              </a:spcBef>
              <a:spcAft>
                <a:spcPts val="2400"/>
              </a:spcAft>
            </a:pPr>
            <a:r>
              <a:rPr lang="en-US" sz="3200" dirty="0">
                <a:solidFill>
                  <a:srgbClr val="FFFFFF"/>
                </a:solidFill>
                <a:latin typeface="Roboto"/>
                <a:ea typeface="Roboto"/>
                <a:cs typeface="Arial"/>
              </a:rPr>
              <a:t>26th </a:t>
            </a:r>
            <a:r>
              <a:rPr lang="en-US" sz="3200" b="1" i="0" dirty="0">
                <a:solidFill>
                  <a:srgbClr val="FFFFFF"/>
                </a:solidFill>
                <a:effectLst/>
                <a:latin typeface="Roboto"/>
                <a:ea typeface="Roboto"/>
                <a:cs typeface="Arial"/>
              </a:rPr>
              <a:t>Accelerator Test Facility (ATF) Users' Meeting</a:t>
            </a:r>
            <a:br>
              <a:rPr lang="en-US" sz="3200" b="1" i="0" dirty="0">
                <a:effectLst/>
                <a:latin typeface="Roboto" panose="02000000000000000000" pitchFamily="2" charset="0"/>
              </a:rPr>
            </a:br>
            <a:br>
              <a:rPr lang="en-US" sz="3200" b="1" i="0" dirty="0">
                <a:effectLst/>
                <a:latin typeface="Roboto" panose="02000000000000000000" pitchFamily="2" charset="0"/>
              </a:rPr>
            </a:br>
            <a:r>
              <a:rPr lang="en-US" sz="2700" b="0" dirty="0">
                <a:latin typeface="Roboto"/>
                <a:ea typeface="Roboto"/>
                <a:cs typeface="Arial"/>
              </a:rPr>
              <a:t>Facility Modification Status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887147"/>
            <a:ext cx="10334625" cy="376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March 26,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Arial"/>
              </a:rPr>
              <a:t>Andrew Simmonds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54E3E0-BB9A-B8E8-8F90-84851C13CA56}"/>
              </a:ext>
            </a:extLst>
          </p:cNvPr>
          <p:cNvGrpSpPr/>
          <p:nvPr/>
        </p:nvGrpSpPr>
        <p:grpSpPr>
          <a:xfrm>
            <a:off x="849573" y="5437264"/>
            <a:ext cx="3758825" cy="789116"/>
            <a:chOff x="8355931" y="5045287"/>
            <a:chExt cx="3398922" cy="789116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F0E6CCC9-47BD-734F-6082-9AAD69F1C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931" y="5045287"/>
              <a:ext cx="789116" cy="78911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B820 Capability and Safety Upgrades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11049000" cy="42071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/>
            <a:r>
              <a:rPr lang="en-US" dirty="0">
                <a:cs typeface="Arial"/>
              </a:rPr>
              <a:t>Experimental Hall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Installed improved shielding after Spectrometer Dipole at the end of BL#2</a:t>
            </a:r>
          </a:p>
          <a:p>
            <a:pPr marL="0" indent="0"/>
            <a:r>
              <a:rPr lang="en-US" dirty="0">
                <a:cs typeface="Arial"/>
              </a:rPr>
              <a:t>CO2 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Completed LWIR vacuum transport installation through BL1 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LWIR Water Capacitor was completely drained, cleaned and refilled with fresh fluid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Began installation of the additional shielding of the plasma shutter</a:t>
            </a:r>
          </a:p>
          <a:p>
            <a:pPr marL="0" indent="0"/>
            <a:r>
              <a:rPr lang="en-US" dirty="0">
                <a:cs typeface="Arial"/>
              </a:rPr>
              <a:t>Front End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YAG laser heads were completely rebuilt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Designed and soon to be implemented NIR vacuum transport upgrade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cs typeface="Arial"/>
            </a:endParaRPr>
          </a:p>
          <a:p>
            <a:pPr marL="457200" indent="-457200"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58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EH Shielding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5374289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cs typeface="Arial"/>
              </a:rPr>
              <a:t>Additional local shielding was installed in response to radiation simulations of potential fault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10893D6F-4063-3519-000C-A9582FE5A9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3" t="28360" r="20615" b="2163"/>
          <a:stretch/>
        </p:blipFill>
        <p:spPr>
          <a:xfrm>
            <a:off x="571500" y="3114950"/>
            <a:ext cx="4391486" cy="286724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D713605-1817-9F56-EC16-848C7C979D00}"/>
              </a:ext>
            </a:extLst>
          </p:cNvPr>
          <p:cNvGrpSpPr/>
          <p:nvPr/>
        </p:nvGrpSpPr>
        <p:grpSpPr>
          <a:xfrm>
            <a:off x="5452992" y="768144"/>
            <a:ext cx="6247422" cy="5052697"/>
            <a:chOff x="6244737" y="2036279"/>
            <a:chExt cx="4761116" cy="3833164"/>
          </a:xfrm>
        </p:grpSpPr>
        <p:pic>
          <p:nvPicPr>
            <p:cNvPr id="10" name="Content Placeholder 9">
              <a:extLst>
                <a:ext uri="{FF2B5EF4-FFF2-40B4-BE49-F238E27FC236}">
                  <a16:creationId xmlns:a16="http://schemas.microsoft.com/office/drawing/2014/main" id="{5CCED453-0572-8DBD-B8AA-31084FB08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0294" y="2672895"/>
              <a:ext cx="4385559" cy="28316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700F3D-8FD0-378E-E8D0-4FACBECFC153}"/>
                </a:ext>
              </a:extLst>
            </p:cNvPr>
            <p:cNvSpPr txBox="1"/>
            <p:nvPr/>
          </p:nvSpPr>
          <p:spPr>
            <a:xfrm>
              <a:off x="8631974" y="5569361"/>
              <a:ext cx="141078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20° Leg of BL2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455608-677B-3906-0E68-B9F6012F8930}"/>
                </a:ext>
              </a:extLst>
            </p:cNvPr>
            <p:cNvSpPr txBox="1"/>
            <p:nvPr/>
          </p:nvSpPr>
          <p:spPr>
            <a:xfrm>
              <a:off x="6244737" y="2036279"/>
              <a:ext cx="169490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dirty="0"/>
                <a:t>Labyrinth/Shielding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1777C8B-5EE1-4457-00C2-460B73E0BCE1}"/>
                </a:ext>
              </a:extLst>
            </p:cNvPr>
            <p:cNvSpPr txBox="1"/>
            <p:nvPr/>
          </p:nvSpPr>
          <p:spPr>
            <a:xfrm>
              <a:off x="8325240" y="2059166"/>
              <a:ext cx="13421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Inverse Compton Scattering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BE54F2-198E-CE62-9082-FD49A6055C4B}"/>
                </a:ext>
              </a:extLst>
            </p:cNvPr>
            <p:cNvSpPr txBox="1"/>
            <p:nvPr/>
          </p:nvSpPr>
          <p:spPr>
            <a:xfrm>
              <a:off x="9680213" y="2060955"/>
              <a:ext cx="981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Laser Wakefield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8C31EDF-CEC2-2C5A-2EAD-A5A177970F89}"/>
                </a:ext>
              </a:extLst>
            </p:cNvPr>
            <p:cNvCxnSpPr>
              <a:cxnSpLocks/>
            </p:cNvCxnSpPr>
            <p:nvPr/>
          </p:nvCxnSpPr>
          <p:spPr>
            <a:xfrm>
              <a:off x="7968192" y="2608142"/>
              <a:ext cx="230693" cy="85575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4A1C8D7-097A-B280-BA3B-6E6AB8965B0A}"/>
                </a:ext>
              </a:extLst>
            </p:cNvPr>
            <p:cNvCxnSpPr>
              <a:cxnSpLocks/>
            </p:cNvCxnSpPr>
            <p:nvPr/>
          </p:nvCxnSpPr>
          <p:spPr>
            <a:xfrm>
              <a:off x="7120738" y="2331142"/>
              <a:ext cx="57095" cy="1074750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DCC07DF-A6FE-D353-046B-470E093DAE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29271" y="4303590"/>
              <a:ext cx="1036644" cy="124392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14658FE-B98F-17BA-79E3-315FCAC27A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60495" y="2498982"/>
              <a:ext cx="564369" cy="1052989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5F64B78-1B88-5AA5-F6C6-83D576F072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626" y="2500770"/>
              <a:ext cx="903009" cy="88849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162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CO2 Shielding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9298" y="1440614"/>
            <a:ext cx="3183471" cy="42071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0" indent="-457200">
              <a:buChar char="•"/>
            </a:pPr>
            <a:r>
              <a:rPr lang="en-US" dirty="0">
                <a:cs typeface="Arial"/>
              </a:rPr>
              <a:t>Designed to protect against the radiation produced by increased power with maintenance in mind. The shielding was kept to manageable pieces for easy removal when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C3105080-7625-87DC-A698-9E16461DA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5" b="5827"/>
          <a:stretch/>
        </p:blipFill>
        <p:spPr bwMode="auto">
          <a:xfrm>
            <a:off x="571500" y="1290943"/>
            <a:ext cx="3987800" cy="478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AD95A-76DA-F5DC-B7B2-331D9CDE67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3" r="22333" b="11846"/>
          <a:stretch/>
        </p:blipFill>
        <p:spPr>
          <a:xfrm>
            <a:off x="7742769" y="422468"/>
            <a:ext cx="3988192" cy="2721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D29F5-03AE-7FAF-F4A0-C0D3F3A59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167" y="3235739"/>
            <a:ext cx="3987800" cy="280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4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B820 Facility Upgrades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11049000" cy="4207185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n-US" dirty="0"/>
              <a:t>CO2 Room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2900" dirty="0">
                <a:cs typeface="Arial"/>
              </a:rPr>
              <a:t> Blue steel wall separating CO2 and FEL rooms was removed </a:t>
            </a:r>
            <a:r>
              <a:rPr lang="en-US" sz="29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</a:t>
            </a:r>
            <a:endParaRPr lang="en-US" sz="2900" dirty="0">
              <a:solidFill>
                <a:srgbClr val="00B050"/>
              </a:solidFill>
              <a:cs typeface="Arial"/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2900" dirty="0">
                <a:cs typeface="Arial"/>
              </a:rPr>
              <a:t> New LED lighting throughout the CO2 room</a:t>
            </a:r>
            <a:r>
              <a:rPr lang="en-US" sz="29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 </a:t>
            </a:r>
            <a:endParaRPr lang="en-US" sz="2900" dirty="0">
              <a:cs typeface="Arial"/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2900" dirty="0">
                <a:cs typeface="Arial"/>
              </a:rPr>
              <a:t> Cable tray system installed</a:t>
            </a:r>
            <a:r>
              <a:rPr lang="en-US" sz="29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 </a:t>
            </a:r>
            <a:endParaRPr lang="en-US" sz="2900" dirty="0">
              <a:cs typeface="Arial"/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2900" dirty="0">
                <a:cs typeface="Arial"/>
              </a:rPr>
              <a:t> Bridge Crane installed to service water capacitor and CPA chamber</a:t>
            </a:r>
            <a:r>
              <a:rPr lang="en-US" sz="29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 </a:t>
            </a:r>
            <a:endParaRPr lang="en-US" sz="2900" dirty="0">
              <a:cs typeface="Arial"/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2900" dirty="0">
                <a:cs typeface="Arial"/>
              </a:rPr>
              <a:t> Replace drop ceiling with clean room ceiling tiles</a:t>
            </a:r>
            <a:r>
              <a:rPr lang="en-US" sz="29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 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sz="3000" dirty="0">
                <a:cs typeface="Arial"/>
              </a:rPr>
              <a:t> YAG optical trombone and amplification &amp; transport in CO2</a:t>
            </a:r>
          </a:p>
          <a:p>
            <a:r>
              <a:rPr lang="en-US" dirty="0"/>
              <a:t>Experimental Hall</a:t>
            </a:r>
          </a:p>
          <a:p>
            <a:pPr marL="457200" lvl="1" indent="-457200">
              <a:spcBef>
                <a:spcPts val="1000"/>
              </a:spcBef>
            </a:pPr>
            <a:r>
              <a:rPr lang="en-US" dirty="0"/>
              <a:t> </a:t>
            </a:r>
            <a:r>
              <a:rPr lang="en-US" sz="2900" dirty="0">
                <a:cs typeface="Arial"/>
              </a:rPr>
              <a:t>BL#1 Electrical reconfiguration</a:t>
            </a:r>
            <a:r>
              <a:rPr lang="en-US" sz="29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 </a:t>
            </a:r>
            <a:endParaRPr lang="en-US" sz="2900" dirty="0">
              <a:cs typeface="Arial"/>
            </a:endParaRPr>
          </a:p>
          <a:p>
            <a:pPr marL="457200" lvl="2" indent="-457200">
              <a:spcBef>
                <a:spcPts val="1000"/>
              </a:spcBef>
            </a:pPr>
            <a:r>
              <a:rPr lang="en-US" sz="2900" dirty="0">
                <a:cs typeface="Arial"/>
              </a:rPr>
              <a:t> Better organization of power to the BL from panel in the EH </a:t>
            </a:r>
            <a:r>
              <a:rPr lang="en-US" sz="29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</a:t>
            </a:r>
            <a:endParaRPr lang="en-US" sz="2900" dirty="0">
              <a:cs typeface="Arial"/>
            </a:endParaRPr>
          </a:p>
          <a:p>
            <a:pPr marL="457200" lvl="2" indent="-457200">
              <a:spcBef>
                <a:spcPts val="1000"/>
              </a:spcBef>
            </a:pPr>
            <a:r>
              <a:rPr lang="en-US" sz="2900" dirty="0">
                <a:cs typeface="Arial"/>
              </a:rPr>
              <a:t> Power strips removed and replaced with hard mounted </a:t>
            </a:r>
            <a:r>
              <a:rPr lang="en-US" sz="2900" dirty="0" err="1">
                <a:cs typeface="Arial"/>
              </a:rPr>
              <a:t>wiremold</a:t>
            </a:r>
            <a:r>
              <a:rPr lang="en-US" sz="29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 </a:t>
            </a:r>
            <a:endParaRPr lang="en-US" sz="2900" dirty="0">
              <a:cs typeface="Arial"/>
            </a:endParaRPr>
          </a:p>
          <a:p>
            <a:pPr marL="457200" lvl="1" indent="-457200">
              <a:spcBef>
                <a:spcPts val="1000"/>
              </a:spcBef>
            </a:pPr>
            <a:r>
              <a:rPr lang="en-US" sz="2900" dirty="0">
                <a:cs typeface="Arial"/>
              </a:rPr>
              <a:t> Floor level utility crossover has been eliminated</a:t>
            </a:r>
            <a:r>
              <a:rPr lang="en-US" sz="29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 </a:t>
            </a:r>
            <a:endParaRPr lang="en-US" sz="2900" dirty="0">
              <a:cs typeface="Arial"/>
            </a:endParaRPr>
          </a:p>
          <a:p>
            <a:pPr marL="0" indent="0"/>
            <a:r>
              <a:rPr lang="en-US" dirty="0">
                <a:cs typeface="Arial"/>
              </a:rPr>
              <a:t>High Bay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Continued removal of abandoned Utilities to make room for cable tray upgrades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Moving Machine Shop. Previous location will become a dedicated utility room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New lighting installed in the West hallway, outside between the parking lots &amp; entrances, and in the clean storage &amp; large assembly area</a:t>
            </a:r>
            <a:r>
              <a:rPr lang="en-US" sz="2800" dirty="0">
                <a:solidFill>
                  <a:srgbClr val="00B050"/>
                </a:solidFill>
                <a:cs typeface="Arial"/>
                <a:sym typeface="Wingdings" panose="05000000000000000000" pitchFamily="2" charset="2"/>
              </a:rPr>
              <a:t> 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660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NIR Front End Upgrade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0769" y="1440614"/>
            <a:ext cx="6019801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cs typeface="Arial"/>
              </a:rPr>
              <a:t>Vacuum transport upgrade between the Laser Lab and Gun Hutch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Separates the two crossing beams sharing one vacuum transport currently into their own parallel vacuum transport lines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Increases aperture to alleviate clipping issues allowing for higher power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895DFD-2F6D-65EB-3CA2-F44E23F5C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r="5204"/>
          <a:stretch/>
        </p:blipFill>
        <p:spPr bwMode="auto">
          <a:xfrm>
            <a:off x="283633" y="1557290"/>
            <a:ext cx="5414433" cy="37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ATF Summary Next Steps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11049000" cy="42071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FY24-25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Major focus will shift to further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improvements in Electron Beam Performance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as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strongly driven by user needs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LINAC RF system improvements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Pulse compression (to better match with combined e-beam/laser requests)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Short-pulse diagnostics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Continue facility-level corrective action plans (CAPs) as developed during ARR process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Example:  Electrical Systems CAP will continue for multiple years</a:t>
            </a: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Facility Upgrade Proposal – a few identified thrusts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Path to &lt;500 fs &amp; &gt;20 TW LWIR capabilities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Dedicated shielded research space to pursue laser-only particle source experiments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Further development of multi-beam research capabilities</a:t>
            </a:r>
          </a:p>
          <a:p>
            <a:pPr marL="1828800" marR="0" lvl="3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Dedicated IPs</a:t>
            </a:r>
          </a:p>
          <a:p>
            <a:pPr marL="1828800" marR="0" lvl="3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Improved multi-beam timing and synchronization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LWIR rep-rate path</a:t>
            </a:r>
          </a:p>
          <a:p>
            <a:pPr marL="1371600" marR="0" lvl="2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User requirements to be further explored during upcoming Science Planning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507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ATF LINAC Upgrades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11049000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next three years will focus on replacement of aging LINAC hardware( XK-5 klystron, old-style modulators, and magnet systems) and timing systems to enable a true multi-beam operations with 10s of femtoseconds resolution </a:t>
            </a:r>
          </a:p>
          <a:p>
            <a:pPr marL="457200" indent="-457200"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5" name="Picture 2" descr="A metal pipe in a wood frame&#10;&#10;Description automatically generated">
            <a:extLst>
              <a:ext uri="{FF2B5EF4-FFF2-40B4-BE49-F238E27FC236}">
                <a16:creationId xmlns:a16="http://schemas.microsoft.com/office/drawing/2014/main" id="{71261F12-1B40-CA0E-F2E2-A3F4BA6E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09" y="3605964"/>
            <a:ext cx="4444865" cy="27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61FE45-923D-BE0F-6967-F7247FC4A5AD}"/>
              </a:ext>
            </a:extLst>
          </p:cNvPr>
          <p:cNvSpPr txBox="1"/>
          <p:nvPr/>
        </p:nvSpPr>
        <p:spPr>
          <a:xfrm>
            <a:off x="3848281" y="3206900"/>
            <a:ext cx="4454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Toshiba E3730A, 50MW S-Band Klystron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7393783-B66B-A934-3900-7212D2C0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43" y="3576232"/>
            <a:ext cx="2148271" cy="128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AST-PS">
            <a:extLst>
              <a:ext uri="{FF2B5EF4-FFF2-40B4-BE49-F238E27FC236}">
                <a16:creationId xmlns:a16="http://schemas.microsoft.com/office/drawing/2014/main" id="{18A9ADF9-6775-E8F5-B1B7-D4056680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988" y="5671303"/>
            <a:ext cx="2258915" cy="72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FB7477-2C33-7B78-3B4C-F543D6E1D60B}"/>
              </a:ext>
            </a:extLst>
          </p:cNvPr>
          <p:cNvSpPr txBox="1"/>
          <p:nvPr/>
        </p:nvSpPr>
        <p:spPr>
          <a:xfrm>
            <a:off x="8987988" y="3074570"/>
            <a:ext cx="206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Cycle- Femtosecond Class </a:t>
            </a:r>
          </a:p>
          <a:p>
            <a:pPr algn="ctr"/>
            <a:r>
              <a:rPr lang="en-US" sz="1200" dirty="0"/>
              <a:t>Timing 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F2C3BF-8095-7693-8F0D-9925E4247F2F}"/>
              </a:ext>
            </a:extLst>
          </p:cNvPr>
          <p:cNvSpPr txBox="1"/>
          <p:nvPr/>
        </p:nvSpPr>
        <p:spPr>
          <a:xfrm>
            <a:off x="9139334" y="5187938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Next Generation CAEN PS</a:t>
            </a:r>
          </a:p>
          <a:p>
            <a:pPr algn="ctr"/>
            <a:r>
              <a:rPr lang="en-US" sz="1200" dirty="0"/>
              <a:t>System for ATF Magnets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E4FDF7E1-5CF5-60DD-FE6A-AB18D4486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" y="3293156"/>
            <a:ext cx="2381250" cy="263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64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B912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440614"/>
            <a:ext cx="2849033" cy="42071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dirty="0">
                <a:cs typeface="Arial"/>
              </a:rPr>
              <a:t>The Lead Facility will include the UED and the AS&amp;T bunkers 1 &amp; 2. The bunkers are currently being outfitted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46B6C9-799F-8999-BDDA-5C22BF842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" r="1236"/>
          <a:stretch/>
        </p:blipFill>
        <p:spPr bwMode="auto">
          <a:xfrm>
            <a:off x="3420533" y="1168684"/>
            <a:ext cx="8661400" cy="486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27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B912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7599405" cy="42071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dirty="0">
                <a:cs typeface="Arial"/>
              </a:rPr>
              <a:t>The UED Facility​</a:t>
            </a:r>
          </a:p>
          <a:p>
            <a:pPr marL="914400" lvl="1" indent="-457200"/>
            <a:r>
              <a:rPr lang="en-US" dirty="0">
                <a:cs typeface="Arial"/>
              </a:rPr>
              <a:t>Beamline updates now going into place for a NASA-JPL electron irradiator beamline for Single Event Effects (SEE) testing​</a:t>
            </a:r>
          </a:p>
          <a:p>
            <a:pPr marL="914400" lvl="1" indent="-457200"/>
            <a:r>
              <a:rPr lang="en-US" dirty="0">
                <a:cs typeface="Arial"/>
              </a:rPr>
              <a:t>Expanded capability for UED/UEM testing​</a:t>
            </a:r>
          </a:p>
          <a:p>
            <a:pPr marL="914400" lvl="1" indent="-457200"/>
            <a:r>
              <a:rPr lang="en-US" dirty="0">
                <a:cs typeface="Arial"/>
              </a:rPr>
              <a:t>Deployment of new highly stable solid-state modulator and klystron</a:t>
            </a:r>
          </a:p>
          <a:p>
            <a:pPr marL="457200" indent="-457200">
              <a:buChar char="•"/>
            </a:pPr>
            <a:endParaRPr lang="en-US" dirty="0">
              <a:cs typeface="Arial"/>
            </a:endParaRP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AS&amp;T Research Bunkers now being installed​ that will provide flexible research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sp>
        <p:nvSpPr>
          <p:cNvPr id="5" name="TextBox 10">
            <a:extLst>
              <a:ext uri="{FF2B5EF4-FFF2-40B4-BE49-F238E27FC236}">
                <a16:creationId xmlns:a16="http://schemas.microsoft.com/office/drawing/2014/main" id="{4CEA266A-3A1B-C7CA-46EA-432EFFF01503}"/>
              </a:ext>
            </a:extLst>
          </p:cNvPr>
          <p:cNvSpPr txBox="1"/>
          <p:nvPr/>
        </p:nvSpPr>
        <p:spPr>
          <a:xfrm>
            <a:off x="8577361" y="5553252"/>
            <a:ext cx="2693452" cy="269682"/>
          </a:xfrm>
          <a:prstGeom prst="rect">
            <a:avLst/>
          </a:prstGeom>
          <a:solidFill>
            <a:srgbClr val="BFBFBF">
              <a:alpha val="50980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LEAD Research Bunker #1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A072C2-48D0-7B8B-2B8D-46196EE976F4}"/>
              </a:ext>
            </a:extLst>
          </p:cNvPr>
          <p:cNvGrpSpPr/>
          <p:nvPr/>
        </p:nvGrpSpPr>
        <p:grpSpPr>
          <a:xfrm>
            <a:off x="7984067" y="1690689"/>
            <a:ext cx="3693202" cy="4161738"/>
            <a:chOff x="8148905" y="1089062"/>
            <a:chExt cx="4030037" cy="5373383"/>
          </a:xfrm>
        </p:grpSpPr>
        <p:pic>
          <p:nvPicPr>
            <p:cNvPr id="10" name="Picture 9" descr="A picture containing indoor, ceiling, floor, several&#10;&#10;Description automatically generated">
              <a:extLst>
                <a:ext uri="{FF2B5EF4-FFF2-40B4-BE49-F238E27FC236}">
                  <a16:creationId xmlns:a16="http://schemas.microsoft.com/office/drawing/2014/main" id="{C1870E5F-7F38-6533-5B4C-22F6F89AB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8905" y="1089062"/>
              <a:ext cx="4030037" cy="537338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E3A184-9270-18D4-629F-3FCC3874FC1E}"/>
                </a:ext>
              </a:extLst>
            </p:cNvPr>
            <p:cNvSpPr txBox="1"/>
            <p:nvPr/>
          </p:nvSpPr>
          <p:spPr>
            <a:xfrm>
              <a:off x="8616063" y="6052723"/>
              <a:ext cx="3095719" cy="369332"/>
            </a:xfrm>
            <a:prstGeom prst="rect">
              <a:avLst/>
            </a:prstGeom>
            <a:solidFill>
              <a:srgbClr val="BFBFBF">
                <a:alpha val="50980"/>
              </a:srgbClr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accent1"/>
                  </a:solidFill>
                </a:rPr>
                <a:t>LEAD Research Bunker #1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354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99D9D-9243-A4B2-3BDA-8F29324C0CCD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BDD2D51E-70DA-074B-8471-D58185D7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0542A6-CC9E-6F8A-A396-D8E6FE21064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ATF Modifications Status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11049000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/>
            <a:r>
              <a:rPr lang="en-US" sz="2800" dirty="0"/>
              <a:t>Design Process</a:t>
            </a:r>
          </a:p>
          <a:p>
            <a:pPr marL="457200" lvl="1" indent="0"/>
            <a:r>
              <a:rPr lang="en-US" sz="2800" dirty="0"/>
              <a:t> Configuration Control</a:t>
            </a:r>
          </a:p>
          <a:p>
            <a:pPr marL="457200" lvl="1" indent="0"/>
            <a:r>
              <a:rPr lang="en-US" sz="2800" dirty="0"/>
              <a:t> B820 </a:t>
            </a:r>
          </a:p>
          <a:p>
            <a:pPr marL="914400" lvl="2" indent="0"/>
            <a:r>
              <a:rPr lang="en-US" sz="2400" dirty="0"/>
              <a:t> Laser Capability</a:t>
            </a:r>
          </a:p>
          <a:p>
            <a:pPr marL="914400" lvl="2" indent="0"/>
            <a:r>
              <a:rPr lang="en-US" sz="2400" dirty="0"/>
              <a:t> Capability and Safety Upgrades</a:t>
            </a:r>
          </a:p>
          <a:p>
            <a:pPr marL="914400" lvl="2" indent="0"/>
            <a:r>
              <a:rPr lang="en-US" sz="2400" dirty="0"/>
              <a:t> Facility Upgrades</a:t>
            </a:r>
          </a:p>
          <a:p>
            <a:pPr marL="457200" lvl="1" indent="0"/>
            <a:r>
              <a:rPr lang="en-US" sz="2800" dirty="0"/>
              <a:t> B912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733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Design Process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11049000" cy="42071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Char char="•"/>
            </a:pPr>
            <a:r>
              <a:rPr lang="en-US" dirty="0">
                <a:cs typeface="Arial"/>
              </a:rPr>
              <a:t>Scientific need is identified by the user community or AF staff member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 A specification document is generated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 Development of a conceptual design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 Hold design review with AF staff and relevant outside experts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 Conduct detailed design and structural analysis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 Check &amp; approval of drawings and critical analyses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 Archival of drawings and analyses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 Utilize matrixed support from ATRO for engineering and drafting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20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Configuration Control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11049000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For wider accessibility, SharePoint will host a drawing repository for reference only copies of relevant drawing packages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Radiation calculations are archived by the C-AD RSC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Shielding is approved by the C-AD RSC. The drawings are reviewed and approved before being archived in Windchill.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Utilize Windchill to release and archive controlled documents 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The part numbering and controlled document release process are fully  AF’s responsibility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26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0CCADD7E-5E00-0DF5-0F4C-AF9F6346C5F4}"/>
              </a:ext>
            </a:extLst>
          </p:cNvPr>
          <p:cNvGrpSpPr/>
          <p:nvPr/>
        </p:nvGrpSpPr>
        <p:grpSpPr>
          <a:xfrm>
            <a:off x="655838" y="1249561"/>
            <a:ext cx="11093758" cy="5028075"/>
            <a:chOff x="655838" y="1249561"/>
            <a:chExt cx="11093758" cy="5028075"/>
          </a:xfrm>
        </p:grpSpPr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905BC602-258A-B2BF-F902-A45847EF8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5838" y="1249561"/>
              <a:ext cx="11093758" cy="5028075"/>
            </a:xfrm>
            <a:prstGeom prst="rect">
              <a:avLst/>
            </a:prstGeom>
          </p:spPr>
        </p:pic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1B1C7EA1-6291-196A-A4E9-5C12C208E449}"/>
                </a:ext>
              </a:extLst>
            </p:cNvPr>
            <p:cNvGrpSpPr/>
            <p:nvPr/>
          </p:nvGrpSpPr>
          <p:grpSpPr>
            <a:xfrm>
              <a:off x="834501" y="1313895"/>
              <a:ext cx="5069149" cy="1059875"/>
              <a:chOff x="834501" y="1313895"/>
              <a:chExt cx="5069149" cy="1059875"/>
            </a:xfrm>
          </p:grpSpPr>
          <p:sp>
            <p:nvSpPr>
              <p:cNvPr id="1042" name="Rectangle 1041">
                <a:extLst>
                  <a:ext uri="{FF2B5EF4-FFF2-40B4-BE49-F238E27FC236}">
                    <a16:creationId xmlns:a16="http://schemas.microsoft.com/office/drawing/2014/main" id="{8CA56C1E-3649-6BDA-C3B1-AB23EEE08EEF}"/>
                  </a:ext>
                </a:extLst>
              </p:cNvPr>
              <p:cNvSpPr/>
              <p:nvPr/>
            </p:nvSpPr>
            <p:spPr>
              <a:xfrm>
                <a:off x="834501" y="1313895"/>
                <a:ext cx="5069149" cy="665825"/>
              </a:xfrm>
              <a:prstGeom prst="rect">
                <a:avLst/>
              </a:prstGeom>
              <a:solidFill>
                <a:srgbClr val="E8E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3" name="Rectangle 1042">
                <a:extLst>
                  <a:ext uri="{FF2B5EF4-FFF2-40B4-BE49-F238E27FC236}">
                    <a16:creationId xmlns:a16="http://schemas.microsoft.com/office/drawing/2014/main" id="{71CBC41D-CC2D-A670-6E53-ECA8E2D03CFA}"/>
                  </a:ext>
                </a:extLst>
              </p:cNvPr>
              <p:cNvSpPr/>
              <p:nvPr/>
            </p:nvSpPr>
            <p:spPr>
              <a:xfrm>
                <a:off x="3991994" y="1707945"/>
                <a:ext cx="544496" cy="665825"/>
              </a:xfrm>
              <a:prstGeom prst="rect">
                <a:avLst/>
              </a:prstGeom>
              <a:solidFill>
                <a:srgbClr val="E8E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Present Laser Configuration w/ FY23 upgrades</a:t>
            </a:r>
            <a:endParaRPr lang="en-US" sz="2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A34927D5-72F4-52C8-9955-98AC956C6CDA}"/>
              </a:ext>
            </a:extLst>
          </p:cNvPr>
          <p:cNvGrpSpPr/>
          <p:nvPr/>
        </p:nvGrpSpPr>
        <p:grpSpPr>
          <a:xfrm>
            <a:off x="688027" y="1757013"/>
            <a:ext cx="8297322" cy="3063562"/>
            <a:chOff x="688027" y="1757013"/>
            <a:chExt cx="8297322" cy="3063562"/>
          </a:xfrm>
        </p:grpSpPr>
        <p:cxnSp>
          <p:nvCxnSpPr>
            <p:cNvPr id="1045" name="Straight Arrow Connector 1044">
              <a:extLst>
                <a:ext uri="{FF2B5EF4-FFF2-40B4-BE49-F238E27FC236}">
                  <a16:creationId xmlns:a16="http://schemas.microsoft.com/office/drawing/2014/main" id="{047D1163-C348-0E83-2197-59E9D7A085E2}"/>
                </a:ext>
              </a:extLst>
            </p:cNvPr>
            <p:cNvCxnSpPr>
              <a:cxnSpLocks/>
            </p:cNvCxnSpPr>
            <p:nvPr/>
          </p:nvCxnSpPr>
          <p:spPr>
            <a:xfrm>
              <a:off x="1413029" y="1941679"/>
              <a:ext cx="4172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6" name="TextBox 1045">
              <a:extLst>
                <a:ext uri="{FF2B5EF4-FFF2-40B4-BE49-F238E27FC236}">
                  <a16:creationId xmlns:a16="http://schemas.microsoft.com/office/drawing/2014/main" id="{79C9BE8B-5424-CDD2-52B9-168A2268A16E}"/>
                </a:ext>
              </a:extLst>
            </p:cNvPr>
            <p:cNvSpPr txBox="1"/>
            <p:nvPr/>
          </p:nvSpPr>
          <p:spPr>
            <a:xfrm>
              <a:off x="896652" y="1757013"/>
              <a:ext cx="7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NIR</a:t>
              </a:r>
            </a:p>
          </p:txBody>
        </p:sp>
        <p:cxnSp>
          <p:nvCxnSpPr>
            <p:cNvPr id="1047" name="Straight Arrow Connector 1046">
              <a:extLst>
                <a:ext uri="{FF2B5EF4-FFF2-40B4-BE49-F238E27FC236}">
                  <a16:creationId xmlns:a16="http://schemas.microsoft.com/office/drawing/2014/main" id="{8CBE966B-BF81-1449-2B50-ECC5895F31C1}"/>
                </a:ext>
              </a:extLst>
            </p:cNvPr>
            <p:cNvCxnSpPr>
              <a:cxnSpLocks/>
            </p:cNvCxnSpPr>
            <p:nvPr/>
          </p:nvCxnSpPr>
          <p:spPr>
            <a:xfrm>
              <a:off x="688027" y="3953951"/>
              <a:ext cx="4172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Arrow Connector 1047">
              <a:extLst>
                <a:ext uri="{FF2B5EF4-FFF2-40B4-BE49-F238E27FC236}">
                  <a16:creationId xmlns:a16="http://schemas.microsoft.com/office/drawing/2014/main" id="{F8C5D6A1-9327-20AF-6FE0-F4994D28F3F2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4" y="3961778"/>
              <a:ext cx="417250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Arrow Connector 1048">
              <a:extLst>
                <a:ext uri="{FF2B5EF4-FFF2-40B4-BE49-F238E27FC236}">
                  <a16:creationId xmlns:a16="http://schemas.microsoft.com/office/drawing/2014/main" id="{F416E199-DBB2-9425-77C0-782BB2DD9826}"/>
                </a:ext>
              </a:extLst>
            </p:cNvPr>
            <p:cNvCxnSpPr>
              <a:cxnSpLocks/>
            </p:cNvCxnSpPr>
            <p:nvPr/>
          </p:nvCxnSpPr>
          <p:spPr>
            <a:xfrm>
              <a:off x="5773445" y="3948461"/>
              <a:ext cx="2922233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0" name="Straight Arrow Connector 1049">
              <a:extLst>
                <a:ext uri="{FF2B5EF4-FFF2-40B4-BE49-F238E27FC236}">
                  <a16:creationId xmlns:a16="http://schemas.microsoft.com/office/drawing/2014/main" id="{79625B65-FD1F-1EB5-8B96-4B3E4193064B}"/>
                </a:ext>
              </a:extLst>
            </p:cNvPr>
            <p:cNvCxnSpPr>
              <a:cxnSpLocks/>
            </p:cNvCxnSpPr>
            <p:nvPr/>
          </p:nvCxnSpPr>
          <p:spPr>
            <a:xfrm>
              <a:off x="8760780" y="4109310"/>
              <a:ext cx="0" cy="711265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1" name="Straight Arrow Connector 1050">
              <a:extLst>
                <a:ext uri="{FF2B5EF4-FFF2-40B4-BE49-F238E27FC236}">
                  <a16:creationId xmlns:a16="http://schemas.microsoft.com/office/drawing/2014/main" id="{272E5E53-6D2C-FB64-D9A1-29FAC0E6A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85349" y="2450237"/>
              <a:ext cx="0" cy="129213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Arrow Connector 1051">
              <a:extLst>
                <a:ext uri="{FF2B5EF4-FFF2-40B4-BE49-F238E27FC236}">
                  <a16:creationId xmlns:a16="http://schemas.microsoft.com/office/drawing/2014/main" id="{2FA29024-554E-14E4-BD1F-8FE8F86E5E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01052" y="2449186"/>
              <a:ext cx="249462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Connector: Elbow 1052">
              <a:extLst>
                <a:ext uri="{FF2B5EF4-FFF2-40B4-BE49-F238E27FC236}">
                  <a16:creationId xmlns:a16="http://schemas.microsoft.com/office/drawing/2014/main" id="{835B9443-65CE-B395-FD97-96D6B5EAD1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4672" y="2207581"/>
              <a:ext cx="417250" cy="242656"/>
            </a:xfrm>
            <a:prstGeom prst="bentConnector3">
              <a:avLst>
                <a:gd name="adj1" fmla="val 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Connector: Elbow 1053">
              <a:extLst>
                <a:ext uri="{FF2B5EF4-FFF2-40B4-BE49-F238E27FC236}">
                  <a16:creationId xmlns:a16="http://schemas.microsoft.com/office/drawing/2014/main" id="{C62A327E-928F-51AF-F4B9-8728DED2C5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799" y="1923495"/>
              <a:ext cx="417250" cy="242656"/>
            </a:xfrm>
            <a:prstGeom prst="bentConnector3">
              <a:avLst>
                <a:gd name="adj1" fmla="val 0"/>
              </a:avLst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52F333DD-1044-7C35-4850-0BD6BC6C28BF}"/>
              </a:ext>
            </a:extLst>
          </p:cNvPr>
          <p:cNvGrpSpPr/>
          <p:nvPr/>
        </p:nvGrpSpPr>
        <p:grpSpPr>
          <a:xfrm>
            <a:off x="719092" y="1436989"/>
            <a:ext cx="9283080" cy="3441291"/>
            <a:chOff x="719092" y="1436989"/>
            <a:chExt cx="9283080" cy="3441291"/>
          </a:xfrm>
        </p:grpSpPr>
        <p:cxnSp>
          <p:nvCxnSpPr>
            <p:cNvPr id="1056" name="Straight Arrow Connector 1055">
              <a:extLst>
                <a:ext uri="{FF2B5EF4-FFF2-40B4-BE49-F238E27FC236}">
                  <a16:creationId xmlns:a16="http://schemas.microsoft.com/office/drawing/2014/main" id="{17FEEB8F-A129-40F3-C7E3-4894A2427F76}"/>
                </a:ext>
              </a:extLst>
            </p:cNvPr>
            <p:cNvCxnSpPr/>
            <p:nvPr/>
          </p:nvCxnSpPr>
          <p:spPr>
            <a:xfrm flipH="1">
              <a:off x="4576439" y="4878280"/>
              <a:ext cx="49714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D10433D9-1479-4B73-7482-8A20F295D6CB}"/>
                </a:ext>
              </a:extLst>
            </p:cNvPr>
            <p:cNvCxnSpPr>
              <a:cxnSpLocks/>
            </p:cNvCxnSpPr>
            <p:nvPr/>
          </p:nvCxnSpPr>
          <p:spPr>
            <a:xfrm>
              <a:off x="4576439" y="4687410"/>
              <a:ext cx="41725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Arrow Connector 1057">
              <a:extLst>
                <a:ext uri="{FF2B5EF4-FFF2-40B4-BE49-F238E27FC236}">
                  <a16:creationId xmlns:a16="http://schemas.microsoft.com/office/drawing/2014/main" id="{A3EB2B34-5D10-BDE8-03CA-D18B44D28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4761" y="4021585"/>
              <a:ext cx="0" cy="7057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Arrow Connector 1058">
              <a:extLst>
                <a:ext uri="{FF2B5EF4-FFF2-40B4-BE49-F238E27FC236}">
                  <a16:creationId xmlns:a16="http://schemas.microsoft.com/office/drawing/2014/main" id="{97979169-67FB-DF1E-CFEC-32CD86C60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8649" y="3794185"/>
              <a:ext cx="0" cy="35501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Connector: Elbow 1059">
              <a:extLst>
                <a:ext uri="{FF2B5EF4-FFF2-40B4-BE49-F238E27FC236}">
                  <a16:creationId xmlns:a16="http://schemas.microsoft.com/office/drawing/2014/main" id="{22D216F8-7884-070B-0FCE-2888DC2396F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108449" y="3986628"/>
              <a:ext cx="2916312" cy="279644"/>
            </a:xfrm>
            <a:prstGeom prst="bentConnector3">
              <a:avLst>
                <a:gd name="adj1" fmla="val 99924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Arrow Connector 1060">
              <a:extLst>
                <a:ext uri="{FF2B5EF4-FFF2-40B4-BE49-F238E27FC236}">
                  <a16:creationId xmlns:a16="http://schemas.microsoft.com/office/drawing/2014/main" id="{733F9EFB-FA81-B548-852A-CEF6EE2B5128}"/>
                </a:ext>
              </a:extLst>
            </p:cNvPr>
            <p:cNvCxnSpPr>
              <a:cxnSpLocks/>
            </p:cNvCxnSpPr>
            <p:nvPr/>
          </p:nvCxnSpPr>
          <p:spPr>
            <a:xfrm>
              <a:off x="2482788" y="3761173"/>
              <a:ext cx="632829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Arrow Connector 1061">
              <a:extLst>
                <a:ext uri="{FF2B5EF4-FFF2-40B4-BE49-F238E27FC236}">
                  <a16:creationId xmlns:a16="http://schemas.microsoft.com/office/drawing/2014/main" id="{33A6BB9B-7EB5-725F-58B9-36DF5B096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2172" y="2330388"/>
              <a:ext cx="0" cy="139527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Arrow Connector 1062">
              <a:extLst>
                <a:ext uri="{FF2B5EF4-FFF2-40B4-BE49-F238E27FC236}">
                  <a16:creationId xmlns:a16="http://schemas.microsoft.com/office/drawing/2014/main" id="{254E6C4A-F421-D8F9-E1C6-3CA310D65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9689" y="2207581"/>
              <a:ext cx="266478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4" name="Straight Arrow Connector 1063">
              <a:extLst>
                <a:ext uri="{FF2B5EF4-FFF2-40B4-BE49-F238E27FC236}">
                  <a16:creationId xmlns:a16="http://schemas.microsoft.com/office/drawing/2014/main" id="{4562B690-523F-0058-34F6-6D1513E96F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7500" y="1882066"/>
              <a:ext cx="0" cy="32551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Arrow Connector 1064">
              <a:extLst>
                <a:ext uri="{FF2B5EF4-FFF2-40B4-BE49-F238E27FC236}">
                  <a16:creationId xmlns:a16="http://schemas.microsoft.com/office/drawing/2014/main" id="{AC01E126-2DAD-A8FF-B877-64B9119225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9689" y="1828801"/>
              <a:ext cx="0" cy="45719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6" name="Straight Arrow Connector 1065">
              <a:extLst>
                <a:ext uri="{FF2B5EF4-FFF2-40B4-BE49-F238E27FC236}">
                  <a16:creationId xmlns:a16="http://schemas.microsoft.com/office/drawing/2014/main" id="{C5D29D48-0E10-F574-6E6C-1962482E0430}"/>
                </a:ext>
              </a:extLst>
            </p:cNvPr>
            <p:cNvCxnSpPr>
              <a:cxnSpLocks/>
            </p:cNvCxnSpPr>
            <p:nvPr/>
          </p:nvCxnSpPr>
          <p:spPr>
            <a:xfrm>
              <a:off x="1413029" y="1621655"/>
              <a:ext cx="41725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3B5426D8-7C41-64E1-8EED-B9B6AF576C4F}"/>
                </a:ext>
              </a:extLst>
            </p:cNvPr>
            <p:cNvSpPr txBox="1"/>
            <p:nvPr/>
          </p:nvSpPr>
          <p:spPr>
            <a:xfrm>
              <a:off x="719092" y="1436989"/>
              <a:ext cx="745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LWIR</a:t>
              </a:r>
            </a:p>
          </p:txBody>
        </p:sp>
      </p:grpSp>
      <p:cxnSp>
        <p:nvCxnSpPr>
          <p:cNvPr id="1068" name="Straight Arrow Connector 1067">
            <a:extLst>
              <a:ext uri="{FF2B5EF4-FFF2-40B4-BE49-F238E27FC236}">
                <a16:creationId xmlns:a16="http://schemas.microsoft.com/office/drawing/2014/main" id="{3634D6F1-79CC-31D8-4424-FE1FEECA04D7}"/>
              </a:ext>
            </a:extLst>
          </p:cNvPr>
          <p:cNvCxnSpPr>
            <a:cxnSpLocks/>
          </p:cNvCxnSpPr>
          <p:nvPr/>
        </p:nvCxnSpPr>
        <p:spPr>
          <a:xfrm flipH="1" flipV="1">
            <a:off x="2108448" y="5246729"/>
            <a:ext cx="540477" cy="54102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Straight Arrow Connector 1068">
            <a:extLst>
              <a:ext uri="{FF2B5EF4-FFF2-40B4-BE49-F238E27FC236}">
                <a16:creationId xmlns:a16="http://schemas.microsoft.com/office/drawing/2014/main" id="{4FB82439-6B46-D773-7F63-C667F3AA06D8}"/>
              </a:ext>
            </a:extLst>
          </p:cNvPr>
          <p:cNvCxnSpPr>
            <a:cxnSpLocks/>
          </p:cNvCxnSpPr>
          <p:nvPr/>
        </p:nvCxnSpPr>
        <p:spPr>
          <a:xfrm>
            <a:off x="8676471" y="3292357"/>
            <a:ext cx="103606" cy="34774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0" name="Straight Arrow Connector 1069">
            <a:extLst>
              <a:ext uri="{FF2B5EF4-FFF2-40B4-BE49-F238E27FC236}">
                <a16:creationId xmlns:a16="http://schemas.microsoft.com/office/drawing/2014/main" id="{F94EC275-DC54-C524-26A0-2083918A0DC7}"/>
              </a:ext>
            </a:extLst>
          </p:cNvPr>
          <p:cNvCxnSpPr>
            <a:cxnSpLocks/>
          </p:cNvCxnSpPr>
          <p:nvPr/>
        </p:nvCxnSpPr>
        <p:spPr>
          <a:xfrm flipH="1">
            <a:off x="5626141" y="3189557"/>
            <a:ext cx="218909" cy="44966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1" name="TextBox 1070">
            <a:extLst>
              <a:ext uri="{FF2B5EF4-FFF2-40B4-BE49-F238E27FC236}">
                <a16:creationId xmlns:a16="http://schemas.microsoft.com/office/drawing/2014/main" id="{C0FEA68B-971C-6507-1DCE-82AE5AE836F0}"/>
              </a:ext>
            </a:extLst>
          </p:cNvPr>
          <p:cNvSpPr txBox="1"/>
          <p:nvPr/>
        </p:nvSpPr>
        <p:spPr>
          <a:xfrm>
            <a:off x="1150314" y="3276488"/>
            <a:ext cx="1247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CPA Chamber</a:t>
            </a: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136172F7-18C7-403D-388C-B95FC8837AA7}"/>
              </a:ext>
            </a:extLst>
          </p:cNvPr>
          <p:cNvSpPr txBox="1"/>
          <p:nvPr/>
        </p:nvSpPr>
        <p:spPr>
          <a:xfrm>
            <a:off x="5737026" y="4276399"/>
            <a:ext cx="830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Seed Laser Table</a:t>
            </a: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33C5BA6F-0FC3-95D5-095B-141025594805}"/>
              </a:ext>
            </a:extLst>
          </p:cNvPr>
          <p:cNvSpPr txBox="1"/>
          <p:nvPr/>
        </p:nvSpPr>
        <p:spPr>
          <a:xfrm>
            <a:off x="7163917" y="4645610"/>
            <a:ext cx="141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Polarization Rotator Chamber</a:t>
            </a: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98B8DFD2-262C-5B18-9035-C2E9531E1EE3}"/>
              </a:ext>
            </a:extLst>
          </p:cNvPr>
          <p:cNvSpPr txBox="1"/>
          <p:nvPr/>
        </p:nvSpPr>
        <p:spPr>
          <a:xfrm>
            <a:off x="2648925" y="5464589"/>
            <a:ext cx="112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Amplifier</a:t>
            </a:r>
          </a:p>
        </p:txBody>
      </p:sp>
      <p:sp>
        <p:nvSpPr>
          <p:cNvPr id="1075" name="TextBox 1074">
            <a:extLst>
              <a:ext uri="{FF2B5EF4-FFF2-40B4-BE49-F238E27FC236}">
                <a16:creationId xmlns:a16="http://schemas.microsoft.com/office/drawing/2014/main" id="{CE8F290D-0EBD-6482-93B7-5FAF6432366B}"/>
              </a:ext>
            </a:extLst>
          </p:cNvPr>
          <p:cNvSpPr txBox="1"/>
          <p:nvPr/>
        </p:nvSpPr>
        <p:spPr>
          <a:xfrm>
            <a:off x="2015979" y="2450237"/>
            <a:ext cx="119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Shielding wall</a:t>
            </a: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E68E30D9-160D-7151-9CC9-355670661D71}"/>
              </a:ext>
            </a:extLst>
          </p:cNvPr>
          <p:cNvSpPr txBox="1"/>
          <p:nvPr/>
        </p:nvSpPr>
        <p:spPr>
          <a:xfrm>
            <a:off x="7711188" y="2995234"/>
            <a:ext cx="11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NLPC 2</a:t>
            </a:r>
          </a:p>
        </p:txBody>
      </p:sp>
      <p:sp>
        <p:nvSpPr>
          <p:cNvPr id="1077" name="TextBox 1076">
            <a:extLst>
              <a:ext uri="{FF2B5EF4-FFF2-40B4-BE49-F238E27FC236}">
                <a16:creationId xmlns:a16="http://schemas.microsoft.com/office/drawing/2014/main" id="{751F0789-642E-72A3-5B82-140CA92915EC}"/>
              </a:ext>
            </a:extLst>
          </p:cNvPr>
          <p:cNvSpPr txBox="1"/>
          <p:nvPr/>
        </p:nvSpPr>
        <p:spPr>
          <a:xfrm>
            <a:off x="4870319" y="2922954"/>
            <a:ext cx="112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NLPC 1</a:t>
            </a:r>
          </a:p>
        </p:txBody>
      </p:sp>
    </p:spTree>
    <p:extLst>
      <p:ext uri="{BB962C8B-B14F-4D97-AF65-F5344CB8AC3E}">
        <p14:creationId xmlns:p14="http://schemas.microsoft.com/office/powerpoint/2010/main" val="350576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CPA Vacuum Chamber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990" y="1440614"/>
            <a:ext cx="5352943" cy="46345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Char char="•"/>
            </a:pPr>
            <a:r>
              <a:rPr lang="en-US" dirty="0">
                <a:cs typeface="Arial"/>
              </a:rPr>
              <a:t>Optics mounted to concrete pedestals for thermal stability and vibration isolation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Vacuum chamber supported by SS legs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 Bellow is only mechanical connection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Breadboard frames are made from solid flat plate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Breadboard legs are made with a solid center section for increased rigidity</a:t>
            </a:r>
          </a:p>
          <a:p>
            <a:pPr marL="457200" indent="-457200"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507DE7-C800-52E8-8CA5-99455589B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4" y="1440614"/>
            <a:ext cx="6120976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9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Inside the CPA Chamber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8280" y="1440614"/>
            <a:ext cx="4164770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dirty="0">
                <a:cs typeface="Arial"/>
              </a:rPr>
              <a:t>Breadboard support frames are made from solid flat plate, providing a flatter and stiffer base for the breadboards</a:t>
            </a:r>
          </a:p>
          <a:p>
            <a:pPr marL="457200" indent="-457200">
              <a:buChar char="•"/>
            </a:pPr>
            <a:r>
              <a:rPr lang="en-US" dirty="0">
                <a:cs typeface="Arial"/>
              </a:rPr>
              <a:t>Breadboard legs are made with a solid center section for increased rigidity</a:t>
            </a:r>
          </a:p>
          <a:p>
            <a:pPr marL="457200" indent="-457200"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5122" name="Picture 2">
            <a:extLst>
              <a:ext uri="{FF2B5EF4-FFF2-40B4-BE49-F238E27FC236}">
                <a16:creationId xmlns:a16="http://schemas.microsoft.com/office/drawing/2014/main" id="{1BB145EC-8767-67FE-E9E1-D972B4F0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80067"/>
            <a:ext cx="315678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">
            <a:extLst>
              <a:ext uri="{FF2B5EF4-FFF2-40B4-BE49-F238E27FC236}">
                <a16:creationId xmlns:a16="http://schemas.microsoft.com/office/drawing/2014/main" id="{B20191F7-B77D-DB0F-D0C3-D915046BF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1105209"/>
            <a:ext cx="3727450" cy="49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5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Flexible Polarization Rotator (FPR)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868" y="1440614"/>
            <a:ext cx="6379632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/>
            <a:r>
              <a:rPr lang="en-US" dirty="0"/>
              <a:t>Provides infinitely adjustable beam polarization from horizontal to vertical</a:t>
            </a:r>
          </a:p>
          <a:p>
            <a:pPr marL="457200" lvl="1" indent="0"/>
            <a:r>
              <a:rPr lang="en-US" dirty="0"/>
              <a:t> 6” diameter clear aperture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2B190FD-163F-FE05-19AA-29968F6AE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41" y="1281024"/>
            <a:ext cx="4274999" cy="4946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04C32E-1D6B-42C6-800E-6E11670A7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235" y="2911876"/>
            <a:ext cx="4207671" cy="32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E140-463E-FEC9-C05A-334BEFB5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0" dirty="0">
                <a:cs typeface="Arial"/>
              </a:rPr>
              <a:t>FPR and CPA Installation Pictures</a:t>
            </a:r>
            <a:endParaRPr lang="en-US" sz="28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40614"/>
            <a:ext cx="11049000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1D2D6-D757-FA6C-B411-D33B16510657}"/>
              </a:ext>
            </a:extLst>
          </p:cNvPr>
          <p:cNvGrpSpPr/>
          <p:nvPr/>
        </p:nvGrpSpPr>
        <p:grpSpPr>
          <a:xfrm>
            <a:off x="8579901" y="6075142"/>
            <a:ext cx="3235326" cy="685795"/>
            <a:chOff x="8459251" y="5148607"/>
            <a:chExt cx="3295602" cy="6857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7F82E3DF-F786-ABD4-3439-6F5556C70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52C6A4-3F95-6FA7-8F45-426694DEAD1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  <p:pic>
        <p:nvPicPr>
          <p:cNvPr id="4100" name="Picture 4" descr="Image">
            <a:extLst>
              <a:ext uri="{FF2B5EF4-FFF2-40B4-BE49-F238E27FC236}">
                <a16:creationId xmlns:a16="http://schemas.microsoft.com/office/drawing/2014/main" id="{BEA18CC2-FC19-843C-8B80-B6749F86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882" y="1295832"/>
            <a:ext cx="3569412" cy="47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CFF4426A-55E3-844A-7D29-A5A55D0F6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15926"/>
            <a:ext cx="3569412" cy="47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">
            <a:extLst>
              <a:ext uri="{FF2B5EF4-FFF2-40B4-BE49-F238E27FC236}">
                <a16:creationId xmlns:a16="http://schemas.microsoft.com/office/drawing/2014/main" id="{F9B54579-1835-D20A-37D1-E19F1CCC4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46" y="1283338"/>
            <a:ext cx="3569412" cy="47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415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8496</TotalTime>
  <Words>991</Words>
  <Application>Microsoft Office PowerPoint</Application>
  <PresentationFormat>Widescreen</PresentationFormat>
  <Paragraphs>160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Roboto</vt:lpstr>
      <vt:lpstr>BNL</vt:lpstr>
      <vt:lpstr>26th Accelerator Test Facility (ATF) Users' Meeting  Facility Modification Status</vt:lpstr>
      <vt:lpstr>ATF Modifications Status</vt:lpstr>
      <vt:lpstr>Design Process</vt:lpstr>
      <vt:lpstr>Configuration Control</vt:lpstr>
      <vt:lpstr>Present Laser Configuration w/ FY23 upgrades</vt:lpstr>
      <vt:lpstr>CPA Vacuum Chamber</vt:lpstr>
      <vt:lpstr>Inside the CPA Chamber</vt:lpstr>
      <vt:lpstr>Flexible Polarization Rotator (FPR)</vt:lpstr>
      <vt:lpstr>FPR and CPA Installation Pictures</vt:lpstr>
      <vt:lpstr>B820 Capability and Safety Upgrades</vt:lpstr>
      <vt:lpstr>EH Shielding</vt:lpstr>
      <vt:lpstr>CO2 Shielding</vt:lpstr>
      <vt:lpstr>B820 Facility Upgrades</vt:lpstr>
      <vt:lpstr>NIR Front End Upgrade</vt:lpstr>
      <vt:lpstr>ATF Summary Next Steps</vt:lpstr>
      <vt:lpstr>ATF LINAC Upgrades</vt:lpstr>
      <vt:lpstr>B912</vt:lpstr>
      <vt:lpstr>B912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25th ATF Users’ Meeting Session Title</dc:title>
  <dc:subject/>
  <dc:creator>Ilardi, Mary Jane</dc:creator>
  <cp:keywords/>
  <dc:description/>
  <cp:lastModifiedBy>Simmonds, Andrew</cp:lastModifiedBy>
  <cp:revision>224</cp:revision>
  <dcterms:created xsi:type="dcterms:W3CDTF">2023-02-24T15:13:33Z</dcterms:created>
  <dcterms:modified xsi:type="dcterms:W3CDTF">2024-03-26T14:40:43Z</dcterms:modified>
  <cp:category/>
</cp:coreProperties>
</file>