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1364" r:id="rId4"/>
    <p:sldId id="1365" r:id="rId5"/>
    <p:sldId id="1371" r:id="rId6"/>
    <p:sldId id="1368" r:id="rId7"/>
    <p:sldId id="1370" r:id="rId8"/>
    <p:sldId id="1361" r:id="rId9"/>
    <p:sldId id="1366" r:id="rId10"/>
    <p:sldId id="13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2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0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468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58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893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93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0734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6105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4750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881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9379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310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0645"/>
            <a:ext cx="11049000" cy="744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016000"/>
            <a:ext cx="11049000" cy="519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5257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Ø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v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034283"/>
            <a:ext cx="10334625" cy="2454983"/>
          </a:xfrm>
        </p:spPr>
        <p:txBody>
          <a:bodyPr>
            <a:normAutofit fontScale="90000"/>
          </a:bodyPr>
          <a:lstStyle/>
          <a:p>
            <a:r>
              <a:rPr lang="en-US" dirty="0"/>
              <a:t>ATF ARR, </a:t>
            </a:r>
            <a:br>
              <a:rPr lang="en-US" dirty="0"/>
            </a:br>
            <a:r>
              <a:rPr lang="en-US" dirty="0"/>
              <a:t>FY24-25 Running Plans,</a:t>
            </a:r>
            <a:br>
              <a:rPr lang="en-US" dirty="0"/>
            </a:br>
            <a:r>
              <a:rPr lang="en-US" dirty="0"/>
              <a:t>and Other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26,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Mark Palmer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69700-AE9C-7344-9969-2EDD560B5FF6}"/>
              </a:ext>
            </a:extLst>
          </p:cNvPr>
          <p:cNvSpPr txBox="1"/>
          <p:nvPr/>
        </p:nvSpPr>
        <p:spPr>
          <a:xfrm>
            <a:off x="3170512" y="6146321"/>
            <a:ext cx="8520218" cy="646331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ATRO – Accelerator Facilities Division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B5CA-3636-26A5-3E65-F31BD848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33"/>
            <a:ext cx="11049000" cy="576579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ARR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079E3-F331-5B66-8F5A-D34D00E3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582112"/>
            <a:ext cx="11049000" cy="608068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2018 – Accelerator Safety Order Review at BNL</a:t>
            </a:r>
          </a:p>
          <a:p>
            <a:r>
              <a:rPr lang="en-US" dirty="0"/>
              <a:t>2019 – Corrective Action Plan Implemented</a:t>
            </a:r>
          </a:p>
          <a:p>
            <a:pPr marL="914400" lvl="1" indent="-457200"/>
            <a:r>
              <a:rPr lang="en-US" dirty="0"/>
              <a:t>Requires all BNL accelerator facilities that commissioned prior to the mid-1990s to complete current </a:t>
            </a:r>
          </a:p>
          <a:p>
            <a:pPr marL="914400" lvl="1" indent="-457200"/>
            <a:r>
              <a:rPr lang="en-US" dirty="0"/>
              <a:t>Primarily impacts facilities managed by the Collider-Accelerator Department </a:t>
            </a:r>
            <a:br>
              <a:rPr lang="en-US" dirty="0"/>
            </a:br>
            <a:r>
              <a:rPr lang="en-US" dirty="0"/>
              <a:t>(C-AD) in the Nuclear &amp; Particle Physics (NPP) Directorate</a:t>
            </a:r>
          </a:p>
          <a:p>
            <a:pPr marL="1095375" indent="-1095375"/>
            <a:r>
              <a:rPr lang="en-US" dirty="0"/>
              <a:t>2020 – ATF moves from NPP/C-AD to the new Advanced Technology Research Office (ATRO) and becomes part of the Accelerator Facilities Division (AFD)</a:t>
            </a:r>
          </a:p>
          <a:p>
            <a:pPr marL="920750" lvl="1" indent="-463550"/>
            <a:r>
              <a:rPr lang="en-US" dirty="0"/>
              <a:t>AFD becomes the new “owner” to prepare an updated Conduct of Operations Program, Safety Assessment Document (SAD) and Accelerator Safety Envelope (ASE) for future ATF Operations</a:t>
            </a:r>
          </a:p>
          <a:p>
            <a:pPr marL="457200" indent="-457200"/>
            <a:r>
              <a:rPr lang="en-US" dirty="0"/>
              <a:t>2021 onwards – AFD has been preparing the ATF for its ARR</a:t>
            </a:r>
          </a:p>
          <a:p>
            <a:pPr marL="914400" lvl="1" indent="-457200"/>
            <a:r>
              <a:rPr lang="en-US" dirty="0"/>
              <a:t>Significant operational impacts:  </a:t>
            </a:r>
          </a:p>
          <a:p>
            <a:pPr marL="1371600" lvl="2" indent="-457200"/>
            <a:r>
              <a:rPr lang="en-US" dirty="0"/>
              <a:t>FY21 Delivered </a:t>
            </a:r>
            <a:r>
              <a:rPr lang="en-US" b="1" dirty="0">
                <a:solidFill>
                  <a:schemeClr val="accent1"/>
                </a:solidFill>
              </a:rPr>
              <a:t>2998</a:t>
            </a:r>
            <a:r>
              <a:rPr lang="en-US" b="1" dirty="0"/>
              <a:t> </a:t>
            </a:r>
            <a:r>
              <a:rPr lang="en-US" dirty="0"/>
              <a:t>User Hours</a:t>
            </a:r>
          </a:p>
          <a:p>
            <a:pPr marL="1371600" lvl="2" indent="-457200"/>
            <a:r>
              <a:rPr lang="en-US" dirty="0"/>
              <a:t>FY22 Delivered </a:t>
            </a:r>
            <a:r>
              <a:rPr lang="en-US" b="1" dirty="0">
                <a:solidFill>
                  <a:srgbClr val="FF0000"/>
                </a:solidFill>
              </a:rPr>
              <a:t>1972</a:t>
            </a:r>
            <a:r>
              <a:rPr lang="en-US" dirty="0"/>
              <a:t> User Hours</a:t>
            </a:r>
          </a:p>
          <a:p>
            <a:pPr marL="1371600" lvl="2" indent="-457200"/>
            <a:r>
              <a:rPr lang="en-US" dirty="0"/>
              <a:t>FY23 Delivered </a:t>
            </a:r>
            <a:r>
              <a:rPr lang="en-US" b="1" dirty="0">
                <a:solidFill>
                  <a:srgbClr val="FF0000"/>
                </a:solidFill>
              </a:rPr>
              <a:t>2021</a:t>
            </a:r>
            <a:r>
              <a:rPr lang="en-US" dirty="0"/>
              <a:t> User Hours</a:t>
            </a:r>
          </a:p>
          <a:p>
            <a:pPr marL="1371600" lvl="2" indent="-457200"/>
            <a:r>
              <a:rPr lang="en-US" dirty="0"/>
              <a:t>FY24 Expect to Deliver </a:t>
            </a:r>
            <a:r>
              <a:rPr lang="en-US" b="1" dirty="0">
                <a:solidFill>
                  <a:srgbClr val="FF0000"/>
                </a:solidFill>
              </a:rPr>
              <a:t>2100</a:t>
            </a:r>
            <a:r>
              <a:rPr lang="en-US" dirty="0"/>
              <a:t> User Hours</a:t>
            </a:r>
          </a:p>
          <a:p>
            <a:pPr marL="1371600" lvl="2" indent="-457200"/>
            <a:r>
              <a:rPr lang="en-US" dirty="0"/>
              <a:t>FY25 will still be impacted because at least one quarter of the year will be lost to ARR activities (</a:t>
            </a:r>
            <a:r>
              <a:rPr lang="en-US" dirty="0">
                <a:solidFill>
                  <a:srgbClr val="FF0000"/>
                </a:solidFill>
              </a:rPr>
              <a:t>2300 User Hours?</a:t>
            </a:r>
            <a:r>
              <a:rPr lang="en-US" dirty="0"/>
              <a:t>)</a:t>
            </a:r>
          </a:p>
          <a:p>
            <a:pPr marL="914400" lvl="1" indent="-457200"/>
            <a:r>
              <a:rPr lang="en-US" dirty="0"/>
              <a:t>Complete re-evaluation of ATF shielding, radiation simulations, and facility state.</a:t>
            </a:r>
          </a:p>
          <a:p>
            <a:pPr marL="914400" lvl="1" indent="-457200"/>
            <a:r>
              <a:rPr lang="en-US" dirty="0"/>
              <a:t>Several 5-year Corrective Action Plans for facility hardware improvements will still be in progress in FY25</a:t>
            </a:r>
          </a:p>
          <a:p>
            <a:pPr marL="1371600" lvl="2" indent="-457200"/>
            <a:r>
              <a:rPr lang="en-US" dirty="0"/>
              <a:t>Ongoing draw on resources</a:t>
            </a:r>
          </a:p>
          <a:p>
            <a:pPr marL="1371600" lvl="2" indent="-457200"/>
            <a:r>
              <a:rPr lang="en-US" dirty="0"/>
              <a:t>Requires careful coordination with upgrade planning</a:t>
            </a:r>
          </a:p>
          <a:p>
            <a:pPr marL="457200" indent="-457200"/>
            <a:r>
              <a:rPr lang="en-US" dirty="0"/>
              <a:t>2022-23 – Accelerator Safety Order 420.2D rollout</a:t>
            </a:r>
          </a:p>
          <a:p>
            <a:pPr marL="914400" lvl="1" indent="-457200"/>
            <a:r>
              <a:rPr lang="en-US" dirty="0"/>
              <a:t>Full implementation at BNL effective Fall 2023</a:t>
            </a:r>
          </a:p>
          <a:p>
            <a:pPr marL="914400" lvl="1" indent="-457200"/>
            <a:r>
              <a:rPr lang="en-US" dirty="0"/>
              <a:t>ATF documentation consistent with </a:t>
            </a:r>
          </a:p>
          <a:p>
            <a:pPr marL="457200" indent="-457200"/>
            <a:r>
              <a:rPr lang="en-US" dirty="0"/>
              <a:t>2024 – ATF IRR/ARR</a:t>
            </a:r>
          </a:p>
          <a:p>
            <a:pPr marL="1831975" lvl="1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Must complete ATF ARR review process by end of December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31B66-30B7-5363-36DE-D93313AA1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7594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8ED9-2630-442D-9237-B75BF8CB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4743"/>
            <a:ext cx="11049000" cy="829933"/>
          </a:xfrm>
        </p:spPr>
        <p:txBody>
          <a:bodyPr/>
          <a:lstStyle/>
          <a:p>
            <a:r>
              <a:rPr lang="en-US" dirty="0"/>
              <a:t>FY24 Running Plans –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F6CB-73C1-5661-8D86-DB9A9CF3E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90"/>
            <a:ext cx="11620500" cy="556533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 noted by Igor – as of last week, we have delivered about 60% of the planned user hours for FY24, but we have several experiments that requested CY2023 running time that are still to be provided time</a:t>
            </a:r>
          </a:p>
          <a:p>
            <a:pPr marL="914400" lvl="1" indent="-457200"/>
            <a:r>
              <a:rPr lang="en-US" dirty="0">
                <a:solidFill>
                  <a:srgbClr val="FF0000"/>
                </a:solidFill>
              </a:rPr>
              <a:t>Significant backlog driven by the limited running hours during the ARR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April 1 – July 19</a:t>
            </a:r>
            <a:r>
              <a:rPr lang="en-US" dirty="0"/>
              <a:t>:  Remaining FY24 Running</a:t>
            </a:r>
          </a:p>
          <a:p>
            <a:pPr marL="914400" lvl="1" indent="-457200"/>
            <a:r>
              <a:rPr lang="en-US" dirty="0"/>
              <a:t>We intend to trial a 6 day/week running schedule for roughly the last </a:t>
            </a:r>
            <a:br>
              <a:rPr lang="en-US" dirty="0"/>
            </a:br>
            <a:r>
              <a:rPr lang="en-US" dirty="0"/>
              <a:t>2 months of this running period</a:t>
            </a:r>
          </a:p>
          <a:p>
            <a:pPr marL="914400" lvl="1" indent="-457200"/>
            <a:r>
              <a:rPr lang="en-US" dirty="0"/>
              <a:t>A bump in ARDAP funding for ATF Operations supports a hiring campaign that is presently underway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Run conclusion on July 19 enables staff retraining and final preparations for our ARR process:</a:t>
            </a:r>
          </a:p>
          <a:p>
            <a:pPr marL="914400" lvl="1" indent="-457200"/>
            <a:r>
              <a:rPr lang="en-US" dirty="0"/>
              <a:t>IRR – tentatively scheduled for </a:t>
            </a:r>
            <a:r>
              <a:rPr lang="en-US" b="1" dirty="0">
                <a:solidFill>
                  <a:schemeClr val="accent1"/>
                </a:solidFill>
              </a:rPr>
              <a:t>August 20-22, 2024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required by 9/30/24</a:t>
            </a:r>
            <a:r>
              <a:rPr lang="en-US" dirty="0"/>
              <a:t>)</a:t>
            </a:r>
          </a:p>
          <a:p>
            <a:pPr marL="914400" lvl="1" indent="-457200"/>
            <a:r>
              <a:rPr lang="en-US" dirty="0"/>
              <a:t>ARR – tentatively scheduled for </a:t>
            </a:r>
            <a:r>
              <a:rPr lang="en-US" b="1" dirty="0">
                <a:solidFill>
                  <a:schemeClr val="accent1"/>
                </a:solidFill>
              </a:rPr>
              <a:t>October 15-17, 2024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required by 12/20/24</a:t>
            </a:r>
            <a:r>
              <a:rPr lang="en-US" dirty="0"/>
              <a:t>)</a:t>
            </a:r>
          </a:p>
          <a:p>
            <a:pPr marL="914400" lvl="1" indent="-457200"/>
            <a:r>
              <a:rPr lang="en-US" dirty="0"/>
              <a:t>We hope that authorization to operate will be in hand by January 2025</a:t>
            </a:r>
          </a:p>
          <a:p>
            <a:pPr marL="1371600" lvl="2" indent="-457200"/>
            <a:r>
              <a:rPr lang="en-US" dirty="0"/>
              <a:t>Highly dependent on whether there are required pre-start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F76AC-CD17-93BC-F1EE-15208C539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6054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174D-1B19-BDDE-A9AB-3EB2E3B2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0645"/>
            <a:ext cx="11620500" cy="978823"/>
          </a:xfrm>
        </p:spPr>
        <p:txBody>
          <a:bodyPr>
            <a:noAutofit/>
          </a:bodyPr>
          <a:lstStyle/>
          <a:p>
            <a:r>
              <a:rPr lang="en-US" sz="3200" dirty="0"/>
              <a:t>Focus of the Upcoming ATF Science Planning Workshop: June 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CD83-78A6-BC59-0C10-E031F8FE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976046"/>
            <a:ext cx="7459037" cy="588195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460375" lvl="1" indent="-266700"/>
            <a:r>
              <a:rPr lang="en-US" dirty="0"/>
              <a:t>An </a:t>
            </a:r>
            <a:r>
              <a:rPr lang="en-US" b="1" i="1" dirty="0"/>
              <a:t>in-person</a:t>
            </a:r>
            <a:r>
              <a:rPr lang="en-US" dirty="0"/>
              <a:t> meeting to discuss priorities for the ongoing ATF program and an expanded mission footprint in response to the DOE BRN on </a:t>
            </a:r>
            <a:r>
              <a:rPr lang="en-US" b="1" i="1" dirty="0"/>
              <a:t>Laser Technology</a:t>
            </a:r>
          </a:p>
          <a:p>
            <a:pPr marL="920750" lvl="2" indent="-225425"/>
            <a:r>
              <a:rPr lang="en-US" dirty="0"/>
              <a:t>PRD 2: Transform Mid-IR Sources for Science from THz to X-Rays</a:t>
            </a:r>
          </a:p>
          <a:p>
            <a:pPr marL="920750" lvl="2" indent="-225425"/>
            <a:r>
              <a:rPr lang="en-US" dirty="0"/>
              <a:t>Key Questions: Can we create the new laser technologies needed to meet the significant demands for high average and peak power mid-infrared (mid-IR) science, and for driving secondary sources with extreme spectral coverage? How do we overcome the current limitations in mid-IR laser intensity to take full advantage of wavelength-dependent </a:t>
            </a:r>
            <a:r>
              <a:rPr lang="en-US" dirty="0" err="1"/>
              <a:t>scalings</a:t>
            </a:r>
            <a:r>
              <a:rPr lang="en-US" dirty="0"/>
              <a:t>? What are the ideal wavelengths, platforms, and architectures for nonlinear conversion to generate transformative sources in hard-to-access spectral ranges?</a:t>
            </a:r>
          </a:p>
          <a:p>
            <a:pPr marL="460375" lvl="1" indent="-287338"/>
            <a:r>
              <a:rPr lang="en-US" dirty="0"/>
              <a:t>Discussion underway with DOE ARDAP for the ATF to develop a plan to support mid-IR (2-10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 Laser Science &amp; Technology development </a:t>
            </a:r>
          </a:p>
          <a:p>
            <a:pPr marL="460375" lvl="1" indent="-287338"/>
            <a:r>
              <a:rPr lang="en-US" b="1" dirty="0"/>
              <a:t>ATF Pivot:  BNL Program Development funded effort to develop a new proposal for the future of the ATF</a:t>
            </a:r>
          </a:p>
          <a:p>
            <a:pPr marL="920750" lvl="2" indent="-225425"/>
            <a:r>
              <a:rPr lang="en-US" b="1" dirty="0"/>
              <a:t>Collaborative opportunity with the SBU ECE Department!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B9E5E-702F-4C56-DCB8-4971B6791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470705"/>
            <a:ext cx="43248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DFF72-C59B-48F4-4182-10F21AFD6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988" y="763083"/>
            <a:ext cx="4435011" cy="57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0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8ED9-2630-442D-9237-B75BF8CB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4743"/>
            <a:ext cx="11049000" cy="829933"/>
          </a:xfrm>
        </p:spPr>
        <p:txBody>
          <a:bodyPr/>
          <a:lstStyle/>
          <a:p>
            <a:r>
              <a:rPr lang="en-US" dirty="0"/>
              <a:t>FY25 Running Plans –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F6CB-73C1-5661-8D86-DB9A9CF3E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90"/>
            <a:ext cx="11192410" cy="556533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FY25 will be a highly constrained running year under all scenarios</a:t>
            </a:r>
          </a:p>
          <a:p>
            <a:pPr marL="914400" lvl="1" indent="-457200"/>
            <a:r>
              <a:rPr lang="en-US" dirty="0"/>
              <a:t>Assuming no pre-start requirements from the ARR, the earliest user time would likely begin in February after a January startup of all capabilities</a:t>
            </a:r>
          </a:p>
          <a:p>
            <a:pPr marL="914400" lvl="1" indent="-457200"/>
            <a:r>
              <a:rPr lang="en-US" b="1" i="1" dirty="0"/>
              <a:t>We still have significant exposure to aging hardware</a:t>
            </a:r>
          </a:p>
          <a:p>
            <a:pPr marL="1371600" lvl="2" indent="-457200"/>
            <a:r>
              <a:rPr lang="en-US" dirty="0"/>
              <a:t>We do plan to continue our remedial maintenance program throughout the IRR/ARR down period</a:t>
            </a:r>
          </a:p>
          <a:p>
            <a:pPr marL="1371600" lvl="2" indent="-457200"/>
            <a:r>
              <a:rPr lang="en-US" dirty="0"/>
              <a:t>We plan to start executing a plan for major LINAC refurbishment</a:t>
            </a:r>
          </a:p>
          <a:p>
            <a:pPr marL="914400" lvl="1" indent="-457200"/>
            <a:r>
              <a:rPr lang="en-US" dirty="0"/>
              <a:t>A successful trial run of an expanded ATF weekly operations schedule will, we hope provide the ability to achieve a minimum of </a:t>
            </a:r>
            <a:r>
              <a:rPr lang="en-US" b="1" dirty="0">
                <a:solidFill>
                  <a:schemeClr val="accent1"/>
                </a:solidFill>
              </a:rPr>
              <a:t>2300</a:t>
            </a:r>
            <a:r>
              <a:rPr lang="en-US" dirty="0"/>
              <a:t> user hours in FY25</a:t>
            </a:r>
          </a:p>
          <a:p>
            <a:pPr marL="1371600" lvl="2" indent="-457200"/>
            <a:r>
              <a:rPr lang="en-US" dirty="0"/>
              <a:t>Ultimately, we would like to aim for delivery of </a:t>
            </a:r>
            <a:r>
              <a:rPr lang="en-US" dirty="0">
                <a:solidFill>
                  <a:schemeClr val="accent1"/>
                </a:solidFill>
              </a:rPr>
              <a:t>3500 user hours/year </a:t>
            </a:r>
            <a:r>
              <a:rPr lang="en-US" dirty="0"/>
              <a:t>when our remedial maintenance program is completed</a:t>
            </a:r>
          </a:p>
          <a:p>
            <a:pPr marL="914400" lvl="1" indent="-457200"/>
            <a:r>
              <a:rPr lang="en-US" dirty="0"/>
              <a:t>FY25 will be a preparatory year for an upgrade program for the LINAC systems that will execute in FY26-27.</a:t>
            </a:r>
          </a:p>
          <a:p>
            <a:pPr marL="1371600" lvl="2" indent="-457200"/>
            <a:r>
              <a:rPr lang="en-US" dirty="0"/>
              <a:t>Current updates to staffing are, in part, targeted at enabling this effort.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F76AC-CD17-93BC-F1EE-15208C539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79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174D-1B19-BDDE-A9AB-3EB2E3B2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Plans for the ATF Operational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CD83-78A6-BC59-0C10-E031F8FE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2" y="594763"/>
            <a:ext cx="11730916" cy="3319691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LINAC and Timing System</a:t>
            </a:r>
          </a:p>
          <a:p>
            <a:pPr lvl="1"/>
            <a:r>
              <a:rPr lang="en-US" dirty="0"/>
              <a:t>To support next generation multi-beam experiments</a:t>
            </a:r>
          </a:p>
          <a:p>
            <a:pPr lvl="1"/>
            <a:r>
              <a:rPr lang="en-US" dirty="0"/>
              <a:t>Updating the ATF LINAC</a:t>
            </a:r>
          </a:p>
          <a:p>
            <a:pPr lvl="2"/>
            <a:r>
              <a:rPr lang="en-US" dirty="0"/>
              <a:t>Expect the next 3 years to focus on replacement of aging LINAC hardware (XK-5 klystrons, old-style modulators, magnet systems) and timing system with new and improved hardware to enable true multi-beam operations with 10s of femtoseconds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B9E5E-702F-4C56-DCB8-4971B6791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metal pipe in a wood frame&#10;&#10;Description automatically generated">
            <a:extLst>
              <a:ext uri="{FF2B5EF4-FFF2-40B4-BE49-F238E27FC236}">
                <a16:creationId xmlns:a16="http://schemas.microsoft.com/office/drawing/2014/main" id="{C1AF4930-FACD-57ED-A8F8-AC75EFB94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013" y="3554569"/>
            <a:ext cx="4300965" cy="3229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A3D7F7-FFE8-0CF9-40F3-F9C2B6CAF67B}"/>
              </a:ext>
            </a:extLst>
          </p:cNvPr>
          <p:cNvSpPr txBox="1"/>
          <p:nvPr/>
        </p:nvSpPr>
        <p:spPr>
          <a:xfrm>
            <a:off x="3336045" y="3244334"/>
            <a:ext cx="454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Toshiba E3730A, 50MW S-band Klystrons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54E246-DF8A-4834-C56D-28FE54AE2E53}"/>
              </a:ext>
            </a:extLst>
          </p:cNvPr>
          <p:cNvGrpSpPr/>
          <p:nvPr/>
        </p:nvGrpSpPr>
        <p:grpSpPr>
          <a:xfrm>
            <a:off x="8142368" y="5328076"/>
            <a:ext cx="3458012" cy="1589946"/>
            <a:chOff x="8733988" y="4673291"/>
            <a:chExt cx="3458012" cy="1589946"/>
          </a:xfrm>
        </p:grpSpPr>
        <p:pic>
          <p:nvPicPr>
            <p:cNvPr id="1026" name="Picture 2" descr="FAST-PS">
              <a:extLst>
                <a:ext uri="{FF2B5EF4-FFF2-40B4-BE49-F238E27FC236}">
                  <a16:creationId xmlns:a16="http://schemas.microsoft.com/office/drawing/2014/main" id="{9DF5FCEC-2E01-4D5A-2866-D68302B26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988" y="5158745"/>
              <a:ext cx="3458012" cy="11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43842F-D8C8-856B-7212-58DBFF320619}"/>
                </a:ext>
              </a:extLst>
            </p:cNvPr>
            <p:cNvSpPr txBox="1"/>
            <p:nvPr/>
          </p:nvSpPr>
          <p:spPr>
            <a:xfrm>
              <a:off x="9151666" y="4673291"/>
              <a:ext cx="23775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Next Generation CAEN PS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System for ATF Magnets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1954CFFE-2BCD-F009-F214-F27759D40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1" b="24778"/>
          <a:stretch/>
        </p:blipFill>
        <p:spPr bwMode="auto">
          <a:xfrm>
            <a:off x="8253730" y="3653686"/>
            <a:ext cx="2891022" cy="17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FBC5A0A-1E4B-F5A2-7364-31199C14FA52}"/>
              </a:ext>
            </a:extLst>
          </p:cNvPr>
          <p:cNvGrpSpPr/>
          <p:nvPr/>
        </p:nvGrpSpPr>
        <p:grpSpPr>
          <a:xfrm>
            <a:off x="349841" y="3266771"/>
            <a:ext cx="2704564" cy="2996466"/>
            <a:chOff x="349841" y="3266771"/>
            <a:chExt cx="2704564" cy="29964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E7C79C-478C-A503-9691-5976F0C38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528"/>
            <a:stretch/>
          </p:blipFill>
          <p:spPr>
            <a:xfrm>
              <a:off x="349841" y="3266771"/>
              <a:ext cx="2704564" cy="29964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A25607-E8A0-C5B6-49FE-8CC493109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0172" b="95148"/>
            <a:stretch/>
          </p:blipFill>
          <p:spPr>
            <a:xfrm>
              <a:off x="1977235" y="3638771"/>
              <a:ext cx="1077170" cy="17210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F1C0739-1AED-0061-D21D-73EB9F393865}"/>
              </a:ext>
            </a:extLst>
          </p:cNvPr>
          <p:cNvSpPr txBox="1"/>
          <p:nvPr/>
        </p:nvSpPr>
        <p:spPr>
          <a:xfrm>
            <a:off x="8473484" y="3167390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Cycle – Femtosecond Class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209473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174D-1B19-BDDE-A9AB-3EB2E3B2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ATF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CD83-78A6-BC59-0C10-E031F8FE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1119883"/>
            <a:ext cx="8013841" cy="420213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Support for a new ARDAP Initiative:  </a:t>
            </a:r>
            <a:r>
              <a:rPr lang="en-US" dirty="0" err="1"/>
              <a:t>BeamNetUS</a:t>
            </a:r>
            <a:endParaRPr lang="en-US" dirty="0"/>
          </a:p>
          <a:p>
            <a:pPr lvl="1"/>
            <a:r>
              <a:rPr lang="en-US" dirty="0"/>
              <a:t>Chair: </a:t>
            </a:r>
            <a:r>
              <a:rPr lang="en-US" dirty="0" err="1"/>
              <a:t>Navid</a:t>
            </a:r>
            <a:r>
              <a:rPr lang="en-US" dirty="0"/>
              <a:t> </a:t>
            </a:r>
            <a:r>
              <a:rPr lang="en-US" dirty="0" err="1"/>
              <a:t>Vafaei-Najafabadi</a:t>
            </a:r>
            <a:endParaRPr lang="en-US" dirty="0"/>
          </a:p>
          <a:p>
            <a:pPr lvl="1"/>
            <a:r>
              <a:rPr lang="en-US" dirty="0"/>
              <a:t>First User Hours</a:t>
            </a:r>
            <a:br>
              <a:rPr lang="en-US" dirty="0"/>
            </a:br>
            <a:r>
              <a:rPr lang="en-US" dirty="0"/>
              <a:t>to be delivered in</a:t>
            </a:r>
            <a:br>
              <a:rPr lang="en-US" dirty="0"/>
            </a:br>
            <a:r>
              <a:rPr lang="en-US" dirty="0"/>
              <a:t>FY25</a:t>
            </a:r>
          </a:p>
          <a:p>
            <a:pPr lvl="1"/>
            <a:r>
              <a:rPr lang="en-US" dirty="0"/>
              <a:t>FY26:  Anticipate</a:t>
            </a:r>
            <a:br>
              <a:rPr lang="en-US" dirty="0"/>
            </a:br>
            <a:r>
              <a:rPr lang="en-US" dirty="0"/>
              <a:t>expanded access</a:t>
            </a:r>
            <a:br>
              <a:rPr lang="en-US" dirty="0"/>
            </a:br>
            <a:r>
              <a:rPr lang="en-US" dirty="0"/>
              <a:t>to the ATF and all </a:t>
            </a:r>
            <a:br>
              <a:rPr lang="en-US" dirty="0"/>
            </a:br>
            <a:r>
              <a:rPr lang="en-US" dirty="0"/>
              <a:t>LEAD capabilities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B9E5E-702F-4C56-DCB8-4971B6791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81074A-AD49-1BAF-F7BC-F2AC88E52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0" b="20797"/>
          <a:stretch/>
        </p:blipFill>
        <p:spPr>
          <a:xfrm>
            <a:off x="3524036" y="1935079"/>
            <a:ext cx="8667964" cy="43847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934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E23F-27AE-55DF-0533-E4E9D98D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4740"/>
            <a:ext cx="11049000" cy="1083528"/>
          </a:xfrm>
        </p:spPr>
        <p:txBody>
          <a:bodyPr/>
          <a:lstStyle/>
          <a:p>
            <a:r>
              <a:rPr lang="en-US" dirty="0"/>
              <a:t>Other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3A3C-6A88-6ACA-E872-BC285876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76045"/>
            <a:ext cx="11346522" cy="53405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many developments in the field: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 BNL, the EIC effort is ramping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HEP, the P5 report supports new research efforts for future colliders</a:t>
            </a:r>
          </a:p>
          <a:p>
            <a:pPr marL="914400" lvl="1" indent="-457200"/>
            <a:r>
              <a:rPr lang="en-US" dirty="0"/>
              <a:t>Higgs Factory</a:t>
            </a:r>
          </a:p>
          <a:p>
            <a:pPr marL="914400" lvl="1" indent="-457200"/>
            <a:r>
              <a:rPr lang="en-US" dirty="0"/>
              <a:t>10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pCM</a:t>
            </a:r>
            <a:r>
              <a:rPr lang="en-US" dirty="0"/>
              <a:t> machine [proton-proton, muon collider, or possibly </a:t>
            </a:r>
            <a:r>
              <a:rPr lang="en-US" dirty="0" err="1"/>
              <a:t>wakefield</a:t>
            </a:r>
            <a:r>
              <a:rPr lang="en-US" dirty="0"/>
              <a:t> accelerator based]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BNL has new 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drives evolution and change in our organization</a:t>
            </a:r>
          </a:p>
          <a:p>
            <a:pPr marL="914400" lvl="1" indent="-457200"/>
            <a:r>
              <a:rPr lang="en-US" dirty="0"/>
              <a:t>Effective April 1, I will be stepping down as ATF Director in conjunction with moving on from leading the ATRO Accelerator Facilities Division to chair the new Accelerator Science &amp; Technology Department</a:t>
            </a:r>
          </a:p>
          <a:p>
            <a:pPr marL="1371600" lvl="2" indent="-457200"/>
            <a:r>
              <a:rPr lang="en-US" dirty="0"/>
              <a:t>Igor </a:t>
            </a:r>
            <a:r>
              <a:rPr lang="en-US" dirty="0" err="1"/>
              <a:t>Pogorelsky</a:t>
            </a:r>
            <a:r>
              <a:rPr lang="en-US" dirty="0"/>
              <a:t> has kindly agreed to act as Interim ATF Director</a:t>
            </a:r>
          </a:p>
          <a:p>
            <a:pPr marL="1371600" lvl="2" indent="-457200"/>
            <a:r>
              <a:rPr lang="en-US" dirty="0"/>
              <a:t>We will be conducting an international search for a new Accelerator Facilities Division Director who will also serve as ATF Director</a:t>
            </a:r>
          </a:p>
          <a:p>
            <a:pPr marL="1371600" lvl="2" indent="-457200"/>
            <a:r>
              <a:rPr lang="en-US" dirty="0"/>
              <a:t>We are counting on all of you to recommend outstanding candidates for this role!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1A8D7-0214-DB68-FE17-C7F8A3E47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9279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11018C-8D96-B5D6-1DBB-BC1FDE0F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AS&amp;T Department Organization Chart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F39D13-46AB-8979-3AD2-84262A54E0C5}"/>
              </a:ext>
            </a:extLst>
          </p:cNvPr>
          <p:cNvSpPr/>
          <p:nvPr/>
        </p:nvSpPr>
        <p:spPr>
          <a:xfrm>
            <a:off x="4267199" y="937734"/>
            <a:ext cx="3657600" cy="2227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Accelerator S&amp;T Department (AS)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 Palmer, Chair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Ilardi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Department Administrator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5038" algn="r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Deputy Chair	Kathleen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5038" algn="r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Deputy for Operations	(Kristen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Rubino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(A)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5038" algn="r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Deputy for Projects	(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Shresht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Joshi) (A)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5038" algn="r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EIC Coordination	(Bill Wahl)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5038" algn="r"/>
              </a:tabLst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5038" algn="r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Chief ME	Andrew Simmonds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5038" algn="r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Chief EE	Piyush Joshi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5038" algn="r"/>
              </a:tabLst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BCECA-EB6E-971E-6565-9681D7995065}"/>
              </a:ext>
            </a:extLst>
          </p:cNvPr>
          <p:cNvSpPr/>
          <p:nvPr/>
        </p:nvSpPr>
        <p:spPr>
          <a:xfrm>
            <a:off x="8318678" y="1517764"/>
            <a:ext cx="2045595" cy="10625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Administrative 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(MJ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Ilardi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(GL)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Andrea Volk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Anna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Shaftan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Hire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7D65F-1FA6-0A96-5751-479D28C36C6C}"/>
              </a:ext>
            </a:extLst>
          </p:cNvPr>
          <p:cNvSpPr/>
          <p:nvPr/>
        </p:nvSpPr>
        <p:spPr>
          <a:xfrm>
            <a:off x="358464" y="3505075"/>
            <a:ext cx="5120640" cy="25669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Accelerator Facilities Division (AF)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(Mark Palmer) (I),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Director*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(MJ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Ilardi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), Division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Karl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Kusche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ESH Manager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73500" algn="r"/>
              </a:tabLst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  <a:tab pos="4964113" algn="r"/>
              </a:tabLst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ATF Director*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Igor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Pogorelsky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(I)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  <a:tab pos="4964113" algn="r"/>
              </a:tabLst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 Facility Manager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TBD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  <a:tab pos="4964113" algn="r"/>
              </a:tabLst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Research &amp; Development/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BeamNetUS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Navid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Vafaei-Najafabadi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(JA)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  <a:tab pos="4964113" algn="r"/>
              </a:tabLst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Facilities Operations &amp; Research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  <a:tab pos="4964113" algn="r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LWIR Laser Systems	Igor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Pogorelsky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  <a:tab pos="4964113" algn="r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NIR Laser Systems	Marcus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Babzien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  <a:tab pos="4964113" algn="r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E-Beam Systems	Mikhail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Fedurin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  <a:tab pos="4964113" algn="r"/>
              </a:tabLst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Facilities Engineering &amp; Technical Support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(Andrew Simmonds)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27363" algn="r"/>
                <a:tab pos="3078163" algn="r"/>
              </a:tabLst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1BEC98-FC0E-9826-5588-3651EB37AF5E}"/>
              </a:ext>
            </a:extLst>
          </p:cNvPr>
          <p:cNvSpPr/>
          <p:nvPr/>
        </p:nvSpPr>
        <p:spPr>
          <a:xfrm>
            <a:off x="6712896" y="3502497"/>
            <a:ext cx="5120640" cy="1897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Magnet Division (AM)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Michael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Anerella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(A),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(Andrea Volk), Division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Marteenio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Samms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ESH Manager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73500" algn="r"/>
              </a:tabLst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11725" algn="r"/>
              </a:tabLst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Mechanical Engineering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Jesse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Schmalzle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11725" algn="r"/>
              </a:tabLst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Electrical Systems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(Piyush Joshi)(I)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11725" algn="r"/>
              </a:tabLst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Cryogenic Systems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New Hire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11725" algn="r"/>
              </a:tabLst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Magnet Science &amp; Technology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Vikas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Teotia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911206-D8FC-C641-2400-1AC1BBBF50CC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7924799" y="2049042"/>
            <a:ext cx="393879" cy="22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4154C67F-FF07-BAFC-2D1E-94052E04FB4E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rot="16200000" flipH="1">
            <a:off x="7515777" y="1745058"/>
            <a:ext cx="337660" cy="317721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CB0BF347-1402-9869-EFFD-3A7FB6005B02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5400000">
            <a:off x="4337273" y="1746349"/>
            <a:ext cx="340238" cy="3177215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E48C7D2-3098-28AE-F92E-A424FE4B7A94}"/>
              </a:ext>
            </a:extLst>
          </p:cNvPr>
          <p:cNvSpPr txBox="1"/>
          <p:nvPr/>
        </p:nvSpPr>
        <p:spPr>
          <a:xfrm>
            <a:off x="4320927" y="5842144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DRAFT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C092D0-D420-6124-B55F-339DCD5DE8A5}"/>
              </a:ext>
            </a:extLst>
          </p:cNvPr>
          <p:cNvSpPr txBox="1"/>
          <p:nvPr/>
        </p:nvSpPr>
        <p:spPr>
          <a:xfrm>
            <a:off x="8690806" y="5608866"/>
            <a:ext cx="183806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   = Joint Appointment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     = Interim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    = Acting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()     = Dual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    = Combined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 = New 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8476A-E993-1832-FA6D-8A41DE9CF1EA}"/>
              </a:ext>
            </a:extLst>
          </p:cNvPr>
          <p:cNvSpPr txBox="1"/>
          <p:nvPr/>
        </p:nvSpPr>
        <p:spPr>
          <a:xfrm>
            <a:off x="934948" y="1458304"/>
            <a:ext cx="241194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Effective April 1, 2024</a:t>
            </a:r>
          </a:p>
        </p:txBody>
      </p:sp>
    </p:spTree>
    <p:extLst>
      <p:ext uri="{BB962C8B-B14F-4D97-AF65-F5344CB8AC3E}">
        <p14:creationId xmlns:p14="http://schemas.microsoft.com/office/powerpoint/2010/main" val="167100936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_Division_2023" id="{AF0A373D-0303-144E-B1F1-C79E1E3814D2}" vid="{AAA35494-A14D-2445-A245-39BA3508D87A}"/>
    </a:ext>
  </a:extLst>
</a:theme>
</file>

<file path=ppt/theme/theme2.xml><?xml version="1.0" encoding="utf-8"?>
<a:theme xmlns:a="http://schemas.openxmlformats.org/drawingml/2006/main" name="1_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7D9CE81-CC8F-424C-99C4-02D845183FA5}" vid="{B46B5B67-860E-5B47-8972-B921C873C4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253</TotalTime>
  <Words>1304</Words>
  <Application>Microsoft Macintosh PowerPoint</Application>
  <PresentationFormat>Widescreen</PresentationFormat>
  <Paragraphs>134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BNL</vt:lpstr>
      <vt:lpstr>1_BNL</vt:lpstr>
      <vt:lpstr>ATF ARR,  FY24-25 Running Plans, and Other News</vt:lpstr>
      <vt:lpstr>Overview of ARR History</vt:lpstr>
      <vt:lpstr>FY24 Running Plans – Next Steps</vt:lpstr>
      <vt:lpstr>Focus of the Upcoming ATF Science Planning Workshop: June 20-21</vt:lpstr>
      <vt:lpstr>FY25 Running Plans – Next Steps</vt:lpstr>
      <vt:lpstr>Plans for the ATF Operational Improvements</vt:lpstr>
      <vt:lpstr>Other ATF Plans</vt:lpstr>
      <vt:lpstr>Other News</vt:lpstr>
      <vt:lpstr>AS&amp;T Department Organization Chart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26th ATF Users Meeting –  Logistics &amp; Opening Remarks</dc:title>
  <dc:subject/>
  <dc:creator>Mark Palmer</dc:creator>
  <cp:keywords/>
  <dc:description/>
  <cp:lastModifiedBy>Mark Palmer</cp:lastModifiedBy>
  <cp:revision>2</cp:revision>
  <dcterms:created xsi:type="dcterms:W3CDTF">2024-03-26T10:47:45Z</dcterms:created>
  <dcterms:modified xsi:type="dcterms:W3CDTF">2024-03-26T15:08:10Z</dcterms:modified>
  <cp:category/>
</cp:coreProperties>
</file>