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8"/>
  </p:notesMasterIdLst>
  <p:sldIdLst>
    <p:sldId id="400" r:id="rId2"/>
    <p:sldId id="401" r:id="rId3"/>
    <p:sldId id="402" r:id="rId4"/>
    <p:sldId id="404" r:id="rId5"/>
    <p:sldId id="411" r:id="rId6"/>
    <p:sldId id="410" r:id="rId7"/>
    <p:sldId id="412" r:id="rId8"/>
    <p:sldId id="409" r:id="rId9"/>
    <p:sldId id="1911" r:id="rId10"/>
    <p:sldId id="405" r:id="rId11"/>
    <p:sldId id="408" r:id="rId12"/>
    <p:sldId id="278" r:id="rId13"/>
    <p:sldId id="324" r:id="rId14"/>
    <p:sldId id="321" r:id="rId15"/>
    <p:sldId id="1933" r:id="rId16"/>
    <p:sldId id="1934" r:id="rId17"/>
    <p:sldId id="1938" r:id="rId18"/>
    <p:sldId id="1942" r:id="rId19"/>
    <p:sldId id="413" r:id="rId20"/>
    <p:sldId id="1941" r:id="rId21"/>
    <p:sldId id="1940" r:id="rId22"/>
    <p:sldId id="415" r:id="rId23"/>
    <p:sldId id="1936" r:id="rId24"/>
    <p:sldId id="270" r:id="rId25"/>
    <p:sldId id="271" r:id="rId26"/>
    <p:sldId id="193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01"/>
    <a:srgbClr val="FFFC00"/>
    <a:srgbClr val="FF2600"/>
    <a:srgbClr val="337577"/>
    <a:srgbClr val="FF9300"/>
    <a:srgbClr val="FFF700"/>
    <a:srgbClr val="D12209"/>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09"/>
    <p:restoredTop sz="94694"/>
  </p:normalViewPr>
  <p:slideViewPr>
    <p:cSldViewPr snapToGrid="0" snapToObjects="1">
      <p:cViewPr>
        <p:scale>
          <a:sx n="111" d="100"/>
          <a:sy n="111" d="100"/>
        </p:scale>
        <p:origin x="1072" y="43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3/25/24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0657-D6E0-BE42-9DAC-E9A6565AE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390A6F-F3CD-154C-8ACE-8EBC6BC28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70D4B1-35E6-1744-8CBA-9C192195E9DC}"/>
              </a:ext>
            </a:extLst>
          </p:cNvPr>
          <p:cNvSpPr>
            <a:spLocks noGrp="1"/>
          </p:cNvSpPr>
          <p:nvPr>
            <p:ph type="dt" sz="half" idx="10"/>
          </p:nvPr>
        </p:nvSpPr>
        <p:spPr/>
        <p:txBody>
          <a:bodyPr/>
          <a:lstStyle/>
          <a:p>
            <a:fld id="{A6D8449A-ECD1-1C49-A3A0-6FE365F2ED53}" type="datetimeFigureOut">
              <a:rPr lang="en-US" smtClean="0"/>
              <a:t>3/25/24</a:t>
            </a:fld>
            <a:endParaRPr lang="en-US"/>
          </a:p>
        </p:txBody>
      </p:sp>
      <p:sp>
        <p:nvSpPr>
          <p:cNvPr id="5" name="Footer Placeholder 4">
            <a:extLst>
              <a:ext uri="{FF2B5EF4-FFF2-40B4-BE49-F238E27FC236}">
                <a16:creationId xmlns:a16="http://schemas.microsoft.com/office/drawing/2014/main" id="{78766F16-77FE-F640-B44E-59AAFAB4A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96ADA-3ECD-1342-8EB2-63185E5E2A85}"/>
              </a:ext>
            </a:extLst>
          </p:cNvPr>
          <p:cNvSpPr>
            <a:spLocks noGrp="1"/>
          </p:cNvSpPr>
          <p:nvPr>
            <p:ph type="sldNum" sz="quarter" idx="12"/>
          </p:nvPr>
        </p:nvSpPr>
        <p:spPr/>
        <p:txBody>
          <a:bodyPr/>
          <a:lstStyle/>
          <a:p>
            <a:fld id="{E43CB878-864C-DB4B-B3B2-873D6E44A439}" type="slidenum">
              <a:rPr lang="en-US" smtClean="0"/>
              <a:t>‹#›</a:t>
            </a:fld>
            <a:endParaRPr lang="en-US"/>
          </a:p>
        </p:txBody>
      </p:sp>
    </p:spTree>
    <p:extLst>
      <p:ext uri="{BB962C8B-B14F-4D97-AF65-F5344CB8AC3E}">
        <p14:creationId xmlns:p14="http://schemas.microsoft.com/office/powerpoint/2010/main" val="63642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2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85D0B2-58B7-6847-7D24-36C995B40DF1}"/>
              </a:ext>
            </a:extLst>
          </p:cNvPr>
          <p:cNvSpPr>
            <a:spLocks noGrp="1"/>
          </p:cNvSpPr>
          <p:nvPr>
            <p:ph type="sldNum" sz="quarter" idx="4"/>
          </p:nvPr>
        </p:nvSpPr>
        <p:spPr/>
        <p:txBody>
          <a:bodyPr/>
          <a:lstStyle/>
          <a:p>
            <a:fld id="{933A556B-7C63-244D-9B7C-B0EA8042B330}" type="slidenum">
              <a:rPr lang="en-US" smtClean="0"/>
              <a:pPr/>
              <a:t>1</a:t>
            </a:fld>
            <a:endParaRPr lang="en-US" dirty="0"/>
          </a:p>
        </p:txBody>
      </p:sp>
      <p:sp>
        <p:nvSpPr>
          <p:cNvPr id="7" name="Rectangle 6">
            <a:extLst>
              <a:ext uri="{FF2B5EF4-FFF2-40B4-BE49-F238E27FC236}">
                <a16:creationId xmlns:a16="http://schemas.microsoft.com/office/drawing/2014/main" id="{1E194D78-3A46-9377-1377-E2E70D601860}"/>
              </a:ext>
            </a:extLst>
          </p:cNvPr>
          <p:cNvSpPr/>
          <p:nvPr/>
        </p:nvSpPr>
        <p:spPr>
          <a:xfrm>
            <a:off x="1920654" y="477053"/>
            <a:ext cx="10516737" cy="954107"/>
          </a:xfrm>
          <a:prstGeom prst="rect">
            <a:avLst/>
          </a:prstGeom>
        </p:spPr>
        <p:txBody>
          <a:bodyPr wrap="square">
            <a:spAutoFit/>
          </a:bodyPr>
          <a:lstStyle/>
          <a:p>
            <a:r>
              <a:rPr lang="en-US" sz="2800" b="1" dirty="0">
                <a:solidFill>
                  <a:schemeClr val="accent2"/>
                </a:solidFill>
              </a:rPr>
              <a:t>Direct Measurements of Fields and Radiation in the Self-Modulated Plasma Wakefield Regime</a:t>
            </a:r>
          </a:p>
        </p:txBody>
      </p:sp>
      <p:sp>
        <p:nvSpPr>
          <p:cNvPr id="8" name="TextBox 7">
            <a:extLst>
              <a:ext uri="{FF2B5EF4-FFF2-40B4-BE49-F238E27FC236}">
                <a16:creationId xmlns:a16="http://schemas.microsoft.com/office/drawing/2014/main" id="{933B6DD6-4A23-5EB6-B118-81899D1F5FD1}"/>
              </a:ext>
            </a:extLst>
          </p:cNvPr>
          <p:cNvSpPr txBox="1"/>
          <p:nvPr/>
        </p:nvSpPr>
        <p:spPr>
          <a:xfrm>
            <a:off x="190500" y="25400"/>
            <a:ext cx="1465466" cy="400110"/>
          </a:xfrm>
          <a:prstGeom prst="rect">
            <a:avLst/>
          </a:prstGeom>
          <a:noFill/>
        </p:spPr>
        <p:txBody>
          <a:bodyPr wrap="none" rtlCol="0">
            <a:spAutoFit/>
          </a:bodyPr>
          <a:lstStyle/>
          <a:p>
            <a:r>
              <a:rPr lang="en-US" sz="2000" b="1" dirty="0">
                <a:solidFill>
                  <a:schemeClr val="accent1"/>
                </a:solidFill>
              </a:rPr>
              <a:t>Project ID:</a:t>
            </a:r>
          </a:p>
        </p:txBody>
      </p:sp>
      <p:sp>
        <p:nvSpPr>
          <p:cNvPr id="9" name="TextBox 8">
            <a:extLst>
              <a:ext uri="{FF2B5EF4-FFF2-40B4-BE49-F238E27FC236}">
                <a16:creationId xmlns:a16="http://schemas.microsoft.com/office/drawing/2014/main" id="{86B2FC29-AA9D-3A77-7FE4-95F3CE7F2BD6}"/>
              </a:ext>
            </a:extLst>
          </p:cNvPr>
          <p:cNvSpPr txBox="1"/>
          <p:nvPr/>
        </p:nvSpPr>
        <p:spPr>
          <a:xfrm>
            <a:off x="190500" y="527853"/>
            <a:ext cx="1730154" cy="400110"/>
          </a:xfrm>
          <a:prstGeom prst="rect">
            <a:avLst/>
          </a:prstGeom>
          <a:noFill/>
        </p:spPr>
        <p:txBody>
          <a:bodyPr wrap="none" rtlCol="0">
            <a:spAutoFit/>
          </a:bodyPr>
          <a:lstStyle/>
          <a:p>
            <a:r>
              <a:rPr lang="en-US" sz="2000" b="1" dirty="0">
                <a:solidFill>
                  <a:schemeClr val="accent1"/>
                </a:solidFill>
              </a:rPr>
              <a:t>Project Title:</a:t>
            </a:r>
          </a:p>
        </p:txBody>
      </p:sp>
      <p:sp>
        <p:nvSpPr>
          <p:cNvPr id="10" name="Rectangle 9">
            <a:extLst>
              <a:ext uri="{FF2B5EF4-FFF2-40B4-BE49-F238E27FC236}">
                <a16:creationId xmlns:a16="http://schemas.microsoft.com/office/drawing/2014/main" id="{1BF7968A-3EA4-7FBC-17C3-5AFEAED02944}"/>
              </a:ext>
            </a:extLst>
          </p:cNvPr>
          <p:cNvSpPr/>
          <p:nvPr/>
        </p:nvSpPr>
        <p:spPr>
          <a:xfrm>
            <a:off x="1920653" y="-51544"/>
            <a:ext cx="10516737" cy="523220"/>
          </a:xfrm>
          <a:prstGeom prst="rect">
            <a:avLst/>
          </a:prstGeom>
        </p:spPr>
        <p:txBody>
          <a:bodyPr wrap="square">
            <a:spAutoFit/>
          </a:bodyPr>
          <a:lstStyle/>
          <a:p>
            <a:r>
              <a:rPr lang="en-US" sz="2800" b="1" dirty="0">
                <a:solidFill>
                  <a:schemeClr val="accent2"/>
                </a:solidFill>
              </a:rPr>
              <a:t>AE93</a:t>
            </a:r>
          </a:p>
        </p:txBody>
      </p:sp>
      <p:grpSp>
        <p:nvGrpSpPr>
          <p:cNvPr id="15" name="Group 14">
            <a:extLst>
              <a:ext uri="{FF2B5EF4-FFF2-40B4-BE49-F238E27FC236}">
                <a16:creationId xmlns:a16="http://schemas.microsoft.com/office/drawing/2014/main" id="{522AB42D-FFB4-3022-6CA6-B8F2B1B456BD}"/>
              </a:ext>
            </a:extLst>
          </p:cNvPr>
          <p:cNvGrpSpPr/>
          <p:nvPr/>
        </p:nvGrpSpPr>
        <p:grpSpPr>
          <a:xfrm>
            <a:off x="124751" y="1964706"/>
            <a:ext cx="12067249" cy="4458346"/>
            <a:chOff x="286647" y="1709070"/>
            <a:chExt cx="12067249" cy="4458346"/>
          </a:xfrm>
        </p:grpSpPr>
        <p:sp>
          <p:nvSpPr>
            <p:cNvPr id="16" name="TextBox 15">
              <a:extLst>
                <a:ext uri="{FF2B5EF4-FFF2-40B4-BE49-F238E27FC236}">
                  <a16:creationId xmlns:a16="http://schemas.microsoft.com/office/drawing/2014/main" id="{C1772AAF-99C6-E266-9B41-A08225E217E4}"/>
                </a:ext>
              </a:extLst>
            </p:cNvPr>
            <p:cNvSpPr txBox="1"/>
            <p:nvPr/>
          </p:nvSpPr>
          <p:spPr>
            <a:xfrm>
              <a:off x="286647" y="1920099"/>
              <a:ext cx="4449868" cy="4247317"/>
            </a:xfrm>
            <a:prstGeom prst="rect">
              <a:avLst/>
            </a:prstGeom>
            <a:noFill/>
          </p:spPr>
          <p:txBody>
            <a:bodyPr wrap="square" rtlCol="0">
              <a:spAutoFit/>
            </a:bodyPr>
            <a:lstStyle/>
            <a:p>
              <a:r>
                <a:rPr lang="en-US" b="1" i="1" dirty="0">
                  <a:solidFill>
                    <a:schemeClr val="bg1"/>
                  </a:solidFill>
                </a:rPr>
                <a:t>Stony Brook University</a:t>
              </a:r>
            </a:p>
            <a:p>
              <a:endParaRPr lang="en-US" b="1" i="1" dirty="0">
                <a:solidFill>
                  <a:schemeClr val="bg1"/>
                </a:solidFill>
              </a:endParaRPr>
            </a:p>
            <a:p>
              <a:endParaRPr lang="en-US" b="1" i="1" dirty="0">
                <a:solidFill>
                  <a:schemeClr val="bg1"/>
                </a:solidFill>
              </a:endParaRPr>
            </a:p>
            <a:p>
              <a:endParaRPr lang="en-US" b="1" i="1" dirty="0">
                <a:solidFill>
                  <a:schemeClr val="bg1"/>
                </a:solidFill>
              </a:endParaRPr>
            </a:p>
            <a:p>
              <a:endParaRPr lang="en-US" b="1" i="1" dirty="0">
                <a:solidFill>
                  <a:schemeClr val="bg1"/>
                </a:solidFill>
              </a:endParaRPr>
            </a:p>
            <a:p>
              <a:endParaRPr lang="en-US" b="1" i="1" dirty="0">
                <a:solidFill>
                  <a:schemeClr val="bg1"/>
                </a:solidFill>
              </a:endParaRPr>
            </a:p>
            <a:p>
              <a:endParaRPr lang="en-US" b="1" i="1" dirty="0">
                <a:solidFill>
                  <a:schemeClr val="bg1"/>
                </a:solidFill>
              </a:endParaRPr>
            </a:p>
            <a:p>
              <a:r>
                <a:rPr lang="en-US" b="1" i="1" dirty="0">
                  <a:solidFill>
                    <a:schemeClr val="bg1"/>
                  </a:solidFill>
                </a:rPr>
                <a:t>Brookhaven National Laboratory</a:t>
              </a:r>
            </a:p>
            <a:p>
              <a:endParaRPr lang="en-US" b="1" i="1" dirty="0">
                <a:solidFill>
                  <a:schemeClr val="bg1"/>
                </a:solidFill>
              </a:endParaRPr>
            </a:p>
            <a:p>
              <a:endParaRPr lang="en-US" b="1" i="1" dirty="0">
                <a:solidFill>
                  <a:schemeClr val="bg1"/>
                </a:solidFill>
              </a:endParaRPr>
            </a:p>
            <a:p>
              <a:r>
                <a:rPr lang="en-US" b="1" i="1" dirty="0">
                  <a:solidFill>
                    <a:schemeClr val="bg1"/>
                  </a:solidFill>
                </a:rPr>
                <a:t>University of Texas at Austin</a:t>
              </a:r>
            </a:p>
            <a:p>
              <a:endParaRPr lang="en-US" b="1" i="1" dirty="0">
                <a:solidFill>
                  <a:schemeClr val="bg1"/>
                </a:solidFill>
              </a:endParaRPr>
            </a:p>
            <a:p>
              <a:r>
                <a:rPr lang="en-US" b="1" i="1" dirty="0">
                  <a:solidFill>
                    <a:schemeClr val="bg1"/>
                  </a:solidFill>
                </a:rPr>
                <a:t>University of California Los Angeles      			</a:t>
              </a:r>
              <a:endParaRPr lang="en-US" dirty="0"/>
            </a:p>
            <a:p>
              <a:endParaRPr lang="en-US" b="1" dirty="0">
                <a:solidFill>
                  <a:schemeClr val="bg1"/>
                </a:solidFill>
              </a:endParaRPr>
            </a:p>
          </p:txBody>
        </p:sp>
        <p:sp>
          <p:nvSpPr>
            <p:cNvPr id="17" name="TextBox 16">
              <a:extLst>
                <a:ext uri="{FF2B5EF4-FFF2-40B4-BE49-F238E27FC236}">
                  <a16:creationId xmlns:a16="http://schemas.microsoft.com/office/drawing/2014/main" id="{BF5404F3-A03F-63DA-5F6D-F8362ADC944A}"/>
                </a:ext>
              </a:extLst>
            </p:cNvPr>
            <p:cNvSpPr txBox="1"/>
            <p:nvPr/>
          </p:nvSpPr>
          <p:spPr>
            <a:xfrm>
              <a:off x="4915172" y="1709070"/>
              <a:ext cx="7438724" cy="2031325"/>
            </a:xfrm>
            <a:prstGeom prst="rect">
              <a:avLst/>
            </a:prstGeom>
            <a:noFill/>
          </p:spPr>
          <p:txBody>
            <a:bodyPr wrap="square" rtlCol="0">
              <a:spAutoFit/>
            </a:bodyPr>
            <a:lstStyle/>
            <a:p>
              <a:r>
                <a:rPr lang="en-US" b="1" dirty="0">
                  <a:solidFill>
                    <a:schemeClr val="accent2"/>
                  </a:solidFill>
                </a:rPr>
                <a:t>V.N. Litvinenko (PI), N. Vafaei-Najafabadi (PI),</a:t>
              </a:r>
              <a:r>
                <a:rPr lang="en-US" b="1" dirty="0">
                  <a:solidFill>
                    <a:schemeClr val="bg1"/>
                  </a:solidFill>
                </a:rPr>
                <a:t> </a:t>
              </a:r>
              <a:r>
                <a:rPr lang="en-US" b="1" dirty="0">
                  <a:solidFill>
                    <a:schemeClr val="accent2"/>
                  </a:solidFill>
                </a:rPr>
                <a:t>R. </a:t>
              </a:r>
              <a:r>
                <a:rPr lang="en-US" b="1" dirty="0" err="1">
                  <a:solidFill>
                    <a:schemeClr val="accent2"/>
                  </a:solidFill>
                </a:rPr>
                <a:t>Samulyak</a:t>
              </a:r>
              <a:r>
                <a:rPr lang="en-US" b="1" dirty="0">
                  <a:solidFill>
                    <a:schemeClr val="accent2"/>
                  </a:solidFill>
                </a:rPr>
                <a:t> (PI)</a:t>
              </a:r>
              <a:endParaRPr lang="en-US" b="1" dirty="0">
                <a:solidFill>
                  <a:schemeClr val="bg1"/>
                </a:solidFill>
              </a:endParaRPr>
            </a:p>
            <a:p>
              <a:r>
                <a:rPr lang="en-US" b="1" dirty="0">
                  <a:solidFill>
                    <a:schemeClr val="bg1"/>
                  </a:solidFill>
                </a:rPr>
                <a:t>Research Scientists I. </a:t>
              </a:r>
              <a:r>
                <a:rPr lang="en-US" b="1" dirty="0" err="1">
                  <a:solidFill>
                    <a:schemeClr val="bg1"/>
                  </a:solidFill>
                </a:rPr>
                <a:t>Petrushina</a:t>
              </a:r>
              <a:r>
                <a:rPr lang="en-US" b="1" dirty="0">
                  <a:solidFill>
                    <a:schemeClr val="bg1"/>
                  </a:solidFill>
                </a:rPr>
                <a:t>, A. Jain, L. Diana Amorim,</a:t>
              </a:r>
            </a:p>
            <a:p>
              <a:r>
                <a:rPr lang="en-US" b="1" dirty="0">
                  <a:solidFill>
                    <a:schemeClr val="bg1"/>
                  </a:solidFill>
                </a:rPr>
                <a:t>Grad Students: A. Gaikwad, A. Cheng, P. </a:t>
              </a:r>
              <a:r>
                <a:rPr lang="en-US" b="1" dirty="0" err="1">
                  <a:solidFill>
                    <a:schemeClr val="bg1"/>
                  </a:solidFill>
                </a:rPr>
                <a:t>Iapozzuto</a:t>
              </a:r>
              <a:r>
                <a:rPr lang="en-US" b="1" dirty="0">
                  <a:solidFill>
                    <a:schemeClr val="bg1"/>
                  </a:solidFill>
                </a:rPr>
                <a:t> (MSI), P. Kumar, R. Patil (MA)</a:t>
              </a:r>
            </a:p>
            <a:p>
              <a:r>
                <a:rPr lang="en-US" b="1" dirty="0">
                  <a:solidFill>
                    <a:schemeClr val="bg1"/>
                  </a:solidFill>
                </a:rPr>
                <a:t>Undergrad Students: E. </a:t>
              </a:r>
              <a:r>
                <a:rPr lang="en-US" b="1" dirty="0" err="1">
                  <a:solidFill>
                    <a:schemeClr val="bg1"/>
                  </a:solidFill>
                </a:rPr>
                <a:t>Trommer</a:t>
              </a:r>
              <a:r>
                <a:rPr lang="en-US" b="1" dirty="0">
                  <a:solidFill>
                    <a:schemeClr val="bg1"/>
                  </a:solidFill>
                </a:rPr>
                <a:t>, B. </a:t>
              </a:r>
              <a:r>
                <a:rPr lang="en-US" b="1" dirty="0" err="1">
                  <a:solidFill>
                    <a:schemeClr val="bg1"/>
                  </a:solidFill>
                </a:rPr>
                <a:t>Romasky</a:t>
              </a:r>
              <a:r>
                <a:rPr lang="en-US" b="1" dirty="0">
                  <a:solidFill>
                    <a:schemeClr val="bg1"/>
                  </a:solidFill>
                </a:rPr>
                <a:t>, N. </a:t>
              </a:r>
              <a:r>
                <a:rPr lang="en-US" b="1" dirty="0" err="1">
                  <a:solidFill>
                    <a:schemeClr val="bg1"/>
                  </a:solidFill>
                </a:rPr>
                <a:t>Manzella</a:t>
              </a:r>
              <a:r>
                <a:rPr lang="en-US" b="1" dirty="0">
                  <a:solidFill>
                    <a:schemeClr val="bg1"/>
                  </a:solidFill>
                </a:rPr>
                <a:t>, M. </a:t>
              </a:r>
              <a:r>
                <a:rPr lang="en-US" b="1" dirty="0" err="1">
                  <a:solidFill>
                    <a:schemeClr val="bg1"/>
                  </a:solidFill>
                </a:rPr>
                <a:t>Petrusky</a:t>
              </a:r>
              <a:r>
                <a:rPr lang="en-US" b="1" dirty="0">
                  <a:solidFill>
                    <a:schemeClr val="bg1"/>
                  </a:solidFill>
                </a:rPr>
                <a:t>, I. Yousuf</a:t>
              </a:r>
              <a:endParaRPr lang="en-US" dirty="0">
                <a:solidFill>
                  <a:schemeClr val="bg1"/>
                </a:solidFill>
              </a:endParaRPr>
            </a:p>
            <a:p>
              <a:endParaRPr lang="en-US" b="1" dirty="0">
                <a:solidFill>
                  <a:schemeClr val="bg1"/>
                </a:solidFill>
              </a:endParaRPr>
            </a:p>
          </p:txBody>
        </p:sp>
        <p:sp>
          <p:nvSpPr>
            <p:cNvPr id="18" name="TextBox 17">
              <a:extLst>
                <a:ext uri="{FF2B5EF4-FFF2-40B4-BE49-F238E27FC236}">
                  <a16:creationId xmlns:a16="http://schemas.microsoft.com/office/drawing/2014/main" id="{94E75B45-AEA6-5471-602E-108FDACB448F}"/>
                </a:ext>
              </a:extLst>
            </p:cNvPr>
            <p:cNvSpPr txBox="1"/>
            <p:nvPr/>
          </p:nvSpPr>
          <p:spPr>
            <a:xfrm>
              <a:off x="4915172" y="3621995"/>
              <a:ext cx="7438723" cy="923330"/>
            </a:xfrm>
            <a:prstGeom prst="rect">
              <a:avLst/>
            </a:prstGeom>
            <a:noFill/>
          </p:spPr>
          <p:txBody>
            <a:bodyPr wrap="square" rtlCol="0">
              <a:spAutoFit/>
            </a:bodyPr>
            <a:lstStyle/>
            <a:p>
              <a:r>
                <a:rPr lang="en-US" b="1" dirty="0">
                  <a:solidFill>
                    <a:schemeClr val="accent2"/>
                  </a:solidFill>
                </a:rPr>
                <a:t>I. </a:t>
              </a:r>
              <a:r>
                <a:rPr lang="en-US" b="1" dirty="0" err="1">
                  <a:solidFill>
                    <a:schemeClr val="accent2"/>
                  </a:solidFill>
                </a:rPr>
                <a:t>Pogorelsky</a:t>
              </a:r>
              <a:r>
                <a:rPr lang="en-US" b="1" dirty="0">
                  <a:solidFill>
                    <a:schemeClr val="accent2"/>
                  </a:solidFill>
                </a:rPr>
                <a:t> (PI)</a:t>
              </a:r>
              <a:r>
                <a:rPr lang="en-US" b="1" dirty="0">
                  <a:solidFill>
                    <a:schemeClr val="bg2"/>
                  </a:solidFill>
                </a:rPr>
                <a:t>,</a:t>
              </a:r>
              <a:r>
                <a:rPr lang="en-US" b="1" dirty="0">
                  <a:solidFill>
                    <a:schemeClr val="accent2"/>
                  </a:solidFill>
                </a:rPr>
                <a:t> </a:t>
              </a:r>
              <a:r>
                <a:rPr lang="en-US" b="1" dirty="0">
                  <a:solidFill>
                    <a:schemeClr val="bg1"/>
                  </a:solidFill>
                </a:rPr>
                <a:t>M. </a:t>
              </a:r>
              <a:r>
                <a:rPr lang="en-US" b="1" dirty="0" err="1">
                  <a:solidFill>
                    <a:schemeClr val="bg1"/>
                  </a:solidFill>
                </a:rPr>
                <a:t>Fedurin</a:t>
              </a:r>
              <a:r>
                <a:rPr lang="en-US" b="1" dirty="0">
                  <a:solidFill>
                    <a:schemeClr val="bg1"/>
                  </a:solidFill>
                </a:rPr>
                <a:t>, M. </a:t>
              </a:r>
              <a:r>
                <a:rPr lang="en-US" b="1" dirty="0" err="1">
                  <a:solidFill>
                    <a:schemeClr val="bg1"/>
                  </a:solidFill>
                </a:rPr>
                <a:t>Polyanskiy</a:t>
              </a:r>
              <a:r>
                <a:rPr lang="en-US" b="1" dirty="0">
                  <a:solidFill>
                    <a:schemeClr val="bg1"/>
                  </a:solidFill>
                </a:rPr>
                <a:t>, M. </a:t>
              </a:r>
              <a:r>
                <a:rPr lang="en-US" b="1" dirty="0" err="1">
                  <a:solidFill>
                    <a:schemeClr val="bg1"/>
                  </a:solidFill>
                </a:rPr>
                <a:t>Babzien</a:t>
              </a:r>
              <a:r>
                <a:rPr lang="en-US" b="1" dirty="0">
                  <a:solidFill>
                    <a:schemeClr val="bg1"/>
                  </a:solidFill>
                </a:rPr>
                <a:t>, W. Li, </a:t>
              </a:r>
            </a:p>
            <a:p>
              <a:r>
                <a:rPr lang="en-US" b="1" dirty="0">
                  <a:solidFill>
                    <a:schemeClr val="bg1"/>
                  </a:solidFill>
                </a:rPr>
                <a:t>K. </a:t>
              </a:r>
              <a:r>
                <a:rPr lang="en-US" b="1" dirty="0" err="1">
                  <a:solidFill>
                    <a:schemeClr val="bg1"/>
                  </a:solidFill>
                </a:rPr>
                <a:t>Kusche</a:t>
              </a:r>
              <a:r>
                <a:rPr lang="en-US" b="1" dirty="0">
                  <a:solidFill>
                    <a:schemeClr val="bg1"/>
                  </a:solidFill>
                </a:rPr>
                <a:t>, I. Bromberg, M. Palmer</a:t>
              </a:r>
              <a:endParaRPr lang="en-US" dirty="0">
                <a:solidFill>
                  <a:schemeClr val="bg1"/>
                </a:solidFill>
              </a:endParaRPr>
            </a:p>
            <a:p>
              <a:endParaRPr lang="en-US" b="1" dirty="0">
                <a:solidFill>
                  <a:schemeClr val="bg1"/>
                </a:solidFill>
              </a:endParaRPr>
            </a:p>
          </p:txBody>
        </p:sp>
        <p:sp>
          <p:nvSpPr>
            <p:cNvPr id="19" name="TextBox 18">
              <a:extLst>
                <a:ext uri="{FF2B5EF4-FFF2-40B4-BE49-F238E27FC236}">
                  <a16:creationId xmlns:a16="http://schemas.microsoft.com/office/drawing/2014/main" id="{79290B7A-26DE-CB12-3F73-E8FA9729DEB2}"/>
                </a:ext>
              </a:extLst>
            </p:cNvPr>
            <p:cNvSpPr txBox="1"/>
            <p:nvPr/>
          </p:nvSpPr>
          <p:spPr>
            <a:xfrm>
              <a:off x="4915171" y="4449946"/>
              <a:ext cx="7260068" cy="646331"/>
            </a:xfrm>
            <a:prstGeom prst="rect">
              <a:avLst/>
            </a:prstGeom>
            <a:noFill/>
          </p:spPr>
          <p:txBody>
            <a:bodyPr wrap="square" rtlCol="0">
              <a:spAutoFit/>
            </a:bodyPr>
            <a:lstStyle/>
            <a:p>
              <a:r>
                <a:rPr lang="en-US" b="1" dirty="0">
                  <a:solidFill>
                    <a:schemeClr val="accent2"/>
                  </a:solidFill>
                </a:rPr>
                <a:t>M. Downer (PI)</a:t>
              </a:r>
              <a:r>
                <a:rPr lang="en-US" b="1" dirty="0">
                  <a:solidFill>
                    <a:schemeClr val="bg2"/>
                  </a:solidFill>
                </a:rPr>
                <a:t>,</a:t>
              </a:r>
              <a:r>
                <a:rPr lang="en-US" b="1" dirty="0">
                  <a:solidFill>
                    <a:schemeClr val="bg1"/>
                  </a:solidFill>
                </a:rPr>
                <a:t> R. </a:t>
              </a:r>
              <a:r>
                <a:rPr lang="en-US" b="1" dirty="0" err="1">
                  <a:solidFill>
                    <a:schemeClr val="bg1"/>
                  </a:solidFill>
                </a:rPr>
                <a:t>Zgadzaj</a:t>
              </a:r>
              <a:r>
                <a:rPr lang="en-US" b="1" dirty="0">
                  <a:solidFill>
                    <a:schemeClr val="bg1"/>
                  </a:solidFill>
                </a:rPr>
                <a:t>, Y. Cao, B. </a:t>
              </a:r>
              <a:r>
                <a:rPr lang="en-US" b="1" dirty="0" err="1">
                  <a:solidFill>
                    <a:schemeClr val="bg1"/>
                  </a:solidFill>
                </a:rPr>
                <a:t>Dinh</a:t>
              </a:r>
              <a:r>
                <a:rPr lang="en-US" b="1" dirty="0">
                  <a:solidFill>
                    <a:schemeClr val="bg1"/>
                  </a:solidFill>
                </a:rPr>
                <a:t>, J. Welch, Ganesh Tiwari</a:t>
              </a:r>
            </a:p>
          </p:txBody>
        </p:sp>
        <p:sp>
          <p:nvSpPr>
            <p:cNvPr id="20" name="TextBox 19">
              <a:extLst>
                <a:ext uri="{FF2B5EF4-FFF2-40B4-BE49-F238E27FC236}">
                  <a16:creationId xmlns:a16="http://schemas.microsoft.com/office/drawing/2014/main" id="{D4A34523-F0B8-8EAB-6DC1-A6BA8D60C33D}"/>
                </a:ext>
              </a:extLst>
            </p:cNvPr>
            <p:cNvSpPr txBox="1"/>
            <p:nvPr/>
          </p:nvSpPr>
          <p:spPr>
            <a:xfrm>
              <a:off x="4915171" y="5214552"/>
              <a:ext cx="7260068" cy="369332"/>
            </a:xfrm>
            <a:prstGeom prst="rect">
              <a:avLst/>
            </a:prstGeom>
            <a:noFill/>
          </p:spPr>
          <p:txBody>
            <a:bodyPr wrap="square" rtlCol="0">
              <a:spAutoFit/>
            </a:bodyPr>
            <a:lstStyle/>
            <a:p>
              <a:r>
                <a:rPr lang="en-US" b="1" dirty="0">
                  <a:solidFill>
                    <a:schemeClr val="accent2"/>
                  </a:solidFill>
                </a:rPr>
                <a:t>C. Joshi (PI)</a:t>
              </a:r>
              <a:r>
                <a:rPr lang="en-US" b="1" dirty="0">
                  <a:solidFill>
                    <a:schemeClr val="bg2"/>
                  </a:solidFill>
                </a:rPr>
                <a:t>,</a:t>
              </a:r>
              <a:r>
                <a:rPr lang="en-US" b="1" dirty="0">
                  <a:solidFill>
                    <a:schemeClr val="accent2"/>
                  </a:solidFill>
                </a:rPr>
                <a:t> </a:t>
              </a:r>
              <a:r>
                <a:rPr lang="en-US" b="1" dirty="0">
                  <a:solidFill>
                    <a:schemeClr val="bg1"/>
                  </a:solidFill>
                </a:rPr>
                <a:t>A. Farrell, M. Sinclair, C. Zhang, K. Miller, Y. Wu</a:t>
              </a:r>
            </a:p>
          </p:txBody>
        </p:sp>
      </p:grpSp>
      <p:sp>
        <p:nvSpPr>
          <p:cNvPr id="21" name="TextBox 20">
            <a:extLst>
              <a:ext uri="{FF2B5EF4-FFF2-40B4-BE49-F238E27FC236}">
                <a16:creationId xmlns:a16="http://schemas.microsoft.com/office/drawing/2014/main" id="{93926DE7-A1C1-FC59-060B-1E28D403AB62}"/>
              </a:ext>
            </a:extLst>
          </p:cNvPr>
          <p:cNvSpPr txBox="1"/>
          <p:nvPr/>
        </p:nvSpPr>
        <p:spPr>
          <a:xfrm>
            <a:off x="2429903" y="5934670"/>
            <a:ext cx="7988149" cy="923330"/>
          </a:xfrm>
          <a:prstGeom prst="rect">
            <a:avLst/>
          </a:prstGeom>
          <a:noFill/>
        </p:spPr>
        <p:txBody>
          <a:bodyPr wrap="none" rtlCol="0">
            <a:spAutoFit/>
          </a:bodyPr>
          <a:lstStyle/>
          <a:p>
            <a:r>
              <a:rPr lang="en-US" b="1" dirty="0">
                <a:solidFill>
                  <a:schemeClr val="accent1"/>
                </a:solidFill>
              </a:rPr>
              <a:t>Funding Source:</a:t>
            </a:r>
            <a:r>
              <a:rPr lang="en-US" b="1" dirty="0">
                <a:solidFill>
                  <a:schemeClr val="bg1"/>
                </a:solidFill>
              </a:rPr>
              <a:t>: </a:t>
            </a:r>
            <a:r>
              <a:rPr lang="en-US" b="1" dirty="0">
                <a:solidFill>
                  <a:schemeClr val="accent2"/>
                </a:solidFill>
              </a:rPr>
              <a:t>DOE HEP DE-SC0014043 </a:t>
            </a:r>
            <a:r>
              <a:rPr lang="en-US" b="1" dirty="0">
                <a:solidFill>
                  <a:schemeClr val="accent3"/>
                </a:solidFill>
              </a:rPr>
              <a:t>(Received)</a:t>
            </a:r>
          </a:p>
          <a:p>
            <a:r>
              <a:rPr lang="en-US" b="1" dirty="0">
                <a:solidFill>
                  <a:schemeClr val="accent2"/>
                </a:solidFill>
              </a:rPr>
              <a:t>		  CORI @ NERSC under contract DE-AC02-05CH11231 </a:t>
            </a:r>
          </a:p>
          <a:p>
            <a:r>
              <a:rPr lang="en-US" b="1" dirty="0">
                <a:solidFill>
                  <a:schemeClr val="accent2"/>
                </a:solidFill>
              </a:rPr>
              <a:t>		  SEAWULF @ Stony Brook University </a:t>
            </a:r>
          </a:p>
        </p:txBody>
      </p:sp>
      <p:sp>
        <p:nvSpPr>
          <p:cNvPr id="22" name="TextBox 21">
            <a:extLst>
              <a:ext uri="{FF2B5EF4-FFF2-40B4-BE49-F238E27FC236}">
                <a16:creationId xmlns:a16="http://schemas.microsoft.com/office/drawing/2014/main" id="{72818625-842E-8764-1797-20BA64A4FBF9}"/>
              </a:ext>
            </a:extLst>
          </p:cNvPr>
          <p:cNvSpPr txBox="1"/>
          <p:nvPr/>
        </p:nvSpPr>
        <p:spPr>
          <a:xfrm>
            <a:off x="190500" y="1775625"/>
            <a:ext cx="1936749" cy="400110"/>
          </a:xfrm>
          <a:prstGeom prst="rect">
            <a:avLst/>
          </a:prstGeom>
          <a:noFill/>
        </p:spPr>
        <p:txBody>
          <a:bodyPr wrap="none" rtlCol="0">
            <a:spAutoFit/>
          </a:bodyPr>
          <a:lstStyle/>
          <a:p>
            <a:r>
              <a:rPr lang="en-US" sz="2000" b="1" dirty="0">
                <a:solidFill>
                  <a:schemeClr val="bg2"/>
                </a:solidFill>
              </a:rPr>
              <a:t>Collaborators:</a:t>
            </a:r>
          </a:p>
        </p:txBody>
      </p:sp>
    </p:spTree>
    <p:extLst>
      <p:ext uri="{BB962C8B-B14F-4D97-AF65-F5344CB8AC3E}">
        <p14:creationId xmlns:p14="http://schemas.microsoft.com/office/powerpoint/2010/main" val="602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F738A7-2680-E360-3807-B0B137E29FA3}"/>
              </a:ext>
            </a:extLst>
          </p:cNvPr>
          <p:cNvSpPr/>
          <p:nvPr/>
        </p:nvSpPr>
        <p:spPr>
          <a:xfrm>
            <a:off x="7181636" y="82193"/>
            <a:ext cx="4791510" cy="3066282"/>
          </a:xfrm>
          <a:prstGeom prst="rect">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46E5AE-DF4B-C933-C442-B64D41E20712}"/>
              </a:ext>
            </a:extLst>
          </p:cNvPr>
          <p:cNvSpPr/>
          <p:nvPr/>
        </p:nvSpPr>
        <p:spPr>
          <a:xfrm>
            <a:off x="410966" y="3213372"/>
            <a:ext cx="11562180" cy="3468348"/>
          </a:xfrm>
          <a:prstGeom prst="rect">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3FC10ADA-D7B4-5B1D-88B4-D01410BF72A1}"/>
                  </a:ext>
                </a:extLst>
              </p:cNvPr>
              <p:cNvSpPr/>
              <p:nvPr/>
            </p:nvSpPr>
            <p:spPr>
              <a:xfrm>
                <a:off x="218855" y="0"/>
                <a:ext cx="6826002" cy="954107"/>
              </a:xfrm>
              <a:prstGeom prst="rect">
                <a:avLst/>
              </a:prstGeom>
            </p:spPr>
            <p:txBody>
              <a:bodyPr wrap="square">
                <a:spAutoFit/>
              </a:bodyPr>
              <a:lstStyle/>
              <a:p>
                <a:r>
                  <a:rPr lang="en-US" sz="2800" b="1" dirty="0">
                    <a:solidFill>
                      <a:schemeClr val="accent1"/>
                    </a:solidFill>
                  </a:rPr>
                  <a:t>System Resolution of &lt;</a:t>
                </a:r>
                <a14:m>
                  <m:oMath xmlns:m="http://schemas.openxmlformats.org/officeDocument/2006/math">
                    <m:r>
                      <a:rPr lang="en-US" sz="2800" b="1" i="1" smtClean="0">
                        <a:solidFill>
                          <a:schemeClr val="accent1"/>
                        </a:solidFill>
                        <a:latin typeface="Cambria Math" panose="02040503050406030204" pitchFamily="18" charset="0"/>
                      </a:rPr>
                      <m:t>𝟏𝟎</m:t>
                    </m:r>
                    <m:r>
                      <a:rPr lang="en-US" sz="2800" b="1" i="1" smtClean="0">
                        <a:solidFill>
                          <a:schemeClr val="accent1"/>
                        </a:solidFill>
                        <a:latin typeface="Cambria Math" panose="02040503050406030204" pitchFamily="18" charset="0"/>
                      </a:rPr>
                      <m:t>𝝁</m:t>
                    </m:r>
                    <m:r>
                      <a:rPr lang="en-US" sz="2800" b="1" i="1" smtClean="0">
                        <a:solidFill>
                          <a:schemeClr val="accent1"/>
                        </a:solidFill>
                        <a:latin typeface="Cambria Math" panose="02040503050406030204" pitchFamily="18" charset="0"/>
                      </a:rPr>
                      <m:t>𝒎</m:t>
                    </m:r>
                  </m:oMath>
                </a14:m>
                <a:r>
                  <a:rPr lang="en-US" sz="2800" b="1" dirty="0">
                    <a:solidFill>
                      <a:schemeClr val="accent1"/>
                    </a:solidFill>
                  </a:rPr>
                  <a:t> Demonstrated for Movable BPM</a:t>
                </a:r>
              </a:p>
            </p:txBody>
          </p:sp>
        </mc:Choice>
        <mc:Fallback>
          <p:sp>
            <p:nvSpPr>
              <p:cNvPr id="7" name="Rectangle 6">
                <a:extLst>
                  <a:ext uri="{FF2B5EF4-FFF2-40B4-BE49-F238E27FC236}">
                    <a16:creationId xmlns:a16="http://schemas.microsoft.com/office/drawing/2014/main" id="{3FC10ADA-D7B4-5B1D-88B4-D01410BF72A1}"/>
                  </a:ext>
                </a:extLst>
              </p:cNvPr>
              <p:cNvSpPr>
                <a:spLocks noRot="1" noChangeAspect="1" noMove="1" noResize="1" noEditPoints="1" noAdjustHandles="1" noChangeArrowheads="1" noChangeShapeType="1" noTextEdit="1"/>
              </p:cNvSpPr>
              <p:nvPr/>
            </p:nvSpPr>
            <p:spPr>
              <a:xfrm>
                <a:off x="218855" y="0"/>
                <a:ext cx="6826002" cy="954107"/>
              </a:xfrm>
              <a:prstGeom prst="rect">
                <a:avLst/>
              </a:prstGeom>
              <a:blipFill>
                <a:blip r:embed="rId2"/>
                <a:stretch>
                  <a:fillRect l="-1859" t="-7895" b="-15789"/>
                </a:stretch>
              </a:blipFill>
            </p:spPr>
            <p:txBody>
              <a:bodyPr/>
              <a:lstStyle/>
              <a:p>
                <a:r>
                  <a:rPr lang="en-US">
                    <a:noFill/>
                  </a:rPr>
                  <a:t> </a:t>
                </a:r>
              </a:p>
            </p:txBody>
          </p:sp>
        </mc:Fallback>
      </mc:AlternateContent>
      <p:pic>
        <p:nvPicPr>
          <p:cNvPr id="4" name="Picture 3" descr="Diagram&#10;&#10;Description automatically generated">
            <a:extLst>
              <a:ext uri="{FF2B5EF4-FFF2-40B4-BE49-F238E27FC236}">
                <a16:creationId xmlns:a16="http://schemas.microsoft.com/office/drawing/2014/main" id="{13185147-2ED6-2779-93F6-BCAB8BD3AC76}"/>
              </a:ext>
            </a:extLst>
          </p:cNvPr>
          <p:cNvPicPr>
            <a:picLocks noChangeAspect="1"/>
          </p:cNvPicPr>
          <p:nvPr/>
        </p:nvPicPr>
        <p:blipFill>
          <a:blip r:embed="rId3"/>
          <a:stretch>
            <a:fillRect/>
          </a:stretch>
        </p:blipFill>
        <p:spPr>
          <a:xfrm>
            <a:off x="571500" y="3298220"/>
            <a:ext cx="7772400" cy="2718740"/>
          </a:xfrm>
          <a:prstGeom prst="rect">
            <a:avLst/>
          </a:prstGeom>
        </p:spPr>
      </p:pic>
      <p:pic>
        <p:nvPicPr>
          <p:cNvPr id="6" name="Picture 5" descr="Chart, scatter chart&#10;&#10;Description automatically generated">
            <a:extLst>
              <a:ext uri="{FF2B5EF4-FFF2-40B4-BE49-F238E27FC236}">
                <a16:creationId xmlns:a16="http://schemas.microsoft.com/office/drawing/2014/main" id="{26EA1BCE-0642-5C11-7C4D-3A829814FE00}"/>
              </a:ext>
            </a:extLst>
          </p:cNvPr>
          <p:cNvPicPr>
            <a:picLocks noChangeAspect="1"/>
          </p:cNvPicPr>
          <p:nvPr/>
        </p:nvPicPr>
        <p:blipFill>
          <a:blip r:embed="rId4"/>
          <a:stretch>
            <a:fillRect/>
          </a:stretch>
        </p:blipFill>
        <p:spPr>
          <a:xfrm>
            <a:off x="8446643" y="3361828"/>
            <a:ext cx="3276600" cy="2589156"/>
          </a:xfrm>
          <a:prstGeom prst="rect">
            <a:avLst/>
          </a:prstGeom>
        </p:spPr>
      </p:pic>
      <p:pic>
        <p:nvPicPr>
          <p:cNvPr id="9" name="Picture 8" descr="A picture containing text, device, image&#10;&#10;Description automatically generated">
            <a:extLst>
              <a:ext uri="{FF2B5EF4-FFF2-40B4-BE49-F238E27FC236}">
                <a16:creationId xmlns:a16="http://schemas.microsoft.com/office/drawing/2014/main" id="{762D11BB-5AAC-0BB4-9252-4C0114FC877A}"/>
              </a:ext>
            </a:extLst>
          </p:cNvPr>
          <p:cNvPicPr>
            <a:picLocks noChangeAspect="1"/>
          </p:cNvPicPr>
          <p:nvPr/>
        </p:nvPicPr>
        <p:blipFill>
          <a:blip r:embed="rId5"/>
          <a:stretch>
            <a:fillRect/>
          </a:stretch>
        </p:blipFill>
        <p:spPr>
          <a:xfrm>
            <a:off x="7339601" y="176281"/>
            <a:ext cx="4177729" cy="2539114"/>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91829A51-85D7-7D3D-081F-AB644F70CDDC}"/>
                  </a:ext>
                </a:extLst>
              </p:cNvPr>
              <p:cNvSpPr txBox="1"/>
              <p:nvPr/>
            </p:nvSpPr>
            <p:spPr>
              <a:xfrm>
                <a:off x="218855" y="872593"/>
                <a:ext cx="6826002" cy="1815882"/>
              </a:xfrm>
              <a:prstGeom prst="rect">
                <a:avLst/>
              </a:prstGeom>
              <a:noFill/>
            </p:spPr>
            <p:txBody>
              <a:bodyPr wrap="square">
                <a:spAutoFit/>
              </a:bodyPr>
              <a:lstStyle/>
              <a:p>
                <a:pPr marR="0" lvl="0" algn="just">
                  <a:spcBef>
                    <a:spcPts val="0"/>
                  </a:spcBef>
                  <a:spcAft>
                    <a:spcPts val="0"/>
                  </a:spcAft>
                </a:pPr>
                <a:endParaRPr lang="en-US" sz="1400" dirty="0">
                  <a:effectLst/>
                  <a:ea typeface="Times New Roman" panose="02020603050405020304" pitchFamily="18" charset="0"/>
                </a:endParaRPr>
              </a:p>
              <a:p>
                <a:pPr marL="342900" marR="0" lvl="0" indent="-342900" algn="just">
                  <a:spcBef>
                    <a:spcPts val="0"/>
                  </a:spcBef>
                  <a:spcAft>
                    <a:spcPts val="0"/>
                  </a:spcAft>
                  <a:buFont typeface="+mj-lt"/>
                  <a:buAutoNum type="alphaLcParenR"/>
                </a:pPr>
                <a:r>
                  <a:rPr lang="en-US" sz="1400" dirty="0">
                    <a:effectLst/>
                    <a:ea typeface="Times New Roman" panose="02020603050405020304" pitchFamily="18" charset="0"/>
                  </a:rPr>
                  <a:t>The resolution of the electron beam imaging system is well within the system requirement: measured vertical resolution 2.5</a:t>
                </a:r>
                <a14:m>
                  <m:oMath xmlns:m="http://schemas.openxmlformats.org/officeDocument/2006/math">
                    <m:r>
                      <a:rPr lang="en-US" sz="1400" i="1">
                        <a:effectLst/>
                        <a:latin typeface="Cambria Math" panose="02040503050406030204" pitchFamily="18" charset="0"/>
                        <a:ea typeface="Times New Roman" panose="02020603050405020304" pitchFamily="18" charset="0"/>
                      </a:rPr>
                      <m:t>±</m:t>
                    </m:r>
                  </m:oMath>
                </a14:m>
                <a:r>
                  <a:rPr lang="en-US" sz="1400" dirty="0">
                    <a:effectLst/>
                    <a:ea typeface="Times New Roman" panose="02020603050405020304" pitchFamily="18" charset="0"/>
                  </a:rPr>
                  <a:t>0.2 um/</a:t>
                </a:r>
                <a:r>
                  <a:rPr lang="en-US" sz="1400" dirty="0" err="1">
                    <a:effectLst/>
                    <a:ea typeface="Times New Roman" panose="02020603050405020304" pitchFamily="18" charset="0"/>
                  </a:rPr>
                  <a:t>pxl</a:t>
                </a:r>
                <a:r>
                  <a:rPr lang="en-US" sz="1400" dirty="0">
                    <a:effectLst/>
                    <a:ea typeface="Times New Roman" panose="02020603050405020304" pitchFamily="18" charset="0"/>
                  </a:rPr>
                  <a:t>, horizontal resolution 3.2</a:t>
                </a:r>
                <a14:m>
                  <m:oMath xmlns:m="http://schemas.openxmlformats.org/officeDocument/2006/math">
                    <m:r>
                      <a:rPr lang="en-US" sz="1400" i="1">
                        <a:effectLst/>
                        <a:latin typeface="Cambria Math" panose="02040503050406030204" pitchFamily="18" charset="0"/>
                        <a:ea typeface="Times New Roman" panose="02020603050405020304" pitchFamily="18" charset="0"/>
                      </a:rPr>
                      <m:t>±</m:t>
                    </m:r>
                  </m:oMath>
                </a14:m>
                <a:r>
                  <a:rPr lang="en-US" sz="1400" dirty="0">
                    <a:effectLst/>
                    <a:ea typeface="Times New Roman" panose="02020603050405020304" pitchFamily="18" charset="0"/>
                  </a:rPr>
                  <a:t>0.2 um/</a:t>
                </a:r>
                <a:r>
                  <a:rPr lang="en-US" sz="1400" dirty="0" err="1">
                    <a:effectLst/>
                    <a:ea typeface="Times New Roman" panose="02020603050405020304" pitchFamily="18" charset="0"/>
                  </a:rPr>
                  <a:t>pxl</a:t>
                </a:r>
                <a:r>
                  <a:rPr lang="en-US" sz="1400" dirty="0">
                    <a:effectLst/>
                    <a:ea typeface="Times New Roman" panose="02020603050405020304" pitchFamily="18" charset="0"/>
                  </a:rPr>
                  <a:t>.</a:t>
                </a:r>
              </a:p>
              <a:p>
                <a:pPr marL="342900" marR="0" lvl="0" indent="-342900" algn="just">
                  <a:spcBef>
                    <a:spcPts val="0"/>
                  </a:spcBef>
                  <a:spcAft>
                    <a:spcPts val="0"/>
                  </a:spcAft>
                  <a:buFont typeface="+mj-lt"/>
                  <a:buAutoNum type="alphaLcParenR"/>
                </a:pPr>
                <a:r>
                  <a:rPr lang="en-US" sz="1400" dirty="0">
                    <a:effectLst/>
                    <a:ea typeface="Times New Roman" panose="02020603050405020304" pitchFamily="18" charset="0"/>
                  </a:rPr>
                  <a:t>A divergence-based emittance measurement technique utilizing the installed TEM grids and the movable YAG screen has been implemented. The data have been collected and analyzed to determine an upper limit on the transverse beam emittance. </a:t>
                </a:r>
              </a:p>
            </p:txBody>
          </p:sp>
        </mc:Choice>
        <mc:Fallback>
          <p:sp>
            <p:nvSpPr>
              <p:cNvPr id="14" name="TextBox 13">
                <a:extLst>
                  <a:ext uri="{FF2B5EF4-FFF2-40B4-BE49-F238E27FC236}">
                    <a16:creationId xmlns:a16="http://schemas.microsoft.com/office/drawing/2014/main" id="{91829A51-85D7-7D3D-081F-AB644F70CDDC}"/>
                  </a:ext>
                </a:extLst>
              </p:cNvPr>
              <p:cNvSpPr txBox="1">
                <a:spLocks noRot="1" noChangeAspect="1" noMove="1" noResize="1" noEditPoints="1" noAdjustHandles="1" noChangeArrowheads="1" noChangeShapeType="1" noTextEdit="1"/>
              </p:cNvSpPr>
              <p:nvPr/>
            </p:nvSpPr>
            <p:spPr>
              <a:xfrm>
                <a:off x="218855" y="872593"/>
                <a:ext cx="6826002" cy="1815882"/>
              </a:xfrm>
              <a:prstGeom prst="rect">
                <a:avLst/>
              </a:prstGeom>
              <a:blipFill>
                <a:blip r:embed="rId6"/>
                <a:stretch>
                  <a:fillRect l="-186" r="-372" b="-277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8E678CE-A180-0950-B4D4-4AF2532B1D16}"/>
              </a:ext>
            </a:extLst>
          </p:cNvPr>
          <p:cNvSpPr txBox="1"/>
          <p:nvPr/>
        </p:nvSpPr>
        <p:spPr>
          <a:xfrm>
            <a:off x="7181636" y="2686810"/>
            <a:ext cx="4791509" cy="461665"/>
          </a:xfrm>
          <a:prstGeom prst="rect">
            <a:avLst/>
          </a:prstGeom>
          <a:noFill/>
        </p:spPr>
        <p:txBody>
          <a:bodyPr wrap="square">
            <a:spAutoFit/>
          </a:bodyPr>
          <a:lstStyle/>
          <a:p>
            <a:pPr algn="just"/>
            <a:r>
              <a:rPr lang="en-US" sz="1200" dirty="0"/>
              <a:t>Shadow of the TEM grid (square thick/thin 30um opening/16-10-10um bars) obtained using an improved e-beam imaging system.</a:t>
            </a:r>
          </a:p>
        </p:txBody>
      </p:sp>
      <p:sp>
        <p:nvSpPr>
          <p:cNvPr id="18" name="TextBox 17">
            <a:extLst>
              <a:ext uri="{FF2B5EF4-FFF2-40B4-BE49-F238E27FC236}">
                <a16:creationId xmlns:a16="http://schemas.microsoft.com/office/drawing/2014/main" id="{573B5AD9-3C62-5E53-9F20-26E8B1DAE000}"/>
              </a:ext>
            </a:extLst>
          </p:cNvPr>
          <p:cNvSpPr txBox="1"/>
          <p:nvPr/>
        </p:nvSpPr>
        <p:spPr>
          <a:xfrm>
            <a:off x="480431" y="5984900"/>
            <a:ext cx="11242812" cy="738664"/>
          </a:xfrm>
          <a:prstGeom prst="rect">
            <a:avLst/>
          </a:prstGeom>
          <a:noFill/>
        </p:spPr>
        <p:txBody>
          <a:bodyPr wrap="square">
            <a:spAutoFit/>
          </a:bodyPr>
          <a:lstStyle/>
          <a:p>
            <a:r>
              <a:rPr lang="en-US" sz="1400" dirty="0">
                <a:effectLst/>
              </a:rPr>
              <a:t>Divergence-based emittance estimate: (a) Electron beam image with a coarse grid inserted. The respective grid squares are labeled, and the profile of each square is obtained at various locations of the YAG screen. (b) Average square width vs. imaging plane location for each grid square; linear fit with least error is shown in purple. </a:t>
            </a:r>
            <a:endParaRPr lang="en-US" sz="1400" dirty="0"/>
          </a:p>
        </p:txBody>
      </p:sp>
    </p:spTree>
    <p:extLst>
      <p:ext uri="{BB962C8B-B14F-4D97-AF65-F5344CB8AC3E}">
        <p14:creationId xmlns:p14="http://schemas.microsoft.com/office/powerpoint/2010/main" val="3428414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sp>
        <p:nvSpPr>
          <p:cNvPr id="7" name="Rectangle 6">
            <a:extLst>
              <a:ext uri="{FF2B5EF4-FFF2-40B4-BE49-F238E27FC236}">
                <a16:creationId xmlns:a16="http://schemas.microsoft.com/office/drawing/2014/main" id="{3FC10ADA-D7B4-5B1D-88B4-D01410BF72A1}"/>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Measurement of Focal Length Using Movable BPMs</a:t>
            </a:r>
          </a:p>
        </p:txBody>
      </p:sp>
      <p:grpSp>
        <p:nvGrpSpPr>
          <p:cNvPr id="83" name="Group 82">
            <a:extLst>
              <a:ext uri="{FF2B5EF4-FFF2-40B4-BE49-F238E27FC236}">
                <a16:creationId xmlns:a16="http://schemas.microsoft.com/office/drawing/2014/main" id="{49341DDB-AFF6-344B-037C-09419106DEF4}"/>
              </a:ext>
            </a:extLst>
          </p:cNvPr>
          <p:cNvGrpSpPr/>
          <p:nvPr/>
        </p:nvGrpSpPr>
        <p:grpSpPr>
          <a:xfrm>
            <a:off x="1272900" y="1228484"/>
            <a:ext cx="9463371" cy="4252234"/>
            <a:chOff x="408163" y="892814"/>
            <a:chExt cx="9463371" cy="4252234"/>
          </a:xfrm>
        </p:grpSpPr>
        <p:grpSp>
          <p:nvGrpSpPr>
            <p:cNvPr id="2" name="Group 1">
              <a:extLst>
                <a:ext uri="{FF2B5EF4-FFF2-40B4-BE49-F238E27FC236}">
                  <a16:creationId xmlns:a16="http://schemas.microsoft.com/office/drawing/2014/main" id="{C32A13A7-655A-F9AE-CD0C-3907CF716162}"/>
                </a:ext>
              </a:extLst>
            </p:cNvPr>
            <p:cNvGrpSpPr/>
            <p:nvPr/>
          </p:nvGrpSpPr>
          <p:grpSpPr>
            <a:xfrm>
              <a:off x="408163" y="3055720"/>
              <a:ext cx="9463371" cy="2089328"/>
              <a:chOff x="1543797" y="25022719"/>
              <a:chExt cx="14645084" cy="3136407"/>
            </a:xfrm>
          </p:grpSpPr>
          <p:pic>
            <p:nvPicPr>
              <p:cNvPr id="5" name="Picture 4">
                <a:extLst>
                  <a:ext uri="{FF2B5EF4-FFF2-40B4-BE49-F238E27FC236}">
                    <a16:creationId xmlns:a16="http://schemas.microsoft.com/office/drawing/2014/main" id="{6471A0A0-7B87-AB8F-09BC-F42893C3E975}"/>
                  </a:ext>
                </a:extLst>
              </p:cNvPr>
              <p:cNvPicPr>
                <a:picLocks noChangeAspect="1"/>
              </p:cNvPicPr>
              <p:nvPr/>
            </p:nvPicPr>
            <p:blipFill rotWithShape="1">
              <a:blip r:embed="rId2"/>
              <a:srcRect t="10620"/>
              <a:stretch/>
            </p:blipFill>
            <p:spPr>
              <a:xfrm>
                <a:off x="1543797" y="25022719"/>
                <a:ext cx="14645084" cy="3136407"/>
              </a:xfrm>
              <a:prstGeom prst="rect">
                <a:avLst/>
              </a:prstGeom>
            </p:spPr>
          </p:pic>
          <p:grpSp>
            <p:nvGrpSpPr>
              <p:cNvPr id="8" name="Group 7">
                <a:extLst>
                  <a:ext uri="{FF2B5EF4-FFF2-40B4-BE49-F238E27FC236}">
                    <a16:creationId xmlns:a16="http://schemas.microsoft.com/office/drawing/2014/main" id="{70AE0BBF-55B1-BB14-6DB5-49EEC7C20BEA}"/>
                  </a:ext>
                </a:extLst>
              </p:cNvPr>
              <p:cNvGrpSpPr/>
              <p:nvPr/>
            </p:nvGrpSpPr>
            <p:grpSpPr>
              <a:xfrm>
                <a:off x="2298700" y="25685750"/>
                <a:ext cx="12941787" cy="1854200"/>
                <a:chOff x="2298700" y="25685750"/>
                <a:chExt cx="12941787" cy="1854200"/>
              </a:xfrm>
            </p:grpSpPr>
            <p:cxnSp>
              <p:nvCxnSpPr>
                <p:cNvPr id="12" name="Straight Arrow Connector 11">
                  <a:extLst>
                    <a:ext uri="{FF2B5EF4-FFF2-40B4-BE49-F238E27FC236}">
                      <a16:creationId xmlns:a16="http://schemas.microsoft.com/office/drawing/2014/main" id="{71F193B1-418E-ED8C-9A50-29030A495ACA}"/>
                    </a:ext>
                  </a:extLst>
                </p:cNvPr>
                <p:cNvCxnSpPr>
                  <a:cxnSpLocks/>
                </p:cNvCxnSpPr>
                <p:nvPr/>
              </p:nvCxnSpPr>
              <p:spPr>
                <a:xfrm>
                  <a:off x="2298700" y="258445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3" name="Straight Arrow Connector 12">
                  <a:extLst>
                    <a:ext uri="{FF2B5EF4-FFF2-40B4-BE49-F238E27FC236}">
                      <a16:creationId xmlns:a16="http://schemas.microsoft.com/office/drawing/2014/main" id="{13F696F3-5C85-C164-59EB-6882F5408F40}"/>
                    </a:ext>
                  </a:extLst>
                </p:cNvPr>
                <p:cNvCxnSpPr>
                  <a:cxnSpLocks/>
                </p:cNvCxnSpPr>
                <p:nvPr/>
              </p:nvCxnSpPr>
              <p:spPr>
                <a:xfrm flipV="1">
                  <a:off x="2298700" y="263144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4" name="Straight Arrow Connector 13">
                  <a:extLst>
                    <a:ext uri="{FF2B5EF4-FFF2-40B4-BE49-F238E27FC236}">
                      <a16:creationId xmlns:a16="http://schemas.microsoft.com/office/drawing/2014/main" id="{E9D6B1A2-29AA-FDA7-3C5D-9EA345DEA3E1}"/>
                    </a:ext>
                  </a:extLst>
                </p:cNvPr>
                <p:cNvCxnSpPr>
                  <a:cxnSpLocks/>
                </p:cNvCxnSpPr>
                <p:nvPr/>
              </p:nvCxnSpPr>
              <p:spPr>
                <a:xfrm>
                  <a:off x="4346414" y="258445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5" name="Straight Arrow Connector 14">
                  <a:extLst>
                    <a:ext uri="{FF2B5EF4-FFF2-40B4-BE49-F238E27FC236}">
                      <a16:creationId xmlns:a16="http://schemas.microsoft.com/office/drawing/2014/main" id="{14184E3F-8F28-6D1A-4A65-702B093B2DA0}"/>
                    </a:ext>
                  </a:extLst>
                </p:cNvPr>
                <p:cNvCxnSpPr>
                  <a:cxnSpLocks/>
                </p:cNvCxnSpPr>
                <p:nvPr/>
              </p:nvCxnSpPr>
              <p:spPr>
                <a:xfrm flipV="1">
                  <a:off x="4346414" y="263144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a:extLst>
                    <a:ext uri="{FF2B5EF4-FFF2-40B4-BE49-F238E27FC236}">
                      <a16:creationId xmlns:a16="http://schemas.microsoft.com/office/drawing/2014/main" id="{01C50217-89E8-E29B-789E-C422F691171A}"/>
                    </a:ext>
                  </a:extLst>
                </p:cNvPr>
                <p:cNvCxnSpPr>
                  <a:cxnSpLocks/>
                </p:cNvCxnSpPr>
                <p:nvPr/>
              </p:nvCxnSpPr>
              <p:spPr>
                <a:xfrm flipV="1">
                  <a:off x="3427692" y="25698451"/>
                  <a:ext cx="0" cy="3302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17" name="Straight Arrow Connector 16">
                  <a:extLst>
                    <a:ext uri="{FF2B5EF4-FFF2-40B4-BE49-F238E27FC236}">
                      <a16:creationId xmlns:a16="http://schemas.microsoft.com/office/drawing/2014/main" id="{ABDA1C29-1C54-EF08-9105-6DB393F9BE74}"/>
                    </a:ext>
                  </a:extLst>
                </p:cNvPr>
                <p:cNvCxnSpPr>
                  <a:cxnSpLocks/>
                </p:cNvCxnSpPr>
                <p:nvPr/>
              </p:nvCxnSpPr>
              <p:spPr>
                <a:xfrm>
                  <a:off x="3402292" y="26523950"/>
                  <a:ext cx="0" cy="3175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18" name="Straight Arrow Connector 17">
                  <a:extLst>
                    <a:ext uri="{FF2B5EF4-FFF2-40B4-BE49-F238E27FC236}">
                      <a16:creationId xmlns:a16="http://schemas.microsoft.com/office/drawing/2014/main" id="{5D209E88-4FB0-F3D1-FF04-8F03BBEC89B8}"/>
                    </a:ext>
                  </a:extLst>
                </p:cNvPr>
                <p:cNvCxnSpPr>
                  <a:cxnSpLocks/>
                </p:cNvCxnSpPr>
                <p:nvPr/>
              </p:nvCxnSpPr>
              <p:spPr>
                <a:xfrm>
                  <a:off x="5986878" y="259715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9" name="Straight Arrow Connector 18">
                  <a:extLst>
                    <a:ext uri="{FF2B5EF4-FFF2-40B4-BE49-F238E27FC236}">
                      <a16:creationId xmlns:a16="http://schemas.microsoft.com/office/drawing/2014/main" id="{080DB079-30E1-25B1-2F02-EFFB0C0216AF}"/>
                    </a:ext>
                  </a:extLst>
                </p:cNvPr>
                <p:cNvCxnSpPr>
                  <a:cxnSpLocks/>
                </p:cNvCxnSpPr>
                <p:nvPr/>
              </p:nvCxnSpPr>
              <p:spPr>
                <a:xfrm flipV="1">
                  <a:off x="5986878" y="264414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0" name="Straight Arrow Connector 19">
                  <a:extLst>
                    <a:ext uri="{FF2B5EF4-FFF2-40B4-BE49-F238E27FC236}">
                      <a16:creationId xmlns:a16="http://schemas.microsoft.com/office/drawing/2014/main" id="{92A6016B-6867-1C26-2FC0-0EDDBEAB9AA4}"/>
                    </a:ext>
                  </a:extLst>
                </p:cNvPr>
                <p:cNvCxnSpPr>
                  <a:cxnSpLocks/>
                </p:cNvCxnSpPr>
                <p:nvPr/>
              </p:nvCxnSpPr>
              <p:spPr>
                <a:xfrm>
                  <a:off x="8034592" y="259715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1" name="Straight Arrow Connector 20">
                  <a:extLst>
                    <a:ext uri="{FF2B5EF4-FFF2-40B4-BE49-F238E27FC236}">
                      <a16:creationId xmlns:a16="http://schemas.microsoft.com/office/drawing/2014/main" id="{C1621FB2-FE8E-3142-77F0-D5DCE4C7C5EF}"/>
                    </a:ext>
                  </a:extLst>
                </p:cNvPr>
                <p:cNvCxnSpPr>
                  <a:cxnSpLocks/>
                </p:cNvCxnSpPr>
                <p:nvPr/>
              </p:nvCxnSpPr>
              <p:spPr>
                <a:xfrm flipV="1">
                  <a:off x="8034592" y="264414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2" name="Straight Arrow Connector 21">
                  <a:extLst>
                    <a:ext uri="{FF2B5EF4-FFF2-40B4-BE49-F238E27FC236}">
                      <a16:creationId xmlns:a16="http://schemas.microsoft.com/office/drawing/2014/main" id="{1F168680-1A5F-B1F6-75B2-ACC07BAAA7C9}"/>
                    </a:ext>
                  </a:extLst>
                </p:cNvPr>
                <p:cNvCxnSpPr>
                  <a:cxnSpLocks/>
                </p:cNvCxnSpPr>
                <p:nvPr/>
              </p:nvCxnSpPr>
              <p:spPr>
                <a:xfrm flipV="1">
                  <a:off x="7115870" y="25825450"/>
                  <a:ext cx="0" cy="3302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23" name="Straight Arrow Connector 22">
                  <a:extLst>
                    <a:ext uri="{FF2B5EF4-FFF2-40B4-BE49-F238E27FC236}">
                      <a16:creationId xmlns:a16="http://schemas.microsoft.com/office/drawing/2014/main" id="{6A3FD223-5825-C996-3278-2F1D9ED1CB95}"/>
                    </a:ext>
                  </a:extLst>
                </p:cNvPr>
                <p:cNvCxnSpPr>
                  <a:cxnSpLocks/>
                </p:cNvCxnSpPr>
                <p:nvPr/>
              </p:nvCxnSpPr>
              <p:spPr>
                <a:xfrm>
                  <a:off x="7090470" y="26650950"/>
                  <a:ext cx="0" cy="3175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24" name="Straight Arrow Connector 23">
                  <a:extLst>
                    <a:ext uri="{FF2B5EF4-FFF2-40B4-BE49-F238E27FC236}">
                      <a16:creationId xmlns:a16="http://schemas.microsoft.com/office/drawing/2014/main" id="{19E803AA-DC90-FCE3-9B31-1A50852072BB}"/>
                    </a:ext>
                  </a:extLst>
                </p:cNvPr>
                <p:cNvCxnSpPr>
                  <a:cxnSpLocks/>
                </p:cNvCxnSpPr>
                <p:nvPr/>
              </p:nvCxnSpPr>
              <p:spPr>
                <a:xfrm>
                  <a:off x="9443039" y="2600325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5" name="Straight Arrow Connector 24">
                  <a:extLst>
                    <a:ext uri="{FF2B5EF4-FFF2-40B4-BE49-F238E27FC236}">
                      <a16:creationId xmlns:a16="http://schemas.microsoft.com/office/drawing/2014/main" id="{F5D2CDE8-2EFA-9DAB-24E7-27B384FB5136}"/>
                    </a:ext>
                  </a:extLst>
                </p:cNvPr>
                <p:cNvCxnSpPr>
                  <a:cxnSpLocks/>
                </p:cNvCxnSpPr>
                <p:nvPr/>
              </p:nvCxnSpPr>
              <p:spPr>
                <a:xfrm flipV="1">
                  <a:off x="9443039" y="2647315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6" name="Straight Arrow Connector 25">
                  <a:extLst>
                    <a:ext uri="{FF2B5EF4-FFF2-40B4-BE49-F238E27FC236}">
                      <a16:creationId xmlns:a16="http://schemas.microsoft.com/office/drawing/2014/main" id="{1DE2795A-7763-B4D0-BD91-7190F642AFE5}"/>
                    </a:ext>
                  </a:extLst>
                </p:cNvPr>
                <p:cNvCxnSpPr>
                  <a:cxnSpLocks/>
                </p:cNvCxnSpPr>
                <p:nvPr/>
              </p:nvCxnSpPr>
              <p:spPr>
                <a:xfrm>
                  <a:off x="11490753" y="2600325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a:extLst>
                    <a:ext uri="{FF2B5EF4-FFF2-40B4-BE49-F238E27FC236}">
                      <a16:creationId xmlns:a16="http://schemas.microsoft.com/office/drawing/2014/main" id="{E525FE10-AD4B-E1E3-71E0-A20C8D42D346}"/>
                    </a:ext>
                  </a:extLst>
                </p:cNvPr>
                <p:cNvCxnSpPr>
                  <a:cxnSpLocks/>
                </p:cNvCxnSpPr>
                <p:nvPr/>
              </p:nvCxnSpPr>
              <p:spPr>
                <a:xfrm flipV="1">
                  <a:off x="11490753" y="2647315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8" name="Straight Arrow Connector 27">
                  <a:extLst>
                    <a:ext uri="{FF2B5EF4-FFF2-40B4-BE49-F238E27FC236}">
                      <a16:creationId xmlns:a16="http://schemas.microsoft.com/office/drawing/2014/main" id="{4EAE15BB-232E-5982-FEBD-192D7E030689}"/>
                    </a:ext>
                  </a:extLst>
                </p:cNvPr>
                <p:cNvCxnSpPr>
                  <a:cxnSpLocks/>
                </p:cNvCxnSpPr>
                <p:nvPr/>
              </p:nvCxnSpPr>
              <p:spPr>
                <a:xfrm flipV="1">
                  <a:off x="10572031" y="25692100"/>
                  <a:ext cx="0" cy="3302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29" name="Straight Arrow Connector 28">
                  <a:extLst>
                    <a:ext uri="{FF2B5EF4-FFF2-40B4-BE49-F238E27FC236}">
                      <a16:creationId xmlns:a16="http://schemas.microsoft.com/office/drawing/2014/main" id="{C31F43A3-60B1-12A6-C249-A7ACC8EEE4ED}"/>
                    </a:ext>
                  </a:extLst>
                </p:cNvPr>
                <p:cNvCxnSpPr>
                  <a:cxnSpLocks/>
                </p:cNvCxnSpPr>
                <p:nvPr/>
              </p:nvCxnSpPr>
              <p:spPr>
                <a:xfrm>
                  <a:off x="10546631" y="26822400"/>
                  <a:ext cx="0" cy="3175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30" name="Straight Arrow Connector 29">
                  <a:extLst>
                    <a:ext uri="{FF2B5EF4-FFF2-40B4-BE49-F238E27FC236}">
                      <a16:creationId xmlns:a16="http://schemas.microsoft.com/office/drawing/2014/main" id="{12CA87B9-D614-D02A-EA39-68E21C774F94}"/>
                    </a:ext>
                  </a:extLst>
                </p:cNvPr>
                <p:cNvCxnSpPr>
                  <a:cxnSpLocks/>
                </p:cNvCxnSpPr>
                <p:nvPr/>
              </p:nvCxnSpPr>
              <p:spPr>
                <a:xfrm>
                  <a:off x="13192773" y="262001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1" name="Straight Arrow Connector 30">
                  <a:extLst>
                    <a:ext uri="{FF2B5EF4-FFF2-40B4-BE49-F238E27FC236}">
                      <a16:creationId xmlns:a16="http://schemas.microsoft.com/office/drawing/2014/main" id="{40B835FB-6703-500C-D168-FFE5B5E45DA6}"/>
                    </a:ext>
                  </a:extLst>
                </p:cNvPr>
                <p:cNvCxnSpPr>
                  <a:cxnSpLocks/>
                </p:cNvCxnSpPr>
                <p:nvPr/>
              </p:nvCxnSpPr>
              <p:spPr>
                <a:xfrm flipV="1">
                  <a:off x="13192773" y="266700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2" name="Straight Arrow Connector 31">
                  <a:extLst>
                    <a:ext uri="{FF2B5EF4-FFF2-40B4-BE49-F238E27FC236}">
                      <a16:creationId xmlns:a16="http://schemas.microsoft.com/office/drawing/2014/main" id="{10539864-F86A-3436-03B1-A0C555A0AD54}"/>
                    </a:ext>
                  </a:extLst>
                </p:cNvPr>
                <p:cNvCxnSpPr>
                  <a:cxnSpLocks/>
                </p:cNvCxnSpPr>
                <p:nvPr/>
              </p:nvCxnSpPr>
              <p:spPr>
                <a:xfrm>
                  <a:off x="15240487" y="262001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3" name="Straight Arrow Connector 32">
                  <a:extLst>
                    <a:ext uri="{FF2B5EF4-FFF2-40B4-BE49-F238E27FC236}">
                      <a16:creationId xmlns:a16="http://schemas.microsoft.com/office/drawing/2014/main" id="{39DE2D44-21A4-FECD-7369-4B22423B0156}"/>
                    </a:ext>
                  </a:extLst>
                </p:cNvPr>
                <p:cNvCxnSpPr>
                  <a:cxnSpLocks/>
                </p:cNvCxnSpPr>
                <p:nvPr/>
              </p:nvCxnSpPr>
              <p:spPr>
                <a:xfrm flipV="1">
                  <a:off x="15240487" y="266700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4" name="Straight Arrow Connector 33">
                  <a:extLst>
                    <a:ext uri="{FF2B5EF4-FFF2-40B4-BE49-F238E27FC236}">
                      <a16:creationId xmlns:a16="http://schemas.microsoft.com/office/drawing/2014/main" id="{6A288146-5C3D-5C97-013C-AF1A9A1C18DE}"/>
                    </a:ext>
                  </a:extLst>
                </p:cNvPr>
                <p:cNvCxnSpPr>
                  <a:cxnSpLocks/>
                </p:cNvCxnSpPr>
                <p:nvPr/>
              </p:nvCxnSpPr>
              <p:spPr>
                <a:xfrm flipV="1">
                  <a:off x="14321765" y="25685750"/>
                  <a:ext cx="0" cy="3302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35" name="Straight Arrow Connector 34">
                  <a:extLst>
                    <a:ext uri="{FF2B5EF4-FFF2-40B4-BE49-F238E27FC236}">
                      <a16:creationId xmlns:a16="http://schemas.microsoft.com/office/drawing/2014/main" id="{E4FFB825-9C1B-EAA5-C4A8-22A0F5784084}"/>
                    </a:ext>
                  </a:extLst>
                </p:cNvPr>
                <p:cNvCxnSpPr>
                  <a:cxnSpLocks/>
                </p:cNvCxnSpPr>
                <p:nvPr/>
              </p:nvCxnSpPr>
              <p:spPr>
                <a:xfrm>
                  <a:off x="14296365" y="27222450"/>
                  <a:ext cx="0" cy="3175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grpSp>
        </p:grpSp>
        <p:pic>
          <p:nvPicPr>
            <p:cNvPr id="39" name="Picture 38">
              <a:extLst>
                <a:ext uri="{FF2B5EF4-FFF2-40B4-BE49-F238E27FC236}">
                  <a16:creationId xmlns:a16="http://schemas.microsoft.com/office/drawing/2014/main" id="{FB675025-202B-BF4B-975D-1159B7F78041}"/>
                </a:ext>
              </a:extLst>
            </p:cNvPr>
            <p:cNvPicPr>
              <a:picLocks noChangeAspect="1"/>
            </p:cNvPicPr>
            <p:nvPr/>
          </p:nvPicPr>
          <p:blipFill rotWithShape="1">
            <a:blip r:embed="rId3"/>
            <a:srcRect l="-1" r="68452" b="77987"/>
            <a:stretch/>
          </p:blipFill>
          <p:spPr>
            <a:xfrm>
              <a:off x="5139848" y="892814"/>
              <a:ext cx="2277164" cy="1654926"/>
            </a:xfrm>
            <a:prstGeom prst="rect">
              <a:avLst/>
            </a:prstGeom>
          </p:spPr>
        </p:pic>
        <p:sp>
          <p:nvSpPr>
            <p:cNvPr id="40" name="TextBox 39">
              <a:extLst>
                <a:ext uri="{FF2B5EF4-FFF2-40B4-BE49-F238E27FC236}">
                  <a16:creationId xmlns:a16="http://schemas.microsoft.com/office/drawing/2014/main" id="{2A4CF6B4-ED5E-EC30-EC9D-28994BBA0311}"/>
                </a:ext>
              </a:extLst>
            </p:cNvPr>
            <p:cNvSpPr txBox="1"/>
            <p:nvPr/>
          </p:nvSpPr>
          <p:spPr>
            <a:xfrm>
              <a:off x="5186148" y="933666"/>
              <a:ext cx="2153154" cy="276999"/>
            </a:xfrm>
            <a:prstGeom prst="rect">
              <a:avLst/>
            </a:prstGeom>
            <a:noFill/>
          </p:spPr>
          <p:txBody>
            <a:bodyPr wrap="none" rtlCol="0">
              <a:spAutoFit/>
            </a:bodyPr>
            <a:lstStyle/>
            <a:p>
              <a:r>
                <a:rPr lang="en-US" sz="1200" dirty="0">
                  <a:solidFill>
                    <a:srgbClr val="FF0000"/>
                  </a:solidFill>
                </a:rPr>
                <a:t>#85: E = 4.56 J; x = 5.16 cm </a:t>
              </a:r>
            </a:p>
          </p:txBody>
        </p:sp>
        <p:pic>
          <p:nvPicPr>
            <p:cNvPr id="55" name="Picture 54">
              <a:extLst>
                <a:ext uri="{FF2B5EF4-FFF2-40B4-BE49-F238E27FC236}">
                  <a16:creationId xmlns:a16="http://schemas.microsoft.com/office/drawing/2014/main" id="{A1B87612-E13F-0DC3-B97D-777CA215ADDE}"/>
                </a:ext>
              </a:extLst>
            </p:cNvPr>
            <p:cNvPicPr>
              <a:picLocks noChangeAspect="1"/>
            </p:cNvPicPr>
            <p:nvPr/>
          </p:nvPicPr>
          <p:blipFill rotWithShape="1">
            <a:blip r:embed="rId3"/>
            <a:srcRect l="32075" t="38205" r="33575" b="37828"/>
            <a:stretch/>
          </p:blipFill>
          <p:spPr>
            <a:xfrm>
              <a:off x="470505" y="922091"/>
              <a:ext cx="2277164" cy="1654925"/>
            </a:xfrm>
            <a:prstGeom prst="rect">
              <a:avLst/>
            </a:prstGeom>
          </p:spPr>
        </p:pic>
        <p:sp>
          <p:nvSpPr>
            <p:cNvPr id="56" name="TextBox 55">
              <a:extLst>
                <a:ext uri="{FF2B5EF4-FFF2-40B4-BE49-F238E27FC236}">
                  <a16:creationId xmlns:a16="http://schemas.microsoft.com/office/drawing/2014/main" id="{10896355-A6D9-8EAB-5EB6-EBF85CA9224F}"/>
                </a:ext>
              </a:extLst>
            </p:cNvPr>
            <p:cNvSpPr txBox="1"/>
            <p:nvPr/>
          </p:nvSpPr>
          <p:spPr>
            <a:xfrm>
              <a:off x="470505" y="952207"/>
              <a:ext cx="2239716" cy="276999"/>
            </a:xfrm>
            <a:prstGeom prst="rect">
              <a:avLst/>
            </a:prstGeom>
            <a:noFill/>
          </p:spPr>
          <p:txBody>
            <a:bodyPr wrap="none" rtlCol="0">
              <a:spAutoFit/>
            </a:bodyPr>
            <a:lstStyle/>
            <a:p>
              <a:r>
                <a:rPr lang="en-US" sz="1200" dirty="0">
                  <a:solidFill>
                    <a:srgbClr val="FF0000"/>
                  </a:solidFill>
                </a:rPr>
                <a:t>#93: E = 3.55 J ; x = 3.16 cm  </a:t>
              </a:r>
            </a:p>
          </p:txBody>
        </p:sp>
        <p:pic>
          <p:nvPicPr>
            <p:cNvPr id="57" name="Picture 56">
              <a:extLst>
                <a:ext uri="{FF2B5EF4-FFF2-40B4-BE49-F238E27FC236}">
                  <a16:creationId xmlns:a16="http://schemas.microsoft.com/office/drawing/2014/main" id="{70095481-39ED-3110-612B-32600685A19D}"/>
                </a:ext>
              </a:extLst>
            </p:cNvPr>
            <p:cNvPicPr>
              <a:picLocks noChangeAspect="1"/>
            </p:cNvPicPr>
            <p:nvPr/>
          </p:nvPicPr>
          <p:blipFill rotWithShape="1">
            <a:blip r:embed="rId3"/>
            <a:srcRect t="18950" r="68449" b="57082"/>
            <a:stretch/>
          </p:blipFill>
          <p:spPr>
            <a:xfrm>
              <a:off x="2897938" y="915964"/>
              <a:ext cx="2091640" cy="1654926"/>
            </a:xfrm>
            <a:prstGeom prst="rect">
              <a:avLst/>
            </a:prstGeom>
          </p:spPr>
        </p:pic>
        <p:sp>
          <p:nvSpPr>
            <p:cNvPr id="58" name="TextBox 57">
              <a:extLst>
                <a:ext uri="{FF2B5EF4-FFF2-40B4-BE49-F238E27FC236}">
                  <a16:creationId xmlns:a16="http://schemas.microsoft.com/office/drawing/2014/main" id="{BC7D3BF1-7E3A-EFB5-F812-07210CED126D}"/>
                </a:ext>
              </a:extLst>
            </p:cNvPr>
            <p:cNvSpPr txBox="1"/>
            <p:nvPr/>
          </p:nvSpPr>
          <p:spPr>
            <a:xfrm>
              <a:off x="2897938" y="929712"/>
              <a:ext cx="2196435" cy="276999"/>
            </a:xfrm>
            <a:prstGeom prst="rect">
              <a:avLst/>
            </a:prstGeom>
            <a:noFill/>
          </p:spPr>
          <p:txBody>
            <a:bodyPr wrap="none" rtlCol="0">
              <a:spAutoFit/>
            </a:bodyPr>
            <a:lstStyle/>
            <a:p>
              <a:r>
                <a:rPr lang="en-US" sz="1200" dirty="0">
                  <a:solidFill>
                    <a:srgbClr val="FF0000"/>
                  </a:solidFill>
                </a:rPr>
                <a:t>#89: E = 4.01 J; x = 4.16 cm  </a:t>
              </a:r>
            </a:p>
          </p:txBody>
        </p:sp>
        <p:pic>
          <p:nvPicPr>
            <p:cNvPr id="59" name="Picture 58">
              <a:extLst>
                <a:ext uri="{FF2B5EF4-FFF2-40B4-BE49-F238E27FC236}">
                  <a16:creationId xmlns:a16="http://schemas.microsoft.com/office/drawing/2014/main" id="{8B2D422F-B90C-4771-D7ED-BFA343EBBACC}"/>
                </a:ext>
              </a:extLst>
            </p:cNvPr>
            <p:cNvPicPr>
              <a:picLocks noChangeAspect="1"/>
            </p:cNvPicPr>
            <p:nvPr/>
          </p:nvPicPr>
          <p:blipFill rotWithShape="1">
            <a:blip r:embed="rId3"/>
            <a:srcRect l="65915" t="58669" r="1230" b="17364"/>
            <a:stretch/>
          </p:blipFill>
          <p:spPr>
            <a:xfrm>
              <a:off x="7559553" y="907518"/>
              <a:ext cx="2178148" cy="1654926"/>
            </a:xfrm>
            <a:prstGeom prst="rect">
              <a:avLst/>
            </a:prstGeom>
          </p:spPr>
        </p:pic>
        <p:sp>
          <p:nvSpPr>
            <p:cNvPr id="60" name="TextBox 59">
              <a:extLst>
                <a:ext uri="{FF2B5EF4-FFF2-40B4-BE49-F238E27FC236}">
                  <a16:creationId xmlns:a16="http://schemas.microsoft.com/office/drawing/2014/main" id="{E069BC5C-BAC5-31EB-EB75-47A525BEE9C7}"/>
                </a:ext>
              </a:extLst>
            </p:cNvPr>
            <p:cNvSpPr txBox="1"/>
            <p:nvPr/>
          </p:nvSpPr>
          <p:spPr>
            <a:xfrm>
              <a:off x="7582993" y="920527"/>
              <a:ext cx="2239716" cy="276999"/>
            </a:xfrm>
            <a:prstGeom prst="rect">
              <a:avLst/>
            </a:prstGeom>
            <a:noFill/>
          </p:spPr>
          <p:txBody>
            <a:bodyPr wrap="none" rtlCol="0">
              <a:spAutoFit/>
            </a:bodyPr>
            <a:lstStyle/>
            <a:p>
              <a:r>
                <a:rPr lang="en-US" sz="1200" dirty="0">
                  <a:solidFill>
                    <a:srgbClr val="FF0000"/>
                  </a:solidFill>
                </a:rPr>
                <a:t>#98: E = 4.82 J ; x = 6.16 cm  </a:t>
              </a:r>
            </a:p>
          </p:txBody>
        </p:sp>
        <p:cxnSp>
          <p:nvCxnSpPr>
            <p:cNvPr id="61" name="Straight Arrow Connector 60">
              <a:extLst>
                <a:ext uri="{FF2B5EF4-FFF2-40B4-BE49-F238E27FC236}">
                  <a16:creationId xmlns:a16="http://schemas.microsoft.com/office/drawing/2014/main" id="{60348501-2C5D-7528-98F6-D2550A3A6DB1}"/>
                </a:ext>
              </a:extLst>
            </p:cNvPr>
            <p:cNvCxnSpPr>
              <a:cxnSpLocks/>
            </p:cNvCxnSpPr>
            <p:nvPr/>
          </p:nvCxnSpPr>
          <p:spPr>
            <a:xfrm>
              <a:off x="2001171" y="1498488"/>
              <a:ext cx="0" cy="21996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2" name="Straight Arrow Connector 61">
              <a:extLst>
                <a:ext uri="{FF2B5EF4-FFF2-40B4-BE49-F238E27FC236}">
                  <a16:creationId xmlns:a16="http://schemas.microsoft.com/office/drawing/2014/main" id="{C81F0BF2-58D1-A569-93A4-0B4DF54CE67B}"/>
                </a:ext>
              </a:extLst>
            </p:cNvPr>
            <p:cNvCxnSpPr>
              <a:cxnSpLocks/>
            </p:cNvCxnSpPr>
            <p:nvPr/>
          </p:nvCxnSpPr>
          <p:spPr>
            <a:xfrm flipV="1">
              <a:off x="2001171" y="2031433"/>
              <a:ext cx="0" cy="21150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3" name="Straight Arrow Connector 62">
              <a:extLst>
                <a:ext uri="{FF2B5EF4-FFF2-40B4-BE49-F238E27FC236}">
                  <a16:creationId xmlns:a16="http://schemas.microsoft.com/office/drawing/2014/main" id="{1E862623-B825-F9E8-98EF-0CF7A86849A6}"/>
                </a:ext>
              </a:extLst>
            </p:cNvPr>
            <p:cNvCxnSpPr>
              <a:cxnSpLocks/>
            </p:cNvCxnSpPr>
            <p:nvPr/>
          </p:nvCxnSpPr>
          <p:spPr>
            <a:xfrm>
              <a:off x="4364336" y="1498488"/>
              <a:ext cx="0" cy="21996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4" name="Straight Arrow Connector 63">
              <a:extLst>
                <a:ext uri="{FF2B5EF4-FFF2-40B4-BE49-F238E27FC236}">
                  <a16:creationId xmlns:a16="http://schemas.microsoft.com/office/drawing/2014/main" id="{47AD84F4-9985-BC5F-9771-FDA61F82407F}"/>
                </a:ext>
              </a:extLst>
            </p:cNvPr>
            <p:cNvCxnSpPr>
              <a:cxnSpLocks/>
            </p:cNvCxnSpPr>
            <p:nvPr/>
          </p:nvCxnSpPr>
          <p:spPr>
            <a:xfrm flipV="1">
              <a:off x="4364336" y="2031433"/>
              <a:ext cx="0" cy="21150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5" name="Straight Arrow Connector 64">
              <a:extLst>
                <a:ext uri="{FF2B5EF4-FFF2-40B4-BE49-F238E27FC236}">
                  <a16:creationId xmlns:a16="http://schemas.microsoft.com/office/drawing/2014/main" id="{B331EF42-3B81-E783-FB02-31ECAF56D402}"/>
                </a:ext>
              </a:extLst>
            </p:cNvPr>
            <p:cNvCxnSpPr>
              <a:cxnSpLocks/>
            </p:cNvCxnSpPr>
            <p:nvPr/>
          </p:nvCxnSpPr>
          <p:spPr>
            <a:xfrm>
              <a:off x="6835694" y="1498488"/>
              <a:ext cx="0" cy="21996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6" name="Straight Arrow Connector 65">
              <a:extLst>
                <a:ext uri="{FF2B5EF4-FFF2-40B4-BE49-F238E27FC236}">
                  <a16:creationId xmlns:a16="http://schemas.microsoft.com/office/drawing/2014/main" id="{F073182F-87D1-1BDD-253E-9A3FD75A1E74}"/>
                </a:ext>
              </a:extLst>
            </p:cNvPr>
            <p:cNvCxnSpPr>
              <a:cxnSpLocks/>
            </p:cNvCxnSpPr>
            <p:nvPr/>
          </p:nvCxnSpPr>
          <p:spPr>
            <a:xfrm flipV="1">
              <a:off x="6835694" y="2031433"/>
              <a:ext cx="0" cy="21150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9" name="Straight Arrow Connector 68">
              <a:extLst>
                <a:ext uri="{FF2B5EF4-FFF2-40B4-BE49-F238E27FC236}">
                  <a16:creationId xmlns:a16="http://schemas.microsoft.com/office/drawing/2014/main" id="{477C5F58-C3E9-F1D7-E3B6-A11B1AFFEAC1}"/>
                </a:ext>
              </a:extLst>
            </p:cNvPr>
            <p:cNvCxnSpPr>
              <a:cxnSpLocks/>
            </p:cNvCxnSpPr>
            <p:nvPr/>
          </p:nvCxnSpPr>
          <p:spPr>
            <a:xfrm flipV="1">
              <a:off x="9139399" y="1525967"/>
              <a:ext cx="0" cy="219964"/>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70" name="Straight Arrow Connector 69">
              <a:extLst>
                <a:ext uri="{FF2B5EF4-FFF2-40B4-BE49-F238E27FC236}">
                  <a16:creationId xmlns:a16="http://schemas.microsoft.com/office/drawing/2014/main" id="{8F219816-35AE-7A54-00FC-623458F736F6}"/>
                </a:ext>
              </a:extLst>
            </p:cNvPr>
            <p:cNvCxnSpPr>
              <a:cxnSpLocks/>
            </p:cNvCxnSpPr>
            <p:nvPr/>
          </p:nvCxnSpPr>
          <p:spPr>
            <a:xfrm>
              <a:off x="9122986" y="2075876"/>
              <a:ext cx="0" cy="211504"/>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sp>
          <p:nvSpPr>
            <p:cNvPr id="76" name="TextBox 75">
              <a:extLst>
                <a:ext uri="{FF2B5EF4-FFF2-40B4-BE49-F238E27FC236}">
                  <a16:creationId xmlns:a16="http://schemas.microsoft.com/office/drawing/2014/main" id="{1EF4E1E2-8371-8625-843B-44D5D932FC1D}"/>
                </a:ext>
              </a:extLst>
            </p:cNvPr>
            <p:cNvSpPr txBox="1"/>
            <p:nvPr/>
          </p:nvSpPr>
          <p:spPr>
            <a:xfrm>
              <a:off x="7643828" y="4783091"/>
              <a:ext cx="2227706" cy="276999"/>
            </a:xfrm>
            <a:prstGeom prst="rect">
              <a:avLst/>
            </a:prstGeom>
            <a:noFill/>
          </p:spPr>
          <p:txBody>
            <a:bodyPr wrap="square">
              <a:spAutoFit/>
            </a:bodyPr>
            <a:lstStyle/>
            <a:p>
              <a:r>
                <a:rPr lang="en-US" sz="1200" i="1" dirty="0">
                  <a:solidFill>
                    <a:srgbClr val="FF0000"/>
                  </a:solidFill>
                  <a:ea typeface="Calibri" panose="020F0502020204030204" pitchFamily="34" charset="0"/>
                  <a:cs typeface="Arial" panose="020B0604020202020204" pitchFamily="34" charset="0"/>
                </a:rPr>
                <a:t>#204: E</a:t>
              </a:r>
              <a:r>
                <a:rPr lang="en-US" sz="1200" i="1" baseline="-25000" dirty="0">
                  <a:solidFill>
                    <a:srgbClr val="FF0000"/>
                  </a:solidFill>
                  <a:ea typeface="Calibri" panose="020F0502020204030204" pitchFamily="34" charset="0"/>
                  <a:cs typeface="Arial" panose="020B0604020202020204" pitchFamily="34" charset="0"/>
                </a:rPr>
                <a:t>L </a:t>
              </a:r>
              <a:r>
                <a:rPr lang="en-US" sz="1200" dirty="0">
                  <a:solidFill>
                    <a:srgbClr val="FF0000"/>
                  </a:solidFill>
                  <a:ea typeface="Calibri" panose="020F0502020204030204" pitchFamily="34" charset="0"/>
                  <a:cs typeface="Arial" panose="020B0604020202020204" pitchFamily="34" charset="0"/>
                </a:rPr>
                <a:t>= 2.8 J, x = 6.66 cm</a:t>
              </a:r>
              <a:endParaRPr lang="en-US" sz="1200" dirty="0">
                <a:solidFill>
                  <a:srgbClr val="FF0000"/>
                </a:solidFill>
              </a:endParaRPr>
            </a:p>
          </p:txBody>
        </p:sp>
        <p:sp>
          <p:nvSpPr>
            <p:cNvPr id="78" name="TextBox 77">
              <a:extLst>
                <a:ext uri="{FF2B5EF4-FFF2-40B4-BE49-F238E27FC236}">
                  <a16:creationId xmlns:a16="http://schemas.microsoft.com/office/drawing/2014/main" id="{F135F09A-5311-2843-0E40-58C3E85C322B}"/>
                </a:ext>
              </a:extLst>
            </p:cNvPr>
            <p:cNvSpPr txBox="1"/>
            <p:nvPr/>
          </p:nvSpPr>
          <p:spPr>
            <a:xfrm>
              <a:off x="470505" y="4784679"/>
              <a:ext cx="6099858" cy="276999"/>
            </a:xfrm>
            <a:prstGeom prst="rect">
              <a:avLst/>
            </a:prstGeom>
            <a:noFill/>
          </p:spPr>
          <p:txBody>
            <a:bodyPr wrap="square">
              <a:spAutoFit/>
            </a:bodyPr>
            <a:lstStyle/>
            <a:p>
              <a:r>
                <a:rPr lang="en-US" sz="1200" i="1" dirty="0">
                  <a:solidFill>
                    <a:srgbClr val="FF0000"/>
                  </a:solidFill>
                  <a:ea typeface="Calibri" panose="020F0502020204030204" pitchFamily="34" charset="0"/>
                  <a:cs typeface="Arial" panose="020B0604020202020204" pitchFamily="34" charset="0"/>
                </a:rPr>
                <a:t>#220: E</a:t>
              </a:r>
              <a:r>
                <a:rPr lang="en-US" sz="1200" i="1" baseline="-25000" dirty="0">
                  <a:solidFill>
                    <a:srgbClr val="FF0000"/>
                  </a:solidFill>
                  <a:ea typeface="Calibri" panose="020F0502020204030204" pitchFamily="34" charset="0"/>
                  <a:cs typeface="Arial" panose="020B0604020202020204" pitchFamily="34" charset="0"/>
                </a:rPr>
                <a:t>L </a:t>
              </a:r>
              <a:r>
                <a:rPr lang="en-US" sz="1200" dirty="0">
                  <a:solidFill>
                    <a:srgbClr val="FF0000"/>
                  </a:solidFill>
                  <a:ea typeface="Calibri" panose="020F0502020204030204" pitchFamily="34" charset="0"/>
                  <a:cs typeface="Arial" panose="020B0604020202020204" pitchFamily="34" charset="0"/>
                </a:rPr>
                <a:t>= 3.1 J, x = 2.66 cm</a:t>
              </a:r>
              <a:endParaRPr lang="en-US" sz="1200" dirty="0"/>
            </a:p>
          </p:txBody>
        </p:sp>
        <p:sp>
          <p:nvSpPr>
            <p:cNvPr id="80" name="TextBox 79">
              <a:extLst>
                <a:ext uri="{FF2B5EF4-FFF2-40B4-BE49-F238E27FC236}">
                  <a16:creationId xmlns:a16="http://schemas.microsoft.com/office/drawing/2014/main" id="{86A18EE2-A760-A122-4DF5-7C07998DA2C4}"/>
                </a:ext>
              </a:extLst>
            </p:cNvPr>
            <p:cNvSpPr txBox="1"/>
            <p:nvPr/>
          </p:nvSpPr>
          <p:spPr>
            <a:xfrm>
              <a:off x="2882029" y="4798462"/>
              <a:ext cx="6099858" cy="276999"/>
            </a:xfrm>
            <a:prstGeom prst="rect">
              <a:avLst/>
            </a:prstGeom>
            <a:noFill/>
          </p:spPr>
          <p:txBody>
            <a:bodyPr wrap="square">
              <a:spAutoFit/>
            </a:bodyPr>
            <a:lstStyle/>
            <a:p>
              <a:r>
                <a:rPr lang="en-US" sz="1200" i="1" dirty="0">
                  <a:solidFill>
                    <a:srgbClr val="FF0000"/>
                  </a:solidFill>
                  <a:ea typeface="Calibri" panose="020F0502020204030204" pitchFamily="34" charset="0"/>
                  <a:cs typeface="Arial" panose="020B0604020202020204" pitchFamily="34" charset="0"/>
                </a:rPr>
                <a:t>#216: E</a:t>
              </a:r>
              <a:r>
                <a:rPr lang="en-US" sz="1200" i="1" baseline="-25000" dirty="0">
                  <a:solidFill>
                    <a:srgbClr val="FF0000"/>
                  </a:solidFill>
                  <a:ea typeface="Calibri" panose="020F0502020204030204" pitchFamily="34" charset="0"/>
                  <a:cs typeface="Arial" panose="020B0604020202020204" pitchFamily="34" charset="0"/>
                </a:rPr>
                <a:t>L </a:t>
              </a:r>
              <a:r>
                <a:rPr lang="en-US" sz="1200" dirty="0">
                  <a:solidFill>
                    <a:srgbClr val="FF0000"/>
                  </a:solidFill>
                  <a:ea typeface="Calibri" panose="020F0502020204030204" pitchFamily="34" charset="0"/>
                  <a:cs typeface="Arial" panose="020B0604020202020204" pitchFamily="34" charset="0"/>
                </a:rPr>
                <a:t>= 2.3 J, x = 3.66 cm</a:t>
              </a:r>
              <a:endParaRPr lang="en-US" sz="1200" dirty="0"/>
            </a:p>
          </p:txBody>
        </p:sp>
        <p:sp>
          <p:nvSpPr>
            <p:cNvPr id="82" name="TextBox 81">
              <a:extLst>
                <a:ext uri="{FF2B5EF4-FFF2-40B4-BE49-F238E27FC236}">
                  <a16:creationId xmlns:a16="http://schemas.microsoft.com/office/drawing/2014/main" id="{F39CAEEB-3D73-1E3C-B37B-FD07013887BE}"/>
                </a:ext>
              </a:extLst>
            </p:cNvPr>
            <p:cNvSpPr txBox="1"/>
            <p:nvPr/>
          </p:nvSpPr>
          <p:spPr>
            <a:xfrm>
              <a:off x="5319268" y="4783091"/>
              <a:ext cx="2227708" cy="276999"/>
            </a:xfrm>
            <a:prstGeom prst="rect">
              <a:avLst/>
            </a:prstGeom>
            <a:noFill/>
          </p:spPr>
          <p:txBody>
            <a:bodyPr wrap="square">
              <a:spAutoFit/>
            </a:bodyPr>
            <a:lstStyle/>
            <a:p>
              <a:r>
                <a:rPr lang="en-US" sz="1200" i="1" dirty="0">
                  <a:solidFill>
                    <a:srgbClr val="FF0000"/>
                  </a:solidFill>
                  <a:ea typeface="Calibri" panose="020F0502020204030204" pitchFamily="34" charset="0"/>
                  <a:cs typeface="Arial" panose="020B0604020202020204" pitchFamily="34" charset="0"/>
                </a:rPr>
                <a:t>#211: E</a:t>
              </a:r>
              <a:r>
                <a:rPr lang="en-US" sz="1200" i="1" baseline="-25000" dirty="0">
                  <a:solidFill>
                    <a:srgbClr val="FF0000"/>
                  </a:solidFill>
                  <a:ea typeface="Calibri" panose="020F0502020204030204" pitchFamily="34" charset="0"/>
                  <a:cs typeface="Arial" panose="020B0604020202020204" pitchFamily="34" charset="0"/>
                </a:rPr>
                <a:t>L </a:t>
              </a:r>
              <a:r>
                <a:rPr lang="en-US" sz="1200" dirty="0">
                  <a:solidFill>
                    <a:srgbClr val="FF0000"/>
                  </a:solidFill>
                  <a:ea typeface="Calibri" panose="020F0502020204030204" pitchFamily="34" charset="0"/>
                  <a:cs typeface="Arial" panose="020B0604020202020204" pitchFamily="34" charset="0"/>
                </a:rPr>
                <a:t>= 2.8 J, x = 4.66 cm</a:t>
              </a:r>
              <a:endParaRPr lang="en-US" sz="1200" dirty="0"/>
            </a:p>
          </p:txBody>
        </p:sp>
      </p:grpSp>
      <p:sp>
        <p:nvSpPr>
          <p:cNvPr id="85" name="TextBox 84">
            <a:extLst>
              <a:ext uri="{FF2B5EF4-FFF2-40B4-BE49-F238E27FC236}">
                <a16:creationId xmlns:a16="http://schemas.microsoft.com/office/drawing/2014/main" id="{B2878968-9972-4F03-9809-24A4E459C6F1}"/>
              </a:ext>
            </a:extLst>
          </p:cNvPr>
          <p:cNvSpPr txBox="1"/>
          <p:nvPr/>
        </p:nvSpPr>
        <p:spPr>
          <a:xfrm>
            <a:off x="354754" y="539619"/>
            <a:ext cx="11690839" cy="646331"/>
          </a:xfrm>
          <a:prstGeom prst="rect">
            <a:avLst/>
          </a:prstGeom>
          <a:noFill/>
        </p:spPr>
        <p:txBody>
          <a:bodyPr wrap="square">
            <a:spAutoFit/>
          </a:bodyPr>
          <a:lstStyle/>
          <a:p>
            <a:pPr algn="ctr"/>
            <a:r>
              <a:rPr lang="en-US" dirty="0"/>
              <a:t>Two</a:t>
            </a:r>
            <a:r>
              <a:rPr lang="en-US" sz="1800" dirty="0"/>
              <a:t> sets of data have been collected to confirm the proposed method of characterizing the radial field in the wake at very low densities (&lt;10</a:t>
            </a:r>
            <a:r>
              <a:rPr lang="en-US" sz="1800" baseline="30000" dirty="0"/>
              <a:t>15</a:t>
            </a:r>
            <a:r>
              <a:rPr lang="en-US" sz="1800" dirty="0"/>
              <a:t> cm</a:t>
            </a:r>
            <a:r>
              <a:rPr lang="en-US" sz="1800" baseline="30000" dirty="0"/>
              <a:t>-3</a:t>
            </a:r>
            <a:r>
              <a:rPr lang="en-US" sz="1800" dirty="0"/>
              <a:t>). </a:t>
            </a:r>
            <a:endParaRPr lang="en-US" dirty="0"/>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2221638-F68D-6977-9D34-9ACFABA03EDF}"/>
                  </a:ext>
                </a:extLst>
              </p:cNvPr>
              <p:cNvSpPr txBox="1"/>
              <p:nvPr/>
            </p:nvSpPr>
            <p:spPr>
              <a:xfrm>
                <a:off x="1059180" y="5600239"/>
                <a:ext cx="9371155" cy="1019190"/>
              </a:xfrm>
              <a:prstGeom prst="rect">
                <a:avLst/>
              </a:prstGeom>
              <a:noFill/>
            </p:spPr>
            <p:txBody>
              <a:bodyPr wrap="none" rtlCol="0">
                <a:spAutoFit/>
              </a:bodyPr>
              <a:lstStyle/>
              <a:p>
                <a:pPr marL="285750" indent="-285750">
                  <a:buFont typeface="Arial" panose="020B0604020202020204" pitchFamily="34" charset="0"/>
                  <a:buChar char="•"/>
                </a:pPr>
                <a:r>
                  <a:rPr lang="en-US" sz="2000" dirty="0"/>
                  <a:t>Ted Pella TEM parallel bar grids have </a:t>
                </a:r>
                <a14:m>
                  <m:oMath xmlns:m="http://schemas.openxmlformats.org/officeDocument/2006/math">
                    <m:r>
                      <a:rPr lang="en-US" sz="2000" i="1" dirty="0" smtClean="0">
                        <a:latin typeface="Cambria Math" panose="02040503050406030204" pitchFamily="18" charset="0"/>
                      </a:rPr>
                      <m:t>22 </m:t>
                    </m:r>
                    <m:r>
                      <a:rPr lang="en-US" sz="2000" i="1" dirty="0" smtClean="0">
                        <a:latin typeface="Cambria Math" panose="02040503050406030204" pitchFamily="18" charset="0"/>
                      </a:rPr>
                      <m:t>𝜇</m:t>
                    </m:r>
                    <m:r>
                      <m:rPr>
                        <m:sty m:val="p"/>
                      </m:rPr>
                      <a:rPr lang="en-US" sz="2000" i="1" dirty="0" smtClean="0">
                        <a:latin typeface="Cambria Math" panose="02040503050406030204" pitchFamily="18" charset="0"/>
                      </a:rPr>
                      <m:t>m</m:t>
                    </m:r>
                  </m:oMath>
                </a14:m>
                <a:r>
                  <a:rPr lang="en-US" sz="2000" dirty="0"/>
                  <a:t> opening and </a:t>
                </a:r>
                <a14:m>
                  <m:oMath xmlns:m="http://schemas.openxmlformats.org/officeDocument/2006/math">
                    <m:r>
                      <a:rPr lang="en-US" sz="2000" b="0" i="1" dirty="0" smtClean="0">
                        <a:latin typeface="Cambria Math" panose="02040503050406030204" pitchFamily="18" charset="0"/>
                      </a:rPr>
                      <m:t>40</m:t>
                    </m:r>
                    <m:r>
                      <a:rPr lang="en-US" sz="2000" i="1" dirty="0">
                        <a:latin typeface="Cambria Math" panose="02040503050406030204" pitchFamily="18" charset="0"/>
                      </a:rPr>
                      <m:t> </m:t>
                    </m:r>
                    <m:r>
                      <a:rPr lang="en-US" sz="2000" i="1" dirty="0">
                        <a:latin typeface="Cambria Math" panose="02040503050406030204" pitchFamily="18" charset="0"/>
                      </a:rPr>
                      <m:t>𝜇</m:t>
                    </m:r>
                    <m:r>
                      <m:rPr>
                        <m:sty m:val="p"/>
                      </m:rPr>
                      <a:rPr lang="en-US" sz="2000" i="1" dirty="0">
                        <a:latin typeface="Cambria Math" panose="02040503050406030204" pitchFamily="18" charset="0"/>
                      </a:rPr>
                      <m:t>m</m:t>
                    </m:r>
                    <m:r>
                      <a:rPr lang="en-US" sz="2000" i="1" dirty="0">
                        <a:latin typeface="Cambria Math" panose="02040503050406030204" pitchFamily="18" charset="0"/>
                      </a:rPr>
                      <m:t> </m:t>
                    </m:r>
                  </m:oMath>
                </a14:m>
                <a:r>
                  <a:rPr lang="en-US" sz="2000" dirty="0"/>
                  <a:t>bar width </a:t>
                </a:r>
              </a:p>
              <a:p>
                <a:pPr marL="285750" indent="-285750">
                  <a:buFont typeface="Arial" panose="020B0604020202020204" pitchFamily="34" charset="0"/>
                  <a:buChar char="•"/>
                </a:pPr>
                <a:r>
                  <a:rPr lang="en-US" sz="2000" dirty="0"/>
                  <a:t>Backing pressure of jet ~ 30 psi, 2” away from nozzle, estimated density </a:t>
                </a:r>
                <a14:m>
                  <m:oMath xmlns:m="http://schemas.openxmlformats.org/officeDocument/2006/math">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15</m:t>
                        </m:r>
                      </m:sup>
                    </m:sSup>
                  </m:oMath>
                </a14:m>
                <a:r>
                  <a:rPr lang="en-US" sz="2000" dirty="0"/>
                  <a:t> cm</a:t>
                </a:r>
                <a:r>
                  <a:rPr lang="en-US" sz="2000" baseline="30000" dirty="0"/>
                  <a:t>-3</a:t>
                </a:r>
                <a:r>
                  <a:rPr lang="en-US" sz="2000" dirty="0"/>
                  <a:t>.</a:t>
                </a:r>
              </a:p>
              <a:p>
                <a:pPr marL="285750" indent="-285750">
                  <a:buFont typeface="Arial" panose="020B0604020202020204" pitchFamily="34" charset="0"/>
                  <a:buChar char="•"/>
                </a:pPr>
                <a:r>
                  <a:rPr lang="en-US" sz="2000" dirty="0"/>
                  <a:t>Grid spacing is too large for fine examination of </a:t>
                </a:r>
                <a:r>
                  <a:rPr lang="en-US" sz="2000" dirty="0" err="1"/>
                  <a:t>wakefield</a:t>
                </a:r>
                <a:r>
                  <a:rPr lang="en-US" sz="2000" dirty="0"/>
                  <a:t> (to improve next time)</a:t>
                </a:r>
              </a:p>
            </p:txBody>
          </p:sp>
        </mc:Choice>
        <mc:Fallback>
          <p:sp>
            <p:nvSpPr>
              <p:cNvPr id="4" name="TextBox 3">
                <a:extLst>
                  <a:ext uri="{FF2B5EF4-FFF2-40B4-BE49-F238E27FC236}">
                    <a16:creationId xmlns:a16="http://schemas.microsoft.com/office/drawing/2014/main" id="{82221638-F68D-6977-9D34-9ACFABA03EDF}"/>
                  </a:ext>
                </a:extLst>
              </p:cNvPr>
              <p:cNvSpPr txBox="1">
                <a:spLocks noRot="1" noChangeAspect="1" noMove="1" noResize="1" noEditPoints="1" noAdjustHandles="1" noChangeArrowheads="1" noChangeShapeType="1" noTextEdit="1"/>
              </p:cNvSpPr>
              <p:nvPr/>
            </p:nvSpPr>
            <p:spPr>
              <a:xfrm>
                <a:off x="1059180" y="5600239"/>
                <a:ext cx="9371155" cy="1019190"/>
              </a:xfrm>
              <a:prstGeom prst="rect">
                <a:avLst/>
              </a:prstGeom>
              <a:blipFill>
                <a:blip r:embed="rId4"/>
                <a:stretch>
                  <a:fillRect l="-541" t="-3704" r="-7984" b="-9877"/>
                </a:stretch>
              </a:blipFill>
            </p:spPr>
            <p:txBody>
              <a:bodyPr/>
              <a:lstStyle/>
              <a:p>
                <a:r>
                  <a:rPr lang="en-US">
                    <a:noFill/>
                  </a:rPr>
                  <a:t> </a:t>
                </a:r>
              </a:p>
            </p:txBody>
          </p:sp>
        </mc:Fallback>
      </mc:AlternateContent>
    </p:spTree>
    <p:extLst>
      <p:ext uri="{BB962C8B-B14F-4D97-AF65-F5344CB8AC3E}">
        <p14:creationId xmlns:p14="http://schemas.microsoft.com/office/powerpoint/2010/main" val="3210913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3B1A328-E724-AFBC-B04D-EADC32ADBA5C}"/>
              </a:ext>
            </a:extLst>
          </p:cNvPr>
          <p:cNvPicPr>
            <a:picLocks noChangeAspect="1"/>
          </p:cNvPicPr>
          <p:nvPr/>
        </p:nvPicPr>
        <p:blipFill>
          <a:blip r:embed="rId2"/>
          <a:stretch>
            <a:fillRect/>
          </a:stretch>
        </p:blipFill>
        <p:spPr>
          <a:xfrm>
            <a:off x="338039" y="1268710"/>
            <a:ext cx="3544069" cy="3934894"/>
          </a:xfrm>
          <a:prstGeom prst="rect">
            <a:avLst/>
          </a:prstGeom>
        </p:spPr>
      </p:pic>
      <p:pic>
        <p:nvPicPr>
          <p:cNvPr id="33" name="Picture 32">
            <a:extLst>
              <a:ext uri="{FF2B5EF4-FFF2-40B4-BE49-F238E27FC236}">
                <a16:creationId xmlns:a16="http://schemas.microsoft.com/office/drawing/2014/main" id="{BBEFE340-15C7-B5B1-6485-A028782ABA8D}"/>
              </a:ext>
            </a:extLst>
          </p:cNvPr>
          <p:cNvPicPr>
            <a:picLocks noChangeAspect="1"/>
          </p:cNvPicPr>
          <p:nvPr/>
        </p:nvPicPr>
        <p:blipFill>
          <a:blip r:embed="rId3"/>
          <a:stretch>
            <a:fillRect/>
          </a:stretch>
        </p:blipFill>
        <p:spPr>
          <a:xfrm>
            <a:off x="7751654" y="1268710"/>
            <a:ext cx="3544069" cy="3934894"/>
          </a:xfrm>
          <a:prstGeom prst="rect">
            <a:avLst/>
          </a:prstGeom>
        </p:spPr>
      </p:pic>
      <p:pic>
        <p:nvPicPr>
          <p:cNvPr id="35" name="Picture 34">
            <a:extLst>
              <a:ext uri="{FF2B5EF4-FFF2-40B4-BE49-F238E27FC236}">
                <a16:creationId xmlns:a16="http://schemas.microsoft.com/office/drawing/2014/main" id="{26F02CB0-8F74-5477-6343-1969F8F216E3}"/>
              </a:ext>
            </a:extLst>
          </p:cNvPr>
          <p:cNvPicPr>
            <a:picLocks noChangeAspect="1"/>
          </p:cNvPicPr>
          <p:nvPr/>
        </p:nvPicPr>
        <p:blipFill>
          <a:blip r:embed="rId4"/>
          <a:stretch>
            <a:fillRect/>
          </a:stretch>
        </p:blipFill>
        <p:spPr>
          <a:xfrm>
            <a:off x="3966956" y="1268710"/>
            <a:ext cx="3544069" cy="3934894"/>
          </a:xfrm>
          <a:prstGeom prst="rect">
            <a:avLst/>
          </a:prstGeom>
        </p:spPr>
      </p:pic>
      <p:sp>
        <p:nvSpPr>
          <p:cNvPr id="2" name="Rectangle 1">
            <a:extLst>
              <a:ext uri="{FF2B5EF4-FFF2-40B4-BE49-F238E27FC236}">
                <a16:creationId xmlns:a16="http://schemas.microsoft.com/office/drawing/2014/main" id="{0E434DB8-BFC5-04F3-5F6C-0DE364344A35}"/>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Identifying Fringe Shifts</a:t>
            </a:r>
          </a:p>
        </p:txBody>
      </p:sp>
    </p:spTree>
    <p:extLst>
      <p:ext uri="{BB962C8B-B14F-4D97-AF65-F5344CB8AC3E}">
        <p14:creationId xmlns:p14="http://schemas.microsoft.com/office/powerpoint/2010/main" val="871243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083EE70-CD55-EE50-A614-55F6AFAF5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54" y="1219497"/>
            <a:ext cx="5802547" cy="39833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225E9A8-A53C-510D-143F-68F12513F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740" y="1193029"/>
            <a:ext cx="5771198" cy="39833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BCF055E-8091-6D8E-E7DD-1BE366354CD8}"/>
              </a:ext>
            </a:extLst>
          </p:cNvPr>
          <p:cNvSpPr>
            <a:spLocks noGrp="1"/>
          </p:cNvSpPr>
          <p:nvPr>
            <p:ph type="sldNum" sz="quarter" idx="12"/>
          </p:nvPr>
        </p:nvSpPr>
        <p:spPr>
          <a:xfrm>
            <a:off x="8709712" y="6425176"/>
            <a:ext cx="27432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Georgia" charset="0"/>
                <a:ea typeface="Georgia" charset="0"/>
                <a:cs typeface="Georgi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9EFAE9-95DC-BB4E-8D7A-5491B8EE95E6}" type="slidenum">
              <a:rPr lang="en-US" smtClean="0"/>
              <a:pPr/>
              <a:t>13</a:t>
            </a:fld>
            <a:endParaRPr lang="en-US"/>
          </a:p>
        </p:txBody>
      </p:sp>
      <p:sp>
        <p:nvSpPr>
          <p:cNvPr id="2" name="Rectangle 1">
            <a:extLst>
              <a:ext uri="{FF2B5EF4-FFF2-40B4-BE49-F238E27FC236}">
                <a16:creationId xmlns:a16="http://schemas.microsoft.com/office/drawing/2014/main" id="{C4C8140B-C3C7-31BE-9CA6-1F5FDE7D3EA4}"/>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Extraction of Focal Length</a:t>
            </a:r>
          </a:p>
        </p:txBody>
      </p:sp>
    </p:spTree>
    <p:extLst>
      <p:ext uri="{BB962C8B-B14F-4D97-AF65-F5344CB8AC3E}">
        <p14:creationId xmlns:p14="http://schemas.microsoft.com/office/powerpoint/2010/main" val="1323620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BBE83C4E-B655-F66D-9733-4ED5C900E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4" y="392905"/>
            <a:ext cx="3128631" cy="21477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DD1F5162-07FD-29B0-0E90-11D181527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518" y="57150"/>
            <a:ext cx="8767128" cy="6057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B4476B43-FFDD-37F4-68B0-6C785F69E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11" y="3353727"/>
            <a:ext cx="4959228" cy="3447123"/>
          </a:xfrm>
          <a:prstGeom prst="rect">
            <a:avLst/>
          </a:prstGeom>
          <a:solidFill>
            <a:schemeClr val="bg1"/>
          </a:solidFill>
        </p:spPr>
      </p:pic>
      <p:sp>
        <p:nvSpPr>
          <p:cNvPr id="4" name="Rectangle 3">
            <a:extLst>
              <a:ext uri="{FF2B5EF4-FFF2-40B4-BE49-F238E27FC236}">
                <a16:creationId xmlns:a16="http://schemas.microsoft.com/office/drawing/2014/main" id="{8875EE90-51D5-2D12-19F5-D4144154F2C3}"/>
              </a:ext>
            </a:extLst>
          </p:cNvPr>
          <p:cNvSpPr/>
          <p:nvPr/>
        </p:nvSpPr>
        <p:spPr>
          <a:xfrm>
            <a:off x="3398518" y="2107580"/>
            <a:ext cx="1781121" cy="12461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671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111A02-7EC0-197B-B2AE-68E0293F470B}"/>
              </a:ext>
            </a:extLst>
          </p:cNvPr>
          <p:cNvSpPr>
            <a:spLocks noGrp="1"/>
          </p:cNvSpPr>
          <p:nvPr>
            <p:ph type="sldNum" sz="quarter" idx="12"/>
          </p:nvPr>
        </p:nvSpPr>
        <p:spPr>
          <a:xfrm>
            <a:off x="8709712" y="6425176"/>
            <a:ext cx="27432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Georgia" charset="0"/>
                <a:ea typeface="Georgia" charset="0"/>
                <a:cs typeface="Georgi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9EFAE9-95DC-BB4E-8D7A-5491B8EE95E6}" type="slidenum">
              <a:rPr lang="en-US" smtClean="0"/>
              <a:pPr/>
              <a:t>15</a:t>
            </a:fld>
            <a:endParaRPr lang="en-US"/>
          </a:p>
        </p:txBody>
      </p:sp>
      <p:pic>
        <p:nvPicPr>
          <p:cNvPr id="5" name="r-3">
            <a:hlinkClick r:id="" action="ppaction://media"/>
            <a:extLst>
              <a:ext uri="{FF2B5EF4-FFF2-40B4-BE49-F238E27FC236}">
                <a16:creationId xmlns:a16="http://schemas.microsoft.com/office/drawing/2014/main" id="{227912AA-ED59-E8F4-49A9-38094BD87A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2415" y="933217"/>
            <a:ext cx="11647170" cy="4655835"/>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C489423-2DBF-F2D0-7C32-80359F27EF21}"/>
                  </a:ext>
                </a:extLst>
              </p:cNvPr>
              <p:cNvSpPr txBox="1"/>
              <p:nvPr/>
            </p:nvSpPr>
            <p:spPr>
              <a:xfrm>
                <a:off x="3062910" y="5707488"/>
                <a:ext cx="5646802" cy="372410"/>
              </a:xfrm>
              <a:prstGeom prst="rect">
                <a:avLst/>
              </a:prstGeom>
              <a:noFill/>
            </p:spPr>
            <p:txBody>
              <a:bodyPr wrap="none" rtlCol="0">
                <a:spAutoFit/>
              </a:bodyPr>
              <a:lstStyle/>
              <a:p>
                <a:r>
                  <a:rPr lang="en-US" dirty="0"/>
                  <a:t>4 J, 2 </a:t>
                </a:r>
                <a:r>
                  <a:rPr lang="en-US" dirty="0" err="1"/>
                  <a:t>ps</a:t>
                </a:r>
                <a:r>
                  <a:rPr lang="en-US" dirty="0"/>
                  <a:t> laser pulse,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15</m:t>
                        </m:r>
                      </m:sup>
                    </m:sSup>
                  </m:oMath>
                </a14:m>
                <a:r>
                  <a:rPr lang="en-US" dirty="0"/>
                  <a:t> cm</a:t>
                </a:r>
                <a:r>
                  <a:rPr lang="en-US" baseline="30000" dirty="0"/>
                  <a:t>-3</a:t>
                </a:r>
                <a:r>
                  <a:rPr lang="en-US" dirty="0"/>
                  <a:t> with 1 mm ramp </a:t>
                </a:r>
              </a:p>
            </p:txBody>
          </p:sp>
        </mc:Choice>
        <mc:Fallback>
          <p:sp>
            <p:nvSpPr>
              <p:cNvPr id="6" name="TextBox 5">
                <a:extLst>
                  <a:ext uri="{FF2B5EF4-FFF2-40B4-BE49-F238E27FC236}">
                    <a16:creationId xmlns:a16="http://schemas.microsoft.com/office/drawing/2014/main" id="{5C489423-2DBF-F2D0-7C32-80359F27EF21}"/>
                  </a:ext>
                </a:extLst>
              </p:cNvPr>
              <p:cNvSpPr txBox="1">
                <a:spLocks noRot="1" noChangeAspect="1" noMove="1" noResize="1" noEditPoints="1" noAdjustHandles="1" noChangeArrowheads="1" noChangeShapeType="1" noTextEdit="1"/>
              </p:cNvSpPr>
              <p:nvPr/>
            </p:nvSpPr>
            <p:spPr>
              <a:xfrm>
                <a:off x="3062910" y="5707488"/>
                <a:ext cx="5646802" cy="372410"/>
              </a:xfrm>
              <a:prstGeom prst="rect">
                <a:avLst/>
              </a:prstGeom>
              <a:blipFill>
                <a:blip r:embed="rId5"/>
                <a:stretch>
                  <a:fillRect l="-673" t="-6667" r="-6951" b="-2666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B1BCC14-04CA-266C-FB76-E750F4CF50FF}"/>
              </a:ext>
            </a:extLst>
          </p:cNvPr>
          <p:cNvSpPr txBox="1"/>
          <p:nvPr/>
        </p:nvSpPr>
        <p:spPr>
          <a:xfrm>
            <a:off x="8709712" y="6489895"/>
            <a:ext cx="2297232" cy="369332"/>
          </a:xfrm>
          <a:prstGeom prst="rect">
            <a:avLst/>
          </a:prstGeom>
          <a:noFill/>
        </p:spPr>
        <p:txBody>
          <a:bodyPr wrap="none" rtlCol="0">
            <a:spAutoFit/>
          </a:bodyPr>
          <a:lstStyle/>
          <a:p>
            <a:r>
              <a:rPr lang="en-US" dirty="0"/>
              <a:t>Courtesy of Kyle Miller</a:t>
            </a:r>
          </a:p>
        </p:txBody>
      </p:sp>
      <p:sp>
        <p:nvSpPr>
          <p:cNvPr id="3" name="Rectangle 2">
            <a:extLst>
              <a:ext uri="{FF2B5EF4-FFF2-40B4-BE49-F238E27FC236}">
                <a16:creationId xmlns:a16="http://schemas.microsoft.com/office/drawing/2014/main" id="{F2B861EB-6848-1516-7382-EA1DCB6D9BE7}"/>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Comparison With Quasi-3D OSIRIS Simulations</a:t>
            </a:r>
          </a:p>
        </p:txBody>
      </p:sp>
    </p:spTree>
    <p:extLst>
      <p:ext uri="{BB962C8B-B14F-4D97-AF65-F5344CB8AC3E}">
        <p14:creationId xmlns:p14="http://schemas.microsoft.com/office/powerpoint/2010/main" val="279166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screenshot, diagram, colorfulness&#10;&#10;Description automatically generated">
            <a:extLst>
              <a:ext uri="{FF2B5EF4-FFF2-40B4-BE49-F238E27FC236}">
                <a16:creationId xmlns:a16="http://schemas.microsoft.com/office/drawing/2014/main" id="{A994041C-B01F-DDEF-A5BF-35277BC0CDC4}"/>
              </a:ext>
            </a:extLst>
          </p:cNvPr>
          <p:cNvPicPr>
            <a:picLocks noGrp="1" noChangeAspect="1"/>
          </p:cNvPicPr>
          <p:nvPr>
            <p:ph idx="1"/>
          </p:nvPr>
        </p:nvPicPr>
        <p:blipFill>
          <a:blip r:embed="rId2"/>
          <a:stretch>
            <a:fillRect/>
          </a:stretch>
        </p:blipFill>
        <p:spPr>
          <a:xfrm>
            <a:off x="7172806" y="860511"/>
            <a:ext cx="1790668" cy="5073560"/>
          </a:xfrm>
        </p:spPr>
      </p:pic>
      <p:sp>
        <p:nvSpPr>
          <p:cNvPr id="4" name="Slide Number Placeholder 3">
            <a:extLst>
              <a:ext uri="{FF2B5EF4-FFF2-40B4-BE49-F238E27FC236}">
                <a16:creationId xmlns:a16="http://schemas.microsoft.com/office/drawing/2014/main" id="{A01AC820-78AA-7FC9-B5DA-E089568F8D7F}"/>
              </a:ext>
            </a:extLst>
          </p:cNvPr>
          <p:cNvSpPr>
            <a:spLocks noGrp="1"/>
          </p:cNvSpPr>
          <p:nvPr>
            <p:ph type="sldNum" sz="quarter" idx="12"/>
          </p:nvPr>
        </p:nvSpPr>
        <p:spPr>
          <a:xfrm>
            <a:off x="8709712" y="6425176"/>
            <a:ext cx="27432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Georgia" charset="0"/>
                <a:ea typeface="Georgia" charset="0"/>
                <a:cs typeface="Georgi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9EFAE9-95DC-BB4E-8D7A-5491B8EE95E6}" type="slidenum">
              <a:rPr lang="en-US" smtClean="0"/>
              <a:pPr/>
              <a:t>16</a:t>
            </a:fld>
            <a:endParaRPr lang="en-US"/>
          </a:p>
        </p:txBody>
      </p:sp>
      <p:pic>
        <p:nvPicPr>
          <p:cNvPr id="8" name="Picture 7" descr="A picture containing text, screenshot, design&#10;&#10;Description automatically generated">
            <a:extLst>
              <a:ext uri="{FF2B5EF4-FFF2-40B4-BE49-F238E27FC236}">
                <a16:creationId xmlns:a16="http://schemas.microsoft.com/office/drawing/2014/main" id="{C3D9A2A9-AD6C-FB2F-70C7-B5BF3B3A4C03}"/>
              </a:ext>
            </a:extLst>
          </p:cNvPr>
          <p:cNvPicPr>
            <a:picLocks noChangeAspect="1"/>
          </p:cNvPicPr>
          <p:nvPr/>
        </p:nvPicPr>
        <p:blipFill>
          <a:blip r:embed="rId3"/>
          <a:stretch>
            <a:fillRect/>
          </a:stretch>
        </p:blipFill>
        <p:spPr>
          <a:xfrm>
            <a:off x="1342313" y="801438"/>
            <a:ext cx="5326380" cy="5326380"/>
          </a:xfrm>
          <a:prstGeom prst="rect">
            <a:avLst/>
          </a:prstGeom>
        </p:spPr>
      </p:pic>
      <p:sp>
        <p:nvSpPr>
          <p:cNvPr id="9" name="TextBox 8">
            <a:extLst>
              <a:ext uri="{FF2B5EF4-FFF2-40B4-BE49-F238E27FC236}">
                <a16:creationId xmlns:a16="http://schemas.microsoft.com/office/drawing/2014/main" id="{BBDD9DC3-6DF2-F5AA-E5A2-D13BC5BF6E28}"/>
              </a:ext>
            </a:extLst>
          </p:cNvPr>
          <p:cNvSpPr txBox="1"/>
          <p:nvPr/>
        </p:nvSpPr>
        <p:spPr>
          <a:xfrm>
            <a:off x="9669780" y="5583814"/>
            <a:ext cx="2297232" cy="369332"/>
          </a:xfrm>
          <a:prstGeom prst="rect">
            <a:avLst/>
          </a:prstGeom>
          <a:noFill/>
        </p:spPr>
        <p:txBody>
          <a:bodyPr wrap="none" rtlCol="0">
            <a:spAutoFit/>
          </a:bodyPr>
          <a:lstStyle/>
          <a:p>
            <a:r>
              <a:rPr lang="en-US" dirty="0"/>
              <a:t>Courtesy of Kyle Miller</a:t>
            </a:r>
          </a:p>
        </p:txBody>
      </p:sp>
      <p:sp>
        <p:nvSpPr>
          <p:cNvPr id="10" name="TextBox 9">
            <a:extLst>
              <a:ext uri="{FF2B5EF4-FFF2-40B4-BE49-F238E27FC236}">
                <a16:creationId xmlns:a16="http://schemas.microsoft.com/office/drawing/2014/main" id="{64B6549C-D0CF-AE26-8B9F-B29642058F07}"/>
              </a:ext>
            </a:extLst>
          </p:cNvPr>
          <p:cNvSpPr txBox="1"/>
          <p:nvPr/>
        </p:nvSpPr>
        <p:spPr>
          <a:xfrm>
            <a:off x="2523280" y="6044693"/>
            <a:ext cx="7902981" cy="369332"/>
          </a:xfrm>
          <a:prstGeom prst="rect">
            <a:avLst/>
          </a:prstGeom>
          <a:solidFill>
            <a:schemeClr val="accent1"/>
          </a:solidFill>
        </p:spPr>
        <p:txBody>
          <a:bodyPr wrap="square" rtlCol="0">
            <a:spAutoFit/>
          </a:bodyPr>
          <a:lstStyle/>
          <a:p>
            <a:r>
              <a:rPr lang="en-US" dirty="0">
                <a:solidFill>
                  <a:schemeClr val="bg1"/>
                </a:solidFill>
              </a:rPr>
              <a:t>Simulation agree reasonably well with the theoretical model and experiment</a:t>
            </a:r>
          </a:p>
        </p:txBody>
      </p:sp>
      <p:sp>
        <p:nvSpPr>
          <p:cNvPr id="3" name="TextBox 2">
            <a:extLst>
              <a:ext uri="{FF2B5EF4-FFF2-40B4-BE49-F238E27FC236}">
                <a16:creationId xmlns:a16="http://schemas.microsoft.com/office/drawing/2014/main" id="{00C67376-CEFB-9375-0C24-FEBB814EC224}"/>
              </a:ext>
            </a:extLst>
          </p:cNvPr>
          <p:cNvSpPr txBox="1"/>
          <p:nvPr/>
        </p:nvSpPr>
        <p:spPr>
          <a:xfrm>
            <a:off x="9203896" y="3220352"/>
            <a:ext cx="1902719" cy="646331"/>
          </a:xfrm>
          <a:prstGeom prst="rect">
            <a:avLst/>
          </a:prstGeom>
          <a:noFill/>
        </p:spPr>
        <p:txBody>
          <a:bodyPr wrap="square" rtlCol="0">
            <a:spAutoFit/>
          </a:bodyPr>
          <a:lstStyle/>
          <a:p>
            <a:r>
              <a:rPr lang="en-US" dirty="0"/>
              <a:t>Simulation Focal Length</a:t>
            </a:r>
          </a:p>
        </p:txBody>
      </p:sp>
      <p:sp>
        <p:nvSpPr>
          <p:cNvPr id="5" name="TextBox 4">
            <a:extLst>
              <a:ext uri="{FF2B5EF4-FFF2-40B4-BE49-F238E27FC236}">
                <a16:creationId xmlns:a16="http://schemas.microsoft.com/office/drawing/2014/main" id="{1796DFF8-F9FD-47A0-CBC7-4839F36D5EEE}"/>
              </a:ext>
            </a:extLst>
          </p:cNvPr>
          <p:cNvSpPr txBox="1"/>
          <p:nvPr/>
        </p:nvSpPr>
        <p:spPr>
          <a:xfrm>
            <a:off x="9287240" y="4150069"/>
            <a:ext cx="1902719" cy="646331"/>
          </a:xfrm>
          <a:prstGeom prst="rect">
            <a:avLst/>
          </a:prstGeom>
          <a:noFill/>
        </p:spPr>
        <p:txBody>
          <a:bodyPr wrap="square" rtlCol="0">
            <a:spAutoFit/>
          </a:bodyPr>
          <a:lstStyle/>
          <a:p>
            <a:r>
              <a:rPr lang="en-US" dirty="0"/>
              <a:t>Theoretical Focal Length</a:t>
            </a:r>
          </a:p>
        </p:txBody>
      </p:sp>
      <p:sp>
        <p:nvSpPr>
          <p:cNvPr id="7" name="TextBox 6">
            <a:extLst>
              <a:ext uri="{FF2B5EF4-FFF2-40B4-BE49-F238E27FC236}">
                <a16:creationId xmlns:a16="http://schemas.microsoft.com/office/drawing/2014/main" id="{34ACF1F2-57C3-2BC5-CD79-3EF8412BC1FB}"/>
              </a:ext>
            </a:extLst>
          </p:cNvPr>
          <p:cNvSpPr txBox="1"/>
          <p:nvPr/>
        </p:nvSpPr>
        <p:spPr>
          <a:xfrm rot="16200000">
            <a:off x="8720272" y="3190970"/>
            <a:ext cx="492443" cy="369332"/>
          </a:xfrm>
          <a:prstGeom prst="rect">
            <a:avLst/>
          </a:prstGeom>
          <a:noFill/>
        </p:spPr>
        <p:txBody>
          <a:bodyPr wrap="none" rtlCol="0">
            <a:spAutoFit/>
          </a:bodyPr>
          <a:lstStyle/>
          <a:p>
            <a:r>
              <a:rPr lang="en-US" dirty="0"/>
              <a:t>cm</a:t>
            </a:r>
          </a:p>
        </p:txBody>
      </p:sp>
      <p:sp>
        <p:nvSpPr>
          <p:cNvPr id="11" name="TextBox 10">
            <a:extLst>
              <a:ext uri="{FF2B5EF4-FFF2-40B4-BE49-F238E27FC236}">
                <a16:creationId xmlns:a16="http://schemas.microsoft.com/office/drawing/2014/main" id="{997D366A-45D1-CD54-75D3-6C1D396EDC1B}"/>
              </a:ext>
            </a:extLst>
          </p:cNvPr>
          <p:cNvSpPr txBox="1"/>
          <p:nvPr/>
        </p:nvSpPr>
        <p:spPr>
          <a:xfrm rot="16200000">
            <a:off x="8773008" y="4220096"/>
            <a:ext cx="492443" cy="369332"/>
          </a:xfrm>
          <a:prstGeom prst="rect">
            <a:avLst/>
          </a:prstGeom>
          <a:noFill/>
        </p:spPr>
        <p:txBody>
          <a:bodyPr wrap="none" rtlCol="0">
            <a:spAutoFit/>
          </a:bodyPr>
          <a:lstStyle/>
          <a:p>
            <a:r>
              <a:rPr lang="en-US" dirty="0"/>
              <a:t>cm</a:t>
            </a:r>
          </a:p>
        </p:txBody>
      </p:sp>
      <p:sp>
        <p:nvSpPr>
          <p:cNvPr id="12" name="TextBox 11">
            <a:extLst>
              <a:ext uri="{FF2B5EF4-FFF2-40B4-BE49-F238E27FC236}">
                <a16:creationId xmlns:a16="http://schemas.microsoft.com/office/drawing/2014/main" id="{4618FEF7-B853-2FE2-04FC-ADB7A6F20C9A}"/>
              </a:ext>
            </a:extLst>
          </p:cNvPr>
          <p:cNvSpPr txBox="1"/>
          <p:nvPr/>
        </p:nvSpPr>
        <p:spPr>
          <a:xfrm>
            <a:off x="8650568" y="3589684"/>
            <a:ext cx="312906" cy="369332"/>
          </a:xfrm>
          <a:prstGeom prst="rect">
            <a:avLst/>
          </a:prstGeom>
          <a:noFill/>
        </p:spPr>
        <p:txBody>
          <a:bodyPr wrap="none" rtlCol="0">
            <a:spAutoFit/>
          </a:bodyPr>
          <a:lstStyle/>
          <a:p>
            <a:r>
              <a:rPr lang="en-US" dirty="0"/>
              <a:t>1</a:t>
            </a:r>
          </a:p>
        </p:txBody>
      </p:sp>
      <p:sp>
        <p:nvSpPr>
          <p:cNvPr id="13" name="TextBox 12">
            <a:extLst>
              <a:ext uri="{FF2B5EF4-FFF2-40B4-BE49-F238E27FC236}">
                <a16:creationId xmlns:a16="http://schemas.microsoft.com/office/drawing/2014/main" id="{3FB2B378-2870-F6D7-00B4-16178C0C1D72}"/>
              </a:ext>
            </a:extLst>
          </p:cNvPr>
          <p:cNvSpPr txBox="1"/>
          <p:nvPr/>
        </p:nvSpPr>
        <p:spPr>
          <a:xfrm>
            <a:off x="8626357" y="2834126"/>
            <a:ext cx="312906" cy="369332"/>
          </a:xfrm>
          <a:prstGeom prst="rect">
            <a:avLst/>
          </a:prstGeom>
          <a:noFill/>
        </p:spPr>
        <p:txBody>
          <a:bodyPr wrap="none" rtlCol="0">
            <a:spAutoFit/>
          </a:bodyPr>
          <a:lstStyle/>
          <a:p>
            <a:r>
              <a:rPr lang="en-US" dirty="0"/>
              <a:t>3</a:t>
            </a:r>
          </a:p>
        </p:txBody>
      </p:sp>
      <p:sp>
        <p:nvSpPr>
          <p:cNvPr id="14" name="TextBox 13">
            <a:extLst>
              <a:ext uri="{FF2B5EF4-FFF2-40B4-BE49-F238E27FC236}">
                <a16:creationId xmlns:a16="http://schemas.microsoft.com/office/drawing/2014/main" id="{FD689CCB-F55E-D730-90BD-0308E2584034}"/>
              </a:ext>
            </a:extLst>
          </p:cNvPr>
          <p:cNvSpPr txBox="1"/>
          <p:nvPr/>
        </p:nvSpPr>
        <p:spPr>
          <a:xfrm>
            <a:off x="8662760" y="4601620"/>
            <a:ext cx="312906" cy="369332"/>
          </a:xfrm>
          <a:prstGeom prst="rect">
            <a:avLst/>
          </a:prstGeom>
          <a:noFill/>
        </p:spPr>
        <p:txBody>
          <a:bodyPr wrap="none" rtlCol="0">
            <a:spAutoFit/>
          </a:bodyPr>
          <a:lstStyle/>
          <a:p>
            <a:r>
              <a:rPr lang="en-US" dirty="0"/>
              <a:t>1</a:t>
            </a:r>
          </a:p>
        </p:txBody>
      </p:sp>
      <p:sp>
        <p:nvSpPr>
          <p:cNvPr id="15" name="TextBox 14">
            <a:extLst>
              <a:ext uri="{FF2B5EF4-FFF2-40B4-BE49-F238E27FC236}">
                <a16:creationId xmlns:a16="http://schemas.microsoft.com/office/drawing/2014/main" id="{14DA20CE-15C1-C37A-324C-E3782ED405A5}"/>
              </a:ext>
            </a:extLst>
          </p:cNvPr>
          <p:cNvSpPr txBox="1"/>
          <p:nvPr/>
        </p:nvSpPr>
        <p:spPr>
          <a:xfrm>
            <a:off x="8638549" y="3846062"/>
            <a:ext cx="312906" cy="369332"/>
          </a:xfrm>
          <a:prstGeom prst="rect">
            <a:avLst/>
          </a:prstGeom>
          <a:noFill/>
        </p:spPr>
        <p:txBody>
          <a:bodyPr wrap="none" rtlCol="0">
            <a:spAutoFit/>
          </a:bodyPr>
          <a:lstStyle/>
          <a:p>
            <a:r>
              <a:rPr lang="en-US" dirty="0"/>
              <a:t>3</a:t>
            </a:r>
          </a:p>
        </p:txBody>
      </p:sp>
      <p:sp>
        <p:nvSpPr>
          <p:cNvPr id="18" name="Rectangle 17">
            <a:extLst>
              <a:ext uri="{FF2B5EF4-FFF2-40B4-BE49-F238E27FC236}">
                <a16:creationId xmlns:a16="http://schemas.microsoft.com/office/drawing/2014/main" id="{A26F6D0C-10DD-48EC-F133-2549EAE73FCD}"/>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Comparison With Quasi-3D OSIRIS Simulations</a:t>
            </a:r>
          </a:p>
        </p:txBody>
      </p:sp>
    </p:spTree>
    <p:extLst>
      <p:ext uri="{BB962C8B-B14F-4D97-AF65-F5344CB8AC3E}">
        <p14:creationId xmlns:p14="http://schemas.microsoft.com/office/powerpoint/2010/main" val="3476178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FE2E9E-14AC-FB70-843C-49555B5CB0F6}"/>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sp>
        <p:nvSpPr>
          <p:cNvPr id="8" name="Rectangle 7">
            <a:extLst>
              <a:ext uri="{FF2B5EF4-FFF2-40B4-BE49-F238E27FC236}">
                <a16:creationId xmlns:a16="http://schemas.microsoft.com/office/drawing/2014/main" id="{9D0E1986-4E7C-1321-4EB9-826C9B2E75B7}"/>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Other Observations</a:t>
            </a:r>
          </a:p>
        </p:txBody>
      </p:sp>
      <p:pic>
        <p:nvPicPr>
          <p:cNvPr id="11" name="Picture 10">
            <a:extLst>
              <a:ext uri="{FF2B5EF4-FFF2-40B4-BE49-F238E27FC236}">
                <a16:creationId xmlns:a16="http://schemas.microsoft.com/office/drawing/2014/main" id="{ED1ED85C-DE4D-AD15-85DC-FE877F604F22}"/>
              </a:ext>
            </a:extLst>
          </p:cNvPr>
          <p:cNvPicPr>
            <a:picLocks noChangeAspect="1"/>
          </p:cNvPicPr>
          <p:nvPr/>
        </p:nvPicPr>
        <p:blipFill>
          <a:blip r:embed="rId2"/>
          <a:stretch>
            <a:fillRect/>
          </a:stretch>
        </p:blipFill>
        <p:spPr>
          <a:xfrm>
            <a:off x="743869" y="1332342"/>
            <a:ext cx="3254297" cy="1327224"/>
          </a:xfrm>
          <a:prstGeom prst="rect">
            <a:avLst/>
          </a:prstGeom>
        </p:spPr>
      </p:pic>
      <p:pic>
        <p:nvPicPr>
          <p:cNvPr id="12" name="Picture 11">
            <a:extLst>
              <a:ext uri="{FF2B5EF4-FFF2-40B4-BE49-F238E27FC236}">
                <a16:creationId xmlns:a16="http://schemas.microsoft.com/office/drawing/2014/main" id="{C73E9008-EC6B-C2A0-91A2-E399600B9DBD}"/>
              </a:ext>
            </a:extLst>
          </p:cNvPr>
          <p:cNvPicPr>
            <a:picLocks noChangeAspect="1"/>
          </p:cNvPicPr>
          <p:nvPr/>
        </p:nvPicPr>
        <p:blipFill>
          <a:blip r:embed="rId3"/>
          <a:stretch>
            <a:fillRect/>
          </a:stretch>
        </p:blipFill>
        <p:spPr>
          <a:xfrm>
            <a:off x="218854" y="2659566"/>
            <a:ext cx="4082660" cy="1602648"/>
          </a:xfrm>
          <a:prstGeom prst="rect">
            <a:avLst/>
          </a:prstGeom>
        </p:spPr>
      </p:pic>
      <p:sp>
        <p:nvSpPr>
          <p:cNvPr id="13" name="TextBox 12">
            <a:extLst>
              <a:ext uri="{FF2B5EF4-FFF2-40B4-BE49-F238E27FC236}">
                <a16:creationId xmlns:a16="http://schemas.microsoft.com/office/drawing/2014/main" id="{D1F9C0F7-971C-4DC8-44B4-6E491E41D580}"/>
              </a:ext>
            </a:extLst>
          </p:cNvPr>
          <p:cNvSpPr txBox="1"/>
          <p:nvPr/>
        </p:nvSpPr>
        <p:spPr>
          <a:xfrm>
            <a:off x="581846" y="616658"/>
            <a:ext cx="4710001" cy="646331"/>
          </a:xfrm>
          <a:prstGeom prst="rect">
            <a:avLst/>
          </a:prstGeom>
          <a:noFill/>
        </p:spPr>
        <p:txBody>
          <a:bodyPr wrap="square" rtlCol="0">
            <a:spAutoFit/>
          </a:bodyPr>
          <a:lstStyle/>
          <a:p>
            <a:r>
              <a:rPr lang="en-US" dirty="0"/>
              <a:t>Direct Laser e-beam Interaction – Alignment Diagnostics for two color experiments</a:t>
            </a:r>
          </a:p>
        </p:txBody>
      </p:sp>
      <p:sp>
        <p:nvSpPr>
          <p:cNvPr id="15" name="TextBox 14">
            <a:extLst>
              <a:ext uri="{FF2B5EF4-FFF2-40B4-BE49-F238E27FC236}">
                <a16:creationId xmlns:a16="http://schemas.microsoft.com/office/drawing/2014/main" id="{60758237-C3CF-5EBD-41BA-3C6BE3D9BB6A}"/>
              </a:ext>
            </a:extLst>
          </p:cNvPr>
          <p:cNvSpPr txBox="1"/>
          <p:nvPr/>
        </p:nvSpPr>
        <p:spPr>
          <a:xfrm>
            <a:off x="6198516" y="612784"/>
            <a:ext cx="5036180" cy="646331"/>
          </a:xfrm>
          <a:prstGeom prst="rect">
            <a:avLst/>
          </a:prstGeom>
          <a:noFill/>
        </p:spPr>
        <p:txBody>
          <a:bodyPr wrap="square" rtlCol="0">
            <a:spAutoFit/>
          </a:bodyPr>
          <a:lstStyle/>
          <a:p>
            <a:pPr algn="ctr"/>
            <a:r>
              <a:rPr lang="en-US" dirty="0"/>
              <a:t>Highly Structured data appearing to show distinct filaments</a:t>
            </a:r>
          </a:p>
        </p:txBody>
      </p:sp>
      <p:pic>
        <p:nvPicPr>
          <p:cNvPr id="16" name="Picture 15">
            <a:extLst>
              <a:ext uri="{FF2B5EF4-FFF2-40B4-BE49-F238E27FC236}">
                <a16:creationId xmlns:a16="http://schemas.microsoft.com/office/drawing/2014/main" id="{94CD181A-DDE2-CCFA-4361-5850CBF2CEDA}"/>
              </a:ext>
            </a:extLst>
          </p:cNvPr>
          <p:cNvPicPr>
            <a:picLocks noChangeAspect="1"/>
          </p:cNvPicPr>
          <p:nvPr/>
        </p:nvPicPr>
        <p:blipFill>
          <a:blip r:embed="rId4"/>
          <a:stretch>
            <a:fillRect/>
          </a:stretch>
        </p:blipFill>
        <p:spPr>
          <a:xfrm>
            <a:off x="5843176" y="1262990"/>
            <a:ext cx="5009867" cy="2735078"/>
          </a:xfrm>
          <a:prstGeom prst="rect">
            <a:avLst/>
          </a:prstGeom>
        </p:spPr>
      </p:pic>
      <p:pic>
        <p:nvPicPr>
          <p:cNvPr id="18" name="Picture 17" descr="Chart, scatter chart&#10;&#10;Description automatically generated">
            <a:extLst>
              <a:ext uri="{FF2B5EF4-FFF2-40B4-BE49-F238E27FC236}">
                <a16:creationId xmlns:a16="http://schemas.microsoft.com/office/drawing/2014/main" id="{6E5DE332-72A8-1075-AF7C-8D79B1D91F49}"/>
              </a:ext>
            </a:extLst>
          </p:cNvPr>
          <p:cNvPicPr>
            <a:picLocks noChangeAspect="1"/>
          </p:cNvPicPr>
          <p:nvPr/>
        </p:nvPicPr>
        <p:blipFill>
          <a:blip r:embed="rId5"/>
          <a:stretch>
            <a:fillRect/>
          </a:stretch>
        </p:blipFill>
        <p:spPr>
          <a:xfrm>
            <a:off x="571501" y="4288000"/>
            <a:ext cx="3426665" cy="2569999"/>
          </a:xfrm>
          <a:prstGeom prst="rect">
            <a:avLst/>
          </a:prstGeom>
        </p:spPr>
      </p:pic>
      <p:pic>
        <p:nvPicPr>
          <p:cNvPr id="19" name="Picture 18">
            <a:extLst>
              <a:ext uri="{FF2B5EF4-FFF2-40B4-BE49-F238E27FC236}">
                <a16:creationId xmlns:a16="http://schemas.microsoft.com/office/drawing/2014/main" id="{183B63BD-11D9-26E0-2E72-5317FC65672A}"/>
              </a:ext>
            </a:extLst>
          </p:cNvPr>
          <p:cNvPicPr>
            <a:picLocks noChangeAspect="1"/>
          </p:cNvPicPr>
          <p:nvPr/>
        </p:nvPicPr>
        <p:blipFill>
          <a:blip r:embed="rId6"/>
          <a:stretch>
            <a:fillRect/>
          </a:stretch>
        </p:blipFill>
        <p:spPr>
          <a:xfrm>
            <a:off x="5554494" y="3682397"/>
            <a:ext cx="5633520" cy="2816760"/>
          </a:xfrm>
          <a:prstGeom prst="rect">
            <a:avLst/>
          </a:prstGeom>
        </p:spPr>
      </p:pic>
      <p:sp>
        <p:nvSpPr>
          <p:cNvPr id="20" name="TextBox 19">
            <a:extLst>
              <a:ext uri="{FF2B5EF4-FFF2-40B4-BE49-F238E27FC236}">
                <a16:creationId xmlns:a16="http://schemas.microsoft.com/office/drawing/2014/main" id="{94FA9CED-F704-AA60-32D2-31B0DDB5E9E5}"/>
              </a:ext>
            </a:extLst>
          </p:cNvPr>
          <p:cNvSpPr txBox="1"/>
          <p:nvPr/>
        </p:nvSpPr>
        <p:spPr>
          <a:xfrm>
            <a:off x="6330958" y="3939048"/>
            <a:ext cx="4404633" cy="646331"/>
          </a:xfrm>
          <a:prstGeom prst="rect">
            <a:avLst/>
          </a:prstGeom>
          <a:noFill/>
        </p:spPr>
        <p:txBody>
          <a:bodyPr wrap="square" rtlCol="0">
            <a:spAutoFit/>
          </a:bodyPr>
          <a:lstStyle/>
          <a:p>
            <a:r>
              <a:rPr lang="en-US" dirty="0">
                <a:solidFill>
                  <a:schemeClr val="bg1"/>
                </a:solidFill>
              </a:rPr>
              <a:t>Expanding edge associated with plasma wave</a:t>
            </a:r>
          </a:p>
        </p:txBody>
      </p:sp>
      <p:cxnSp>
        <p:nvCxnSpPr>
          <p:cNvPr id="22" name="Straight Arrow Connector 21">
            <a:extLst>
              <a:ext uri="{FF2B5EF4-FFF2-40B4-BE49-F238E27FC236}">
                <a16:creationId xmlns:a16="http://schemas.microsoft.com/office/drawing/2014/main" id="{1904E7FF-451A-828C-30F2-610D35C341F1}"/>
              </a:ext>
            </a:extLst>
          </p:cNvPr>
          <p:cNvCxnSpPr/>
          <p:nvPr/>
        </p:nvCxnSpPr>
        <p:spPr>
          <a:xfrm>
            <a:off x="9066179" y="4288000"/>
            <a:ext cx="505838" cy="36182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B9758D7-CD9D-35E3-899A-1C7D0DF1E4D2}"/>
              </a:ext>
            </a:extLst>
          </p:cNvPr>
          <p:cNvCxnSpPr>
            <a:cxnSpLocks/>
          </p:cNvCxnSpPr>
          <p:nvPr/>
        </p:nvCxnSpPr>
        <p:spPr>
          <a:xfrm flipV="1">
            <a:off x="9066179" y="2942627"/>
            <a:ext cx="165370" cy="105544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921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line chart&#10;&#10;Description automatically generated">
            <a:extLst>
              <a:ext uri="{FF2B5EF4-FFF2-40B4-BE49-F238E27FC236}">
                <a16:creationId xmlns:a16="http://schemas.microsoft.com/office/drawing/2014/main" id="{B93786CE-AAE5-E96C-641C-E397F3D61C75}"/>
              </a:ext>
            </a:extLst>
          </p:cNvPr>
          <p:cNvPicPr>
            <a:picLocks noChangeAspect="1"/>
          </p:cNvPicPr>
          <p:nvPr/>
        </p:nvPicPr>
        <p:blipFill rotWithShape="1">
          <a:blip r:embed="rId2"/>
          <a:srcRect t="20270" b="10056"/>
          <a:stretch/>
        </p:blipFill>
        <p:spPr>
          <a:xfrm>
            <a:off x="1005346" y="1782627"/>
            <a:ext cx="10849680" cy="1564000"/>
          </a:xfrm>
          <a:prstGeom prst="rect">
            <a:avLst/>
          </a:prstGeom>
        </p:spPr>
      </p:pic>
      <p:sp>
        <p:nvSpPr>
          <p:cNvPr id="16" name="Slide Number Placeholder 2">
            <a:extLst>
              <a:ext uri="{FF2B5EF4-FFF2-40B4-BE49-F238E27FC236}">
                <a16:creationId xmlns:a16="http://schemas.microsoft.com/office/drawing/2014/main" id="{7C510C03-F17C-4EC3-2394-63E86E8E01FD}"/>
              </a:ext>
            </a:extLst>
          </p:cNvPr>
          <p:cNvSpPr>
            <a:spLocks noGrp="1"/>
          </p:cNvSpPr>
          <p:nvPr>
            <p:ph type="sldNum" sz="quarter" idx="4"/>
          </p:nvPr>
        </p:nvSpPr>
        <p:spPr>
          <a:xfrm>
            <a:off x="11321814" y="6327746"/>
            <a:ext cx="432486" cy="365125"/>
          </a:xfrm>
        </p:spPr>
        <p:txBody>
          <a:bodyPr/>
          <a:lstStyle/>
          <a:p>
            <a:fld id="{933A556B-7C63-244D-9B7C-B0EA8042B330}" type="slidenum">
              <a:rPr lang="en-US" smtClean="0"/>
              <a:pPr/>
              <a:t>18</a:t>
            </a:fld>
            <a:endParaRPr lang="en-US" sz="1000" dirty="0"/>
          </a:p>
        </p:txBody>
      </p:sp>
      <p:pic>
        <p:nvPicPr>
          <p:cNvPr id="17" name="Picture 16" descr="A picture containing chart&#10;&#10;Description automatically generated">
            <a:extLst>
              <a:ext uri="{FF2B5EF4-FFF2-40B4-BE49-F238E27FC236}">
                <a16:creationId xmlns:a16="http://schemas.microsoft.com/office/drawing/2014/main" id="{0057004C-CBB0-3C55-1B59-DF5550F33D91}"/>
              </a:ext>
            </a:extLst>
          </p:cNvPr>
          <p:cNvPicPr>
            <a:picLocks noChangeAspect="1"/>
          </p:cNvPicPr>
          <p:nvPr/>
        </p:nvPicPr>
        <p:blipFill rotWithShape="1">
          <a:blip r:embed="rId3"/>
          <a:srcRect l="3857" t="74003" r="13512"/>
          <a:stretch/>
        </p:blipFill>
        <p:spPr bwMode="auto">
          <a:xfrm>
            <a:off x="797315" y="4809153"/>
            <a:ext cx="11231264" cy="188155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4E30E1DD-2CAF-ECD1-2357-2376538E7BD0}"/>
              </a:ext>
            </a:extLst>
          </p:cNvPr>
          <p:cNvSpPr/>
          <p:nvPr/>
        </p:nvSpPr>
        <p:spPr>
          <a:xfrm>
            <a:off x="11277357" y="4809153"/>
            <a:ext cx="523702" cy="59052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xplosion 2 18">
            <a:extLst>
              <a:ext uri="{FF2B5EF4-FFF2-40B4-BE49-F238E27FC236}">
                <a16:creationId xmlns:a16="http://schemas.microsoft.com/office/drawing/2014/main" id="{98FB6DEE-B9D7-E2D4-280F-FF0B5C7A40FA}"/>
              </a:ext>
            </a:extLst>
          </p:cNvPr>
          <p:cNvSpPr/>
          <p:nvPr/>
        </p:nvSpPr>
        <p:spPr>
          <a:xfrm rot="1212451">
            <a:off x="11419171" y="5206664"/>
            <a:ext cx="194832" cy="127761"/>
          </a:xfrm>
          <a:prstGeom prst="irregularSeal2">
            <a:avLst/>
          </a:prstGeom>
          <a:gradFill flip="none" rotWithShape="1">
            <a:gsLst>
              <a:gs pos="50000">
                <a:schemeClr val="accent4"/>
              </a:gs>
              <a:gs pos="15000">
                <a:schemeClr val="accent6">
                  <a:lumMod val="60000"/>
                  <a:lumOff val="40000"/>
                </a:schemeClr>
              </a:gs>
              <a:gs pos="0">
                <a:srgbClr val="FFFF00">
                  <a:alpha val="80000"/>
                </a:srgbClr>
              </a:gs>
              <a:gs pos="85000">
                <a:schemeClr val="accent4"/>
              </a:gs>
              <a:gs pos="100000">
                <a:srgbClr val="FFFF00">
                  <a:alpha val="8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indoor, cluttered&#10;&#10;Description automatically generated">
            <a:extLst>
              <a:ext uri="{FF2B5EF4-FFF2-40B4-BE49-F238E27FC236}">
                <a16:creationId xmlns:a16="http://schemas.microsoft.com/office/drawing/2014/main" id="{ED5E176E-4E07-9CE9-0179-6CF8AD81C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258" y="3516373"/>
            <a:ext cx="3403293" cy="1914064"/>
          </a:xfrm>
          <a:prstGeom prst="rect">
            <a:avLst/>
          </a:prstGeom>
        </p:spPr>
      </p:pic>
      <p:sp>
        <p:nvSpPr>
          <p:cNvPr id="21" name="Rectangle 20">
            <a:extLst>
              <a:ext uri="{FF2B5EF4-FFF2-40B4-BE49-F238E27FC236}">
                <a16:creationId xmlns:a16="http://schemas.microsoft.com/office/drawing/2014/main" id="{157C1720-F870-4B0D-1212-185B112D30D2}"/>
              </a:ext>
            </a:extLst>
          </p:cNvPr>
          <p:cNvSpPr/>
          <p:nvPr/>
        </p:nvSpPr>
        <p:spPr>
          <a:xfrm>
            <a:off x="5436010" y="6004580"/>
            <a:ext cx="6500554" cy="461665"/>
          </a:xfrm>
          <a:prstGeom prst="rect">
            <a:avLst/>
          </a:prstGeom>
        </p:spPr>
        <p:txBody>
          <a:bodyPr wrap="square">
            <a:spAutoFit/>
          </a:bodyPr>
          <a:lstStyle/>
          <a:p>
            <a:pPr algn="just"/>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MS student, Roshni Patil, has graduated in December 2020 with the thesis titled “Design of a Permanent Magnet Chicane to Compress Electron Beams for LWFA Experiments at BNL”</a:t>
            </a:r>
            <a:r>
              <a:rPr lang="en-US" sz="1200" dirty="0">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16DCAADC-A6AB-4A2A-831B-276A7D1366B3}"/>
              </a:ext>
            </a:extLst>
          </p:cNvPr>
          <p:cNvSpPr txBox="1"/>
          <p:nvPr/>
        </p:nvSpPr>
        <p:spPr>
          <a:xfrm>
            <a:off x="705300" y="1240783"/>
            <a:ext cx="8751114" cy="646331"/>
          </a:xfrm>
          <a:prstGeom prst="rect">
            <a:avLst/>
          </a:prstGeom>
          <a:noFill/>
        </p:spPr>
        <p:txBody>
          <a:bodyPr wrap="none" rtlCol="0">
            <a:spAutoFit/>
          </a:bodyPr>
          <a:lstStyle/>
          <a:p>
            <a:endParaRPr lang="en-US" b="1" dirty="0"/>
          </a:p>
          <a:p>
            <a:r>
              <a:rPr lang="en-US" b="1" dirty="0">
                <a:solidFill>
                  <a:schemeClr val="accent3">
                    <a:lumMod val="75000"/>
                  </a:schemeClr>
                </a:solidFill>
              </a:rPr>
              <a:t>Current option:</a:t>
            </a:r>
            <a:r>
              <a:rPr lang="en-US" b="1" dirty="0"/>
              <a:t> Bunch shaping using HES. Resulting bunch length 150-250 fs.</a:t>
            </a:r>
          </a:p>
        </p:txBody>
      </p:sp>
      <p:sp>
        <p:nvSpPr>
          <p:cNvPr id="23" name="TextBox 22">
            <a:extLst>
              <a:ext uri="{FF2B5EF4-FFF2-40B4-BE49-F238E27FC236}">
                <a16:creationId xmlns:a16="http://schemas.microsoft.com/office/drawing/2014/main" id="{C2F88F14-7B71-772A-C45F-E85BF4D22022}"/>
              </a:ext>
            </a:extLst>
          </p:cNvPr>
          <p:cNvSpPr txBox="1"/>
          <p:nvPr/>
        </p:nvSpPr>
        <p:spPr>
          <a:xfrm>
            <a:off x="6037938" y="3762624"/>
            <a:ext cx="5211683" cy="646331"/>
          </a:xfrm>
          <a:prstGeom prst="rect">
            <a:avLst/>
          </a:prstGeom>
          <a:noFill/>
        </p:spPr>
        <p:txBody>
          <a:bodyPr wrap="none" rtlCol="0">
            <a:spAutoFit/>
          </a:bodyPr>
          <a:lstStyle/>
          <a:p>
            <a:endParaRPr lang="en-US" b="1" dirty="0"/>
          </a:p>
          <a:p>
            <a:r>
              <a:rPr lang="en-US" b="1" dirty="0">
                <a:solidFill>
                  <a:schemeClr val="accent2"/>
                </a:solidFill>
              </a:rPr>
              <a:t>Future option: </a:t>
            </a:r>
            <a:r>
              <a:rPr lang="en-US" b="1" dirty="0"/>
              <a:t>Bunch shaping using chicane</a:t>
            </a:r>
          </a:p>
        </p:txBody>
      </p:sp>
      <p:cxnSp>
        <p:nvCxnSpPr>
          <p:cNvPr id="24" name="Straight Arrow Connector 23">
            <a:extLst>
              <a:ext uri="{FF2B5EF4-FFF2-40B4-BE49-F238E27FC236}">
                <a16:creationId xmlns:a16="http://schemas.microsoft.com/office/drawing/2014/main" id="{18588379-A4F7-99AE-6468-5E2DBE3490F4}"/>
              </a:ext>
            </a:extLst>
          </p:cNvPr>
          <p:cNvCxnSpPr>
            <a:cxnSpLocks/>
          </p:cNvCxnSpPr>
          <p:nvPr/>
        </p:nvCxnSpPr>
        <p:spPr>
          <a:xfrm>
            <a:off x="665551" y="5788544"/>
            <a:ext cx="788398"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844247B-7907-BD1A-F36D-7B37EF9CF4E5}"/>
              </a:ext>
            </a:extLst>
          </p:cNvPr>
          <p:cNvSpPr txBox="1"/>
          <p:nvPr/>
        </p:nvSpPr>
        <p:spPr>
          <a:xfrm>
            <a:off x="653326" y="5383166"/>
            <a:ext cx="704040" cy="276999"/>
          </a:xfrm>
          <a:prstGeom prst="rect">
            <a:avLst/>
          </a:prstGeom>
          <a:solidFill>
            <a:schemeClr val="accent6"/>
          </a:solidFill>
          <a:ln>
            <a:solidFill>
              <a:schemeClr val="tx1"/>
            </a:solidFill>
          </a:ln>
        </p:spPr>
        <p:txBody>
          <a:bodyPr wrap="none" rtlCol="0">
            <a:spAutoFit/>
          </a:bodyPr>
          <a:lstStyle/>
          <a:p>
            <a:pPr algn="ctr"/>
            <a:r>
              <a:rPr lang="en-US" sz="1200" dirty="0"/>
              <a:t>e-beam</a:t>
            </a:r>
          </a:p>
        </p:txBody>
      </p:sp>
      <p:grpSp>
        <p:nvGrpSpPr>
          <p:cNvPr id="26" name="Group 25">
            <a:extLst>
              <a:ext uri="{FF2B5EF4-FFF2-40B4-BE49-F238E27FC236}">
                <a16:creationId xmlns:a16="http://schemas.microsoft.com/office/drawing/2014/main" id="{E0568093-F1B1-E7A1-71BD-2B793637EFB8}"/>
              </a:ext>
            </a:extLst>
          </p:cNvPr>
          <p:cNvGrpSpPr/>
          <p:nvPr/>
        </p:nvGrpSpPr>
        <p:grpSpPr>
          <a:xfrm>
            <a:off x="611148" y="1514384"/>
            <a:ext cx="11456490" cy="1908465"/>
            <a:chOff x="276962" y="1520535"/>
            <a:chExt cx="11456490" cy="1908465"/>
          </a:xfrm>
        </p:grpSpPr>
        <p:grpSp>
          <p:nvGrpSpPr>
            <p:cNvPr id="27" name="Group 26">
              <a:extLst>
                <a:ext uri="{FF2B5EF4-FFF2-40B4-BE49-F238E27FC236}">
                  <a16:creationId xmlns:a16="http://schemas.microsoft.com/office/drawing/2014/main" id="{A209D782-FCFC-586C-38E4-D64034189918}"/>
                </a:ext>
              </a:extLst>
            </p:cNvPr>
            <p:cNvGrpSpPr/>
            <p:nvPr/>
          </p:nvGrpSpPr>
          <p:grpSpPr>
            <a:xfrm>
              <a:off x="319140" y="1753247"/>
              <a:ext cx="11119997" cy="1417086"/>
              <a:chOff x="319140" y="1753247"/>
              <a:chExt cx="11119997" cy="1417086"/>
            </a:xfrm>
          </p:grpSpPr>
          <p:sp>
            <p:nvSpPr>
              <p:cNvPr id="29" name="TextBox 28">
                <a:extLst>
                  <a:ext uri="{FF2B5EF4-FFF2-40B4-BE49-F238E27FC236}">
                    <a16:creationId xmlns:a16="http://schemas.microsoft.com/office/drawing/2014/main" id="{B08F8205-5641-F0DF-E7AD-60F9BE2E99E2}"/>
                  </a:ext>
                </a:extLst>
              </p:cNvPr>
              <p:cNvSpPr txBox="1"/>
              <p:nvPr/>
            </p:nvSpPr>
            <p:spPr>
              <a:xfrm rot="20585008">
                <a:off x="5400119" y="2801001"/>
                <a:ext cx="659155" cy="369332"/>
              </a:xfrm>
              <a:prstGeom prst="rect">
                <a:avLst/>
              </a:prstGeom>
              <a:noFill/>
            </p:spPr>
            <p:txBody>
              <a:bodyPr wrap="none" rtlCol="0">
                <a:spAutoFit/>
              </a:bodyPr>
              <a:lstStyle/>
              <a:p>
                <a:r>
                  <a:rPr lang="en-US" b="1" dirty="0"/>
                  <a:t>HES</a:t>
                </a:r>
              </a:p>
            </p:txBody>
          </p:sp>
          <p:sp>
            <p:nvSpPr>
              <p:cNvPr id="30" name="Rectangle 29">
                <a:extLst>
                  <a:ext uri="{FF2B5EF4-FFF2-40B4-BE49-F238E27FC236}">
                    <a16:creationId xmlns:a16="http://schemas.microsoft.com/office/drawing/2014/main" id="{7204887B-9096-20BC-375D-BF0280B6440C}"/>
                  </a:ext>
                </a:extLst>
              </p:cNvPr>
              <p:cNvSpPr/>
              <p:nvPr/>
            </p:nvSpPr>
            <p:spPr>
              <a:xfrm>
                <a:off x="10915435" y="1753247"/>
                <a:ext cx="523702" cy="59052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a:extLst>
                  <a:ext uri="{FF2B5EF4-FFF2-40B4-BE49-F238E27FC236}">
                    <a16:creationId xmlns:a16="http://schemas.microsoft.com/office/drawing/2014/main" id="{D0B4B9B5-F88A-3B73-46E9-39A2D88D3D89}"/>
                  </a:ext>
                </a:extLst>
              </p:cNvPr>
              <p:cNvSpPr/>
              <p:nvPr/>
            </p:nvSpPr>
            <p:spPr>
              <a:xfrm rot="1212451">
                <a:off x="11057249" y="2150758"/>
                <a:ext cx="194832" cy="127761"/>
              </a:xfrm>
              <a:prstGeom prst="irregularSeal2">
                <a:avLst/>
              </a:prstGeom>
              <a:gradFill flip="none" rotWithShape="1">
                <a:gsLst>
                  <a:gs pos="50000">
                    <a:schemeClr val="accent4"/>
                  </a:gs>
                  <a:gs pos="15000">
                    <a:schemeClr val="accent6">
                      <a:lumMod val="60000"/>
                      <a:lumOff val="40000"/>
                    </a:schemeClr>
                  </a:gs>
                  <a:gs pos="0">
                    <a:srgbClr val="FFFF00">
                      <a:alpha val="80000"/>
                    </a:srgbClr>
                  </a:gs>
                  <a:gs pos="85000">
                    <a:schemeClr val="accent4"/>
                  </a:gs>
                  <a:gs pos="100000">
                    <a:srgbClr val="FFFF00">
                      <a:alpha val="8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6A531C2F-B28F-3095-EABC-3690D430C3A9}"/>
                  </a:ext>
                </a:extLst>
              </p:cNvPr>
              <p:cNvCxnSpPr>
                <a:cxnSpLocks/>
              </p:cNvCxnSpPr>
              <p:nvPr/>
            </p:nvCxnSpPr>
            <p:spPr>
              <a:xfrm>
                <a:off x="352060" y="2551230"/>
                <a:ext cx="788398"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BD88B3C-4F98-497E-8DC9-A263BBA36678}"/>
                  </a:ext>
                </a:extLst>
              </p:cNvPr>
              <p:cNvSpPr txBox="1"/>
              <p:nvPr/>
            </p:nvSpPr>
            <p:spPr>
              <a:xfrm>
                <a:off x="319140" y="2117966"/>
                <a:ext cx="704040" cy="276999"/>
              </a:xfrm>
              <a:prstGeom prst="rect">
                <a:avLst/>
              </a:prstGeom>
              <a:solidFill>
                <a:schemeClr val="accent6"/>
              </a:solidFill>
              <a:ln>
                <a:solidFill>
                  <a:schemeClr val="tx1"/>
                </a:solidFill>
              </a:ln>
            </p:spPr>
            <p:txBody>
              <a:bodyPr wrap="none" rtlCol="0">
                <a:spAutoFit/>
              </a:bodyPr>
              <a:lstStyle/>
              <a:p>
                <a:pPr algn="ctr"/>
                <a:r>
                  <a:rPr lang="en-US" sz="1200" dirty="0"/>
                  <a:t>e-beam</a:t>
                </a:r>
              </a:p>
            </p:txBody>
          </p:sp>
        </p:grpSp>
        <p:sp>
          <p:nvSpPr>
            <p:cNvPr id="28" name="Rounded Rectangle 27">
              <a:extLst>
                <a:ext uri="{FF2B5EF4-FFF2-40B4-BE49-F238E27FC236}">
                  <a16:creationId xmlns:a16="http://schemas.microsoft.com/office/drawing/2014/main" id="{6BDAD178-30F2-0DD6-42E8-8617F098C1BA}"/>
                </a:ext>
              </a:extLst>
            </p:cNvPr>
            <p:cNvSpPr/>
            <p:nvPr/>
          </p:nvSpPr>
          <p:spPr>
            <a:xfrm>
              <a:off x="276962" y="1520535"/>
              <a:ext cx="11456490" cy="1908465"/>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ounded Rectangle 33">
            <a:extLst>
              <a:ext uri="{FF2B5EF4-FFF2-40B4-BE49-F238E27FC236}">
                <a16:creationId xmlns:a16="http://schemas.microsoft.com/office/drawing/2014/main" id="{512C2760-5D31-8599-AA75-B3DB7B22097A}"/>
              </a:ext>
            </a:extLst>
          </p:cNvPr>
          <p:cNvSpPr/>
          <p:nvPr/>
        </p:nvSpPr>
        <p:spPr>
          <a:xfrm>
            <a:off x="571500" y="3536423"/>
            <a:ext cx="11456490" cy="318697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560FD7B-C2EB-5771-B6C8-887198BD755E}"/>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Other Work: Design of e-beam Compression</a:t>
            </a:r>
          </a:p>
        </p:txBody>
      </p:sp>
    </p:spTree>
    <p:extLst>
      <p:ext uri="{BB962C8B-B14F-4D97-AF65-F5344CB8AC3E}">
        <p14:creationId xmlns:p14="http://schemas.microsoft.com/office/powerpoint/2010/main" val="392731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58670A-1194-F800-FDA2-AFC0A7358198}"/>
              </a:ext>
            </a:extLst>
          </p:cNvPr>
          <p:cNvSpPr>
            <a:spLocks noGrp="1"/>
          </p:cNvSpPr>
          <p:nvPr>
            <p:ph idx="1"/>
          </p:nvPr>
        </p:nvSpPr>
        <p:spPr>
          <a:xfrm>
            <a:off x="571500" y="655983"/>
            <a:ext cx="11049000" cy="5376827"/>
          </a:xfrm>
        </p:spPr>
        <p:txBody>
          <a:bodyPr/>
          <a:lstStyle/>
          <a:p>
            <a:pPr marL="457200" indent="-457200">
              <a:buFont typeface="Arial" panose="020B0604020202020204" pitchFamily="34" charset="0"/>
              <a:buChar char="•"/>
            </a:pPr>
            <a:r>
              <a:rPr lang="en-US" dirty="0"/>
              <a:t>Implemented high-resolution and high-field-of-view BPMs</a:t>
            </a:r>
          </a:p>
          <a:p>
            <a:pPr marL="457200" indent="-457200">
              <a:buFont typeface="Arial" panose="020B0604020202020204" pitchFamily="34" charset="0"/>
              <a:buChar char="•"/>
            </a:pPr>
            <a:r>
              <a:rPr lang="en-US" dirty="0"/>
              <a:t>Implemented movable BPM along with TEM masks, which allow us to track electrons and circumvent the issue of beam trajectory crossing </a:t>
            </a:r>
          </a:p>
          <a:p>
            <a:pPr marL="457200" indent="-457200">
              <a:buFont typeface="Arial" panose="020B0604020202020204" pitchFamily="34" charset="0"/>
              <a:buChar char="•"/>
            </a:pPr>
            <a:r>
              <a:rPr lang="en-US" dirty="0"/>
              <a:t>Developed theoretical and numerical tools for evaluating the radiographs </a:t>
            </a:r>
          </a:p>
          <a:p>
            <a:pPr marL="457200" indent="-457200">
              <a:buFont typeface="Arial" panose="020B0604020202020204" pitchFamily="34" charset="0"/>
              <a:buChar char="•"/>
            </a:pPr>
            <a:r>
              <a:rPr lang="en-US" dirty="0"/>
              <a:t>Developed and simulated e-beam compression chicane scheme</a:t>
            </a:r>
          </a:p>
          <a:p>
            <a:pPr marL="457200" indent="-457200">
              <a:buFont typeface="Arial" panose="020B0604020202020204" pitchFamily="34" charset="0"/>
              <a:buChar char="•"/>
            </a:pPr>
            <a:r>
              <a:rPr lang="en-US" dirty="0"/>
              <a:t>Performed simulation studies of LWFA driven by LWIR laser to understand the emerging structures at various laser and density parameters </a:t>
            </a:r>
          </a:p>
          <a:p>
            <a:pPr marL="457200" indent="-457200">
              <a:buFont typeface="Arial" panose="020B0604020202020204" pitchFamily="34" charset="0"/>
              <a:buChar char="•"/>
            </a:pPr>
            <a:r>
              <a:rPr lang="en-US" dirty="0"/>
              <a:t>These activities move us towards performing simultaneous laser and electron beam diagnostic of LWFA in the blowout regime</a:t>
            </a:r>
          </a:p>
        </p:txBody>
      </p:sp>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
        <p:nvSpPr>
          <p:cNvPr id="7" name="Rectangle 6">
            <a:extLst>
              <a:ext uri="{FF2B5EF4-FFF2-40B4-BE49-F238E27FC236}">
                <a16:creationId xmlns:a16="http://schemas.microsoft.com/office/drawing/2014/main" id="{3FC10ADA-D7B4-5B1D-88B4-D01410BF72A1}"/>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Summary of major results:</a:t>
            </a:r>
          </a:p>
        </p:txBody>
      </p:sp>
    </p:spTree>
    <p:extLst>
      <p:ext uri="{BB962C8B-B14F-4D97-AF65-F5344CB8AC3E}">
        <p14:creationId xmlns:p14="http://schemas.microsoft.com/office/powerpoint/2010/main" val="4215341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
        <p:nvSpPr>
          <p:cNvPr id="7" name="Rectangle 6">
            <a:extLst>
              <a:ext uri="{FF2B5EF4-FFF2-40B4-BE49-F238E27FC236}">
                <a16:creationId xmlns:a16="http://schemas.microsoft.com/office/drawing/2014/main" id="{3FC10ADA-D7B4-5B1D-88B4-D01410BF72A1}"/>
              </a:ext>
            </a:extLst>
          </p:cNvPr>
          <p:cNvSpPr/>
          <p:nvPr/>
        </p:nvSpPr>
        <p:spPr>
          <a:xfrm>
            <a:off x="218854" y="0"/>
            <a:ext cx="12099861" cy="954107"/>
          </a:xfrm>
          <a:prstGeom prst="rect">
            <a:avLst/>
          </a:prstGeom>
        </p:spPr>
        <p:txBody>
          <a:bodyPr wrap="square">
            <a:spAutoFit/>
          </a:bodyPr>
          <a:lstStyle/>
          <a:p>
            <a:r>
              <a:rPr lang="en-US" sz="2800" b="1" dirty="0">
                <a:solidFill>
                  <a:schemeClr val="accent1"/>
                </a:solidFill>
              </a:rPr>
              <a:t>Motivation: what is available at ATF that we can use for LWFA?</a:t>
            </a:r>
          </a:p>
          <a:p>
            <a:endParaRPr lang="en-US" sz="2800" b="1" dirty="0">
              <a:solidFill>
                <a:schemeClr val="accent2"/>
              </a:solidFill>
            </a:endParaRPr>
          </a:p>
        </p:txBody>
      </p:sp>
      <p:sp>
        <p:nvSpPr>
          <p:cNvPr id="4" name="TextBox 3">
            <a:extLst>
              <a:ext uri="{FF2B5EF4-FFF2-40B4-BE49-F238E27FC236}">
                <a16:creationId xmlns:a16="http://schemas.microsoft.com/office/drawing/2014/main" id="{294F7836-2225-DF85-AEBE-628CBF73CB31}"/>
              </a:ext>
            </a:extLst>
          </p:cNvPr>
          <p:cNvSpPr txBox="1"/>
          <p:nvPr/>
        </p:nvSpPr>
        <p:spPr>
          <a:xfrm>
            <a:off x="218854" y="556533"/>
            <a:ext cx="7722499" cy="369332"/>
          </a:xfrm>
          <a:prstGeom prst="rect">
            <a:avLst/>
          </a:prstGeom>
          <a:noFill/>
        </p:spPr>
        <p:txBody>
          <a:bodyPr wrap="none" rtlCol="0">
            <a:spAutoFit/>
          </a:bodyPr>
          <a:lstStyle/>
          <a:p>
            <a:r>
              <a:rPr lang="en-US" b="1" dirty="0">
                <a:solidFill>
                  <a:schemeClr val="accent1"/>
                </a:solidFill>
              </a:rPr>
              <a:t>CO</a:t>
            </a:r>
            <a:r>
              <a:rPr lang="en-US" b="1" baseline="-25000" dirty="0">
                <a:solidFill>
                  <a:schemeClr val="accent1"/>
                </a:solidFill>
              </a:rPr>
              <a:t>2</a:t>
            </a:r>
            <a:r>
              <a:rPr lang="en-US" b="1" dirty="0">
                <a:solidFill>
                  <a:schemeClr val="accent1"/>
                </a:solidFill>
              </a:rPr>
              <a:t> laser system: </a:t>
            </a:r>
            <a:r>
              <a:rPr lang="en-US" dirty="0"/>
              <a:t>2 </a:t>
            </a:r>
            <a:r>
              <a:rPr lang="en-US" dirty="0" err="1"/>
              <a:t>ps</a:t>
            </a:r>
            <a:r>
              <a:rPr lang="en-US" dirty="0"/>
              <a:t> pulses, up to 10 J energy, </a:t>
            </a:r>
            <a:r>
              <a:rPr lang="en-US" b="1" dirty="0"/>
              <a:t>wavelength ~10.2 um</a:t>
            </a:r>
          </a:p>
        </p:txBody>
      </p:sp>
      <p:pic>
        <p:nvPicPr>
          <p:cNvPr id="5" name="Picture 2">
            <a:extLst>
              <a:ext uri="{FF2B5EF4-FFF2-40B4-BE49-F238E27FC236}">
                <a16:creationId xmlns:a16="http://schemas.microsoft.com/office/drawing/2014/main" id="{16BE0CDF-1183-829F-9016-3898366DC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07" y="1448758"/>
            <a:ext cx="3482058" cy="278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2D3728B3-D99C-9B88-7FFD-4882C7DB2F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9273" y="1469306"/>
            <a:ext cx="3392907" cy="266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A3A51DC-468D-0FB1-D9CC-AF2B515D29B4}"/>
                  </a:ext>
                </a:extLst>
              </p:cNvPr>
              <p:cNvSpPr/>
              <p:nvPr/>
            </p:nvSpPr>
            <p:spPr>
              <a:xfrm>
                <a:off x="777207" y="998082"/>
                <a:ext cx="3143011" cy="646331"/>
              </a:xfrm>
              <a:prstGeom prst="rect">
                <a:avLst/>
              </a:prstGeom>
            </p:spPr>
            <p:txBody>
              <a:bodyPr wrap="square">
                <a:spAutoFit/>
              </a:bodyPr>
              <a:lstStyle/>
              <a:p>
                <a14:m>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𝝀</m:t>
                        </m:r>
                      </m:e>
                      <m:sub>
                        <m:r>
                          <a:rPr lang="en-US" b="1" i="1" smtClean="0">
                            <a:solidFill>
                              <a:schemeClr val="accent1"/>
                            </a:solidFill>
                            <a:latin typeface="Cambria Math" panose="02040503050406030204" pitchFamily="18" charset="0"/>
                          </a:rPr>
                          <m:t>𝒅𝒓𝒊𝒗𝒆</m:t>
                        </m:r>
                      </m:sub>
                    </m:sSub>
                  </m:oMath>
                </a14:m>
                <a:r>
                  <a:rPr lang="en-US" b="1" dirty="0">
                    <a:solidFill>
                      <a:schemeClr val="accent1"/>
                    </a:solidFill>
                  </a:rPr>
                  <a:t>= 0.8 um, 25 TW, 30 fs</a:t>
                </a:r>
              </a:p>
              <a:p>
                <a:pPr algn="ctr"/>
                <a:r>
                  <a:rPr lang="en-US" b="1" dirty="0">
                    <a:solidFill>
                      <a:schemeClr val="accent1"/>
                    </a:solidFill>
                  </a:rPr>
                  <a:t>n</a:t>
                </a:r>
                <a:r>
                  <a:rPr lang="en-US" b="1" baseline="-25000" dirty="0">
                    <a:solidFill>
                      <a:schemeClr val="accent1"/>
                    </a:solidFill>
                  </a:rPr>
                  <a:t>e</a:t>
                </a:r>
                <a:r>
                  <a:rPr lang="en-US" b="1" dirty="0">
                    <a:solidFill>
                      <a:schemeClr val="accent1"/>
                    </a:solidFill>
                  </a:rPr>
                  <a:t> = 2e19 cm</a:t>
                </a:r>
                <a:r>
                  <a:rPr lang="en-US" b="1" baseline="30000" dirty="0">
                    <a:solidFill>
                      <a:schemeClr val="accent1"/>
                    </a:solidFill>
                  </a:rPr>
                  <a:t>-3</a:t>
                </a:r>
                <a:r>
                  <a:rPr lang="en-US" b="1" baseline="-25000" dirty="0">
                    <a:solidFill>
                      <a:schemeClr val="accent1"/>
                    </a:solidFill>
                  </a:rPr>
                  <a:t> </a:t>
                </a:r>
              </a:p>
            </p:txBody>
          </p:sp>
        </mc:Choice>
        <mc:Fallback xmlns="">
          <p:sp>
            <p:nvSpPr>
              <p:cNvPr id="8" name="Rectangle 7">
                <a:extLst>
                  <a:ext uri="{FF2B5EF4-FFF2-40B4-BE49-F238E27FC236}">
                    <a16:creationId xmlns:a16="http://schemas.microsoft.com/office/drawing/2014/main" id="{6A3A51DC-468D-0FB1-D9CC-AF2B515D29B4}"/>
                  </a:ext>
                </a:extLst>
              </p:cNvPr>
              <p:cNvSpPr>
                <a:spLocks noRot="1" noChangeAspect="1" noMove="1" noResize="1" noEditPoints="1" noAdjustHandles="1" noChangeArrowheads="1" noChangeShapeType="1" noTextEdit="1"/>
              </p:cNvSpPr>
              <p:nvPr/>
            </p:nvSpPr>
            <p:spPr>
              <a:xfrm>
                <a:off x="777207" y="998082"/>
                <a:ext cx="3143011" cy="646331"/>
              </a:xfrm>
              <a:prstGeom prst="rect">
                <a:avLst/>
              </a:prstGeom>
              <a:blipFill>
                <a:blip r:embed="rId4"/>
                <a:stretch>
                  <a:fillRect t="-3846" r="-1205"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89CA68F-F667-A45C-D238-03F8E17754CA}"/>
                  </a:ext>
                </a:extLst>
              </p:cNvPr>
              <p:cNvSpPr/>
              <p:nvPr/>
            </p:nvSpPr>
            <p:spPr>
              <a:xfrm>
                <a:off x="4909273" y="979850"/>
                <a:ext cx="3290962" cy="646331"/>
              </a:xfrm>
              <a:prstGeom prst="rect">
                <a:avLst/>
              </a:prstGeom>
            </p:spPr>
            <p:txBody>
              <a:bodyPr wrap="square">
                <a:spAutoFit/>
              </a:bodyPr>
              <a:lstStyle/>
              <a:p>
                <a:pPr algn="ctr"/>
                <a14:m>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𝝀</m:t>
                        </m:r>
                      </m:e>
                      <m:sub>
                        <m:r>
                          <a:rPr lang="en-US" b="1" i="1" smtClean="0">
                            <a:solidFill>
                              <a:schemeClr val="accent1"/>
                            </a:solidFill>
                            <a:latin typeface="Cambria Math" panose="02040503050406030204" pitchFamily="18" charset="0"/>
                          </a:rPr>
                          <m:t>𝒅𝒓𝒊𝒗𝒆</m:t>
                        </m:r>
                      </m:sub>
                    </m:sSub>
                  </m:oMath>
                </a14:m>
                <a:r>
                  <a:rPr lang="en-US" b="1" dirty="0">
                    <a:solidFill>
                      <a:schemeClr val="accent1"/>
                    </a:solidFill>
                  </a:rPr>
                  <a:t>= 10 um, 25 TW, 500 fs</a:t>
                </a:r>
              </a:p>
              <a:p>
                <a:pPr algn="ctr"/>
                <a:r>
                  <a:rPr lang="en-US" b="1" dirty="0">
                    <a:solidFill>
                      <a:schemeClr val="accent1"/>
                    </a:solidFill>
                  </a:rPr>
                  <a:t>n</a:t>
                </a:r>
                <a:r>
                  <a:rPr lang="en-US" b="1" baseline="-25000" dirty="0">
                    <a:solidFill>
                      <a:schemeClr val="accent1"/>
                    </a:solidFill>
                  </a:rPr>
                  <a:t>e</a:t>
                </a:r>
                <a:r>
                  <a:rPr lang="en-US" b="1" dirty="0">
                    <a:solidFill>
                      <a:schemeClr val="accent1"/>
                    </a:solidFill>
                  </a:rPr>
                  <a:t> = 1e16 cm</a:t>
                </a:r>
                <a:r>
                  <a:rPr lang="en-US" b="1" baseline="30000" dirty="0">
                    <a:solidFill>
                      <a:schemeClr val="accent1"/>
                    </a:solidFill>
                  </a:rPr>
                  <a:t>-3</a:t>
                </a:r>
                <a:r>
                  <a:rPr lang="en-US" b="1" baseline="-25000" dirty="0">
                    <a:solidFill>
                      <a:schemeClr val="accent1"/>
                    </a:solidFill>
                  </a:rPr>
                  <a:t> </a:t>
                </a:r>
              </a:p>
            </p:txBody>
          </p:sp>
        </mc:Choice>
        <mc:Fallback xmlns="">
          <p:sp>
            <p:nvSpPr>
              <p:cNvPr id="9" name="Rectangle 8">
                <a:extLst>
                  <a:ext uri="{FF2B5EF4-FFF2-40B4-BE49-F238E27FC236}">
                    <a16:creationId xmlns:a16="http://schemas.microsoft.com/office/drawing/2014/main" id="{389CA68F-F667-A45C-D238-03F8E17754CA}"/>
                  </a:ext>
                </a:extLst>
              </p:cNvPr>
              <p:cNvSpPr>
                <a:spLocks noRot="1" noChangeAspect="1" noMove="1" noResize="1" noEditPoints="1" noAdjustHandles="1" noChangeArrowheads="1" noChangeShapeType="1" noTextEdit="1"/>
              </p:cNvSpPr>
              <p:nvPr/>
            </p:nvSpPr>
            <p:spPr>
              <a:xfrm>
                <a:off x="4909273" y="979850"/>
                <a:ext cx="3290962" cy="646331"/>
              </a:xfrm>
              <a:prstGeom prst="rect">
                <a:avLst/>
              </a:prstGeom>
              <a:blipFill>
                <a:blip r:embed="rId5"/>
                <a:stretch>
                  <a:fillRect t="-5769" b="-11538"/>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DF990D72-26ED-1B61-2681-E572EA6B7212}"/>
              </a:ext>
            </a:extLst>
          </p:cNvPr>
          <p:cNvSpPr/>
          <p:nvPr/>
        </p:nvSpPr>
        <p:spPr>
          <a:xfrm>
            <a:off x="8035055" y="2227375"/>
            <a:ext cx="4156945" cy="707886"/>
          </a:xfrm>
          <a:prstGeom prst="rect">
            <a:avLst/>
          </a:prstGeom>
        </p:spPr>
        <p:txBody>
          <a:bodyPr wrap="square">
            <a:spAutoFit/>
          </a:bodyPr>
          <a:lstStyle/>
          <a:p>
            <a:pPr algn="ctr"/>
            <a:r>
              <a:rPr lang="en-US" sz="2000" b="1" dirty="0">
                <a:solidFill>
                  <a:schemeClr val="accent2"/>
                </a:solidFill>
              </a:rPr>
              <a:t>Precise and controllable external injection! </a:t>
            </a:r>
          </a:p>
        </p:txBody>
      </p:sp>
      <p:sp>
        <p:nvSpPr>
          <p:cNvPr id="11" name="TextBox 10">
            <a:extLst>
              <a:ext uri="{FF2B5EF4-FFF2-40B4-BE49-F238E27FC236}">
                <a16:creationId xmlns:a16="http://schemas.microsoft.com/office/drawing/2014/main" id="{E69F9E91-4AC1-CF78-58B7-6EED6E9F0FB0}"/>
              </a:ext>
            </a:extLst>
          </p:cNvPr>
          <p:cNvSpPr txBox="1"/>
          <p:nvPr/>
        </p:nvSpPr>
        <p:spPr>
          <a:xfrm>
            <a:off x="430972" y="4268942"/>
            <a:ext cx="11189528" cy="646331"/>
          </a:xfrm>
          <a:prstGeom prst="rect">
            <a:avLst/>
          </a:prstGeom>
          <a:solidFill>
            <a:schemeClr val="accent3">
              <a:lumMod val="20000"/>
              <a:lumOff val="80000"/>
            </a:schemeClr>
          </a:solidFill>
        </p:spPr>
        <p:txBody>
          <a:bodyPr wrap="square" rtlCol="0">
            <a:spAutoFit/>
          </a:bodyPr>
          <a:lstStyle/>
          <a:p>
            <a:pPr algn="ctr"/>
            <a:r>
              <a:rPr lang="en-US" b="1" dirty="0"/>
              <a:t>Diagnostic tools</a:t>
            </a:r>
            <a:r>
              <a:rPr lang="en-US" dirty="0"/>
              <a:t> are needed to </a:t>
            </a:r>
            <a:r>
              <a:rPr lang="en-US" b="1" dirty="0"/>
              <a:t>characterize the fields</a:t>
            </a:r>
            <a:r>
              <a:rPr lang="en-US" dirty="0"/>
              <a:t> inside such structures and to </a:t>
            </a:r>
            <a:r>
              <a:rPr lang="en-US" b="1" dirty="0"/>
              <a:t>improve the means of external injection</a:t>
            </a:r>
            <a:r>
              <a:rPr lang="en-US" dirty="0"/>
              <a:t>. </a:t>
            </a:r>
          </a:p>
        </p:txBody>
      </p:sp>
      <p:sp>
        <p:nvSpPr>
          <p:cNvPr id="13" name="TextBox 12">
            <a:extLst>
              <a:ext uri="{FF2B5EF4-FFF2-40B4-BE49-F238E27FC236}">
                <a16:creationId xmlns:a16="http://schemas.microsoft.com/office/drawing/2014/main" id="{AB4B7E4C-BF75-3548-B4DD-592AEB50AC60}"/>
              </a:ext>
            </a:extLst>
          </p:cNvPr>
          <p:cNvSpPr txBox="1"/>
          <p:nvPr/>
        </p:nvSpPr>
        <p:spPr>
          <a:xfrm>
            <a:off x="449750" y="5296858"/>
            <a:ext cx="11663482" cy="1477328"/>
          </a:xfrm>
          <a:prstGeom prst="rect">
            <a:avLst/>
          </a:prstGeom>
          <a:noFill/>
        </p:spPr>
        <p:txBody>
          <a:bodyPr wrap="square" rtlCol="0">
            <a:spAutoFit/>
          </a:bodyPr>
          <a:lstStyle/>
          <a:p>
            <a:pPr marL="285750" indent="-285750" algn="just">
              <a:buFont typeface="System Font Regular"/>
              <a:buChar char="➤"/>
            </a:pPr>
            <a:r>
              <a:rPr lang="en-US" dirty="0"/>
              <a:t>Use </a:t>
            </a:r>
            <a:r>
              <a:rPr lang="en-US" b="1" dirty="0"/>
              <a:t>optical methods—</a:t>
            </a:r>
            <a:r>
              <a:rPr lang="en-US" dirty="0"/>
              <a:t>lasers.</a:t>
            </a:r>
          </a:p>
          <a:p>
            <a:pPr marL="285750" indent="-285750" algn="just">
              <a:buFont typeface="System Font Regular"/>
              <a:buChar char="➤"/>
            </a:pPr>
            <a:r>
              <a:rPr lang="en-US" dirty="0"/>
              <a:t>These methods </a:t>
            </a:r>
            <a:r>
              <a:rPr lang="en-US" b="1" dirty="0"/>
              <a:t>rely on the index of refraction </a:t>
            </a:r>
            <a:r>
              <a:rPr lang="en-US" dirty="0"/>
              <a:t>of plasma.</a:t>
            </a:r>
          </a:p>
          <a:p>
            <a:pPr marL="285750" indent="-285750" algn="just">
              <a:buFont typeface="System Font Regular"/>
              <a:buChar char="➤"/>
            </a:pPr>
            <a:r>
              <a:rPr lang="en-US" b="1" dirty="0"/>
              <a:t>Optical methods </a:t>
            </a:r>
            <a:r>
              <a:rPr lang="en-US" dirty="0"/>
              <a:t>have been </a:t>
            </a:r>
            <a:r>
              <a:rPr lang="en-US" b="1" dirty="0">
                <a:solidFill>
                  <a:schemeClr val="accent3"/>
                </a:solidFill>
              </a:rPr>
              <a:t>extensively studied</a:t>
            </a:r>
            <a:r>
              <a:rPr lang="en-US" dirty="0"/>
              <a:t> and have </a:t>
            </a:r>
            <a:r>
              <a:rPr lang="en-US" b="1" dirty="0">
                <a:solidFill>
                  <a:schemeClr val="accent3"/>
                </a:solidFill>
              </a:rPr>
              <a:t>successfully demonstrated</a:t>
            </a:r>
            <a:r>
              <a:rPr lang="en-US" dirty="0"/>
              <a:t> the ability to capture </a:t>
            </a:r>
            <a:r>
              <a:rPr lang="en-US" b="1" dirty="0">
                <a:solidFill>
                  <a:schemeClr val="accent3"/>
                </a:solidFill>
              </a:rPr>
              <a:t>shadowgraphs</a:t>
            </a:r>
            <a:r>
              <a:rPr lang="en-US" dirty="0"/>
              <a:t> of the plasma wakes.</a:t>
            </a:r>
          </a:p>
          <a:p>
            <a:pPr marL="285750" indent="-285750" algn="just">
              <a:buFont typeface="System Font Regular"/>
              <a:buChar char="➤"/>
            </a:pPr>
            <a:r>
              <a:rPr lang="en-US" b="1" dirty="0"/>
              <a:t>BUT: </a:t>
            </a:r>
            <a:r>
              <a:rPr lang="en-US" b="1" dirty="0">
                <a:solidFill>
                  <a:schemeClr val="accent5"/>
                </a:solidFill>
              </a:rPr>
              <a:t>difficult at low plasma densities.</a:t>
            </a:r>
          </a:p>
        </p:txBody>
      </p:sp>
      <p:sp>
        <p:nvSpPr>
          <p:cNvPr id="14" name="TextBox 13">
            <a:extLst>
              <a:ext uri="{FF2B5EF4-FFF2-40B4-BE49-F238E27FC236}">
                <a16:creationId xmlns:a16="http://schemas.microsoft.com/office/drawing/2014/main" id="{2CD2C13C-A4A7-A047-9C85-5DEF44A44D52}"/>
              </a:ext>
            </a:extLst>
          </p:cNvPr>
          <p:cNvSpPr txBox="1"/>
          <p:nvPr/>
        </p:nvSpPr>
        <p:spPr>
          <a:xfrm>
            <a:off x="244827" y="4986115"/>
            <a:ext cx="4459426" cy="369332"/>
          </a:xfrm>
          <a:prstGeom prst="rect">
            <a:avLst/>
          </a:prstGeom>
          <a:noFill/>
        </p:spPr>
        <p:txBody>
          <a:bodyPr wrap="none" rtlCol="0">
            <a:spAutoFit/>
          </a:bodyPr>
          <a:lstStyle/>
          <a:p>
            <a:r>
              <a:rPr lang="en-US" b="1" dirty="0">
                <a:solidFill>
                  <a:schemeClr val="accent1"/>
                </a:solidFill>
              </a:rPr>
              <a:t>How is LWFA diagnostic usually done?</a:t>
            </a:r>
          </a:p>
        </p:txBody>
      </p:sp>
      <p:sp>
        <p:nvSpPr>
          <p:cNvPr id="15" name="TextBox 14">
            <a:extLst>
              <a:ext uri="{FF2B5EF4-FFF2-40B4-BE49-F238E27FC236}">
                <a16:creationId xmlns:a16="http://schemas.microsoft.com/office/drawing/2014/main" id="{2B3B694B-78D8-84C9-E264-6F7AE5F773AD}"/>
              </a:ext>
            </a:extLst>
          </p:cNvPr>
          <p:cNvSpPr txBox="1"/>
          <p:nvPr/>
        </p:nvSpPr>
        <p:spPr>
          <a:xfrm>
            <a:off x="5021827" y="1626181"/>
            <a:ext cx="2148345" cy="276999"/>
          </a:xfrm>
          <a:prstGeom prst="rect">
            <a:avLst/>
          </a:prstGeom>
          <a:noFill/>
        </p:spPr>
        <p:txBody>
          <a:bodyPr wrap="none" rtlCol="0">
            <a:spAutoFit/>
          </a:bodyPr>
          <a:lstStyle/>
          <a:p>
            <a:r>
              <a:rPr lang="en-US" sz="1200" dirty="0"/>
              <a:t>Courtesy of Gennady Shvets</a:t>
            </a:r>
          </a:p>
        </p:txBody>
      </p:sp>
      <p:sp>
        <p:nvSpPr>
          <p:cNvPr id="16" name="TextBox 15">
            <a:extLst>
              <a:ext uri="{FF2B5EF4-FFF2-40B4-BE49-F238E27FC236}">
                <a16:creationId xmlns:a16="http://schemas.microsoft.com/office/drawing/2014/main" id="{CA4C333E-800D-104B-0DF4-1842E5BBD433}"/>
              </a:ext>
            </a:extLst>
          </p:cNvPr>
          <p:cNvSpPr txBox="1"/>
          <p:nvPr/>
        </p:nvSpPr>
        <p:spPr>
          <a:xfrm>
            <a:off x="867224" y="1626181"/>
            <a:ext cx="2148345" cy="276999"/>
          </a:xfrm>
          <a:prstGeom prst="rect">
            <a:avLst/>
          </a:prstGeom>
          <a:noFill/>
        </p:spPr>
        <p:txBody>
          <a:bodyPr wrap="none" rtlCol="0">
            <a:spAutoFit/>
          </a:bodyPr>
          <a:lstStyle/>
          <a:p>
            <a:r>
              <a:rPr lang="en-US" sz="1200" dirty="0"/>
              <a:t>Courtesy of Gennady Shvets</a:t>
            </a:r>
          </a:p>
        </p:txBody>
      </p:sp>
    </p:spTree>
    <p:extLst>
      <p:ext uri="{BB962C8B-B14F-4D97-AF65-F5344CB8AC3E}">
        <p14:creationId xmlns:p14="http://schemas.microsoft.com/office/powerpoint/2010/main" val="8812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E57F-C817-0C45-87F1-9D18A02915BB}"/>
              </a:ext>
            </a:extLst>
          </p:cNvPr>
          <p:cNvSpPr>
            <a:spLocks noGrp="1"/>
          </p:cNvSpPr>
          <p:nvPr>
            <p:ph type="title"/>
          </p:nvPr>
        </p:nvSpPr>
        <p:spPr>
          <a:xfrm>
            <a:off x="441789" y="87727"/>
            <a:ext cx="11661167" cy="1325563"/>
          </a:xfrm>
        </p:spPr>
        <p:txBody>
          <a:bodyPr>
            <a:normAutofit fontScale="90000"/>
          </a:bodyPr>
          <a:lstStyle/>
          <a:p>
            <a:r>
              <a:rPr lang="en-US" sz="3200" dirty="0"/>
              <a:t>Activities &amp; Impacts Associated with this Experiment – </a:t>
            </a:r>
            <a:r>
              <a:rPr lang="en-US" sz="3200" b="1" i="1" dirty="0"/>
              <a:t>All Years</a:t>
            </a:r>
            <a:r>
              <a:rPr lang="en-US" sz="3200" dirty="0"/>
              <a:t> </a:t>
            </a:r>
            <a:br>
              <a:rPr lang="en-US" sz="3200" dirty="0"/>
            </a:br>
            <a:endParaRPr lang="en-US" sz="3200" dirty="0"/>
          </a:p>
        </p:txBody>
      </p:sp>
      <p:sp>
        <p:nvSpPr>
          <p:cNvPr id="4" name="Rectangle 3">
            <a:extLst>
              <a:ext uri="{FF2B5EF4-FFF2-40B4-BE49-F238E27FC236}">
                <a16:creationId xmlns:a16="http://schemas.microsoft.com/office/drawing/2014/main" id="{18390C84-347A-17DF-D02C-A13262D74000}"/>
              </a:ext>
            </a:extLst>
          </p:cNvPr>
          <p:cNvSpPr/>
          <p:nvPr/>
        </p:nvSpPr>
        <p:spPr>
          <a:xfrm>
            <a:off x="441789" y="6225702"/>
            <a:ext cx="2009581" cy="544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90DD21-1CE7-A24D-8D22-F5A4378169B9}"/>
              </a:ext>
            </a:extLst>
          </p:cNvPr>
          <p:cNvSpPr>
            <a:spLocks noGrp="1"/>
          </p:cNvSpPr>
          <p:nvPr>
            <p:ph idx="1"/>
          </p:nvPr>
        </p:nvSpPr>
        <p:spPr>
          <a:xfrm>
            <a:off x="808383" y="975822"/>
            <a:ext cx="11172290" cy="5951752"/>
          </a:xfrm>
        </p:spPr>
        <p:txBody>
          <a:bodyPr>
            <a:normAutofit fontScale="55000" lnSpcReduction="20000"/>
          </a:bodyPr>
          <a:lstStyle/>
          <a:p>
            <a:r>
              <a:rPr lang="en-US" sz="2100" dirty="0"/>
              <a:t>Manuscripts (books, conference and journal articles, other; please include works submitted but not yet accepted):</a:t>
            </a:r>
          </a:p>
          <a:p>
            <a:pPr lvl="1"/>
            <a:r>
              <a:rPr lang="en-US" sz="2100" dirty="0"/>
              <a:t>A. Cheng, et al., “Efficient numerical algorithm for multi-level ionization of high-atomic-number gases”, Physics of Plasmas (Accepted)</a:t>
            </a:r>
          </a:p>
          <a:p>
            <a:pPr lvl="1"/>
            <a:r>
              <a:rPr lang="en-US" sz="2100" dirty="0"/>
              <a:t>S. Yuan, et al., “Massively-parallel </a:t>
            </a:r>
            <a:r>
              <a:rPr lang="en-US" sz="2100" dirty="0" err="1"/>
              <a:t>Lagrangian</a:t>
            </a:r>
            <a:r>
              <a:rPr lang="en-US" sz="2100" dirty="0"/>
              <a:t> particle code and applications,” Mechanics Research Communications 129, 104075 (2023). </a:t>
            </a:r>
          </a:p>
          <a:p>
            <a:pPr lvl="1"/>
            <a:r>
              <a:rPr lang="en-US" sz="2100" dirty="0"/>
              <a:t>I. </a:t>
            </a:r>
            <a:r>
              <a:rPr lang="en-US" sz="2100" dirty="0" err="1"/>
              <a:t>Petrushina</a:t>
            </a:r>
            <a:r>
              <a:rPr lang="en-US" sz="2100" dirty="0"/>
              <a:t>, R. </a:t>
            </a:r>
            <a:r>
              <a:rPr lang="en-US" sz="2100" dirty="0" err="1"/>
              <a:t>Zgadzaj</a:t>
            </a:r>
            <a:r>
              <a:rPr lang="en-US" sz="2100" dirty="0"/>
              <a:t>, M. </a:t>
            </a:r>
            <a:r>
              <a:rPr lang="en-US" sz="2100" dirty="0" err="1"/>
              <a:t>Petrusky</a:t>
            </a:r>
            <a:r>
              <a:rPr lang="en-US" sz="2100" dirty="0"/>
              <a:t>, et al. “Characterization of the fields inside the CO2-laser-driven wakefield accelerators using relativistic electron beams,” submitted for publication in Proceedings of the 20th Advanced Accelerator Concepts Workshop (AAC’22), 2022.</a:t>
            </a:r>
          </a:p>
          <a:p>
            <a:pPr lvl="1"/>
            <a:r>
              <a:rPr lang="en-US" sz="2100" dirty="0"/>
              <a:t>A. Jain, et al. “Self-injection process in laser‑wakefield accelerator driven by CO2 laser pulses,” submitted for publication in Proceedings of the 20th Advanced Accelerator Concepts Workshop (AAC’22), 2022.</a:t>
            </a:r>
          </a:p>
          <a:p>
            <a:pPr lvl="1"/>
            <a:r>
              <a:rPr lang="en-US" sz="2100" dirty="0"/>
              <a:t>K. Yu, P. Kumar, S. Yuan, A. Cheng, R. SAMULYAK, SPACE: 3D parallel solvers for </a:t>
            </a:r>
            <a:r>
              <a:rPr lang="en-US" sz="2100" dirty="0" err="1"/>
              <a:t>Vlasov</a:t>
            </a:r>
            <a:r>
              <a:rPr lang="en-US" sz="2100" dirty="0"/>
              <a:t>-Maxwell and </a:t>
            </a:r>
            <a:r>
              <a:rPr lang="en-US" sz="2100" dirty="0" err="1"/>
              <a:t>Vlasov</a:t>
            </a:r>
            <a:r>
              <a:rPr lang="en-US" sz="2100" dirty="0"/>
              <a:t>-Poisson equations for relativistic plasmas with atomic transformations, Computer Physics Communications 277, 108396 (2022). </a:t>
            </a:r>
          </a:p>
          <a:p>
            <a:pPr lvl="1"/>
            <a:r>
              <a:rPr lang="en-US" sz="2100" dirty="0"/>
              <a:t>P. Kumar, et al.  “Evolution of the self-injection process in long wavelength infrared laser driven LWFA” , Physics of Plasmas, 28, 013102 (2021)</a:t>
            </a:r>
          </a:p>
          <a:p>
            <a:pPr marL="457200" lvl="1" indent="0">
              <a:buNone/>
            </a:pPr>
            <a:endParaRPr lang="en-US" sz="2100" dirty="0"/>
          </a:p>
          <a:p>
            <a:r>
              <a:rPr lang="en-US" sz="2400" dirty="0"/>
              <a:t>Presentations:</a:t>
            </a:r>
          </a:p>
          <a:p>
            <a:pPr lvl="1"/>
            <a:r>
              <a:rPr lang="en-US" sz="2100" dirty="0"/>
              <a:t>N. Vafaei-Najafabadi, “Direct probing of fields inside an LWFA using a relativistic electron beam probe”, Presented at Physics and Applications of High Brightness Beams, 2023</a:t>
            </a:r>
          </a:p>
          <a:p>
            <a:pPr lvl="1"/>
            <a:r>
              <a:rPr lang="en-US" sz="2100" dirty="0"/>
              <a:t>I. </a:t>
            </a:r>
            <a:r>
              <a:rPr lang="en-US" sz="2100" dirty="0" err="1"/>
              <a:t>Petrushina</a:t>
            </a:r>
            <a:r>
              <a:rPr lang="en-US" sz="2100" dirty="0"/>
              <a:t>, “Characterization of the fields inside the CO2-laser-driven wakefield accelerators using relativistic electron beams,” presented at the 20th Advanced Accelerator Concepts Workshop (AAC’22), 2022.</a:t>
            </a:r>
          </a:p>
          <a:p>
            <a:pPr lvl="1"/>
            <a:r>
              <a:rPr lang="en-US" sz="2100" dirty="0"/>
              <a:t>A. Jain, “Self-injection process in laser‑wakefield accelerator driven by CO2 laser pulses,” presented at the 20th Advanced Accelerator Concepts Workshop (AAC’22), 2022.</a:t>
            </a:r>
          </a:p>
          <a:p>
            <a:pPr marL="742950" lvl="1" indent="-285750">
              <a:buFont typeface="Arial" panose="020B0604020202020204" pitchFamily="34" charset="0"/>
              <a:buChar char="•"/>
            </a:pPr>
            <a:r>
              <a:rPr lang="en-US" sz="2100" dirty="0"/>
              <a:t>N. Vafaei-Najafabadi, “Probing the fields of an LWFA in blowout regime using a relativistic electron beam”, presented at the 63</a:t>
            </a:r>
            <a:r>
              <a:rPr lang="en-US" sz="2100" baseline="30000" dirty="0"/>
              <a:t>rd</a:t>
            </a:r>
            <a:r>
              <a:rPr lang="en-US" sz="2100" dirty="0"/>
              <a:t> APS DPP, 2021 </a:t>
            </a:r>
          </a:p>
          <a:p>
            <a:pPr marL="742950" lvl="1" indent="-285750">
              <a:buFont typeface="Arial" panose="020B0604020202020204" pitchFamily="34" charset="0"/>
              <a:buChar char="•"/>
            </a:pPr>
            <a:r>
              <a:rPr lang="en-US" sz="2100" dirty="0"/>
              <a:t>I. </a:t>
            </a:r>
            <a:r>
              <a:rPr lang="en-US" sz="2100" dirty="0" err="1"/>
              <a:t>Petrushina</a:t>
            </a:r>
            <a:r>
              <a:rPr lang="en-US" sz="2100" dirty="0"/>
              <a:t>, Electron beam probing: essentials for the direct measurements of plasma </a:t>
            </a:r>
            <a:r>
              <a:rPr lang="en-US" sz="2100" dirty="0" err="1"/>
              <a:t>wakefields</a:t>
            </a:r>
            <a:r>
              <a:rPr lang="en-US" sz="2100" dirty="0"/>
              <a:t>, Poster presented at the 63</a:t>
            </a:r>
            <a:r>
              <a:rPr lang="en-US" sz="2100" baseline="30000" dirty="0"/>
              <a:t>rd</a:t>
            </a:r>
            <a:r>
              <a:rPr lang="en-US" sz="2100" dirty="0"/>
              <a:t> APS DPP, 2021</a:t>
            </a:r>
          </a:p>
          <a:p>
            <a:pPr marL="742950" lvl="1" indent="-285750">
              <a:buFont typeface="Arial" panose="020B0604020202020204" pitchFamily="34" charset="0"/>
              <a:buChar char="•"/>
            </a:pPr>
            <a:r>
              <a:rPr lang="en-US" sz="2100" dirty="0"/>
              <a:t>I. </a:t>
            </a:r>
            <a:r>
              <a:rPr lang="en-US" sz="2100" dirty="0" err="1"/>
              <a:t>Petrushina</a:t>
            </a:r>
            <a:r>
              <a:rPr lang="en-US" sz="2100" dirty="0"/>
              <a:t>, “Experimental investigation of interactions of long CO2 laser pulse with plasma at ATF”, presented at the 62</a:t>
            </a:r>
            <a:r>
              <a:rPr lang="en-US" sz="2100" baseline="30000" dirty="0"/>
              <a:t>rd</a:t>
            </a:r>
            <a:r>
              <a:rPr lang="en-US" sz="2100" dirty="0"/>
              <a:t> APS DPP, November 2020</a:t>
            </a:r>
          </a:p>
          <a:p>
            <a:pPr marL="457200" lvl="1" indent="0">
              <a:buNone/>
            </a:pPr>
            <a:endParaRPr lang="en-US" sz="2100" dirty="0"/>
          </a:p>
          <a:p>
            <a:r>
              <a:rPr lang="en-US" sz="2100" dirty="0"/>
              <a:t>Theses awarded</a:t>
            </a:r>
          </a:p>
          <a:p>
            <a:pPr marL="742950" lvl="1" indent="-285750">
              <a:buFont typeface="Arial" panose="020B0604020202020204" pitchFamily="34" charset="0"/>
              <a:buChar char="•"/>
            </a:pPr>
            <a:r>
              <a:rPr lang="en-US" sz="2100" dirty="0"/>
              <a:t>R. Patil, “Design of a Permanent Magnet Chicane to Compress Electron Beams for LWFA Experiments at BNL”, Master of Arts Thesis, Stony Brook University, Stony Brook, NY (2020).</a:t>
            </a:r>
          </a:p>
          <a:p>
            <a:pPr marL="742950" lvl="1" indent="-285750">
              <a:buFont typeface="Arial" panose="020B0604020202020204" pitchFamily="34" charset="0"/>
              <a:buChar char="•"/>
            </a:pPr>
            <a:r>
              <a:rPr lang="en-US" sz="2100" dirty="0"/>
              <a:t>P. </a:t>
            </a:r>
            <a:r>
              <a:rPr lang="en-US" sz="2100" dirty="0" err="1"/>
              <a:t>Iapozzuto</a:t>
            </a:r>
            <a:r>
              <a:rPr lang="en-US" sz="2100" dirty="0"/>
              <a:t>, “Plasma Wakefield Chamber Differential Pumping and BPM System on the ATF Beam Line”, Master of Science in Instrumentation Thesis, Stony Brook University, Stony Brook, NY (2020).</a:t>
            </a:r>
          </a:p>
          <a:p>
            <a:pPr marL="742950" lvl="1" indent="-285750">
              <a:buFont typeface="Arial" panose="020B0604020202020204" pitchFamily="34" charset="0"/>
              <a:buChar char="•"/>
            </a:pPr>
            <a:r>
              <a:rPr lang="en-US" sz="2100" dirty="0"/>
              <a:t>E. </a:t>
            </a:r>
            <a:r>
              <a:rPr lang="en-US" sz="2100" dirty="0" err="1"/>
              <a:t>Trommer</a:t>
            </a:r>
            <a:r>
              <a:rPr lang="en-US" sz="2100" dirty="0"/>
              <a:t>, “Transverse probing of laser-driven plasma </a:t>
            </a:r>
            <a:r>
              <a:rPr lang="en-US" sz="2100" dirty="0" err="1"/>
              <a:t>wakefields</a:t>
            </a:r>
            <a:r>
              <a:rPr lang="en-US" sz="2100" dirty="0"/>
              <a:t> using relativistic electrons”, Bachelor’s Thesis, Stony Brook University, Stony Brook, NY,  (2023)</a:t>
            </a:r>
          </a:p>
          <a:p>
            <a:pPr marL="742950" lvl="1" indent="-285750">
              <a:buFont typeface="Arial" panose="020B0604020202020204" pitchFamily="34" charset="0"/>
              <a:buChar char="•"/>
            </a:pPr>
            <a:r>
              <a:rPr lang="en-US" sz="2100" dirty="0"/>
              <a:t>N. </a:t>
            </a:r>
            <a:r>
              <a:rPr lang="en-US" sz="2100" dirty="0" err="1"/>
              <a:t>Manzella</a:t>
            </a:r>
            <a:r>
              <a:rPr lang="en-US" sz="2100" dirty="0"/>
              <a:t>, “Development of methods for modeling the interactions of plasma </a:t>
            </a:r>
            <a:r>
              <a:rPr lang="en-US" sz="2100" dirty="0" err="1"/>
              <a:t>wakefields</a:t>
            </a:r>
            <a:r>
              <a:rPr lang="en-US" sz="2100" dirty="0"/>
              <a:t> with a realistic 3D electron probe.” *Bachelor’s Thesis, Stony Brook University, Stony Brook, NY  (2022)</a:t>
            </a:r>
          </a:p>
          <a:p>
            <a:pPr marL="742950" lvl="1" indent="-285750">
              <a:buFont typeface="Arial" panose="020B0604020202020204" pitchFamily="34" charset="0"/>
              <a:buChar char="•"/>
            </a:pPr>
            <a:r>
              <a:rPr lang="en-US" sz="2100" dirty="0"/>
              <a:t>M. </a:t>
            </a:r>
            <a:r>
              <a:rPr lang="en-US" sz="2100" dirty="0" err="1"/>
              <a:t>Petrusky</a:t>
            </a:r>
            <a:r>
              <a:rPr lang="en-US" sz="2100" dirty="0"/>
              <a:t>, “Picturing Plasma: Studying the simulated transverse probing of laser wakefield accelerators”, Bachelor’s Thesis, Stony Brook University, Stony Brook, NY (2021); </a:t>
            </a:r>
          </a:p>
        </p:txBody>
      </p:sp>
    </p:spTree>
    <p:extLst>
      <p:ext uri="{BB962C8B-B14F-4D97-AF65-F5344CB8AC3E}">
        <p14:creationId xmlns:p14="http://schemas.microsoft.com/office/powerpoint/2010/main" val="1958432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FE2E9E-14AC-FB70-843C-49555B5CB0F6}"/>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sp>
        <p:nvSpPr>
          <p:cNvPr id="8" name="Rectangle 7">
            <a:extLst>
              <a:ext uri="{FF2B5EF4-FFF2-40B4-BE49-F238E27FC236}">
                <a16:creationId xmlns:a16="http://schemas.microsoft.com/office/drawing/2014/main" id="{9D0E1986-4E7C-1321-4EB9-826C9B2E75B7}"/>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COVID-19 Pandemic Impacts</a:t>
            </a:r>
          </a:p>
        </p:txBody>
      </p:sp>
      <p:sp>
        <p:nvSpPr>
          <p:cNvPr id="9" name="TextBox 8">
            <a:extLst>
              <a:ext uri="{FF2B5EF4-FFF2-40B4-BE49-F238E27FC236}">
                <a16:creationId xmlns:a16="http://schemas.microsoft.com/office/drawing/2014/main" id="{EBA38FF1-1DCF-00D9-50F9-8C6AAC57D159}"/>
              </a:ext>
            </a:extLst>
          </p:cNvPr>
          <p:cNvSpPr txBox="1"/>
          <p:nvPr/>
        </p:nvSpPr>
        <p:spPr>
          <a:xfrm>
            <a:off x="501804" y="1028343"/>
            <a:ext cx="10686210" cy="4801314"/>
          </a:xfrm>
          <a:prstGeom prst="rect">
            <a:avLst/>
          </a:prstGeom>
          <a:noFill/>
        </p:spPr>
        <p:txBody>
          <a:bodyPr wrap="square" rtlCol="0">
            <a:spAutoFit/>
          </a:bodyPr>
          <a:lstStyle/>
          <a:p>
            <a:r>
              <a:rPr lang="en-US" b="1" dirty="0">
                <a:effectLst/>
                <a:latin typeface="Helvetica" pitchFamily="2" charset="0"/>
              </a:rPr>
              <a:t>Access to Facilities</a:t>
            </a:r>
            <a:r>
              <a:rPr lang="en-US" dirty="0">
                <a:effectLst/>
                <a:latin typeface="Helvetica" pitchFamily="2" charset="0"/>
              </a:rPr>
              <a:t>: ATF was shut down throughout most of 2020 </a:t>
            </a:r>
          </a:p>
          <a:p>
            <a:br>
              <a:rPr lang="en-US" dirty="0">
                <a:effectLst/>
                <a:latin typeface="Helvetica" pitchFamily="2" charset="0"/>
              </a:rPr>
            </a:br>
            <a:endParaRPr lang="en-US" dirty="0">
              <a:effectLst/>
              <a:latin typeface="Helvetica" pitchFamily="2" charset="0"/>
            </a:endParaRPr>
          </a:p>
          <a:p>
            <a:r>
              <a:rPr lang="en-US" b="1" dirty="0">
                <a:effectLst/>
                <a:latin typeface="Helvetica" pitchFamily="2" charset="0"/>
              </a:rPr>
              <a:t>Limited number of participants</a:t>
            </a:r>
            <a:r>
              <a:rPr lang="en-US" dirty="0">
                <a:effectLst/>
                <a:latin typeface="Helvetica" pitchFamily="2" charset="0"/>
              </a:rPr>
              <a:t>: Social distancing throughout 2021 significantly reduced the number of participants, down to only one person working on the setup and one-two experimenters in the control room. This significantly restricted the number of students participating (down to zero through 2021). This also impacted the experimental portion of thesis projects for several students.</a:t>
            </a:r>
          </a:p>
          <a:p>
            <a:br>
              <a:rPr lang="en-US" dirty="0">
                <a:effectLst/>
                <a:latin typeface="Helvetica" pitchFamily="2" charset="0"/>
              </a:rPr>
            </a:br>
            <a:endParaRPr lang="en-US" dirty="0">
              <a:effectLst/>
              <a:latin typeface="Helvetica" pitchFamily="2" charset="0"/>
            </a:endParaRPr>
          </a:p>
          <a:p>
            <a:r>
              <a:rPr lang="en-US" b="1" dirty="0">
                <a:effectLst/>
                <a:latin typeface="Helvetica" pitchFamily="2" charset="0"/>
              </a:rPr>
              <a:t>Limited Travel</a:t>
            </a:r>
            <a:r>
              <a:rPr lang="en-US" dirty="0">
                <a:effectLst/>
                <a:latin typeface="Helvetica" pitchFamily="2" charset="0"/>
              </a:rPr>
              <a:t>: Travel from UT was not possible until Fall 2022</a:t>
            </a:r>
          </a:p>
          <a:p>
            <a:br>
              <a:rPr lang="en-US" dirty="0">
                <a:effectLst/>
                <a:latin typeface="Helvetica" pitchFamily="2" charset="0"/>
              </a:rPr>
            </a:br>
            <a:endParaRPr lang="en-US" dirty="0">
              <a:effectLst/>
              <a:latin typeface="Helvetica" pitchFamily="2" charset="0"/>
            </a:endParaRPr>
          </a:p>
          <a:p>
            <a:r>
              <a:rPr lang="en-US" b="1" dirty="0">
                <a:effectLst/>
                <a:latin typeface="Helvetica" pitchFamily="2" charset="0"/>
              </a:rPr>
              <a:t>Complications with the equipment procurement:</a:t>
            </a:r>
            <a:r>
              <a:rPr lang="en-US" dirty="0">
                <a:effectLst/>
                <a:latin typeface="Helvetica" pitchFamily="2" charset="0"/>
              </a:rPr>
              <a:t> Longer lead times on the equipment procured during the experiments in 2020-2022 caused delays with the setup assembly. Limited manufacturing capacity at the companies didn’t allow for custom designs necessary for the experiment, i.e. Cu parabolic mirror for CO2. </a:t>
            </a:r>
          </a:p>
          <a:p>
            <a:endParaRPr lang="en-US" dirty="0"/>
          </a:p>
        </p:txBody>
      </p:sp>
    </p:spTree>
    <p:extLst>
      <p:ext uri="{BB962C8B-B14F-4D97-AF65-F5344CB8AC3E}">
        <p14:creationId xmlns:p14="http://schemas.microsoft.com/office/powerpoint/2010/main" val="3521477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660F09-4268-151F-2824-D3EC10947197}"/>
              </a:ext>
            </a:extLst>
          </p:cNvPr>
          <p:cNvSpPr>
            <a:spLocks noGrp="1"/>
          </p:cNvSpPr>
          <p:nvPr>
            <p:ph type="ctrTitle"/>
          </p:nvPr>
        </p:nvSpPr>
        <p:spPr/>
        <p:txBody>
          <a:bodyPr/>
          <a:lstStyle/>
          <a:p>
            <a:r>
              <a:rPr lang="en-US" dirty="0"/>
              <a:t>The End</a:t>
            </a:r>
          </a:p>
        </p:txBody>
      </p:sp>
      <p:sp>
        <p:nvSpPr>
          <p:cNvPr id="6" name="Subtitle 5">
            <a:extLst>
              <a:ext uri="{FF2B5EF4-FFF2-40B4-BE49-F238E27FC236}">
                <a16:creationId xmlns:a16="http://schemas.microsoft.com/office/drawing/2014/main" id="{681BC1C2-ECBB-6FBA-A8D2-835298FCAE8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E66963A-160D-7EA2-B33F-CE34E5C47AA3}"/>
              </a:ext>
            </a:extLst>
          </p:cNvPr>
          <p:cNvSpPr>
            <a:spLocks noGrp="1"/>
          </p:cNvSpPr>
          <p:nvPr>
            <p:ph type="sldNum" sz="quarter" idx="12"/>
          </p:nvPr>
        </p:nvSpPr>
        <p:spPr/>
        <p:txBody>
          <a:bodyPr/>
          <a:lstStyle/>
          <a:p>
            <a:fld id="{933A556B-7C63-244D-9B7C-B0EA8042B330}" type="slidenum">
              <a:rPr lang="en-US" smtClean="0"/>
              <a:pPr/>
              <a:t>22</a:t>
            </a:fld>
            <a:endParaRPr lang="en-US" sz="1000" dirty="0"/>
          </a:p>
        </p:txBody>
      </p:sp>
    </p:spTree>
    <p:extLst>
      <p:ext uri="{BB962C8B-B14F-4D97-AF65-F5344CB8AC3E}">
        <p14:creationId xmlns:p14="http://schemas.microsoft.com/office/powerpoint/2010/main" val="39668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F92500-6CED-495E-8DC0-D988A2A04F0E}"/>
              </a:ext>
            </a:extLst>
          </p:cNvPr>
          <p:cNvSpPr>
            <a:spLocks noGrp="1"/>
          </p:cNvSpPr>
          <p:nvPr>
            <p:ph type="ctrTitle"/>
          </p:nvPr>
        </p:nvSpPr>
        <p:spPr/>
        <p:txBody>
          <a:bodyPr/>
          <a:lstStyle/>
          <a:p>
            <a:r>
              <a:rPr lang="en-US" dirty="0"/>
              <a:t>Inferring Density in Experiments</a:t>
            </a:r>
          </a:p>
        </p:txBody>
      </p:sp>
      <p:sp>
        <p:nvSpPr>
          <p:cNvPr id="6" name="Subtitle 5">
            <a:extLst>
              <a:ext uri="{FF2B5EF4-FFF2-40B4-BE49-F238E27FC236}">
                <a16:creationId xmlns:a16="http://schemas.microsoft.com/office/drawing/2014/main" id="{2E0BAD69-C5CD-DFA7-6C20-E3FF740BCFB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E6E1C5F-58B8-B3B1-36A1-5FE44E91C25A}"/>
              </a:ext>
            </a:extLst>
          </p:cNvPr>
          <p:cNvSpPr>
            <a:spLocks noGrp="1"/>
          </p:cNvSpPr>
          <p:nvPr>
            <p:ph type="sldNum" sz="quarter" idx="12"/>
          </p:nvPr>
        </p:nvSpPr>
        <p:spPr/>
        <p:txBody>
          <a:bodyPr/>
          <a:lstStyle/>
          <a:p>
            <a:fld id="{229EFAE9-95DC-BB4E-8D7A-5491B8EE95E6}" type="slidenum">
              <a:rPr lang="en-US" smtClean="0"/>
              <a:t>23</a:t>
            </a:fld>
            <a:endParaRPr lang="en-US"/>
          </a:p>
        </p:txBody>
      </p:sp>
    </p:spTree>
    <p:extLst>
      <p:ext uri="{BB962C8B-B14F-4D97-AF65-F5344CB8AC3E}">
        <p14:creationId xmlns:p14="http://schemas.microsoft.com/office/powerpoint/2010/main" val="2930022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92859F-70AD-D64F-0F5C-EFFFF203A99C}"/>
              </a:ext>
            </a:extLst>
          </p:cNvPr>
          <p:cNvSpPr txBox="1"/>
          <p:nvPr/>
        </p:nvSpPr>
        <p:spPr>
          <a:xfrm>
            <a:off x="2573083" y="613947"/>
            <a:ext cx="4477957" cy="923330"/>
          </a:xfrm>
          <a:prstGeom prst="rect">
            <a:avLst/>
          </a:prstGeom>
          <a:noFill/>
        </p:spPr>
        <p:txBody>
          <a:bodyPr wrap="none" rtlCol="0">
            <a:spAutoFit/>
          </a:bodyPr>
          <a:lstStyle/>
          <a:p>
            <a:r>
              <a:rPr lang="en-US" dirty="0"/>
              <a:t>Backing pressure ~30 psi</a:t>
            </a:r>
          </a:p>
          <a:p>
            <a:r>
              <a:rPr lang="en-US" dirty="0"/>
              <a:t>1” away for the no grid focusing data</a:t>
            </a:r>
          </a:p>
          <a:p>
            <a:r>
              <a:rPr lang="en-US" dirty="0"/>
              <a:t>2” away for the data with grids and wake data</a:t>
            </a:r>
          </a:p>
        </p:txBody>
      </p:sp>
      <p:sp>
        <p:nvSpPr>
          <p:cNvPr id="3" name="TextBox 2">
            <a:extLst>
              <a:ext uri="{FF2B5EF4-FFF2-40B4-BE49-F238E27FC236}">
                <a16:creationId xmlns:a16="http://schemas.microsoft.com/office/drawing/2014/main" id="{B38BCC77-C8FB-E2E9-AFF4-A7FB743F081B}"/>
              </a:ext>
            </a:extLst>
          </p:cNvPr>
          <p:cNvSpPr txBox="1"/>
          <p:nvPr/>
        </p:nvSpPr>
        <p:spPr>
          <a:xfrm>
            <a:off x="11917" y="-3881"/>
            <a:ext cx="12369800" cy="523220"/>
          </a:xfrm>
          <a:prstGeom prst="rect">
            <a:avLst/>
          </a:prstGeom>
          <a:noFill/>
        </p:spPr>
        <p:txBody>
          <a:bodyPr wrap="square">
            <a:spAutoFit/>
          </a:bodyPr>
          <a:lstStyle/>
          <a:p>
            <a:pPr lvl="1"/>
            <a:r>
              <a:rPr lang="en-US" sz="2800" b="1" dirty="0"/>
              <a:t>Nozzle parameters</a:t>
            </a:r>
            <a:endParaRPr lang="en-US" sz="2800" dirty="0"/>
          </a:p>
        </p:txBody>
      </p:sp>
      <p:pic>
        <p:nvPicPr>
          <p:cNvPr id="4" name="Picture 3">
            <a:extLst>
              <a:ext uri="{FF2B5EF4-FFF2-40B4-BE49-F238E27FC236}">
                <a16:creationId xmlns:a16="http://schemas.microsoft.com/office/drawing/2014/main" id="{28B9FC4A-C19C-C5FF-A696-3F3E697D2C58}"/>
              </a:ext>
            </a:extLst>
          </p:cNvPr>
          <p:cNvPicPr>
            <a:picLocks noChangeAspect="1"/>
          </p:cNvPicPr>
          <p:nvPr/>
        </p:nvPicPr>
        <p:blipFill>
          <a:blip r:embed="rId2"/>
          <a:stretch>
            <a:fillRect/>
          </a:stretch>
        </p:blipFill>
        <p:spPr>
          <a:xfrm>
            <a:off x="7881562" y="150604"/>
            <a:ext cx="3415274" cy="2929205"/>
          </a:xfrm>
          <a:prstGeom prst="rect">
            <a:avLst/>
          </a:prstGeom>
        </p:spPr>
      </p:pic>
      <p:pic>
        <p:nvPicPr>
          <p:cNvPr id="5" name="Picture 4">
            <a:extLst>
              <a:ext uri="{FF2B5EF4-FFF2-40B4-BE49-F238E27FC236}">
                <a16:creationId xmlns:a16="http://schemas.microsoft.com/office/drawing/2014/main" id="{3635248C-7EA5-91B6-056D-601FA4DB0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60" y="1508545"/>
            <a:ext cx="3200400" cy="2760345"/>
          </a:xfrm>
          <a:prstGeom prst="rect">
            <a:avLst/>
          </a:prstGeom>
        </p:spPr>
      </p:pic>
      <p:sp>
        <p:nvSpPr>
          <p:cNvPr id="6" name="TextBox 5">
            <a:extLst>
              <a:ext uri="{FF2B5EF4-FFF2-40B4-BE49-F238E27FC236}">
                <a16:creationId xmlns:a16="http://schemas.microsoft.com/office/drawing/2014/main" id="{2D700989-6165-E9C7-23B0-5B9A50ACE481}"/>
              </a:ext>
            </a:extLst>
          </p:cNvPr>
          <p:cNvSpPr txBox="1"/>
          <p:nvPr/>
        </p:nvSpPr>
        <p:spPr>
          <a:xfrm>
            <a:off x="1137920" y="1776743"/>
            <a:ext cx="1919115" cy="369332"/>
          </a:xfrm>
          <a:prstGeom prst="rect">
            <a:avLst/>
          </a:prstGeom>
          <a:noFill/>
        </p:spPr>
        <p:txBody>
          <a:bodyPr wrap="none" rtlCol="0">
            <a:spAutoFit/>
          </a:bodyPr>
          <a:lstStyle/>
          <a:p>
            <a:r>
              <a:rPr lang="en-US" dirty="0"/>
              <a:t>30 psi, 3 mm away</a:t>
            </a:r>
          </a:p>
        </p:txBody>
      </p:sp>
      <p:pic>
        <p:nvPicPr>
          <p:cNvPr id="7" name="Picture 6">
            <a:extLst>
              <a:ext uri="{FF2B5EF4-FFF2-40B4-BE49-F238E27FC236}">
                <a16:creationId xmlns:a16="http://schemas.microsoft.com/office/drawing/2014/main" id="{33F87658-020A-AF2F-8B79-B37C70FAA8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35" y="4126387"/>
            <a:ext cx="3085462" cy="2731613"/>
          </a:xfrm>
          <a:prstGeom prst="rect">
            <a:avLst/>
          </a:prstGeom>
        </p:spPr>
      </p:pic>
      <p:sp>
        <p:nvSpPr>
          <p:cNvPr id="8" name="TextBox 7">
            <a:extLst>
              <a:ext uri="{FF2B5EF4-FFF2-40B4-BE49-F238E27FC236}">
                <a16:creationId xmlns:a16="http://schemas.microsoft.com/office/drawing/2014/main" id="{2C6D8CE4-1C9A-88FC-53F6-C1C746736D8F}"/>
              </a:ext>
            </a:extLst>
          </p:cNvPr>
          <p:cNvSpPr txBox="1"/>
          <p:nvPr/>
        </p:nvSpPr>
        <p:spPr>
          <a:xfrm>
            <a:off x="992137" y="5978294"/>
            <a:ext cx="2036135" cy="369332"/>
          </a:xfrm>
          <a:prstGeom prst="rect">
            <a:avLst/>
          </a:prstGeom>
          <a:noFill/>
        </p:spPr>
        <p:txBody>
          <a:bodyPr wrap="none" rtlCol="0">
            <a:spAutoFit/>
          </a:bodyPr>
          <a:lstStyle/>
          <a:p>
            <a:r>
              <a:rPr lang="en-US" dirty="0"/>
              <a:t>20 psi, 10 mm away</a:t>
            </a:r>
          </a:p>
        </p:txBody>
      </p:sp>
      <p:pic>
        <p:nvPicPr>
          <p:cNvPr id="9" name="Picture 8">
            <a:extLst>
              <a:ext uri="{FF2B5EF4-FFF2-40B4-BE49-F238E27FC236}">
                <a16:creationId xmlns:a16="http://schemas.microsoft.com/office/drawing/2014/main" id="{C1A97981-B37E-6591-0BB5-1583C09723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7212" y="4100908"/>
            <a:ext cx="3200400" cy="2782570"/>
          </a:xfrm>
          <a:prstGeom prst="rect">
            <a:avLst/>
          </a:prstGeom>
        </p:spPr>
      </p:pic>
      <p:sp>
        <p:nvSpPr>
          <p:cNvPr id="10" name="TextBox 9">
            <a:extLst>
              <a:ext uri="{FF2B5EF4-FFF2-40B4-BE49-F238E27FC236}">
                <a16:creationId xmlns:a16="http://schemas.microsoft.com/office/drawing/2014/main" id="{01EBD6EA-1BA5-98EA-784B-4BD87523D48C}"/>
              </a:ext>
            </a:extLst>
          </p:cNvPr>
          <p:cNvSpPr txBox="1"/>
          <p:nvPr/>
        </p:nvSpPr>
        <p:spPr>
          <a:xfrm>
            <a:off x="4284499" y="5737187"/>
            <a:ext cx="1912318" cy="369332"/>
          </a:xfrm>
          <a:prstGeom prst="rect">
            <a:avLst/>
          </a:prstGeom>
          <a:noFill/>
        </p:spPr>
        <p:txBody>
          <a:bodyPr wrap="none" rtlCol="0">
            <a:spAutoFit/>
          </a:bodyPr>
          <a:lstStyle/>
          <a:p>
            <a:r>
              <a:rPr lang="en-US" dirty="0"/>
              <a:t>20 psi, height scan</a:t>
            </a:r>
          </a:p>
        </p:txBody>
      </p:sp>
      <p:pic>
        <p:nvPicPr>
          <p:cNvPr id="12" name="Picture 11">
            <a:extLst>
              <a:ext uri="{FF2B5EF4-FFF2-40B4-BE49-F238E27FC236}">
                <a16:creationId xmlns:a16="http://schemas.microsoft.com/office/drawing/2014/main" id="{982FDDB6-4F64-3EF6-7DDB-F35B66E6752D}"/>
              </a:ext>
            </a:extLst>
          </p:cNvPr>
          <p:cNvPicPr>
            <a:picLocks noChangeAspect="1"/>
          </p:cNvPicPr>
          <p:nvPr/>
        </p:nvPicPr>
        <p:blipFill>
          <a:blip r:embed="rId6"/>
          <a:stretch>
            <a:fillRect/>
          </a:stretch>
        </p:blipFill>
        <p:spPr>
          <a:xfrm>
            <a:off x="7051040" y="3238454"/>
            <a:ext cx="4338007" cy="3555601"/>
          </a:xfrm>
          <a:prstGeom prst="rect">
            <a:avLst/>
          </a:prstGeom>
        </p:spPr>
      </p:pic>
      <p:pic>
        <p:nvPicPr>
          <p:cNvPr id="13" name="Picture 12">
            <a:extLst>
              <a:ext uri="{FF2B5EF4-FFF2-40B4-BE49-F238E27FC236}">
                <a16:creationId xmlns:a16="http://schemas.microsoft.com/office/drawing/2014/main" id="{4763236F-C313-DAC1-CD62-9F49FB283A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1720" y="1555185"/>
            <a:ext cx="3200400" cy="2760345"/>
          </a:xfrm>
          <a:prstGeom prst="rect">
            <a:avLst/>
          </a:prstGeom>
        </p:spPr>
      </p:pic>
      <p:sp>
        <p:nvSpPr>
          <p:cNvPr id="14" name="TextBox 13">
            <a:extLst>
              <a:ext uri="{FF2B5EF4-FFF2-40B4-BE49-F238E27FC236}">
                <a16:creationId xmlns:a16="http://schemas.microsoft.com/office/drawing/2014/main" id="{B235214F-8651-942A-E443-4C7167B4DABC}"/>
              </a:ext>
            </a:extLst>
          </p:cNvPr>
          <p:cNvSpPr txBox="1"/>
          <p:nvPr/>
        </p:nvSpPr>
        <p:spPr>
          <a:xfrm>
            <a:off x="4120008" y="1821842"/>
            <a:ext cx="1919115" cy="369332"/>
          </a:xfrm>
          <a:prstGeom prst="rect">
            <a:avLst/>
          </a:prstGeom>
          <a:noFill/>
        </p:spPr>
        <p:txBody>
          <a:bodyPr wrap="none" rtlCol="0">
            <a:spAutoFit/>
          </a:bodyPr>
          <a:lstStyle/>
          <a:p>
            <a:r>
              <a:rPr lang="en-US" dirty="0"/>
              <a:t>20 psi, 3 mm away</a:t>
            </a:r>
          </a:p>
        </p:txBody>
      </p:sp>
      <p:sp>
        <p:nvSpPr>
          <p:cNvPr id="11" name="Slide Number Placeholder 10">
            <a:extLst>
              <a:ext uri="{FF2B5EF4-FFF2-40B4-BE49-F238E27FC236}">
                <a16:creationId xmlns:a16="http://schemas.microsoft.com/office/drawing/2014/main" id="{D546A221-F342-6B51-FFAC-9D60F796A650}"/>
              </a:ext>
            </a:extLst>
          </p:cNvPr>
          <p:cNvSpPr>
            <a:spLocks noGrp="1"/>
          </p:cNvSpPr>
          <p:nvPr>
            <p:ph type="sldNum" sz="quarter" idx="12"/>
          </p:nvPr>
        </p:nvSpPr>
        <p:spPr>
          <a:xfrm>
            <a:off x="8709712" y="6425176"/>
            <a:ext cx="27432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Georgia" charset="0"/>
                <a:ea typeface="Georgia" charset="0"/>
                <a:cs typeface="Georgi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FD656-0F58-C148-BB01-BB54C0960771}" type="slidenum">
              <a:rPr lang="en-US" smtClean="0"/>
              <a:pPr/>
              <a:t>24</a:t>
            </a:fld>
            <a:endParaRPr lang="en-US"/>
          </a:p>
        </p:txBody>
      </p:sp>
    </p:spTree>
    <p:extLst>
      <p:ext uri="{BB962C8B-B14F-4D97-AF65-F5344CB8AC3E}">
        <p14:creationId xmlns:p14="http://schemas.microsoft.com/office/powerpoint/2010/main" val="2016719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31C706-57A3-D657-B6F8-29BFF4C2A50D}"/>
              </a:ext>
            </a:extLst>
          </p:cNvPr>
          <p:cNvSpPr txBox="1"/>
          <p:nvPr/>
        </p:nvSpPr>
        <p:spPr>
          <a:xfrm>
            <a:off x="-88900" y="565835"/>
            <a:ext cx="12369800" cy="523220"/>
          </a:xfrm>
          <a:prstGeom prst="rect">
            <a:avLst/>
          </a:prstGeom>
          <a:noFill/>
        </p:spPr>
        <p:txBody>
          <a:bodyPr wrap="square">
            <a:spAutoFit/>
          </a:bodyPr>
          <a:lstStyle/>
          <a:p>
            <a:pPr lvl="1"/>
            <a:r>
              <a:rPr lang="en-US" sz="2800" b="1" dirty="0"/>
              <a:t>Nozzle parameters</a:t>
            </a:r>
            <a:endParaRPr lang="en-US" sz="2800" dirty="0"/>
          </a:p>
        </p:txBody>
      </p:sp>
      <p:pic>
        <p:nvPicPr>
          <p:cNvPr id="5" name="Picture 4">
            <a:extLst>
              <a:ext uri="{FF2B5EF4-FFF2-40B4-BE49-F238E27FC236}">
                <a16:creationId xmlns:a16="http://schemas.microsoft.com/office/drawing/2014/main" id="{29128563-687A-745B-1708-569D27004359}"/>
              </a:ext>
            </a:extLst>
          </p:cNvPr>
          <p:cNvPicPr>
            <a:picLocks noChangeAspect="1"/>
          </p:cNvPicPr>
          <p:nvPr/>
        </p:nvPicPr>
        <p:blipFill>
          <a:blip r:embed="rId2"/>
          <a:stretch>
            <a:fillRect/>
          </a:stretch>
        </p:blipFill>
        <p:spPr>
          <a:xfrm>
            <a:off x="502822" y="1199079"/>
            <a:ext cx="4335274" cy="3615690"/>
          </a:xfrm>
          <a:prstGeom prst="rect">
            <a:avLst/>
          </a:prstGeom>
        </p:spPr>
      </p:pic>
      <p:pic>
        <p:nvPicPr>
          <p:cNvPr id="6" name="Picture 5">
            <a:extLst>
              <a:ext uri="{FF2B5EF4-FFF2-40B4-BE49-F238E27FC236}">
                <a16:creationId xmlns:a16="http://schemas.microsoft.com/office/drawing/2014/main" id="{EEB5BCF0-2FA9-8B3B-1F0D-8524A74FA65D}"/>
              </a:ext>
            </a:extLst>
          </p:cNvPr>
          <p:cNvPicPr>
            <a:picLocks noChangeAspect="1"/>
          </p:cNvPicPr>
          <p:nvPr/>
        </p:nvPicPr>
        <p:blipFill>
          <a:blip r:embed="rId3"/>
          <a:stretch>
            <a:fillRect/>
          </a:stretch>
        </p:blipFill>
        <p:spPr>
          <a:xfrm>
            <a:off x="5226714" y="1199079"/>
            <a:ext cx="4338007" cy="3555601"/>
          </a:xfrm>
          <a:prstGeom prst="rect">
            <a:avLst/>
          </a:prstGeom>
        </p:spPr>
      </p:pic>
      <p:sp>
        <p:nvSpPr>
          <p:cNvPr id="7" name="TextBox 6">
            <a:extLst>
              <a:ext uri="{FF2B5EF4-FFF2-40B4-BE49-F238E27FC236}">
                <a16:creationId xmlns:a16="http://schemas.microsoft.com/office/drawing/2014/main" id="{73537262-8021-F154-21F4-B8DC5FE7A4F2}"/>
              </a:ext>
            </a:extLst>
          </p:cNvPr>
          <p:cNvSpPr txBox="1"/>
          <p:nvPr/>
        </p:nvSpPr>
        <p:spPr>
          <a:xfrm>
            <a:off x="1859280" y="2976880"/>
            <a:ext cx="1878528" cy="369332"/>
          </a:xfrm>
          <a:prstGeom prst="rect">
            <a:avLst/>
          </a:prstGeom>
          <a:noFill/>
        </p:spPr>
        <p:txBody>
          <a:bodyPr wrap="none" rtlCol="0">
            <a:spAutoFit/>
          </a:bodyPr>
          <a:lstStyle/>
          <a:p>
            <a:r>
              <a:rPr lang="en-US" dirty="0"/>
              <a:t>Ratio: 1.31+/-0.15</a:t>
            </a:r>
          </a:p>
        </p:txBody>
      </p:sp>
      <p:sp>
        <p:nvSpPr>
          <p:cNvPr id="8" name="TextBox 7">
            <a:extLst>
              <a:ext uri="{FF2B5EF4-FFF2-40B4-BE49-F238E27FC236}">
                <a16:creationId xmlns:a16="http://schemas.microsoft.com/office/drawing/2014/main" id="{CD746C8E-A084-8AD0-4567-E3DA5C41BA7C}"/>
              </a:ext>
            </a:extLst>
          </p:cNvPr>
          <p:cNvSpPr txBox="1"/>
          <p:nvPr/>
        </p:nvSpPr>
        <p:spPr>
          <a:xfrm>
            <a:off x="2238918" y="5124013"/>
            <a:ext cx="3857082" cy="1938992"/>
          </a:xfrm>
          <a:prstGeom prst="rect">
            <a:avLst/>
          </a:prstGeom>
          <a:noFill/>
        </p:spPr>
        <p:txBody>
          <a:bodyPr wrap="none" rtlCol="0">
            <a:spAutoFit/>
          </a:bodyPr>
          <a:lstStyle/>
          <a:p>
            <a:r>
              <a:rPr lang="en-US" dirty="0"/>
              <a:t>Assuming linear dependence, at 30 psi:</a:t>
            </a:r>
          </a:p>
          <a:p>
            <a:pPr marL="285750" indent="-285750">
              <a:buFont typeface="Arial" panose="020B0604020202020204" pitchFamily="34" charset="0"/>
              <a:buChar char="•"/>
            </a:pPr>
            <a:r>
              <a:rPr lang="en-US" dirty="0"/>
              <a:t>@ 1 inch: 2.77x10</a:t>
            </a:r>
            <a:r>
              <a:rPr lang="en-US" baseline="30000" dirty="0"/>
              <a:t>16</a:t>
            </a:r>
            <a:r>
              <a:rPr lang="en-US" dirty="0"/>
              <a:t> cm</a:t>
            </a:r>
            <a:r>
              <a:rPr lang="en-US" baseline="30000" dirty="0"/>
              <a:t>-3</a:t>
            </a:r>
          </a:p>
          <a:p>
            <a:pPr marL="285750" indent="-285750">
              <a:buFont typeface="Arial" panose="020B0604020202020204" pitchFamily="34" charset="0"/>
              <a:buChar char="•"/>
            </a:pPr>
            <a:r>
              <a:rPr lang="en-US" dirty="0"/>
              <a:t>@ 2 inch: 2.98x10</a:t>
            </a:r>
            <a:r>
              <a:rPr lang="en-US" baseline="30000" dirty="0"/>
              <a:t>15</a:t>
            </a:r>
            <a:r>
              <a:rPr lang="en-US" dirty="0"/>
              <a:t> cm</a:t>
            </a:r>
            <a:r>
              <a:rPr lang="en-US" baseline="30000" dirty="0"/>
              <a:t>-3</a:t>
            </a:r>
          </a:p>
          <a:p>
            <a:pPr marL="285750" indent="-285750">
              <a:buFont typeface="Arial" panose="020B0604020202020204" pitchFamily="34" charset="0"/>
              <a:buChar char="•"/>
            </a:pPr>
            <a:endParaRPr lang="en-US" dirty="0"/>
          </a:p>
          <a:p>
            <a:r>
              <a:rPr lang="en-US" dirty="0"/>
              <a:t>From the wavelength: 2.95x10</a:t>
            </a:r>
            <a:r>
              <a:rPr lang="en-US" baseline="30000" dirty="0"/>
              <a:t>15</a:t>
            </a:r>
            <a:r>
              <a:rPr lang="en-US" dirty="0"/>
              <a:t> cm</a:t>
            </a:r>
            <a:r>
              <a:rPr lang="en-US" baseline="30000" dirty="0"/>
              <a:t>-3</a:t>
            </a:r>
          </a:p>
          <a:p>
            <a:endParaRPr lang="en-US" baseline="30000" dirty="0"/>
          </a:p>
          <a:p>
            <a:r>
              <a:rPr lang="en-US" dirty="0"/>
              <a:t>	 </a:t>
            </a:r>
          </a:p>
        </p:txBody>
      </p:sp>
      <p:sp>
        <p:nvSpPr>
          <p:cNvPr id="3" name="Slide Number Placeholder 2">
            <a:extLst>
              <a:ext uri="{FF2B5EF4-FFF2-40B4-BE49-F238E27FC236}">
                <a16:creationId xmlns:a16="http://schemas.microsoft.com/office/drawing/2014/main" id="{0054164F-0CA8-1329-8305-D3C451D62899}"/>
              </a:ext>
            </a:extLst>
          </p:cNvPr>
          <p:cNvSpPr>
            <a:spLocks noGrp="1"/>
          </p:cNvSpPr>
          <p:nvPr>
            <p:ph type="sldNum" sz="quarter" idx="12"/>
          </p:nvPr>
        </p:nvSpPr>
        <p:spPr>
          <a:xfrm>
            <a:off x="8709712" y="6425176"/>
            <a:ext cx="27432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Georgia" charset="0"/>
                <a:ea typeface="Georgia" charset="0"/>
                <a:cs typeface="Georgi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FD656-0F58-C148-BB01-BB54C0960771}" type="slidenum">
              <a:rPr lang="en-US" smtClean="0"/>
              <a:pPr/>
              <a:t>25</a:t>
            </a:fld>
            <a:endParaRPr lang="en-US"/>
          </a:p>
        </p:txBody>
      </p:sp>
    </p:spTree>
    <p:extLst>
      <p:ext uri="{BB962C8B-B14F-4D97-AF65-F5344CB8AC3E}">
        <p14:creationId xmlns:p14="http://schemas.microsoft.com/office/powerpoint/2010/main" val="610550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91F7E-6F16-6F3D-A4A2-22E463C58D23}"/>
              </a:ext>
            </a:extLst>
          </p:cNvPr>
          <p:cNvPicPr>
            <a:picLocks noChangeAspect="1"/>
          </p:cNvPicPr>
          <p:nvPr/>
        </p:nvPicPr>
        <p:blipFill>
          <a:blip r:embed="rId2"/>
          <a:stretch>
            <a:fillRect/>
          </a:stretch>
        </p:blipFill>
        <p:spPr>
          <a:xfrm>
            <a:off x="201168" y="1116799"/>
            <a:ext cx="10570464" cy="5487427"/>
          </a:xfrm>
          <a:prstGeom prst="rect">
            <a:avLst/>
          </a:prstGeom>
        </p:spPr>
      </p:pic>
      <p:sp>
        <p:nvSpPr>
          <p:cNvPr id="7" name="TextBox 6">
            <a:extLst>
              <a:ext uri="{FF2B5EF4-FFF2-40B4-BE49-F238E27FC236}">
                <a16:creationId xmlns:a16="http://schemas.microsoft.com/office/drawing/2014/main" id="{6991E75C-041A-A1FC-D35E-1062C9FBE303}"/>
              </a:ext>
            </a:extLst>
          </p:cNvPr>
          <p:cNvSpPr txBox="1"/>
          <p:nvPr/>
        </p:nvSpPr>
        <p:spPr>
          <a:xfrm>
            <a:off x="7813307" y="69108"/>
            <a:ext cx="6097604" cy="1200329"/>
          </a:xfrm>
          <a:prstGeom prst="rect">
            <a:avLst/>
          </a:prstGeom>
          <a:noFill/>
        </p:spPr>
        <p:txBody>
          <a:bodyPr wrap="square">
            <a:spAutoFit/>
          </a:bodyPr>
          <a:lstStyle/>
          <a:p>
            <a:r>
              <a:rPr lang="en-US" dirty="0"/>
              <a:t>Measured Period: 57.6+/-0.2 </a:t>
            </a:r>
            <a:r>
              <a:rPr lang="en-US" dirty="0" err="1"/>
              <a:t>pxls</a:t>
            </a:r>
            <a:endParaRPr lang="en-US" dirty="0"/>
          </a:p>
          <a:p>
            <a:r>
              <a:rPr lang="en-US" dirty="0"/>
              <a:t>Square grid period: 58+25 um = 83 um</a:t>
            </a:r>
          </a:p>
          <a:p>
            <a:r>
              <a:rPr lang="en-US" dirty="0"/>
              <a:t>Horizontal Resolution: 1.44 um/</a:t>
            </a:r>
            <a:r>
              <a:rPr lang="en-US" dirty="0" err="1"/>
              <a:t>pxl</a:t>
            </a:r>
            <a:endParaRPr lang="en-US" dirty="0"/>
          </a:p>
          <a:p>
            <a:endParaRPr lang="en-US" dirty="0"/>
          </a:p>
        </p:txBody>
      </p:sp>
      <p:sp>
        <p:nvSpPr>
          <p:cNvPr id="2" name="TextBox 1">
            <a:extLst>
              <a:ext uri="{FF2B5EF4-FFF2-40B4-BE49-F238E27FC236}">
                <a16:creationId xmlns:a16="http://schemas.microsoft.com/office/drawing/2014/main" id="{0A3CEE27-D01D-3B86-B439-48A1F83710C9}"/>
              </a:ext>
            </a:extLst>
          </p:cNvPr>
          <p:cNvSpPr txBox="1"/>
          <p:nvPr/>
        </p:nvSpPr>
        <p:spPr>
          <a:xfrm>
            <a:off x="-177800" y="593579"/>
            <a:ext cx="12369800" cy="523220"/>
          </a:xfrm>
          <a:prstGeom prst="rect">
            <a:avLst/>
          </a:prstGeom>
          <a:noFill/>
        </p:spPr>
        <p:txBody>
          <a:bodyPr wrap="square">
            <a:spAutoFit/>
          </a:bodyPr>
          <a:lstStyle/>
          <a:p>
            <a:pPr lvl="1"/>
            <a:r>
              <a:rPr lang="en-US" sz="2800" b="1" dirty="0"/>
              <a:t>Square grid</a:t>
            </a:r>
            <a:endParaRPr lang="en-US" sz="2800" dirty="0"/>
          </a:p>
        </p:txBody>
      </p:sp>
      <p:sp>
        <p:nvSpPr>
          <p:cNvPr id="3" name="Slide Number Placeholder 2">
            <a:extLst>
              <a:ext uri="{FF2B5EF4-FFF2-40B4-BE49-F238E27FC236}">
                <a16:creationId xmlns:a16="http://schemas.microsoft.com/office/drawing/2014/main" id="{343793B1-8908-8B57-341D-82CACB3718DC}"/>
              </a:ext>
            </a:extLst>
          </p:cNvPr>
          <p:cNvSpPr>
            <a:spLocks noGrp="1"/>
          </p:cNvSpPr>
          <p:nvPr>
            <p:ph type="sldNum" sz="quarter" idx="12"/>
          </p:nvPr>
        </p:nvSpPr>
        <p:spPr>
          <a:xfrm>
            <a:off x="8709712" y="6425176"/>
            <a:ext cx="27432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Georgia" charset="0"/>
                <a:ea typeface="Georgia" charset="0"/>
                <a:cs typeface="Georgi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FD656-0F58-C148-BB01-BB54C0960771}" type="slidenum">
              <a:rPr lang="en-US" smtClean="0"/>
              <a:pPr/>
              <a:t>26</a:t>
            </a:fld>
            <a:endParaRPr lang="en-US"/>
          </a:p>
        </p:txBody>
      </p:sp>
    </p:spTree>
    <p:extLst>
      <p:ext uri="{BB962C8B-B14F-4D97-AF65-F5344CB8AC3E}">
        <p14:creationId xmlns:p14="http://schemas.microsoft.com/office/powerpoint/2010/main" val="2281640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8E73C0-4215-B8FB-776F-21B8E1FC72BE}"/>
              </a:ext>
            </a:extLst>
          </p:cNvPr>
          <p:cNvPicPr>
            <a:picLocks noChangeAspect="1"/>
          </p:cNvPicPr>
          <p:nvPr/>
        </p:nvPicPr>
        <p:blipFill>
          <a:blip r:embed="rId2"/>
          <a:stretch>
            <a:fillRect/>
          </a:stretch>
        </p:blipFill>
        <p:spPr>
          <a:xfrm>
            <a:off x="442290" y="1136516"/>
            <a:ext cx="7250598" cy="3744879"/>
          </a:xfrm>
          <a:prstGeom prst="rect">
            <a:avLst/>
          </a:prstGeom>
          <a:ln w="38100">
            <a:solidFill>
              <a:schemeClr val="accent3">
                <a:lumMod val="75000"/>
              </a:schemeClr>
            </a:solidFill>
          </a:ln>
        </p:spPr>
      </p:pic>
      <p:sp>
        <p:nvSpPr>
          <p:cNvPr id="4" name="Rectangle 3">
            <a:extLst>
              <a:ext uri="{FF2B5EF4-FFF2-40B4-BE49-F238E27FC236}">
                <a16:creationId xmlns:a16="http://schemas.microsoft.com/office/drawing/2014/main" id="{DE3E9119-D02C-6DE3-2067-CEBF5AD872BB}"/>
              </a:ext>
            </a:extLst>
          </p:cNvPr>
          <p:cNvSpPr/>
          <p:nvPr/>
        </p:nvSpPr>
        <p:spPr>
          <a:xfrm>
            <a:off x="218854" y="0"/>
            <a:ext cx="12099861" cy="1384995"/>
          </a:xfrm>
          <a:prstGeom prst="rect">
            <a:avLst/>
          </a:prstGeom>
        </p:spPr>
        <p:txBody>
          <a:bodyPr wrap="square">
            <a:spAutoFit/>
          </a:bodyPr>
          <a:lstStyle/>
          <a:p>
            <a:r>
              <a:rPr lang="en-US" sz="2800" b="1" dirty="0">
                <a:solidFill>
                  <a:schemeClr val="accent1"/>
                </a:solidFill>
              </a:rPr>
              <a:t>Fluid-based formalism for electron probing of fields in LWFA developed in 2018</a:t>
            </a:r>
          </a:p>
          <a:p>
            <a:endParaRPr lang="en-US" sz="2800" b="1" dirty="0">
              <a:solidFill>
                <a:schemeClr val="accent2"/>
              </a:solidFill>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14CE5EB-33AD-80C1-F709-7D78FDE95C70}"/>
                  </a:ext>
                </a:extLst>
              </p:cNvPr>
              <p:cNvSpPr txBox="1"/>
              <p:nvPr/>
            </p:nvSpPr>
            <p:spPr>
              <a:xfrm>
                <a:off x="1616927" y="5016936"/>
                <a:ext cx="2173993" cy="744819"/>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e>
                      </m:d>
                      <m:r>
                        <a:rPr lang="en-US" b="0" i="1" smtClean="0">
                          <a:latin typeface="Cambria Math" panose="02040503050406030204" pitchFamily="18" charset="0"/>
                        </a:rPr>
                        <m:t>=</m:t>
                      </m:r>
                      <m:nary>
                        <m:naryP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𝑒</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n-US" b="0" i="1" smtClean="0">
                                  <a:latin typeface="Cambria Math" panose="02040503050406030204" pitchFamily="18" charset="0"/>
                                </a:rPr>
                                <m:t>𝑑𝑥</m:t>
                              </m:r>
                            </m:num>
                            <m:den>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den>
                          </m:f>
                        </m:e>
                      </m:nary>
                    </m:oMath>
                  </m:oMathPara>
                </a14:m>
                <a:endParaRPr lang="en-US" b="0" i="1" dirty="0">
                  <a:latin typeface="Cambria Math" panose="02040503050406030204" pitchFamily="18" charset="0"/>
                </a:endParaRPr>
              </a:p>
            </p:txBody>
          </p:sp>
        </mc:Choice>
        <mc:Fallback>
          <p:sp>
            <p:nvSpPr>
              <p:cNvPr id="3" name="TextBox 2">
                <a:extLst>
                  <a:ext uri="{FF2B5EF4-FFF2-40B4-BE49-F238E27FC236}">
                    <a16:creationId xmlns:a16="http://schemas.microsoft.com/office/drawing/2014/main" id="{F14CE5EB-33AD-80C1-F709-7D78FDE95C70}"/>
                  </a:ext>
                </a:extLst>
              </p:cNvPr>
              <p:cNvSpPr txBox="1">
                <a:spLocks noRot="1" noChangeAspect="1" noMove="1" noResize="1" noEditPoints="1" noAdjustHandles="1" noChangeArrowheads="1" noChangeShapeType="1" noTextEdit="1"/>
              </p:cNvSpPr>
              <p:nvPr/>
            </p:nvSpPr>
            <p:spPr>
              <a:xfrm>
                <a:off x="1616927" y="5016936"/>
                <a:ext cx="2173993" cy="744819"/>
              </a:xfrm>
              <a:prstGeom prst="rect">
                <a:avLst/>
              </a:prstGeom>
              <a:blipFill>
                <a:blip r:embed="rId3"/>
                <a:stretch>
                  <a:fillRect t="-142373" b="-22203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73B2A49-D047-84C6-026D-0482B4971B42}"/>
              </a:ext>
            </a:extLst>
          </p:cNvPr>
          <p:cNvPicPr>
            <a:picLocks noChangeAspect="1"/>
          </p:cNvPicPr>
          <p:nvPr/>
        </p:nvPicPr>
        <p:blipFill>
          <a:blip r:embed="rId4"/>
          <a:stretch>
            <a:fillRect/>
          </a:stretch>
        </p:blipFill>
        <p:spPr>
          <a:xfrm>
            <a:off x="7916324" y="1251180"/>
            <a:ext cx="4394200" cy="2019300"/>
          </a:xfrm>
          <a:prstGeom prst="rect">
            <a:avLst/>
          </a:prstGeom>
        </p:spPr>
      </p:pic>
      <p:sp>
        <p:nvSpPr>
          <p:cNvPr id="6" name="TextBox 5">
            <a:extLst>
              <a:ext uri="{FF2B5EF4-FFF2-40B4-BE49-F238E27FC236}">
                <a16:creationId xmlns:a16="http://schemas.microsoft.com/office/drawing/2014/main" id="{CBCF94C9-91F7-5414-71C6-56E83A6830A3}"/>
              </a:ext>
            </a:extLst>
          </p:cNvPr>
          <p:cNvSpPr txBox="1"/>
          <p:nvPr/>
        </p:nvSpPr>
        <p:spPr>
          <a:xfrm>
            <a:off x="8611287" y="1002701"/>
            <a:ext cx="3138423" cy="369332"/>
          </a:xfrm>
          <a:prstGeom prst="rect">
            <a:avLst/>
          </a:prstGeom>
          <a:noFill/>
        </p:spPr>
        <p:txBody>
          <a:bodyPr wrap="none" rtlCol="0">
            <a:spAutoFit/>
          </a:bodyPr>
          <a:lstStyle/>
          <a:p>
            <a:r>
              <a:rPr lang="en-US" dirty="0"/>
              <a:t>Linear Wake Reconstruction</a:t>
            </a:r>
          </a:p>
        </p:txBody>
      </p:sp>
      <p:pic>
        <p:nvPicPr>
          <p:cNvPr id="7" name="Picture 6">
            <a:extLst>
              <a:ext uri="{FF2B5EF4-FFF2-40B4-BE49-F238E27FC236}">
                <a16:creationId xmlns:a16="http://schemas.microsoft.com/office/drawing/2014/main" id="{68EB874A-0B0D-CEC9-F222-80D2C2B4F709}"/>
              </a:ext>
            </a:extLst>
          </p:cNvPr>
          <p:cNvPicPr>
            <a:picLocks noChangeAspect="1"/>
          </p:cNvPicPr>
          <p:nvPr/>
        </p:nvPicPr>
        <p:blipFill>
          <a:blip r:embed="rId5"/>
          <a:stretch>
            <a:fillRect/>
          </a:stretch>
        </p:blipFill>
        <p:spPr>
          <a:xfrm>
            <a:off x="7802024" y="3429000"/>
            <a:ext cx="4622800" cy="1943100"/>
          </a:xfrm>
          <a:prstGeom prst="rect">
            <a:avLst/>
          </a:prstGeom>
        </p:spPr>
      </p:pic>
      <p:sp>
        <p:nvSpPr>
          <p:cNvPr id="8" name="TextBox 7">
            <a:extLst>
              <a:ext uri="{FF2B5EF4-FFF2-40B4-BE49-F238E27FC236}">
                <a16:creationId xmlns:a16="http://schemas.microsoft.com/office/drawing/2014/main" id="{6E36E81D-0500-E552-3755-B694CC100CF8}"/>
              </a:ext>
            </a:extLst>
          </p:cNvPr>
          <p:cNvSpPr txBox="1"/>
          <p:nvPr/>
        </p:nvSpPr>
        <p:spPr>
          <a:xfrm>
            <a:off x="8611287" y="3165074"/>
            <a:ext cx="3420552" cy="369332"/>
          </a:xfrm>
          <a:prstGeom prst="rect">
            <a:avLst/>
          </a:prstGeom>
          <a:noFill/>
        </p:spPr>
        <p:txBody>
          <a:bodyPr wrap="none" rtlCol="0">
            <a:spAutoFit/>
          </a:bodyPr>
          <a:lstStyle/>
          <a:p>
            <a:r>
              <a:rPr lang="en-US" dirty="0"/>
              <a:t>Nonlinear Wake Reconstruction</a:t>
            </a:r>
          </a:p>
        </p:txBody>
      </p:sp>
      <p:sp>
        <p:nvSpPr>
          <p:cNvPr id="10" name="Rounded Rectangle 9">
            <a:extLst>
              <a:ext uri="{FF2B5EF4-FFF2-40B4-BE49-F238E27FC236}">
                <a16:creationId xmlns:a16="http://schemas.microsoft.com/office/drawing/2014/main" id="{3D0755D3-8389-BE60-89C4-12CCF0284692}"/>
              </a:ext>
            </a:extLst>
          </p:cNvPr>
          <p:cNvSpPr/>
          <p:nvPr/>
        </p:nvSpPr>
        <p:spPr>
          <a:xfrm>
            <a:off x="888544" y="6141212"/>
            <a:ext cx="10414912" cy="5202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Fluid theory reconstruction works well in the linear regime, but not very well in the nonlinear regime </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31393FCF-E02F-BCCD-C666-81A7C7AEC378}"/>
                  </a:ext>
                </a:extLst>
              </p:cNvPr>
              <p:cNvSpPr txBox="1"/>
              <p:nvPr/>
            </p:nvSpPr>
            <p:spPr>
              <a:xfrm>
                <a:off x="3900056" y="5203719"/>
                <a:ext cx="1976018" cy="4103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𝑑</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r>
                        <a:rPr lang="en-US" b="0" i="1" smtClean="0">
                          <a:latin typeface="Cambria Math" panose="02040503050406030204" pitchFamily="18" charset="0"/>
                        </a:rPr>
                        <m:t>𝐿</m:t>
                      </m:r>
                    </m:oMath>
                  </m:oMathPara>
                </a14:m>
                <a:endParaRPr lang="en-US" dirty="0"/>
              </a:p>
            </p:txBody>
          </p:sp>
        </mc:Choice>
        <mc:Fallback>
          <p:sp>
            <p:nvSpPr>
              <p:cNvPr id="12" name="TextBox 11">
                <a:extLst>
                  <a:ext uri="{FF2B5EF4-FFF2-40B4-BE49-F238E27FC236}">
                    <a16:creationId xmlns:a16="http://schemas.microsoft.com/office/drawing/2014/main" id="{31393FCF-E02F-BCCD-C666-81A7C7AEC378}"/>
                  </a:ext>
                </a:extLst>
              </p:cNvPr>
              <p:cNvSpPr txBox="1">
                <a:spLocks noRot="1" noChangeAspect="1" noMove="1" noResize="1" noEditPoints="1" noAdjustHandles="1" noChangeArrowheads="1" noChangeShapeType="1" noTextEdit="1"/>
              </p:cNvSpPr>
              <p:nvPr/>
            </p:nvSpPr>
            <p:spPr>
              <a:xfrm>
                <a:off x="3900056" y="5203719"/>
                <a:ext cx="1976018" cy="410305"/>
              </a:xfrm>
              <a:prstGeom prst="rect">
                <a:avLst/>
              </a:prstGeom>
              <a:blipFill>
                <a:blip r:embed="rId6"/>
                <a:stretch>
                  <a:fillRect t="-88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3D8473D9-AC3F-32AA-24FF-2F1788DE4CFC}"/>
                  </a:ext>
                </a:extLst>
              </p:cNvPr>
              <p:cNvSpPr txBox="1"/>
              <p:nvPr/>
            </p:nvSpPr>
            <p:spPr>
              <a:xfrm>
                <a:off x="5827122" y="5062656"/>
                <a:ext cx="1430263" cy="61888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𝛿</m:t>
                          </m:r>
                          <m:r>
                            <a:rPr lang="en-US" b="0" i="1" smtClean="0">
                              <a:latin typeface="Cambria Math" panose="02040503050406030204" pitchFamily="18" charset="0"/>
                            </a:rPr>
                            <m:t>𝑛</m:t>
                          </m:r>
                        </m:num>
                        <m:den>
                          <m:r>
                            <a:rPr lang="en-US" b="0" i="1" smtClean="0">
                              <a:latin typeface="Cambria Math" panose="02040503050406030204" pitchFamily="18" charset="0"/>
                            </a:rPr>
                            <m:t>𝑛</m:t>
                          </m:r>
                        </m:den>
                      </m:f>
                      <m:r>
                        <a:rPr lang="en-US" b="0" i="1" smtClean="0">
                          <a:latin typeface="Cambria Math" panose="02040503050406030204" pitchFamily="18" charset="0"/>
                        </a:rPr>
                        <m:t>=−</m:t>
                      </m:r>
                      <m:r>
                        <m:rPr>
                          <m:sty m:val="p"/>
                        </m:rPr>
                        <a:rPr lang="en-US" b="0" i="0" smtClean="0">
                          <a:latin typeface="Cambria Math" panose="02040503050406030204" pitchFamily="18" charset="0"/>
                        </a:rPr>
                        <m:t>∇</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𝑑</m:t>
                          </m:r>
                        </m:e>
                      </m:acc>
                    </m:oMath>
                  </m:oMathPara>
                </a14:m>
                <a:endParaRPr lang="en-US" dirty="0"/>
              </a:p>
            </p:txBody>
          </p:sp>
        </mc:Choice>
        <mc:Fallback>
          <p:sp>
            <p:nvSpPr>
              <p:cNvPr id="13" name="TextBox 12">
                <a:extLst>
                  <a:ext uri="{FF2B5EF4-FFF2-40B4-BE49-F238E27FC236}">
                    <a16:creationId xmlns:a16="http://schemas.microsoft.com/office/drawing/2014/main" id="{3D8473D9-AC3F-32AA-24FF-2F1788DE4CFC}"/>
                  </a:ext>
                </a:extLst>
              </p:cNvPr>
              <p:cNvSpPr txBox="1">
                <a:spLocks noRot="1" noChangeAspect="1" noMove="1" noResize="1" noEditPoints="1" noAdjustHandles="1" noChangeArrowheads="1" noChangeShapeType="1" noTextEdit="1"/>
              </p:cNvSpPr>
              <p:nvPr/>
            </p:nvSpPr>
            <p:spPr>
              <a:xfrm>
                <a:off x="5827122" y="5062656"/>
                <a:ext cx="1430263" cy="61888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75339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EE18E8B-4865-D1E6-3812-2AC4B8B9A530}"/>
              </a:ext>
            </a:extLst>
          </p:cNvPr>
          <p:cNvGrpSpPr/>
          <p:nvPr/>
        </p:nvGrpSpPr>
        <p:grpSpPr>
          <a:xfrm>
            <a:off x="1244568" y="0"/>
            <a:ext cx="10862102" cy="5763473"/>
            <a:chOff x="942234" y="755374"/>
            <a:chExt cx="10862102" cy="5763473"/>
          </a:xfrm>
        </p:grpSpPr>
        <p:pic>
          <p:nvPicPr>
            <p:cNvPr id="5" name="Picture 4" descr="Diagram&#10;&#10;Description automatically generated">
              <a:extLst>
                <a:ext uri="{FF2B5EF4-FFF2-40B4-BE49-F238E27FC236}">
                  <a16:creationId xmlns:a16="http://schemas.microsoft.com/office/drawing/2014/main" id="{CE396190-0F39-303F-0012-66089C758F77}"/>
                </a:ext>
              </a:extLst>
            </p:cNvPr>
            <p:cNvPicPr>
              <a:picLocks noChangeAspect="1"/>
            </p:cNvPicPr>
            <p:nvPr/>
          </p:nvPicPr>
          <p:blipFill>
            <a:blip r:embed="rId2"/>
            <a:stretch>
              <a:fillRect/>
            </a:stretch>
          </p:blipFill>
          <p:spPr>
            <a:xfrm>
              <a:off x="942234" y="762542"/>
              <a:ext cx="10307532" cy="5447427"/>
            </a:xfrm>
            <a:prstGeom prst="rect">
              <a:avLst/>
            </a:prstGeom>
          </p:spPr>
        </p:pic>
        <p:sp>
          <p:nvSpPr>
            <p:cNvPr id="3" name="TextBox 2">
              <a:extLst>
                <a:ext uri="{FF2B5EF4-FFF2-40B4-BE49-F238E27FC236}">
                  <a16:creationId xmlns:a16="http://schemas.microsoft.com/office/drawing/2014/main" id="{33058689-E625-029C-3EED-E323AA91E622}"/>
                </a:ext>
              </a:extLst>
            </p:cNvPr>
            <p:cNvSpPr txBox="1"/>
            <p:nvPr/>
          </p:nvSpPr>
          <p:spPr>
            <a:xfrm>
              <a:off x="1063487" y="6049181"/>
              <a:ext cx="755335" cy="400110"/>
            </a:xfrm>
            <a:prstGeom prst="rect">
              <a:avLst/>
            </a:prstGeom>
            <a:solidFill>
              <a:schemeClr val="accent2">
                <a:lumMod val="20000"/>
                <a:lumOff val="80000"/>
              </a:schemeClr>
            </a:solidFill>
          </p:spPr>
          <p:txBody>
            <a:bodyPr wrap="none" rtlCol="0">
              <a:spAutoFit/>
            </a:bodyPr>
            <a:lstStyle/>
            <a:p>
              <a:r>
                <a:rPr lang="en-US" sz="2000" dirty="0"/>
                <a:t>2019</a:t>
              </a:r>
            </a:p>
          </p:txBody>
        </p:sp>
        <p:sp>
          <p:nvSpPr>
            <p:cNvPr id="6" name="TextBox 5">
              <a:extLst>
                <a:ext uri="{FF2B5EF4-FFF2-40B4-BE49-F238E27FC236}">
                  <a16:creationId xmlns:a16="http://schemas.microsoft.com/office/drawing/2014/main" id="{6FE6BAC2-A7E5-2E62-1D8F-D44B7AD2D7BA}"/>
                </a:ext>
              </a:extLst>
            </p:cNvPr>
            <p:cNvSpPr txBox="1"/>
            <p:nvPr/>
          </p:nvSpPr>
          <p:spPr>
            <a:xfrm>
              <a:off x="11049000" y="1838792"/>
              <a:ext cx="755335" cy="400110"/>
            </a:xfrm>
            <a:prstGeom prst="rect">
              <a:avLst/>
            </a:prstGeom>
            <a:solidFill>
              <a:schemeClr val="accent2">
                <a:lumMod val="20000"/>
                <a:lumOff val="80000"/>
              </a:schemeClr>
            </a:solidFill>
          </p:spPr>
          <p:txBody>
            <a:bodyPr wrap="none" rtlCol="0">
              <a:spAutoFit/>
            </a:bodyPr>
            <a:lstStyle/>
            <a:p>
              <a:r>
                <a:rPr lang="en-US" sz="2000" dirty="0"/>
                <a:t>2022</a:t>
              </a:r>
            </a:p>
          </p:txBody>
        </p:sp>
        <p:sp>
          <p:nvSpPr>
            <p:cNvPr id="7" name="Rectangle 6">
              <a:extLst>
                <a:ext uri="{FF2B5EF4-FFF2-40B4-BE49-F238E27FC236}">
                  <a16:creationId xmlns:a16="http://schemas.microsoft.com/office/drawing/2014/main" id="{ADA8ABBF-9186-CAAF-29D8-03D9CA1B675E}"/>
                </a:ext>
              </a:extLst>
            </p:cNvPr>
            <p:cNvSpPr/>
            <p:nvPr/>
          </p:nvSpPr>
          <p:spPr>
            <a:xfrm>
              <a:off x="6096000" y="2872407"/>
              <a:ext cx="1249017" cy="8249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7E9B77-6845-A789-DBCF-06B332886CF6}"/>
                </a:ext>
              </a:extLst>
            </p:cNvPr>
            <p:cNvSpPr/>
            <p:nvPr/>
          </p:nvSpPr>
          <p:spPr>
            <a:xfrm>
              <a:off x="1705226" y="3073780"/>
              <a:ext cx="5182591" cy="108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2D6B1A-5EE6-4F72-06C6-9031E90AD776}"/>
                </a:ext>
              </a:extLst>
            </p:cNvPr>
            <p:cNvSpPr/>
            <p:nvPr/>
          </p:nvSpPr>
          <p:spPr>
            <a:xfrm>
              <a:off x="5999922" y="4037647"/>
              <a:ext cx="1249017" cy="1329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668ED4-EBBB-5F44-A1A1-4119B36F8B41}"/>
                </a:ext>
              </a:extLst>
            </p:cNvPr>
            <p:cNvSpPr/>
            <p:nvPr/>
          </p:nvSpPr>
          <p:spPr>
            <a:xfrm>
              <a:off x="4472609" y="5189364"/>
              <a:ext cx="2776330" cy="1329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DF8D64-EA3F-5E13-393F-61694CECB28D}"/>
                </a:ext>
              </a:extLst>
            </p:cNvPr>
            <p:cNvSpPr/>
            <p:nvPr/>
          </p:nvSpPr>
          <p:spPr>
            <a:xfrm>
              <a:off x="5148470" y="2341990"/>
              <a:ext cx="2357557" cy="524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5B9B91-80D3-C212-7113-0E513E80C2D3}"/>
                </a:ext>
              </a:extLst>
            </p:cNvPr>
            <p:cNvSpPr/>
            <p:nvPr/>
          </p:nvSpPr>
          <p:spPr>
            <a:xfrm>
              <a:off x="5199821" y="2493647"/>
              <a:ext cx="2357557" cy="372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7D982C-692F-D88A-40C1-24F816DEA9A0}"/>
                </a:ext>
              </a:extLst>
            </p:cNvPr>
            <p:cNvSpPr/>
            <p:nvPr/>
          </p:nvSpPr>
          <p:spPr>
            <a:xfrm>
              <a:off x="8318062" y="755374"/>
              <a:ext cx="3486274" cy="2110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D9887C-C77A-5C09-8C28-1FE8C117532D}"/>
                </a:ext>
              </a:extLst>
            </p:cNvPr>
            <p:cNvSpPr/>
            <p:nvPr/>
          </p:nvSpPr>
          <p:spPr>
            <a:xfrm>
              <a:off x="7790988" y="1445319"/>
              <a:ext cx="1730699" cy="2033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E7DE04-3518-92BC-A120-835314343AF4}"/>
                </a:ext>
              </a:extLst>
            </p:cNvPr>
            <p:cNvSpPr/>
            <p:nvPr/>
          </p:nvSpPr>
          <p:spPr>
            <a:xfrm>
              <a:off x="7974842" y="3469328"/>
              <a:ext cx="880923" cy="258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8002422-4CCC-E0B1-CEE6-3F2D36C14705}"/>
                </a:ext>
              </a:extLst>
            </p:cNvPr>
            <p:cNvCxnSpPr>
              <a:cxnSpLocks/>
            </p:cNvCxnSpPr>
            <p:nvPr/>
          </p:nvCxnSpPr>
          <p:spPr>
            <a:xfrm flipH="1">
              <a:off x="1679713" y="3379304"/>
              <a:ext cx="7623313" cy="0"/>
            </a:xfrm>
            <a:prstGeom prst="line">
              <a:avLst/>
            </a:prstGeom>
            <a:ln w="57150">
              <a:solidFill>
                <a:srgbClr val="FFC10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3824B0F0-7474-6AFD-03A8-0871BCE1BF37}"/>
              </a:ext>
            </a:extLst>
          </p:cNvPr>
          <p:cNvSpPr/>
          <p:nvPr/>
        </p:nvSpPr>
        <p:spPr>
          <a:xfrm>
            <a:off x="198306" y="0"/>
            <a:ext cx="12099861" cy="523220"/>
          </a:xfrm>
          <a:prstGeom prst="rect">
            <a:avLst/>
          </a:prstGeom>
        </p:spPr>
        <p:txBody>
          <a:bodyPr wrap="square">
            <a:spAutoFit/>
          </a:bodyPr>
          <a:lstStyle/>
          <a:p>
            <a:r>
              <a:rPr lang="en-US" sz="2800" b="1" dirty="0">
                <a:solidFill>
                  <a:schemeClr val="accent1"/>
                </a:solidFill>
              </a:rPr>
              <a:t>Experimental Overview: Initial Static Imaging</a:t>
            </a:r>
            <a:endParaRPr lang="en-US" sz="2800" b="1" dirty="0">
              <a:solidFill>
                <a:schemeClr val="accent2"/>
              </a:solidFill>
            </a:endParaRPr>
          </a:p>
        </p:txBody>
      </p:sp>
    </p:spTree>
    <p:extLst>
      <p:ext uri="{BB962C8B-B14F-4D97-AF65-F5344CB8AC3E}">
        <p14:creationId xmlns:p14="http://schemas.microsoft.com/office/powerpoint/2010/main" val="1484645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
        <p:nvSpPr>
          <p:cNvPr id="4" name="Rectangle 3">
            <a:extLst>
              <a:ext uri="{FF2B5EF4-FFF2-40B4-BE49-F238E27FC236}">
                <a16:creationId xmlns:a16="http://schemas.microsoft.com/office/drawing/2014/main" id="{DE3E9119-D02C-6DE3-2067-CEBF5AD872BB}"/>
              </a:ext>
            </a:extLst>
          </p:cNvPr>
          <p:cNvSpPr/>
          <p:nvPr/>
        </p:nvSpPr>
        <p:spPr>
          <a:xfrm>
            <a:off x="218854" y="0"/>
            <a:ext cx="12099861" cy="954107"/>
          </a:xfrm>
          <a:prstGeom prst="rect">
            <a:avLst/>
          </a:prstGeom>
        </p:spPr>
        <p:txBody>
          <a:bodyPr wrap="square">
            <a:spAutoFit/>
          </a:bodyPr>
          <a:lstStyle/>
          <a:p>
            <a:r>
              <a:rPr lang="en-US" sz="2800" b="1" dirty="0">
                <a:solidFill>
                  <a:schemeClr val="accent1"/>
                </a:solidFill>
              </a:rPr>
              <a:t>First results at ATF observed in 2019 </a:t>
            </a:r>
          </a:p>
          <a:p>
            <a:endParaRPr lang="en-US" sz="2800" b="1" dirty="0">
              <a:solidFill>
                <a:schemeClr val="accent2"/>
              </a:solidFill>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C4318001-E063-0A2C-69EC-3CDDF4986369}"/>
                  </a:ext>
                </a:extLst>
              </p:cNvPr>
              <p:cNvSpPr txBox="1"/>
              <p:nvPr/>
            </p:nvSpPr>
            <p:spPr>
              <a:xfrm>
                <a:off x="636279" y="675545"/>
                <a:ext cx="11264237" cy="369332"/>
              </a:xfrm>
              <a:prstGeom prst="rect">
                <a:avLst/>
              </a:prstGeom>
              <a:noFill/>
            </p:spPr>
            <p:txBody>
              <a:bodyPr wrap="none" rtlCol="0">
                <a:spAutoFit/>
              </a:bodyPr>
              <a:lstStyle/>
              <a:p>
                <a:r>
                  <a:rPr lang="en-US" dirty="0"/>
                  <a:t>Observed </a:t>
                </a:r>
                <a:r>
                  <a:rPr lang="en-US" dirty="0" err="1"/>
                  <a:t>ps</a:t>
                </a:r>
                <a:r>
                  <a:rPr lang="en-US" dirty="0"/>
                  <a:t> evolution of plasma structures at low density (</a:t>
                </a:r>
                <a14:m>
                  <m:oMath xmlns:m="http://schemas.openxmlformats.org/officeDocument/2006/math">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1</m:t>
                        </m:r>
                        <m:r>
                          <a:rPr lang="en-US" b="0" i="1" smtClean="0">
                            <a:latin typeface="Cambria Math" panose="02040503050406030204" pitchFamily="18" charset="0"/>
                          </a:rPr>
                          <m:t>5</m:t>
                        </m:r>
                      </m:sup>
                    </m:sSup>
                  </m:oMath>
                </a14:m>
                <a:r>
                  <a:rPr lang="en-US" dirty="0"/>
                  <a:t> cm</a:t>
                </a:r>
                <a:r>
                  <a:rPr lang="en-US" baseline="30000" dirty="0"/>
                  <a:t>-3</a:t>
                </a:r>
                <a:r>
                  <a:rPr lang="en-US" dirty="0"/>
                  <a:t>) and “high density” (</a:t>
                </a:r>
                <a14:m>
                  <m:oMath xmlns:m="http://schemas.openxmlformats.org/officeDocument/2006/math">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17</m:t>
                        </m:r>
                      </m:sup>
                    </m:sSup>
                  </m:oMath>
                </a14:m>
                <a:r>
                  <a:rPr lang="en-US" dirty="0"/>
                  <a:t> cm</a:t>
                </a:r>
                <a:r>
                  <a:rPr lang="en-US" baseline="30000" dirty="0"/>
                  <a:t>-3</a:t>
                </a:r>
                <a:r>
                  <a:rPr lang="en-US" dirty="0"/>
                  <a:t>)</a:t>
                </a:r>
              </a:p>
            </p:txBody>
          </p:sp>
        </mc:Choice>
        <mc:Fallback>
          <p:sp>
            <p:nvSpPr>
              <p:cNvPr id="2" name="TextBox 1">
                <a:extLst>
                  <a:ext uri="{FF2B5EF4-FFF2-40B4-BE49-F238E27FC236}">
                    <a16:creationId xmlns:a16="http://schemas.microsoft.com/office/drawing/2014/main" id="{C4318001-E063-0A2C-69EC-3CDDF4986369}"/>
                  </a:ext>
                </a:extLst>
              </p:cNvPr>
              <p:cNvSpPr txBox="1">
                <a:spLocks noRot="1" noChangeAspect="1" noMove="1" noResize="1" noEditPoints="1" noAdjustHandles="1" noChangeArrowheads="1" noChangeShapeType="1" noTextEdit="1"/>
              </p:cNvSpPr>
              <p:nvPr/>
            </p:nvSpPr>
            <p:spPr>
              <a:xfrm>
                <a:off x="636279" y="675545"/>
                <a:ext cx="11264237" cy="369332"/>
              </a:xfrm>
              <a:prstGeom prst="rect">
                <a:avLst/>
              </a:prstGeom>
              <a:blipFill>
                <a:blip r:embed="rId2"/>
                <a:stretch>
                  <a:fillRect l="-338" t="-10000" b="-2666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4E5893D-9B20-FAC2-A045-953AE6A6D454}"/>
              </a:ext>
            </a:extLst>
          </p:cNvPr>
          <p:cNvPicPr>
            <a:picLocks noChangeAspect="1"/>
          </p:cNvPicPr>
          <p:nvPr/>
        </p:nvPicPr>
        <p:blipFill rotWithShape="1">
          <a:blip r:embed="rId3"/>
          <a:srcRect l="4414"/>
          <a:stretch/>
        </p:blipFill>
        <p:spPr>
          <a:xfrm>
            <a:off x="1563597" y="1746336"/>
            <a:ext cx="3705102" cy="5159740"/>
          </a:xfrm>
          <a:prstGeom prst="rect">
            <a:avLst/>
          </a:prstGeom>
        </p:spPr>
      </p:pic>
      <p:sp>
        <p:nvSpPr>
          <p:cNvPr id="6" name="TextBox 5">
            <a:extLst>
              <a:ext uri="{FF2B5EF4-FFF2-40B4-BE49-F238E27FC236}">
                <a16:creationId xmlns:a16="http://schemas.microsoft.com/office/drawing/2014/main" id="{4C7791CC-89C4-81A0-471B-E78FB8B7E44B}"/>
              </a:ext>
            </a:extLst>
          </p:cNvPr>
          <p:cNvSpPr txBox="1"/>
          <p:nvPr/>
        </p:nvSpPr>
        <p:spPr>
          <a:xfrm rot="16200000">
            <a:off x="907182" y="3802479"/>
            <a:ext cx="937116" cy="369332"/>
          </a:xfrm>
          <a:prstGeom prst="rect">
            <a:avLst/>
          </a:prstGeom>
          <a:noFill/>
        </p:spPr>
        <p:txBody>
          <a:bodyPr wrap="none" rtlCol="0">
            <a:spAutoFit/>
          </a:bodyPr>
          <a:lstStyle/>
          <a:p>
            <a:r>
              <a:rPr lang="en-US" dirty="0"/>
              <a:t>Y (mm)</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B6FF28D-7D00-9BA5-4D1F-B64377F40A1A}"/>
                  </a:ext>
                </a:extLst>
              </p:cNvPr>
              <p:cNvSpPr txBox="1"/>
              <p:nvPr/>
            </p:nvSpPr>
            <p:spPr>
              <a:xfrm>
                <a:off x="2492658" y="1283156"/>
                <a:ext cx="1846980" cy="372410"/>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r>
                      <a:rPr lang="en-US" i="1" smtClean="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1</m:t>
                        </m:r>
                        <m:r>
                          <a:rPr lang="en-US" b="0" i="1" smtClean="0">
                            <a:latin typeface="Cambria Math" panose="02040503050406030204" pitchFamily="18" charset="0"/>
                          </a:rPr>
                          <m:t>5</m:t>
                        </m:r>
                      </m:sup>
                    </m:sSup>
                  </m:oMath>
                </a14:m>
                <a:r>
                  <a:rPr lang="en-US" dirty="0"/>
                  <a:t> cm</a:t>
                </a:r>
                <a:r>
                  <a:rPr lang="en-US" baseline="30000" dirty="0"/>
                  <a:t>-3</a:t>
                </a:r>
                <a:endParaRPr lang="en-US" dirty="0"/>
              </a:p>
            </p:txBody>
          </p:sp>
        </mc:Choice>
        <mc:Fallback>
          <p:sp>
            <p:nvSpPr>
              <p:cNvPr id="11" name="TextBox 10">
                <a:extLst>
                  <a:ext uri="{FF2B5EF4-FFF2-40B4-BE49-F238E27FC236}">
                    <a16:creationId xmlns:a16="http://schemas.microsoft.com/office/drawing/2014/main" id="{0B6FF28D-7D00-9BA5-4D1F-B64377F40A1A}"/>
                  </a:ext>
                </a:extLst>
              </p:cNvPr>
              <p:cNvSpPr txBox="1">
                <a:spLocks noRot="1" noChangeAspect="1" noMove="1" noResize="1" noEditPoints="1" noAdjustHandles="1" noChangeArrowheads="1" noChangeShapeType="1" noTextEdit="1"/>
              </p:cNvSpPr>
              <p:nvPr/>
            </p:nvSpPr>
            <p:spPr>
              <a:xfrm>
                <a:off x="2492658" y="1283156"/>
                <a:ext cx="1846980" cy="372410"/>
              </a:xfrm>
              <a:prstGeom prst="rect">
                <a:avLst/>
              </a:prstGeom>
              <a:blipFill>
                <a:blip r:embed="rId4"/>
                <a:stretch>
                  <a:fillRect t="-6452" b="-225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AE829E3-BB13-8828-44D7-17F0FD44F3BA}"/>
                  </a:ext>
                </a:extLst>
              </p:cNvPr>
              <p:cNvSpPr txBox="1"/>
              <p:nvPr/>
            </p:nvSpPr>
            <p:spPr>
              <a:xfrm>
                <a:off x="7492706" y="1283156"/>
                <a:ext cx="1846980" cy="372410"/>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r>
                      <a:rPr lang="en-US" i="1" smtClean="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1</m:t>
                        </m:r>
                        <m:r>
                          <a:rPr lang="en-US" b="0" i="1" smtClean="0">
                            <a:latin typeface="Cambria Math" panose="02040503050406030204" pitchFamily="18" charset="0"/>
                          </a:rPr>
                          <m:t>7</m:t>
                        </m:r>
                      </m:sup>
                    </m:sSup>
                  </m:oMath>
                </a14:m>
                <a:r>
                  <a:rPr lang="en-US" dirty="0"/>
                  <a:t> cm</a:t>
                </a:r>
                <a:r>
                  <a:rPr lang="en-US" baseline="30000" dirty="0"/>
                  <a:t>-3</a:t>
                </a:r>
                <a:endParaRPr lang="en-US" dirty="0"/>
              </a:p>
            </p:txBody>
          </p:sp>
        </mc:Choice>
        <mc:Fallback>
          <p:sp>
            <p:nvSpPr>
              <p:cNvPr id="12" name="TextBox 11">
                <a:extLst>
                  <a:ext uri="{FF2B5EF4-FFF2-40B4-BE49-F238E27FC236}">
                    <a16:creationId xmlns:a16="http://schemas.microsoft.com/office/drawing/2014/main" id="{FAE829E3-BB13-8828-44D7-17F0FD44F3BA}"/>
                  </a:ext>
                </a:extLst>
              </p:cNvPr>
              <p:cNvSpPr txBox="1">
                <a:spLocks noRot="1" noChangeAspect="1" noMove="1" noResize="1" noEditPoints="1" noAdjustHandles="1" noChangeArrowheads="1" noChangeShapeType="1" noTextEdit="1"/>
              </p:cNvSpPr>
              <p:nvPr/>
            </p:nvSpPr>
            <p:spPr>
              <a:xfrm>
                <a:off x="7492706" y="1283156"/>
                <a:ext cx="1846980" cy="372410"/>
              </a:xfrm>
              <a:prstGeom prst="rect">
                <a:avLst/>
              </a:prstGeom>
              <a:blipFill>
                <a:blip r:embed="rId5"/>
                <a:stretch>
                  <a:fillRect t="-6452" b="-2258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A35BECB9-BCCA-6E80-9343-E9CC90E56ABC}"/>
              </a:ext>
            </a:extLst>
          </p:cNvPr>
          <p:cNvPicPr>
            <a:picLocks noChangeAspect="1"/>
          </p:cNvPicPr>
          <p:nvPr/>
        </p:nvPicPr>
        <p:blipFill>
          <a:blip r:embed="rId6"/>
          <a:stretch>
            <a:fillRect/>
          </a:stretch>
        </p:blipFill>
        <p:spPr>
          <a:xfrm>
            <a:off x="6325080" y="1629651"/>
            <a:ext cx="4088920" cy="5401413"/>
          </a:xfrm>
          <a:prstGeom prst="rect">
            <a:avLst/>
          </a:prstGeom>
        </p:spPr>
      </p:pic>
    </p:spTree>
    <p:extLst>
      <p:ext uri="{BB962C8B-B14F-4D97-AF65-F5344CB8AC3E}">
        <p14:creationId xmlns:p14="http://schemas.microsoft.com/office/powerpoint/2010/main" val="342160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sp>
        <p:nvSpPr>
          <p:cNvPr id="4" name="Rectangle 3">
            <a:extLst>
              <a:ext uri="{FF2B5EF4-FFF2-40B4-BE49-F238E27FC236}">
                <a16:creationId xmlns:a16="http://schemas.microsoft.com/office/drawing/2014/main" id="{DE3E9119-D02C-6DE3-2067-CEBF5AD872BB}"/>
              </a:ext>
            </a:extLst>
          </p:cNvPr>
          <p:cNvSpPr/>
          <p:nvPr/>
        </p:nvSpPr>
        <p:spPr>
          <a:xfrm>
            <a:off x="218854" y="0"/>
            <a:ext cx="12099861" cy="954107"/>
          </a:xfrm>
          <a:prstGeom prst="rect">
            <a:avLst/>
          </a:prstGeom>
        </p:spPr>
        <p:txBody>
          <a:bodyPr wrap="square">
            <a:spAutoFit/>
          </a:bodyPr>
          <a:lstStyle/>
          <a:p>
            <a:r>
              <a:rPr lang="en-US" sz="2800" b="1" dirty="0">
                <a:solidFill>
                  <a:schemeClr val="accent1"/>
                </a:solidFill>
              </a:rPr>
              <a:t>Developed Theoretical Model and Simulation Tools</a:t>
            </a:r>
          </a:p>
          <a:p>
            <a:endParaRPr lang="en-US" sz="2800" b="1" dirty="0">
              <a:solidFill>
                <a:schemeClr val="accent2"/>
              </a:solidFill>
            </a:endParaRPr>
          </a:p>
        </p:txBody>
      </p:sp>
      <p:pic>
        <p:nvPicPr>
          <p:cNvPr id="10" name="Picture 9" descr="Diagram&#10;&#10;Description automatically generated">
            <a:extLst>
              <a:ext uri="{FF2B5EF4-FFF2-40B4-BE49-F238E27FC236}">
                <a16:creationId xmlns:a16="http://schemas.microsoft.com/office/drawing/2014/main" id="{B20F4A49-41FD-D954-88C9-BCA55F35302B}"/>
              </a:ext>
            </a:extLst>
          </p:cNvPr>
          <p:cNvPicPr>
            <a:picLocks noChangeAspect="1"/>
          </p:cNvPicPr>
          <p:nvPr/>
        </p:nvPicPr>
        <p:blipFill>
          <a:blip r:embed="rId2"/>
          <a:stretch>
            <a:fillRect/>
          </a:stretch>
        </p:blipFill>
        <p:spPr>
          <a:xfrm>
            <a:off x="489308" y="4426906"/>
            <a:ext cx="4311267" cy="1892993"/>
          </a:xfrm>
          <a:prstGeom prst="rect">
            <a:avLst/>
          </a:prstGeom>
        </p:spPr>
      </p:pic>
      <p:grpSp>
        <p:nvGrpSpPr>
          <p:cNvPr id="25" name="Group 24">
            <a:extLst>
              <a:ext uri="{FF2B5EF4-FFF2-40B4-BE49-F238E27FC236}">
                <a16:creationId xmlns:a16="http://schemas.microsoft.com/office/drawing/2014/main" id="{23767066-8C93-0FA6-1108-5332AF06D399}"/>
              </a:ext>
            </a:extLst>
          </p:cNvPr>
          <p:cNvGrpSpPr/>
          <p:nvPr/>
        </p:nvGrpSpPr>
        <p:grpSpPr>
          <a:xfrm>
            <a:off x="2537824" y="4274506"/>
            <a:ext cx="11002499" cy="369332"/>
            <a:chOff x="2537824" y="4363406"/>
            <a:chExt cx="11002499" cy="369332"/>
          </a:xfrm>
        </p:grpSpPr>
        <p:sp>
          <p:nvSpPr>
            <p:cNvPr id="12" name="Rectangle 11">
              <a:extLst>
                <a:ext uri="{FF2B5EF4-FFF2-40B4-BE49-F238E27FC236}">
                  <a16:creationId xmlns:a16="http://schemas.microsoft.com/office/drawing/2014/main" id="{1FBB9432-ABD1-EA9F-3EAA-3F019C7F0A5A}"/>
                </a:ext>
              </a:extLst>
            </p:cNvPr>
            <p:cNvSpPr/>
            <p:nvPr/>
          </p:nvSpPr>
          <p:spPr>
            <a:xfrm>
              <a:off x="2537824" y="4363406"/>
              <a:ext cx="11002499" cy="369332"/>
            </a:xfrm>
            <a:prstGeom prst="rect">
              <a:avLst/>
            </a:prstGeom>
          </p:spPr>
          <p:txBody>
            <a:bodyPr wrap="square">
              <a:spAutoFit/>
            </a:bodyPr>
            <a:lstStyle/>
            <a:p>
              <a:pPr algn="ctr"/>
              <a:r>
                <a:rPr lang="en-US" dirty="0"/>
                <a:t>Linear focusing force in a bubble:                   (wakefield theory suggests            )</a:t>
              </a:r>
            </a:p>
          </p:txBody>
        </p:sp>
        <p:pic>
          <p:nvPicPr>
            <p:cNvPr id="13" name="Picture 12">
              <a:extLst>
                <a:ext uri="{FF2B5EF4-FFF2-40B4-BE49-F238E27FC236}">
                  <a16:creationId xmlns:a16="http://schemas.microsoft.com/office/drawing/2014/main" id="{1C7DC7EB-914D-AEBF-3A48-577D749B2B8B}"/>
                </a:ext>
              </a:extLst>
            </p:cNvPr>
            <p:cNvPicPr>
              <a:picLocks noChangeAspect="1"/>
            </p:cNvPicPr>
            <p:nvPr/>
          </p:nvPicPr>
          <p:blipFill>
            <a:blip r:embed="rId3"/>
            <a:stretch>
              <a:fillRect/>
            </a:stretch>
          </p:blipFill>
          <p:spPr>
            <a:xfrm>
              <a:off x="7353326" y="4461774"/>
              <a:ext cx="878332" cy="230382"/>
            </a:xfrm>
            <a:prstGeom prst="rect">
              <a:avLst/>
            </a:prstGeom>
          </p:spPr>
        </p:pic>
        <p:pic>
          <p:nvPicPr>
            <p:cNvPr id="14" name="Picture 13">
              <a:extLst>
                <a:ext uri="{FF2B5EF4-FFF2-40B4-BE49-F238E27FC236}">
                  <a16:creationId xmlns:a16="http://schemas.microsoft.com/office/drawing/2014/main" id="{CF0668BE-C9B4-D398-6FB4-81E30BF05393}"/>
                </a:ext>
              </a:extLst>
            </p:cNvPr>
            <p:cNvPicPr>
              <a:picLocks noChangeAspect="1"/>
            </p:cNvPicPr>
            <p:nvPr/>
          </p:nvPicPr>
          <p:blipFill>
            <a:blip r:embed="rId4"/>
            <a:stretch>
              <a:fillRect/>
            </a:stretch>
          </p:blipFill>
          <p:spPr>
            <a:xfrm>
              <a:off x="11291928" y="4475047"/>
              <a:ext cx="704850" cy="171450"/>
            </a:xfrm>
            <a:prstGeom prst="rect">
              <a:avLst/>
            </a:prstGeom>
          </p:spPr>
        </p:pic>
      </p:grpSp>
      <p:sp>
        <p:nvSpPr>
          <p:cNvPr id="15" name="TextBox 14">
            <a:extLst>
              <a:ext uri="{FF2B5EF4-FFF2-40B4-BE49-F238E27FC236}">
                <a16:creationId xmlns:a16="http://schemas.microsoft.com/office/drawing/2014/main" id="{07E87314-F2DC-9183-9C94-6121AAB061C6}"/>
              </a:ext>
            </a:extLst>
          </p:cNvPr>
          <p:cNvSpPr txBox="1"/>
          <p:nvPr/>
        </p:nvSpPr>
        <p:spPr>
          <a:xfrm>
            <a:off x="860508" y="6364570"/>
            <a:ext cx="10694617" cy="400110"/>
          </a:xfrm>
          <a:prstGeom prst="rect">
            <a:avLst/>
          </a:prstGeom>
          <a:noFill/>
        </p:spPr>
        <p:txBody>
          <a:bodyPr wrap="square" rtlCol="0">
            <a:spAutoFit/>
          </a:bodyPr>
          <a:lstStyle/>
          <a:p>
            <a:pPr algn="ctr"/>
            <a:r>
              <a:rPr lang="en-US" sz="2000" b="1" dirty="0">
                <a:solidFill>
                  <a:schemeClr val="accent2"/>
                </a:solidFill>
              </a:rPr>
              <a:t>If we can measure the focal length, we can characterize the field inside the bubble. </a:t>
            </a:r>
          </a:p>
        </p:txBody>
      </p:sp>
      <p:grpSp>
        <p:nvGrpSpPr>
          <p:cNvPr id="16" name="Group 15">
            <a:extLst>
              <a:ext uri="{FF2B5EF4-FFF2-40B4-BE49-F238E27FC236}">
                <a16:creationId xmlns:a16="http://schemas.microsoft.com/office/drawing/2014/main" id="{441FD31B-059E-4441-6FC3-E56CEC3658F4}"/>
              </a:ext>
            </a:extLst>
          </p:cNvPr>
          <p:cNvGrpSpPr/>
          <p:nvPr/>
        </p:nvGrpSpPr>
        <p:grpSpPr>
          <a:xfrm>
            <a:off x="5092593" y="4796238"/>
            <a:ext cx="7959963" cy="1292309"/>
            <a:chOff x="6080128" y="4685488"/>
            <a:chExt cx="7959963" cy="1292309"/>
          </a:xfrm>
        </p:grpSpPr>
        <p:pic>
          <p:nvPicPr>
            <p:cNvPr id="17" name="Picture 16">
              <a:extLst>
                <a:ext uri="{FF2B5EF4-FFF2-40B4-BE49-F238E27FC236}">
                  <a16:creationId xmlns:a16="http://schemas.microsoft.com/office/drawing/2014/main" id="{3B72EE78-2901-7ACF-8740-AC4C8F0B24EB}"/>
                </a:ext>
              </a:extLst>
            </p:cNvPr>
            <p:cNvPicPr>
              <a:picLocks noChangeAspect="1"/>
            </p:cNvPicPr>
            <p:nvPr/>
          </p:nvPicPr>
          <p:blipFill>
            <a:blip r:embed="rId5"/>
            <a:stretch>
              <a:fillRect/>
            </a:stretch>
          </p:blipFill>
          <p:spPr>
            <a:xfrm>
              <a:off x="6984056" y="4685488"/>
              <a:ext cx="2644855" cy="652983"/>
            </a:xfrm>
            <a:prstGeom prst="rect">
              <a:avLst/>
            </a:prstGeom>
          </p:spPr>
        </p:pic>
        <p:grpSp>
          <p:nvGrpSpPr>
            <p:cNvPr id="18" name="Group 17">
              <a:extLst>
                <a:ext uri="{FF2B5EF4-FFF2-40B4-BE49-F238E27FC236}">
                  <a16:creationId xmlns:a16="http://schemas.microsoft.com/office/drawing/2014/main" id="{89D52DF0-CAF3-5AB8-6C49-B3770035E456}"/>
                </a:ext>
              </a:extLst>
            </p:cNvPr>
            <p:cNvGrpSpPr/>
            <p:nvPr/>
          </p:nvGrpSpPr>
          <p:grpSpPr>
            <a:xfrm>
              <a:off x="6080128" y="4982776"/>
              <a:ext cx="7959963" cy="369332"/>
              <a:chOff x="3775840" y="5566998"/>
              <a:chExt cx="7959963" cy="369332"/>
            </a:xfrm>
          </p:grpSpPr>
          <p:sp>
            <p:nvSpPr>
              <p:cNvPr id="23" name="Rectangle 22">
                <a:extLst>
                  <a:ext uri="{FF2B5EF4-FFF2-40B4-BE49-F238E27FC236}">
                    <a16:creationId xmlns:a16="http://schemas.microsoft.com/office/drawing/2014/main" id="{6DA613E1-A98E-EF90-ED94-5C4FEFFE9095}"/>
                  </a:ext>
                </a:extLst>
              </p:cNvPr>
              <p:cNvSpPr/>
              <p:nvPr/>
            </p:nvSpPr>
            <p:spPr>
              <a:xfrm>
                <a:off x="3775840" y="5566998"/>
                <a:ext cx="7959963" cy="369332"/>
              </a:xfrm>
              <a:prstGeom prst="rect">
                <a:avLst/>
              </a:prstGeom>
            </p:spPr>
            <p:txBody>
              <a:bodyPr wrap="square">
                <a:spAutoFit/>
              </a:bodyPr>
              <a:lstStyle/>
              <a:p>
                <a:pPr algn="ctr"/>
                <a:r>
                  <a:rPr lang="en-US" dirty="0"/>
                  <a:t>, where </a:t>
                </a:r>
              </a:p>
            </p:txBody>
          </p:sp>
          <p:pic>
            <p:nvPicPr>
              <p:cNvPr id="24" name="Picture 23">
                <a:extLst>
                  <a:ext uri="{FF2B5EF4-FFF2-40B4-BE49-F238E27FC236}">
                    <a16:creationId xmlns:a16="http://schemas.microsoft.com/office/drawing/2014/main" id="{AFA81D63-3BD6-D00E-AB30-20B6CB5BCCAE}"/>
                  </a:ext>
                </a:extLst>
              </p:cNvPr>
              <p:cNvPicPr>
                <a:picLocks noChangeAspect="1"/>
              </p:cNvPicPr>
              <p:nvPr/>
            </p:nvPicPr>
            <p:blipFill>
              <a:blip r:embed="rId6"/>
              <a:stretch>
                <a:fillRect/>
              </a:stretch>
            </p:blipFill>
            <p:spPr>
              <a:xfrm>
                <a:off x="8228551" y="5637364"/>
                <a:ext cx="1162050" cy="228600"/>
              </a:xfrm>
              <a:prstGeom prst="rect">
                <a:avLst/>
              </a:prstGeom>
            </p:spPr>
          </p:pic>
        </p:grpSp>
        <p:sp>
          <p:nvSpPr>
            <p:cNvPr id="19" name="Left Brace 18">
              <a:extLst>
                <a:ext uri="{FF2B5EF4-FFF2-40B4-BE49-F238E27FC236}">
                  <a16:creationId xmlns:a16="http://schemas.microsoft.com/office/drawing/2014/main" id="{07010AE0-809D-44D6-813C-4D243E287804}"/>
                </a:ext>
              </a:extLst>
            </p:cNvPr>
            <p:cNvSpPr/>
            <p:nvPr/>
          </p:nvSpPr>
          <p:spPr>
            <a:xfrm rot="16200000">
              <a:off x="7401293" y="5102334"/>
              <a:ext cx="271272" cy="683153"/>
            </a:xfrm>
            <a:prstGeom prst="leftBrace">
              <a:avLst>
                <a:gd name="adj1" fmla="val 67655"/>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20" name="Left Brace 19">
              <a:extLst>
                <a:ext uri="{FF2B5EF4-FFF2-40B4-BE49-F238E27FC236}">
                  <a16:creationId xmlns:a16="http://schemas.microsoft.com/office/drawing/2014/main" id="{61709B70-BD69-6D9A-AA8D-7C3E4DC2EB9B}"/>
                </a:ext>
              </a:extLst>
            </p:cNvPr>
            <p:cNvSpPr/>
            <p:nvPr/>
          </p:nvSpPr>
          <p:spPr>
            <a:xfrm rot="16200000">
              <a:off x="8555925" y="4746346"/>
              <a:ext cx="271272" cy="1391409"/>
            </a:xfrm>
            <a:prstGeom prst="leftBrace">
              <a:avLst>
                <a:gd name="adj1" fmla="val 67655"/>
                <a:gd name="adj2" fmla="val 50000"/>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chemeClr val="accent3"/>
                </a:solidFill>
              </a:endParaRPr>
            </a:p>
          </p:txBody>
        </p:sp>
        <p:sp>
          <p:nvSpPr>
            <p:cNvPr id="21" name="TextBox 20">
              <a:extLst>
                <a:ext uri="{FF2B5EF4-FFF2-40B4-BE49-F238E27FC236}">
                  <a16:creationId xmlns:a16="http://schemas.microsoft.com/office/drawing/2014/main" id="{56096642-11F9-D6FE-5076-847AD8CA3D32}"/>
                </a:ext>
              </a:extLst>
            </p:cNvPr>
            <p:cNvSpPr txBox="1"/>
            <p:nvPr/>
          </p:nvSpPr>
          <p:spPr>
            <a:xfrm>
              <a:off x="6541014" y="5545030"/>
              <a:ext cx="1694695" cy="400110"/>
            </a:xfrm>
            <a:prstGeom prst="rect">
              <a:avLst/>
            </a:prstGeom>
            <a:noFill/>
          </p:spPr>
          <p:txBody>
            <a:bodyPr wrap="none" rtlCol="0">
              <a:spAutoFit/>
            </a:bodyPr>
            <a:lstStyle/>
            <a:p>
              <a:r>
                <a:rPr lang="en-US" sz="2000" b="1" dirty="0">
                  <a:solidFill>
                    <a:schemeClr val="accent1"/>
                  </a:solidFill>
                </a:rPr>
                <a:t>Focal length</a:t>
              </a:r>
            </a:p>
          </p:txBody>
        </p:sp>
        <p:sp>
          <p:nvSpPr>
            <p:cNvPr id="22" name="TextBox 21">
              <a:extLst>
                <a:ext uri="{FF2B5EF4-FFF2-40B4-BE49-F238E27FC236}">
                  <a16:creationId xmlns:a16="http://schemas.microsoft.com/office/drawing/2014/main" id="{CBD76F4C-997A-87F0-8787-E026226E5C1B}"/>
                </a:ext>
              </a:extLst>
            </p:cNvPr>
            <p:cNvSpPr txBox="1"/>
            <p:nvPr/>
          </p:nvSpPr>
          <p:spPr>
            <a:xfrm>
              <a:off x="8140591" y="5577687"/>
              <a:ext cx="1821332" cy="400110"/>
            </a:xfrm>
            <a:prstGeom prst="rect">
              <a:avLst/>
            </a:prstGeom>
            <a:noFill/>
          </p:spPr>
          <p:txBody>
            <a:bodyPr wrap="none" rtlCol="0">
              <a:spAutoFit/>
            </a:bodyPr>
            <a:lstStyle/>
            <a:p>
              <a:r>
                <a:rPr lang="en-US" sz="2000" b="1" dirty="0">
                  <a:solidFill>
                    <a:schemeClr val="accent3"/>
                  </a:solidFill>
                </a:rPr>
                <a:t>Depth of field</a:t>
              </a:r>
            </a:p>
          </p:txBody>
        </p:sp>
      </p:grpSp>
      <p:pic>
        <p:nvPicPr>
          <p:cNvPr id="2" name="Picture 1" descr="Graphical user interface&#10;&#10;Description automatically generated">
            <a:extLst>
              <a:ext uri="{FF2B5EF4-FFF2-40B4-BE49-F238E27FC236}">
                <a16:creationId xmlns:a16="http://schemas.microsoft.com/office/drawing/2014/main" id="{01571F42-2827-ADDB-38F6-2F94DA3E70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363" y="924459"/>
            <a:ext cx="7197451" cy="2786173"/>
          </a:xfrm>
          <a:prstGeom prst="rect">
            <a:avLst/>
          </a:prstGeom>
        </p:spPr>
      </p:pic>
      <p:pic>
        <p:nvPicPr>
          <p:cNvPr id="8" name="Picture 7">
            <a:extLst>
              <a:ext uri="{FF2B5EF4-FFF2-40B4-BE49-F238E27FC236}">
                <a16:creationId xmlns:a16="http://schemas.microsoft.com/office/drawing/2014/main" id="{C0EA8EC1-8DC0-6205-31D4-938CB30E2190}"/>
              </a:ext>
            </a:extLst>
          </p:cNvPr>
          <p:cNvPicPr>
            <a:picLocks noChangeAspect="1"/>
          </p:cNvPicPr>
          <p:nvPr/>
        </p:nvPicPr>
        <p:blipFill>
          <a:blip r:embed="rId8"/>
          <a:stretch>
            <a:fillRect/>
          </a:stretch>
        </p:blipFill>
        <p:spPr>
          <a:xfrm>
            <a:off x="7675323" y="1348855"/>
            <a:ext cx="4070884" cy="2170282"/>
          </a:xfrm>
          <a:prstGeom prst="rect">
            <a:avLst/>
          </a:prstGeom>
        </p:spPr>
      </p:pic>
    </p:spTree>
    <p:extLst>
      <p:ext uri="{BB962C8B-B14F-4D97-AF65-F5344CB8AC3E}">
        <p14:creationId xmlns:p14="http://schemas.microsoft.com/office/powerpoint/2010/main" val="259918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24B0F0-7474-6AFD-03A8-0871BCE1BF37}"/>
              </a:ext>
            </a:extLst>
          </p:cNvPr>
          <p:cNvSpPr/>
          <p:nvPr/>
        </p:nvSpPr>
        <p:spPr>
          <a:xfrm>
            <a:off x="198306" y="0"/>
            <a:ext cx="12099861" cy="523220"/>
          </a:xfrm>
          <a:prstGeom prst="rect">
            <a:avLst/>
          </a:prstGeom>
        </p:spPr>
        <p:txBody>
          <a:bodyPr wrap="square">
            <a:spAutoFit/>
          </a:bodyPr>
          <a:lstStyle/>
          <a:p>
            <a:r>
              <a:rPr lang="en-US" sz="2800" b="1" dirty="0">
                <a:solidFill>
                  <a:schemeClr val="accent1"/>
                </a:solidFill>
              </a:rPr>
              <a:t>Implemented Movable BPM to Discern Individual Tracks</a:t>
            </a:r>
            <a:endParaRPr lang="en-US" sz="2800" b="1" dirty="0">
              <a:solidFill>
                <a:schemeClr val="accent2"/>
              </a:solidFill>
            </a:endParaRPr>
          </a:p>
        </p:txBody>
      </p:sp>
      <p:pic>
        <p:nvPicPr>
          <p:cNvPr id="5" name="Picture 4" descr="Diagram&#10;&#10;Description automatically generated">
            <a:extLst>
              <a:ext uri="{FF2B5EF4-FFF2-40B4-BE49-F238E27FC236}">
                <a16:creationId xmlns:a16="http://schemas.microsoft.com/office/drawing/2014/main" id="{CE396190-0F39-303F-0012-66089C758F77}"/>
              </a:ext>
            </a:extLst>
          </p:cNvPr>
          <p:cNvPicPr>
            <a:picLocks noChangeAspect="1"/>
          </p:cNvPicPr>
          <p:nvPr/>
        </p:nvPicPr>
        <p:blipFill>
          <a:blip r:embed="rId2"/>
          <a:stretch>
            <a:fillRect/>
          </a:stretch>
        </p:blipFill>
        <p:spPr>
          <a:xfrm>
            <a:off x="942234" y="762542"/>
            <a:ext cx="10307532" cy="5447427"/>
          </a:xfrm>
          <a:prstGeom prst="rect">
            <a:avLst/>
          </a:prstGeom>
        </p:spPr>
      </p:pic>
      <p:sp>
        <p:nvSpPr>
          <p:cNvPr id="3" name="TextBox 2">
            <a:extLst>
              <a:ext uri="{FF2B5EF4-FFF2-40B4-BE49-F238E27FC236}">
                <a16:creationId xmlns:a16="http://schemas.microsoft.com/office/drawing/2014/main" id="{33058689-E625-029C-3EED-E323AA91E622}"/>
              </a:ext>
            </a:extLst>
          </p:cNvPr>
          <p:cNvSpPr txBox="1"/>
          <p:nvPr/>
        </p:nvSpPr>
        <p:spPr>
          <a:xfrm>
            <a:off x="1063487" y="6049181"/>
            <a:ext cx="755335" cy="400110"/>
          </a:xfrm>
          <a:prstGeom prst="rect">
            <a:avLst/>
          </a:prstGeom>
          <a:solidFill>
            <a:schemeClr val="accent2">
              <a:lumMod val="20000"/>
              <a:lumOff val="80000"/>
            </a:schemeClr>
          </a:solidFill>
        </p:spPr>
        <p:txBody>
          <a:bodyPr wrap="none" rtlCol="0">
            <a:spAutoFit/>
          </a:bodyPr>
          <a:lstStyle/>
          <a:p>
            <a:r>
              <a:rPr lang="en-US" sz="2000" dirty="0"/>
              <a:t>2019</a:t>
            </a:r>
          </a:p>
        </p:txBody>
      </p:sp>
      <p:sp>
        <p:nvSpPr>
          <p:cNvPr id="4" name="TextBox 3">
            <a:extLst>
              <a:ext uri="{FF2B5EF4-FFF2-40B4-BE49-F238E27FC236}">
                <a16:creationId xmlns:a16="http://schemas.microsoft.com/office/drawing/2014/main" id="{617C7B2A-8190-5F42-7011-305E8375A25D}"/>
              </a:ext>
            </a:extLst>
          </p:cNvPr>
          <p:cNvSpPr txBox="1"/>
          <p:nvPr/>
        </p:nvSpPr>
        <p:spPr>
          <a:xfrm>
            <a:off x="6394174" y="6009914"/>
            <a:ext cx="755335" cy="400110"/>
          </a:xfrm>
          <a:prstGeom prst="rect">
            <a:avLst/>
          </a:prstGeom>
          <a:solidFill>
            <a:schemeClr val="accent2">
              <a:lumMod val="20000"/>
              <a:lumOff val="80000"/>
            </a:schemeClr>
          </a:solidFill>
        </p:spPr>
        <p:txBody>
          <a:bodyPr wrap="none" rtlCol="0">
            <a:spAutoFit/>
          </a:bodyPr>
          <a:lstStyle/>
          <a:p>
            <a:r>
              <a:rPr lang="en-US" sz="2000" dirty="0"/>
              <a:t>2021</a:t>
            </a:r>
          </a:p>
        </p:txBody>
      </p:sp>
      <p:sp>
        <p:nvSpPr>
          <p:cNvPr id="6" name="TextBox 5">
            <a:extLst>
              <a:ext uri="{FF2B5EF4-FFF2-40B4-BE49-F238E27FC236}">
                <a16:creationId xmlns:a16="http://schemas.microsoft.com/office/drawing/2014/main" id="{6FE6BAC2-A7E5-2E62-1D8F-D44B7AD2D7BA}"/>
              </a:ext>
            </a:extLst>
          </p:cNvPr>
          <p:cNvSpPr txBox="1"/>
          <p:nvPr/>
        </p:nvSpPr>
        <p:spPr>
          <a:xfrm>
            <a:off x="11049000" y="1838792"/>
            <a:ext cx="755335" cy="400110"/>
          </a:xfrm>
          <a:prstGeom prst="rect">
            <a:avLst/>
          </a:prstGeom>
          <a:solidFill>
            <a:schemeClr val="accent2">
              <a:lumMod val="20000"/>
              <a:lumOff val="80000"/>
            </a:schemeClr>
          </a:solidFill>
        </p:spPr>
        <p:txBody>
          <a:bodyPr wrap="none" rtlCol="0">
            <a:spAutoFit/>
          </a:bodyPr>
          <a:lstStyle/>
          <a:p>
            <a:r>
              <a:rPr lang="en-US" sz="2000" dirty="0"/>
              <a:t>2022</a:t>
            </a:r>
          </a:p>
        </p:txBody>
      </p:sp>
    </p:spTree>
    <p:extLst>
      <p:ext uri="{BB962C8B-B14F-4D97-AF65-F5344CB8AC3E}">
        <p14:creationId xmlns:p14="http://schemas.microsoft.com/office/powerpoint/2010/main" val="3864571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24B0F0-7474-6AFD-03A8-0871BCE1BF37}"/>
              </a:ext>
            </a:extLst>
          </p:cNvPr>
          <p:cNvSpPr/>
          <p:nvPr/>
        </p:nvSpPr>
        <p:spPr>
          <a:xfrm>
            <a:off x="198306" y="0"/>
            <a:ext cx="12099861" cy="523220"/>
          </a:xfrm>
          <a:prstGeom prst="rect">
            <a:avLst/>
          </a:prstGeom>
        </p:spPr>
        <p:txBody>
          <a:bodyPr wrap="square">
            <a:spAutoFit/>
          </a:bodyPr>
          <a:lstStyle/>
          <a:p>
            <a:r>
              <a:rPr lang="en-US" sz="2800" b="1" dirty="0">
                <a:solidFill>
                  <a:schemeClr val="accent1"/>
                </a:solidFill>
              </a:rPr>
              <a:t>Experimental overview: LWFA chamber setup</a:t>
            </a:r>
            <a:endParaRPr lang="en-US" sz="2800" b="1" dirty="0">
              <a:solidFill>
                <a:schemeClr val="accent2"/>
              </a:solidFill>
            </a:endParaRPr>
          </a:p>
        </p:txBody>
      </p:sp>
      <p:pic>
        <p:nvPicPr>
          <p:cNvPr id="3" name="Picture 2">
            <a:extLst>
              <a:ext uri="{FF2B5EF4-FFF2-40B4-BE49-F238E27FC236}">
                <a16:creationId xmlns:a16="http://schemas.microsoft.com/office/drawing/2014/main" id="{DEE28ED5-0259-2A90-328F-42330441740F}"/>
              </a:ext>
            </a:extLst>
          </p:cNvPr>
          <p:cNvPicPr>
            <a:picLocks noChangeAspect="1"/>
          </p:cNvPicPr>
          <p:nvPr/>
        </p:nvPicPr>
        <p:blipFill rotWithShape="1">
          <a:blip r:embed="rId4"/>
          <a:srcRect r="7203"/>
          <a:stretch/>
        </p:blipFill>
        <p:spPr>
          <a:xfrm>
            <a:off x="1468009" y="807257"/>
            <a:ext cx="9255982" cy="5610669"/>
          </a:xfrm>
          <a:prstGeom prst="rect">
            <a:avLst/>
          </a:prstGeom>
        </p:spPr>
      </p:pic>
      <p:cxnSp>
        <p:nvCxnSpPr>
          <p:cNvPr id="6" name="Straight Arrow Connector 5">
            <a:extLst>
              <a:ext uri="{FF2B5EF4-FFF2-40B4-BE49-F238E27FC236}">
                <a16:creationId xmlns:a16="http://schemas.microsoft.com/office/drawing/2014/main" id="{1F62DAA1-6DD9-8772-02A0-415AD0BA5314}"/>
              </a:ext>
            </a:extLst>
          </p:cNvPr>
          <p:cNvCxnSpPr>
            <a:cxnSpLocks/>
          </p:cNvCxnSpPr>
          <p:nvPr/>
        </p:nvCxnSpPr>
        <p:spPr>
          <a:xfrm flipH="1">
            <a:off x="7140271" y="3904090"/>
            <a:ext cx="1645920"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07BEE03-3445-2E67-BC54-134081E0CBAC}"/>
              </a:ext>
            </a:extLst>
          </p:cNvPr>
          <p:cNvCxnSpPr>
            <a:cxnSpLocks/>
          </p:cNvCxnSpPr>
          <p:nvPr/>
        </p:nvCxnSpPr>
        <p:spPr>
          <a:xfrm flipH="1">
            <a:off x="7765374" y="525458"/>
            <a:ext cx="866692" cy="83645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95C456C-F779-36C8-5010-538CAF06D9CF}"/>
              </a:ext>
            </a:extLst>
          </p:cNvPr>
          <p:cNvCxnSpPr>
            <a:cxnSpLocks/>
          </p:cNvCxnSpPr>
          <p:nvPr/>
        </p:nvCxnSpPr>
        <p:spPr>
          <a:xfrm flipH="1">
            <a:off x="7410616" y="2953910"/>
            <a:ext cx="677605" cy="87861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02DB1C-67CC-0573-3DDB-C19B01FF935B}"/>
              </a:ext>
            </a:extLst>
          </p:cNvPr>
          <p:cNvCxnSpPr/>
          <p:nvPr/>
        </p:nvCxnSpPr>
        <p:spPr>
          <a:xfrm flipH="1">
            <a:off x="4460682" y="2170706"/>
            <a:ext cx="731520" cy="27511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8D5FAEC-7B36-32D5-FBDF-FB856A3C2FCA}"/>
              </a:ext>
            </a:extLst>
          </p:cNvPr>
          <p:cNvCxnSpPr>
            <a:cxnSpLocks/>
          </p:cNvCxnSpPr>
          <p:nvPr/>
        </p:nvCxnSpPr>
        <p:spPr>
          <a:xfrm>
            <a:off x="4460682" y="4921857"/>
            <a:ext cx="276705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906FFC5-45A6-7E3C-AADE-EA2746D08FBA}"/>
              </a:ext>
            </a:extLst>
          </p:cNvPr>
          <p:cNvCxnSpPr>
            <a:cxnSpLocks/>
          </p:cNvCxnSpPr>
          <p:nvPr/>
        </p:nvCxnSpPr>
        <p:spPr>
          <a:xfrm flipH="1" flipV="1">
            <a:off x="6918961" y="2256480"/>
            <a:ext cx="308775" cy="26653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CBF588A-779D-F955-2045-386EDDD6C285}"/>
              </a:ext>
            </a:extLst>
          </p:cNvPr>
          <p:cNvCxnSpPr/>
          <p:nvPr/>
        </p:nvCxnSpPr>
        <p:spPr>
          <a:xfrm flipH="1" flipV="1">
            <a:off x="6790414" y="3013544"/>
            <a:ext cx="71562" cy="66791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D22F2FD-4017-DDEB-30B2-7FA9C68CB356}"/>
              </a:ext>
            </a:extLst>
          </p:cNvPr>
          <p:cNvCxnSpPr>
            <a:cxnSpLocks/>
          </p:cNvCxnSpPr>
          <p:nvPr/>
        </p:nvCxnSpPr>
        <p:spPr>
          <a:xfrm flipH="1">
            <a:off x="4460682" y="3052077"/>
            <a:ext cx="2272747" cy="136519"/>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89040A6-D4EF-7803-E63F-D4DBA9F5C7FF}"/>
              </a:ext>
            </a:extLst>
          </p:cNvPr>
          <p:cNvCxnSpPr>
            <a:cxnSpLocks/>
          </p:cNvCxnSpPr>
          <p:nvPr/>
        </p:nvCxnSpPr>
        <p:spPr>
          <a:xfrm>
            <a:off x="4468634" y="3275684"/>
            <a:ext cx="56985" cy="336907"/>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D737DE2-3CA4-A778-4F04-F7FCDF231216}"/>
              </a:ext>
            </a:extLst>
          </p:cNvPr>
          <p:cNvCxnSpPr>
            <a:cxnSpLocks/>
          </p:cNvCxnSpPr>
          <p:nvPr/>
        </p:nvCxnSpPr>
        <p:spPr>
          <a:xfrm flipH="1" flipV="1">
            <a:off x="4190337" y="3589168"/>
            <a:ext cx="321699" cy="1055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7AD30BE-9049-16B3-CF31-0527A3BDB18C}"/>
              </a:ext>
            </a:extLst>
          </p:cNvPr>
          <p:cNvCxnSpPr>
            <a:cxnSpLocks/>
          </p:cNvCxnSpPr>
          <p:nvPr/>
        </p:nvCxnSpPr>
        <p:spPr>
          <a:xfrm flipV="1">
            <a:off x="4190337" y="3350223"/>
            <a:ext cx="8613" cy="23894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045A203-B986-C525-7076-5AF0EF293B2E}"/>
              </a:ext>
            </a:extLst>
          </p:cNvPr>
          <p:cNvCxnSpPr>
            <a:cxnSpLocks/>
          </p:cNvCxnSpPr>
          <p:nvPr/>
        </p:nvCxnSpPr>
        <p:spPr>
          <a:xfrm flipH="1" flipV="1">
            <a:off x="3625795" y="3347499"/>
            <a:ext cx="536051" cy="1400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55BFD4A-366E-3503-383A-49AFE31306C0}"/>
              </a:ext>
            </a:extLst>
          </p:cNvPr>
          <p:cNvSpPr txBox="1"/>
          <p:nvPr/>
        </p:nvSpPr>
        <p:spPr>
          <a:xfrm>
            <a:off x="4041336" y="2082368"/>
            <a:ext cx="838691" cy="369332"/>
          </a:xfrm>
          <a:prstGeom prst="rect">
            <a:avLst/>
          </a:prstGeom>
          <a:solidFill>
            <a:srgbClr val="FF0000"/>
          </a:solidFill>
          <a:ln>
            <a:solidFill>
              <a:schemeClr val="tx1"/>
            </a:solidFill>
          </a:ln>
        </p:spPr>
        <p:txBody>
          <a:bodyPr wrap="none" rtlCol="0">
            <a:spAutoFit/>
          </a:bodyPr>
          <a:lstStyle/>
          <a:p>
            <a:r>
              <a:rPr lang="en-US" dirty="0">
                <a:solidFill>
                  <a:schemeClr val="bg1"/>
                </a:solidFill>
              </a:rPr>
              <a:t>CO</a:t>
            </a:r>
            <a:r>
              <a:rPr lang="en-US" baseline="-25000" dirty="0">
                <a:solidFill>
                  <a:schemeClr val="bg1"/>
                </a:solidFill>
              </a:rPr>
              <a:t>2 </a:t>
            </a:r>
            <a:r>
              <a:rPr lang="en-US" dirty="0">
                <a:solidFill>
                  <a:schemeClr val="bg1"/>
                </a:solidFill>
              </a:rPr>
              <a:t>in</a:t>
            </a:r>
          </a:p>
        </p:txBody>
      </p:sp>
      <p:sp>
        <p:nvSpPr>
          <p:cNvPr id="45" name="TextBox 44">
            <a:extLst>
              <a:ext uri="{FF2B5EF4-FFF2-40B4-BE49-F238E27FC236}">
                <a16:creationId xmlns:a16="http://schemas.microsoft.com/office/drawing/2014/main" id="{89899CD1-3594-A3BD-B011-0FA2970BC1F4}"/>
              </a:ext>
            </a:extLst>
          </p:cNvPr>
          <p:cNvSpPr txBox="1"/>
          <p:nvPr/>
        </p:nvSpPr>
        <p:spPr>
          <a:xfrm>
            <a:off x="7116417" y="2071813"/>
            <a:ext cx="979755" cy="369332"/>
          </a:xfrm>
          <a:prstGeom prst="rect">
            <a:avLst/>
          </a:prstGeom>
          <a:solidFill>
            <a:srgbClr val="FF0000"/>
          </a:solidFill>
          <a:ln>
            <a:solidFill>
              <a:schemeClr val="tx1"/>
            </a:solidFill>
          </a:ln>
        </p:spPr>
        <p:txBody>
          <a:bodyPr wrap="none" rtlCol="0">
            <a:spAutoFit/>
          </a:bodyPr>
          <a:lstStyle/>
          <a:p>
            <a:r>
              <a:rPr lang="en-US" dirty="0">
                <a:solidFill>
                  <a:schemeClr val="bg1"/>
                </a:solidFill>
              </a:rPr>
              <a:t>CO</a:t>
            </a:r>
            <a:r>
              <a:rPr lang="en-US" baseline="-25000" dirty="0">
                <a:solidFill>
                  <a:schemeClr val="bg1"/>
                </a:solidFill>
              </a:rPr>
              <a:t>2 </a:t>
            </a:r>
            <a:r>
              <a:rPr lang="en-US" dirty="0">
                <a:solidFill>
                  <a:schemeClr val="bg1"/>
                </a:solidFill>
              </a:rPr>
              <a:t>out</a:t>
            </a:r>
          </a:p>
        </p:txBody>
      </p:sp>
      <p:sp>
        <p:nvSpPr>
          <p:cNvPr id="46" name="TextBox 45">
            <a:extLst>
              <a:ext uri="{FF2B5EF4-FFF2-40B4-BE49-F238E27FC236}">
                <a16:creationId xmlns:a16="http://schemas.microsoft.com/office/drawing/2014/main" id="{0A3C7ECB-4779-473C-2008-87AE0502E416}"/>
              </a:ext>
            </a:extLst>
          </p:cNvPr>
          <p:cNvSpPr txBox="1"/>
          <p:nvPr/>
        </p:nvSpPr>
        <p:spPr>
          <a:xfrm>
            <a:off x="8088221" y="4154085"/>
            <a:ext cx="1210588" cy="369332"/>
          </a:xfrm>
          <a:prstGeom prst="rect">
            <a:avLst/>
          </a:prstGeom>
          <a:solidFill>
            <a:schemeClr val="accent6"/>
          </a:solidFill>
          <a:ln>
            <a:solidFill>
              <a:schemeClr val="tx1"/>
            </a:solidFill>
          </a:ln>
        </p:spPr>
        <p:txBody>
          <a:bodyPr wrap="none" rtlCol="0">
            <a:spAutoFit/>
          </a:bodyPr>
          <a:lstStyle/>
          <a:p>
            <a:r>
              <a:rPr lang="en-US" dirty="0">
                <a:solidFill>
                  <a:schemeClr val="bg1"/>
                </a:solidFill>
              </a:rPr>
              <a:t>e-beam in</a:t>
            </a:r>
          </a:p>
        </p:txBody>
      </p:sp>
      <p:sp>
        <p:nvSpPr>
          <p:cNvPr id="47" name="TextBox 46">
            <a:extLst>
              <a:ext uri="{FF2B5EF4-FFF2-40B4-BE49-F238E27FC236}">
                <a16:creationId xmlns:a16="http://schemas.microsoft.com/office/drawing/2014/main" id="{30B30562-D15A-B376-6E3D-ED11296F9BE4}"/>
              </a:ext>
            </a:extLst>
          </p:cNvPr>
          <p:cNvSpPr txBox="1"/>
          <p:nvPr/>
        </p:nvSpPr>
        <p:spPr>
          <a:xfrm>
            <a:off x="8119108" y="2519249"/>
            <a:ext cx="2274982" cy="369332"/>
          </a:xfrm>
          <a:prstGeom prst="rect">
            <a:avLst/>
          </a:prstGeom>
          <a:solidFill>
            <a:schemeClr val="accent1"/>
          </a:solidFill>
          <a:ln>
            <a:solidFill>
              <a:schemeClr val="tx1"/>
            </a:solidFill>
          </a:ln>
        </p:spPr>
        <p:txBody>
          <a:bodyPr wrap="none" rtlCol="0">
            <a:spAutoFit/>
          </a:bodyPr>
          <a:lstStyle/>
          <a:p>
            <a:r>
              <a:rPr lang="en-US" dirty="0">
                <a:solidFill>
                  <a:schemeClr val="bg1"/>
                </a:solidFill>
              </a:rPr>
              <a:t>TEM grids assembly</a:t>
            </a:r>
          </a:p>
        </p:txBody>
      </p:sp>
      <p:sp>
        <p:nvSpPr>
          <p:cNvPr id="49" name="TextBox 48">
            <a:extLst>
              <a:ext uri="{FF2B5EF4-FFF2-40B4-BE49-F238E27FC236}">
                <a16:creationId xmlns:a16="http://schemas.microsoft.com/office/drawing/2014/main" id="{154253ED-B85A-5775-E7DD-25E4BCC39A3A}"/>
              </a:ext>
            </a:extLst>
          </p:cNvPr>
          <p:cNvSpPr txBox="1"/>
          <p:nvPr/>
        </p:nvSpPr>
        <p:spPr>
          <a:xfrm>
            <a:off x="8632066" y="187931"/>
            <a:ext cx="851515" cy="369332"/>
          </a:xfrm>
          <a:prstGeom prst="rect">
            <a:avLst/>
          </a:prstGeom>
          <a:solidFill>
            <a:schemeClr val="accent1"/>
          </a:solidFill>
          <a:ln>
            <a:solidFill>
              <a:schemeClr val="tx1"/>
            </a:solidFill>
          </a:ln>
        </p:spPr>
        <p:txBody>
          <a:bodyPr wrap="none" rtlCol="0">
            <a:spAutoFit/>
          </a:bodyPr>
          <a:lstStyle/>
          <a:p>
            <a:r>
              <a:rPr lang="en-US" dirty="0">
                <a:solidFill>
                  <a:schemeClr val="bg1"/>
                </a:solidFill>
              </a:rPr>
              <a:t>nozzle</a:t>
            </a:r>
          </a:p>
        </p:txBody>
      </p:sp>
    </p:spTree>
    <p:extLst>
      <p:ext uri="{BB962C8B-B14F-4D97-AF65-F5344CB8AC3E}">
        <p14:creationId xmlns:p14="http://schemas.microsoft.com/office/powerpoint/2010/main" val="41546158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EC183974-1FCD-0465-BB10-EDE901556EA9}"/>
              </a:ext>
            </a:extLst>
          </p:cNvPr>
          <p:cNvSpPr>
            <a:spLocks noGrp="1"/>
          </p:cNvSpPr>
          <p:nvPr>
            <p:ph type="sldNum" sz="quarter" idx="4"/>
          </p:nvPr>
        </p:nvSpPr>
        <p:spPr>
          <a:prstGeom prst="rect">
            <a:avLst/>
          </a:prstGeom>
        </p:spPr>
        <p:txBody>
          <a:bodyPr/>
          <a:lstStyle>
            <a:defPPr>
              <a:defRPr lang="en-US"/>
            </a:defPPr>
            <a:lvl1pPr marL="0" algn="r" defTabSz="914400" rtl="0" eaLnBrk="1" latinLnBrk="0" hangingPunct="1">
              <a:defRPr sz="1000" b="1" i="0" kern="1200">
                <a:solidFill>
                  <a:srgbClr val="828383"/>
                </a:solidFill>
                <a:latin typeface="Georgia" charset="0"/>
                <a:ea typeface="Georgia" charset="0"/>
                <a:cs typeface="Georgi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9EFAE9-95DC-BB4E-8D7A-5491B8EE95E6}" type="slidenum">
              <a:rPr lang="en-US" smtClean="0"/>
              <a:pPr/>
              <a:t>9</a:t>
            </a:fld>
            <a:endParaRPr lang="en-US"/>
          </a:p>
        </p:txBody>
      </p:sp>
      <p:pic>
        <p:nvPicPr>
          <p:cNvPr id="6" name="Picture 5">
            <a:extLst>
              <a:ext uri="{FF2B5EF4-FFF2-40B4-BE49-F238E27FC236}">
                <a16:creationId xmlns:a16="http://schemas.microsoft.com/office/drawing/2014/main" id="{4D42AB86-D63F-7848-BA8C-E82C4B8A5F2E}"/>
              </a:ext>
            </a:extLst>
          </p:cNvPr>
          <p:cNvPicPr>
            <a:picLocks noChangeAspect="1"/>
          </p:cNvPicPr>
          <p:nvPr/>
        </p:nvPicPr>
        <p:blipFill>
          <a:blip r:embed="rId4"/>
          <a:stretch>
            <a:fillRect/>
          </a:stretch>
        </p:blipFill>
        <p:spPr>
          <a:xfrm>
            <a:off x="6574272" y="1246111"/>
            <a:ext cx="3814328" cy="3383659"/>
          </a:xfrm>
          <a:prstGeom prst="rect">
            <a:avLst/>
          </a:prstGeom>
        </p:spPr>
      </p:pic>
      <p:cxnSp>
        <p:nvCxnSpPr>
          <p:cNvPr id="7" name="Straight Arrow Connector 6">
            <a:extLst>
              <a:ext uri="{FF2B5EF4-FFF2-40B4-BE49-F238E27FC236}">
                <a16:creationId xmlns:a16="http://schemas.microsoft.com/office/drawing/2014/main" id="{479E0528-ED5C-BE4C-919D-7A19007C99B9}"/>
              </a:ext>
            </a:extLst>
          </p:cNvPr>
          <p:cNvCxnSpPr>
            <a:cxnSpLocks/>
          </p:cNvCxnSpPr>
          <p:nvPr/>
        </p:nvCxnSpPr>
        <p:spPr>
          <a:xfrm flipH="1">
            <a:off x="9141235" y="3429000"/>
            <a:ext cx="838231" cy="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CDE0DC-9AF7-CF47-B14C-C620C3D10DCA}"/>
              </a:ext>
            </a:extLst>
          </p:cNvPr>
          <p:cNvSpPr txBox="1"/>
          <p:nvPr/>
        </p:nvSpPr>
        <p:spPr>
          <a:xfrm>
            <a:off x="9507649" y="3004029"/>
            <a:ext cx="943634" cy="364315"/>
          </a:xfrm>
          <a:prstGeom prst="rect">
            <a:avLst/>
          </a:prstGeom>
          <a:solidFill>
            <a:schemeClr val="accent6"/>
          </a:solidFill>
          <a:ln>
            <a:solidFill>
              <a:schemeClr val="tx1"/>
            </a:solidFill>
          </a:ln>
        </p:spPr>
        <p:txBody>
          <a:bodyPr wrap="none" rtlCol="0">
            <a:spAutoFit/>
          </a:bodyPr>
          <a:lstStyle/>
          <a:p>
            <a:r>
              <a:rPr lang="en-US" sz="1600" dirty="0"/>
              <a:t>e-beam</a:t>
            </a:r>
          </a:p>
        </p:txBody>
      </p:sp>
      <p:cxnSp>
        <p:nvCxnSpPr>
          <p:cNvPr id="10" name="Straight Arrow Connector 9">
            <a:extLst>
              <a:ext uri="{FF2B5EF4-FFF2-40B4-BE49-F238E27FC236}">
                <a16:creationId xmlns:a16="http://schemas.microsoft.com/office/drawing/2014/main" id="{B94320E1-C140-7345-88E5-623ED48DDA2C}"/>
              </a:ext>
            </a:extLst>
          </p:cNvPr>
          <p:cNvCxnSpPr>
            <a:cxnSpLocks/>
          </p:cNvCxnSpPr>
          <p:nvPr/>
        </p:nvCxnSpPr>
        <p:spPr>
          <a:xfrm flipH="1" flipV="1">
            <a:off x="8988881" y="1683339"/>
            <a:ext cx="125937" cy="1745661"/>
          </a:xfrm>
          <a:prstGeom prst="straightConnector1">
            <a:avLst/>
          </a:prstGeom>
          <a:ln w="571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68A5170-EF24-2244-9D39-F182CD902A56}"/>
              </a:ext>
            </a:extLst>
          </p:cNvPr>
          <p:cNvCxnSpPr>
            <a:cxnSpLocks/>
          </p:cNvCxnSpPr>
          <p:nvPr/>
        </p:nvCxnSpPr>
        <p:spPr>
          <a:xfrm flipH="1">
            <a:off x="6574272" y="1695860"/>
            <a:ext cx="2414609" cy="0"/>
          </a:xfrm>
          <a:prstGeom prst="straightConnector1">
            <a:avLst/>
          </a:prstGeom>
          <a:ln w="571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460D5C9-97D2-B94C-8692-AA56B138F6A3}"/>
              </a:ext>
            </a:extLst>
          </p:cNvPr>
          <p:cNvPicPr>
            <a:picLocks noChangeAspect="1"/>
          </p:cNvPicPr>
          <p:nvPr/>
        </p:nvPicPr>
        <p:blipFill>
          <a:blip r:embed="rId5"/>
          <a:stretch>
            <a:fillRect/>
          </a:stretch>
        </p:blipFill>
        <p:spPr>
          <a:xfrm>
            <a:off x="1279003" y="1248960"/>
            <a:ext cx="4499497" cy="3374623"/>
          </a:xfrm>
          <a:prstGeom prst="rect">
            <a:avLst/>
          </a:prstGeom>
        </p:spPr>
      </p:pic>
      <p:cxnSp>
        <p:nvCxnSpPr>
          <p:cNvPr id="53" name="Straight Arrow Connector 52">
            <a:extLst>
              <a:ext uri="{FF2B5EF4-FFF2-40B4-BE49-F238E27FC236}">
                <a16:creationId xmlns:a16="http://schemas.microsoft.com/office/drawing/2014/main" id="{AB544F06-5120-6C45-AF92-692454A34A76}"/>
              </a:ext>
            </a:extLst>
          </p:cNvPr>
          <p:cNvCxnSpPr>
            <a:cxnSpLocks/>
          </p:cNvCxnSpPr>
          <p:nvPr/>
        </p:nvCxnSpPr>
        <p:spPr>
          <a:xfrm flipH="1">
            <a:off x="4113068" y="3313996"/>
            <a:ext cx="1223844"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65ABED1-0400-F941-BCA5-A548EF7F4FAE}"/>
              </a:ext>
            </a:extLst>
          </p:cNvPr>
          <p:cNvCxnSpPr>
            <a:cxnSpLocks/>
          </p:cNvCxnSpPr>
          <p:nvPr/>
        </p:nvCxnSpPr>
        <p:spPr>
          <a:xfrm flipH="1">
            <a:off x="3272195" y="3323852"/>
            <a:ext cx="513111"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0B996AF-C4A3-CC4D-B65C-9835D77BDEDD}"/>
              </a:ext>
            </a:extLst>
          </p:cNvPr>
          <p:cNvCxnSpPr>
            <a:cxnSpLocks/>
          </p:cNvCxnSpPr>
          <p:nvPr/>
        </p:nvCxnSpPr>
        <p:spPr>
          <a:xfrm flipV="1">
            <a:off x="3272195" y="1919057"/>
            <a:ext cx="0" cy="140479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A5A224FD-E74C-A2E1-84F1-63037EE4B21F}"/>
                  </a:ext>
                </a:extLst>
              </p:cNvPr>
              <p:cNvSpPr txBox="1"/>
              <p:nvPr/>
            </p:nvSpPr>
            <p:spPr>
              <a:xfrm>
                <a:off x="1129030" y="4934659"/>
                <a:ext cx="8850436" cy="1019190"/>
              </a:xfrm>
              <a:prstGeom prst="rect">
                <a:avLst/>
              </a:prstGeom>
              <a:noFill/>
            </p:spPr>
            <p:txBody>
              <a:bodyPr wrap="none" rtlCol="0">
                <a:spAutoFit/>
              </a:bodyPr>
              <a:lstStyle/>
              <a:p>
                <a:pPr marL="342900" indent="-342900">
                  <a:buFont typeface="Arial" panose="020B0604020202020204" pitchFamily="34" charset="0"/>
                  <a:buChar char="•"/>
                </a:pPr>
                <a:r>
                  <a:rPr lang="en-US" sz="2000" dirty="0"/>
                  <a:t>The central beam profile monitor has a range of 10 cm</a:t>
                </a:r>
              </a:p>
              <a:p>
                <a:pPr marL="342900" indent="-342900">
                  <a:buFont typeface="Arial" panose="020B0604020202020204" pitchFamily="34" charset="0"/>
                  <a:buChar char="•"/>
                </a:pPr>
                <a:r>
                  <a:rPr lang="en-US" sz="2000" dirty="0"/>
                  <a:t>Expected focal length at </a:t>
                </a:r>
                <a14:m>
                  <m:oMath xmlns:m="http://schemas.openxmlformats.org/officeDocument/2006/math">
                    <m:r>
                      <a:rPr lang="en-US" sz="2000" b="0" i="1" dirty="0" smtClean="0">
                        <a:latin typeface="Cambria Math" panose="02040503050406030204" pitchFamily="18" charset="0"/>
                      </a:rPr>
                      <m:t>1×</m:t>
                    </m:r>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10</m:t>
                        </m:r>
                      </m:e>
                      <m:sup>
                        <m:r>
                          <a:rPr lang="en-US" sz="2000" b="0" i="1" dirty="0" smtClean="0">
                            <a:latin typeface="Cambria Math" panose="02040503050406030204" pitchFamily="18" charset="0"/>
                          </a:rPr>
                          <m:t>15</m:t>
                        </m:r>
                      </m:sup>
                    </m:sSup>
                  </m:oMath>
                </a14:m>
                <a:r>
                  <a:rPr lang="en-US" sz="2000" dirty="0"/>
                  <a:t> cm</a:t>
                </a:r>
                <a:r>
                  <a:rPr lang="en-US" sz="2000" baseline="30000" dirty="0"/>
                  <a:t>-3</a:t>
                </a:r>
                <a:r>
                  <a:rPr lang="en-US" sz="2000" dirty="0"/>
                  <a:t> is about 3 cm </a:t>
                </a:r>
              </a:p>
              <a:p>
                <a:pPr marL="342900" indent="-342900">
                  <a:buFont typeface="Arial" panose="020B0604020202020204" pitchFamily="34" charset="0"/>
                  <a:buChar char="•"/>
                </a:pPr>
                <a:r>
                  <a:rPr lang="en-US" sz="2000" dirty="0"/>
                  <a:t>Two imaging configuration: 10 am </a:t>
                </a:r>
                <a:r>
                  <a:rPr lang="en-US" sz="2000" dirty="0" err="1"/>
                  <a:t>f.l.</a:t>
                </a:r>
                <a:r>
                  <a:rPr lang="en-US" sz="2000" dirty="0"/>
                  <a:t> aspheric lens, and a 3.4 cm </a:t>
                </a:r>
                <a:r>
                  <a:rPr lang="en-US" sz="2000" dirty="0" err="1"/>
                  <a:t>f.l.</a:t>
                </a:r>
                <a:r>
                  <a:rPr lang="en-US" sz="2000" dirty="0"/>
                  <a:t> 5x objective</a:t>
                </a:r>
              </a:p>
            </p:txBody>
          </p:sp>
        </mc:Choice>
        <mc:Fallback>
          <p:sp>
            <p:nvSpPr>
              <p:cNvPr id="21" name="TextBox 20">
                <a:extLst>
                  <a:ext uri="{FF2B5EF4-FFF2-40B4-BE49-F238E27FC236}">
                    <a16:creationId xmlns:a16="http://schemas.microsoft.com/office/drawing/2014/main" id="{A5A224FD-E74C-A2E1-84F1-63037EE4B21F}"/>
                  </a:ext>
                </a:extLst>
              </p:cNvPr>
              <p:cNvSpPr txBox="1">
                <a:spLocks noRot="1" noChangeAspect="1" noMove="1" noResize="1" noEditPoints="1" noAdjustHandles="1" noChangeArrowheads="1" noChangeShapeType="1" noTextEdit="1"/>
              </p:cNvSpPr>
              <p:nvPr/>
            </p:nvSpPr>
            <p:spPr>
              <a:xfrm>
                <a:off x="1129030" y="4934659"/>
                <a:ext cx="8850436" cy="1019190"/>
              </a:xfrm>
              <a:prstGeom prst="rect">
                <a:avLst/>
              </a:prstGeom>
              <a:blipFill>
                <a:blip r:embed="rId6"/>
                <a:stretch>
                  <a:fillRect l="-573" t="-3704" r="-9026" b="-1111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ADEF9A2A-E00B-0A6E-326A-39DC0194EA0F}"/>
              </a:ext>
            </a:extLst>
          </p:cNvPr>
          <p:cNvSpPr/>
          <p:nvPr/>
        </p:nvSpPr>
        <p:spPr>
          <a:xfrm>
            <a:off x="198306" y="0"/>
            <a:ext cx="12099861" cy="523220"/>
          </a:xfrm>
          <a:prstGeom prst="rect">
            <a:avLst/>
          </a:prstGeom>
        </p:spPr>
        <p:txBody>
          <a:bodyPr wrap="square">
            <a:spAutoFit/>
          </a:bodyPr>
          <a:lstStyle/>
          <a:p>
            <a:r>
              <a:rPr lang="en-US" sz="2800" b="1" dirty="0">
                <a:solidFill>
                  <a:schemeClr val="accent1"/>
                </a:solidFill>
              </a:rPr>
              <a:t>Experimental overview: Movable BPM</a:t>
            </a:r>
            <a:endParaRPr lang="en-US" sz="2800" b="1" dirty="0">
              <a:solidFill>
                <a:schemeClr val="accent2"/>
              </a:solidFill>
            </a:endParaRPr>
          </a:p>
        </p:txBody>
      </p:sp>
    </p:spTree>
    <p:extLst>
      <p:ext uri="{BB962C8B-B14F-4D97-AF65-F5344CB8AC3E}">
        <p14:creationId xmlns:p14="http://schemas.microsoft.com/office/powerpoint/2010/main" val="2509539236"/>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themeOverride>
</file>

<file path=ppt/theme/themeOverride2.xml><?xml version="1.0" encoding="utf-8"?>
<a:themeOverride xmlns:a="http://schemas.openxmlformats.org/drawingml/2006/main">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themeOverride>
</file>

<file path=docProps/app.xml><?xml version="1.0" encoding="utf-8"?>
<Properties xmlns="http://schemas.openxmlformats.org/officeDocument/2006/extended-properties" xmlns:vt="http://schemas.openxmlformats.org/officeDocument/2006/docPropsVTypes">
  <Template/>
  <TotalTime>28068</TotalTime>
  <Words>2066</Words>
  <Application>Microsoft Macintosh PowerPoint</Application>
  <PresentationFormat>Widescreen</PresentationFormat>
  <Paragraphs>208</Paragraphs>
  <Slides>26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Cambria Math</vt:lpstr>
      <vt:lpstr>Helvetica</vt:lpstr>
      <vt:lpstr>System Font Regular</vt:lpstr>
      <vt:lpstr>Times New Roman</vt:lpstr>
      <vt:lpstr>BNL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Activities &amp; Impacts Associated with this Experiment – All Years  </vt:lpstr>
      <vt:lpstr>PowerPoint Presentation</vt:lpstr>
      <vt:lpstr>The End</vt:lpstr>
      <vt:lpstr>Inferring Density in Experiments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Coherent electron Cooling</dc:title>
  <dc:subject/>
  <dc:creator>Irina  Petrushina</dc:creator>
  <cp:keywords/>
  <dc:description/>
  <cp:lastModifiedBy>Navid Vafaei-Najafabadi</cp:lastModifiedBy>
  <cp:revision>184</cp:revision>
  <dcterms:created xsi:type="dcterms:W3CDTF">2021-08-25T15:10:47Z</dcterms:created>
  <dcterms:modified xsi:type="dcterms:W3CDTF">2024-03-26T16:38:04Z</dcterms:modified>
  <cp:category/>
</cp:coreProperties>
</file>