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79" r:id="rId4"/>
    <p:sldId id="287" r:id="rId5"/>
    <p:sldId id="281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FFF"/>
    <a:srgbClr val="DAB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/>
    <p:restoredTop sz="95958"/>
  </p:normalViewPr>
  <p:slideViewPr>
    <p:cSldViewPr snapToGrid="0">
      <p:cViewPr>
        <p:scale>
          <a:sx n="114" d="100"/>
          <a:sy n="114" d="100"/>
        </p:scale>
        <p:origin x="4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4AB9-9152-AC7F-1E22-6DD986373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299B7-795F-5AC6-19C9-6E77EB7A2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39800-BAA9-726C-1ECC-BED559FE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B9CB-7011-26FE-727A-20D0A88F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83F2-743B-67AD-A8D3-24970DB2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972C-B77D-4DC9-7767-9CB17C6F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3585D-6BE5-68AA-B430-1073C6051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4E8E-4624-54F2-8C8B-F8BFC9E6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F96E-499E-0813-F3F6-322CA3DB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A3CB-63A6-AE52-1DC2-52A11756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BBC1A-D2E2-0E68-4E7C-00718B2CF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D0584-3296-0EFF-0F2A-1C22F7171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C385-92A9-EFD4-E30E-6A454BA0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778E-6B93-7B39-8106-745A00A2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7522-19BF-1975-2A85-3F6F821F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A31E-F7CB-BA0A-2715-3F4B3337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F044-E40D-D46C-A956-7DACD401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508B-6408-5F39-53F9-C9EA1E7D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943B-ABDA-2E45-1FC1-550C578F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6D06-68B1-F893-D813-781E3287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A57D-5412-42D4-8733-18BF78A3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37A5D-13B3-3742-4254-E1F64052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0531-3807-67B2-B6FC-C9F4F2D0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5829-0A3B-3C1B-3530-9A889065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8CDB-29A5-4E4C-24F2-0C0553CF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A882-0C4A-E648-64A2-403E913E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8E32-ECE9-0DB4-8BEC-6AA23579F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CB768-EDE0-252A-2E03-5FAFF517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87A3-71C3-EFC4-EC67-1501291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C063-255C-31EF-057D-9BB18B68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74BB-BB44-9CE1-B0B7-86F79860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E682-C2EB-BD25-C503-29223972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DCBF1-52DE-8ED0-B716-5F5F7688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B25B9-A8F9-F0F7-9C53-A5F6D5023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2EB77-99C1-BAD8-26CD-6845D4469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3619D-6B57-40D5-7A87-315F729C0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4430C-E5A6-9AF9-2E9B-46404D88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FB032-9147-C53C-B0A4-E18D2751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8630C-EAEE-119C-59C3-39B3FC3B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A1B6-A493-D332-0DFD-63758216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FA010-18E3-DC4D-C7B6-19CF9AD6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1CA70-E7BC-EC0F-3CE8-44C79BDB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07EEA-11F0-F953-65FB-1910EAAB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168AD-23E7-D5A5-13A9-C190869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5D275-7CF1-BACA-F606-4DC7999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BC2EC-9A7D-B23A-AA53-64EF384E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DB31-A6ED-11B5-7C35-A1176FD1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5B9D-2119-E173-F760-44EF5643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1301-9147-8537-52AA-841A320BF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FCBAE-6907-0561-E94A-E79CF673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37D81-78F3-830A-447F-60B5ABE5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38D83-D521-7293-48B4-93F5809C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CB24-64DA-0AF3-5B74-6374E0FC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C9D96-3818-64FF-E36E-9A6F693E0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A0D40-541E-470E-F11D-799970D0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284EC-3E35-E13E-9361-6F44CD93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7FD7F-FC2C-16C8-F341-61D176F9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1AC49-51D4-C8A4-5052-D5592DB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36587-FF1E-8A01-9816-0DA3BF4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3375-43DD-232A-A2DF-9D5B17265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F25F-EC0B-871C-9441-4A13D5279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56F45-C46B-EC41-85C3-249FCF3D229C}" type="datetimeFigureOut">
              <a:t>3/23/24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5426C-A838-68EF-3B0A-B3C06A698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3E2B-4F89-CA21-FA76-C74963E4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F83C-374D-A349-920D-D965447B45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EAE3F-53CA-0457-B095-3680E247F48A}"/>
              </a:ext>
            </a:extLst>
          </p:cNvPr>
          <p:cNvSpPr txBox="1"/>
          <p:nvPr/>
        </p:nvSpPr>
        <p:spPr>
          <a:xfrm>
            <a:off x="818805" y="820928"/>
            <a:ext cx="105697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AE95</a:t>
            </a:r>
            <a:r>
              <a:rPr lang="en-US" sz="4400" b="1"/>
              <a:t>: Relativistic electron beams from </a:t>
            </a:r>
          </a:p>
          <a:p>
            <a:pPr algn="ctr"/>
            <a:r>
              <a:rPr lang="en-US" sz="4400" b="1"/>
              <a:t>a CO</a:t>
            </a:r>
            <a:r>
              <a:rPr lang="en-US" sz="4400" b="1" baseline="-25000"/>
              <a:t>2</a:t>
            </a:r>
            <a:r>
              <a:rPr lang="en-US" sz="4400" b="1"/>
              <a:t>-laser-driven wakefield accelerator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1A234-2878-AECB-A730-2525F9D54CA4}"/>
              </a:ext>
            </a:extLst>
          </p:cNvPr>
          <p:cNvSpPr txBox="1"/>
          <p:nvPr/>
        </p:nvSpPr>
        <p:spPr>
          <a:xfrm>
            <a:off x="5216652" y="162560"/>
            <a:ext cx="185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ATF User’s Meeting</a:t>
            </a:r>
          </a:p>
          <a:p>
            <a:r>
              <a:rPr lang="en-US" sz="1600" i="1"/>
              <a:t>26-28 March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8E357-533B-8726-D18E-9F7C5388F06A}"/>
              </a:ext>
            </a:extLst>
          </p:cNvPr>
          <p:cNvSpPr txBox="1"/>
          <p:nvPr/>
        </p:nvSpPr>
        <p:spPr>
          <a:xfrm>
            <a:off x="2572512" y="2202740"/>
            <a:ext cx="715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PI:  Mike Downer, </a:t>
            </a:r>
            <a:r>
              <a:rPr lang="en-US" sz="2800" i="1"/>
              <a:t>University of Texas at Austin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44C44-C003-5AD0-3132-48D39998D006}"/>
              </a:ext>
            </a:extLst>
          </p:cNvPr>
          <p:cNvSpPr txBox="1"/>
          <p:nvPr/>
        </p:nvSpPr>
        <p:spPr>
          <a:xfrm>
            <a:off x="5340096" y="2788920"/>
            <a:ext cx="161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Collaborators: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55F69-FC9F-56E2-064E-E62E3524FCA5}"/>
              </a:ext>
            </a:extLst>
          </p:cNvPr>
          <p:cNvSpPr txBox="1"/>
          <p:nvPr/>
        </p:nvSpPr>
        <p:spPr>
          <a:xfrm>
            <a:off x="542601" y="3258312"/>
            <a:ext cx="3213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University of Texas at Austin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M. C. Downer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R. Zgadzaj 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Y. Cao, B. Dinh, 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G. Tiwari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J. Welch*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F7D-24D0-BACB-5301-15C60BF67C9A}"/>
              </a:ext>
            </a:extLst>
          </p:cNvPr>
          <p:cNvSpPr txBox="1"/>
          <p:nvPr/>
        </p:nvSpPr>
        <p:spPr>
          <a:xfrm>
            <a:off x="4266254" y="3232912"/>
            <a:ext cx="4000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Stony Brook University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Navid Vafaei-Najafabadi</a:t>
            </a:r>
          </a:p>
          <a:p>
            <a:r>
              <a:rPr lang="en-US"/>
              <a:t>	Roman Samulyak</a:t>
            </a:r>
          </a:p>
          <a:p>
            <a:r>
              <a:rPr lang="en-US"/>
              <a:t>	V. N. Litvinenko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Ligia D. Amorim,</a:t>
            </a:r>
          </a:p>
          <a:p>
            <a:r>
              <a:rPr lang="en-US"/>
              <a:t>		  Irina Petrushina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A. Cheng, </a:t>
            </a:r>
            <a:r>
              <a:rPr lang="en-US">
                <a:solidFill>
                  <a:srgbClr val="FF0000"/>
                </a:solidFill>
              </a:rPr>
              <a:t>A. Gaikwad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*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P. Kumar*</a:t>
            </a:r>
          </a:p>
          <a:p>
            <a:r>
              <a:rPr lang="en-US" i="1">
                <a:solidFill>
                  <a:srgbClr val="120FFF"/>
                </a:solidFill>
              </a:rPr>
              <a:t>Other Students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P. Iapozzuto </a:t>
            </a:r>
            <a:r>
              <a:rPr lang="en-US"/>
              <a:t>(MSI),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I. Bromberg </a:t>
            </a:r>
            <a:r>
              <a:rPr lang="en-US"/>
              <a:t>(undergraduate)</a:t>
            </a:r>
            <a:r>
              <a:rPr lang="en-US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689B0-206F-1027-92D9-0ADE7BF64494}"/>
              </a:ext>
            </a:extLst>
          </p:cNvPr>
          <p:cNvSpPr txBox="1"/>
          <p:nvPr/>
        </p:nvSpPr>
        <p:spPr>
          <a:xfrm>
            <a:off x="8619746" y="3282696"/>
            <a:ext cx="3457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Brookhaven NL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ATF Director</a:t>
            </a:r>
            <a:r>
              <a:rPr lang="en-US"/>
              <a:t>: M. A. Palmer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 M. Babzien,</a:t>
            </a:r>
          </a:p>
          <a:p>
            <a:r>
              <a:rPr lang="en-US"/>
              <a:t>M. Fedurin, R. Kupfer, K. Kusche, </a:t>
            </a:r>
          </a:p>
          <a:p>
            <a:r>
              <a:rPr lang="en-US"/>
              <a:t>W. Li, I. V. Pogorelsky, </a:t>
            </a:r>
          </a:p>
          <a:p>
            <a:r>
              <a:rPr lang="en-US"/>
              <a:t>M. N. Polyanskiy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51895-9F59-8BFF-D1C8-9BD795231280}"/>
              </a:ext>
            </a:extLst>
          </p:cNvPr>
          <p:cNvSpPr txBox="1"/>
          <p:nvPr/>
        </p:nvSpPr>
        <p:spPr>
          <a:xfrm>
            <a:off x="585216" y="4791456"/>
            <a:ext cx="3074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UCLA</a:t>
            </a:r>
            <a:r>
              <a:rPr lang="en-US" b="1"/>
              <a:t>: 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C. Joshi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 C. Zhang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A58F1-7BD3-5B5F-4D1D-A6DCD6EA873D}"/>
              </a:ext>
            </a:extLst>
          </p:cNvPr>
          <p:cNvSpPr txBox="1"/>
          <p:nvPr/>
        </p:nvSpPr>
        <p:spPr>
          <a:xfrm>
            <a:off x="2084832" y="6115026"/>
            <a:ext cx="834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Main Group Funding</a:t>
            </a:r>
            <a:r>
              <a:rPr lang="en-US">
                <a:solidFill>
                  <a:schemeClr val="accent6"/>
                </a:solidFill>
              </a:rPr>
              <a:t>: US Department of Energy grant DE-SC0014043 (thru 2025)</a:t>
            </a:r>
          </a:p>
          <a:p>
            <a:r>
              <a:rPr lang="en-US" b="1">
                <a:solidFill>
                  <a:schemeClr val="accent6"/>
                </a:solidFill>
              </a:rPr>
              <a:t>Additional Individual Support</a:t>
            </a:r>
            <a:r>
              <a:rPr lang="en-US">
                <a:solidFill>
                  <a:schemeClr val="accent6"/>
                </a:solidFill>
              </a:rPr>
              <a:t>:  DE-SC0011617 (UT-Austin); DE-SC0012704 (BNL) </a:t>
            </a:r>
          </a:p>
        </p:txBody>
      </p:sp>
      <p:pic>
        <p:nvPicPr>
          <p:cNvPr id="2" name="Picture 1" descr="SUNY Stonybrook logo.jpg">
            <a:extLst>
              <a:ext uri="{FF2B5EF4-FFF2-40B4-BE49-F238E27FC236}">
                <a16:creationId xmlns:a16="http://schemas.microsoft.com/office/drawing/2014/main" id="{E0B2B8F1-9B5A-04B5-1A67-3FE26362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45" y="-27940"/>
            <a:ext cx="1001756" cy="1001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DA066D-F26E-DFBE-7162-95BEFE1CA7A4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BD73BE-EF61-CA59-3DDF-1D80990B0C00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40DCA-8768-DEF5-2F99-AD68DA6D7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5" name="Picture 14" descr="BNL_logo_sm.jpg">
            <a:extLst>
              <a:ext uri="{FF2B5EF4-FFF2-40B4-BE49-F238E27FC236}">
                <a16:creationId xmlns:a16="http://schemas.microsoft.com/office/drawing/2014/main" id="{17C65424-17CA-8466-6B9B-25CDF5143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89" y="132695"/>
            <a:ext cx="2030908" cy="7771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28177C-486B-8118-9C5D-038AFBD9B712}"/>
              </a:ext>
            </a:extLst>
          </p:cNvPr>
          <p:cNvSpPr txBox="1"/>
          <p:nvPr/>
        </p:nvSpPr>
        <p:spPr>
          <a:xfrm>
            <a:off x="9118600" y="5562600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*degrees awarded</a:t>
            </a:r>
          </a:p>
        </p:txBody>
      </p:sp>
      <p:pic>
        <p:nvPicPr>
          <p:cNvPr id="18" name="Picture 1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8E932F7-6FA7-9E6B-2117-C5B310BC4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138" y="245149"/>
            <a:ext cx="609600" cy="297411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9011104E-14D6-65D6-381A-B8D5F5E2CCE4}"/>
              </a:ext>
            </a:extLst>
          </p:cNvPr>
          <p:cNvSpPr/>
          <p:nvPr/>
        </p:nvSpPr>
        <p:spPr>
          <a:xfrm>
            <a:off x="1778000" y="6153126"/>
            <a:ext cx="306832" cy="29847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522735-DFA6-1FC7-D469-F851134CB409}"/>
              </a:ext>
            </a:extLst>
          </p:cNvPr>
          <p:cNvSpPr txBox="1"/>
          <p:nvPr/>
        </p:nvSpPr>
        <p:spPr>
          <a:xfrm>
            <a:off x="11852477" y="64863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09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AC9F1BC7-1927-CA93-E1B9-A5E2BECF4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"/>
          <a:stretch/>
        </p:blipFill>
        <p:spPr>
          <a:xfrm>
            <a:off x="1904668" y="1143552"/>
            <a:ext cx="5929245" cy="56243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1840BA-AC8B-7D4F-0EC8-5C0F4DA6A773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8D77A8-F22D-CCB3-6ED9-BF06E7139513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090CAD-0466-67E4-72FB-04AC8429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E73507-10AB-B57F-6B5F-6A73DA75EF3A}"/>
              </a:ext>
            </a:extLst>
          </p:cNvPr>
          <p:cNvSpPr txBox="1"/>
          <p:nvPr/>
        </p:nvSpPr>
        <p:spPr>
          <a:xfrm>
            <a:off x="1276354" y="26079"/>
            <a:ext cx="7421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AE95: transverse profiles of 90% of </a:t>
            </a:r>
          </a:p>
          <a:p>
            <a:pPr algn="ctr"/>
            <a:r>
              <a:rPr lang="en-US" sz="3200" b="1"/>
              <a:t>observed e-beams have 2-components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7D758E83-3191-7C84-5EB5-82D470B95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98FA12C7-E56D-5721-2722-8F15CA48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542FE-76C8-5474-CA84-6BC19E71A486}"/>
              </a:ext>
            </a:extLst>
          </p:cNvPr>
          <p:cNvSpPr/>
          <p:nvPr/>
        </p:nvSpPr>
        <p:spPr>
          <a:xfrm>
            <a:off x="8049774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043DB-79E6-F94C-36BA-D16082CD8318}"/>
              </a:ext>
            </a:extLst>
          </p:cNvPr>
          <p:cNvSpPr/>
          <p:nvPr/>
        </p:nvSpPr>
        <p:spPr>
          <a:xfrm>
            <a:off x="88568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BCBD8D-9C4E-07F8-96CA-4303C61FADB6}"/>
              </a:ext>
            </a:extLst>
          </p:cNvPr>
          <p:cNvGrpSpPr/>
          <p:nvPr/>
        </p:nvGrpSpPr>
        <p:grpSpPr>
          <a:xfrm>
            <a:off x="9040070" y="2500545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FB29B1-6280-9CDA-1D45-E7DB88D8522F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95AD6C-5614-718A-8EEF-AA8A4F0C8C1F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27A648D6-967F-77C7-4244-4AE476EBB5F8}"/>
              </a:ext>
            </a:extLst>
          </p:cNvPr>
          <p:cNvSpPr/>
          <p:nvPr/>
        </p:nvSpPr>
        <p:spPr>
          <a:xfrm>
            <a:off x="8848716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213A4F9-8616-C8B1-355E-A4CA88233E77}"/>
              </a:ext>
            </a:extLst>
          </p:cNvPr>
          <p:cNvSpPr/>
          <p:nvPr/>
        </p:nvSpPr>
        <p:spPr>
          <a:xfrm>
            <a:off x="9019918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0CA15-98A3-2C76-5EA8-42D403C3AFE6}"/>
              </a:ext>
            </a:extLst>
          </p:cNvPr>
          <p:cNvSpPr/>
          <p:nvPr/>
        </p:nvSpPr>
        <p:spPr>
          <a:xfrm>
            <a:off x="8734582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B5F4A-D9C8-03E9-3E4B-1B064DC38F08}"/>
              </a:ext>
            </a:extLst>
          </p:cNvPr>
          <p:cNvSpPr/>
          <p:nvPr/>
        </p:nvSpPr>
        <p:spPr>
          <a:xfrm>
            <a:off x="9533524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8B80A6-AEE3-C08C-1896-7A191F1A8141}"/>
              </a:ext>
            </a:extLst>
          </p:cNvPr>
          <p:cNvSpPr/>
          <p:nvPr/>
        </p:nvSpPr>
        <p:spPr>
          <a:xfrm>
            <a:off x="87345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BE4F7-30DE-35A3-73AB-8B07D50882DF}"/>
              </a:ext>
            </a:extLst>
          </p:cNvPr>
          <p:cNvSpPr/>
          <p:nvPr/>
        </p:nvSpPr>
        <p:spPr>
          <a:xfrm>
            <a:off x="95335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FB4631-9AC5-6EA1-21FB-CB7CE28F5D1D}"/>
              </a:ext>
            </a:extLst>
          </p:cNvPr>
          <p:cNvSpPr/>
          <p:nvPr/>
        </p:nvSpPr>
        <p:spPr>
          <a:xfrm>
            <a:off x="10283551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302B8-9B31-05AF-2D9E-EC5741A45B09}"/>
              </a:ext>
            </a:extLst>
          </p:cNvPr>
          <p:cNvSpPr/>
          <p:nvPr/>
        </p:nvSpPr>
        <p:spPr>
          <a:xfrm>
            <a:off x="1108249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E4479-2C49-BE57-08FF-9BCD16D05924}"/>
              </a:ext>
            </a:extLst>
          </p:cNvPr>
          <p:cNvSpPr/>
          <p:nvPr/>
        </p:nvSpPr>
        <p:spPr>
          <a:xfrm>
            <a:off x="8856869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B1EE53-7F30-5C73-2E56-A47CC0339303}"/>
              </a:ext>
            </a:extLst>
          </p:cNvPr>
          <p:cNvSpPr/>
          <p:nvPr/>
        </p:nvSpPr>
        <p:spPr>
          <a:xfrm>
            <a:off x="8049774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03F67E-B565-037B-ED25-E417A196278D}"/>
              </a:ext>
            </a:extLst>
          </p:cNvPr>
          <p:cNvSpPr/>
          <p:nvPr/>
        </p:nvSpPr>
        <p:spPr>
          <a:xfrm>
            <a:off x="8049774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E82294-9C0D-5086-1772-AAAE61E4764B}"/>
              </a:ext>
            </a:extLst>
          </p:cNvPr>
          <p:cNvSpPr/>
          <p:nvPr/>
        </p:nvSpPr>
        <p:spPr>
          <a:xfrm>
            <a:off x="8049774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5D1CF-8C2A-06BF-630E-73DC3B355B36}"/>
              </a:ext>
            </a:extLst>
          </p:cNvPr>
          <p:cNvSpPr/>
          <p:nvPr/>
        </p:nvSpPr>
        <p:spPr>
          <a:xfrm>
            <a:off x="8049774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5CDED-397A-5641-E8E2-0FFF49D39CAA}"/>
              </a:ext>
            </a:extLst>
          </p:cNvPr>
          <p:cNvSpPr/>
          <p:nvPr/>
        </p:nvSpPr>
        <p:spPr>
          <a:xfrm>
            <a:off x="8049774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0D126-5DCF-657E-4BFC-0E3EFCFA78D8}"/>
              </a:ext>
            </a:extLst>
          </p:cNvPr>
          <p:cNvSpPr/>
          <p:nvPr/>
        </p:nvSpPr>
        <p:spPr>
          <a:xfrm>
            <a:off x="8049774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FE2467-4C83-E1A8-CB6D-87EB9E1CBEB6}"/>
              </a:ext>
            </a:extLst>
          </p:cNvPr>
          <p:cNvSpPr/>
          <p:nvPr/>
        </p:nvSpPr>
        <p:spPr>
          <a:xfrm>
            <a:off x="11889588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EF949B-6AF8-7A51-3840-9442B73AD8E2}"/>
              </a:ext>
            </a:extLst>
          </p:cNvPr>
          <p:cNvSpPr/>
          <p:nvPr/>
        </p:nvSpPr>
        <p:spPr>
          <a:xfrm>
            <a:off x="11889588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8F3435-6F18-E1F4-F9C7-F8DC32F218D7}"/>
              </a:ext>
            </a:extLst>
          </p:cNvPr>
          <p:cNvSpPr/>
          <p:nvPr/>
        </p:nvSpPr>
        <p:spPr>
          <a:xfrm>
            <a:off x="11889588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2A2BA-55F3-67AA-96A6-9193C8483BE0}"/>
              </a:ext>
            </a:extLst>
          </p:cNvPr>
          <p:cNvSpPr/>
          <p:nvPr/>
        </p:nvSpPr>
        <p:spPr>
          <a:xfrm>
            <a:off x="11889588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66B653-CE6F-3FF6-744B-FDADE6915245}"/>
              </a:ext>
            </a:extLst>
          </p:cNvPr>
          <p:cNvSpPr/>
          <p:nvPr/>
        </p:nvSpPr>
        <p:spPr>
          <a:xfrm>
            <a:off x="11889588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9365BA-BF0E-398C-128F-815060E7FDA0}"/>
              </a:ext>
            </a:extLst>
          </p:cNvPr>
          <p:cNvSpPr/>
          <p:nvPr/>
        </p:nvSpPr>
        <p:spPr>
          <a:xfrm>
            <a:off x="11889588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1C441-4BAC-1234-CB8B-B54660B240B4}"/>
              </a:ext>
            </a:extLst>
          </p:cNvPr>
          <p:cNvSpPr/>
          <p:nvPr/>
        </p:nvSpPr>
        <p:spPr>
          <a:xfrm>
            <a:off x="10405838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CA859A-8295-D7E4-D2D8-4D453FD95296}"/>
              </a:ext>
            </a:extLst>
          </p:cNvPr>
          <p:cNvSpPr/>
          <p:nvPr/>
        </p:nvSpPr>
        <p:spPr>
          <a:xfrm>
            <a:off x="11889588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351DF2-15DD-B73D-7B3C-FB77BF31B62D}"/>
              </a:ext>
            </a:extLst>
          </p:cNvPr>
          <p:cNvSpPr/>
          <p:nvPr/>
        </p:nvSpPr>
        <p:spPr>
          <a:xfrm>
            <a:off x="11889588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5A68F1-46F7-1AC7-E06E-724756F3A866}"/>
              </a:ext>
            </a:extLst>
          </p:cNvPr>
          <p:cNvSpPr/>
          <p:nvPr/>
        </p:nvSpPr>
        <p:spPr>
          <a:xfrm>
            <a:off x="8049774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B6B532-9DC8-6240-4188-0ABD413B34B6}"/>
              </a:ext>
            </a:extLst>
          </p:cNvPr>
          <p:cNvSpPr/>
          <p:nvPr/>
        </p:nvSpPr>
        <p:spPr>
          <a:xfrm>
            <a:off x="8049774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6B11F8-8407-8BB5-DD1A-93BF312CB300}"/>
              </a:ext>
            </a:extLst>
          </p:cNvPr>
          <p:cNvSpPr/>
          <p:nvPr/>
        </p:nvSpPr>
        <p:spPr>
          <a:xfrm>
            <a:off x="11889588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21F271-7204-E6AB-3513-534A1D478986}"/>
              </a:ext>
            </a:extLst>
          </p:cNvPr>
          <p:cNvSpPr/>
          <p:nvPr/>
        </p:nvSpPr>
        <p:spPr>
          <a:xfrm>
            <a:off x="11477073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4D345-7540-6D35-CBB6-E700E398F6AA}"/>
              </a:ext>
            </a:extLst>
          </p:cNvPr>
          <p:cNvSpPr/>
          <p:nvPr/>
        </p:nvSpPr>
        <p:spPr>
          <a:xfrm>
            <a:off x="10405838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0087E1-890A-FF29-B513-103C0FA79066}"/>
              </a:ext>
            </a:extLst>
          </p:cNvPr>
          <p:cNvSpPr/>
          <p:nvPr/>
        </p:nvSpPr>
        <p:spPr>
          <a:xfrm>
            <a:off x="10960905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09D72CE-590E-2978-267B-B32FA5BF0265}"/>
              </a:ext>
            </a:extLst>
          </p:cNvPr>
          <p:cNvSpPr/>
          <p:nvPr/>
        </p:nvSpPr>
        <p:spPr>
          <a:xfrm>
            <a:off x="11409990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3EB6A-3F49-F144-01D5-CDF4307F50DA}"/>
              </a:ext>
            </a:extLst>
          </p:cNvPr>
          <p:cNvSpPr/>
          <p:nvPr/>
        </p:nvSpPr>
        <p:spPr>
          <a:xfrm>
            <a:off x="11646645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AB1DBC-6915-445A-B2C8-BDD1EF7A8B66}"/>
              </a:ext>
            </a:extLst>
          </p:cNvPr>
          <p:cNvSpPr/>
          <p:nvPr/>
        </p:nvSpPr>
        <p:spPr>
          <a:xfrm>
            <a:off x="10513684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4653E2-7D17-2E7F-9DD8-FB25B31352E1}"/>
              </a:ext>
            </a:extLst>
          </p:cNvPr>
          <p:cNvSpPr/>
          <p:nvPr/>
        </p:nvSpPr>
        <p:spPr>
          <a:xfrm>
            <a:off x="999565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5C65F0-DFA4-EEC1-EF3D-8EED153795EF}"/>
              </a:ext>
            </a:extLst>
          </p:cNvPr>
          <p:cNvSpPr/>
          <p:nvPr/>
        </p:nvSpPr>
        <p:spPr>
          <a:xfrm>
            <a:off x="975899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D40EFD-5B1F-39D9-B4D0-EE750976D293}"/>
              </a:ext>
            </a:extLst>
          </p:cNvPr>
          <p:cNvSpPr/>
          <p:nvPr/>
        </p:nvSpPr>
        <p:spPr>
          <a:xfrm>
            <a:off x="840820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D6FD-7C1E-99D8-B64C-EA2A0C0BBE5B}"/>
              </a:ext>
            </a:extLst>
          </p:cNvPr>
          <p:cNvSpPr/>
          <p:nvPr/>
        </p:nvSpPr>
        <p:spPr>
          <a:xfrm>
            <a:off x="8341117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2F98C9-366D-79C0-440B-89539265F5E5}"/>
              </a:ext>
            </a:extLst>
          </p:cNvPr>
          <p:cNvSpPr/>
          <p:nvPr/>
        </p:nvSpPr>
        <p:spPr>
          <a:xfrm>
            <a:off x="8577772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5F31EF-AB35-E6A8-3DAE-8080399B0F63}"/>
              </a:ext>
            </a:extLst>
          </p:cNvPr>
          <p:cNvSpPr/>
          <p:nvPr/>
        </p:nvSpPr>
        <p:spPr>
          <a:xfrm>
            <a:off x="982361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FD7626-51B4-724F-FE37-65078FC70319}"/>
              </a:ext>
            </a:extLst>
          </p:cNvPr>
          <p:cNvSpPr/>
          <p:nvPr/>
        </p:nvSpPr>
        <p:spPr>
          <a:xfrm>
            <a:off x="840820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403DE0-8075-0DC3-E8FD-5AFE29278F97}"/>
              </a:ext>
            </a:extLst>
          </p:cNvPr>
          <p:cNvSpPr/>
          <p:nvPr/>
        </p:nvSpPr>
        <p:spPr>
          <a:xfrm>
            <a:off x="834111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79DEE-1472-B3EF-79AE-E1499F98E03F}"/>
              </a:ext>
            </a:extLst>
          </p:cNvPr>
          <p:cNvSpPr/>
          <p:nvPr/>
        </p:nvSpPr>
        <p:spPr>
          <a:xfrm>
            <a:off x="857777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671096D-EA44-B08E-E89F-5E44DE52A77B}"/>
              </a:ext>
            </a:extLst>
          </p:cNvPr>
          <p:cNvSpPr/>
          <p:nvPr/>
        </p:nvSpPr>
        <p:spPr>
          <a:xfrm>
            <a:off x="982361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136481-15A9-98A9-8D43-4827023A5706}"/>
              </a:ext>
            </a:extLst>
          </p:cNvPr>
          <p:cNvSpPr/>
          <p:nvPr/>
        </p:nvSpPr>
        <p:spPr>
          <a:xfrm>
            <a:off x="975652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0D3976-A3A0-5101-47A2-8F323EF91C87}"/>
              </a:ext>
            </a:extLst>
          </p:cNvPr>
          <p:cNvSpPr/>
          <p:nvPr/>
        </p:nvSpPr>
        <p:spPr>
          <a:xfrm>
            <a:off x="999318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91314F-F9F1-3D2B-767E-4F34CE4AFB30}"/>
              </a:ext>
            </a:extLst>
          </p:cNvPr>
          <p:cNvSpPr/>
          <p:nvPr/>
        </p:nvSpPr>
        <p:spPr>
          <a:xfrm>
            <a:off x="11477072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3F0508-CF34-4CCD-4B67-09D23C26BF30}"/>
              </a:ext>
            </a:extLst>
          </p:cNvPr>
          <p:cNvSpPr/>
          <p:nvPr/>
        </p:nvSpPr>
        <p:spPr>
          <a:xfrm>
            <a:off x="11409989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4DC853-3EBB-D396-D8AB-30586881D7F9}"/>
              </a:ext>
            </a:extLst>
          </p:cNvPr>
          <p:cNvSpPr/>
          <p:nvPr/>
        </p:nvSpPr>
        <p:spPr>
          <a:xfrm>
            <a:off x="11646644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7AC148A-1292-6D7C-9A03-697B7425E82B}"/>
              </a:ext>
            </a:extLst>
          </p:cNvPr>
          <p:cNvGrpSpPr/>
          <p:nvPr/>
        </p:nvGrpSpPr>
        <p:grpSpPr>
          <a:xfrm rot="10800000" flipV="1">
            <a:off x="8972064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92D2BF-4D53-B119-84F0-EBCA3F49EFB5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0F5A2C4-996F-CF31-1399-0C2AF37AA8A5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478D5F2-415A-F071-4D07-49D714690751}"/>
              </a:ext>
            </a:extLst>
          </p:cNvPr>
          <p:cNvSpPr/>
          <p:nvPr/>
        </p:nvSpPr>
        <p:spPr>
          <a:xfrm>
            <a:off x="9155489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436583B4-E003-07FE-05BA-68FB079C6DE9}"/>
              </a:ext>
            </a:extLst>
          </p:cNvPr>
          <p:cNvSpPr/>
          <p:nvPr/>
        </p:nvSpPr>
        <p:spPr>
          <a:xfrm rot="5400000">
            <a:off x="9171794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BA93D3C-C8F9-4712-1ED1-BAD38F8D5BB2}"/>
              </a:ext>
            </a:extLst>
          </p:cNvPr>
          <p:cNvSpPr/>
          <p:nvPr/>
        </p:nvSpPr>
        <p:spPr>
          <a:xfrm>
            <a:off x="10570779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7938C7-FF17-CA1A-5C41-A69B0FC10EC6}"/>
              </a:ext>
            </a:extLst>
          </p:cNvPr>
          <p:cNvSpPr/>
          <p:nvPr/>
        </p:nvSpPr>
        <p:spPr>
          <a:xfrm rot="18900000">
            <a:off x="10735568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FEA892-0371-908C-7750-F64A783BD31A}"/>
              </a:ext>
            </a:extLst>
          </p:cNvPr>
          <p:cNvSpPr/>
          <p:nvPr/>
        </p:nvSpPr>
        <p:spPr>
          <a:xfrm>
            <a:off x="9155489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>
                <a16:creationId xmlns:a16="http://schemas.microsoft.com/office/drawing/2014/main" id="{32B62558-D6A6-F25A-5B30-DF47C7FFE180}"/>
              </a:ext>
            </a:extLst>
          </p:cNvPr>
          <p:cNvSpPr/>
          <p:nvPr/>
        </p:nvSpPr>
        <p:spPr>
          <a:xfrm>
            <a:off x="9138626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B54E583-E5B8-FC01-60CA-BCC128035E01}"/>
              </a:ext>
            </a:extLst>
          </p:cNvPr>
          <p:cNvSpPr/>
          <p:nvPr/>
        </p:nvSpPr>
        <p:spPr>
          <a:xfrm>
            <a:off x="8229129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28B212-7700-156B-5FDF-AF97D9F217FD}"/>
              </a:ext>
            </a:extLst>
          </p:cNvPr>
          <p:cNvSpPr/>
          <p:nvPr/>
        </p:nvSpPr>
        <p:spPr>
          <a:xfrm>
            <a:off x="11808063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020B83-C948-52EE-69CB-18D055EE68B8}"/>
              </a:ext>
            </a:extLst>
          </p:cNvPr>
          <p:cNvCxnSpPr>
            <a:cxnSpLocks/>
          </p:cNvCxnSpPr>
          <p:nvPr/>
        </p:nvCxnSpPr>
        <p:spPr>
          <a:xfrm rot="420000">
            <a:off x="8917048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87B7B445-DC35-5131-82BE-35B2EA7B9BCE}"/>
              </a:ext>
            </a:extLst>
          </p:cNvPr>
          <p:cNvSpPr txBox="1"/>
          <p:nvPr/>
        </p:nvSpPr>
        <p:spPr>
          <a:xfrm>
            <a:off x="10095396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CBEB86-E7EE-07F2-65B4-14E92A282E63}"/>
              </a:ext>
            </a:extLst>
          </p:cNvPr>
          <p:cNvSpPr/>
          <p:nvPr/>
        </p:nvSpPr>
        <p:spPr>
          <a:xfrm>
            <a:off x="8229129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BB059F-522E-CDC8-B190-C3D573460BE9}"/>
              </a:ext>
            </a:extLst>
          </p:cNvPr>
          <p:cNvSpPr/>
          <p:nvPr/>
        </p:nvSpPr>
        <p:spPr>
          <a:xfrm>
            <a:off x="814760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DF54AE9-724B-99BC-23A2-52657835EC6E}"/>
              </a:ext>
            </a:extLst>
          </p:cNvPr>
          <p:cNvCxnSpPr/>
          <p:nvPr/>
        </p:nvCxnSpPr>
        <p:spPr>
          <a:xfrm flipV="1">
            <a:off x="10752674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6243D9BF-0A52-7419-88FF-05E29D57FB9B}"/>
              </a:ext>
            </a:extLst>
          </p:cNvPr>
          <p:cNvSpPr txBox="1"/>
          <p:nvPr/>
        </p:nvSpPr>
        <p:spPr>
          <a:xfrm>
            <a:off x="8342268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0B67E9A-B75F-F984-DDA4-113D7C15DCEB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794936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99B375B3-A656-610D-9CC8-3829853E3DBE}"/>
              </a:ext>
            </a:extLst>
          </p:cNvPr>
          <p:cNvSpPr txBox="1"/>
          <p:nvPr/>
        </p:nvSpPr>
        <p:spPr>
          <a:xfrm>
            <a:off x="8218571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23BFAD-71C0-E3D8-840A-4BB389506046}"/>
              </a:ext>
            </a:extLst>
          </p:cNvPr>
          <p:cNvGrpSpPr/>
          <p:nvPr/>
        </p:nvGrpSpPr>
        <p:grpSpPr>
          <a:xfrm rot="16200000">
            <a:off x="8575588" y="4535524"/>
            <a:ext cx="1238429" cy="406141"/>
            <a:chOff x="6881233" y="4611088"/>
            <a:chExt cx="1238429" cy="406141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9817B04-05E1-48D7-9E2D-2F538BDF0DA0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D923DAF-5373-D8E7-54DE-E3CA617D2F84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59678C8-CD70-F25F-93DD-FA463FC4750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985F985-3AF6-AC8F-CB17-BEB6E613C98B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5D01BFB-F33C-D0FA-6994-5B6C1C17F013}"/>
              </a:ext>
            </a:extLst>
          </p:cNvPr>
          <p:cNvSpPr/>
          <p:nvPr/>
        </p:nvSpPr>
        <p:spPr>
          <a:xfrm>
            <a:off x="8912701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TextBox 117">
            <a:extLst>
              <a:ext uri="{FF2B5EF4-FFF2-40B4-BE49-F238E27FC236}">
                <a16:creationId xmlns:a16="http://schemas.microsoft.com/office/drawing/2014/main" id="{E01E7F21-25FE-FD31-6367-91C6AA3EDCDA}"/>
              </a:ext>
            </a:extLst>
          </p:cNvPr>
          <p:cNvSpPr txBox="1"/>
          <p:nvPr/>
        </p:nvSpPr>
        <p:spPr>
          <a:xfrm>
            <a:off x="8887861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426B28A-146F-07C9-275F-B0B0996330D5}"/>
              </a:ext>
            </a:extLst>
          </p:cNvPr>
          <p:cNvCxnSpPr/>
          <p:nvPr/>
        </p:nvCxnSpPr>
        <p:spPr>
          <a:xfrm>
            <a:off x="8878756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6168001-F581-37C6-D3D0-7C84C24319E6}"/>
              </a:ext>
            </a:extLst>
          </p:cNvPr>
          <p:cNvSpPr txBox="1"/>
          <p:nvPr/>
        </p:nvSpPr>
        <p:spPr>
          <a:xfrm>
            <a:off x="8416594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7A3C71D-A0FF-4475-B978-276CA4474111}"/>
              </a:ext>
            </a:extLst>
          </p:cNvPr>
          <p:cNvCxnSpPr/>
          <p:nvPr/>
        </p:nvCxnSpPr>
        <p:spPr>
          <a:xfrm>
            <a:off x="9191861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FAF12DA0-3FB1-F28F-F2BA-3599F79E4E96}"/>
              </a:ext>
            </a:extLst>
          </p:cNvPr>
          <p:cNvSpPr/>
          <p:nvPr/>
        </p:nvSpPr>
        <p:spPr>
          <a:xfrm flipV="1">
            <a:off x="9157180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61DE3FE-C01E-3596-2B85-1CA7A70B1597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5848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27F980CA-D5A6-20FC-8879-A2A0303F9F60}"/>
              </a:ext>
            </a:extLst>
          </p:cNvPr>
          <p:cNvSpPr/>
          <p:nvPr/>
        </p:nvSpPr>
        <p:spPr>
          <a:xfrm>
            <a:off x="2911048" y="2132285"/>
            <a:ext cx="1857242" cy="1810039"/>
          </a:xfrm>
          <a:prstGeom prst="rect">
            <a:avLst/>
          </a:prstGeom>
          <a:noFill/>
          <a:ln w="38100">
            <a:solidFill>
              <a:srgbClr val="120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9818A1-0E0D-FD39-CF5D-0FDBBFB16736}"/>
              </a:ext>
            </a:extLst>
          </p:cNvPr>
          <p:cNvSpPr txBox="1"/>
          <p:nvPr/>
        </p:nvSpPr>
        <p:spPr>
          <a:xfrm>
            <a:off x="3072291" y="3112030"/>
            <a:ext cx="131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20FFF"/>
                </a:solidFill>
              </a:rPr>
              <a:t>simulation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D3105DF-0A19-B803-C0B9-326CA0005AB5}"/>
              </a:ext>
            </a:extLst>
          </p:cNvPr>
          <p:cNvGrpSpPr/>
          <p:nvPr/>
        </p:nvGrpSpPr>
        <p:grpSpPr>
          <a:xfrm>
            <a:off x="-56696" y="1823847"/>
            <a:ext cx="1962140" cy="4088003"/>
            <a:chOff x="-70551" y="1823847"/>
            <a:chExt cx="1962140" cy="4088003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29604653-8F7E-654A-2269-DA273B545D83}"/>
                </a:ext>
              </a:extLst>
            </p:cNvPr>
            <p:cNvSpPr/>
            <p:nvPr/>
          </p:nvSpPr>
          <p:spPr>
            <a:xfrm>
              <a:off x="37181" y="1823847"/>
              <a:ext cx="1740926" cy="408800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shade val="15000"/>
                  <a:alpha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5D510F-2C06-9454-7662-4CD23BADB271}"/>
                </a:ext>
              </a:extLst>
            </p:cNvPr>
            <p:cNvSpPr txBox="1"/>
            <p:nvPr/>
          </p:nvSpPr>
          <p:spPr>
            <a:xfrm>
              <a:off x="70373" y="1879267"/>
              <a:ext cx="1731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Key to lineouts</a:t>
              </a:r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C58329-269A-879E-D7AB-D10F82F49DD3}"/>
                </a:ext>
              </a:extLst>
            </p:cNvPr>
            <p:cNvSpPr txBox="1"/>
            <p:nvPr/>
          </p:nvSpPr>
          <p:spPr>
            <a:xfrm>
              <a:off x="622104" y="2244426"/>
              <a:ext cx="633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data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E5EED60-5A8B-1D14-848A-E763C7D65BA5}"/>
                </a:ext>
              </a:extLst>
            </p:cNvPr>
            <p:cNvGrpSpPr/>
            <p:nvPr/>
          </p:nvGrpSpPr>
          <p:grpSpPr>
            <a:xfrm>
              <a:off x="236631" y="2420737"/>
              <a:ext cx="379094" cy="45719"/>
              <a:chOff x="70371" y="2420737"/>
              <a:chExt cx="379094" cy="45719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69081C5-C075-CFED-68C2-DE19F82EE773}"/>
                  </a:ext>
                </a:extLst>
              </p:cNvPr>
              <p:cNvSpPr/>
              <p:nvPr/>
            </p:nvSpPr>
            <p:spPr>
              <a:xfrm>
                <a:off x="703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0E081C-6668-F2C8-8FCE-972F7D279EA4}"/>
                  </a:ext>
                </a:extLst>
              </p:cNvPr>
              <p:cNvSpPr/>
              <p:nvPr/>
            </p:nvSpPr>
            <p:spPr>
              <a:xfrm>
                <a:off x="1465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07A9CFE-9AC5-8EBD-83DB-7B82D2B17A2E}"/>
                  </a:ext>
                </a:extLst>
              </p:cNvPr>
              <p:cNvSpPr/>
              <p:nvPr/>
            </p:nvSpPr>
            <p:spPr>
              <a:xfrm>
                <a:off x="23229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056E23B-31E2-0DCF-0759-0703E7E0C364}"/>
                  </a:ext>
                </a:extLst>
              </p:cNvPr>
              <p:cNvSpPr/>
              <p:nvPr/>
            </p:nvSpPr>
            <p:spPr>
              <a:xfrm>
                <a:off x="3148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B75EC0-A53A-E68A-8E2C-827324928AD6}"/>
                  </a:ext>
                </a:extLst>
              </p:cNvPr>
              <p:cNvSpPr/>
              <p:nvPr/>
            </p:nvSpPr>
            <p:spPr>
              <a:xfrm>
                <a:off x="4037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13358807-D79F-A481-F574-DE3CEC8658BA}"/>
                </a:ext>
              </a:extLst>
            </p:cNvPr>
            <p:cNvSpPr/>
            <p:nvPr/>
          </p:nvSpPr>
          <p:spPr>
            <a:xfrm>
              <a:off x="200651" y="2841840"/>
              <a:ext cx="416935" cy="168298"/>
            </a:xfrm>
            <a:custGeom>
              <a:avLst/>
              <a:gdLst>
                <a:gd name="connsiteX0" fmla="*/ 0 w 374650"/>
                <a:gd name="connsiteY0" fmla="*/ 168298 h 168298"/>
                <a:gd name="connsiteX1" fmla="*/ 184150 w 374650"/>
                <a:gd name="connsiteY1" fmla="*/ 23 h 168298"/>
                <a:gd name="connsiteX2" fmla="*/ 374650 w 374650"/>
                <a:gd name="connsiteY2" fmla="*/ 158773 h 1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" h="168298">
                  <a:moveTo>
                    <a:pt x="0" y="168298"/>
                  </a:moveTo>
                  <a:cubicBezTo>
                    <a:pt x="60854" y="84954"/>
                    <a:pt x="121708" y="1610"/>
                    <a:pt x="184150" y="23"/>
                  </a:cubicBezTo>
                  <a:cubicBezTo>
                    <a:pt x="246592" y="-1564"/>
                    <a:pt x="310621" y="78604"/>
                    <a:pt x="374650" y="1587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F54D377-31F9-81B8-FC80-E5FAD158CFCF}"/>
                </a:ext>
              </a:extLst>
            </p:cNvPr>
            <p:cNvSpPr txBox="1"/>
            <p:nvPr/>
          </p:nvSpPr>
          <p:spPr>
            <a:xfrm>
              <a:off x="175545" y="275479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wide</a:t>
              </a:r>
            </a:p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Gaussian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7ED6BDF-2686-4BF5-52D5-35B9FCC2CC36}"/>
                    </a:ext>
                  </a:extLst>
                </p:cNvPr>
                <p:cNvSpPr txBox="1"/>
                <p:nvPr/>
              </p:nvSpPr>
              <p:spPr>
                <a:xfrm>
                  <a:off x="-50760" y="3342282"/>
                  <a:ext cx="1772601" cy="419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b="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b="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𝑤𝑖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7ED6BDF-2686-4BF5-52D5-35B9FCC2C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760" y="3342282"/>
                  <a:ext cx="1772601" cy="419859"/>
                </a:xfrm>
                <a:prstGeom prst="rect">
                  <a:avLst/>
                </a:prstGeom>
                <a:blipFill>
                  <a:blip r:embed="rId6"/>
                  <a:stretch>
                    <a:fillRect t="-91176" b="-1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F4DD792-CFE1-773B-7270-1053FF9E69F4}"/>
                </a:ext>
              </a:extLst>
            </p:cNvPr>
            <p:cNvSpPr/>
            <p:nvPr/>
          </p:nvSpPr>
          <p:spPr>
            <a:xfrm>
              <a:off x="324699" y="4000935"/>
              <a:ext cx="147286" cy="282298"/>
            </a:xfrm>
            <a:custGeom>
              <a:avLst/>
              <a:gdLst>
                <a:gd name="connsiteX0" fmla="*/ 0 w 147286"/>
                <a:gd name="connsiteY0" fmla="*/ 282298 h 282298"/>
                <a:gd name="connsiteX1" fmla="*/ 79780 w 147286"/>
                <a:gd name="connsiteY1" fmla="*/ 0 h 282298"/>
                <a:gd name="connsiteX2" fmla="*/ 147286 w 147286"/>
                <a:gd name="connsiteY2" fmla="*/ 282298 h 282298"/>
                <a:gd name="connsiteX3" fmla="*/ 147286 w 147286"/>
                <a:gd name="connsiteY3" fmla="*/ 282298 h 28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86" h="282298">
                  <a:moveTo>
                    <a:pt x="0" y="282298"/>
                  </a:moveTo>
                  <a:cubicBezTo>
                    <a:pt x="27616" y="141149"/>
                    <a:pt x="55232" y="0"/>
                    <a:pt x="79780" y="0"/>
                  </a:cubicBezTo>
                  <a:cubicBezTo>
                    <a:pt x="104328" y="0"/>
                    <a:pt x="147286" y="282298"/>
                    <a:pt x="147286" y="282298"/>
                  </a:cubicBezTo>
                  <a:lnTo>
                    <a:pt x="147286" y="282298"/>
                  </a:lnTo>
                </a:path>
              </a:pathLst>
            </a:cu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E2FC38-59DF-0092-9FE7-125A393B4BFC}"/>
                </a:ext>
              </a:extLst>
            </p:cNvPr>
            <p:cNvSpPr txBox="1"/>
            <p:nvPr/>
          </p:nvSpPr>
          <p:spPr>
            <a:xfrm>
              <a:off x="263784" y="4017986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narrow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Gaussian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CB472E3-3B07-3E8A-0246-F06F05C24F14}"/>
                    </a:ext>
                  </a:extLst>
                </p:cNvPr>
                <p:cNvSpPr txBox="1"/>
                <p:nvPr/>
              </p:nvSpPr>
              <p:spPr>
                <a:xfrm>
                  <a:off x="-70551" y="4612278"/>
                  <a:ext cx="1962140" cy="5070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𝑛𝑖𝑗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CB472E3-3B07-3E8A-0246-F06F05C24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0551" y="4612278"/>
                  <a:ext cx="1962140" cy="507062"/>
                </a:xfrm>
                <a:prstGeom prst="rect">
                  <a:avLst/>
                </a:prstGeom>
                <a:blipFill>
                  <a:blip r:embed="rId7"/>
                  <a:stretch>
                    <a:fillRect t="-65854" b="-926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D4DA28F-2C26-F45A-724C-293799E46C90}"/>
                </a:ext>
              </a:extLst>
            </p:cNvPr>
            <p:cNvSpPr txBox="1"/>
            <p:nvPr/>
          </p:nvSpPr>
          <p:spPr>
            <a:xfrm>
              <a:off x="196876" y="5223482"/>
              <a:ext cx="1366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C: constant</a:t>
              </a:r>
            </a:p>
            <a:p>
              <a:r>
                <a:rPr lang="en-US"/>
                <a:t>background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8278244-C0B8-0F44-9F88-20FE526637F0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15" name="Left Arrow 114">
            <a:extLst>
              <a:ext uri="{FF2B5EF4-FFF2-40B4-BE49-F238E27FC236}">
                <a16:creationId xmlns:a16="http://schemas.microsoft.com/office/drawing/2014/main" id="{A830F614-3561-5792-BED0-9B8BE09BEC3B}"/>
              </a:ext>
            </a:extLst>
          </p:cNvPr>
          <p:cNvSpPr/>
          <p:nvPr/>
        </p:nvSpPr>
        <p:spPr>
          <a:xfrm>
            <a:off x="8425075" y="5342355"/>
            <a:ext cx="468808" cy="25943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A92D36-BCCD-711F-2280-6B5112781452}"/>
              </a:ext>
            </a:extLst>
          </p:cNvPr>
          <p:cNvSpPr txBox="1"/>
          <p:nvPr/>
        </p:nvSpPr>
        <p:spPr>
          <a:xfrm>
            <a:off x="7843938" y="5764417"/>
            <a:ext cx="418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wide Gaussians:  60 &lt; 𝜎</a:t>
            </a:r>
            <a:r>
              <a:rPr lang="en-US" sz="2000" baseline="-2500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&lt; 120 mrad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D4BAB3C-09D4-9207-3239-ECDEC30AA7DD}"/>
              </a:ext>
            </a:extLst>
          </p:cNvPr>
          <p:cNvSpPr txBox="1"/>
          <p:nvPr/>
        </p:nvSpPr>
        <p:spPr>
          <a:xfrm>
            <a:off x="7610959" y="6132122"/>
            <a:ext cx="431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narrow Gaussians: 12 &lt; 𝜎</a:t>
            </a:r>
            <a:r>
              <a:rPr lang="en-US" sz="2000" baseline="-25000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 &lt; 18 mrad </a:t>
            </a:r>
          </a:p>
        </p:txBody>
      </p:sp>
    </p:spTree>
    <p:extLst>
      <p:ext uri="{BB962C8B-B14F-4D97-AF65-F5344CB8AC3E}">
        <p14:creationId xmlns:p14="http://schemas.microsoft.com/office/powerpoint/2010/main" val="1366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1C762F-E7F0-7EBA-A94F-43F9DCA65F14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2D0169-9306-A2CE-8C09-947BAAFFDE1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04B134-B0A5-4E67-C854-C1AAD1824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B7B967-8BC7-9E08-84F3-CFB053E097C6}"/>
              </a:ext>
            </a:extLst>
          </p:cNvPr>
          <p:cNvSpPr txBox="1"/>
          <p:nvPr/>
        </p:nvSpPr>
        <p:spPr>
          <a:xfrm>
            <a:off x="1632412" y="26079"/>
            <a:ext cx="6709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AE95: Electron energy spectra have</a:t>
            </a:r>
          </a:p>
          <a:p>
            <a:pPr algn="ctr"/>
            <a:r>
              <a:rPr lang="en-US" sz="3200" b="1"/>
              <a:t>2 corresponding 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F883B1D9-9469-99CC-06C3-270394B22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860C2D29-14F8-EC38-28DA-E62978403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C5FACE-418D-FD8F-553C-4F848D173ED3}"/>
              </a:ext>
            </a:extLst>
          </p:cNvPr>
          <p:cNvSpPr/>
          <p:nvPr/>
        </p:nvSpPr>
        <p:spPr>
          <a:xfrm>
            <a:off x="8146762" y="3516332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37E72-A05F-307F-63EE-C8142FEDF9F1}"/>
              </a:ext>
            </a:extLst>
          </p:cNvPr>
          <p:cNvSpPr/>
          <p:nvPr/>
        </p:nvSpPr>
        <p:spPr>
          <a:xfrm>
            <a:off x="8953857" y="4619275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BD3066-2D54-1AAD-72DD-EBF0C3DDB4DF}"/>
              </a:ext>
            </a:extLst>
          </p:cNvPr>
          <p:cNvGrpSpPr/>
          <p:nvPr/>
        </p:nvGrpSpPr>
        <p:grpSpPr>
          <a:xfrm>
            <a:off x="9137058" y="2805351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A0048D-ED17-3C4C-4B99-A98660130E11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640465-D1BB-2BEC-A39B-7CACE598D1B9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485B88A6-85B5-2E68-78CA-17BD47349AEA}"/>
              </a:ext>
            </a:extLst>
          </p:cNvPr>
          <p:cNvSpPr/>
          <p:nvPr/>
        </p:nvSpPr>
        <p:spPr>
          <a:xfrm>
            <a:off x="8945704" y="2206146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87F6F84-0693-5A7A-A76D-29D51B0AEAEC}"/>
              </a:ext>
            </a:extLst>
          </p:cNvPr>
          <p:cNvSpPr/>
          <p:nvPr/>
        </p:nvSpPr>
        <p:spPr>
          <a:xfrm>
            <a:off x="9116906" y="2015963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250FA-F714-DA48-8B30-56C5F8A04770}"/>
              </a:ext>
            </a:extLst>
          </p:cNvPr>
          <p:cNvSpPr/>
          <p:nvPr/>
        </p:nvSpPr>
        <p:spPr>
          <a:xfrm>
            <a:off x="8831570" y="1545796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24319-85BA-E7BF-760F-BB5C7D515959}"/>
              </a:ext>
            </a:extLst>
          </p:cNvPr>
          <p:cNvSpPr/>
          <p:nvPr/>
        </p:nvSpPr>
        <p:spPr>
          <a:xfrm>
            <a:off x="9630512" y="1545796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0BBB46-032F-06DC-6AC4-1D1CFFC8D7A1}"/>
              </a:ext>
            </a:extLst>
          </p:cNvPr>
          <p:cNvSpPr/>
          <p:nvPr/>
        </p:nvSpPr>
        <p:spPr>
          <a:xfrm>
            <a:off x="8831570" y="4619275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3B237-7174-51DC-3711-F5C36C3B3FAA}"/>
              </a:ext>
            </a:extLst>
          </p:cNvPr>
          <p:cNvSpPr/>
          <p:nvPr/>
        </p:nvSpPr>
        <p:spPr>
          <a:xfrm>
            <a:off x="9630512" y="4619275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32706-FAEF-A42E-B761-52A390C2EF88}"/>
              </a:ext>
            </a:extLst>
          </p:cNvPr>
          <p:cNvSpPr/>
          <p:nvPr/>
        </p:nvSpPr>
        <p:spPr>
          <a:xfrm>
            <a:off x="10380539" y="4619275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58F3C3-AB8A-7FC3-A470-F880AE7919E4}"/>
              </a:ext>
            </a:extLst>
          </p:cNvPr>
          <p:cNvSpPr/>
          <p:nvPr/>
        </p:nvSpPr>
        <p:spPr>
          <a:xfrm>
            <a:off x="11179481" y="4619275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DB05A0-4F2A-1FF0-9E83-17CA5DA0EFF5}"/>
              </a:ext>
            </a:extLst>
          </p:cNvPr>
          <p:cNvSpPr/>
          <p:nvPr/>
        </p:nvSpPr>
        <p:spPr>
          <a:xfrm>
            <a:off x="8953857" y="1541720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9B754C-36C4-936C-314D-EF8780541FDA}"/>
              </a:ext>
            </a:extLst>
          </p:cNvPr>
          <p:cNvSpPr/>
          <p:nvPr/>
        </p:nvSpPr>
        <p:spPr>
          <a:xfrm>
            <a:off x="8146762" y="177063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97B84-58DC-DF27-D195-C4A74703EE41}"/>
              </a:ext>
            </a:extLst>
          </p:cNvPr>
          <p:cNvSpPr/>
          <p:nvPr/>
        </p:nvSpPr>
        <p:spPr>
          <a:xfrm>
            <a:off x="8146762" y="233315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F5F979-2D48-D3FB-965C-2E2DB9377C56}"/>
              </a:ext>
            </a:extLst>
          </p:cNvPr>
          <p:cNvSpPr/>
          <p:nvPr/>
        </p:nvSpPr>
        <p:spPr>
          <a:xfrm>
            <a:off x="8146762" y="2618487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8A9C1F-C1BC-6FA8-1D18-563CAA6D0F43}"/>
              </a:ext>
            </a:extLst>
          </p:cNvPr>
          <p:cNvSpPr/>
          <p:nvPr/>
        </p:nvSpPr>
        <p:spPr>
          <a:xfrm>
            <a:off x="8146762" y="3178647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DAB14-F289-6405-5326-C3B4E5AFF3B6}"/>
              </a:ext>
            </a:extLst>
          </p:cNvPr>
          <p:cNvSpPr/>
          <p:nvPr/>
        </p:nvSpPr>
        <p:spPr>
          <a:xfrm>
            <a:off x="8146762" y="34069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4D1DB-74D8-829A-3400-B43193E26019}"/>
              </a:ext>
            </a:extLst>
          </p:cNvPr>
          <p:cNvSpPr/>
          <p:nvPr/>
        </p:nvSpPr>
        <p:spPr>
          <a:xfrm>
            <a:off x="8146762" y="419770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39041C-BDF1-6B7C-4218-4D64FE4DE5C2}"/>
              </a:ext>
            </a:extLst>
          </p:cNvPr>
          <p:cNvSpPr/>
          <p:nvPr/>
        </p:nvSpPr>
        <p:spPr>
          <a:xfrm>
            <a:off x="11986576" y="419770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DDFFB-AFF1-4624-EB71-7A014A26E664}"/>
              </a:ext>
            </a:extLst>
          </p:cNvPr>
          <p:cNvSpPr/>
          <p:nvPr/>
        </p:nvSpPr>
        <p:spPr>
          <a:xfrm>
            <a:off x="11986576" y="34069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D0A340-66D3-3D98-297A-6436AE98DCFC}"/>
              </a:ext>
            </a:extLst>
          </p:cNvPr>
          <p:cNvSpPr/>
          <p:nvPr/>
        </p:nvSpPr>
        <p:spPr>
          <a:xfrm>
            <a:off x="11986576" y="3178647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874A13-63A5-6C91-2EF1-C8357A7761E9}"/>
              </a:ext>
            </a:extLst>
          </p:cNvPr>
          <p:cNvSpPr/>
          <p:nvPr/>
        </p:nvSpPr>
        <p:spPr>
          <a:xfrm>
            <a:off x="11986576" y="2618487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8FD6FA-4BEB-0547-7EEF-C373581A98B5}"/>
              </a:ext>
            </a:extLst>
          </p:cNvPr>
          <p:cNvSpPr/>
          <p:nvPr/>
        </p:nvSpPr>
        <p:spPr>
          <a:xfrm>
            <a:off x="11986576" y="233315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C4D51F-EB18-F601-5880-6D833819CAC5}"/>
              </a:ext>
            </a:extLst>
          </p:cNvPr>
          <p:cNvSpPr/>
          <p:nvPr/>
        </p:nvSpPr>
        <p:spPr>
          <a:xfrm>
            <a:off x="11986576" y="177063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9F0B59-B43E-7536-3D80-10F3F6425F5C}"/>
              </a:ext>
            </a:extLst>
          </p:cNvPr>
          <p:cNvSpPr/>
          <p:nvPr/>
        </p:nvSpPr>
        <p:spPr>
          <a:xfrm>
            <a:off x="10502826" y="4619275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7D7036-1696-A26A-2673-A5F047D6BA12}"/>
              </a:ext>
            </a:extLst>
          </p:cNvPr>
          <p:cNvSpPr/>
          <p:nvPr/>
        </p:nvSpPr>
        <p:spPr>
          <a:xfrm>
            <a:off x="11986576" y="3516332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9B8A38-9EAB-1425-552A-B9A267D0946C}"/>
              </a:ext>
            </a:extLst>
          </p:cNvPr>
          <p:cNvSpPr/>
          <p:nvPr/>
        </p:nvSpPr>
        <p:spPr>
          <a:xfrm>
            <a:off x="11986576" y="2725543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B9837F-974A-17F4-D0D9-EC89B5F457C4}"/>
              </a:ext>
            </a:extLst>
          </p:cNvPr>
          <p:cNvSpPr/>
          <p:nvPr/>
        </p:nvSpPr>
        <p:spPr>
          <a:xfrm>
            <a:off x="8146762" y="2725543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8266BA-E626-7F3C-1629-408804C8C889}"/>
              </a:ext>
            </a:extLst>
          </p:cNvPr>
          <p:cNvSpPr/>
          <p:nvPr/>
        </p:nvSpPr>
        <p:spPr>
          <a:xfrm>
            <a:off x="8146762" y="1880046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FBE449-E98F-73DC-F87B-DE972CDC37E9}"/>
              </a:ext>
            </a:extLst>
          </p:cNvPr>
          <p:cNvSpPr/>
          <p:nvPr/>
        </p:nvSpPr>
        <p:spPr>
          <a:xfrm>
            <a:off x="11986576" y="1880046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DAA1A-5B5C-1CCD-3B7F-0874A23F797A}"/>
              </a:ext>
            </a:extLst>
          </p:cNvPr>
          <p:cNvSpPr/>
          <p:nvPr/>
        </p:nvSpPr>
        <p:spPr>
          <a:xfrm>
            <a:off x="11574061" y="1594711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2FB35-230A-4E00-2226-30565C9AEAE2}"/>
              </a:ext>
            </a:extLst>
          </p:cNvPr>
          <p:cNvSpPr/>
          <p:nvPr/>
        </p:nvSpPr>
        <p:spPr>
          <a:xfrm>
            <a:off x="10502826" y="1567923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96C2B8-CD96-13F0-3D95-6CDAEB9EDD22}"/>
              </a:ext>
            </a:extLst>
          </p:cNvPr>
          <p:cNvSpPr/>
          <p:nvPr/>
        </p:nvSpPr>
        <p:spPr>
          <a:xfrm>
            <a:off x="11057893" y="1567923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1DBB89-BFAD-4D8F-5410-9037BB1F290E}"/>
              </a:ext>
            </a:extLst>
          </p:cNvPr>
          <p:cNvSpPr/>
          <p:nvPr/>
        </p:nvSpPr>
        <p:spPr>
          <a:xfrm>
            <a:off x="11506978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4687BC-7EA4-67E8-A535-976D452F3E5E}"/>
              </a:ext>
            </a:extLst>
          </p:cNvPr>
          <p:cNvSpPr/>
          <p:nvPr/>
        </p:nvSpPr>
        <p:spPr>
          <a:xfrm>
            <a:off x="11743633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4407FB-D3BB-E86A-3E0A-5644735157EE}"/>
              </a:ext>
            </a:extLst>
          </p:cNvPr>
          <p:cNvSpPr/>
          <p:nvPr/>
        </p:nvSpPr>
        <p:spPr>
          <a:xfrm>
            <a:off x="10610672" y="1567923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27DCA2-BEE4-5348-6730-E43805C6A247}"/>
              </a:ext>
            </a:extLst>
          </p:cNvPr>
          <p:cNvSpPr/>
          <p:nvPr/>
        </p:nvSpPr>
        <p:spPr>
          <a:xfrm>
            <a:off x="10092641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46E68A8-24A9-B95E-E82B-F24C8B50F6DA}"/>
              </a:ext>
            </a:extLst>
          </p:cNvPr>
          <p:cNvSpPr/>
          <p:nvPr/>
        </p:nvSpPr>
        <p:spPr>
          <a:xfrm>
            <a:off x="9855986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54AF86-4567-70C1-7F58-A4CDC7A7E4DD}"/>
              </a:ext>
            </a:extLst>
          </p:cNvPr>
          <p:cNvSpPr/>
          <p:nvPr/>
        </p:nvSpPr>
        <p:spPr>
          <a:xfrm>
            <a:off x="8505188" y="1594711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7488C3-F835-970D-8086-5A08B5C0D525}"/>
              </a:ext>
            </a:extLst>
          </p:cNvPr>
          <p:cNvSpPr/>
          <p:nvPr/>
        </p:nvSpPr>
        <p:spPr>
          <a:xfrm>
            <a:off x="8438105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A2B292-41DC-93E9-54A3-ED9E74651261}"/>
              </a:ext>
            </a:extLst>
          </p:cNvPr>
          <p:cNvSpPr/>
          <p:nvPr/>
        </p:nvSpPr>
        <p:spPr>
          <a:xfrm>
            <a:off x="8674760" y="1594711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179F0B-B8FB-FD10-76C4-46B78C440831}"/>
              </a:ext>
            </a:extLst>
          </p:cNvPr>
          <p:cNvSpPr/>
          <p:nvPr/>
        </p:nvSpPr>
        <p:spPr>
          <a:xfrm>
            <a:off x="9920598" y="1594711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C2FD4F-8177-F997-161F-B15AF5A7BA72}"/>
              </a:ext>
            </a:extLst>
          </p:cNvPr>
          <p:cNvSpPr/>
          <p:nvPr/>
        </p:nvSpPr>
        <p:spPr>
          <a:xfrm>
            <a:off x="8505188" y="462255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0DFF7E-863C-C997-6061-72B4E09456D2}"/>
              </a:ext>
            </a:extLst>
          </p:cNvPr>
          <p:cNvSpPr/>
          <p:nvPr/>
        </p:nvSpPr>
        <p:spPr>
          <a:xfrm>
            <a:off x="8438105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E45085-2B5B-1E21-E8AC-DA87A27009EF}"/>
              </a:ext>
            </a:extLst>
          </p:cNvPr>
          <p:cNvSpPr/>
          <p:nvPr/>
        </p:nvSpPr>
        <p:spPr>
          <a:xfrm>
            <a:off x="8674760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BB2BC4-6E7D-3FA7-7828-6C620BA7240B}"/>
              </a:ext>
            </a:extLst>
          </p:cNvPr>
          <p:cNvSpPr/>
          <p:nvPr/>
        </p:nvSpPr>
        <p:spPr>
          <a:xfrm>
            <a:off x="9920598" y="462255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F89106-C0A9-DE33-3E4A-B5B4A00D85D1}"/>
              </a:ext>
            </a:extLst>
          </p:cNvPr>
          <p:cNvSpPr/>
          <p:nvPr/>
        </p:nvSpPr>
        <p:spPr>
          <a:xfrm>
            <a:off x="9853515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8184BF-F950-A756-1721-1FC1B79B7880}"/>
              </a:ext>
            </a:extLst>
          </p:cNvPr>
          <p:cNvSpPr/>
          <p:nvPr/>
        </p:nvSpPr>
        <p:spPr>
          <a:xfrm>
            <a:off x="10090170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05967B-EAA9-2033-CD4B-6244934C661A}"/>
              </a:ext>
            </a:extLst>
          </p:cNvPr>
          <p:cNvSpPr/>
          <p:nvPr/>
        </p:nvSpPr>
        <p:spPr>
          <a:xfrm>
            <a:off x="11574060" y="462255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2C4701-68FA-FDAA-4627-93C28D13E30D}"/>
              </a:ext>
            </a:extLst>
          </p:cNvPr>
          <p:cNvSpPr/>
          <p:nvPr/>
        </p:nvSpPr>
        <p:spPr>
          <a:xfrm>
            <a:off x="11506977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A78AB4-6658-6D8F-BD17-AEA9F827EFD7}"/>
              </a:ext>
            </a:extLst>
          </p:cNvPr>
          <p:cNvSpPr/>
          <p:nvPr/>
        </p:nvSpPr>
        <p:spPr>
          <a:xfrm>
            <a:off x="11743632" y="4620783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2C3E36-5AD5-FD5C-6E86-6C7AFDE9381B}"/>
              </a:ext>
            </a:extLst>
          </p:cNvPr>
          <p:cNvGrpSpPr/>
          <p:nvPr/>
        </p:nvGrpSpPr>
        <p:grpSpPr>
          <a:xfrm rot="10800000" flipV="1">
            <a:off x="9069052" y="1946173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39D972-A3E2-1AA0-DCA0-57CEEC0BBD1E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14B9259-983C-0E32-96DF-D348542DBC8B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EF905A9-E618-1A5F-871E-523402BBD835}"/>
              </a:ext>
            </a:extLst>
          </p:cNvPr>
          <p:cNvSpPr/>
          <p:nvPr/>
        </p:nvSpPr>
        <p:spPr>
          <a:xfrm>
            <a:off x="9252477" y="1956980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D2C9EAAC-44D1-D9E0-8EF0-BCD207E91E9D}"/>
              </a:ext>
            </a:extLst>
          </p:cNvPr>
          <p:cNvSpPr/>
          <p:nvPr/>
        </p:nvSpPr>
        <p:spPr>
          <a:xfrm rot="5400000">
            <a:off x="9268782" y="2281354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BB51463-F44D-2F25-E632-29C8FD1DA0FC}"/>
              </a:ext>
            </a:extLst>
          </p:cNvPr>
          <p:cNvSpPr/>
          <p:nvPr/>
        </p:nvSpPr>
        <p:spPr>
          <a:xfrm>
            <a:off x="10667767" y="2003980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23ADE0-FFD8-C13A-3E6C-823F639A97AC}"/>
              </a:ext>
            </a:extLst>
          </p:cNvPr>
          <p:cNvSpPr/>
          <p:nvPr/>
        </p:nvSpPr>
        <p:spPr>
          <a:xfrm rot="18900000">
            <a:off x="10832556" y="1826965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BD232C-2860-3917-968E-980B41847830}"/>
              </a:ext>
            </a:extLst>
          </p:cNvPr>
          <p:cNvSpPr/>
          <p:nvPr/>
        </p:nvSpPr>
        <p:spPr>
          <a:xfrm>
            <a:off x="9252477" y="2184073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1B7628-F62B-61A9-0721-3CE6E51CF65D}"/>
              </a:ext>
            </a:extLst>
          </p:cNvPr>
          <p:cNvSpPr/>
          <p:nvPr/>
        </p:nvSpPr>
        <p:spPr>
          <a:xfrm>
            <a:off x="8326117" y="4537751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25F723-8647-0E81-6545-634686D0DFDA}"/>
              </a:ext>
            </a:extLst>
          </p:cNvPr>
          <p:cNvSpPr/>
          <p:nvPr/>
        </p:nvSpPr>
        <p:spPr>
          <a:xfrm>
            <a:off x="11905051" y="1651778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2D79172-0450-3B64-2BEA-1D6AD80D4A3D}"/>
              </a:ext>
            </a:extLst>
          </p:cNvPr>
          <p:cNvCxnSpPr>
            <a:cxnSpLocks/>
          </p:cNvCxnSpPr>
          <p:nvPr/>
        </p:nvCxnSpPr>
        <p:spPr>
          <a:xfrm rot="420000">
            <a:off x="9014036" y="4790477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6462B6E4-B74B-4EED-2087-D12E2FD13101}"/>
              </a:ext>
            </a:extLst>
          </p:cNvPr>
          <p:cNvSpPr txBox="1"/>
          <p:nvPr/>
        </p:nvSpPr>
        <p:spPr>
          <a:xfrm>
            <a:off x="10192384" y="4873599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F60129-6152-36D9-1EF1-35F4E72EFA98}"/>
              </a:ext>
            </a:extLst>
          </p:cNvPr>
          <p:cNvSpPr/>
          <p:nvPr/>
        </p:nvSpPr>
        <p:spPr>
          <a:xfrm>
            <a:off x="8326117" y="1651778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575CB29-363A-87B1-4B24-6543D35F8C3D}"/>
              </a:ext>
            </a:extLst>
          </p:cNvPr>
          <p:cNvSpPr/>
          <p:nvPr/>
        </p:nvSpPr>
        <p:spPr>
          <a:xfrm>
            <a:off x="8244592" y="1651778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DA9950-B78B-8599-DD20-7F9B0761482A}"/>
              </a:ext>
            </a:extLst>
          </p:cNvPr>
          <p:cNvCxnSpPr/>
          <p:nvPr/>
        </p:nvCxnSpPr>
        <p:spPr>
          <a:xfrm flipV="1">
            <a:off x="10849662" y="4127768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EB7A4B12-65AF-9379-608B-8431B06058CE}"/>
              </a:ext>
            </a:extLst>
          </p:cNvPr>
          <p:cNvSpPr txBox="1"/>
          <p:nvPr/>
        </p:nvSpPr>
        <p:spPr>
          <a:xfrm>
            <a:off x="8439256" y="2346067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DC1A906-79CE-B2A9-E08C-5D459F20DF16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891924" y="2669233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5CDF4F01-B551-E25E-D30F-7C8C03CD2D12}"/>
              </a:ext>
            </a:extLst>
          </p:cNvPr>
          <p:cNvSpPr txBox="1"/>
          <p:nvPr/>
        </p:nvSpPr>
        <p:spPr>
          <a:xfrm>
            <a:off x="8290474" y="3967340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99A49F-0E70-E4DC-BA60-1A771592D7DD}"/>
              </a:ext>
            </a:extLst>
          </p:cNvPr>
          <p:cNvGrpSpPr/>
          <p:nvPr/>
        </p:nvGrpSpPr>
        <p:grpSpPr>
          <a:xfrm>
            <a:off x="6925671" y="3527980"/>
            <a:ext cx="338554" cy="639313"/>
            <a:chOff x="6925671" y="3527980"/>
            <a:chExt cx="338554" cy="63931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C7A16-E9FE-6BF4-130F-60551BFE6E59}"/>
                </a:ext>
              </a:extLst>
            </p:cNvPr>
            <p:cNvSpPr/>
            <p:nvPr/>
          </p:nvSpPr>
          <p:spPr>
            <a:xfrm rot="5400000">
              <a:off x="6809826" y="3712345"/>
              <a:ext cx="563855" cy="2594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17">
              <a:extLst>
                <a:ext uri="{FF2B5EF4-FFF2-40B4-BE49-F238E27FC236}">
                  <a16:creationId xmlns:a16="http://schemas.microsoft.com/office/drawing/2014/main" id="{FD0400B1-6B50-4C58-9FAF-1CF07D08F098}"/>
                </a:ext>
              </a:extLst>
            </p:cNvPr>
            <p:cNvSpPr txBox="1"/>
            <p:nvPr/>
          </p:nvSpPr>
          <p:spPr>
            <a:xfrm rot="5400000">
              <a:off x="6775291" y="3678360"/>
              <a:ext cx="639313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CCD</a:t>
              </a:r>
            </a:p>
          </p:txBody>
        </p:sp>
      </p:grp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655854AB-4C53-4D31-9941-0C0A8D7A73CC}"/>
              </a:ext>
            </a:extLst>
          </p:cNvPr>
          <p:cNvSpPr/>
          <p:nvPr/>
        </p:nvSpPr>
        <p:spPr>
          <a:xfrm flipV="1">
            <a:off x="9254168" y="2184730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E28507B-73EB-83FC-411B-C956319B4589}"/>
              </a:ext>
            </a:extLst>
          </p:cNvPr>
          <p:cNvCxnSpPr>
            <a:cxnSpLocks/>
          </p:cNvCxnSpPr>
          <p:nvPr/>
        </p:nvCxnSpPr>
        <p:spPr>
          <a:xfrm rot="21180000" flipH="1">
            <a:off x="9572836" y="4803177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D4487-6781-F309-09F0-F5A8053E57AB}"/>
              </a:ext>
            </a:extLst>
          </p:cNvPr>
          <p:cNvGrpSpPr/>
          <p:nvPr/>
        </p:nvGrpSpPr>
        <p:grpSpPr>
          <a:xfrm>
            <a:off x="8966414" y="3254210"/>
            <a:ext cx="1450000" cy="364854"/>
            <a:chOff x="8966414" y="3254210"/>
            <a:chExt cx="1450000" cy="3648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BBACBB-EA49-CAB1-C35A-68669B7CC5F3}"/>
                </a:ext>
              </a:extLst>
            </p:cNvPr>
            <p:cNvSpPr/>
            <p:nvPr/>
          </p:nvSpPr>
          <p:spPr>
            <a:xfrm>
              <a:off x="8966414" y="3270122"/>
              <a:ext cx="655175" cy="348942"/>
            </a:xfrm>
            <a:prstGeom prst="rect">
              <a:avLst/>
            </a:prstGeom>
            <a:solidFill>
              <a:srgbClr val="BFBFBF">
                <a:alpha val="41961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TextBox 139">
              <a:extLst>
                <a:ext uri="{FF2B5EF4-FFF2-40B4-BE49-F238E27FC236}">
                  <a16:creationId xmlns:a16="http://schemas.microsoft.com/office/drawing/2014/main" id="{D875BA7E-46E5-AB60-C464-FFAFA2952B37}"/>
                </a:ext>
              </a:extLst>
            </p:cNvPr>
            <p:cNvSpPr txBox="1"/>
            <p:nvPr/>
          </p:nvSpPr>
          <p:spPr>
            <a:xfrm>
              <a:off x="9594354" y="3254210"/>
              <a:ext cx="822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magnet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FE0AF4A-B3BB-55A3-F720-DF5522E5EAAA}"/>
              </a:ext>
            </a:extLst>
          </p:cNvPr>
          <p:cNvGrpSpPr/>
          <p:nvPr/>
        </p:nvGrpSpPr>
        <p:grpSpPr>
          <a:xfrm>
            <a:off x="8444168" y="2966350"/>
            <a:ext cx="854617" cy="945006"/>
            <a:chOff x="8444168" y="2966350"/>
            <a:chExt cx="854617" cy="945006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0D21B6EB-2D21-9541-BA43-1229ECD93CA8}"/>
                </a:ext>
              </a:extLst>
            </p:cNvPr>
            <p:cNvSpPr/>
            <p:nvPr/>
          </p:nvSpPr>
          <p:spPr>
            <a:xfrm rot="4954449">
              <a:off x="8873522" y="3190903"/>
              <a:ext cx="575987" cy="274378"/>
            </a:xfrm>
            <a:prstGeom prst="arc">
              <a:avLst>
                <a:gd name="adj1" fmla="val 17599202"/>
                <a:gd name="adj2" fmla="val 21364314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1F79BB4-F746-B9D6-E46F-E2DFFE511A9C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9290397" y="2969869"/>
              <a:ext cx="838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769DAC8-BF5B-D232-AF35-778E1E12F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5321" y="3611394"/>
              <a:ext cx="732444" cy="298194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A3C6A1DB-7D1A-B5D1-13E8-76F6460FB2E5}"/>
                </a:ext>
              </a:extLst>
            </p:cNvPr>
            <p:cNvSpPr/>
            <p:nvPr/>
          </p:nvSpPr>
          <p:spPr>
            <a:xfrm rot="5400000">
              <a:off x="8676673" y="3034937"/>
              <a:ext cx="615859" cy="573590"/>
            </a:xfrm>
            <a:prstGeom prst="arc">
              <a:avLst>
                <a:gd name="adj1" fmla="val 16200000"/>
                <a:gd name="adj2" fmla="val 20872003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80FE73B-D31F-8C1A-E35F-798D0851E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8886" y="2966350"/>
              <a:ext cx="1807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A1F7F22-EC1C-8E08-82E7-0AF0A14D58B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8495828" y="3621772"/>
              <a:ext cx="553280" cy="157193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D7DF086-14D7-4352-285E-ACF911F3C97C}"/>
                </a:ext>
              </a:extLst>
            </p:cNvPr>
            <p:cNvSpPr/>
            <p:nvPr/>
          </p:nvSpPr>
          <p:spPr>
            <a:xfrm>
              <a:off x="8444168" y="3130332"/>
              <a:ext cx="852412" cy="781024"/>
            </a:xfrm>
            <a:custGeom>
              <a:avLst/>
              <a:gdLst>
                <a:gd name="connsiteX0" fmla="*/ 39049 w 852412"/>
                <a:gd name="connsiteY0" fmla="*/ 651093 h 781024"/>
                <a:gd name="connsiteX1" fmla="*/ 604199 w 852412"/>
                <a:gd name="connsiteY1" fmla="*/ 489168 h 781024"/>
                <a:gd name="connsiteX2" fmla="*/ 724849 w 852412"/>
                <a:gd name="connsiteY2" fmla="*/ 425668 h 781024"/>
                <a:gd name="connsiteX3" fmla="*/ 804224 w 852412"/>
                <a:gd name="connsiteY3" fmla="*/ 314543 h 781024"/>
                <a:gd name="connsiteX4" fmla="*/ 826449 w 852412"/>
                <a:gd name="connsiteY4" fmla="*/ 190718 h 781024"/>
                <a:gd name="connsiteX5" fmla="*/ 832799 w 852412"/>
                <a:gd name="connsiteY5" fmla="*/ 218 h 781024"/>
                <a:gd name="connsiteX6" fmla="*/ 851849 w 852412"/>
                <a:gd name="connsiteY6" fmla="*/ 155793 h 781024"/>
                <a:gd name="connsiteX7" fmla="*/ 845499 w 852412"/>
                <a:gd name="connsiteY7" fmla="*/ 295493 h 781024"/>
                <a:gd name="connsiteX8" fmla="*/ 826449 w 852412"/>
                <a:gd name="connsiteY8" fmla="*/ 403443 h 781024"/>
                <a:gd name="connsiteX9" fmla="*/ 775649 w 852412"/>
                <a:gd name="connsiteY9" fmla="*/ 470118 h 781024"/>
                <a:gd name="connsiteX10" fmla="*/ 654999 w 852412"/>
                <a:gd name="connsiteY10" fmla="*/ 527268 h 781024"/>
                <a:gd name="connsiteX11" fmla="*/ 467674 w 852412"/>
                <a:gd name="connsiteY11" fmla="*/ 606643 h 781024"/>
                <a:gd name="connsiteX12" fmla="*/ 35874 w 852412"/>
                <a:gd name="connsiteY12" fmla="*/ 778093 h 781024"/>
                <a:gd name="connsiteX13" fmla="*/ 146999 w 852412"/>
                <a:gd name="connsiteY13" fmla="*/ 717768 h 781024"/>
                <a:gd name="connsiteX14" fmla="*/ 32699 w 852412"/>
                <a:gd name="connsiteY14" fmla="*/ 755868 h 781024"/>
                <a:gd name="connsiteX15" fmla="*/ 45399 w 852412"/>
                <a:gd name="connsiteY15" fmla="*/ 724118 h 781024"/>
                <a:gd name="connsiteX16" fmla="*/ 39049 w 852412"/>
                <a:gd name="connsiteY16" fmla="*/ 651093 h 7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2412" h="781024">
                  <a:moveTo>
                    <a:pt x="39049" y="651093"/>
                  </a:moveTo>
                  <a:cubicBezTo>
                    <a:pt x="132182" y="611935"/>
                    <a:pt x="489899" y="526739"/>
                    <a:pt x="604199" y="489168"/>
                  </a:cubicBezTo>
                  <a:cubicBezTo>
                    <a:pt x="718499" y="451597"/>
                    <a:pt x="691512" y="454772"/>
                    <a:pt x="724849" y="425668"/>
                  </a:cubicBezTo>
                  <a:cubicBezTo>
                    <a:pt x="758186" y="396564"/>
                    <a:pt x="787291" y="353701"/>
                    <a:pt x="804224" y="314543"/>
                  </a:cubicBezTo>
                  <a:cubicBezTo>
                    <a:pt x="821157" y="275385"/>
                    <a:pt x="821687" y="243105"/>
                    <a:pt x="826449" y="190718"/>
                  </a:cubicBezTo>
                  <a:cubicBezTo>
                    <a:pt x="831211" y="138331"/>
                    <a:pt x="828566" y="6039"/>
                    <a:pt x="832799" y="218"/>
                  </a:cubicBezTo>
                  <a:cubicBezTo>
                    <a:pt x="837032" y="-5603"/>
                    <a:pt x="849732" y="106581"/>
                    <a:pt x="851849" y="155793"/>
                  </a:cubicBezTo>
                  <a:cubicBezTo>
                    <a:pt x="853966" y="205005"/>
                    <a:pt x="849732" y="254218"/>
                    <a:pt x="845499" y="295493"/>
                  </a:cubicBezTo>
                  <a:cubicBezTo>
                    <a:pt x="841266" y="336768"/>
                    <a:pt x="838091" y="374339"/>
                    <a:pt x="826449" y="403443"/>
                  </a:cubicBezTo>
                  <a:cubicBezTo>
                    <a:pt x="814807" y="432547"/>
                    <a:pt x="804224" y="449481"/>
                    <a:pt x="775649" y="470118"/>
                  </a:cubicBezTo>
                  <a:cubicBezTo>
                    <a:pt x="747074" y="490755"/>
                    <a:pt x="706328" y="504514"/>
                    <a:pt x="654999" y="527268"/>
                  </a:cubicBezTo>
                  <a:cubicBezTo>
                    <a:pt x="603670" y="550022"/>
                    <a:pt x="467674" y="606643"/>
                    <a:pt x="467674" y="606643"/>
                  </a:cubicBezTo>
                  <a:lnTo>
                    <a:pt x="35874" y="778093"/>
                  </a:lnTo>
                  <a:cubicBezTo>
                    <a:pt x="-17572" y="796614"/>
                    <a:pt x="147528" y="721472"/>
                    <a:pt x="146999" y="717768"/>
                  </a:cubicBezTo>
                  <a:cubicBezTo>
                    <a:pt x="146470" y="714064"/>
                    <a:pt x="49632" y="754810"/>
                    <a:pt x="32699" y="755868"/>
                  </a:cubicBezTo>
                  <a:cubicBezTo>
                    <a:pt x="15766" y="756926"/>
                    <a:pt x="41695" y="739993"/>
                    <a:pt x="45399" y="724118"/>
                  </a:cubicBezTo>
                  <a:cubicBezTo>
                    <a:pt x="49103" y="708243"/>
                    <a:pt x="-54084" y="690251"/>
                    <a:pt x="39049" y="651093"/>
                  </a:cubicBezTo>
                  <a:close/>
                </a:path>
              </a:pathLst>
            </a:custGeom>
            <a:solidFill>
              <a:srgbClr val="120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reeform 81">
            <a:extLst>
              <a:ext uri="{FF2B5EF4-FFF2-40B4-BE49-F238E27FC236}">
                <a16:creationId xmlns:a16="http://schemas.microsoft.com/office/drawing/2014/main" id="{D6177E62-0CB9-E2BD-A593-24A07A550942}"/>
              </a:ext>
            </a:extLst>
          </p:cNvPr>
          <p:cNvSpPr/>
          <p:nvPr/>
        </p:nvSpPr>
        <p:spPr>
          <a:xfrm>
            <a:off x="7827430" y="3740052"/>
            <a:ext cx="642701" cy="214010"/>
          </a:xfrm>
          <a:custGeom>
            <a:avLst/>
            <a:gdLst>
              <a:gd name="connsiteX0" fmla="*/ 176463 w 181810"/>
              <a:gd name="connsiteY0" fmla="*/ 37431 h 208547"/>
              <a:gd name="connsiteX1" fmla="*/ 0 w 181810"/>
              <a:gd name="connsiteY1" fmla="*/ 0 h 208547"/>
              <a:gd name="connsiteX2" fmla="*/ 0 w 181810"/>
              <a:gd name="connsiteY2" fmla="*/ 208547 h 208547"/>
              <a:gd name="connsiteX3" fmla="*/ 181810 w 181810"/>
              <a:gd name="connsiteY3" fmla="*/ 176463 h 208547"/>
              <a:gd name="connsiteX4" fmla="*/ 176463 w 181810"/>
              <a:gd name="connsiteY4" fmla="*/ 37431 h 20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0" h="208547">
                <a:moveTo>
                  <a:pt x="176463" y="37431"/>
                </a:moveTo>
                <a:lnTo>
                  <a:pt x="0" y="0"/>
                </a:lnTo>
                <a:lnTo>
                  <a:pt x="0" y="208547"/>
                </a:lnTo>
                <a:lnTo>
                  <a:pt x="181810" y="176463"/>
                </a:lnTo>
                <a:lnTo>
                  <a:pt x="176463" y="37431"/>
                </a:lnTo>
                <a:close/>
              </a:path>
            </a:pathLst>
          </a:custGeom>
          <a:solidFill>
            <a:srgbClr val="66FF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6A62A2-1C94-904D-DCF6-C53DAB308F94}"/>
              </a:ext>
            </a:extLst>
          </p:cNvPr>
          <p:cNvCxnSpPr/>
          <p:nvPr/>
        </p:nvCxnSpPr>
        <p:spPr>
          <a:xfrm>
            <a:off x="8464783" y="3667014"/>
            <a:ext cx="0" cy="371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61BB63-4853-B3FA-910D-DA2CE6F51A30}"/>
              </a:ext>
            </a:extLst>
          </p:cNvPr>
          <p:cNvGrpSpPr/>
          <p:nvPr/>
        </p:nvGrpSpPr>
        <p:grpSpPr>
          <a:xfrm>
            <a:off x="7231702" y="3750177"/>
            <a:ext cx="550779" cy="208547"/>
            <a:chOff x="7231702" y="3750177"/>
            <a:chExt cx="550779" cy="208547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6B329A2-0C8A-1F83-B66E-B2DA3C3D5A19}"/>
                </a:ext>
              </a:extLst>
            </p:cNvPr>
            <p:cNvSpPr/>
            <p:nvPr/>
          </p:nvSpPr>
          <p:spPr>
            <a:xfrm rot="10800000">
              <a:off x="7231702" y="3750177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AF89F74-ECEF-F78F-145A-B1FE683CBB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86552" y="3727510"/>
              <a:ext cx="0" cy="23642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B70E946-D7F7-E755-724A-1BD753262114}"/>
                  </a:ext>
                </a:extLst>
              </p:cNvPr>
              <p:cNvSpPr txBox="1"/>
              <p:nvPr/>
            </p:nvSpPr>
            <p:spPr>
              <a:xfrm>
                <a:off x="272351" y="6111433"/>
                <a:ext cx="3729995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row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4.1 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rows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2−5)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B70E946-D7F7-E755-724A-1BD75326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1" y="6111433"/>
                <a:ext cx="3729995" cy="710194"/>
              </a:xfrm>
              <a:prstGeom prst="rect">
                <a:avLst/>
              </a:prstGeom>
              <a:blipFill>
                <a:blip r:embed="rId5"/>
                <a:stretch>
                  <a:fillRect t="-191228" b="-27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A7D335E-8B8C-F14F-061C-891CCBD9286D}"/>
              </a:ext>
            </a:extLst>
          </p:cNvPr>
          <p:cNvGrpSpPr/>
          <p:nvPr/>
        </p:nvGrpSpPr>
        <p:grpSpPr>
          <a:xfrm>
            <a:off x="72807" y="1192192"/>
            <a:ext cx="7049054" cy="4918564"/>
            <a:chOff x="83958" y="1192192"/>
            <a:chExt cx="7049054" cy="491856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EC7B3E4-C0CA-E208-D9DE-C563C1CE0AAA}"/>
                </a:ext>
              </a:extLst>
            </p:cNvPr>
            <p:cNvGrpSpPr/>
            <p:nvPr/>
          </p:nvGrpSpPr>
          <p:grpSpPr>
            <a:xfrm>
              <a:off x="83958" y="1465832"/>
              <a:ext cx="6878080" cy="4644924"/>
              <a:chOff x="83958" y="1465832"/>
              <a:chExt cx="6878080" cy="4644924"/>
            </a:xfrm>
          </p:grpSpPr>
          <p:pic>
            <p:nvPicPr>
              <p:cNvPr id="107" name="Picture 106" descr="A diagram of a solar energy&#10;&#10;Description automatically generated with medium confidence">
                <a:extLst>
                  <a:ext uri="{FF2B5EF4-FFF2-40B4-BE49-F238E27FC236}">
                    <a16:creationId xmlns:a16="http://schemas.microsoft.com/office/drawing/2014/main" id="{BAE36A1A-3507-EB1A-F377-8ED8E409F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58" y="1465832"/>
                <a:ext cx="6567519" cy="4644924"/>
              </a:xfrm>
              <a:prstGeom prst="rect">
                <a:avLst/>
              </a:prstGeom>
            </p:spPr>
          </p:pic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DAD2E05-B4FD-6692-68A0-A797A3916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0873" y="1555891"/>
                <a:ext cx="381165" cy="2000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984EE27-2BBC-9FCD-F846-0AD7545E9B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95384" y="4126369"/>
                <a:ext cx="365881" cy="14023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1798143-4E58-08B2-EB00-8B931785B1D6}"/>
                </a:ext>
              </a:extLst>
            </p:cNvPr>
            <p:cNvSpPr txBox="1"/>
            <p:nvPr/>
          </p:nvSpPr>
          <p:spPr>
            <a:xfrm>
              <a:off x="659758" y="1192192"/>
              <a:ext cx="27649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LANEX luminescence images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2018B65-2510-65B6-77E8-307AE71BA877}"/>
                </a:ext>
              </a:extLst>
            </p:cNvPr>
            <p:cNvSpPr txBox="1"/>
            <p:nvPr/>
          </p:nvSpPr>
          <p:spPr>
            <a:xfrm>
              <a:off x="3715473" y="1192192"/>
              <a:ext cx="341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angle-integrated energy distributions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D3E22C5-6DC0-46C7-CCC1-686DB99CE3A6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4D06E72-91AB-D44F-B81B-15B69B9B8961}"/>
              </a:ext>
            </a:extLst>
          </p:cNvPr>
          <p:cNvSpPr/>
          <p:nvPr/>
        </p:nvSpPr>
        <p:spPr>
          <a:xfrm>
            <a:off x="659758" y="4873600"/>
            <a:ext cx="1979271" cy="65515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B7A2D7D-84EE-20D4-EE90-0BC86D6F8AD6}"/>
              </a:ext>
            </a:extLst>
          </p:cNvPr>
          <p:cNvSpPr/>
          <p:nvPr/>
        </p:nvSpPr>
        <p:spPr>
          <a:xfrm rot="16200000">
            <a:off x="7587670" y="3815217"/>
            <a:ext cx="406141" cy="733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893569E-5103-97A2-673F-FDAC78C994C8}"/>
              </a:ext>
            </a:extLst>
          </p:cNvPr>
          <p:cNvGrpSpPr/>
          <p:nvPr/>
        </p:nvGrpSpPr>
        <p:grpSpPr>
          <a:xfrm>
            <a:off x="6636273" y="1555891"/>
            <a:ext cx="1191096" cy="1542949"/>
            <a:chOff x="6636273" y="1555891"/>
            <a:chExt cx="1191096" cy="1542949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BAD52FC-A486-BB3E-6A0D-414D46D7010B}"/>
                </a:ext>
              </a:extLst>
            </p:cNvPr>
            <p:cNvSpPr txBox="1"/>
            <p:nvPr/>
          </p:nvSpPr>
          <p:spPr>
            <a:xfrm>
              <a:off x="6933855" y="1657681"/>
              <a:ext cx="89351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120FFF"/>
                  </a:solidFill>
                </a:rPr>
                <a:t>expo-</a:t>
              </a:r>
            </a:p>
            <a:p>
              <a:pPr algn="ctr"/>
              <a:r>
                <a:rPr lang="en-US" sz="1600" b="1">
                  <a:solidFill>
                    <a:srgbClr val="120FFF"/>
                  </a:solidFill>
                </a:rPr>
                <a:t>nential</a:t>
              </a:r>
            </a:p>
            <a:p>
              <a:pPr algn="ctr"/>
              <a:r>
                <a:rPr lang="en-US" sz="1600" b="1">
                  <a:solidFill>
                    <a:srgbClr val="120FFF"/>
                  </a:solidFill>
                </a:rPr>
                <a:t>spectra</a:t>
              </a:r>
            </a:p>
            <a:p>
              <a:pPr algn="ctr"/>
              <a:r>
                <a:rPr lang="en-US" sz="1600" b="1">
                  <a:solidFill>
                    <a:srgbClr val="120FFF"/>
                  </a:solidFill>
                </a:rPr>
                <a:t>(7 of 70 </a:t>
              </a:r>
            </a:p>
            <a:p>
              <a:pPr algn="ctr"/>
              <a:r>
                <a:rPr lang="en-US" sz="1600" b="1">
                  <a:solidFill>
                    <a:srgbClr val="120FFF"/>
                  </a:solidFill>
                </a:rPr>
                <a:t>shots)</a:t>
              </a:r>
            </a:p>
          </p:txBody>
        </p:sp>
        <p:sp>
          <p:nvSpPr>
            <p:cNvPr id="128" name="Right Brace 127">
              <a:extLst>
                <a:ext uri="{FF2B5EF4-FFF2-40B4-BE49-F238E27FC236}">
                  <a16:creationId xmlns:a16="http://schemas.microsoft.com/office/drawing/2014/main" id="{2B6858D3-27F0-7202-C64F-7F0F01C99214}"/>
                </a:ext>
              </a:extLst>
            </p:cNvPr>
            <p:cNvSpPr/>
            <p:nvPr/>
          </p:nvSpPr>
          <p:spPr>
            <a:xfrm>
              <a:off x="6636273" y="1555891"/>
              <a:ext cx="297582" cy="1542949"/>
            </a:xfrm>
            <a:prstGeom prst="rightBrace">
              <a:avLst/>
            </a:prstGeom>
            <a:ln w="38100">
              <a:solidFill>
                <a:srgbClr val="120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928BE5-99DF-8FDA-911C-ED15DC673E65}"/>
              </a:ext>
            </a:extLst>
          </p:cNvPr>
          <p:cNvGrpSpPr/>
          <p:nvPr/>
        </p:nvGrpSpPr>
        <p:grpSpPr>
          <a:xfrm>
            <a:off x="6644546" y="3200630"/>
            <a:ext cx="1498310" cy="2906970"/>
            <a:chOff x="6644546" y="3200630"/>
            <a:chExt cx="1498310" cy="29069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4483FCF-D985-D10B-2F1C-C5F405E27F67}"/>
                </a:ext>
              </a:extLst>
            </p:cNvPr>
            <p:cNvSpPr txBox="1"/>
            <p:nvPr/>
          </p:nvSpPr>
          <p:spPr>
            <a:xfrm>
              <a:off x="6813518" y="4291718"/>
              <a:ext cx="132933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peaked 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spectra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with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exponential 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background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(63 or 70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shots)</a:t>
              </a:r>
            </a:p>
          </p:txBody>
        </p:sp>
        <p:sp>
          <p:nvSpPr>
            <p:cNvPr id="129" name="Right Brace 128">
              <a:extLst>
                <a:ext uri="{FF2B5EF4-FFF2-40B4-BE49-F238E27FC236}">
                  <a16:creationId xmlns:a16="http://schemas.microsoft.com/office/drawing/2014/main" id="{D7D43FB2-7F4B-FE66-FC0F-3EB74F633A5C}"/>
                </a:ext>
              </a:extLst>
            </p:cNvPr>
            <p:cNvSpPr/>
            <p:nvPr/>
          </p:nvSpPr>
          <p:spPr>
            <a:xfrm>
              <a:off x="6644546" y="3200630"/>
              <a:ext cx="297582" cy="2380855"/>
            </a:xfrm>
            <a:prstGeom prst="rightBrace">
              <a:avLst>
                <a:gd name="adj1" fmla="val 8333"/>
                <a:gd name="adj2" fmla="val 7014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3FF88D-4A90-9FE6-B95B-7A147EE8B0C5}"/>
              </a:ext>
            </a:extLst>
          </p:cNvPr>
          <p:cNvSpPr/>
          <p:nvPr/>
        </p:nvSpPr>
        <p:spPr>
          <a:xfrm>
            <a:off x="5954750" y="1541720"/>
            <a:ext cx="602166" cy="7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7373CF-7D16-DE40-5D09-CF9E0C4FD0BD}"/>
              </a:ext>
            </a:extLst>
          </p:cNvPr>
          <p:cNvSpPr/>
          <p:nvPr/>
        </p:nvSpPr>
        <p:spPr>
          <a:xfrm>
            <a:off x="5939882" y="2363190"/>
            <a:ext cx="602166" cy="7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3" grpId="0"/>
      <p:bldP spid="118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21E7CE-5E68-AB41-EE41-500641BB34D7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E6CD83-2283-0864-00A7-8F447B7E934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5259E-1611-B4BE-F145-0B772037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0825F2-4FE3-5F9C-8F8D-CA365B262605}"/>
              </a:ext>
            </a:extLst>
          </p:cNvPr>
          <p:cNvSpPr txBox="1"/>
          <p:nvPr/>
        </p:nvSpPr>
        <p:spPr>
          <a:xfrm>
            <a:off x="1295630" y="26079"/>
            <a:ext cx="74524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AE95: Significance of observing colli-</a:t>
            </a:r>
          </a:p>
          <a:p>
            <a:pPr algn="ctr"/>
            <a:r>
              <a:rPr lang="en-US" sz="3200" b="1"/>
              <a:t>mated, quasi-monoenergetic electrons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56E6C8E0-36D5-F2A7-DE1F-00247375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D96DB877-EB9A-B299-A5C3-AD281BAA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87BB3-5B0D-2448-C675-C2019A9A1DE9}"/>
              </a:ext>
            </a:extLst>
          </p:cNvPr>
          <p:cNvSpPr txBox="1"/>
          <p:nvPr/>
        </p:nvSpPr>
        <p:spPr>
          <a:xfrm>
            <a:off x="1063101" y="1238491"/>
            <a:ext cx="872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Transitioning from SM to bubble regime (a.k.a. “forced” LWFA.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B03CA-BA04-9C25-C43D-9B29984B6136}"/>
              </a:ext>
            </a:extLst>
          </p:cNvPr>
          <p:cNvSpPr txBox="1"/>
          <p:nvPr/>
        </p:nvSpPr>
        <p:spPr>
          <a:xfrm>
            <a:off x="9223187" y="112198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A8F8BE-FD58-3FD5-C3F6-1C353F17A388}"/>
              </a:ext>
            </a:extLst>
          </p:cNvPr>
          <p:cNvGrpSpPr/>
          <p:nvPr/>
        </p:nvGrpSpPr>
        <p:grpSpPr>
          <a:xfrm>
            <a:off x="1122836" y="6413545"/>
            <a:ext cx="9875969" cy="461665"/>
            <a:chOff x="1296457" y="6413545"/>
            <a:chExt cx="9875969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4878A-2439-9FD0-1A32-61B30D130CAF}"/>
                </a:ext>
              </a:extLst>
            </p:cNvPr>
            <p:cNvSpPr txBox="1"/>
            <p:nvPr/>
          </p:nvSpPr>
          <p:spPr>
            <a:xfrm>
              <a:off x="1515552" y="6523157"/>
              <a:ext cx="9656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(</a:t>
              </a:r>
              <a:r>
                <a:rPr lang="en-US" sz="1400" i="1">
                  <a:solidFill>
                    <a:srgbClr val="FF0000"/>
                  </a:solidFill>
                </a:rPr>
                <a:t>cf</a:t>
              </a:r>
              <a:r>
                <a:rPr lang="en-US" sz="1400">
                  <a:solidFill>
                    <a:srgbClr val="FF0000"/>
                  </a:solidFill>
                </a:rPr>
                <a:t>. Malka </a:t>
              </a:r>
              <a:r>
                <a:rPr lang="en-US" sz="1400" i="1">
                  <a:solidFill>
                    <a:srgbClr val="FF0000"/>
                  </a:solidFill>
                </a:rPr>
                <a:t>et al</a:t>
              </a:r>
              <a:r>
                <a:rPr lang="en-US" sz="1400">
                  <a:solidFill>
                    <a:srgbClr val="FF0000"/>
                  </a:solidFill>
                </a:rPr>
                <a:t>., “Electron acceleration by a wake field forced by an intense ultrashort laser pulse” </a:t>
              </a:r>
              <a:r>
                <a:rPr lang="en-US" sz="1400" i="1">
                  <a:solidFill>
                    <a:srgbClr val="FF0000"/>
                  </a:solidFill>
                </a:rPr>
                <a:t>Science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1400" b="1">
                  <a:solidFill>
                    <a:srgbClr val="FF0000"/>
                  </a:solidFill>
                </a:rPr>
                <a:t>298</a:t>
              </a:r>
              <a:r>
                <a:rPr lang="en-US" sz="1400">
                  <a:solidFill>
                    <a:srgbClr val="FF0000"/>
                  </a:solidFill>
                </a:rPr>
                <a:t>, 1596 (2002)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6A5FC-AC09-50ED-8702-189423BB4055}"/>
                </a:ext>
              </a:extLst>
            </p:cNvPr>
            <p:cNvSpPr txBox="1"/>
            <p:nvPr/>
          </p:nvSpPr>
          <p:spPr>
            <a:xfrm>
              <a:off x="1296457" y="641354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82A8F7-E05B-5238-AAC1-ACEE36FFDB55}"/>
              </a:ext>
            </a:extLst>
          </p:cNvPr>
          <p:cNvSpPr txBox="1"/>
          <p:nvPr/>
        </p:nvSpPr>
        <p:spPr>
          <a:xfrm>
            <a:off x="1060331" y="1759351"/>
            <a:ext cx="828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3-10 plasma periods within 𝜏</a:t>
            </a:r>
            <a:r>
              <a:rPr lang="en-US" sz="2400" baseline="-25000"/>
              <a:t>L </a:t>
            </a:r>
            <a:r>
              <a:rPr lang="en-US" sz="2400"/>
              <a:t>when these features observed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FDBFF-464E-D757-AC04-59D82BCDE99F}"/>
              </a:ext>
            </a:extLst>
          </p:cNvPr>
          <p:cNvSpPr txBox="1"/>
          <p:nvPr/>
        </p:nvSpPr>
        <p:spPr>
          <a:xfrm>
            <a:off x="1932972" y="2176041"/>
            <a:ext cx="947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pulse energy channels preferentially into single plasma period as it self-steepens.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F4DAF-C7CB-7CD5-2905-45A00B4CB8E4}"/>
              </a:ext>
            </a:extLst>
          </p:cNvPr>
          <p:cNvSpPr txBox="1"/>
          <p:nvPr/>
        </p:nvSpPr>
        <p:spPr>
          <a:xfrm>
            <a:off x="1039953" y="2673749"/>
            <a:ext cx="105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The next ATF upgrade could usher in the full bubble regime @ </a:t>
            </a:r>
            <a:r>
              <a:rPr lang="en-US" sz="2400" i="1"/>
              <a:t>n</a:t>
            </a:r>
            <a:r>
              <a:rPr lang="en-US" sz="2400" baseline="-25000"/>
              <a:t>e</a:t>
            </a:r>
            <a:r>
              <a:rPr lang="en-US" sz="2400"/>
              <a:t> ~ 10</a:t>
            </a:r>
            <a:r>
              <a:rPr lang="en-US" sz="2400" baseline="30000"/>
              <a:t>16</a:t>
            </a:r>
            <a:r>
              <a:rPr lang="en-US" sz="2400"/>
              <a:t> cm</a:t>
            </a:r>
            <a:r>
              <a:rPr lang="en-US" sz="2400" baseline="30000"/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A9B14-01A6-BEFC-4759-A55BD5A0B223}"/>
              </a:ext>
            </a:extLst>
          </p:cNvPr>
          <p:cNvSpPr txBox="1"/>
          <p:nvPr/>
        </p:nvSpPr>
        <p:spPr>
          <a:xfrm>
            <a:off x="1967697" y="3113584"/>
            <a:ext cx="1006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no uncontrolled background injection (main origin of energy spread, spin depolarization)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81C36-2170-D76E-32E5-B6E42ADE55EE}"/>
              </a:ext>
            </a:extLst>
          </p:cNvPr>
          <p:cNvSpPr txBox="1"/>
          <p:nvPr/>
        </p:nvSpPr>
        <p:spPr>
          <a:xfrm>
            <a:off x="1967697" y="3517344"/>
            <a:ext cx="10290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bubbles large enough for precise injection of ∆</a:t>
            </a:r>
            <a:r>
              <a:rPr lang="en-US" sz="2000" i="1"/>
              <a:t>E</a:t>
            </a:r>
            <a:r>
              <a:rPr lang="en-US" sz="2000" baseline="-25000"/>
              <a:t>e</a:t>
            </a:r>
            <a:r>
              <a:rPr lang="en-US" sz="2000"/>
              <a:t>/</a:t>
            </a:r>
            <a:r>
              <a:rPr lang="en-US" sz="2000" i="1"/>
              <a:t>E</a:t>
            </a:r>
            <a:r>
              <a:rPr lang="en-US" sz="2000" baseline="-25000"/>
              <a:t>e</a:t>
            </a:r>
            <a:r>
              <a:rPr lang="en-US" sz="2000"/>
              <a:t> &lt; .01, high Q, spin-polarized bunches </a:t>
            </a:r>
          </a:p>
          <a:p>
            <a:r>
              <a:rPr lang="en-US" sz="2000"/>
              <a:t>      from an external linac, given tolerances on pointing, timing jitter, bunch compression.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740C3-A506-A015-45CB-20DB7D7C1BEE}"/>
              </a:ext>
            </a:extLst>
          </p:cNvPr>
          <p:cNvSpPr txBox="1"/>
          <p:nvPr/>
        </p:nvSpPr>
        <p:spPr>
          <a:xfrm>
            <a:off x="1341933" y="4622470"/>
            <a:ext cx="971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20FFF"/>
                </a:solidFill>
              </a:rPr>
              <a:t>Reviewer #1</a:t>
            </a:r>
            <a:r>
              <a:rPr lang="en-US"/>
              <a:t>: “The results shown are of high significance for laser-plasma electron acceleration.”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04737-9B0E-D36E-9A7D-E52DF9C63D7F}"/>
              </a:ext>
            </a:extLst>
          </p:cNvPr>
          <p:cNvSpPr txBox="1"/>
          <p:nvPr/>
        </p:nvSpPr>
        <p:spPr>
          <a:xfrm>
            <a:off x="1341933" y="4943557"/>
            <a:ext cx="10927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20FFF"/>
                </a:solidFill>
              </a:rPr>
              <a:t>Reviewer #2:  </a:t>
            </a:r>
            <a:r>
              <a:rPr lang="en-US"/>
              <a:t>“The results extend notably the driving laser wavelength used in LWFA experiments, [enabling]</a:t>
            </a:r>
          </a:p>
          <a:p>
            <a:r>
              <a:rPr lang="en-US"/>
              <a:t>    acceleration at low plasma density driven by low-power lasers. Low densities  open...sub-mm accelerating </a:t>
            </a:r>
          </a:p>
          <a:p>
            <a:r>
              <a:rPr lang="en-US"/>
              <a:t>    structures...[and] easier coupling with conventional linear accelerators.”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716318-B48B-A7BA-6051-4040C6ED27E9}"/>
              </a:ext>
            </a:extLst>
          </p:cNvPr>
          <p:cNvSpPr txBox="1"/>
          <p:nvPr/>
        </p:nvSpPr>
        <p:spPr>
          <a:xfrm>
            <a:off x="1075710" y="4224761"/>
            <a:ext cx="8366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Reviewers of NCOMMS-23-38185 endorsed this significance: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EB870-6CDA-383C-3BAB-D627D438CE8F}"/>
              </a:ext>
            </a:extLst>
          </p:cNvPr>
          <p:cNvSpPr txBox="1"/>
          <p:nvPr/>
        </p:nvSpPr>
        <p:spPr>
          <a:xfrm>
            <a:off x="1341930" y="5838326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20FFF"/>
                </a:solidFill>
              </a:rPr>
              <a:t>Reviewer #3: </a:t>
            </a:r>
            <a:r>
              <a:rPr lang="en-US"/>
              <a:t>“This is an important work...”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4F2DE-E1C3-B60A-C62C-9BB1E927D982}"/>
              </a:ext>
            </a:extLst>
          </p:cNvPr>
          <p:cNvSpPr txBox="1"/>
          <p:nvPr/>
        </p:nvSpPr>
        <p:spPr>
          <a:xfrm>
            <a:off x="11759880" y="65231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030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26CFB1-BAD0-3AF0-B11F-16BF5F63C9CA}"/>
              </a:ext>
            </a:extLst>
          </p:cNvPr>
          <p:cNvSpPr txBox="1"/>
          <p:nvPr/>
        </p:nvSpPr>
        <p:spPr>
          <a:xfrm>
            <a:off x="1584960" y="73152"/>
            <a:ext cx="896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Activities &amp; Impacts Associated with AE95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2F802-BDEC-C4E4-0F77-19ED79C24661}"/>
              </a:ext>
            </a:extLst>
          </p:cNvPr>
          <p:cNvSpPr txBox="1"/>
          <p:nvPr/>
        </p:nvSpPr>
        <p:spPr>
          <a:xfrm>
            <a:off x="115974" y="632202"/>
            <a:ext cx="181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• Invited Talks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84747E-0BCD-DCF2-7E82-B518AEC5B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71935"/>
              </p:ext>
            </p:extLst>
          </p:nvPr>
        </p:nvGraphicFramePr>
        <p:xfrm>
          <a:off x="201318" y="1029458"/>
          <a:ext cx="11643359" cy="2108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671285495"/>
                    </a:ext>
                  </a:extLst>
                </a:gridCol>
                <a:gridCol w="4278496">
                  <a:extLst>
                    <a:ext uri="{9D8B030D-6E8A-4147-A177-3AD203B41FA5}">
                      <a16:colId xmlns:a16="http://schemas.microsoft.com/office/drawing/2014/main" val="3328247552"/>
                    </a:ext>
                  </a:extLst>
                </a:gridCol>
                <a:gridCol w="1134752">
                  <a:extLst>
                    <a:ext uri="{9D8B030D-6E8A-4147-A177-3AD203B41FA5}">
                      <a16:colId xmlns:a16="http://schemas.microsoft.com/office/drawing/2014/main" val="2211257551"/>
                    </a:ext>
                  </a:extLst>
                </a:gridCol>
                <a:gridCol w="5315711">
                  <a:extLst>
                    <a:ext uri="{9D8B030D-6E8A-4147-A177-3AD203B41FA5}">
                      <a16:colId xmlns:a16="http://schemas.microsoft.com/office/drawing/2014/main" val="163107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Speaker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Occasion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73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</a:rPr>
                        <a:t>3-8-2023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MT"/>
                        </a:rPr>
                        <a:t>Plasma electron acceleration driven by a long-wave infrared laser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MT"/>
                        </a:rPr>
                        <a:t>R. Zgadzaj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MT"/>
                        </a:rPr>
                        <a:t>Laser and Plasma Accelerators Workshop (LPAW 2023), Lagos, Portugal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84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5-23-2022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60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-laser-driven wakefield acceleration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M. C. Downer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Helmholtz-Zentrum Dresden-Rossendorf (HZDR) Plasma Acceleration Conference, Germany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63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2-18-2022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Unsolved problems in laser wakefield acceleration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M. C. Downer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 Colorado-Boulder, Physics Department, Plasma Physics seminar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4482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7A7B8-1245-2E4D-C692-6A20370AEAAB}"/>
              </a:ext>
            </a:extLst>
          </p:cNvPr>
          <p:cNvSpPr txBox="1"/>
          <p:nvPr/>
        </p:nvSpPr>
        <p:spPr>
          <a:xfrm>
            <a:off x="115974" y="3267571"/>
            <a:ext cx="182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• Manuscripts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43EDC6-C00E-8AF0-519C-522360B8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87072"/>
              </p:ext>
            </p:extLst>
          </p:nvPr>
        </p:nvGraphicFramePr>
        <p:xfrm>
          <a:off x="195222" y="3681218"/>
          <a:ext cx="11643359" cy="2834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643359">
                  <a:extLst>
                    <a:ext uri="{9D8B030D-6E8A-4147-A177-3AD203B41FA5}">
                      <a16:colId xmlns:a16="http://schemas.microsoft.com/office/drawing/2014/main" val="3671285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Zgadzaj, J. Welch, Y. Cao, L. D. Amorim, A. Cheng, A. Gaikwad, P. Iapozzuto, P. Kumar, V. N. Litvinenko, I. Petrushina, R. SAMULYAK, N. VAFAEI-NAJAFABADI, C. JOSHI, C. Zhang, M. Babzien, M. Fedurin, R. Kupfer, K. Kusche, M. A. Palmer, I. V. Pogorelsky, M. N. Polyanskiy, C. Swinson, and M. C. DOWNER, "</a:t>
                      </a:r>
                      <a:r>
                        <a:rPr lang="en-US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electron acceleration driven by a long-wave-infrared laser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," </a:t>
                      </a:r>
                      <a:r>
                        <a:rPr lang="en-US" sz="1600" b="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Nat. Commun</a:t>
                      </a:r>
                      <a:r>
                        <a:rPr lang="en-US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mss #NCOMMS-23-38185, in press (2024).</a:t>
                      </a:r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73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Cheng, R. SAMULYAK, R. Kupfer, J. Pérez-Ríos, N. VAFAEI-NAJAFABADI, “</a:t>
                      </a:r>
                      <a:r>
                        <a:rPr lang="en-US" sz="16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 numerical algorithm for multi-level ionization of high-atomic-number gases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,”  </a:t>
                      </a:r>
                      <a:r>
                        <a:rPr lang="en-US" sz="160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Plasmas </a:t>
                      </a:r>
                      <a:r>
                        <a:rPr 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press (2024)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DOI: 10.1063/5.0189930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4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Yuan, M. Zepeda Aguilar, N. Naitlho, R. SAMULYAK, “</a:t>
                      </a:r>
                      <a:r>
                        <a:rPr lang="en-US" sz="16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Massively-parallel Lagrangian particle code and applications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,” </a:t>
                      </a:r>
                      <a:r>
                        <a:rPr lang="en-US" sz="160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Mechanics Research Communications</a:t>
                      </a:r>
                      <a:r>
                        <a:rPr lang="en-US" sz="16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104075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(2023). 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72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Yu, P. Kumar, S. Yuan, A. Cheng, R. SAMULYAK, SPACE: 3D parallel solvers for Vlasov-Maxwell and Vlasov-Poisson equations for relativistic plasmas with atomic transformations, </a:t>
                      </a:r>
                      <a:r>
                        <a:rPr lang="en-US" sz="160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Physics Communications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108396 (2022). </a:t>
                      </a: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8440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8C6A5A-1C90-71DB-1C3C-5D425E866610}"/>
              </a:ext>
            </a:extLst>
          </p:cNvPr>
          <p:cNvSpPr txBox="1"/>
          <p:nvPr/>
        </p:nvSpPr>
        <p:spPr>
          <a:xfrm>
            <a:off x="11768256" y="650116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0733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15792-D9AC-D976-1492-3296C06A5904}"/>
              </a:ext>
            </a:extLst>
          </p:cNvPr>
          <p:cNvSpPr txBox="1"/>
          <p:nvPr/>
        </p:nvSpPr>
        <p:spPr>
          <a:xfrm>
            <a:off x="182880" y="2865120"/>
            <a:ext cx="2255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• Theses awarded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3F3074-8C0E-6AED-A338-CB0E8065A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02436"/>
              </p:ext>
            </p:extLst>
          </p:nvPr>
        </p:nvGraphicFramePr>
        <p:xfrm>
          <a:off x="289560" y="691769"/>
          <a:ext cx="11643359" cy="1889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643359">
                  <a:extLst>
                    <a:ext uri="{9D8B030D-6E8A-4147-A177-3AD203B41FA5}">
                      <a16:colId xmlns:a16="http://schemas.microsoft.com/office/drawing/2014/main" val="880439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Prabhat Kumar, K. Yu, R. Zgadzaj, M. C. DOWNER, I. Petrushina, R. Samulyak, V. Litvinenko and N. Vafaei-Najafabadi, “</a:t>
                      </a:r>
                      <a:r>
                        <a:rPr lang="en-US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 of the self-injection process in long-wavelength infrared laser-driven wakefield accelerators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,” </a:t>
                      </a:r>
                      <a:r>
                        <a:rPr lang="en-US" sz="1600" b="1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Plasmas</a:t>
                      </a:r>
                      <a:r>
                        <a:rPr lang="en-US" sz="16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013102 (2021). DOI:  10.1063/5.0027167. </a:t>
                      </a:r>
                      <a:endParaRPr lang="en-US" sz="16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Y. Y. Chang, X. Cheng, A. Hannasch, M. LaBerge, J. M. Shaw, K. Weichman, J. Welch, A. Bernstein, W. Henderson, R. Zgadzaj and M. C. DOWNER, "</a:t>
                      </a:r>
                      <a:r>
                        <a:rPr lang="en-US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Faraday rotation study of plasma bubbles in GeV wakefield accelerators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," </a:t>
                      </a:r>
                      <a:r>
                        <a:rPr lang="en-US" sz="1600" b="0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Plasmas</a:t>
                      </a:r>
                      <a:r>
                        <a:rPr lang="en-US" sz="16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 123105 (2021). DOI: 10.1063/5.0072262. Chosen as "</a:t>
                      </a:r>
                      <a:r>
                        <a:rPr lang="en-US" sz="16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Editor's pick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for display on journal home-page. Featured as </a:t>
                      </a:r>
                      <a:r>
                        <a:rPr lang="en-US" sz="16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AIP "Scilight"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(Science Highlight) https://aip.scitation.org/doi/10.1063/10.0009139).  DOI: 10.1063/10.0009139.</a:t>
                      </a:r>
                      <a:r>
                        <a:rPr lang="en-US" sz="1600" b="0">
                          <a:effectLst/>
                        </a:rPr>
                        <a:t> </a:t>
                      </a:r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2498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0B2250-2187-99D0-4BCD-A068630F5D13}"/>
              </a:ext>
            </a:extLst>
          </p:cNvPr>
          <p:cNvSpPr txBox="1"/>
          <p:nvPr/>
        </p:nvSpPr>
        <p:spPr>
          <a:xfrm>
            <a:off x="182880" y="5935366"/>
            <a:ext cx="125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•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92B9A-C753-419A-DBC4-87E4487CCA92}"/>
              </a:ext>
            </a:extLst>
          </p:cNvPr>
          <p:cNvSpPr txBox="1"/>
          <p:nvPr/>
        </p:nvSpPr>
        <p:spPr>
          <a:xfrm>
            <a:off x="182880" y="245737"/>
            <a:ext cx="276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• Manuscripts </a:t>
            </a:r>
            <a:r>
              <a:rPr lang="en-US" sz="2000"/>
              <a:t>(cont’d)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A943E-6FF4-7BED-AE44-D46828FE0C55}"/>
              </a:ext>
            </a:extLst>
          </p:cNvPr>
          <p:cNvSpPr txBox="1"/>
          <p:nvPr/>
        </p:nvSpPr>
        <p:spPr>
          <a:xfrm>
            <a:off x="320417" y="6277601"/>
            <a:ext cx="1785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Nothing to report.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F2109-ADF6-4AAF-3BAB-92C54C5D531B}"/>
              </a:ext>
            </a:extLst>
          </p:cNvPr>
          <p:cNvSpPr txBox="1"/>
          <p:nvPr/>
        </p:nvSpPr>
        <p:spPr>
          <a:xfrm>
            <a:off x="316992" y="3233928"/>
            <a:ext cx="115884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J. R. Welch, “Self-modulated laser wakefields driven by a CO</a:t>
            </a:r>
            <a:r>
              <a:rPr lang="en-US" baseline="-25000"/>
              <a:t>2</a:t>
            </a:r>
            <a:r>
              <a:rPr lang="en-US"/>
              <a:t> laser,” PhD, U. Texas-Austin (2019). </a:t>
            </a:r>
          </a:p>
          <a:p>
            <a:r>
              <a:rPr lang="en-US"/>
              <a:t>G. Tiwari, “On the generation and detection of multi-MeV photons from petawatt-class lasers,” PhD, U. Texas-Austin </a:t>
            </a:r>
          </a:p>
          <a:p>
            <a:r>
              <a:rPr lang="en-US"/>
              <a:t>	(2019).</a:t>
            </a:r>
          </a:p>
          <a:p>
            <a:r>
              <a:rPr lang="en-US"/>
              <a:t>P. Kumar, “Mathematical models and numerical algorithms for laser-matter interaction with applications to laser-</a:t>
            </a:r>
          </a:p>
          <a:p>
            <a:r>
              <a:rPr lang="en-US"/>
              <a:t>	wakefield accelerators”, Stony Brook Univeresity (2020).   </a:t>
            </a:r>
          </a:p>
          <a:p>
            <a:r>
              <a:rPr lang="en-US"/>
              <a:t>P. Iapozzuto, “Plasma wakefield chamber differential pumping and beam-position-monitor system on the ATF beam</a:t>
            </a:r>
          </a:p>
          <a:p>
            <a:r>
              <a:rPr lang="en-US"/>
              <a:t>	line,” MS in Instrumentation, Stony Brook University (2022). 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E. Trommer, “Transverse probing of laser-driven plasma wakefields using relativistic electrons.” </a:t>
            </a:r>
            <a:r>
              <a:rPr lang="en-US" b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Bachelor’s Thesis, </a:t>
            </a:r>
          </a:p>
          <a:p>
            <a:r>
              <a:rPr lang="en-US" b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	Stony Brook University, Stony Brook, NY  (2022).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42534-E1F5-2278-47D3-845CFEC7570A}"/>
              </a:ext>
            </a:extLst>
          </p:cNvPr>
          <p:cNvSpPr txBox="1"/>
          <p:nvPr/>
        </p:nvSpPr>
        <p:spPr>
          <a:xfrm>
            <a:off x="11775685" y="648234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023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7F598-8F26-9291-FAF2-C529B7250CC8}"/>
              </a:ext>
            </a:extLst>
          </p:cNvPr>
          <p:cNvSpPr txBox="1"/>
          <p:nvPr/>
        </p:nvSpPr>
        <p:spPr>
          <a:xfrm>
            <a:off x="3080655" y="109728"/>
            <a:ext cx="603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Covid-19 Pandemic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32282-A54B-4714-1F34-F1F535CDD581}"/>
              </a:ext>
            </a:extLst>
          </p:cNvPr>
          <p:cNvSpPr txBox="1"/>
          <p:nvPr/>
        </p:nvSpPr>
        <p:spPr>
          <a:xfrm>
            <a:off x="158496" y="999744"/>
            <a:ext cx="816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</a:t>
            </a:r>
            <a:r>
              <a:rPr lang="en-US" sz="2400" b="1"/>
              <a:t>Facility Access</a:t>
            </a:r>
            <a:r>
              <a:rPr lang="en-US" sz="2400"/>
              <a:t>:  ATF was closed March – December 2020.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5A2CF-FCB8-3F00-9C04-0EDB158385C7}"/>
              </a:ext>
            </a:extLst>
          </p:cNvPr>
          <p:cNvSpPr txBox="1"/>
          <p:nvPr/>
        </p:nvSpPr>
        <p:spPr>
          <a:xfrm>
            <a:off x="165100" y="1651000"/>
            <a:ext cx="11441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</a:t>
            </a:r>
            <a:r>
              <a:rPr lang="en-US" sz="2400" b="1"/>
              <a:t>Limited Number of Participants</a:t>
            </a:r>
            <a:r>
              <a:rPr lang="en-US" sz="2400"/>
              <a:t>:  Social distancing rules throughout 2021 reduced </a:t>
            </a:r>
          </a:p>
          <a:p>
            <a:r>
              <a:rPr lang="en-US" sz="2400"/>
              <a:t>   on-site participation to 1 person in experiment/target area and 1-2 in control room. </a:t>
            </a:r>
          </a:p>
          <a:p>
            <a:r>
              <a:rPr lang="en-US" sz="2400"/>
              <a:t>   The number of student participants fell to 0.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E97AD-DCB2-ED64-DA94-933788835171}"/>
              </a:ext>
            </a:extLst>
          </p:cNvPr>
          <p:cNvSpPr txBox="1"/>
          <p:nvPr/>
        </p:nvSpPr>
        <p:spPr>
          <a:xfrm>
            <a:off x="190500" y="2971800"/>
            <a:ext cx="1164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</a:t>
            </a:r>
            <a:r>
              <a:rPr lang="en-US" sz="2400" b="1"/>
              <a:t>Limited Travel</a:t>
            </a:r>
            <a:r>
              <a:rPr lang="en-US" sz="2400"/>
              <a:t>:  Travel from U. Texas to work at ATF was not possible from March 2020</a:t>
            </a:r>
          </a:p>
          <a:p>
            <a:r>
              <a:rPr lang="en-US" sz="2400"/>
              <a:t>   until late Fall 2022.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F7BF7-A58C-5C7B-616D-7D1616F705B5}"/>
              </a:ext>
            </a:extLst>
          </p:cNvPr>
          <p:cNvSpPr txBox="1"/>
          <p:nvPr/>
        </p:nvSpPr>
        <p:spPr>
          <a:xfrm>
            <a:off x="181646" y="3946418"/>
            <a:ext cx="11919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</a:t>
            </a:r>
            <a:r>
              <a:rPr lang="en-US" sz="2400" b="1"/>
              <a:t>Complications with Equipment Procurement</a:t>
            </a:r>
            <a:r>
              <a:rPr lang="en-US" sz="2400"/>
              <a:t>.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Longer lead times on the equipment </a:t>
            </a:r>
          </a:p>
          <a:p>
            <a:r>
              <a:rPr lang="en-US" sz="2400">
                <a:solidFill>
                  <a:srgbClr val="212121"/>
                </a:solidFill>
                <a:latin typeface="Aptos" panose="020B0004020202020204" pitchFamily="34" charset="0"/>
              </a:rPr>
              <a:t>   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procured during the experiments in 2020-2022 caused delays with the setup assembly. </a:t>
            </a:r>
          </a:p>
          <a:p>
            <a:r>
              <a:rPr lang="en-US" sz="2400">
                <a:solidFill>
                  <a:srgbClr val="212121"/>
                </a:solidFill>
                <a:latin typeface="Aptos" panose="020B0004020202020204" pitchFamily="34" charset="0"/>
              </a:rPr>
              <a:t>   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Limited manufacturing capacity at the companies didn’t allow for custom designs </a:t>
            </a:r>
          </a:p>
          <a:p>
            <a:r>
              <a:rPr lang="en-US" sz="2400">
                <a:solidFill>
                  <a:srgbClr val="212121"/>
                </a:solidFill>
                <a:latin typeface="Aptos" panose="020B0004020202020204" pitchFamily="34" charset="0"/>
              </a:rPr>
              <a:t>   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necessary for experiments, i.e. Cu parabolic mirror for CO</a:t>
            </a:r>
            <a:r>
              <a:rPr lang="en-US" sz="2400" b="0" i="0" u="none" strike="noStrike" baseline="-2500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sz="2400" baseline="-2500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laser beam. 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FF0B2-D1E0-AF18-B845-896AA2C75B2B}"/>
              </a:ext>
            </a:extLst>
          </p:cNvPr>
          <p:cNvSpPr txBox="1"/>
          <p:nvPr/>
        </p:nvSpPr>
        <p:spPr>
          <a:xfrm>
            <a:off x="11764534" y="64900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420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149FB8-C66E-D70E-B0E6-886DB7C5F087}"/>
              </a:ext>
            </a:extLst>
          </p:cNvPr>
          <p:cNvSpPr/>
          <p:nvPr/>
        </p:nvSpPr>
        <p:spPr>
          <a:xfrm>
            <a:off x="154990" y="4537907"/>
            <a:ext cx="11463985" cy="986366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6BC6F-A69A-F7CB-DF85-3D8F992F9218}"/>
              </a:ext>
            </a:extLst>
          </p:cNvPr>
          <p:cNvSpPr txBox="1"/>
          <p:nvPr/>
        </p:nvSpPr>
        <p:spPr>
          <a:xfrm>
            <a:off x="984046" y="24384"/>
            <a:ext cx="10245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Goal: develop LWFAs that routinely produce e-beams</a:t>
            </a:r>
          </a:p>
          <a:p>
            <a:pPr algn="ctr"/>
            <a:r>
              <a:rPr lang="en-US" sz="3200" b="1"/>
              <a:t>with ∆</a:t>
            </a:r>
            <a:r>
              <a:rPr lang="en-US" sz="3200" b="1" i="1"/>
              <a:t>E</a:t>
            </a:r>
            <a:r>
              <a:rPr lang="en-US" sz="3200" b="1" baseline="-25000"/>
              <a:t>e</a:t>
            </a:r>
            <a:r>
              <a:rPr lang="en-US" sz="3200" b="1"/>
              <a:t>/</a:t>
            </a:r>
            <a:r>
              <a:rPr lang="en-US" sz="3200" b="1" i="1"/>
              <a:t>E</a:t>
            </a:r>
            <a:r>
              <a:rPr lang="en-US" sz="3200" b="1" baseline="-25000"/>
              <a:t>e</a:t>
            </a:r>
            <a:r>
              <a:rPr lang="en-US" sz="3200" b="1"/>
              <a:t> and </a:t>
            </a:r>
            <a:r>
              <a:rPr lang="en-US" sz="3200" i="1"/>
              <a:t>ℇ</a:t>
            </a:r>
            <a:r>
              <a:rPr lang="en-US" sz="3200" baseline="-25000"/>
              <a:t>n</a:t>
            </a:r>
            <a:r>
              <a:rPr lang="en-US" sz="3200" b="1"/>
              <a:t> low enough to drive XFELs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6BDFE-DCAB-2A10-462E-E5E799995C09}"/>
              </a:ext>
            </a:extLst>
          </p:cNvPr>
          <p:cNvSpPr txBox="1"/>
          <p:nvPr/>
        </p:nvSpPr>
        <p:spPr>
          <a:xfrm>
            <a:off x="92399" y="3398222"/>
            <a:ext cx="1202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AE95 represents a middle stage of progress toward this goal.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5D211-269A-9C0E-8736-0AE702A2A34B}"/>
              </a:ext>
            </a:extLst>
          </p:cNvPr>
          <p:cNvSpPr txBox="1"/>
          <p:nvPr/>
        </p:nvSpPr>
        <p:spPr>
          <a:xfrm>
            <a:off x="2999232" y="1231392"/>
            <a:ext cx="627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1) Large plasma bubbles (</a:t>
            </a:r>
            <a:r>
              <a:rPr lang="en-US" sz="2800" i="1">
                <a:solidFill>
                  <a:srgbClr val="FF0000"/>
                </a:solidFill>
              </a:rPr>
              <a:t>R</a:t>
            </a:r>
            <a:r>
              <a:rPr lang="en-US" sz="2800" baseline="-25000">
                <a:solidFill>
                  <a:srgbClr val="FF0000"/>
                </a:solidFill>
              </a:rPr>
              <a:t>b</a:t>
            </a:r>
            <a:r>
              <a:rPr lang="en-US" sz="2800">
                <a:solidFill>
                  <a:srgbClr val="FF0000"/>
                </a:solidFill>
              </a:rPr>
              <a:t> ≳ 0.3 mm)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1C745-1DEE-6ACB-C5B3-3AC890C3EB40}"/>
              </a:ext>
            </a:extLst>
          </p:cNvPr>
          <p:cNvSpPr txBox="1"/>
          <p:nvPr/>
        </p:nvSpPr>
        <p:spPr>
          <a:xfrm>
            <a:off x="9034003" y="1249900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⇒ </a:t>
            </a:r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≲ 10</a:t>
            </a:r>
            <a:r>
              <a:rPr lang="en-US" sz="2800" baseline="30000"/>
              <a:t>16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CB30-74D4-6F38-5629-215D81279758}"/>
              </a:ext>
            </a:extLst>
          </p:cNvPr>
          <p:cNvSpPr txBox="1"/>
          <p:nvPr/>
        </p:nvSpPr>
        <p:spPr>
          <a:xfrm>
            <a:off x="2999232" y="1738098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120FFF"/>
                </a:solidFill>
              </a:rPr>
              <a:t>2) External injection of low ∆</a:t>
            </a:r>
            <a:r>
              <a:rPr lang="en-US" sz="2800" i="1">
                <a:solidFill>
                  <a:srgbClr val="120FFF"/>
                </a:solidFill>
              </a:rPr>
              <a:t>E</a:t>
            </a:r>
            <a:r>
              <a:rPr lang="en-US" sz="2800" baseline="-25000">
                <a:solidFill>
                  <a:srgbClr val="120FFF"/>
                </a:solidFill>
              </a:rPr>
              <a:t>e</a:t>
            </a:r>
            <a:r>
              <a:rPr lang="en-US" sz="2800">
                <a:solidFill>
                  <a:srgbClr val="120FFF"/>
                </a:solidFill>
              </a:rPr>
              <a:t>/</a:t>
            </a:r>
            <a:r>
              <a:rPr lang="en-US" sz="2800" i="1">
                <a:solidFill>
                  <a:srgbClr val="120FFF"/>
                </a:solidFill>
              </a:rPr>
              <a:t>E</a:t>
            </a:r>
            <a:r>
              <a:rPr lang="en-US" sz="2800" baseline="-25000">
                <a:solidFill>
                  <a:srgbClr val="120FFF"/>
                </a:solidFill>
              </a:rPr>
              <a:t>e</a:t>
            </a:r>
            <a:r>
              <a:rPr lang="en-US" sz="2800">
                <a:solidFill>
                  <a:srgbClr val="120FFF"/>
                </a:solidFill>
              </a:rPr>
              <a:t>, low ℇ</a:t>
            </a:r>
            <a:r>
              <a:rPr lang="en-US" sz="2800" baseline="-25000">
                <a:solidFill>
                  <a:srgbClr val="120FFF"/>
                </a:solidFill>
              </a:rPr>
              <a:t>n</a:t>
            </a:r>
            <a:r>
              <a:rPr lang="en-US" sz="2800">
                <a:solidFill>
                  <a:srgbClr val="120FFF"/>
                </a:solidFill>
              </a:rPr>
              <a:t> e-bunches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6D68B-3352-9451-C12D-0602EE49211A}"/>
              </a:ext>
            </a:extLst>
          </p:cNvPr>
          <p:cNvSpPr txBox="1"/>
          <p:nvPr/>
        </p:nvSpPr>
        <p:spPr>
          <a:xfrm>
            <a:off x="197717" y="1225564"/>
            <a:ext cx="26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Key ingredients: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9E2B4-4A69-BA43-F5B2-3F9A0E86A682}"/>
              </a:ext>
            </a:extLst>
          </p:cNvPr>
          <p:cNvSpPr txBox="1"/>
          <p:nvPr/>
        </p:nvSpPr>
        <p:spPr>
          <a:xfrm>
            <a:off x="2801101" y="110245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B6B2E-66E1-4CD2-93C2-D7D4CFAF1C37}"/>
              </a:ext>
            </a:extLst>
          </p:cNvPr>
          <p:cNvSpPr txBox="1"/>
          <p:nvPr/>
        </p:nvSpPr>
        <p:spPr>
          <a:xfrm>
            <a:off x="2569917" y="1651227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20FFF"/>
                </a:solidFill>
              </a:rPr>
              <a:t>**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BEA8B4-7536-224E-4F93-7D5F406A515B}"/>
              </a:ext>
            </a:extLst>
          </p:cNvPr>
          <p:cNvGrpSpPr/>
          <p:nvPr/>
        </p:nvGrpSpPr>
        <p:grpSpPr>
          <a:xfrm>
            <a:off x="2575549" y="2742277"/>
            <a:ext cx="9596462" cy="646331"/>
            <a:chOff x="2575549" y="2742277"/>
            <a:chExt cx="959646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7AB6F-3BAC-5B66-95B6-8098E0AE213B}"/>
                </a:ext>
              </a:extLst>
            </p:cNvPr>
            <p:cNvSpPr txBox="1"/>
            <p:nvPr/>
          </p:nvSpPr>
          <p:spPr>
            <a:xfrm>
              <a:off x="2575549" y="2742277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120FFF"/>
                  </a:solidFill>
                </a:rPr>
                <a:t>**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D6C872-92A7-3E35-A191-FF2DDCC7E202}"/>
                </a:ext>
              </a:extLst>
            </p:cNvPr>
            <p:cNvSpPr txBox="1"/>
            <p:nvPr/>
          </p:nvSpPr>
          <p:spPr>
            <a:xfrm>
              <a:off x="3027969" y="2906556"/>
              <a:ext cx="9144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120FFF"/>
                  </a:solidFill>
                </a:rPr>
                <a:t>Synchronized, compressed ATF linac bunches uniquely enable 1</a:t>
              </a:r>
              <a:r>
                <a:rPr lang="en-US" baseline="30000">
                  <a:solidFill>
                    <a:srgbClr val="120FFF"/>
                  </a:solidFill>
                </a:rPr>
                <a:t>st</a:t>
              </a:r>
              <a:r>
                <a:rPr lang="en-US">
                  <a:solidFill>
                    <a:srgbClr val="120FFF"/>
                  </a:solidFill>
                </a:rPr>
                <a:t>-generation experiments.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D8617-EC96-6204-4176-910FF4CBDF59}"/>
              </a:ext>
            </a:extLst>
          </p:cNvPr>
          <p:cNvGrpSpPr/>
          <p:nvPr/>
        </p:nvGrpSpPr>
        <p:grpSpPr>
          <a:xfrm>
            <a:off x="2795005" y="2144869"/>
            <a:ext cx="9397643" cy="792575"/>
            <a:chOff x="2795005" y="2144869"/>
            <a:chExt cx="9397643" cy="792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F88337-AFFC-0C94-C548-5F392CFAD3C1}"/>
                </a:ext>
              </a:extLst>
            </p:cNvPr>
            <p:cNvSpPr txBox="1"/>
            <p:nvPr/>
          </p:nvSpPr>
          <p:spPr>
            <a:xfrm>
              <a:off x="3027969" y="2328672"/>
              <a:ext cx="665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Efficiently excited by LWIR laser pulses uniquely realizeable at ATF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7A624B-0774-E1F9-3D8F-25A61B4C97F8}"/>
                </a:ext>
              </a:extLst>
            </p:cNvPr>
            <p:cNvSpPr txBox="1"/>
            <p:nvPr/>
          </p:nvSpPr>
          <p:spPr>
            <a:xfrm>
              <a:off x="2795005" y="2144869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EF565F-064B-5EE3-C0DE-1FEBF7454B1E}"/>
                </a:ext>
              </a:extLst>
            </p:cNvPr>
            <p:cNvSpPr txBox="1"/>
            <p:nvPr/>
          </p:nvSpPr>
          <p:spPr>
            <a:xfrm>
              <a:off x="3576111" y="2629667"/>
              <a:ext cx="50397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• Pogorelsky </a:t>
              </a:r>
              <a:r>
                <a:rPr lang="en-US" sz="1400" i="1"/>
                <a:t>et al</a:t>
              </a:r>
              <a:r>
                <a:rPr lang="en-US" sz="1400"/>
                <a:t>., </a:t>
              </a:r>
              <a:r>
                <a:rPr lang="en-US" sz="1400" i="1"/>
                <a:t>Phys. Rev. Accel. Beams </a:t>
              </a:r>
              <a:r>
                <a:rPr lang="en-US" sz="1400" b="1"/>
                <a:t>19</a:t>
              </a:r>
              <a:r>
                <a:rPr lang="en-US" sz="1400"/>
                <a:t>, 091001 (2016);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D2114F-3A30-5D91-CB9A-87736C410CC9}"/>
                </a:ext>
              </a:extLst>
            </p:cNvPr>
            <p:cNvSpPr txBox="1"/>
            <p:nvPr/>
          </p:nvSpPr>
          <p:spPr>
            <a:xfrm>
              <a:off x="8441941" y="2629460"/>
              <a:ext cx="3750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Kumar </a:t>
              </a:r>
              <a:r>
                <a:rPr lang="en-US" sz="1400" i="1"/>
                <a:t>et al</a:t>
              </a:r>
              <a:r>
                <a:rPr lang="en-US" sz="1400"/>
                <a:t>., </a:t>
              </a:r>
              <a:r>
                <a:rPr lang="en-US" sz="1400" i="1"/>
                <a:t>Phys. Plasmas </a:t>
              </a:r>
              <a:r>
                <a:rPr lang="en-US" sz="1400" b="1"/>
                <a:t>28</a:t>
              </a:r>
              <a:r>
                <a:rPr lang="en-US" sz="1400"/>
                <a:t>, 013102 (2021)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5B30CA-323F-8037-9D12-FD8E634F0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05056"/>
              </p:ext>
            </p:extLst>
          </p:nvPr>
        </p:nvGraphicFramePr>
        <p:xfrm>
          <a:off x="154990" y="4161746"/>
          <a:ext cx="11463985" cy="2021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25170">
                  <a:extLst>
                    <a:ext uri="{9D8B030D-6E8A-4147-A177-3AD203B41FA5}">
                      <a16:colId xmlns:a16="http://schemas.microsoft.com/office/drawing/2014/main" val="2296539735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3358481535"/>
                    </a:ext>
                  </a:extLst>
                </a:gridCol>
                <a:gridCol w="7632191">
                  <a:extLst>
                    <a:ext uri="{9D8B030D-6E8A-4147-A177-3AD203B41FA5}">
                      <a16:colId xmlns:a16="http://schemas.microsoft.com/office/drawing/2014/main" val="228974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Project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laser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Main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8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AE-71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 J, 4 ps, 0.5 TW, 10.3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Generation, characterization of self-modulated (SM) wakes. No electrons.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6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AE-95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 J, 2 ps, 2 TW, 9.2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Self-injected MeV electrons produced at </a:t>
                      </a:r>
                      <a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US" baseline="-25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≳ 3 × 10</a:t>
                      </a:r>
                      <a:r>
                        <a:rPr lang="en-US" baseline="30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cm</a:t>
                      </a:r>
                      <a:r>
                        <a:rPr lang="en-US" baseline="30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  </a:t>
                      </a:r>
                    </a:p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Quasi-monoenergetic, collimated features observed.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53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10-20 J, &lt; 2 ps, 5-20 TW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• Excite, characterize </a:t>
                      </a:r>
                      <a:r>
                        <a:rPr lang="en-US" i="1"/>
                        <a:t>R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 ~ 0.3 mm bubbles at </a:t>
                      </a:r>
                      <a:r>
                        <a:rPr lang="en-US" i="1"/>
                        <a:t>n</a:t>
                      </a:r>
                      <a:r>
                        <a:rPr lang="en-US" baseline="-25000"/>
                        <a:t>e</a:t>
                      </a:r>
                      <a:r>
                        <a:rPr lang="en-US"/>
                        <a:t> ~ 10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 cm</a:t>
                      </a:r>
                      <a:r>
                        <a:rPr lang="en-US" baseline="30000"/>
                        <a:t>-3</a:t>
                      </a:r>
                      <a:r>
                        <a:rPr lang="en-US" baseline="0"/>
                        <a:t> </a:t>
                      </a:r>
                      <a:r>
                        <a:rPr lang="en-US" sz="1600" baseline="0"/>
                        <a:t>w/o self-injection</a:t>
                      </a:r>
                    </a:p>
                    <a:p>
                      <a:r>
                        <a:rPr lang="en-US" baseline="0"/>
                        <a:t>• Inject e</a:t>
                      </a:r>
                      <a:r>
                        <a:rPr lang="en-US" baseline="30000"/>
                        <a:t>-</a:t>
                      </a:r>
                      <a:r>
                        <a:rPr lang="en-US" baseline="0"/>
                        <a:t> from ATF linac, characterize ∆E</a:t>
                      </a:r>
                      <a:r>
                        <a:rPr lang="en-US" baseline="-25000"/>
                        <a:t>e</a:t>
                      </a:r>
                      <a:r>
                        <a:rPr lang="en-US" baseline="0"/>
                        <a:t>/E</a:t>
                      </a:r>
                      <a:r>
                        <a:rPr lang="en-US" baseline="-25000"/>
                        <a:t>e</a:t>
                      </a:r>
                      <a:r>
                        <a:rPr lang="en-US" baseline="0"/>
                        <a:t> and </a:t>
                      </a:r>
                      <a:r>
                        <a:rPr lang="en-US" i="1" baseline="0"/>
                        <a:t>ℇ</a:t>
                      </a:r>
                      <a:r>
                        <a:rPr lang="en-US" baseline="-2500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8711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58E505-6749-3407-1E13-61D1571AB43D}"/>
              </a:ext>
            </a:extLst>
          </p:cNvPr>
          <p:cNvSpPr txBox="1"/>
          <p:nvPr/>
        </p:nvSpPr>
        <p:spPr>
          <a:xfrm>
            <a:off x="560832" y="6364224"/>
            <a:ext cx="5660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[1] Predicted by Kumar </a:t>
            </a:r>
            <a:r>
              <a:rPr lang="en-US" sz="1600" i="1">
                <a:solidFill>
                  <a:srgbClr val="FF0000"/>
                </a:solidFill>
              </a:rPr>
              <a:t>et al</a:t>
            </a:r>
            <a:r>
              <a:rPr lang="en-US" sz="1600">
                <a:solidFill>
                  <a:srgbClr val="FF0000"/>
                </a:solidFill>
              </a:rPr>
              <a:t>., </a:t>
            </a:r>
            <a:r>
              <a:rPr lang="en-US" sz="1600" i="1">
                <a:solidFill>
                  <a:srgbClr val="FF0000"/>
                </a:solidFill>
              </a:rPr>
              <a:t>Phys. Plasmas </a:t>
            </a:r>
            <a:r>
              <a:rPr lang="en-US" sz="1600" b="1">
                <a:solidFill>
                  <a:srgbClr val="FF0000"/>
                </a:solidFill>
              </a:rPr>
              <a:t>26</a:t>
            </a:r>
            <a:r>
              <a:rPr lang="en-US" sz="1600">
                <a:solidFill>
                  <a:srgbClr val="FF0000"/>
                </a:solidFill>
              </a:rPr>
              <a:t>, 083106 (2019)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DDB46-17BA-1B88-DCD1-4E7837FCDF74}"/>
              </a:ext>
            </a:extLst>
          </p:cNvPr>
          <p:cNvSpPr txBox="1"/>
          <p:nvPr/>
        </p:nvSpPr>
        <p:spPr>
          <a:xfrm>
            <a:off x="9920912" y="49009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ABCC4-4D59-98F5-C184-EB12B850EAE3}"/>
              </a:ext>
            </a:extLst>
          </p:cNvPr>
          <p:cNvSpPr txBox="1"/>
          <p:nvPr/>
        </p:nvSpPr>
        <p:spPr>
          <a:xfrm>
            <a:off x="6996047" y="6364224"/>
            <a:ext cx="428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[2] Zgadzaj </a:t>
            </a:r>
            <a:r>
              <a:rPr lang="en-US" sz="1600" i="1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en-US" sz="1600" i="1">
                <a:solidFill>
                  <a:schemeClr val="accent6">
                    <a:lumMod val="75000"/>
                  </a:schemeClr>
                </a:solidFill>
              </a:rPr>
              <a:t>Nat. Comms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., in press (2024)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BF64E-BF2C-26BA-1104-52A4AB3EC310}"/>
              </a:ext>
            </a:extLst>
          </p:cNvPr>
          <p:cNvGrpSpPr/>
          <p:nvPr/>
        </p:nvGrpSpPr>
        <p:grpSpPr>
          <a:xfrm>
            <a:off x="11665099" y="4537907"/>
            <a:ext cx="555123" cy="986366"/>
            <a:chOff x="11665099" y="4537907"/>
            <a:chExt cx="555123" cy="986366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739E65F1-3BD3-269C-0C92-DBCE30956E90}"/>
                </a:ext>
              </a:extLst>
            </p:cNvPr>
            <p:cNvSpPr/>
            <p:nvPr/>
          </p:nvSpPr>
          <p:spPr>
            <a:xfrm>
              <a:off x="11665099" y="4537907"/>
              <a:ext cx="148949" cy="986366"/>
            </a:xfrm>
            <a:prstGeom prst="rightBrac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F6302-DE06-ACDA-B315-8B4B2B89F50E}"/>
                </a:ext>
              </a:extLst>
            </p:cNvPr>
            <p:cNvSpPr txBox="1"/>
            <p:nvPr/>
          </p:nvSpPr>
          <p:spPr>
            <a:xfrm>
              <a:off x="11777472" y="484270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[2]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8C9F9C-B2D0-7335-7736-53BA1C6F20ED}"/>
              </a:ext>
            </a:extLst>
          </p:cNvPr>
          <p:cNvSpPr txBox="1"/>
          <p:nvPr/>
        </p:nvSpPr>
        <p:spPr>
          <a:xfrm>
            <a:off x="11895073" y="6503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08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8" grpId="0"/>
      <p:bldP spid="12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66798" y="4208318"/>
            <a:ext cx="16980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(2018-19)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1689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3-10J, 2 </a:t>
            </a:r>
            <a:r>
              <a:rPr lang="en-US" b="1" dirty="0" err="1"/>
              <a:t>ps</a:t>
            </a:r>
            <a:r>
              <a:rPr lang="en-US" b="1" dirty="0"/>
              <a:t>, 1.5-5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(2020-23)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290249" y="269555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866725" y="6483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55081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5F3FF35-005E-294F-BC3B-DB37AA64626A}"/>
              </a:ext>
            </a:extLst>
          </p:cNvPr>
          <p:cNvSpPr/>
          <p:nvPr/>
        </p:nvSpPr>
        <p:spPr>
          <a:xfrm>
            <a:off x="64332" y="2427684"/>
            <a:ext cx="12064160" cy="15273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E645DB-8B24-9B43-8D90-EC1C938CA304}"/>
              </a:ext>
            </a:extLst>
          </p:cNvPr>
          <p:cNvSpPr/>
          <p:nvPr/>
        </p:nvSpPr>
        <p:spPr>
          <a:xfrm>
            <a:off x="87629" y="947852"/>
            <a:ext cx="12064160" cy="14187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</p:spTree>
    <p:extLst>
      <p:ext uri="{BB962C8B-B14F-4D97-AF65-F5344CB8AC3E}">
        <p14:creationId xmlns:p14="http://schemas.microsoft.com/office/powerpoint/2010/main" val="19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85AE1-BD04-1FAC-6ED3-5107CBA4EA2E}"/>
              </a:ext>
            </a:extLst>
          </p:cNvPr>
          <p:cNvSpPr txBox="1"/>
          <p:nvPr/>
        </p:nvSpPr>
        <p:spPr>
          <a:xfrm>
            <a:off x="1393121" y="0"/>
            <a:ext cx="1071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AE71:  SPACE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/>
              <a:t> simulations predicted detectable SM wakes,</a:t>
            </a:r>
          </a:p>
          <a:p>
            <a:pPr algn="ctr"/>
            <a:r>
              <a:rPr lang="en-US" sz="2800" b="1" dirty="0"/>
              <a:t>but no accelerated electrons for </a:t>
            </a:r>
            <a:r>
              <a:rPr lang="en-US" sz="2800" b="1" i="1" dirty="0"/>
              <a:t>P</a:t>
            </a:r>
            <a:r>
              <a:rPr lang="en-US" sz="2800" b="1" baseline="-25000" dirty="0"/>
              <a:t>L</a:t>
            </a:r>
            <a:r>
              <a:rPr lang="en-US" sz="2800" b="1" dirty="0"/>
              <a:t> = 0.5 TW (2 J, 4 ps) 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3" name="Picture 2" descr="SUNY Stonybrook logo.jpg">
            <a:extLst>
              <a:ext uri="{FF2B5EF4-FFF2-40B4-BE49-F238E27FC236}">
                <a16:creationId xmlns:a16="http://schemas.microsoft.com/office/drawing/2014/main" id="{6BDC5497-2034-BD86-213E-D035D2E0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pic>
        <p:nvPicPr>
          <p:cNvPr id="5" name="Picture 4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013916CF-C037-C00E-A54C-9764C983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79" y="1449407"/>
            <a:ext cx="6016921" cy="5064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081F09-5EBF-6734-829F-3CE4B4CAF6BA}"/>
              </a:ext>
            </a:extLst>
          </p:cNvPr>
          <p:cNvSpPr txBox="1"/>
          <p:nvPr/>
        </p:nvSpPr>
        <p:spPr>
          <a:xfrm>
            <a:off x="7516747" y="1704129"/>
            <a:ext cx="394018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	       </a:t>
            </a:r>
            <a:r>
              <a:rPr lang="en-US" sz="2000" b="1" dirty="0"/>
              <a:t>SPACE code</a:t>
            </a:r>
          </a:p>
          <a:p>
            <a:r>
              <a:rPr lang="en-US" sz="1600" dirty="0"/>
              <a:t>• 3D, parallel, relativistic PIC</a:t>
            </a:r>
          </a:p>
          <a:p>
            <a:r>
              <a:rPr lang="en-US" sz="1600" dirty="0"/>
              <a:t>• Yee’s FDTD method solves field eq</a:t>
            </a:r>
            <a:r>
              <a:rPr lang="en-US" sz="1600" baseline="30000" dirty="0"/>
              <a:t>n</a:t>
            </a:r>
            <a:r>
              <a:rPr lang="en-US" sz="1600" dirty="0"/>
              <a:t>s.</a:t>
            </a:r>
          </a:p>
          <a:p>
            <a:r>
              <a:rPr lang="en-US" sz="1600" dirty="0"/>
              <a:t>• Boris-</a:t>
            </a:r>
            <a:r>
              <a:rPr lang="en-US" sz="1600" dirty="0" err="1"/>
              <a:t>Vay</a:t>
            </a:r>
            <a:r>
              <a:rPr lang="en-US" sz="1600" dirty="0"/>
              <a:t> pusher advances macroparticles</a:t>
            </a:r>
          </a:p>
          <a:p>
            <a:r>
              <a:rPr lang="en-US" sz="1600" dirty="0"/>
              <a:t>• algorithms for atomic physics processes</a:t>
            </a:r>
          </a:p>
          <a:p>
            <a:r>
              <a:rPr lang="en-US" sz="1600" dirty="0"/>
              <a:t>    induced by intense laser or particle beams:</a:t>
            </a:r>
          </a:p>
          <a:p>
            <a:r>
              <a:rPr lang="en-US" sz="1400" dirty="0">
                <a:solidFill>
                  <a:srgbClr val="3034FF"/>
                </a:solidFill>
              </a:rPr>
              <a:t>       - ADK ionization</a:t>
            </a:r>
          </a:p>
          <a:p>
            <a:r>
              <a:rPr lang="en-US" sz="1400" dirty="0">
                <a:solidFill>
                  <a:srgbClr val="3034FF"/>
                </a:solidFill>
              </a:rPr>
              <a:t>       - computes ionization/recombination rates</a:t>
            </a:r>
          </a:p>
          <a:p>
            <a:r>
              <a:rPr lang="en-US" sz="1400" dirty="0">
                <a:solidFill>
                  <a:srgbClr val="3034FF"/>
                </a:solidFill>
              </a:rPr>
              <a:t>            on grid, then transfers them to particles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AA3C7-164E-C3B0-A2B1-6699AC3CAE6F}"/>
              </a:ext>
            </a:extLst>
          </p:cNvPr>
          <p:cNvSpPr txBox="1"/>
          <p:nvPr/>
        </p:nvSpPr>
        <p:spPr>
          <a:xfrm>
            <a:off x="7885204" y="4113288"/>
            <a:ext cx="316379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</a:t>
            </a:r>
            <a:r>
              <a:rPr lang="en-US" sz="2000" b="1" dirty="0"/>
              <a:t>SIMULATIONS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• ions mobile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• dynamic ionization included</a:t>
            </a:r>
          </a:p>
          <a:p>
            <a:r>
              <a:rPr lang="en-US" sz="1600" dirty="0"/>
              <a:t>• computational box:</a:t>
            </a:r>
          </a:p>
          <a:p>
            <a:r>
              <a:rPr lang="en-US" sz="1400" dirty="0"/>
              <a:t>     - </a:t>
            </a:r>
            <a:r>
              <a:rPr lang="en-US" sz="1400" i="1" dirty="0">
                <a:solidFill>
                  <a:srgbClr val="3034FF"/>
                </a:solidFill>
              </a:rPr>
              <a:t>transverse</a:t>
            </a:r>
            <a:r>
              <a:rPr lang="en-US" sz="1400" dirty="0"/>
              <a:t>:  600 µm range, </a:t>
            </a:r>
          </a:p>
          <a:p>
            <a:r>
              <a:rPr lang="en-US" sz="1400" dirty="0"/>
              <a:t>      </a:t>
            </a:r>
            <a:r>
              <a:rPr lang="en-US" sz="1400" i="1" dirty="0"/>
              <a:t>dx</a:t>
            </a:r>
            <a:r>
              <a:rPr lang="en-US" sz="1400" dirty="0"/>
              <a:t> = </a:t>
            </a:r>
            <a:r>
              <a:rPr lang="en-US" sz="1400" i="1" dirty="0" err="1"/>
              <a:t>dy</a:t>
            </a:r>
            <a:r>
              <a:rPr lang="en-US" sz="1400" dirty="0"/>
              <a:t> = 2 µm (10 cells/</a:t>
            </a:r>
            <a:r>
              <a:rPr lang="en-US" sz="1400" i="1" dirty="0"/>
              <a:t>w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</a:p>
          <a:p>
            <a:endParaRPr lang="en-US" sz="500" dirty="0"/>
          </a:p>
          <a:p>
            <a:r>
              <a:rPr lang="en-US" sz="1400" dirty="0"/>
              <a:t>     -</a:t>
            </a:r>
            <a:r>
              <a:rPr lang="en-US" sz="1400" dirty="0">
                <a:solidFill>
                  <a:srgbClr val="3034FF"/>
                </a:solidFill>
              </a:rPr>
              <a:t> </a:t>
            </a:r>
            <a:r>
              <a:rPr lang="en-US" sz="1400" i="1" dirty="0">
                <a:solidFill>
                  <a:srgbClr val="3034FF"/>
                </a:solidFill>
              </a:rPr>
              <a:t>longitudinal</a:t>
            </a:r>
            <a:r>
              <a:rPr lang="en-US" sz="1400" dirty="0"/>
              <a:t>:  3-5 mm range,</a:t>
            </a:r>
          </a:p>
          <a:p>
            <a:r>
              <a:rPr lang="en-US" sz="1400" dirty="0"/>
              <a:t>       </a:t>
            </a:r>
            <a:r>
              <a:rPr lang="en-US" sz="1400" i="1" dirty="0" err="1"/>
              <a:t>dz</a:t>
            </a:r>
            <a:r>
              <a:rPr lang="en-US" sz="1400" dirty="0"/>
              <a:t> = 0.5 µm (20 cells/𝜆)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1E401-5D2F-5E98-B0FF-593D9095D2D1}"/>
              </a:ext>
            </a:extLst>
          </p:cNvPr>
          <p:cNvSpPr txBox="1"/>
          <p:nvPr/>
        </p:nvSpPr>
        <p:spPr>
          <a:xfrm>
            <a:off x="2565400" y="649082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z</a:t>
            </a:r>
            <a:r>
              <a:rPr lang="en-US" sz="1600"/>
              <a:t> [mm]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F0DBC-AE4B-B040-0FE8-76D9B17785C3}"/>
              </a:ext>
            </a:extLst>
          </p:cNvPr>
          <p:cNvSpPr txBox="1"/>
          <p:nvPr/>
        </p:nvSpPr>
        <p:spPr>
          <a:xfrm>
            <a:off x="4013197" y="905366"/>
            <a:ext cx="4335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en-US" sz="1400" i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et al., Comp. Phys. Commun.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277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108396 (2022).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EB9B2-B50E-18B4-E106-DC66B2A11954}"/>
              </a:ext>
            </a:extLst>
          </p:cNvPr>
          <p:cNvSpPr txBox="1"/>
          <p:nvPr/>
        </p:nvSpPr>
        <p:spPr>
          <a:xfrm>
            <a:off x="4254500" y="1162343"/>
            <a:ext cx="381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Kumar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J. Plasma Phys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26</a:t>
            </a:r>
            <a:r>
              <a:rPr lang="en-US" sz="1400">
                <a:solidFill>
                  <a:srgbClr val="FF0000"/>
                </a:solidFill>
              </a:rPr>
              <a:t>, 083106 (2019)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44AF2-4AC1-4D03-9049-116154C62CB7}"/>
              </a:ext>
            </a:extLst>
          </p:cNvPr>
          <p:cNvSpPr txBox="1"/>
          <p:nvPr/>
        </p:nvSpPr>
        <p:spPr>
          <a:xfrm>
            <a:off x="3801763" y="80302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6F69A-417C-73A4-E2C0-3F04B735C7BD}"/>
              </a:ext>
            </a:extLst>
          </p:cNvPr>
          <p:cNvSpPr txBox="1"/>
          <p:nvPr/>
        </p:nvSpPr>
        <p:spPr>
          <a:xfrm>
            <a:off x="778514" y="4951394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Only p</a:t>
            </a:r>
            <a:r>
              <a:rPr lang="en-US" sz="1600" b="1" baseline="-25000">
                <a:solidFill>
                  <a:srgbClr val="FF0000"/>
                </a:solidFill>
              </a:rPr>
              <a:t>z</a:t>
            </a:r>
            <a:r>
              <a:rPr lang="en-US" sz="1600" b="1">
                <a:solidFill>
                  <a:srgbClr val="FF0000"/>
                </a:solidFill>
              </a:rPr>
              <a:t> attributable to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wake itself are observed.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B7A87-1BF6-3132-A62C-01456215AE96}"/>
              </a:ext>
            </a:extLst>
          </p:cNvPr>
          <p:cNvSpPr txBox="1"/>
          <p:nvPr/>
        </p:nvSpPr>
        <p:spPr>
          <a:xfrm>
            <a:off x="4558637" y="6525520"/>
            <a:ext cx="3103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simulations by A. Cheng, R. Samulyak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1B2E0-565C-5338-1BEA-217AD34FD1E4}"/>
              </a:ext>
            </a:extLst>
          </p:cNvPr>
          <p:cNvSpPr txBox="1"/>
          <p:nvPr/>
        </p:nvSpPr>
        <p:spPr>
          <a:xfrm>
            <a:off x="11875626" y="64908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00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EC3B180-780B-90A5-3147-AF9414A5625E}"/>
              </a:ext>
            </a:extLst>
          </p:cNvPr>
          <p:cNvSpPr/>
          <p:nvPr/>
        </p:nvSpPr>
        <p:spPr>
          <a:xfrm>
            <a:off x="50800" y="4043401"/>
            <a:ext cx="4572000" cy="2770760"/>
          </a:xfrm>
          <a:prstGeom prst="roundRect">
            <a:avLst>
              <a:gd name="adj" fmla="val 979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E3F37CB1-4F9C-BA48-BFC1-0B9A8053CDB2}"/>
              </a:ext>
            </a:extLst>
          </p:cNvPr>
          <p:cNvSpPr/>
          <p:nvPr/>
        </p:nvSpPr>
        <p:spPr>
          <a:xfrm>
            <a:off x="7558448" y="4166705"/>
            <a:ext cx="4170061" cy="2491409"/>
          </a:xfrm>
          <a:prstGeom prst="roundRect">
            <a:avLst>
              <a:gd name="adj" fmla="val 115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E034D-09C6-7B49-9043-19E0330C4E71}"/>
              </a:ext>
            </a:extLst>
          </p:cNvPr>
          <p:cNvSpPr txBox="1"/>
          <p:nvPr/>
        </p:nvSpPr>
        <p:spPr>
          <a:xfrm>
            <a:off x="400957" y="12700"/>
            <a:ext cx="1141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AE71: Experimental detection of self-modulated wakes: CTS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4" name="Picture 113" descr="Diagram&#10;&#10;Description automatically generated">
            <a:extLst>
              <a:ext uri="{FF2B5EF4-FFF2-40B4-BE49-F238E27FC236}">
                <a16:creationId xmlns:a16="http://schemas.microsoft.com/office/drawing/2014/main" id="{6633A232-8B60-B546-B33D-18E8D201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88028"/>
            <a:ext cx="7238580" cy="3137872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A9EE3D31-37AC-8C44-B595-A26D790F5CF6}"/>
              </a:ext>
            </a:extLst>
          </p:cNvPr>
          <p:cNvSpPr txBox="1"/>
          <p:nvPr/>
        </p:nvSpPr>
        <p:spPr>
          <a:xfrm>
            <a:off x="0" y="825500"/>
            <a:ext cx="419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u="sng" dirty="0"/>
              <a:t>Collective Thomson Scatter</a:t>
            </a:r>
            <a:endParaRPr lang="en-US" sz="24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79EC91E-68B2-1440-BD17-351BE385FB46}"/>
              </a:ext>
            </a:extLst>
          </p:cNvPr>
          <p:cNvSpPr txBox="1"/>
          <p:nvPr/>
        </p:nvSpPr>
        <p:spPr>
          <a:xfrm>
            <a:off x="165100" y="1193800"/>
            <a:ext cx="240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Slusher, </a:t>
            </a:r>
            <a:r>
              <a:rPr lang="en-US" sz="1200" i="1" dirty="0">
                <a:solidFill>
                  <a:srgbClr val="FF0000"/>
                </a:solidFill>
              </a:rPr>
              <a:t>Phys. Fluids </a:t>
            </a:r>
            <a:r>
              <a:rPr lang="en-US" sz="1200" b="1" dirty="0">
                <a:solidFill>
                  <a:srgbClr val="FF0000"/>
                </a:solidFill>
              </a:rPr>
              <a:t>23</a:t>
            </a:r>
            <a:r>
              <a:rPr lang="en-US" sz="1200" dirty="0">
                <a:solidFill>
                  <a:srgbClr val="FF0000"/>
                </a:solidFill>
              </a:rPr>
              <a:t>, 472 (1980)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Villenueve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i="1" dirty="0">
                <a:solidFill>
                  <a:srgbClr val="FF0000"/>
                </a:solidFill>
              </a:rPr>
              <a:t>JOSA B </a:t>
            </a:r>
            <a:r>
              <a:rPr lang="en-US" sz="1200" b="1" dirty="0">
                <a:solidFill>
                  <a:srgbClr val="FF0000"/>
                </a:solidFill>
              </a:rPr>
              <a:t>8</a:t>
            </a:r>
            <a:r>
              <a:rPr lang="en-US" sz="1200" dirty="0">
                <a:solidFill>
                  <a:srgbClr val="FF0000"/>
                </a:solidFill>
              </a:rPr>
              <a:t>, 895 (1991)</a:t>
            </a:r>
          </a:p>
        </p:txBody>
      </p:sp>
      <p:pic>
        <p:nvPicPr>
          <p:cNvPr id="119" name="Picture 118" descr="Chart, scatter chart&#10;&#10;Description automatically generated">
            <a:extLst>
              <a:ext uri="{FF2B5EF4-FFF2-40B4-BE49-F238E27FC236}">
                <a16:creationId xmlns:a16="http://schemas.microsoft.com/office/drawing/2014/main" id="{94E9F1CC-3978-0146-81C0-BC32AC88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19" y="735628"/>
            <a:ext cx="4379415" cy="3137872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692045D-C773-2F47-867E-E2CFB6AC799A}"/>
              </a:ext>
            </a:extLst>
          </p:cNvPr>
          <p:cNvGrpSpPr/>
          <p:nvPr/>
        </p:nvGrpSpPr>
        <p:grpSpPr>
          <a:xfrm>
            <a:off x="7137400" y="1054100"/>
            <a:ext cx="2362200" cy="2273300"/>
            <a:chOff x="7137400" y="1054100"/>
            <a:chExt cx="2362200" cy="2273300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E01EA69-4AC7-9948-BD8B-0FD940C12376}"/>
                </a:ext>
              </a:extLst>
            </p:cNvPr>
            <p:cNvSpPr/>
            <p:nvPr/>
          </p:nvSpPr>
          <p:spPr>
            <a:xfrm>
              <a:off x="9055100" y="1054100"/>
              <a:ext cx="444500" cy="7493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605A2C8-57F7-3746-BFBE-776D42C6119B}"/>
                </a:ext>
              </a:extLst>
            </p:cNvPr>
            <p:cNvCxnSpPr/>
            <p:nvPr/>
          </p:nvCxnSpPr>
          <p:spPr>
            <a:xfrm flipH="1">
              <a:off x="7137400" y="3327400"/>
              <a:ext cx="78841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A5DA1FE-B6FC-C64A-95FF-4EE5F89CF1D0}"/>
                </a:ext>
              </a:extLst>
            </p:cNvPr>
            <p:cNvCxnSpPr/>
            <p:nvPr/>
          </p:nvCxnSpPr>
          <p:spPr>
            <a:xfrm flipV="1">
              <a:off x="7925819" y="1803400"/>
              <a:ext cx="1281681" cy="152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8A56528E-B46B-E24F-967B-FDE896745E6F}"/>
              </a:ext>
            </a:extLst>
          </p:cNvPr>
          <p:cNvSpPr txBox="1"/>
          <p:nvPr/>
        </p:nvSpPr>
        <p:spPr>
          <a:xfrm>
            <a:off x="1173440" y="3441700"/>
            <a:ext cx="94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*120 cycles,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~30 𝜈</a:t>
            </a:r>
            <a:r>
              <a:rPr lang="en-US" sz="1200" baseline="-25000" dirty="0">
                <a:solidFill>
                  <a:srgbClr val="FF0000"/>
                </a:solidFill>
              </a:rPr>
              <a:t>p</a:t>
            </a:r>
            <a:r>
              <a:rPr lang="en-US" sz="12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E10038E-9ACF-A444-80E2-4E789A88DE63}"/>
              </a:ext>
            </a:extLst>
          </p:cNvPr>
          <p:cNvSpPr txBox="1"/>
          <p:nvPr/>
        </p:nvSpPr>
        <p:spPr>
          <a:xfrm>
            <a:off x="1835912" y="255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9D8A1D-2230-534B-95DC-7FF298D494B7}"/>
              </a:ext>
            </a:extLst>
          </p:cNvPr>
          <p:cNvSpPr txBox="1"/>
          <p:nvPr/>
        </p:nvSpPr>
        <p:spPr>
          <a:xfrm>
            <a:off x="3302" y="3426767"/>
            <a:ext cx="112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*rms jitter 1 </a:t>
            </a:r>
            <a:r>
              <a:rPr lang="en-US" sz="1200" dirty="0" err="1">
                <a:solidFill>
                  <a:srgbClr val="00B050"/>
                </a:solidFill>
              </a:rPr>
              <a:t>ps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3C6A196-A88A-7249-A855-B03516A331AB}"/>
              </a:ext>
            </a:extLst>
          </p:cNvPr>
          <p:cNvSpPr txBox="1"/>
          <p:nvPr/>
        </p:nvSpPr>
        <p:spPr>
          <a:xfrm>
            <a:off x="184912" y="2717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C0746C-5114-DB49-9032-8DCD682A69A6}"/>
              </a:ext>
            </a:extLst>
          </p:cNvPr>
          <p:cNvSpPr txBox="1"/>
          <p:nvPr/>
        </p:nvSpPr>
        <p:spPr>
          <a:xfrm>
            <a:off x="10771888" y="2004536"/>
            <a:ext cx="6558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back-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reflec</a:t>
            </a:r>
            <a:r>
              <a:rPr lang="en-US" sz="1400" b="1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tions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320F8FC-AC11-F944-9AE9-F2DC2C0ED680}"/>
              </a:ext>
            </a:extLst>
          </p:cNvPr>
          <p:cNvSpPr/>
          <p:nvPr/>
        </p:nvSpPr>
        <p:spPr>
          <a:xfrm>
            <a:off x="5778500" y="3162300"/>
            <a:ext cx="215900" cy="337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470C3A3-AD75-2143-AA3E-965E717D79B7}"/>
              </a:ext>
            </a:extLst>
          </p:cNvPr>
          <p:cNvSpPr/>
          <p:nvPr/>
        </p:nvSpPr>
        <p:spPr>
          <a:xfrm>
            <a:off x="5257800" y="3175000"/>
            <a:ext cx="215900" cy="337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7" name="Table 227">
            <a:extLst>
              <a:ext uri="{FF2B5EF4-FFF2-40B4-BE49-F238E27FC236}">
                <a16:creationId xmlns:a16="http://schemas.microsoft.com/office/drawing/2014/main" id="{4CCF5A1D-342B-8646-B3A5-DC27CE1F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34523"/>
              </p:ext>
            </p:extLst>
          </p:nvPr>
        </p:nvGraphicFramePr>
        <p:xfrm>
          <a:off x="8355764" y="5475577"/>
          <a:ext cx="2948675" cy="1076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74101">
                  <a:extLst>
                    <a:ext uri="{9D8B030D-6E8A-4147-A177-3AD203B41FA5}">
                      <a16:colId xmlns:a16="http://schemas.microsoft.com/office/drawing/2014/main" val="1158160613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2674522652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</a:t>
                      </a:r>
                      <a:r>
                        <a:rPr lang="en-US" sz="2400" b="0" baseline="300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 × 10</a:t>
                      </a:r>
                      <a:r>
                        <a:rPr lang="en-US" sz="2400" b="0" baseline="30000" dirty="0"/>
                        <a:t>19</a:t>
                      </a:r>
                      <a:r>
                        <a:rPr lang="en-US" sz="2400" b="0" dirty="0"/>
                        <a:t> cm</a:t>
                      </a:r>
                      <a:r>
                        <a:rPr lang="en-US" sz="2400" b="0" baseline="30000" dirty="0"/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4112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r>
                        <a:rPr lang="en-US" sz="2400" b="1" baseline="300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 × 10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826532"/>
                  </a:ext>
                </a:extLst>
              </a:tr>
            </a:tbl>
          </a:graphicData>
        </a:graphic>
      </p:graphicFrame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42C88F4-F131-5448-8BD1-2CE400C2BFB1}"/>
              </a:ext>
            </a:extLst>
          </p:cNvPr>
          <p:cNvGrpSpPr/>
          <p:nvPr/>
        </p:nvGrpSpPr>
        <p:grpSpPr>
          <a:xfrm>
            <a:off x="7639669" y="5546749"/>
            <a:ext cx="759800" cy="913781"/>
            <a:chOff x="7824865" y="5368949"/>
            <a:chExt cx="759800" cy="913781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37714F4-A51B-B541-84C5-F026815CBCC3}"/>
                </a:ext>
              </a:extLst>
            </p:cNvPr>
            <p:cNvSpPr txBox="1"/>
            <p:nvPr/>
          </p:nvSpPr>
          <p:spPr>
            <a:xfrm rot="16200000">
              <a:off x="7585536" y="5643292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𝜆 (µm)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F3CA215-CAC9-E44A-B1DF-A45FD7A3F8B3}"/>
                </a:ext>
              </a:extLst>
            </p:cNvPr>
            <p:cNvSpPr txBox="1"/>
            <p:nvPr/>
          </p:nvSpPr>
          <p:spPr>
            <a:xfrm>
              <a:off x="8239702" y="536894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8F9488F-5F41-A44E-AD44-AF25A832F132}"/>
                </a:ext>
              </a:extLst>
            </p:cNvPr>
            <p:cNvSpPr txBox="1"/>
            <p:nvPr/>
          </p:nvSpPr>
          <p:spPr>
            <a:xfrm>
              <a:off x="8140313" y="587915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4696116-C43F-544B-9D30-82D8DAD478EC}"/>
              </a:ext>
            </a:extLst>
          </p:cNvPr>
          <p:cNvGrpSpPr/>
          <p:nvPr/>
        </p:nvGrpSpPr>
        <p:grpSpPr>
          <a:xfrm>
            <a:off x="8364581" y="4151019"/>
            <a:ext cx="2837043" cy="961695"/>
            <a:chOff x="8549777" y="3973219"/>
            <a:chExt cx="2837043" cy="961695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AF9D88F-85D7-9C47-AF3B-4CAE43A6240F}"/>
                </a:ext>
              </a:extLst>
            </p:cNvPr>
            <p:cNvSpPr txBox="1"/>
            <p:nvPr/>
          </p:nvSpPr>
          <p:spPr>
            <a:xfrm>
              <a:off x="8549777" y="4329129"/>
              <a:ext cx="1632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dirty="0"/>
                <a:t> ≥ </a:t>
              </a:r>
              <a:r>
                <a:rPr lang="en-US" sz="2400" i="1" dirty="0" err="1"/>
                <a:t>P</a:t>
              </a:r>
              <a:r>
                <a:rPr lang="en-US" sz="2400" baseline="-25000" dirty="0" err="1"/>
                <a:t>cr</a:t>
              </a:r>
              <a:r>
                <a:rPr lang="en-US" sz="2400" dirty="0"/>
                <a:t>(TW) </a:t>
              </a:r>
              <a:endParaRPr lang="en-US" sz="2400" baseline="-250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E1D9930-E469-204B-AA4C-E9407282A4EA}"/>
                </a:ext>
              </a:extLst>
            </p:cNvPr>
            <p:cNvSpPr txBox="1"/>
            <p:nvPr/>
          </p:nvSpPr>
          <p:spPr>
            <a:xfrm>
              <a:off x="8609626" y="3973219"/>
              <a:ext cx="2750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 wakes “turn on” when: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E3D9FA66-AB44-C749-B63D-7C0F96C3F038}"/>
                    </a:ext>
                  </a:extLst>
                </p:cNvPr>
                <p:cNvSpPr txBox="1"/>
                <p:nvPr/>
              </p:nvSpPr>
              <p:spPr>
                <a:xfrm>
                  <a:off x="10008237" y="4302625"/>
                  <a:ext cx="1378583" cy="632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= .017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E3D9FA66-AB44-C749-B63D-7C0F96C3F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8237" y="4302625"/>
                  <a:ext cx="1378583" cy="632289"/>
                </a:xfrm>
                <a:prstGeom prst="rect">
                  <a:avLst/>
                </a:prstGeom>
                <a:blipFill>
                  <a:blip r:embed="rId5"/>
                  <a:stretch>
                    <a:fillRect l="-7339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54CC201-B579-ED42-A1EB-9623F0E1CD9A}"/>
              </a:ext>
            </a:extLst>
          </p:cNvPr>
          <p:cNvGrpSpPr/>
          <p:nvPr/>
        </p:nvGrpSpPr>
        <p:grpSpPr>
          <a:xfrm>
            <a:off x="8342512" y="5101855"/>
            <a:ext cx="2945318" cy="369332"/>
            <a:chOff x="8527708" y="4924055"/>
            <a:chExt cx="2945318" cy="369332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701EAC6D-516D-C241-BF48-2223B839E806}"/>
                </a:ext>
              </a:extLst>
            </p:cNvPr>
            <p:cNvSpPr txBox="1"/>
            <p:nvPr/>
          </p:nvSpPr>
          <p:spPr>
            <a:xfrm>
              <a:off x="8527708" y="4924055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n</a:t>
              </a:r>
              <a:r>
                <a:rPr lang="en-US" baseline="-25000" dirty="0" err="1"/>
                <a:t>cr</a:t>
              </a:r>
              <a:r>
                <a:rPr lang="en-US" dirty="0"/>
                <a:t> (cm</a:t>
              </a:r>
              <a:r>
                <a:rPr lang="en-US" baseline="30000" dirty="0"/>
                <a:t>-3</a:t>
              </a:r>
              <a:r>
                <a:rPr lang="en-US" dirty="0"/>
                <a:t>)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4490853-209A-FB44-9412-BE5B8096EE5A}"/>
                </a:ext>
              </a:extLst>
            </p:cNvPr>
            <p:cNvSpPr txBox="1"/>
            <p:nvPr/>
          </p:nvSpPr>
          <p:spPr>
            <a:xfrm>
              <a:off x="9598859" y="4924055"/>
              <a:ext cx="1874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for </a:t>
              </a:r>
              <a:r>
                <a:rPr lang="en-US" i="1" dirty="0" err="1"/>
                <a:t>P</a:t>
              </a:r>
              <a:r>
                <a:rPr lang="en-US" baseline="-25000" dirty="0" err="1"/>
                <a:t>cr</a:t>
              </a:r>
              <a:r>
                <a:rPr lang="en-US" dirty="0"/>
                <a:t> = 0.4 TW</a:t>
              </a: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0F2DF63E-B4DD-E343-9F9B-52671E3B56D8}"/>
              </a:ext>
            </a:extLst>
          </p:cNvPr>
          <p:cNvSpPr txBox="1"/>
          <p:nvPr/>
        </p:nvSpPr>
        <p:spPr>
          <a:xfrm>
            <a:off x="7139980" y="3067047"/>
            <a:ext cx="886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wake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C3F343C-8E7A-8C45-8EC2-BB7F93D0E4E3}"/>
              </a:ext>
            </a:extLst>
          </p:cNvPr>
          <p:cNvSpPr txBox="1"/>
          <p:nvPr/>
        </p:nvSpPr>
        <p:spPr>
          <a:xfrm>
            <a:off x="11886594" y="64798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50736DF0-A265-7838-18E1-B0467FE8CC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68" b="3358"/>
          <a:stretch/>
        </p:blipFill>
        <p:spPr>
          <a:xfrm>
            <a:off x="233726" y="4103408"/>
            <a:ext cx="3017473" cy="26656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D38FF9-2E8C-F97F-2D39-55A1FB4401F8}"/>
              </a:ext>
            </a:extLst>
          </p:cNvPr>
          <p:cNvGrpSpPr/>
          <p:nvPr/>
        </p:nvGrpSpPr>
        <p:grpSpPr>
          <a:xfrm>
            <a:off x="1117631" y="4278919"/>
            <a:ext cx="849436" cy="1836718"/>
            <a:chOff x="8831416" y="4293572"/>
            <a:chExt cx="849436" cy="1836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D33A8A-40BF-EA73-533A-CFBF8DFF536C}"/>
                </a:ext>
              </a:extLst>
            </p:cNvPr>
            <p:cNvSpPr txBox="1"/>
            <p:nvPr/>
          </p:nvSpPr>
          <p:spPr>
            <a:xfrm>
              <a:off x="8831416" y="4293572"/>
              <a:ext cx="70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growing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𝛿</a:t>
              </a:r>
              <a:r>
                <a:rPr lang="en-US" sz="1200" b="1" i="1" dirty="0">
                  <a:solidFill>
                    <a:srgbClr val="FF0000"/>
                  </a:solidFill>
                </a:rPr>
                <a:t>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e</a:t>
              </a:r>
              <a:r>
                <a:rPr lang="en-US" sz="1200" b="1" dirty="0">
                  <a:solidFill>
                    <a:srgbClr val="FF0000"/>
                  </a:solidFill>
                </a:rPr>
                <a:t>/</a:t>
              </a:r>
              <a:r>
                <a:rPr lang="en-US" sz="1200" b="1" i="1" dirty="0">
                  <a:solidFill>
                    <a:srgbClr val="FF0000"/>
                  </a:solidFill>
                </a:rPr>
                <a:t>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e0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04482D-226E-79D8-CDF8-730A6AEAD453}"/>
                </a:ext>
              </a:extLst>
            </p:cNvPr>
            <p:cNvSpPr/>
            <p:nvPr/>
          </p:nvSpPr>
          <p:spPr>
            <a:xfrm rot="16920000">
              <a:off x="8661400" y="5110837"/>
              <a:ext cx="1737610" cy="30129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1A1D50-2F37-3C2D-3CD7-78BFAB74DFDA}"/>
              </a:ext>
            </a:extLst>
          </p:cNvPr>
          <p:cNvGrpSpPr/>
          <p:nvPr/>
        </p:nvGrpSpPr>
        <p:grpSpPr>
          <a:xfrm>
            <a:off x="2089757" y="4443480"/>
            <a:ext cx="2497812" cy="1737610"/>
            <a:chOff x="9785957" y="4405380"/>
            <a:chExt cx="2497812" cy="17376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67FE63-D60D-E548-9B5D-43849904630F}"/>
                </a:ext>
              </a:extLst>
            </p:cNvPr>
            <p:cNvSpPr/>
            <p:nvPr/>
          </p:nvSpPr>
          <p:spPr>
            <a:xfrm rot="4440000" flipH="1">
              <a:off x="9067800" y="5123537"/>
              <a:ext cx="1737610" cy="301295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1A12E6-366A-A9C7-B566-FC802AC818AF}"/>
                </a:ext>
              </a:extLst>
            </p:cNvPr>
            <p:cNvCxnSpPr>
              <a:cxnSpLocks/>
            </p:cNvCxnSpPr>
            <p:nvPr/>
          </p:nvCxnSpPr>
          <p:spPr>
            <a:xfrm rot="21480000">
              <a:off x="10030617" y="5232660"/>
              <a:ext cx="865982" cy="2882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E87A3-1A5B-C5ED-5CDC-CD875FC0A3A7}"/>
                </a:ext>
              </a:extLst>
            </p:cNvPr>
            <p:cNvSpPr txBox="1"/>
            <p:nvPr/>
          </p:nvSpPr>
          <p:spPr>
            <a:xfrm>
              <a:off x="10883899" y="4648200"/>
              <a:ext cx="13998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• wake-probe </a:t>
              </a:r>
            </a:p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    dephasing</a:t>
              </a:r>
            </a:p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• decreasing wake</a:t>
              </a:r>
            </a:p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    lifetime</a:t>
              </a:r>
            </a:p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• more chaotic</a:t>
              </a:r>
            </a:p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   wake structure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68547A-7117-B2CC-DF49-7E7CBC4276BC}"/>
              </a:ext>
            </a:extLst>
          </p:cNvPr>
          <p:cNvSpPr txBox="1"/>
          <p:nvPr/>
        </p:nvSpPr>
        <p:spPr>
          <a:xfrm>
            <a:off x="4840742" y="4606630"/>
            <a:ext cx="2550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3034FF"/>
                </a:solidFill>
              </a:rPr>
              <a:t>Simulations</a:t>
            </a:r>
          </a:p>
          <a:p>
            <a:pPr algn="ctr"/>
            <a:r>
              <a:rPr lang="en-US" sz="2400" b="1" i="1" dirty="0">
                <a:solidFill>
                  <a:srgbClr val="3034FF"/>
                </a:solidFill>
              </a:rPr>
              <a:t>capture complex</a:t>
            </a:r>
          </a:p>
          <a:p>
            <a:pPr algn="ctr"/>
            <a:r>
              <a:rPr lang="en-US" sz="2400" b="1" i="1" dirty="0">
                <a:solidFill>
                  <a:srgbClr val="3034FF"/>
                </a:solidFill>
              </a:rPr>
              <a:t>wake-probe </a:t>
            </a:r>
          </a:p>
          <a:p>
            <a:pPr algn="ctr"/>
            <a:r>
              <a:rPr lang="en-US" sz="2400" b="1" i="1" dirty="0">
                <a:solidFill>
                  <a:srgbClr val="3034FF"/>
                </a:solidFill>
              </a:rPr>
              <a:t>dynamics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2237D-84DA-3243-4AE2-909639D0ECFA}"/>
              </a:ext>
            </a:extLst>
          </p:cNvPr>
          <p:cNvSpPr/>
          <p:nvPr/>
        </p:nvSpPr>
        <p:spPr>
          <a:xfrm>
            <a:off x="1866900" y="4216400"/>
            <a:ext cx="215900" cy="337066"/>
          </a:xfrm>
          <a:prstGeom prst="ellipse">
            <a:avLst/>
          </a:prstGeom>
          <a:noFill/>
          <a:ln w="19050">
            <a:solidFill>
              <a:srgbClr val="303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9AEE32-84A1-1040-8385-EF871DB602E5}"/>
              </a:ext>
            </a:extLst>
          </p:cNvPr>
          <p:cNvSpPr txBox="1"/>
          <p:nvPr/>
        </p:nvSpPr>
        <p:spPr>
          <a:xfrm>
            <a:off x="3861121" y="522127"/>
            <a:ext cx="4483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034FF"/>
                </a:solidFill>
              </a:rPr>
              <a:t>(this slide:  ∆</a:t>
            </a:r>
            <a:r>
              <a:rPr lang="en-US" sz="2000" i="1" dirty="0">
                <a:solidFill>
                  <a:srgbClr val="3034FF"/>
                </a:solidFill>
              </a:rPr>
              <a:t>t</a:t>
            </a:r>
            <a:r>
              <a:rPr lang="en-US" sz="2000" dirty="0">
                <a:solidFill>
                  <a:srgbClr val="3034FF"/>
                </a:solidFill>
              </a:rPr>
              <a:t> = 0, P = 0.5 TW, </a:t>
            </a:r>
            <a:r>
              <a:rPr lang="en-US" sz="2000" b="1" i="1" dirty="0">
                <a:solidFill>
                  <a:srgbClr val="3034FF"/>
                </a:solidFill>
              </a:rPr>
              <a:t>n</a:t>
            </a:r>
            <a:r>
              <a:rPr lang="en-US" sz="2000" b="1" baseline="-25000" dirty="0">
                <a:solidFill>
                  <a:srgbClr val="3034FF"/>
                </a:solidFill>
              </a:rPr>
              <a:t>e</a:t>
            </a:r>
            <a:r>
              <a:rPr lang="en-US" sz="2000" b="1" dirty="0">
                <a:solidFill>
                  <a:srgbClr val="3034FF"/>
                </a:solidFill>
              </a:rPr>
              <a:t> variable</a:t>
            </a:r>
            <a:r>
              <a:rPr lang="en-US" sz="2000" dirty="0">
                <a:solidFill>
                  <a:srgbClr val="3034FF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7D049C-2354-4DB7-24B7-23A1BB9327F4}"/>
              </a:ext>
            </a:extLst>
          </p:cNvPr>
          <p:cNvGrpSpPr/>
          <p:nvPr/>
        </p:nvGrpSpPr>
        <p:grpSpPr>
          <a:xfrm>
            <a:off x="8911802" y="2599000"/>
            <a:ext cx="1560940" cy="571343"/>
            <a:chOff x="8911802" y="2599000"/>
            <a:chExt cx="1560940" cy="5713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6A7BDB-4CF8-2A5C-6C8D-A66A28AA68A4}"/>
                </a:ext>
              </a:extLst>
            </p:cNvPr>
            <p:cNvSpPr txBox="1"/>
            <p:nvPr/>
          </p:nvSpPr>
          <p:spPr>
            <a:xfrm>
              <a:off x="8911802" y="2801011"/>
              <a:ext cx="1560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∆𝜔</a:t>
              </a:r>
              <a:r>
                <a:rPr lang="en-US" baseline="-25000"/>
                <a:t>CTS</a:t>
              </a:r>
              <a:r>
                <a:rPr lang="en-US"/>
                <a:t> = 𝜔</a:t>
              </a:r>
              <a:r>
                <a:rPr lang="en-US" baseline="-25000"/>
                <a:t>p</a:t>
              </a:r>
              <a:r>
                <a:rPr lang="en-US"/>
                <a:t>(</a:t>
              </a:r>
              <a:r>
                <a:rPr lang="en-US" i="1"/>
                <a:t>n</a:t>
              </a:r>
              <a:r>
                <a:rPr lang="en-US" baseline="-25000"/>
                <a:t>e</a:t>
              </a:r>
              <a:r>
                <a:rPr lang="en-US"/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440B32-0FC0-3C3C-15DC-24E5DB2DF11B}"/>
                </a:ext>
              </a:extLst>
            </p:cNvPr>
            <p:cNvCxnSpPr/>
            <p:nvPr/>
          </p:nvCxnSpPr>
          <p:spPr>
            <a:xfrm flipH="1" flipV="1">
              <a:off x="9101400" y="2599000"/>
              <a:ext cx="152400" cy="248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4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3" grpId="0" animBg="1"/>
      <p:bldP spid="126" grpId="0"/>
      <p:bldP spid="127" grpId="0"/>
      <p:bldP spid="129" grpId="0"/>
      <p:bldP spid="130" grpId="0"/>
      <p:bldP spid="133" grpId="0"/>
      <p:bldP spid="147" grpId="0" animBg="1"/>
      <p:bldP spid="148" grpId="0" animBg="1"/>
      <p:bldP spid="239" grpId="0"/>
      <p:bldP spid="11" grpId="0"/>
      <p:bldP spid="12" grpId="0" animBg="1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555FC-79A2-0842-8916-99E6D8BB6C8C}"/>
              </a:ext>
            </a:extLst>
          </p:cNvPr>
          <p:cNvSpPr txBox="1"/>
          <p:nvPr/>
        </p:nvSpPr>
        <p:spPr>
          <a:xfrm>
            <a:off x="2708351" y="687226"/>
            <a:ext cx="673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034FF"/>
                </a:solidFill>
              </a:rPr>
              <a:t>(this slide:  ∆</a:t>
            </a:r>
            <a:r>
              <a:rPr lang="en-US" sz="2400" i="1" dirty="0">
                <a:solidFill>
                  <a:srgbClr val="3034FF"/>
                </a:solidFill>
              </a:rPr>
              <a:t>t</a:t>
            </a:r>
            <a:r>
              <a:rPr lang="en-US" sz="2400" dirty="0">
                <a:solidFill>
                  <a:srgbClr val="3034FF"/>
                </a:solidFill>
              </a:rPr>
              <a:t> = 0, </a:t>
            </a:r>
            <a:r>
              <a:rPr lang="en-US" sz="2400" i="1" dirty="0">
                <a:solidFill>
                  <a:srgbClr val="3034FF"/>
                </a:solidFill>
              </a:rPr>
              <a:t>n</a:t>
            </a:r>
            <a:r>
              <a:rPr lang="en-US" sz="2400" baseline="-25000" dirty="0">
                <a:solidFill>
                  <a:srgbClr val="3034FF"/>
                </a:solidFill>
              </a:rPr>
              <a:t>e</a:t>
            </a:r>
            <a:r>
              <a:rPr lang="en-US" sz="2400" dirty="0">
                <a:solidFill>
                  <a:srgbClr val="3034FF"/>
                </a:solidFill>
              </a:rPr>
              <a:t> = 1.3 × 10</a:t>
            </a:r>
            <a:r>
              <a:rPr lang="en-US" sz="2400" baseline="30000" dirty="0">
                <a:solidFill>
                  <a:srgbClr val="3034FF"/>
                </a:solidFill>
              </a:rPr>
              <a:t>18</a:t>
            </a:r>
            <a:r>
              <a:rPr lang="en-US" sz="2400" dirty="0">
                <a:solidFill>
                  <a:srgbClr val="3034FF"/>
                </a:solidFill>
              </a:rPr>
              <a:t> cm</a:t>
            </a:r>
            <a:r>
              <a:rPr lang="en-US" sz="2400" baseline="30000" dirty="0">
                <a:solidFill>
                  <a:srgbClr val="3034FF"/>
                </a:solidFill>
              </a:rPr>
              <a:t>-3</a:t>
            </a:r>
            <a:r>
              <a:rPr lang="en-US" sz="2400" dirty="0">
                <a:solidFill>
                  <a:srgbClr val="3034FF"/>
                </a:solidFill>
              </a:rPr>
              <a:t> , </a:t>
            </a:r>
            <a:r>
              <a:rPr lang="en-US" sz="2400" b="1" i="1" u="sng" dirty="0">
                <a:solidFill>
                  <a:srgbClr val="3034FF"/>
                </a:solidFill>
              </a:rPr>
              <a:t>P</a:t>
            </a:r>
            <a:r>
              <a:rPr lang="en-US" sz="2400" b="1" u="sng" dirty="0">
                <a:solidFill>
                  <a:srgbClr val="3034FF"/>
                </a:solidFill>
              </a:rPr>
              <a:t> variable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15A59-0326-914A-812E-A6C6253F0CA9}"/>
              </a:ext>
            </a:extLst>
          </p:cNvPr>
          <p:cNvSpPr txBox="1"/>
          <p:nvPr/>
        </p:nvSpPr>
        <p:spPr>
          <a:xfrm>
            <a:off x="11816862" y="64887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6FC0-4D12-256D-DD22-63434BED671C}"/>
              </a:ext>
            </a:extLst>
          </p:cNvPr>
          <p:cNvSpPr txBox="1"/>
          <p:nvPr/>
        </p:nvSpPr>
        <p:spPr>
          <a:xfrm>
            <a:off x="466271" y="12700"/>
            <a:ext cx="1123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AE71: Experimental detection of self-modulated wakes: CTS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271391-E4DD-AEB2-A8B0-2DC0B01B14E9}"/>
              </a:ext>
            </a:extLst>
          </p:cNvPr>
          <p:cNvGrpSpPr/>
          <p:nvPr/>
        </p:nvGrpSpPr>
        <p:grpSpPr>
          <a:xfrm>
            <a:off x="1349831" y="1348760"/>
            <a:ext cx="9451358" cy="4235612"/>
            <a:chOff x="958556" y="1348759"/>
            <a:chExt cx="10365145" cy="5311235"/>
          </a:xfrm>
        </p:grpSpPr>
        <p:pic>
          <p:nvPicPr>
            <p:cNvPr id="8" name="Picture 7" descr="A diagram of a barcode diagram&#10;&#10;Description automatically generated">
              <a:extLst>
                <a:ext uri="{FF2B5EF4-FFF2-40B4-BE49-F238E27FC236}">
                  <a16:creationId xmlns:a16="http://schemas.microsoft.com/office/drawing/2014/main" id="{18C6A81E-6340-6F84-DE14-636439B6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556" y="1348759"/>
              <a:ext cx="10365145" cy="531123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9FDB3F-F58B-DCD9-58C5-C1FB449B60F1}"/>
                </a:ext>
              </a:extLst>
            </p:cNvPr>
            <p:cNvSpPr/>
            <p:nvPr/>
          </p:nvSpPr>
          <p:spPr>
            <a:xfrm>
              <a:off x="958556" y="1348759"/>
              <a:ext cx="755944" cy="594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E997A6-27C2-438A-A7AA-A708584E7C72}"/>
              </a:ext>
            </a:extLst>
          </p:cNvPr>
          <p:cNvSpPr txBox="1"/>
          <p:nvPr/>
        </p:nvSpPr>
        <p:spPr>
          <a:xfrm>
            <a:off x="1197430" y="6030988"/>
            <a:ext cx="972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Stokes/anti-Stokes sidebands appear for </a:t>
            </a:r>
            <a:r>
              <a:rPr lang="en-US" sz="3600" i="1"/>
              <a:t>P</a:t>
            </a:r>
            <a:r>
              <a:rPr lang="en-US" sz="3600"/>
              <a:t> &gt; </a:t>
            </a:r>
            <a:r>
              <a:rPr lang="en-US" sz="3600" i="1"/>
              <a:t>P</a:t>
            </a:r>
            <a:r>
              <a:rPr lang="en-US" sz="3600" baseline="-25000"/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7491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ABAFF-2671-5046-B2F5-14E3A7E44C01}"/>
              </a:ext>
            </a:extLst>
          </p:cNvPr>
          <p:cNvSpPr txBox="1"/>
          <p:nvPr/>
        </p:nvSpPr>
        <p:spPr>
          <a:xfrm>
            <a:off x="130251" y="687226"/>
            <a:ext cx="752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034FF"/>
                </a:solidFill>
              </a:rPr>
              <a:t>(this slide:  </a:t>
            </a:r>
            <a:r>
              <a:rPr lang="en-US" sz="2000" i="1" dirty="0">
                <a:solidFill>
                  <a:srgbClr val="3034FF"/>
                </a:solidFill>
              </a:rPr>
              <a:t>n</a:t>
            </a:r>
            <a:r>
              <a:rPr lang="en-US" sz="2000" baseline="-25000" dirty="0">
                <a:solidFill>
                  <a:srgbClr val="3034FF"/>
                </a:solidFill>
              </a:rPr>
              <a:t>e</a:t>
            </a:r>
            <a:r>
              <a:rPr lang="en-US" sz="2000" dirty="0">
                <a:solidFill>
                  <a:srgbClr val="3034FF"/>
                </a:solidFill>
              </a:rPr>
              <a:t> = 1.5 × 10</a:t>
            </a:r>
            <a:r>
              <a:rPr lang="en-US" sz="2000" baseline="30000" dirty="0">
                <a:solidFill>
                  <a:srgbClr val="3034FF"/>
                </a:solidFill>
              </a:rPr>
              <a:t>18</a:t>
            </a:r>
            <a:r>
              <a:rPr lang="en-US" sz="2000" dirty="0">
                <a:solidFill>
                  <a:srgbClr val="3034FF"/>
                </a:solidFill>
              </a:rPr>
              <a:t> cm</a:t>
            </a:r>
            <a:r>
              <a:rPr lang="en-US" sz="2000" baseline="30000" dirty="0">
                <a:solidFill>
                  <a:srgbClr val="3034FF"/>
                </a:solidFill>
              </a:rPr>
              <a:t>-3</a:t>
            </a:r>
            <a:r>
              <a:rPr lang="en-US" sz="2000" dirty="0">
                <a:solidFill>
                  <a:srgbClr val="3034FF"/>
                </a:solidFill>
              </a:rPr>
              <a:t> , </a:t>
            </a:r>
            <a:r>
              <a:rPr lang="en-US" sz="2000" i="1" dirty="0">
                <a:solidFill>
                  <a:srgbClr val="3034FF"/>
                </a:solidFill>
              </a:rPr>
              <a:t>P</a:t>
            </a:r>
            <a:r>
              <a:rPr lang="en-US" sz="2000" dirty="0">
                <a:solidFill>
                  <a:srgbClr val="3034FF"/>
                </a:solidFill>
              </a:rPr>
              <a:t> = 0.5 TW = 3.75 </a:t>
            </a:r>
            <a:r>
              <a:rPr lang="en-US" sz="2000" i="1" dirty="0">
                <a:solidFill>
                  <a:srgbClr val="3034FF"/>
                </a:solidFill>
              </a:rPr>
              <a:t>P</a:t>
            </a:r>
            <a:r>
              <a:rPr lang="en-US" sz="2000" baseline="-25000" dirty="0">
                <a:solidFill>
                  <a:srgbClr val="3034FF"/>
                </a:solidFill>
              </a:rPr>
              <a:t>cr</a:t>
            </a:r>
            <a:r>
              <a:rPr lang="en-US" sz="2000" dirty="0">
                <a:solidFill>
                  <a:srgbClr val="3034FF"/>
                </a:solidFill>
              </a:rPr>
              <a:t> ,  </a:t>
            </a:r>
            <a:r>
              <a:rPr lang="en-US" sz="2000" b="1" u="sng" dirty="0">
                <a:solidFill>
                  <a:srgbClr val="3034FF"/>
                </a:solidFill>
              </a:rPr>
              <a:t>∆</a:t>
            </a:r>
            <a:r>
              <a:rPr lang="en-US" sz="2000" b="1" i="1" u="sng" dirty="0">
                <a:solidFill>
                  <a:srgbClr val="3034FF"/>
                </a:solidFill>
              </a:rPr>
              <a:t>t</a:t>
            </a:r>
            <a:r>
              <a:rPr lang="en-US" sz="2000" b="1" u="sng" dirty="0">
                <a:solidFill>
                  <a:srgbClr val="3034FF"/>
                </a:solidFill>
              </a:rPr>
              <a:t> variable</a:t>
            </a:r>
            <a:r>
              <a:rPr lang="en-US" sz="2000" dirty="0">
                <a:solidFill>
                  <a:srgbClr val="3034FF"/>
                </a:solidFill>
              </a:rPr>
              <a:t>)</a:t>
            </a:r>
          </a:p>
        </p:txBody>
      </p:sp>
      <p:pic>
        <p:nvPicPr>
          <p:cNvPr id="4" name="Picture 3" descr="Fig1c.jpg">
            <a:extLst>
              <a:ext uri="{FF2B5EF4-FFF2-40B4-BE49-F238E27FC236}">
                <a16:creationId xmlns:a16="http://schemas.microsoft.com/office/drawing/2014/main" id="{2C5CF867-C5D1-E64D-98AD-268F3011D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" y="1531035"/>
            <a:ext cx="6651515" cy="40695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BCBAFF-2D2F-754E-8AE8-5132FA3A424C}"/>
              </a:ext>
            </a:extLst>
          </p:cNvPr>
          <p:cNvSpPr txBox="1"/>
          <p:nvPr/>
        </p:nvSpPr>
        <p:spPr>
          <a:xfrm rot="16200000">
            <a:off x="6969884" y="1930516"/>
            <a:ext cx="188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Averaged &amp; normalized</a:t>
            </a:r>
          </a:p>
          <a:p>
            <a:pPr algn="ctr"/>
            <a:r>
              <a:rPr lang="en-US" sz="1400" dirty="0"/>
              <a:t> sideband amplitude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DE93E0-6351-5A4A-8CAA-438DB28758AC}"/>
              </a:ext>
            </a:extLst>
          </p:cNvPr>
          <p:cNvSpPr/>
          <p:nvPr/>
        </p:nvSpPr>
        <p:spPr>
          <a:xfrm>
            <a:off x="8970937" y="3823033"/>
            <a:ext cx="462979" cy="39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E4682C-D54F-4D44-8A96-81BC7A4D5B78}"/>
              </a:ext>
            </a:extLst>
          </p:cNvPr>
          <p:cNvSpPr txBox="1"/>
          <p:nvPr/>
        </p:nvSpPr>
        <p:spPr>
          <a:xfrm>
            <a:off x="11866390" y="64805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E6A9CB1D-9ED5-0806-8024-257F937D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0" y="910504"/>
            <a:ext cx="2294062" cy="3034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791E8-D6DC-91B7-4847-DC42092BB79C}"/>
              </a:ext>
            </a:extLst>
          </p:cNvPr>
          <p:cNvSpPr txBox="1"/>
          <p:nvPr/>
        </p:nvSpPr>
        <p:spPr>
          <a:xfrm>
            <a:off x="10823054" y="4027672"/>
            <a:ext cx="1283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SPACE </a:t>
            </a:r>
          </a:p>
          <a:p>
            <a:r>
              <a:rPr lang="en-US" sz="1400" b="1" dirty="0"/>
              <a:t>simulations </a:t>
            </a:r>
          </a:p>
          <a:p>
            <a:r>
              <a:rPr lang="en-US" sz="1400" b="1" dirty="0"/>
              <a:t>(co-propa-</a:t>
            </a:r>
          </a:p>
          <a:p>
            <a:r>
              <a:rPr lang="en-US" sz="1400" b="1" dirty="0"/>
              <a:t>gating probe) </a:t>
            </a:r>
          </a:p>
        </p:txBody>
      </p:sp>
      <p:pic>
        <p:nvPicPr>
          <p:cNvPr id="9" name="Picture 8" descr="A diagram of a function&#10;&#10;Description automatically generated">
            <a:extLst>
              <a:ext uri="{FF2B5EF4-FFF2-40B4-BE49-F238E27FC236}">
                <a16:creationId xmlns:a16="http://schemas.microsoft.com/office/drawing/2014/main" id="{2C3A3611-E33B-48B6-9A15-980E692D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406" y="3981577"/>
            <a:ext cx="2825287" cy="2685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8DEA05-D350-D086-B72B-E365E4BFA880}"/>
              </a:ext>
            </a:extLst>
          </p:cNvPr>
          <p:cNvSpPr txBox="1"/>
          <p:nvPr/>
        </p:nvSpPr>
        <p:spPr>
          <a:xfrm>
            <a:off x="400956" y="12700"/>
            <a:ext cx="1139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AE71:  Experimental detection of self-modulated wakes: 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8E1FA-E8FC-C958-42D1-972A67AE9B0A}"/>
              </a:ext>
            </a:extLst>
          </p:cNvPr>
          <p:cNvSpPr txBox="1"/>
          <p:nvPr/>
        </p:nvSpPr>
        <p:spPr>
          <a:xfrm>
            <a:off x="8282559" y="32131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56150-0DE3-718E-9B62-32AE761BA50C}"/>
              </a:ext>
            </a:extLst>
          </p:cNvPr>
          <p:cNvSpPr txBox="1"/>
          <p:nvPr/>
        </p:nvSpPr>
        <p:spPr>
          <a:xfrm>
            <a:off x="8295259" y="762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C0B4E-63C4-52EB-BEE7-615BE8477FAF}"/>
              </a:ext>
            </a:extLst>
          </p:cNvPr>
          <p:cNvSpPr txBox="1"/>
          <p:nvPr/>
        </p:nvSpPr>
        <p:spPr>
          <a:xfrm>
            <a:off x="8142859" y="20066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0.5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86F685-7C58-46EE-1FB5-8F2B500B5E30}"/>
              </a:ext>
            </a:extLst>
          </p:cNvPr>
          <p:cNvSpPr/>
          <p:nvPr/>
        </p:nvSpPr>
        <p:spPr>
          <a:xfrm>
            <a:off x="10172700" y="4230132"/>
            <a:ext cx="469900" cy="3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2FF5FC-F570-E7B0-DBFD-2E5753324352}"/>
              </a:ext>
            </a:extLst>
          </p:cNvPr>
          <p:cNvGrpSpPr/>
          <p:nvPr/>
        </p:nvGrpSpPr>
        <p:grpSpPr>
          <a:xfrm>
            <a:off x="9688862" y="1128087"/>
            <a:ext cx="1035580" cy="1494155"/>
            <a:chOff x="9688862" y="1128087"/>
            <a:chExt cx="1035580" cy="14941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6D5ABF-72AF-8D35-A0AF-4E2FBA5DB46B}"/>
                </a:ext>
              </a:extLst>
            </p:cNvPr>
            <p:cNvGrpSpPr/>
            <p:nvPr/>
          </p:nvGrpSpPr>
          <p:grpSpPr>
            <a:xfrm>
              <a:off x="9688862" y="1128087"/>
              <a:ext cx="1035580" cy="1494155"/>
              <a:chOff x="9688862" y="1128087"/>
              <a:chExt cx="1035580" cy="149415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8A62675-9FCD-DF6F-9EF1-9E8CCE9D5181}"/>
                  </a:ext>
                </a:extLst>
              </p:cNvPr>
              <p:cNvSpPr/>
              <p:nvPr/>
            </p:nvSpPr>
            <p:spPr>
              <a:xfrm>
                <a:off x="10020300" y="1131332"/>
                <a:ext cx="469900" cy="3997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23530E-5C02-3E43-8B9A-5425406156C9}"/>
                  </a:ext>
                </a:extLst>
              </p:cNvPr>
              <p:cNvSpPr txBox="1"/>
              <p:nvPr/>
            </p:nvSpPr>
            <p:spPr>
              <a:xfrm>
                <a:off x="10023544" y="1128087"/>
                <a:ext cx="700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 err="1">
                    <a:solidFill>
                      <a:srgbClr val="FF0000"/>
                    </a:solidFill>
                  </a:rPr>
                  <a:t>pu</a:t>
                </a:r>
                <a:r>
                  <a:rPr lang="en-US" sz="1400" i="1" dirty="0">
                    <a:solidFill>
                      <a:srgbClr val="FF0000"/>
                    </a:solidFill>
                  </a:rPr>
                  <a:t>-pr </a:t>
                </a:r>
              </a:p>
              <a:p>
                <a:pPr algn="ctr"/>
                <a:r>
                  <a:rPr lang="en-US" sz="1400" i="1" dirty="0">
                    <a:solidFill>
                      <a:srgbClr val="FF0000"/>
                    </a:solidFill>
                  </a:rPr>
                  <a:t>x-corr</a:t>
                </a:r>
                <a:r>
                  <a:rPr lang="en-US" sz="1400" i="1" baseline="300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957E94F-33CA-E447-82A9-7E97B8899324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 flipV="1">
                <a:off x="9701562" y="1331183"/>
                <a:ext cx="334424" cy="13075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0A9CC4-8B38-90BF-4664-F166B6D04568}"/>
                  </a:ext>
                </a:extLst>
              </p:cNvPr>
              <p:cNvSpPr txBox="1"/>
              <p:nvPr/>
            </p:nvSpPr>
            <p:spPr>
              <a:xfrm>
                <a:off x="10109200" y="1740207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accent6"/>
                    </a:solidFill>
                  </a:rPr>
                  <a:t>PIC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219503C-F49D-24D6-04C2-B64E02AE48B8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 flipV="1">
                <a:off x="9688862" y="1851883"/>
                <a:ext cx="334424" cy="130757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107C49-6E27-B9C6-B63D-BA17A8781497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 flipV="1">
                <a:off x="9688862" y="2385283"/>
                <a:ext cx="334424" cy="130757"/>
              </a:xfrm>
              <a:prstGeom prst="line">
                <a:avLst/>
              </a:prstGeom>
              <a:ln w="19050">
                <a:solidFill>
                  <a:srgbClr val="120FFF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F0010D-B383-3906-53A6-47BC62A0D3F0}"/>
                  </a:ext>
                </a:extLst>
              </p:cNvPr>
              <p:cNvSpPr txBox="1"/>
              <p:nvPr/>
            </p:nvSpPr>
            <p:spPr>
              <a:xfrm>
                <a:off x="10086895" y="2252910"/>
                <a:ext cx="574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120FFF"/>
                    </a:solidFill>
                  </a:rPr>
                  <a:t>EXP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5E940E-6EC1-C1BA-02B9-07411AC4AB3B}"/>
                </a:ext>
              </a:extLst>
            </p:cNvPr>
            <p:cNvSpPr/>
            <p:nvPr/>
          </p:nvSpPr>
          <p:spPr>
            <a:xfrm>
              <a:off x="9796642" y="2385857"/>
              <a:ext cx="118863" cy="123258"/>
            </a:xfrm>
            <a:prstGeom prst="ellipse">
              <a:avLst/>
            </a:prstGeom>
            <a:solidFill>
              <a:srgbClr val="120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26335A-A40A-5631-963D-C47E5528C57C}"/>
              </a:ext>
            </a:extLst>
          </p:cNvPr>
          <p:cNvGrpSpPr/>
          <p:nvPr/>
        </p:nvGrpSpPr>
        <p:grpSpPr>
          <a:xfrm>
            <a:off x="9788646" y="4230513"/>
            <a:ext cx="1010476" cy="523220"/>
            <a:chOff x="9745102" y="4230513"/>
            <a:chExt cx="1010476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7F11B2-2378-4A03-B2AD-56D273F2698A}"/>
                </a:ext>
              </a:extLst>
            </p:cNvPr>
            <p:cNvSpPr txBox="1"/>
            <p:nvPr/>
          </p:nvSpPr>
          <p:spPr>
            <a:xfrm>
              <a:off x="10079495" y="4230513"/>
              <a:ext cx="676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rgbClr val="FF0000"/>
                  </a:solidFill>
                </a:rPr>
                <a:t>pump</a:t>
              </a:r>
              <a:r>
                <a:rPr lang="en-US" sz="1400" i="1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profile</a:t>
              </a:r>
              <a:endParaRPr lang="en-US" sz="14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1A170F-B215-9164-C2DA-9665BA8907F8}"/>
                </a:ext>
              </a:extLst>
            </p:cNvPr>
            <p:cNvCxnSpPr>
              <a:cxnSpLocks/>
            </p:cNvCxnSpPr>
            <p:nvPr/>
          </p:nvCxnSpPr>
          <p:spPr>
            <a:xfrm rot="1320000" flipV="1">
              <a:off x="9745102" y="4444494"/>
              <a:ext cx="334424" cy="13075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955390-8EBE-16AD-4855-8138E20E05F4}"/>
              </a:ext>
            </a:extLst>
          </p:cNvPr>
          <p:cNvGrpSpPr/>
          <p:nvPr/>
        </p:nvGrpSpPr>
        <p:grpSpPr>
          <a:xfrm>
            <a:off x="9786832" y="4766430"/>
            <a:ext cx="892353" cy="369332"/>
            <a:chOff x="9786832" y="4766430"/>
            <a:chExt cx="892353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A29DE7-2703-2378-74EB-E8649B3ECAD2}"/>
                </a:ext>
              </a:extLst>
            </p:cNvPr>
            <p:cNvSpPr txBox="1"/>
            <p:nvPr/>
          </p:nvSpPr>
          <p:spPr>
            <a:xfrm>
              <a:off x="10141858" y="476643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PIC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DD760E-E85D-0242-4844-85FF001E2F49}"/>
                </a:ext>
              </a:extLst>
            </p:cNvPr>
            <p:cNvCxnSpPr>
              <a:cxnSpLocks/>
            </p:cNvCxnSpPr>
            <p:nvPr/>
          </p:nvCxnSpPr>
          <p:spPr>
            <a:xfrm rot="1320000" flipV="1">
              <a:off x="9786832" y="4867227"/>
              <a:ext cx="334424" cy="130757"/>
            </a:xfrm>
            <a:prstGeom prst="line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2EC182-961A-CBDF-0481-40BB5FF5563E}"/>
              </a:ext>
            </a:extLst>
          </p:cNvPr>
          <p:cNvGrpSpPr/>
          <p:nvPr/>
        </p:nvGrpSpPr>
        <p:grpSpPr>
          <a:xfrm>
            <a:off x="122121" y="5876484"/>
            <a:ext cx="7236343" cy="923330"/>
            <a:chOff x="75821" y="5922784"/>
            <a:chExt cx="7236343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E9BC14-F0C0-724A-AC0E-C73CB50169F8}"/>
                </a:ext>
              </a:extLst>
            </p:cNvPr>
            <p:cNvSpPr txBox="1"/>
            <p:nvPr/>
          </p:nvSpPr>
          <p:spPr>
            <a:xfrm>
              <a:off x="75821" y="6151736"/>
              <a:ext cx="5059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Suspected decay via conversion of </a:t>
              </a:r>
              <a:r>
                <a:rPr lang="en-US" sz="2000" dirty="0" err="1"/>
                <a:t>epw</a:t>
              </a:r>
              <a:r>
                <a:rPr lang="en-US" sz="2000" dirty="0"/>
                <a:t> into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12D693-E82A-6BA4-4DCD-23C7310B4747}"/>
                </a:ext>
              </a:extLst>
            </p:cNvPr>
            <p:cNvSpPr txBox="1"/>
            <p:nvPr/>
          </p:nvSpPr>
          <p:spPr>
            <a:xfrm>
              <a:off x="5036989" y="5922784"/>
              <a:ext cx="2275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• transverse wakes</a:t>
              </a:r>
            </a:p>
            <a:p>
              <a:r>
                <a:rPr lang="en-US" sz="1800" dirty="0"/>
                <a:t>• plasma channel</a:t>
              </a:r>
            </a:p>
            <a:p>
              <a:r>
                <a:rPr lang="en-US" sz="1800" dirty="0"/>
                <a:t>• ion acoustic waves </a:t>
              </a:r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0AB09AFC-BE79-BFA2-46A4-A6E7CB88E606}"/>
                </a:ext>
              </a:extLst>
            </p:cNvPr>
            <p:cNvSpPr/>
            <p:nvPr/>
          </p:nvSpPr>
          <p:spPr>
            <a:xfrm>
              <a:off x="4963886" y="5976256"/>
              <a:ext cx="171077" cy="80454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C37EB-7E1F-BCB9-B38F-84DA064635DB}"/>
              </a:ext>
            </a:extLst>
          </p:cNvPr>
          <p:cNvSpPr txBox="1"/>
          <p:nvPr/>
        </p:nvSpPr>
        <p:spPr>
          <a:xfrm>
            <a:off x="1404005" y="0"/>
            <a:ext cx="989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AE95:  SPACE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/>
              <a:t> simulations predicted electron injection</a:t>
            </a:r>
          </a:p>
          <a:p>
            <a:pPr algn="ctr"/>
            <a:r>
              <a:rPr lang="en-US" sz="2800" b="1" dirty="0"/>
              <a:t>and acceleration for </a:t>
            </a:r>
            <a:r>
              <a:rPr lang="en-US" sz="2800" b="1" i="1" dirty="0">
                <a:solidFill>
                  <a:srgbClr val="120FFF"/>
                </a:solidFill>
              </a:rPr>
              <a:t>P</a:t>
            </a:r>
            <a:r>
              <a:rPr lang="en-US" sz="2800" b="1" baseline="-25000" dirty="0">
                <a:solidFill>
                  <a:srgbClr val="120FFF"/>
                </a:solidFill>
              </a:rPr>
              <a:t>L</a:t>
            </a:r>
            <a:r>
              <a:rPr lang="en-US" sz="2800" b="1" dirty="0">
                <a:solidFill>
                  <a:srgbClr val="120FFF"/>
                </a:solidFill>
              </a:rPr>
              <a:t> = 2 TW (4 J, 2 ps)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4" name="Picture 3" descr="SUNY Stonybrook logo.jpg">
            <a:extLst>
              <a:ext uri="{FF2B5EF4-FFF2-40B4-BE49-F238E27FC236}">
                <a16:creationId xmlns:a16="http://schemas.microsoft.com/office/drawing/2014/main" id="{17E77F8A-EDAA-5B9A-C3BC-A425E6BD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7685C-D075-D025-8FCB-44579E154FB6}"/>
              </a:ext>
            </a:extLst>
          </p:cNvPr>
          <p:cNvSpPr txBox="1"/>
          <p:nvPr/>
        </p:nvSpPr>
        <p:spPr>
          <a:xfrm>
            <a:off x="4013197" y="905366"/>
            <a:ext cx="4335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en-US" sz="1400" i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et al., Comp. Phys. Commun.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277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108396 (2022).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7DB87-C452-0633-873F-91829A763555}"/>
              </a:ext>
            </a:extLst>
          </p:cNvPr>
          <p:cNvSpPr txBox="1"/>
          <p:nvPr/>
        </p:nvSpPr>
        <p:spPr>
          <a:xfrm>
            <a:off x="4254500" y="1162343"/>
            <a:ext cx="381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Kumar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J. Plasma Phys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26</a:t>
            </a:r>
            <a:r>
              <a:rPr lang="en-US" sz="1400">
                <a:solidFill>
                  <a:srgbClr val="FF0000"/>
                </a:solidFill>
              </a:rPr>
              <a:t>, 083106 (2019) </a:t>
            </a:r>
          </a:p>
        </p:txBody>
      </p:sp>
      <p:pic>
        <p:nvPicPr>
          <p:cNvPr id="7" name="Picture 6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EE4076E1-D654-C165-6178-101914C0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2"/>
          <a:stretch/>
        </p:blipFill>
        <p:spPr>
          <a:xfrm>
            <a:off x="167979" y="1868341"/>
            <a:ext cx="5928021" cy="4645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644D4-684B-35F0-F49E-288EACF9DDD1}"/>
              </a:ext>
            </a:extLst>
          </p:cNvPr>
          <p:cNvSpPr txBox="1"/>
          <p:nvPr/>
        </p:nvSpPr>
        <p:spPr>
          <a:xfrm>
            <a:off x="2565400" y="65024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z</a:t>
            </a:r>
            <a:r>
              <a:rPr lang="en-US" sz="1600"/>
              <a:t> [mm]</a:t>
            </a:r>
          </a:p>
        </p:txBody>
      </p:sp>
      <p:pic>
        <p:nvPicPr>
          <p:cNvPr id="10" name="Picture 9" descr="A close-up of several different colored waves&#10;&#10;Description automatically generated">
            <a:extLst>
              <a:ext uri="{FF2B5EF4-FFF2-40B4-BE49-F238E27FC236}">
                <a16:creationId xmlns:a16="http://schemas.microsoft.com/office/drawing/2014/main" id="{A5157B94-8A8A-9AF8-A3E7-F38C0865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9" y="1758335"/>
            <a:ext cx="5680080" cy="5082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576775-5BF6-2402-DB27-C0BC22349580}"/>
              </a:ext>
            </a:extLst>
          </p:cNvPr>
          <p:cNvSpPr txBox="1"/>
          <p:nvPr/>
        </p:nvSpPr>
        <p:spPr>
          <a:xfrm>
            <a:off x="6973957" y="1481006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120FFF"/>
                </a:solidFill>
              </a:rPr>
              <a:t>P</a:t>
            </a:r>
            <a:r>
              <a:rPr lang="en-US" b="1" baseline="-25000">
                <a:solidFill>
                  <a:srgbClr val="120FFF"/>
                </a:solidFill>
              </a:rPr>
              <a:t>L</a:t>
            </a:r>
            <a:r>
              <a:rPr lang="en-US" b="1">
                <a:solidFill>
                  <a:srgbClr val="120FFF"/>
                </a:solidFill>
              </a:rPr>
              <a:t> = 2 TW (4 J, 2 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2C7B5-CB80-2B38-1041-6B6A6B7BEC63}"/>
              </a:ext>
            </a:extLst>
          </p:cNvPr>
          <p:cNvSpPr txBox="1"/>
          <p:nvPr/>
        </p:nvSpPr>
        <p:spPr>
          <a:xfrm>
            <a:off x="744401" y="1532107"/>
            <a:ext cx="22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DAB261"/>
                </a:solidFill>
              </a:rPr>
              <a:t>P</a:t>
            </a:r>
            <a:r>
              <a:rPr lang="en-US" b="1" baseline="-25000">
                <a:solidFill>
                  <a:srgbClr val="DAB261"/>
                </a:solidFill>
              </a:rPr>
              <a:t>L</a:t>
            </a:r>
            <a:r>
              <a:rPr lang="en-US" b="1">
                <a:solidFill>
                  <a:srgbClr val="DAB261"/>
                </a:solidFill>
              </a:rPr>
              <a:t> = 0.5 TW (2 J, 4 ps)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BC051-43C3-D0E6-2EA1-23F025862221}"/>
              </a:ext>
            </a:extLst>
          </p:cNvPr>
          <p:cNvSpPr/>
          <p:nvPr/>
        </p:nvSpPr>
        <p:spPr>
          <a:xfrm>
            <a:off x="6999612" y="5203371"/>
            <a:ext cx="4070292" cy="1127579"/>
          </a:xfrm>
          <a:prstGeom prst="rect">
            <a:avLst/>
          </a:prstGeom>
          <a:noFill/>
          <a:ln w="38100">
            <a:solidFill>
              <a:srgbClr val="120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/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solidFill>
                              <a:srgbClr val="120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600" b="1">
                    <a:solidFill>
                      <a:srgbClr val="120FFF"/>
                    </a:solidFill>
                  </a:rPr>
                  <a:t> MeV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blipFill>
                <a:blip r:embed="rId5"/>
                <a:stretch>
                  <a:fillRect t="-3571" r="-181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9B9FC3A-47A3-99F3-6F78-8FF9DEA21791}"/>
              </a:ext>
            </a:extLst>
          </p:cNvPr>
          <p:cNvSpPr txBox="1"/>
          <p:nvPr/>
        </p:nvSpPr>
        <p:spPr>
          <a:xfrm>
            <a:off x="9236767" y="1472632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= 5 × 10</a:t>
            </a:r>
            <a:r>
              <a:rPr lang="en-US" baseline="30000"/>
              <a:t>17</a:t>
            </a:r>
            <a:r>
              <a:rPr lang="en-US"/>
              <a:t> cm</a:t>
            </a:r>
            <a:r>
              <a:rPr lang="en-US" baseline="30000"/>
              <a:t>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64745-E9A8-A34F-0253-437E56EA4E71}"/>
              </a:ext>
            </a:extLst>
          </p:cNvPr>
          <p:cNvSpPr txBox="1"/>
          <p:nvPr/>
        </p:nvSpPr>
        <p:spPr>
          <a:xfrm>
            <a:off x="3213233" y="1532107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= 5 × 10</a:t>
            </a:r>
            <a:r>
              <a:rPr lang="en-US" baseline="30000"/>
              <a:t>17</a:t>
            </a:r>
            <a:r>
              <a:rPr lang="en-US"/>
              <a:t> cm</a:t>
            </a:r>
            <a:r>
              <a:rPr lang="en-US" baseline="30000"/>
              <a:t>-3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BB8C25-F7F2-7EDE-E616-54AD602AD816}"/>
              </a:ext>
            </a:extLst>
          </p:cNvPr>
          <p:cNvGrpSpPr/>
          <p:nvPr/>
        </p:nvGrpSpPr>
        <p:grpSpPr>
          <a:xfrm>
            <a:off x="6951919" y="5976885"/>
            <a:ext cx="1811778" cy="374087"/>
            <a:chOff x="6951919" y="5976885"/>
            <a:chExt cx="1811778" cy="3740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1F741C-B33E-7AEA-E5C6-9078FCCB9874}"/>
                </a:ext>
              </a:extLst>
            </p:cNvPr>
            <p:cNvSpPr/>
            <p:nvPr/>
          </p:nvSpPr>
          <p:spPr>
            <a:xfrm>
              <a:off x="7036905" y="5976885"/>
              <a:ext cx="265044" cy="31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/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120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HWHM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120FFF"/>
                      </a:solidFill>
                    </a:rPr>
                    <a:t>~ 75 mrad</a:t>
                  </a: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7143" r="-694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8646C7-7370-E191-6B19-E5892AAE39D1}"/>
              </a:ext>
            </a:extLst>
          </p:cNvPr>
          <p:cNvCxnSpPr/>
          <p:nvPr/>
        </p:nvCxnSpPr>
        <p:spPr>
          <a:xfrm>
            <a:off x="10707756" y="5767160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D7B3D9-65BD-B369-97F7-CA097C557665}"/>
              </a:ext>
            </a:extLst>
          </p:cNvPr>
          <p:cNvCxnSpPr>
            <a:cxnSpLocks/>
          </p:cNvCxnSpPr>
          <p:nvPr/>
        </p:nvCxnSpPr>
        <p:spPr>
          <a:xfrm rot="600000">
            <a:off x="10674628" y="6184602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9E37F2-4AA4-F497-7315-9BAE4D3BF9A9}"/>
              </a:ext>
            </a:extLst>
          </p:cNvPr>
          <p:cNvCxnSpPr>
            <a:cxnSpLocks/>
          </p:cNvCxnSpPr>
          <p:nvPr/>
        </p:nvCxnSpPr>
        <p:spPr>
          <a:xfrm rot="21000000" flipV="1">
            <a:off x="10668004" y="5316583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5C52C9-6DEA-AEE1-AEB0-F8779DE7EA9A}"/>
              </a:ext>
            </a:extLst>
          </p:cNvPr>
          <p:cNvSpPr txBox="1"/>
          <p:nvPr/>
        </p:nvSpPr>
        <p:spPr>
          <a:xfrm>
            <a:off x="6926860" y="484524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20FFF"/>
                </a:solidFill>
              </a:rPr>
              <a:t>e</a:t>
            </a:r>
            <a:r>
              <a:rPr lang="en-US" b="1" baseline="30000">
                <a:solidFill>
                  <a:srgbClr val="120FFF"/>
                </a:solidFill>
              </a:rPr>
              <a:t>-</a:t>
            </a:r>
            <a:r>
              <a:rPr lang="en-US" b="1">
                <a:solidFill>
                  <a:srgbClr val="120FFF"/>
                </a:solidFill>
              </a:rPr>
              <a:t> 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8A21A-07ED-97D0-7253-B30E69A6320E}"/>
              </a:ext>
            </a:extLst>
          </p:cNvPr>
          <p:cNvSpPr txBox="1"/>
          <p:nvPr/>
        </p:nvSpPr>
        <p:spPr>
          <a:xfrm>
            <a:off x="10069870" y="489555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120FFF"/>
                </a:solidFill>
              </a:rPr>
              <a:t>Q</a:t>
            </a:r>
            <a:r>
              <a:rPr lang="en-US" sz="1600">
                <a:solidFill>
                  <a:srgbClr val="120FFF"/>
                </a:solidFill>
              </a:rPr>
              <a:t> ≈ 50 pC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5BE1DF-77D6-01DB-5D51-6CDE32470FF5}"/>
              </a:ext>
            </a:extLst>
          </p:cNvPr>
          <p:cNvSpPr txBox="1"/>
          <p:nvPr/>
        </p:nvSpPr>
        <p:spPr>
          <a:xfrm>
            <a:off x="11887201" y="65165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F495D-4E76-2EEB-7887-D0160A0CA133}"/>
              </a:ext>
            </a:extLst>
          </p:cNvPr>
          <p:cNvSpPr txBox="1"/>
          <p:nvPr/>
        </p:nvSpPr>
        <p:spPr>
          <a:xfrm>
            <a:off x="4322051" y="6578102"/>
            <a:ext cx="3544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simulations by A. Cheng and R. Samulyak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D8F74-488E-5EAC-810A-0845CB9958BC}"/>
              </a:ext>
            </a:extLst>
          </p:cNvPr>
          <p:cNvGrpSpPr/>
          <p:nvPr/>
        </p:nvGrpSpPr>
        <p:grpSpPr>
          <a:xfrm>
            <a:off x="2523281" y="1908609"/>
            <a:ext cx="2502057" cy="1149371"/>
            <a:chOff x="2523281" y="1908609"/>
            <a:chExt cx="2502057" cy="114937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03F3F63-ABD3-4905-07B6-59DE3A334F0C}"/>
                </a:ext>
              </a:extLst>
            </p:cNvPr>
            <p:cNvSpPr/>
            <p:nvPr/>
          </p:nvSpPr>
          <p:spPr>
            <a:xfrm>
              <a:off x="2523281" y="1908609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AD91D8-3CA4-451E-5906-110F8508C3A4}"/>
                </a:ext>
              </a:extLst>
            </p:cNvPr>
            <p:cNvSpPr/>
            <p:nvPr/>
          </p:nvSpPr>
          <p:spPr>
            <a:xfrm flipV="1">
              <a:off x="2536781" y="2477698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6252251D-BEB1-90CC-7A9A-AC1C788C15BF}"/>
              </a:ext>
            </a:extLst>
          </p:cNvPr>
          <p:cNvSpPr/>
          <p:nvPr/>
        </p:nvSpPr>
        <p:spPr>
          <a:xfrm>
            <a:off x="8241175" y="925975"/>
            <a:ext cx="891250" cy="613458"/>
          </a:xfrm>
          <a:custGeom>
            <a:avLst/>
            <a:gdLst>
              <a:gd name="connsiteX0" fmla="*/ 0 w 891250"/>
              <a:gd name="connsiteY0" fmla="*/ 0 h 613458"/>
              <a:gd name="connsiteX1" fmla="*/ 289367 w 891250"/>
              <a:gd name="connsiteY1" fmla="*/ 196769 h 613458"/>
              <a:gd name="connsiteX2" fmla="*/ 671331 w 891250"/>
              <a:gd name="connsiteY2" fmla="*/ 243068 h 613458"/>
              <a:gd name="connsiteX3" fmla="*/ 844952 w 891250"/>
              <a:gd name="connsiteY3" fmla="*/ 347240 h 613458"/>
              <a:gd name="connsiteX4" fmla="*/ 891250 w 891250"/>
              <a:gd name="connsiteY4" fmla="*/ 613458 h 613458"/>
              <a:gd name="connsiteX5" fmla="*/ 891250 w 891250"/>
              <a:gd name="connsiteY5" fmla="*/ 613458 h 61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250" h="613458">
                <a:moveTo>
                  <a:pt x="0" y="0"/>
                </a:moveTo>
                <a:cubicBezTo>
                  <a:pt x="88739" y="78129"/>
                  <a:pt x="177478" y="156258"/>
                  <a:pt x="289367" y="196769"/>
                </a:cubicBezTo>
                <a:cubicBezTo>
                  <a:pt x="401256" y="237280"/>
                  <a:pt x="578734" y="217990"/>
                  <a:pt x="671331" y="243068"/>
                </a:cubicBezTo>
                <a:cubicBezTo>
                  <a:pt x="763928" y="268146"/>
                  <a:pt x="808299" y="285508"/>
                  <a:pt x="844952" y="347240"/>
                </a:cubicBezTo>
                <a:cubicBezTo>
                  <a:pt x="881605" y="408972"/>
                  <a:pt x="891250" y="613458"/>
                  <a:pt x="891250" y="613458"/>
                </a:cubicBezTo>
                <a:lnTo>
                  <a:pt x="891250" y="613458"/>
                </a:lnTo>
              </a:path>
            </a:pathLst>
          </a:custGeom>
          <a:noFill/>
          <a:ln w="38100">
            <a:solidFill>
              <a:srgbClr val="120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E0CDE0-4389-6256-9481-8A8038468537}"/>
              </a:ext>
            </a:extLst>
          </p:cNvPr>
          <p:cNvGrpSpPr/>
          <p:nvPr/>
        </p:nvGrpSpPr>
        <p:grpSpPr>
          <a:xfrm>
            <a:off x="6977490" y="3325833"/>
            <a:ext cx="2930439" cy="646331"/>
            <a:chOff x="6977490" y="3325833"/>
            <a:chExt cx="2930439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D14631-E6AC-A763-831D-A91E43B83451}"/>
                </a:ext>
              </a:extLst>
            </p:cNvPr>
            <p:cNvSpPr txBox="1"/>
            <p:nvPr/>
          </p:nvSpPr>
          <p:spPr>
            <a:xfrm>
              <a:off x="6977490" y="3325833"/>
              <a:ext cx="27139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120FFF"/>
                  </a:solidFill>
                </a:rPr>
                <a:t>p</a:t>
              </a:r>
              <a:r>
                <a:rPr lang="en-US" b="1" baseline="-25000">
                  <a:solidFill>
                    <a:srgbClr val="120FFF"/>
                  </a:solidFill>
                </a:rPr>
                <a:t>z</a:t>
              </a:r>
              <a:r>
                <a:rPr lang="en-US" b="1">
                  <a:solidFill>
                    <a:srgbClr val="120FFF"/>
                  </a:solidFill>
                </a:rPr>
                <a:t> from trapped, </a:t>
              </a:r>
            </a:p>
            <a:p>
              <a:pPr algn="ctr"/>
              <a:r>
                <a:rPr lang="en-US" b="1">
                  <a:solidFill>
                    <a:srgbClr val="120FFF"/>
                  </a:solidFill>
                </a:rPr>
                <a:t>accelerated e- observed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7ED97F-F0E8-447C-A9C7-D3D23D5D46CF}"/>
                </a:ext>
              </a:extLst>
            </p:cNvPr>
            <p:cNvSpPr/>
            <p:nvPr/>
          </p:nvSpPr>
          <p:spPr>
            <a:xfrm>
              <a:off x="9549114" y="3576577"/>
              <a:ext cx="358815" cy="196770"/>
            </a:xfrm>
            <a:custGeom>
              <a:avLst/>
              <a:gdLst>
                <a:gd name="connsiteX0" fmla="*/ 0 w 358815"/>
                <a:gd name="connsiteY0" fmla="*/ 0 h 196770"/>
                <a:gd name="connsiteX1" fmla="*/ 173620 w 358815"/>
                <a:gd name="connsiteY1" fmla="*/ 11575 h 196770"/>
                <a:gd name="connsiteX2" fmla="*/ 266218 w 358815"/>
                <a:gd name="connsiteY2" fmla="*/ 57874 h 196770"/>
                <a:gd name="connsiteX3" fmla="*/ 358815 w 358815"/>
                <a:gd name="connsiteY3" fmla="*/ 196770 h 196770"/>
                <a:gd name="connsiteX4" fmla="*/ 358815 w 358815"/>
                <a:gd name="connsiteY4" fmla="*/ 19677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15" h="196770">
                  <a:moveTo>
                    <a:pt x="0" y="0"/>
                  </a:moveTo>
                  <a:cubicBezTo>
                    <a:pt x="64625" y="964"/>
                    <a:pt x="129250" y="1929"/>
                    <a:pt x="173620" y="11575"/>
                  </a:cubicBezTo>
                  <a:cubicBezTo>
                    <a:pt x="217990" y="21221"/>
                    <a:pt x="235352" y="27008"/>
                    <a:pt x="266218" y="57874"/>
                  </a:cubicBezTo>
                  <a:cubicBezTo>
                    <a:pt x="297084" y="88740"/>
                    <a:pt x="358815" y="196770"/>
                    <a:pt x="358815" y="196770"/>
                  </a:cubicBezTo>
                  <a:lnTo>
                    <a:pt x="358815" y="196770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89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4" grpId="0"/>
      <p:bldP spid="25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7CC31D-F434-46DE-4150-1AD441D3CF1D}"/>
              </a:ext>
            </a:extLst>
          </p:cNvPr>
          <p:cNvSpPr/>
          <p:nvPr/>
        </p:nvSpPr>
        <p:spPr>
          <a:xfrm>
            <a:off x="8048905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1D278-710F-FDA1-B075-7CDED41013BA}"/>
              </a:ext>
            </a:extLst>
          </p:cNvPr>
          <p:cNvSpPr/>
          <p:nvPr/>
        </p:nvSpPr>
        <p:spPr>
          <a:xfrm>
            <a:off x="8856000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74520-6CD0-8F79-03C8-ED9915760884}"/>
              </a:ext>
            </a:extLst>
          </p:cNvPr>
          <p:cNvGrpSpPr/>
          <p:nvPr/>
        </p:nvGrpSpPr>
        <p:grpSpPr>
          <a:xfrm>
            <a:off x="9039201" y="2500545"/>
            <a:ext cx="293489" cy="293489"/>
            <a:chOff x="7670800" y="317500"/>
            <a:chExt cx="736600" cy="7366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FB2A69B-B337-1EAC-AE57-B7A067B066A4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D3E7DCC-FB39-D6FC-3149-3EA101700ED3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5E96B817-F3B6-EEA8-431C-19C3B4CFD05F}"/>
              </a:ext>
            </a:extLst>
          </p:cNvPr>
          <p:cNvSpPr/>
          <p:nvPr/>
        </p:nvSpPr>
        <p:spPr>
          <a:xfrm>
            <a:off x="8847847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D4826C-7054-A8D1-3162-112AFA505680}"/>
              </a:ext>
            </a:extLst>
          </p:cNvPr>
          <p:cNvSpPr/>
          <p:nvPr/>
        </p:nvSpPr>
        <p:spPr>
          <a:xfrm>
            <a:off x="9019049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0AE5-7219-18B8-2288-F182957C45FD}"/>
              </a:ext>
            </a:extLst>
          </p:cNvPr>
          <p:cNvSpPr/>
          <p:nvPr/>
        </p:nvSpPr>
        <p:spPr>
          <a:xfrm>
            <a:off x="8733713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0D0B2-6447-76C6-B53F-B7AAF9B47DD9}"/>
              </a:ext>
            </a:extLst>
          </p:cNvPr>
          <p:cNvSpPr/>
          <p:nvPr/>
        </p:nvSpPr>
        <p:spPr>
          <a:xfrm>
            <a:off x="9532655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5CCD8-7E8B-6651-ED58-4745D63EA8DB}"/>
              </a:ext>
            </a:extLst>
          </p:cNvPr>
          <p:cNvSpPr/>
          <p:nvPr/>
        </p:nvSpPr>
        <p:spPr>
          <a:xfrm>
            <a:off x="873371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0BC89-BF7A-3B0C-46E0-C1AC342C8858}"/>
              </a:ext>
            </a:extLst>
          </p:cNvPr>
          <p:cNvSpPr/>
          <p:nvPr/>
        </p:nvSpPr>
        <p:spPr>
          <a:xfrm>
            <a:off x="9532655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A0CED-C2E1-E1FD-3577-13186CE6FD10}"/>
              </a:ext>
            </a:extLst>
          </p:cNvPr>
          <p:cNvSpPr/>
          <p:nvPr/>
        </p:nvSpPr>
        <p:spPr>
          <a:xfrm>
            <a:off x="102826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692C6-91FE-67C8-C743-291CC00347EF}"/>
              </a:ext>
            </a:extLst>
          </p:cNvPr>
          <p:cNvSpPr/>
          <p:nvPr/>
        </p:nvSpPr>
        <p:spPr>
          <a:xfrm>
            <a:off x="110816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6C3E-D7DC-265E-F1C8-30191CA71E27}"/>
              </a:ext>
            </a:extLst>
          </p:cNvPr>
          <p:cNvSpPr/>
          <p:nvPr/>
        </p:nvSpPr>
        <p:spPr>
          <a:xfrm>
            <a:off x="8856000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D4726-20D6-11B8-9589-21D7932F8189}"/>
              </a:ext>
            </a:extLst>
          </p:cNvPr>
          <p:cNvSpPr/>
          <p:nvPr/>
        </p:nvSpPr>
        <p:spPr>
          <a:xfrm>
            <a:off x="8048905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E8BC3-C22D-C9D4-2C20-02E0C96029AF}"/>
              </a:ext>
            </a:extLst>
          </p:cNvPr>
          <p:cNvSpPr/>
          <p:nvPr/>
        </p:nvSpPr>
        <p:spPr>
          <a:xfrm>
            <a:off x="8048905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34B1C9-95F7-4A58-B75F-344494D8AA55}"/>
              </a:ext>
            </a:extLst>
          </p:cNvPr>
          <p:cNvSpPr/>
          <p:nvPr/>
        </p:nvSpPr>
        <p:spPr>
          <a:xfrm>
            <a:off x="8048905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DBD03C-DF4C-D5DB-5B9D-CEE5352B806D}"/>
              </a:ext>
            </a:extLst>
          </p:cNvPr>
          <p:cNvSpPr/>
          <p:nvPr/>
        </p:nvSpPr>
        <p:spPr>
          <a:xfrm>
            <a:off x="8048905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E8EA0-EC1E-1698-0BCA-3260F3096A1E}"/>
              </a:ext>
            </a:extLst>
          </p:cNvPr>
          <p:cNvSpPr/>
          <p:nvPr/>
        </p:nvSpPr>
        <p:spPr>
          <a:xfrm>
            <a:off x="8048905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9D46BE-585A-7DB6-292A-14ACB4229FA7}"/>
              </a:ext>
            </a:extLst>
          </p:cNvPr>
          <p:cNvSpPr/>
          <p:nvPr/>
        </p:nvSpPr>
        <p:spPr>
          <a:xfrm>
            <a:off x="8048905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8895A-9D37-032C-60A4-7BACEC2AD618}"/>
              </a:ext>
            </a:extLst>
          </p:cNvPr>
          <p:cNvSpPr/>
          <p:nvPr/>
        </p:nvSpPr>
        <p:spPr>
          <a:xfrm>
            <a:off x="11888719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98570-DA1A-A143-1F36-5A518585EF81}"/>
              </a:ext>
            </a:extLst>
          </p:cNvPr>
          <p:cNvSpPr/>
          <p:nvPr/>
        </p:nvSpPr>
        <p:spPr>
          <a:xfrm>
            <a:off x="11888719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905672-9216-A32B-4DF9-E7107AB6B091}"/>
              </a:ext>
            </a:extLst>
          </p:cNvPr>
          <p:cNvSpPr/>
          <p:nvPr/>
        </p:nvSpPr>
        <p:spPr>
          <a:xfrm>
            <a:off x="11888719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7070F5-B0D7-EB87-29A2-5F4B7F7643B0}"/>
              </a:ext>
            </a:extLst>
          </p:cNvPr>
          <p:cNvSpPr/>
          <p:nvPr/>
        </p:nvSpPr>
        <p:spPr>
          <a:xfrm>
            <a:off x="11888719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7ED8FF-2639-E3FE-FEFB-8FB56D621B76}"/>
              </a:ext>
            </a:extLst>
          </p:cNvPr>
          <p:cNvSpPr/>
          <p:nvPr/>
        </p:nvSpPr>
        <p:spPr>
          <a:xfrm>
            <a:off x="11888719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14DD2-9527-1C44-527A-D73404AED985}"/>
              </a:ext>
            </a:extLst>
          </p:cNvPr>
          <p:cNvSpPr/>
          <p:nvPr/>
        </p:nvSpPr>
        <p:spPr>
          <a:xfrm>
            <a:off x="11888719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72E21-315A-E057-33F0-27C9F8A6A127}"/>
              </a:ext>
            </a:extLst>
          </p:cNvPr>
          <p:cNvSpPr/>
          <p:nvPr/>
        </p:nvSpPr>
        <p:spPr>
          <a:xfrm>
            <a:off x="104049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26F19-2819-4923-886F-75ADC70B7AB3}"/>
              </a:ext>
            </a:extLst>
          </p:cNvPr>
          <p:cNvSpPr/>
          <p:nvPr/>
        </p:nvSpPr>
        <p:spPr>
          <a:xfrm>
            <a:off x="11888719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FA18B5-E5E7-BF51-5EAC-8AE4AFDDD125}"/>
              </a:ext>
            </a:extLst>
          </p:cNvPr>
          <p:cNvSpPr/>
          <p:nvPr/>
        </p:nvSpPr>
        <p:spPr>
          <a:xfrm>
            <a:off x="11888719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91ACC0-248C-4AEF-06C1-ABEA4A2E5079}"/>
              </a:ext>
            </a:extLst>
          </p:cNvPr>
          <p:cNvSpPr/>
          <p:nvPr/>
        </p:nvSpPr>
        <p:spPr>
          <a:xfrm>
            <a:off x="8048905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BAE5ED-C860-A6C8-65A1-8E06D5ECE8B4}"/>
              </a:ext>
            </a:extLst>
          </p:cNvPr>
          <p:cNvSpPr/>
          <p:nvPr/>
        </p:nvSpPr>
        <p:spPr>
          <a:xfrm>
            <a:off x="8048905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D3FB-07A0-B2C1-C948-362C2199F57F}"/>
              </a:ext>
            </a:extLst>
          </p:cNvPr>
          <p:cNvSpPr/>
          <p:nvPr/>
        </p:nvSpPr>
        <p:spPr>
          <a:xfrm>
            <a:off x="11888719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94D99-11D9-72E1-C2C4-3159E2DD4739}"/>
              </a:ext>
            </a:extLst>
          </p:cNvPr>
          <p:cNvSpPr/>
          <p:nvPr/>
        </p:nvSpPr>
        <p:spPr>
          <a:xfrm>
            <a:off x="11476204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189249-A9E9-8BCD-EBB9-1C3A6BD09A8D}"/>
              </a:ext>
            </a:extLst>
          </p:cNvPr>
          <p:cNvSpPr/>
          <p:nvPr/>
        </p:nvSpPr>
        <p:spPr>
          <a:xfrm>
            <a:off x="10404969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CA01A-AE27-C031-6464-8FD11F7F3CA2}"/>
              </a:ext>
            </a:extLst>
          </p:cNvPr>
          <p:cNvSpPr/>
          <p:nvPr/>
        </p:nvSpPr>
        <p:spPr>
          <a:xfrm>
            <a:off x="10960036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9620AF-7AE9-312E-5E5D-58B5EBC88402}"/>
              </a:ext>
            </a:extLst>
          </p:cNvPr>
          <p:cNvSpPr/>
          <p:nvPr/>
        </p:nvSpPr>
        <p:spPr>
          <a:xfrm>
            <a:off x="11409121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77255-365D-63DC-2634-90F8E8289D4F}"/>
              </a:ext>
            </a:extLst>
          </p:cNvPr>
          <p:cNvSpPr/>
          <p:nvPr/>
        </p:nvSpPr>
        <p:spPr>
          <a:xfrm>
            <a:off x="11645776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F1CD1-ED5C-0598-045E-6293E453BE28}"/>
              </a:ext>
            </a:extLst>
          </p:cNvPr>
          <p:cNvSpPr/>
          <p:nvPr/>
        </p:nvSpPr>
        <p:spPr>
          <a:xfrm>
            <a:off x="10512815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A5829B-8A1F-9332-21E5-16F60F328B77}"/>
              </a:ext>
            </a:extLst>
          </p:cNvPr>
          <p:cNvSpPr/>
          <p:nvPr/>
        </p:nvSpPr>
        <p:spPr>
          <a:xfrm>
            <a:off x="9994784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BE0EB1-7C16-2947-4DA6-A68F72741C28}"/>
              </a:ext>
            </a:extLst>
          </p:cNvPr>
          <p:cNvSpPr/>
          <p:nvPr/>
        </p:nvSpPr>
        <p:spPr>
          <a:xfrm>
            <a:off x="9758129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DD26E6-4DDF-0323-700B-B656C5812097}"/>
              </a:ext>
            </a:extLst>
          </p:cNvPr>
          <p:cNvSpPr/>
          <p:nvPr/>
        </p:nvSpPr>
        <p:spPr>
          <a:xfrm>
            <a:off x="840733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312D8F-FFDE-F70F-F9CC-11168BE2256E}"/>
              </a:ext>
            </a:extLst>
          </p:cNvPr>
          <p:cNvSpPr/>
          <p:nvPr/>
        </p:nvSpPr>
        <p:spPr>
          <a:xfrm>
            <a:off x="834024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FC432B-39EE-F034-3333-5E057E3FEBA5}"/>
              </a:ext>
            </a:extLst>
          </p:cNvPr>
          <p:cNvSpPr/>
          <p:nvPr/>
        </p:nvSpPr>
        <p:spPr>
          <a:xfrm>
            <a:off x="857690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3396D-E813-3021-F9AB-04726604794C}"/>
              </a:ext>
            </a:extLst>
          </p:cNvPr>
          <p:cNvSpPr/>
          <p:nvPr/>
        </p:nvSpPr>
        <p:spPr>
          <a:xfrm>
            <a:off x="982274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82B5A8-87D9-C9E4-AEE3-1259FBBD6C13}"/>
              </a:ext>
            </a:extLst>
          </p:cNvPr>
          <p:cNvSpPr/>
          <p:nvPr/>
        </p:nvSpPr>
        <p:spPr>
          <a:xfrm>
            <a:off x="840733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FB1905-FC88-8434-B8CC-5517953A94B2}"/>
              </a:ext>
            </a:extLst>
          </p:cNvPr>
          <p:cNvSpPr/>
          <p:nvPr/>
        </p:nvSpPr>
        <p:spPr>
          <a:xfrm>
            <a:off x="834024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77322E-C2F1-6F47-284F-14494C91B0A7}"/>
              </a:ext>
            </a:extLst>
          </p:cNvPr>
          <p:cNvSpPr/>
          <p:nvPr/>
        </p:nvSpPr>
        <p:spPr>
          <a:xfrm>
            <a:off x="857690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5893C4-F338-B694-B012-06F213A499BF}"/>
              </a:ext>
            </a:extLst>
          </p:cNvPr>
          <p:cNvSpPr/>
          <p:nvPr/>
        </p:nvSpPr>
        <p:spPr>
          <a:xfrm>
            <a:off x="982274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B96E52-CD93-9DC1-4F0E-140528C44EB3}"/>
              </a:ext>
            </a:extLst>
          </p:cNvPr>
          <p:cNvSpPr/>
          <p:nvPr/>
        </p:nvSpPr>
        <p:spPr>
          <a:xfrm>
            <a:off x="975565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1B4ACC-D77C-F1CA-E0EC-86EEB821854E}"/>
              </a:ext>
            </a:extLst>
          </p:cNvPr>
          <p:cNvSpPr/>
          <p:nvPr/>
        </p:nvSpPr>
        <p:spPr>
          <a:xfrm>
            <a:off x="999231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EE54CD-8902-345E-DD08-B7F69A01C2E7}"/>
              </a:ext>
            </a:extLst>
          </p:cNvPr>
          <p:cNvSpPr/>
          <p:nvPr/>
        </p:nvSpPr>
        <p:spPr>
          <a:xfrm>
            <a:off x="11476203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6AD84-9155-DBA5-1627-31FFFA01A68A}"/>
              </a:ext>
            </a:extLst>
          </p:cNvPr>
          <p:cNvSpPr/>
          <p:nvPr/>
        </p:nvSpPr>
        <p:spPr>
          <a:xfrm>
            <a:off x="11409120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51099C-28F4-5164-22D8-7CA302A98C78}"/>
              </a:ext>
            </a:extLst>
          </p:cNvPr>
          <p:cNvSpPr/>
          <p:nvPr/>
        </p:nvSpPr>
        <p:spPr>
          <a:xfrm>
            <a:off x="11645775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2E6F9A-7027-3993-06FF-33052B7E57BB}"/>
              </a:ext>
            </a:extLst>
          </p:cNvPr>
          <p:cNvGrpSpPr/>
          <p:nvPr/>
        </p:nvGrpSpPr>
        <p:grpSpPr>
          <a:xfrm rot="10800000" flipV="1">
            <a:off x="8971195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C16B8CC-D1BD-14AC-06EF-B5726FEF52BD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5732CDB-11D1-7813-B862-C49EF4B426BF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F747DA0-84C0-EFB3-67C2-B7FFB69CD739}"/>
              </a:ext>
            </a:extLst>
          </p:cNvPr>
          <p:cNvSpPr/>
          <p:nvPr/>
        </p:nvSpPr>
        <p:spPr>
          <a:xfrm>
            <a:off x="9154620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04C9DFB9-4C30-9FC7-333B-2C21A0413C6F}"/>
              </a:ext>
            </a:extLst>
          </p:cNvPr>
          <p:cNvSpPr/>
          <p:nvPr/>
        </p:nvSpPr>
        <p:spPr>
          <a:xfrm rot="5400000">
            <a:off x="9170925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E746636-6EE1-1986-897E-73684EE3E59D}"/>
              </a:ext>
            </a:extLst>
          </p:cNvPr>
          <p:cNvSpPr/>
          <p:nvPr/>
        </p:nvSpPr>
        <p:spPr>
          <a:xfrm>
            <a:off x="10569910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577EA8-2150-09B5-C1EE-7BA5E4ECCB54}"/>
              </a:ext>
            </a:extLst>
          </p:cNvPr>
          <p:cNvSpPr/>
          <p:nvPr/>
        </p:nvSpPr>
        <p:spPr>
          <a:xfrm rot="18900000">
            <a:off x="10734699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E96EAC-F109-1D10-2C0E-0EE15C534C6B}"/>
              </a:ext>
            </a:extLst>
          </p:cNvPr>
          <p:cNvSpPr/>
          <p:nvPr/>
        </p:nvSpPr>
        <p:spPr>
          <a:xfrm>
            <a:off x="9154620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Isosceles Triangle 67">
            <a:extLst>
              <a:ext uri="{FF2B5EF4-FFF2-40B4-BE49-F238E27FC236}">
                <a16:creationId xmlns:a16="http://schemas.microsoft.com/office/drawing/2014/main" id="{723299D8-EBFE-C988-3EEE-BA3A7E932A36}"/>
              </a:ext>
            </a:extLst>
          </p:cNvPr>
          <p:cNvSpPr/>
          <p:nvPr/>
        </p:nvSpPr>
        <p:spPr>
          <a:xfrm>
            <a:off x="9137757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9FABB0-4097-4ECD-ABE6-CE165BDA78CF}"/>
              </a:ext>
            </a:extLst>
          </p:cNvPr>
          <p:cNvSpPr/>
          <p:nvPr/>
        </p:nvSpPr>
        <p:spPr>
          <a:xfrm>
            <a:off x="8228260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E3BC40-6F20-6C14-3910-1C7969BBBDF6}"/>
              </a:ext>
            </a:extLst>
          </p:cNvPr>
          <p:cNvSpPr/>
          <p:nvPr/>
        </p:nvSpPr>
        <p:spPr>
          <a:xfrm>
            <a:off x="1180719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715D12-F37D-78C2-CF8C-B3C372AA8387}"/>
              </a:ext>
            </a:extLst>
          </p:cNvPr>
          <p:cNvCxnSpPr>
            <a:cxnSpLocks/>
          </p:cNvCxnSpPr>
          <p:nvPr/>
        </p:nvCxnSpPr>
        <p:spPr>
          <a:xfrm rot="420000">
            <a:off x="8916179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58">
            <a:extLst>
              <a:ext uri="{FF2B5EF4-FFF2-40B4-BE49-F238E27FC236}">
                <a16:creationId xmlns:a16="http://schemas.microsoft.com/office/drawing/2014/main" id="{4BB69B50-218B-604F-9A51-85DD7595525A}"/>
              </a:ext>
            </a:extLst>
          </p:cNvPr>
          <p:cNvSpPr txBox="1"/>
          <p:nvPr/>
        </p:nvSpPr>
        <p:spPr>
          <a:xfrm>
            <a:off x="10094527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B20D83-ED18-F860-04BD-84A67E2D32ED}"/>
              </a:ext>
            </a:extLst>
          </p:cNvPr>
          <p:cNvSpPr/>
          <p:nvPr/>
        </p:nvSpPr>
        <p:spPr>
          <a:xfrm>
            <a:off x="8228260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9E2928-BD98-4601-B927-8B39455FBD75}"/>
              </a:ext>
            </a:extLst>
          </p:cNvPr>
          <p:cNvSpPr/>
          <p:nvPr/>
        </p:nvSpPr>
        <p:spPr>
          <a:xfrm>
            <a:off x="8146735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A64AD43-9304-16E8-D456-661873CE5431}"/>
              </a:ext>
            </a:extLst>
          </p:cNvPr>
          <p:cNvCxnSpPr/>
          <p:nvPr/>
        </p:nvCxnSpPr>
        <p:spPr>
          <a:xfrm flipV="1">
            <a:off x="10751805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387C388C-D2A2-FED4-F288-48F0A21B135F}"/>
              </a:ext>
            </a:extLst>
          </p:cNvPr>
          <p:cNvSpPr txBox="1"/>
          <p:nvPr/>
        </p:nvSpPr>
        <p:spPr>
          <a:xfrm>
            <a:off x="8341399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EAA9BB-9B12-6BED-4BE1-B25150823D3E}"/>
              </a:ext>
            </a:extLst>
          </p:cNvPr>
          <p:cNvCxnSpPr>
            <a:stCxn id="77" idx="3"/>
            <a:endCxn id="93" idx="1"/>
          </p:cNvCxnSpPr>
          <p:nvPr/>
        </p:nvCxnSpPr>
        <p:spPr>
          <a:xfrm>
            <a:off x="8794067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20">
            <a:extLst>
              <a:ext uri="{FF2B5EF4-FFF2-40B4-BE49-F238E27FC236}">
                <a16:creationId xmlns:a16="http://schemas.microsoft.com/office/drawing/2014/main" id="{D7947FDE-1E3C-4981-B917-B8B0B4B8CDFE}"/>
              </a:ext>
            </a:extLst>
          </p:cNvPr>
          <p:cNvSpPr txBox="1"/>
          <p:nvPr/>
        </p:nvSpPr>
        <p:spPr>
          <a:xfrm>
            <a:off x="8217702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C17FE6D-5073-2575-1E09-F697E4819F97}"/>
              </a:ext>
            </a:extLst>
          </p:cNvPr>
          <p:cNvGrpSpPr/>
          <p:nvPr/>
        </p:nvGrpSpPr>
        <p:grpSpPr>
          <a:xfrm rot="16200000">
            <a:off x="8574719" y="4535524"/>
            <a:ext cx="1238429" cy="406141"/>
            <a:chOff x="6881233" y="4611088"/>
            <a:chExt cx="1238429" cy="4061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281424-9DE8-2AF7-1218-8C80DF1D7F82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281B67C-9621-5074-E36D-EB81C1E5AFA5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5792AC2-C50C-6904-8198-9E989341526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4EBAB71-96FD-7782-8855-62FA072F695F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945E886-F0B7-EC20-7808-22542BB97767}"/>
              </a:ext>
            </a:extLst>
          </p:cNvPr>
          <p:cNvSpPr txBox="1"/>
          <p:nvPr/>
        </p:nvSpPr>
        <p:spPr>
          <a:xfrm>
            <a:off x="11830130" y="64696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0BCCB3-AFF8-FDD7-07EE-30B6A3D89ED2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DD2586F-0C42-89CE-A578-37E00F357C5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378041A-0362-6394-CD57-929E897EC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442958-1809-4EC4-C110-B4EC6DF094F0}"/>
              </a:ext>
            </a:extLst>
          </p:cNvPr>
          <p:cNvSpPr/>
          <p:nvPr/>
        </p:nvSpPr>
        <p:spPr>
          <a:xfrm>
            <a:off x="8911832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17">
            <a:extLst>
              <a:ext uri="{FF2B5EF4-FFF2-40B4-BE49-F238E27FC236}">
                <a16:creationId xmlns:a16="http://schemas.microsoft.com/office/drawing/2014/main" id="{6024216E-497D-0BE3-81E1-1D3293134C5B}"/>
              </a:ext>
            </a:extLst>
          </p:cNvPr>
          <p:cNvSpPr txBox="1"/>
          <p:nvPr/>
        </p:nvSpPr>
        <p:spPr>
          <a:xfrm>
            <a:off x="8886992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4E3FE2-8D8F-0610-AEFB-005B7755077B}"/>
              </a:ext>
            </a:extLst>
          </p:cNvPr>
          <p:cNvCxnSpPr/>
          <p:nvPr/>
        </p:nvCxnSpPr>
        <p:spPr>
          <a:xfrm>
            <a:off x="8877887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92DEDE8-35CD-5E8C-475E-AD979B31C7BF}"/>
              </a:ext>
            </a:extLst>
          </p:cNvPr>
          <p:cNvSpPr txBox="1"/>
          <p:nvPr/>
        </p:nvSpPr>
        <p:spPr>
          <a:xfrm>
            <a:off x="8415725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4FBE61-C889-26F2-1A58-E93DFA74BEEB}"/>
              </a:ext>
            </a:extLst>
          </p:cNvPr>
          <p:cNvSpPr txBox="1"/>
          <p:nvPr/>
        </p:nvSpPr>
        <p:spPr>
          <a:xfrm>
            <a:off x="7730299" y="5646420"/>
            <a:ext cx="292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integrated luminescence</a:t>
            </a:r>
          </a:p>
          <a:p>
            <a:pPr algn="ctr"/>
            <a:r>
              <a:rPr lang="en-US" sz="2000"/>
              <a:t>⇒ total charge Q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7B39842-FF5F-1600-D18E-6CEB973C9D09}"/>
              </a:ext>
            </a:extLst>
          </p:cNvPr>
          <p:cNvCxnSpPr/>
          <p:nvPr/>
        </p:nvCxnSpPr>
        <p:spPr>
          <a:xfrm>
            <a:off x="9190992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62DADA56-D366-1E32-10A4-F4C2E3E96477}"/>
              </a:ext>
            </a:extLst>
          </p:cNvPr>
          <p:cNvSpPr/>
          <p:nvPr/>
        </p:nvSpPr>
        <p:spPr>
          <a:xfrm flipV="1">
            <a:off x="9156311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22F014-9DF9-F19F-E8B8-E57D9DD61461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4979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816CB0A-016E-6C37-1311-B831FB82BB11}"/>
              </a:ext>
            </a:extLst>
          </p:cNvPr>
          <p:cNvSpPr txBox="1"/>
          <p:nvPr/>
        </p:nvSpPr>
        <p:spPr>
          <a:xfrm>
            <a:off x="1399695" y="6304"/>
            <a:ext cx="6692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AE95: Detection and Characterization of</a:t>
            </a:r>
          </a:p>
          <a:p>
            <a:pPr algn="ctr"/>
            <a:r>
              <a:rPr lang="en-US" sz="2800" b="1"/>
              <a:t>relativistic electron beams </a:t>
            </a:r>
          </a:p>
        </p:txBody>
      </p:sp>
      <p:pic>
        <p:nvPicPr>
          <p:cNvPr id="106" name="Picture 105" descr="SUNY Stonybrook logo.jpg">
            <a:extLst>
              <a:ext uri="{FF2B5EF4-FFF2-40B4-BE49-F238E27FC236}">
                <a16:creationId xmlns:a16="http://schemas.microsoft.com/office/drawing/2014/main" id="{D1B092EC-0A15-EE5A-A64B-D63170D70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107" name="Picture 106" descr="BNL_logo_sm.jpg">
            <a:extLst>
              <a:ext uri="{FF2B5EF4-FFF2-40B4-BE49-F238E27FC236}">
                <a16:creationId xmlns:a16="http://schemas.microsoft.com/office/drawing/2014/main" id="{E7DE1696-557F-D948-DBBF-007E0555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pic>
        <p:nvPicPr>
          <p:cNvPr id="109" name="Picture 108" descr="A diagram of a graph&#10;&#10;Description automatically generated">
            <a:extLst>
              <a:ext uri="{FF2B5EF4-FFF2-40B4-BE49-F238E27FC236}">
                <a16:creationId xmlns:a16="http://schemas.microsoft.com/office/drawing/2014/main" id="{DA440DB8-369C-903D-A8BE-F9994740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1" y="1114938"/>
            <a:ext cx="5346282" cy="2884273"/>
          </a:xfrm>
          <a:prstGeom prst="rect">
            <a:avLst/>
          </a:prstGeom>
        </p:spPr>
      </p:pic>
      <p:pic>
        <p:nvPicPr>
          <p:cNvPr id="111" name="Picture 110" descr="A diagram of a graph&#10;&#10;Description automatically generated">
            <a:extLst>
              <a:ext uri="{FF2B5EF4-FFF2-40B4-BE49-F238E27FC236}">
                <a16:creationId xmlns:a16="http://schemas.microsoft.com/office/drawing/2014/main" id="{3BC93CFE-CA27-623F-4816-174C0DF97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44" y="4117154"/>
            <a:ext cx="5444110" cy="27538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28DD15A-768E-EB25-FE7A-B912AC4564C9}"/>
              </a:ext>
            </a:extLst>
          </p:cNvPr>
          <p:cNvSpPr txBox="1"/>
          <p:nvPr/>
        </p:nvSpPr>
        <p:spPr>
          <a:xfrm>
            <a:off x="1578979" y="902926"/>
            <a:ext cx="211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P appearance thresholds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86CBE-AB15-BC2F-58EB-4FFA2407901E}"/>
              </a:ext>
            </a:extLst>
          </p:cNvPr>
          <p:cNvSpPr txBox="1"/>
          <p:nvPr/>
        </p:nvSpPr>
        <p:spPr>
          <a:xfrm>
            <a:off x="3655933" y="877241"/>
            <a:ext cx="19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sub-</a:t>
            </a:r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 baseline="-25000">
                <a:solidFill>
                  <a:srgbClr val="FF0000"/>
                </a:solidFill>
              </a:rPr>
              <a:t>cr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/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𝑣𝑎𝑐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400" i="1"/>
                  <a:t>appearance thresholds</a:t>
                </a: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D847E2E-D58A-9299-B3C2-7F5F68FB2318}"/>
              </a:ext>
            </a:extLst>
          </p:cNvPr>
          <p:cNvSpPr txBox="1"/>
          <p:nvPr/>
        </p:nvSpPr>
        <p:spPr>
          <a:xfrm>
            <a:off x="4199792" y="3841615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relativistic</a:t>
            </a:r>
            <a:endParaRPr lang="en-US" b="1" baseline="-25000">
              <a:solidFill>
                <a:srgbClr val="FF0000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BBD6DC-D063-82B8-D79F-8CEC31B79A20}"/>
              </a:ext>
            </a:extLst>
          </p:cNvPr>
          <p:cNvGrpSpPr/>
          <p:nvPr/>
        </p:nvGrpSpPr>
        <p:grpSpPr>
          <a:xfrm>
            <a:off x="5850058" y="1229236"/>
            <a:ext cx="1786990" cy="369332"/>
            <a:chOff x="5850058" y="1229236"/>
            <a:chExt cx="1786990" cy="36933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1A83650-5BFE-A4BB-DC0A-C5836073BD01}"/>
                </a:ext>
              </a:extLst>
            </p:cNvPr>
            <p:cNvSpPr txBox="1"/>
            <p:nvPr/>
          </p:nvSpPr>
          <p:spPr>
            <a:xfrm>
              <a:off x="6052960" y="1229236"/>
              <a:ext cx="1584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rgbClr val="120FFF"/>
                  </a:solidFill>
                </a:rPr>
                <a:t>Q</a:t>
              </a:r>
              <a:r>
                <a:rPr lang="en-US" b="1" baseline="-25000">
                  <a:solidFill>
                    <a:srgbClr val="120FFF"/>
                  </a:solidFill>
                </a:rPr>
                <a:t>max</a:t>
              </a:r>
              <a:r>
                <a:rPr lang="en-US" b="1">
                  <a:solidFill>
                    <a:srgbClr val="120FFF"/>
                  </a:solidFill>
                </a:rPr>
                <a:t> ≈ 500 pC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15E8DC6-77E6-54D5-858F-C280259702F1}"/>
                </a:ext>
              </a:extLst>
            </p:cNvPr>
            <p:cNvCxnSpPr/>
            <p:nvPr/>
          </p:nvCxnSpPr>
          <p:spPr>
            <a:xfrm flipH="1">
              <a:off x="5850058" y="1414629"/>
              <a:ext cx="226052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CCF283-237B-CEB3-E119-73DAC3AE6C05}"/>
              </a:ext>
            </a:extLst>
          </p:cNvPr>
          <p:cNvSpPr/>
          <p:nvPr/>
        </p:nvSpPr>
        <p:spPr>
          <a:xfrm>
            <a:off x="1877111" y="1251311"/>
            <a:ext cx="1646261" cy="2182427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A03A978-625C-23D8-C72B-10D52A0018C6}"/>
              </a:ext>
            </a:extLst>
          </p:cNvPr>
          <p:cNvSpPr txBox="1"/>
          <p:nvPr/>
        </p:nvSpPr>
        <p:spPr>
          <a:xfrm>
            <a:off x="5868996" y="1851769"/>
            <a:ext cx="2008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For 2 TW pulses,</a:t>
            </a:r>
          </a:p>
          <a:p>
            <a:r>
              <a:rPr lang="en-US" b="1">
                <a:solidFill>
                  <a:srgbClr val="FF0000"/>
                </a:solidFill>
              </a:rPr>
              <a:t>self-focusing no</a:t>
            </a:r>
          </a:p>
          <a:p>
            <a:r>
              <a:rPr lang="en-US" b="1">
                <a:solidFill>
                  <a:srgbClr val="FF0000"/>
                </a:solidFill>
              </a:rPr>
              <a:t>longer essential</a:t>
            </a:r>
          </a:p>
          <a:p>
            <a:r>
              <a:rPr lang="en-US" b="1">
                <a:solidFill>
                  <a:srgbClr val="FF0000"/>
                </a:solidFill>
              </a:rPr>
              <a:t>to trigger LWFA...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7D355D1-26B1-484D-3928-9BDDF1B87F18}"/>
                  </a:ext>
                </a:extLst>
              </p:cNvPr>
              <p:cNvSpPr txBox="1"/>
              <p:nvPr/>
            </p:nvSpPr>
            <p:spPr>
              <a:xfrm>
                <a:off x="5883728" y="4623239"/>
                <a:ext cx="1533177" cy="71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...as long as </a:t>
                </a:r>
              </a:p>
              <a:p>
                <a:r>
                  <a:rPr lang="en-US" b="1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𝒗𝒂𝒄</m:t>
                            </m:r>
                          </m:e>
                        </m:d>
                      </m:sup>
                    </m:sSub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7D355D1-26B1-484D-3928-9BDDF1B8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728" y="4623239"/>
                <a:ext cx="1533177" cy="716863"/>
              </a:xfrm>
              <a:prstGeom prst="rect">
                <a:avLst/>
              </a:prstGeom>
              <a:blipFill>
                <a:blip r:embed="rId8"/>
                <a:stretch>
                  <a:fillRect l="-3279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/>
      <p:bldP spid="117" grpId="0"/>
      <p:bldP spid="122" grpId="0" animBg="1"/>
      <p:bldP spid="123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2635</Words>
  <Application>Microsoft Macintosh PowerPoint</Application>
  <PresentationFormat>Widescreen</PresentationFormat>
  <Paragraphs>404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Downer, Michael</dc:creator>
  <cp:lastModifiedBy>Downer, Michael</cp:lastModifiedBy>
  <cp:revision>189</cp:revision>
  <dcterms:created xsi:type="dcterms:W3CDTF">2024-03-22T13:48:20Z</dcterms:created>
  <dcterms:modified xsi:type="dcterms:W3CDTF">2024-03-26T16:29:16Z</dcterms:modified>
</cp:coreProperties>
</file>