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1"/>
  </p:notesMasterIdLst>
  <p:sldIdLst>
    <p:sldId id="256" r:id="rId2"/>
    <p:sldId id="263" r:id="rId3"/>
    <p:sldId id="264" r:id="rId4"/>
    <p:sldId id="266" r:id="rId5"/>
    <p:sldId id="265" r:id="rId6"/>
    <p:sldId id="268" r:id="rId7"/>
    <p:sldId id="267" r:id="rId8"/>
    <p:sldId id="271" r:id="rId9"/>
    <p:sldId id="270" r:id="rId10"/>
    <p:sldId id="269" r:id="rId11"/>
    <p:sldId id="273" r:id="rId12"/>
    <p:sldId id="272" r:id="rId13"/>
    <p:sldId id="275" r:id="rId14"/>
    <p:sldId id="276" r:id="rId15"/>
    <p:sldId id="277" r:id="rId16"/>
    <p:sldId id="278" r:id="rId17"/>
    <p:sldId id="279" r:id="rId18"/>
    <p:sldId id="280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26"/>
    <p:restoredTop sz="94694"/>
  </p:normalViewPr>
  <p:slideViewPr>
    <p:cSldViewPr snapToGrid="0" snapToObjects="1">
      <p:cViewPr>
        <p:scale>
          <a:sx n="50" d="100"/>
          <a:sy n="50" d="100"/>
        </p:scale>
        <p:origin x="1389" y="3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2024-03-25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0000"/>
          </a:blip>
          <a:srcRect/>
          <a:stretch/>
        </p:blipFill>
        <p:spPr>
          <a:xfrm>
            <a:off x="8418740" y="5755088"/>
            <a:ext cx="317318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418740" y="5742910"/>
            <a:ext cx="317318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emf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image" Target="../media/image46.emf"/><Relationship Id="rId7" Type="http://schemas.openxmlformats.org/officeDocument/2006/relationships/image" Target="../media/image48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420.png"/><Relationship Id="rId4" Type="http://schemas.openxmlformats.org/officeDocument/2006/relationships/image" Target="../media/image47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4.tiff"/><Relationship Id="rId4" Type="http://schemas.openxmlformats.org/officeDocument/2006/relationships/image" Target="../media/image53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8/s41597-023-02898-2" TargetMode="External"/><Relationship Id="rId7" Type="http://schemas.openxmlformats.org/officeDocument/2006/relationships/hyperlink" Target="https://doi.org/10.3390/photonics8040101" TargetMode="External"/><Relationship Id="rId2" Type="http://schemas.openxmlformats.org/officeDocument/2006/relationships/hyperlink" Target="https://doi.org/10.1364/OME.513971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doi.org/10.1364/OL.423800" TargetMode="External"/><Relationship Id="rId5" Type="http://schemas.openxmlformats.org/officeDocument/2006/relationships/hyperlink" Target="https://doi.org/10.1364/OE.434238" TargetMode="External"/><Relationship Id="rId4" Type="http://schemas.openxmlformats.org/officeDocument/2006/relationships/hyperlink" Target="https://doi.org/10.1063/5.0089925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emf"/><Relationship Id="rId7" Type="http://schemas.openxmlformats.org/officeDocument/2006/relationships/image" Target="../media/image14.sv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github.com/polyanskiy/co2amp" TargetMode="External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emf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175" y="1924185"/>
            <a:ext cx="10334625" cy="194746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</a:pPr>
            <a:r>
              <a:rPr lang="en-US" sz="2400" dirty="0"/>
              <a:t>AE-101</a:t>
            </a:r>
            <a:br>
              <a:rPr lang="en-US" sz="2400" dirty="0"/>
            </a:br>
            <a:r>
              <a:rPr lang="en-US" sz="3600" dirty="0"/>
              <a:t>Optical Materials for Ultrahigh-Power​</a:t>
            </a:r>
            <a:br>
              <a:rPr lang="en-US" sz="3600" dirty="0"/>
            </a:br>
            <a:r>
              <a:rPr lang="en-US" sz="3600" dirty="0"/>
              <a:t>Long-Wave Infrared Lasers</a:t>
            </a:r>
            <a:br>
              <a:rPr lang="en-US" sz="2400" dirty="0"/>
            </a:br>
            <a:r>
              <a:rPr lang="en-US" sz="2400" b="0" dirty="0"/>
              <a:t>Close-out report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26</a:t>
            </a:r>
            <a:r>
              <a:rPr lang="en-US" baseline="30000" dirty="0"/>
              <a:t>th</a:t>
            </a:r>
            <a:r>
              <a:rPr lang="en-US" dirty="0"/>
              <a:t> ATF Users’ Meeting</a:t>
            </a:r>
          </a:p>
          <a:p>
            <a:r>
              <a:rPr lang="en-US" dirty="0"/>
              <a:t>2024-03-26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Misha Polyanskiy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799C7C-3EE1-00E0-1560-3D974D584E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1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69A8AD9-2E87-B7D5-AAE5-CECEBBAD4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146" y="-4358"/>
            <a:ext cx="11972854" cy="68392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Next-generation CO</a:t>
            </a:r>
            <a:r>
              <a:rPr lang="en-US" baseline="-25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 laser: Post-compression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FD801E0-78CD-6E73-78C2-5C34253FBF0C}"/>
                  </a:ext>
                </a:extLst>
              </p:cNvPr>
              <p:cNvSpPr txBox="1"/>
              <p:nvPr/>
            </p:nvSpPr>
            <p:spPr>
              <a:xfrm>
                <a:off x="3267142" y="4306904"/>
                <a:ext cx="2629224" cy="129266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sz="2800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800" b="0" i="1" dirty="0">
                  <a:solidFill>
                    <a:schemeClr val="accent4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:r>
                  <a:rPr lang="en-US" sz="2800" dirty="0">
                    <a:solidFill>
                      <a:schemeClr val="bg1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Self-phase modulation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FD801E0-78CD-6E73-78C2-5C34253FBF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7142" y="4306904"/>
                <a:ext cx="2629224" cy="1292662"/>
              </a:xfrm>
              <a:prstGeom prst="rect">
                <a:avLst/>
              </a:prstGeom>
              <a:blipFill>
                <a:blip r:embed="rId2"/>
                <a:stretch>
                  <a:fillRect b="-155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Shape&#10;&#10;Description automatically generated with low confidence">
            <a:extLst>
              <a:ext uri="{FF2B5EF4-FFF2-40B4-BE49-F238E27FC236}">
                <a16:creationId xmlns:a16="http://schemas.microsoft.com/office/drawing/2014/main" id="{959786E0-26EC-ED45-8285-1907E26A9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172" y="2076866"/>
            <a:ext cx="9579647" cy="21219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5B9DC50-8404-0F26-DE1F-3345D8CBE966}"/>
                  </a:ext>
                </a:extLst>
              </p:cNvPr>
              <p:cNvSpPr txBox="1"/>
              <p:nvPr/>
            </p:nvSpPr>
            <p:spPr>
              <a:xfrm>
                <a:off x="6610039" y="4309415"/>
                <a:ext cx="2629224" cy="129266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sz="2800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sz="2800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</m:d>
                    </m:oMath>
                  </m:oMathPara>
                </a14:m>
                <a:endParaRPr lang="en-US" sz="2800" b="0" i="1" dirty="0">
                  <a:solidFill>
                    <a:schemeClr val="accent4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:r>
                  <a:rPr lang="en-US" sz="2800" dirty="0">
                    <a:solidFill>
                      <a:schemeClr val="bg1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Linear dispersion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5B9DC50-8404-0F26-DE1F-3345D8CBE9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0039" y="4309415"/>
                <a:ext cx="2629224" cy="1292662"/>
              </a:xfrm>
              <a:prstGeom prst="rect">
                <a:avLst/>
              </a:prstGeom>
              <a:blipFill>
                <a:blip r:embed="rId4"/>
                <a:stretch>
                  <a:fillRect b="-155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8159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F3236F-186E-96D9-49E4-92F933986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FB32DA-C90A-8524-D32B-C136208BF25A}"/>
              </a:ext>
            </a:extLst>
          </p:cNvPr>
          <p:cNvSpPr txBox="1"/>
          <p:nvPr/>
        </p:nvSpPr>
        <p:spPr>
          <a:xfrm>
            <a:off x="6259617" y="6312036"/>
            <a:ext cx="880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spc="0" baseline="0">
                <a:ln/>
                <a:solidFill>
                  <a:srgbClr val="FFFFFF"/>
                </a:solidFill>
                <a:latin typeface="Arial"/>
                <a:cs typeface="Arial"/>
                <a:sym typeface="Arial"/>
                <a:rtl val="0"/>
              </a:rPr>
              <a:t>278 mJ</a:t>
            </a:r>
          </a:p>
        </p:txBody>
      </p:sp>
      <p:sp>
        <p:nvSpPr>
          <p:cNvPr id="6" name="Freeform 12">
            <a:extLst>
              <a:ext uri="{FF2B5EF4-FFF2-40B4-BE49-F238E27FC236}">
                <a16:creationId xmlns:a16="http://schemas.microsoft.com/office/drawing/2014/main" id="{5077DC66-C3D4-0CA0-E93A-99C36B7DB71A}"/>
              </a:ext>
            </a:extLst>
          </p:cNvPr>
          <p:cNvSpPr>
            <a:spLocks noEditPoints="1"/>
          </p:cNvSpPr>
          <p:nvPr/>
        </p:nvSpPr>
        <p:spPr bwMode="auto">
          <a:xfrm>
            <a:off x="895350" y="2297113"/>
            <a:ext cx="276225" cy="293688"/>
          </a:xfrm>
          <a:custGeom>
            <a:avLst/>
            <a:gdLst>
              <a:gd name="T0" fmla="*/ 3 w 174"/>
              <a:gd name="T1" fmla="*/ 185 h 185"/>
              <a:gd name="T2" fmla="*/ 148 w 174"/>
              <a:gd name="T3" fmla="*/ 31 h 185"/>
              <a:gd name="T4" fmla="*/ 145 w 174"/>
              <a:gd name="T5" fmla="*/ 28 h 185"/>
              <a:gd name="T6" fmla="*/ 0 w 174"/>
              <a:gd name="T7" fmla="*/ 182 h 185"/>
              <a:gd name="T8" fmla="*/ 3 w 174"/>
              <a:gd name="T9" fmla="*/ 185 h 185"/>
              <a:gd name="T10" fmla="*/ 158 w 174"/>
              <a:gd name="T11" fmla="*/ 52 h 185"/>
              <a:gd name="T12" fmla="*/ 174 w 174"/>
              <a:gd name="T13" fmla="*/ 0 h 185"/>
              <a:gd name="T14" fmla="*/ 123 w 174"/>
              <a:gd name="T15" fmla="*/ 19 h 185"/>
              <a:gd name="T16" fmla="*/ 158 w 174"/>
              <a:gd name="T17" fmla="*/ 52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4" h="185">
                <a:moveTo>
                  <a:pt x="3" y="185"/>
                </a:moveTo>
                <a:lnTo>
                  <a:pt x="148" y="31"/>
                </a:lnTo>
                <a:lnTo>
                  <a:pt x="145" y="28"/>
                </a:lnTo>
                <a:lnTo>
                  <a:pt x="0" y="182"/>
                </a:lnTo>
                <a:lnTo>
                  <a:pt x="3" y="185"/>
                </a:lnTo>
                <a:close/>
                <a:moveTo>
                  <a:pt x="158" y="52"/>
                </a:moveTo>
                <a:lnTo>
                  <a:pt x="174" y="0"/>
                </a:lnTo>
                <a:lnTo>
                  <a:pt x="123" y="19"/>
                </a:lnTo>
                <a:lnTo>
                  <a:pt x="158" y="52"/>
                </a:lnTo>
                <a:close/>
              </a:path>
            </a:pathLst>
          </a:custGeom>
          <a:solidFill>
            <a:srgbClr val="FFFFFF"/>
          </a:solidFill>
          <a:ln w="0" cap="flat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9987A1D-F51E-4B37-7E44-C8C318547141}"/>
              </a:ext>
            </a:extLst>
          </p:cNvPr>
          <p:cNvGrpSpPr/>
          <p:nvPr/>
        </p:nvGrpSpPr>
        <p:grpSpPr>
          <a:xfrm>
            <a:off x="981553" y="3598533"/>
            <a:ext cx="3468733" cy="2329162"/>
            <a:chOff x="491631" y="4508697"/>
            <a:chExt cx="3468733" cy="232916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D3FB385-6C19-3655-60B6-FC268852C785}"/>
                </a:ext>
              </a:extLst>
            </p:cNvPr>
            <p:cNvSpPr/>
            <p:nvPr/>
          </p:nvSpPr>
          <p:spPr>
            <a:xfrm>
              <a:off x="2199890" y="4841570"/>
              <a:ext cx="1444456" cy="1439897"/>
            </a:xfrm>
            <a:custGeom>
              <a:avLst/>
              <a:gdLst>
                <a:gd name="connsiteX0" fmla="*/ 0 w 1444456"/>
                <a:gd name="connsiteY0" fmla="*/ 0 h 1439897"/>
                <a:gd name="connsiteX1" fmla="*/ 1444456 w 1444456"/>
                <a:gd name="connsiteY1" fmla="*/ 0 h 1439897"/>
                <a:gd name="connsiteX2" fmla="*/ 1444456 w 1444456"/>
                <a:gd name="connsiteY2" fmla="*/ 1439897 h 1439897"/>
                <a:gd name="connsiteX3" fmla="*/ 0 w 1444456"/>
                <a:gd name="connsiteY3" fmla="*/ 1439897 h 1439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4456" h="1439897">
                  <a:moveTo>
                    <a:pt x="0" y="0"/>
                  </a:moveTo>
                  <a:lnTo>
                    <a:pt x="1444456" y="0"/>
                  </a:lnTo>
                  <a:lnTo>
                    <a:pt x="1444456" y="1439897"/>
                  </a:lnTo>
                  <a:lnTo>
                    <a:pt x="0" y="1439897"/>
                  </a:lnTo>
                  <a:close/>
                </a:path>
              </a:pathLst>
            </a:custGeom>
            <a:solidFill>
              <a:srgbClr val="FFFFFF"/>
            </a:solidFill>
            <a:ln w="3168" cap="sq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en-US" sz="160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E3D2023-BFA7-0B07-F423-9071ED3EF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01474" y="4843149"/>
              <a:ext cx="1444456" cy="1439897"/>
            </a:xfrm>
            <a:custGeom>
              <a:avLst/>
              <a:gdLst>
                <a:gd name="connsiteX0" fmla="*/ 0 w 1444456"/>
                <a:gd name="connsiteY0" fmla="*/ 0 h 1439897"/>
                <a:gd name="connsiteX1" fmla="*/ 1444456 w 1444456"/>
                <a:gd name="connsiteY1" fmla="*/ 0 h 1439897"/>
                <a:gd name="connsiteX2" fmla="*/ 1444456 w 1444456"/>
                <a:gd name="connsiteY2" fmla="*/ 1439897 h 1439897"/>
                <a:gd name="connsiteX3" fmla="*/ 0 w 1444456"/>
                <a:gd name="connsiteY3" fmla="*/ 1439897 h 1439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4456" h="1439897">
                  <a:moveTo>
                    <a:pt x="0" y="0"/>
                  </a:moveTo>
                  <a:lnTo>
                    <a:pt x="1444456" y="0"/>
                  </a:lnTo>
                  <a:lnTo>
                    <a:pt x="1444456" y="1439897"/>
                  </a:lnTo>
                  <a:lnTo>
                    <a:pt x="0" y="1439897"/>
                  </a:lnTo>
                  <a:close/>
                </a:path>
              </a:pathLst>
            </a:custGeom>
          </p:spPr>
        </p:pic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2263F97-0EDB-89E3-EDCD-947C515E2A3C}"/>
                </a:ext>
              </a:extLst>
            </p:cNvPr>
            <p:cNvSpPr/>
            <p:nvPr/>
          </p:nvSpPr>
          <p:spPr>
            <a:xfrm>
              <a:off x="532252" y="4843149"/>
              <a:ext cx="1444456" cy="1439897"/>
            </a:xfrm>
            <a:custGeom>
              <a:avLst/>
              <a:gdLst>
                <a:gd name="connsiteX0" fmla="*/ 0 w 1444456"/>
                <a:gd name="connsiteY0" fmla="*/ 0 h 1439897"/>
                <a:gd name="connsiteX1" fmla="*/ 1444456 w 1444456"/>
                <a:gd name="connsiteY1" fmla="*/ 0 h 1439897"/>
                <a:gd name="connsiteX2" fmla="*/ 1444456 w 1444456"/>
                <a:gd name="connsiteY2" fmla="*/ 1439897 h 1439897"/>
                <a:gd name="connsiteX3" fmla="*/ 0 w 1444456"/>
                <a:gd name="connsiteY3" fmla="*/ 1439897 h 1439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4456" h="1439897">
                  <a:moveTo>
                    <a:pt x="0" y="0"/>
                  </a:moveTo>
                  <a:lnTo>
                    <a:pt x="1444456" y="0"/>
                  </a:lnTo>
                  <a:lnTo>
                    <a:pt x="1444456" y="1439897"/>
                  </a:lnTo>
                  <a:lnTo>
                    <a:pt x="0" y="1439897"/>
                  </a:lnTo>
                  <a:close/>
                </a:path>
              </a:pathLst>
            </a:custGeom>
            <a:solidFill>
              <a:srgbClr val="FFFFFF"/>
            </a:solidFill>
            <a:ln w="3168" cap="sq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en-US" sz="160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25B0F0-B5B1-196F-DA28-70486F893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3836" y="4844728"/>
              <a:ext cx="1444456" cy="1439897"/>
            </a:xfrm>
            <a:custGeom>
              <a:avLst/>
              <a:gdLst>
                <a:gd name="connsiteX0" fmla="*/ 0 w 1444456"/>
                <a:gd name="connsiteY0" fmla="*/ 0 h 1439897"/>
                <a:gd name="connsiteX1" fmla="*/ 1444456 w 1444456"/>
                <a:gd name="connsiteY1" fmla="*/ 0 h 1439897"/>
                <a:gd name="connsiteX2" fmla="*/ 1444456 w 1444456"/>
                <a:gd name="connsiteY2" fmla="*/ 1439897 h 1439897"/>
                <a:gd name="connsiteX3" fmla="*/ 0 w 1444456"/>
                <a:gd name="connsiteY3" fmla="*/ 1439897 h 1439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4456" h="1439897">
                  <a:moveTo>
                    <a:pt x="0" y="0"/>
                  </a:moveTo>
                  <a:lnTo>
                    <a:pt x="1444456" y="0"/>
                  </a:lnTo>
                  <a:lnTo>
                    <a:pt x="1444456" y="1439897"/>
                  </a:lnTo>
                  <a:lnTo>
                    <a:pt x="0" y="1439897"/>
                  </a:lnTo>
                  <a:close/>
                </a:path>
              </a:pathLst>
            </a:cu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276F76F-1B6A-D871-443C-52B65761AC50}"/>
                </a:ext>
              </a:extLst>
            </p:cNvPr>
            <p:cNvSpPr txBox="1"/>
            <p:nvPr/>
          </p:nvSpPr>
          <p:spPr>
            <a:xfrm>
              <a:off x="491631" y="4508697"/>
              <a:ext cx="15414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000" b="1" spc="0" baseline="0" dirty="0">
                  <a:ln/>
                  <a:solidFill>
                    <a:srgbClr val="000066"/>
                  </a:solidFill>
                  <a:latin typeface="Arial"/>
                  <a:cs typeface="Arial"/>
                  <a:sym typeface="Arial"/>
                  <a:rtl val="0"/>
                </a:rPr>
                <a:t>In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32312B1-9D41-8E4A-F096-4BC9F717974A}"/>
                </a:ext>
              </a:extLst>
            </p:cNvPr>
            <p:cNvSpPr txBox="1"/>
            <p:nvPr/>
          </p:nvSpPr>
          <p:spPr>
            <a:xfrm>
              <a:off x="2134756" y="5757559"/>
              <a:ext cx="10230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spc="0" baseline="0" dirty="0">
                  <a:ln/>
                  <a:solidFill>
                    <a:srgbClr val="FFFFFF"/>
                  </a:solidFill>
                  <a:latin typeface="Arial"/>
                  <a:cs typeface="Arial"/>
                  <a:sym typeface="Arial"/>
                  <a:rtl val="0"/>
                </a:rPr>
                <a:t>290 fs</a:t>
              </a:r>
            </a:p>
          </p:txBody>
        </p:sp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E92C495D-5EAE-560C-A6A1-9DB76031006F}"/>
                </a:ext>
              </a:extLst>
            </p:cNvPr>
            <p:cNvSpPr txBox="1">
              <a:spLocks/>
            </p:cNvSpPr>
            <p:nvPr/>
          </p:nvSpPr>
          <p:spPr>
            <a:xfrm>
              <a:off x="916852" y="6346101"/>
              <a:ext cx="2316874" cy="49175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+mn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200" b="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Autocorrelation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D3A4C06-D80C-31E2-EF94-EC7B7C9C1B06}"/>
                </a:ext>
              </a:extLst>
            </p:cNvPr>
            <p:cNvCxnSpPr>
              <a:cxnSpLocks/>
            </p:cNvCxnSpPr>
            <p:nvPr/>
          </p:nvCxnSpPr>
          <p:spPr>
            <a:xfrm>
              <a:off x="533836" y="6413713"/>
              <a:ext cx="3112094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E8E1048-B589-E9DF-D6C9-645B0AC73A8B}"/>
                </a:ext>
              </a:extLst>
            </p:cNvPr>
            <p:cNvSpPr txBox="1"/>
            <p:nvPr/>
          </p:nvSpPr>
          <p:spPr>
            <a:xfrm>
              <a:off x="512711" y="5757559"/>
              <a:ext cx="7665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spc="0" baseline="0" dirty="0">
                  <a:ln/>
                  <a:solidFill>
                    <a:srgbClr val="FFFFFF"/>
                  </a:solidFill>
                  <a:latin typeface="Arial"/>
                  <a:cs typeface="Arial"/>
                  <a:sym typeface="Arial"/>
                  <a:rtl val="0"/>
                </a:rPr>
                <a:t>2 ps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A6B7878-88B4-225C-9FF1-8C738EB3828F}"/>
                </a:ext>
              </a:extLst>
            </p:cNvPr>
            <p:cNvSpPr txBox="1"/>
            <p:nvPr/>
          </p:nvSpPr>
          <p:spPr>
            <a:xfrm>
              <a:off x="2139785" y="4508697"/>
              <a:ext cx="18205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000" b="1" spc="0" baseline="0" dirty="0">
                  <a:ln/>
                  <a:solidFill>
                    <a:srgbClr val="000066"/>
                  </a:solidFill>
                  <a:latin typeface="Arial"/>
                  <a:cs typeface="Arial"/>
                  <a:sym typeface="Arial"/>
                  <a:rtl val="0"/>
                </a:rPr>
                <a:t>Out</a:t>
              </a:r>
            </a:p>
          </p:txBody>
        </p:sp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45850FD7-FBED-6CF3-5864-FF179F0FAB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78267" y="3298176"/>
            <a:ext cx="6947258" cy="27982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6BBE2A5-FB0C-06AA-80B1-71656B3CC0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2288" y="156927"/>
            <a:ext cx="9738347" cy="3481705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B60BA1DA-C6E9-830C-1A28-40BCF2B6E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146" y="-4358"/>
            <a:ext cx="11049000" cy="68392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Proof of principle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C167D6-33B1-F7C5-5026-BBA66F7B72A2}"/>
              </a:ext>
            </a:extLst>
          </p:cNvPr>
          <p:cNvSpPr txBox="1"/>
          <p:nvPr/>
        </p:nvSpPr>
        <p:spPr>
          <a:xfrm>
            <a:off x="1002342" y="1720265"/>
            <a:ext cx="2004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2 ps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EF28CC2-AAD0-CF4E-BCB3-F341D06F966D}"/>
              </a:ext>
            </a:extLst>
          </p:cNvPr>
          <p:cNvSpPr txBox="1"/>
          <p:nvPr/>
        </p:nvSpPr>
        <p:spPr>
          <a:xfrm flipH="1">
            <a:off x="5911945" y="2849377"/>
            <a:ext cx="2417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5 mm dia.</a:t>
            </a:r>
            <a:br>
              <a:rPr lang="en-US" sz="2400" b="1" dirty="0">
                <a:solidFill>
                  <a:srgbClr val="C00000"/>
                </a:solidFill>
              </a:rPr>
            </a:br>
            <a:r>
              <a:rPr lang="en-US" sz="2400" b="1" dirty="0">
                <a:solidFill>
                  <a:srgbClr val="C00000"/>
                </a:solidFill>
              </a:rPr>
              <a:t>beam center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B691A36-ABC7-E970-9635-D5A4B1CE5B61}"/>
              </a:ext>
            </a:extLst>
          </p:cNvPr>
          <p:cNvSpPr txBox="1"/>
          <p:nvPr/>
        </p:nvSpPr>
        <p:spPr>
          <a:xfrm flipH="1">
            <a:off x="9338566" y="3142696"/>
            <a:ext cx="2417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Whole beam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163800E-B46A-B493-CC26-FCA942E8AEE0}"/>
              </a:ext>
            </a:extLst>
          </p:cNvPr>
          <p:cNvSpPr txBox="1"/>
          <p:nvPr/>
        </p:nvSpPr>
        <p:spPr>
          <a:xfrm flipH="1">
            <a:off x="7529731" y="5472688"/>
            <a:ext cx="679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64CAA03-9C18-5F00-8B2D-DC936310C135}"/>
              </a:ext>
            </a:extLst>
          </p:cNvPr>
          <p:cNvSpPr txBox="1"/>
          <p:nvPr/>
        </p:nvSpPr>
        <p:spPr>
          <a:xfrm flipH="1">
            <a:off x="7260882" y="4204557"/>
            <a:ext cx="679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5050"/>
                </a:solidFill>
              </a:rPr>
              <a:t>out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D0BE760-94E9-F184-D6C7-DCF48435112A}"/>
              </a:ext>
            </a:extLst>
          </p:cNvPr>
          <p:cNvSpPr txBox="1"/>
          <p:nvPr/>
        </p:nvSpPr>
        <p:spPr>
          <a:xfrm flipH="1">
            <a:off x="10919753" y="5238401"/>
            <a:ext cx="679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700FC75-CEF0-7046-6669-8BDFE2040EE7}"/>
              </a:ext>
            </a:extLst>
          </p:cNvPr>
          <p:cNvSpPr txBox="1"/>
          <p:nvPr/>
        </p:nvSpPr>
        <p:spPr>
          <a:xfrm flipH="1">
            <a:off x="10659632" y="4204557"/>
            <a:ext cx="679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5050"/>
                </a:solidFill>
              </a:rPr>
              <a:t>out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F0414A-1AF6-1875-6579-1E2FB2D2C404}"/>
              </a:ext>
            </a:extLst>
          </p:cNvPr>
          <p:cNvSpPr txBox="1"/>
          <p:nvPr/>
        </p:nvSpPr>
        <p:spPr>
          <a:xfrm>
            <a:off x="219146" y="6316595"/>
            <a:ext cx="80561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C00000"/>
                </a:solidFill>
              </a:rPr>
              <a:t>Polyanskiy et al. </a:t>
            </a:r>
            <a:r>
              <a:rPr lang="en-US" sz="2800" i="1" dirty="0">
                <a:solidFill>
                  <a:srgbClr val="C00000"/>
                </a:solidFill>
              </a:rPr>
              <a:t>Opt. Express </a:t>
            </a:r>
            <a:r>
              <a:rPr lang="en-US" sz="2800" b="1" dirty="0">
                <a:solidFill>
                  <a:srgbClr val="C00000"/>
                </a:solidFill>
              </a:rPr>
              <a:t>29</a:t>
            </a:r>
            <a:r>
              <a:rPr lang="en-US" sz="2800" dirty="0">
                <a:solidFill>
                  <a:srgbClr val="C00000"/>
                </a:solidFill>
              </a:rPr>
              <a:t>, 31714 (2021)</a:t>
            </a:r>
          </a:p>
        </p:txBody>
      </p:sp>
    </p:spTree>
    <p:extLst>
      <p:ext uri="{BB962C8B-B14F-4D97-AF65-F5344CB8AC3E}">
        <p14:creationId xmlns:p14="http://schemas.microsoft.com/office/powerpoint/2010/main" val="3056384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A25B0B-D1A4-C92E-96A2-87F1EEABEC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1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324AFD-F230-B903-AD22-78C891A505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51" y="454921"/>
            <a:ext cx="9656556" cy="2577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66FFCC-D5E6-811F-65D6-F9A8481DB1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34" y="2676390"/>
            <a:ext cx="688340" cy="712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8BA35D-E213-4137-7DB4-1BE00AC8F1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444" y="2702485"/>
            <a:ext cx="5658570" cy="2823112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D08F5FF-2166-E99A-4B59-86C9846A0758}"/>
                  </a:ext>
                </a:extLst>
              </p:cNvPr>
              <p:cNvSpPr txBox="1"/>
              <p:nvPr/>
            </p:nvSpPr>
            <p:spPr>
              <a:xfrm>
                <a:off x="6681699" y="4418451"/>
                <a:ext cx="341657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=0.625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𝑎𝑢𝑡𝑜</m:t>
                          </m:r>
                        </m:sub>
                      </m:sSub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= 675 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𝑓𝑠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D08F5FF-2166-E99A-4B59-86C9846A07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1699" y="4418451"/>
                <a:ext cx="3416576" cy="369332"/>
              </a:xfrm>
              <a:prstGeom prst="rect">
                <a:avLst/>
              </a:prstGeom>
              <a:blipFill>
                <a:blip r:embed="rId5"/>
                <a:stretch>
                  <a:fillRect l="-357" r="-2317" b="-3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2209ED0-E31B-D0EC-4E06-4CDBB8E5117B}"/>
                  </a:ext>
                </a:extLst>
              </p:cNvPr>
              <p:cNvSpPr txBox="1"/>
              <p:nvPr/>
            </p:nvSpPr>
            <p:spPr>
              <a:xfrm>
                <a:off x="6576252" y="4688194"/>
                <a:ext cx="199420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=1.55 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𝑇𝑊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2209ED0-E31B-D0EC-4E06-4CDBB8E511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6252" y="4688194"/>
                <a:ext cx="1994200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A2D0BEB8-69D4-8755-6419-CBFB162A10A6}"/>
              </a:ext>
            </a:extLst>
          </p:cNvPr>
          <p:cNvSpPr txBox="1"/>
          <p:nvPr/>
        </p:nvSpPr>
        <p:spPr>
          <a:xfrm>
            <a:off x="6225912" y="5419602"/>
            <a:ext cx="4788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measured  within a central portion of the beam containing 30% of the total energy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9823AA-8918-9987-AF22-86FB56874715}"/>
              </a:ext>
            </a:extLst>
          </p:cNvPr>
          <p:cNvSpPr txBox="1"/>
          <p:nvPr/>
        </p:nvSpPr>
        <p:spPr>
          <a:xfrm>
            <a:off x="5640962" y="6079913"/>
            <a:ext cx="5319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Most powerful long-wave infrared</a:t>
            </a:r>
            <a:br>
              <a:rPr lang="en-US" i="1" dirty="0">
                <a:solidFill>
                  <a:srgbClr val="FF0000"/>
                </a:solidFill>
              </a:rPr>
            </a:br>
            <a:r>
              <a:rPr lang="en-US" i="1" dirty="0">
                <a:solidFill>
                  <a:srgbClr val="FF0000"/>
                </a:solidFill>
              </a:rPr>
              <a:t>sub-picosecond pulse ever obtained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9FE643-E611-EAE0-2F9C-BD4AAEA1AB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21" y="1686920"/>
            <a:ext cx="697230" cy="6737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ABEFDAB-2507-0EA4-7D5D-D4C53EFFB947}"/>
              </a:ext>
            </a:extLst>
          </p:cNvPr>
          <p:cNvGrpSpPr/>
          <p:nvPr/>
        </p:nvGrpSpPr>
        <p:grpSpPr>
          <a:xfrm>
            <a:off x="765978" y="3988940"/>
            <a:ext cx="3715512" cy="2793492"/>
            <a:chOff x="1617093" y="3391037"/>
            <a:chExt cx="3715512" cy="279349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1D1AE77-36CC-8AF8-6D87-DE19641EC0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17093" y="3391037"/>
              <a:ext cx="3715512" cy="2793492"/>
            </a:xfrm>
            <a:prstGeom prst="rect">
              <a:avLst/>
            </a:prstGeom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A77724E-A05C-1A73-6808-70C130C9029B}"/>
                </a:ext>
              </a:extLst>
            </p:cNvPr>
            <p:cNvCxnSpPr>
              <a:cxnSpLocks/>
            </p:cNvCxnSpPr>
            <p:nvPr/>
          </p:nvCxnSpPr>
          <p:spPr>
            <a:xfrm>
              <a:off x="3066460" y="5247917"/>
              <a:ext cx="396938" cy="205429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9A4381C-23BF-D423-51B7-AD0DF86EF16F}"/>
                </a:ext>
              </a:extLst>
            </p:cNvPr>
            <p:cNvSpPr txBox="1"/>
            <p:nvPr/>
          </p:nvSpPr>
          <p:spPr>
            <a:xfrm>
              <a:off x="3190859" y="3722087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50000"/>
                    </a:schemeClr>
                  </a:solidFill>
                </a:rPr>
                <a:t>IN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D763546-A40B-8DEE-EFA8-8E241586EA8C}"/>
                </a:ext>
              </a:extLst>
            </p:cNvPr>
            <p:cNvSpPr txBox="1"/>
            <p:nvPr/>
          </p:nvSpPr>
          <p:spPr>
            <a:xfrm>
              <a:off x="2487048" y="4103087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CC"/>
                  </a:solidFill>
                </a:rPr>
                <a:t>OUT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BE34746-CC90-1050-AA3D-6A35424EB504}"/>
                </a:ext>
              </a:extLst>
            </p:cNvPr>
            <p:cNvSpPr txBox="1"/>
            <p:nvPr/>
          </p:nvSpPr>
          <p:spPr>
            <a:xfrm>
              <a:off x="2374464" y="4610918"/>
              <a:ext cx="82586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Beam</a:t>
              </a:r>
              <a:br>
                <a:rPr lang="en-US" dirty="0">
                  <a:solidFill>
                    <a:srgbClr val="C00000"/>
                  </a:solidFill>
                </a:rPr>
              </a:br>
              <a:r>
                <a:rPr lang="en-US" dirty="0">
                  <a:solidFill>
                    <a:srgbClr val="C00000"/>
                  </a:solidFill>
                </a:rPr>
                <a:t>center</a:t>
              </a:r>
              <a:br>
                <a:rPr lang="en-US" dirty="0">
                  <a:solidFill>
                    <a:srgbClr val="C00000"/>
                  </a:solidFill>
                </a:rPr>
              </a:br>
              <a:r>
                <a:rPr lang="en-US" dirty="0">
                  <a:solidFill>
                    <a:srgbClr val="C00000"/>
                  </a:solidFill>
                </a:rPr>
                <a:t>700 fs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274A064-EFA7-AF8E-8D69-653CFDF15664}"/>
                </a:ext>
              </a:extLst>
            </p:cNvPr>
            <p:cNvCxnSpPr>
              <a:cxnSpLocks/>
            </p:cNvCxnSpPr>
            <p:nvPr/>
          </p:nvCxnSpPr>
          <p:spPr>
            <a:xfrm>
              <a:off x="3149373" y="4454971"/>
              <a:ext cx="396938" cy="205429"/>
            </a:xfrm>
            <a:prstGeom prst="straightConnector1">
              <a:avLst/>
            </a:prstGeom>
            <a:ln w="19050">
              <a:solidFill>
                <a:srgbClr val="0000CC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E188F11-03D2-EF08-D9F0-9FBAD5BA6871}"/>
              </a:ext>
            </a:extLst>
          </p:cNvPr>
          <p:cNvSpPr txBox="1"/>
          <p:nvPr/>
        </p:nvSpPr>
        <p:spPr>
          <a:xfrm>
            <a:off x="3235518" y="3744155"/>
            <a:ext cx="1024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Model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ABD904F-03A6-B4C6-39CD-809CB06C952A}"/>
              </a:ext>
            </a:extLst>
          </p:cNvPr>
          <p:cNvSpPr txBox="1"/>
          <p:nvPr/>
        </p:nvSpPr>
        <p:spPr>
          <a:xfrm>
            <a:off x="9362819" y="2294296"/>
            <a:ext cx="1742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Experiment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2AA6AFB-1697-A766-3393-E32BC5C20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146" y="-4358"/>
            <a:ext cx="6743629" cy="68392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</a:t>
            </a:r>
            <a:r>
              <a:rPr lang="en-US" baseline="30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st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Prototype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C07DBB-3018-2F83-41A0-A398ACCF0619}"/>
              </a:ext>
            </a:extLst>
          </p:cNvPr>
          <p:cNvSpPr txBox="1"/>
          <p:nvPr/>
        </p:nvSpPr>
        <p:spPr>
          <a:xfrm>
            <a:off x="4924926" y="0"/>
            <a:ext cx="726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Pogorelsky et al. – </a:t>
            </a:r>
            <a:r>
              <a:rPr lang="en-US" sz="2400" i="1" dirty="0">
                <a:solidFill>
                  <a:srgbClr val="C00000"/>
                </a:solidFill>
              </a:rPr>
              <a:t>Front. Phys. (accepted)</a:t>
            </a:r>
          </a:p>
        </p:txBody>
      </p:sp>
    </p:spTree>
    <p:extLst>
      <p:ext uri="{BB962C8B-B14F-4D97-AF65-F5344CB8AC3E}">
        <p14:creationId xmlns:p14="http://schemas.microsoft.com/office/powerpoint/2010/main" val="4286533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99AF26-DA92-AA6E-5C40-994922756B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sz="1000" dirty="0"/>
          </a:p>
        </p:txBody>
      </p:sp>
      <p:pic>
        <p:nvPicPr>
          <p:cNvPr id="5" name="Picture 4" descr="A diagram of a beam profiler&#10;&#10;Description automatically generated">
            <a:extLst>
              <a:ext uri="{FF2B5EF4-FFF2-40B4-BE49-F238E27FC236}">
                <a16:creationId xmlns:a16="http://schemas.microsoft.com/office/drawing/2014/main" id="{65A6BA9F-B65F-CE3A-4D81-3F3E2CD3D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374" y="1728898"/>
            <a:ext cx="7418625" cy="340020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50320B5-DD44-6A82-AA69-C2A39BCC8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0"/>
            <a:ext cx="11049000" cy="740533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3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Set-up for laser-damage characterization</a:t>
            </a:r>
          </a:p>
        </p:txBody>
      </p:sp>
    </p:spTree>
    <p:extLst>
      <p:ext uri="{BB962C8B-B14F-4D97-AF65-F5344CB8AC3E}">
        <p14:creationId xmlns:p14="http://schemas.microsoft.com/office/powerpoint/2010/main" val="9455361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6E5F3A-E5A6-695A-3FF2-10D851A2A2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sz="1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AB5FC1-F7F1-F21A-47BF-730DD3CFFFD3}"/>
              </a:ext>
            </a:extLst>
          </p:cNvPr>
          <p:cNvSpPr/>
          <p:nvPr/>
        </p:nvSpPr>
        <p:spPr>
          <a:xfrm>
            <a:off x="1412577" y="153646"/>
            <a:ext cx="8428473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300" b="1" dirty="0">
                <a:solidFill>
                  <a:srgbClr val="FF0000"/>
                </a:solidFill>
                <a:ea typeface="+mj-ea"/>
                <a:cs typeface="Times New Roman" panose="02020603050405020304" pitchFamily="18" charset="0"/>
              </a:rPr>
              <a:t>Optical damage experiments </a:t>
            </a:r>
            <a:endParaRPr lang="en-US" sz="43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F3E7BA-AC47-5114-6FFF-9AB35FFF0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05747" y="1550905"/>
            <a:ext cx="2568541" cy="19264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E54859-83D7-C7AB-837D-5335EF3FB348}"/>
              </a:ext>
            </a:extLst>
          </p:cNvPr>
          <p:cNvSpPr txBox="1"/>
          <p:nvPr/>
        </p:nvSpPr>
        <p:spPr>
          <a:xfrm>
            <a:off x="3340305" y="3256907"/>
            <a:ext cx="916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Laser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93999DD-DD1D-2593-9674-96973869CE42}"/>
              </a:ext>
            </a:extLst>
          </p:cNvPr>
          <p:cNvCxnSpPr>
            <a:cxnSpLocks/>
          </p:cNvCxnSpPr>
          <p:nvPr/>
        </p:nvCxnSpPr>
        <p:spPr>
          <a:xfrm flipH="1">
            <a:off x="6801492" y="1941816"/>
            <a:ext cx="1705510" cy="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1921C50-DF32-5802-D255-184A3F552650}"/>
              </a:ext>
            </a:extLst>
          </p:cNvPr>
          <p:cNvCxnSpPr>
            <a:cxnSpLocks/>
          </p:cNvCxnSpPr>
          <p:nvPr/>
        </p:nvCxnSpPr>
        <p:spPr>
          <a:xfrm flipH="1" flipV="1">
            <a:off x="6801494" y="2845943"/>
            <a:ext cx="1705508" cy="1768587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71859DA6-E521-82BE-1BB1-FE78F484F9C8}"/>
              </a:ext>
            </a:extLst>
          </p:cNvPr>
          <p:cNvSpPr/>
          <p:nvPr/>
        </p:nvSpPr>
        <p:spPr>
          <a:xfrm>
            <a:off x="3775750" y="2265412"/>
            <a:ext cx="8755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Sample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782619-1752-2FED-C4E3-AE993E6BA706}"/>
              </a:ext>
            </a:extLst>
          </p:cNvPr>
          <p:cNvSpPr/>
          <p:nvPr/>
        </p:nvSpPr>
        <p:spPr>
          <a:xfrm>
            <a:off x="5324812" y="3860055"/>
            <a:ext cx="2621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Digital image of Al mirror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9EE35E-7BAB-6B78-A3C7-D41C4040BA26}"/>
              </a:ext>
            </a:extLst>
          </p:cNvPr>
          <p:cNvSpPr/>
          <p:nvPr/>
        </p:nvSpPr>
        <p:spPr>
          <a:xfrm>
            <a:off x="5562905" y="5558477"/>
            <a:ext cx="29440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Optical microscope image of damaged spot for low energy shot (but above damage threshold)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B6C139-DE84-216B-FB31-3B289CD1D0F5}"/>
              </a:ext>
            </a:extLst>
          </p:cNvPr>
          <p:cNvSpPr/>
          <p:nvPr/>
        </p:nvSpPr>
        <p:spPr>
          <a:xfrm>
            <a:off x="9265548" y="863850"/>
            <a:ext cx="10631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 mirror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9025321-8DEC-85BE-4596-D8792820DB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17" y="1141314"/>
            <a:ext cx="5002483" cy="3751862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0344259-9E2A-2C85-8B2E-D26447375A40}"/>
              </a:ext>
            </a:extLst>
          </p:cNvPr>
          <p:cNvCxnSpPr>
            <a:cxnSpLocks/>
          </p:cNvCxnSpPr>
          <p:nvPr/>
        </p:nvCxnSpPr>
        <p:spPr>
          <a:xfrm flipH="1">
            <a:off x="2863559" y="2082303"/>
            <a:ext cx="2916231" cy="717581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CB44E1B-18DB-9093-AC07-9C2F3242F2B5}"/>
              </a:ext>
            </a:extLst>
          </p:cNvPr>
          <p:cNvSpPr txBox="1"/>
          <p:nvPr/>
        </p:nvSpPr>
        <p:spPr>
          <a:xfrm>
            <a:off x="3492704" y="2952096"/>
            <a:ext cx="1175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Laser in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A59940-A6F6-5379-1B3F-296ECF0AC2A7}"/>
              </a:ext>
            </a:extLst>
          </p:cNvPr>
          <p:cNvSpPr/>
          <p:nvPr/>
        </p:nvSpPr>
        <p:spPr>
          <a:xfrm>
            <a:off x="3758022" y="1886170"/>
            <a:ext cx="11063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Sample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FFA54D1-CC9A-F2B4-095A-FB72A7B9B4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62" t="38419" r="23633" b="31318"/>
          <a:stretch/>
        </p:blipFill>
        <p:spPr>
          <a:xfrm>
            <a:off x="8560216" y="4487241"/>
            <a:ext cx="2576741" cy="23388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F1A08A8-CCD8-06CE-2920-60F86BB9C1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0" t="11162" r="20670" b="18949"/>
          <a:stretch/>
        </p:blipFill>
        <p:spPr>
          <a:xfrm>
            <a:off x="8560216" y="1295742"/>
            <a:ext cx="2794686" cy="253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38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B21E1E-DB14-3D6E-4C10-07549BECB0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 sz="1000" dirty="0"/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004074B5-419B-BD56-5D4B-50DDC2F0F0FA}"/>
              </a:ext>
            </a:extLst>
          </p:cNvPr>
          <p:cNvSpPr txBox="1">
            <a:spLocks/>
          </p:cNvSpPr>
          <p:nvPr/>
        </p:nvSpPr>
        <p:spPr>
          <a:xfrm>
            <a:off x="571500" y="365126"/>
            <a:ext cx="11049000" cy="7942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B0F0"/>
                </a:solidFill>
              </a:rPr>
              <a:t>AE-101 Results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71DFAF-B663-43CF-7DC8-0FEC0C4276C4}"/>
              </a:ext>
            </a:extLst>
          </p:cNvPr>
          <p:cNvSpPr txBox="1"/>
          <p:nvPr/>
        </p:nvSpPr>
        <p:spPr>
          <a:xfrm>
            <a:off x="1104900" y="1812471"/>
            <a:ext cx="1021079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Systematic study of nonlinear refraction and absorption properties of materials relevant for high-power LWIR lasers [</a:t>
            </a:r>
            <a:r>
              <a:rPr lang="en-US" sz="2400" b="1" i="0" dirty="0">
                <a:solidFill>
                  <a:srgbClr val="00B050"/>
                </a:solidFill>
                <a:effectLst/>
              </a:rPr>
              <a:t>✔ ✔ ✔</a:t>
            </a:r>
            <a:r>
              <a:rPr lang="en-US" sz="2400" dirty="0"/>
              <a:t>]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n2 database [</a:t>
            </a:r>
            <a:r>
              <a:rPr lang="en-US" sz="2400" b="1" i="0" dirty="0">
                <a:solidFill>
                  <a:srgbClr val="00B050"/>
                </a:solidFill>
                <a:effectLst/>
              </a:rPr>
              <a:t>✔ ✔ ✔</a:t>
            </a:r>
            <a:r>
              <a:rPr lang="en-US" sz="2400" dirty="0"/>
              <a:t>]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Conceptualization, proof-of-principle demonstration and 1</a:t>
            </a:r>
            <a:r>
              <a:rPr lang="en-US" sz="2400" baseline="30000" dirty="0"/>
              <a:t>st</a:t>
            </a:r>
            <a:r>
              <a:rPr lang="en-US" sz="2400" dirty="0"/>
              <a:t> full-energy prototype of post-compression [</a:t>
            </a:r>
            <a:r>
              <a:rPr lang="en-US" sz="2400" b="1" i="0" dirty="0">
                <a:solidFill>
                  <a:srgbClr val="00B050"/>
                </a:solidFill>
                <a:effectLst/>
              </a:rPr>
              <a:t>✔✔</a:t>
            </a:r>
            <a:r>
              <a:rPr lang="en-US" sz="2400" dirty="0"/>
              <a:t>]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Study of laser damage of LWIR materials and optical components [</a:t>
            </a:r>
            <a:r>
              <a:rPr lang="en-US" sz="2400" b="1" i="0" dirty="0">
                <a:solidFill>
                  <a:srgbClr val="00B050"/>
                </a:solidFill>
                <a:effectLst/>
              </a:rPr>
              <a:t>✔</a:t>
            </a:r>
            <a:r>
              <a:rPr lang="en-US" sz="2400" dirty="0"/>
              <a:t>]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By-products: ‘perfect beam’ at reduced-energy, improved numerical modelling [🙂] </a:t>
            </a:r>
          </a:p>
        </p:txBody>
      </p:sp>
    </p:spTree>
    <p:extLst>
      <p:ext uri="{BB962C8B-B14F-4D97-AF65-F5344CB8AC3E}">
        <p14:creationId xmlns:p14="http://schemas.microsoft.com/office/powerpoint/2010/main" val="24585044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7E57F-C817-0C45-87F1-9D18A0291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2225"/>
            <a:ext cx="110490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Activities &amp; Impacts Associated with this Experiment – </a:t>
            </a:r>
            <a:r>
              <a:rPr lang="en-US" sz="3200" b="1" i="1" dirty="0"/>
              <a:t>All Years</a:t>
            </a:r>
            <a:r>
              <a:rPr lang="en-US" sz="3200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90DD21-1CE7-A24D-8D22-F5A4378169B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09587" y="1418546"/>
            <a:ext cx="11172825" cy="4902200"/>
          </a:xfrm>
        </p:spPr>
        <p:txBody>
          <a:bodyPr>
            <a:normAutofit fontScale="70000" lnSpcReduction="20000"/>
          </a:bodyPr>
          <a:lstStyle/>
          <a:p>
            <a:r>
              <a:rPr lang="en-US" sz="2400" b="1" dirty="0"/>
              <a:t>Journal papers</a:t>
            </a:r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000" dirty="0"/>
              <a:t>I. V. Pogorelsky, M. N. Polyanskiy, M. Babzien, A. Simmonds, M. A. Palmer, “Terawatt-class femtosecond long-wave infrared laser” – accepted for publication in Front. Phys.</a:t>
            </a:r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000" dirty="0"/>
              <a:t>M. N. Polyanskiy, I. V. Pogorelsky, M. Babzien, K. L.  Vodopyanov, M. A. Palmer, “Nonlinear refraction and absorption properties of optical materials for high-peak-power long-wave-infrared lasers” ", Opt. Mater. Express 14, 696, 2024</a:t>
            </a:r>
            <a:br>
              <a:rPr lang="en-US" sz="2000" dirty="0"/>
            </a:br>
            <a:r>
              <a:rPr lang="en-US" sz="2000" dirty="0">
                <a:hlinkClick r:id="rId2"/>
              </a:rPr>
              <a:t>https://doi.org/10.1364/OME.513971</a:t>
            </a:r>
            <a:endParaRPr lang="en-US" sz="2000" dirty="0"/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000" dirty="0"/>
              <a:t>M. N. Polyanskiy, "Refractiveindex.info database of optical constants", Sci. Data 11, 94, 2024</a:t>
            </a:r>
            <a:br>
              <a:rPr lang="en-US" sz="2000" dirty="0"/>
            </a:br>
            <a:r>
              <a:rPr lang="en-US" sz="2000" dirty="0">
                <a:hlinkClick r:id="rId3"/>
              </a:rPr>
              <a:t>https://doi.org/10.1038/s41597-023-02898-2</a:t>
            </a:r>
            <a:endParaRPr lang="en-US" sz="2000" dirty="0"/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000" dirty="0"/>
              <a:t>T. </a:t>
            </a:r>
            <a:r>
              <a:rPr lang="en-US" sz="2000" dirty="0" err="1"/>
              <a:t>Kawamori</a:t>
            </a:r>
            <a:r>
              <a:rPr lang="en-US" sz="2000" dirty="0"/>
              <a:t>, P. G. Schunemann, V. </a:t>
            </a:r>
            <a:r>
              <a:rPr lang="en-US" sz="2000" dirty="0" err="1"/>
              <a:t>Gruzdev</a:t>
            </a:r>
            <a:r>
              <a:rPr lang="en-US" sz="2000" dirty="0"/>
              <a:t>, K. L. Vodopyanov, “High-order (N=4–6) multiphoton absorption and mid-infrared Kerr nonlinearity in </a:t>
            </a:r>
            <a:r>
              <a:rPr lang="en-US" sz="2000" dirty="0" err="1"/>
              <a:t>GaP</a:t>
            </a:r>
            <a:r>
              <a:rPr lang="en-US" sz="2000" dirty="0"/>
              <a:t>, </a:t>
            </a:r>
            <a:r>
              <a:rPr lang="en-US" sz="2000" dirty="0" err="1"/>
              <a:t>ZnSe</a:t>
            </a:r>
            <a:r>
              <a:rPr lang="en-US" sz="2000" dirty="0"/>
              <a:t>, </a:t>
            </a:r>
            <a:r>
              <a:rPr lang="en-US" sz="2000" dirty="0" err="1"/>
              <a:t>GaSe</a:t>
            </a:r>
            <a:r>
              <a:rPr lang="en-US" sz="2000" dirty="0"/>
              <a:t>, and ZGP crystals”, APL Photonics 7, 086101, 2022</a:t>
            </a:r>
            <a:br>
              <a:rPr lang="en-US" sz="2000" dirty="0"/>
            </a:br>
            <a:r>
              <a:rPr lang="en-US" sz="2000" dirty="0">
                <a:hlinkClick r:id="rId4"/>
              </a:rPr>
              <a:t>https://doi.org/10.1063/5.0089925</a:t>
            </a:r>
            <a:endParaRPr lang="en-US" sz="2000" dirty="0"/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000" dirty="0"/>
              <a:t>M. N. Polyanskiy, I. V. Pogorelsky, M. Babzien, R. Kupfer, K. L. Vodopyanov, M. A. Palmer, "Post-compression of long-wave infrared 2 picosecond sub-terawatt pulses in bulk materials", Opt. Express 29, 31714-31725, 2021</a:t>
            </a:r>
            <a:br>
              <a:rPr lang="en-US" sz="2000" dirty="0"/>
            </a:br>
            <a:r>
              <a:rPr lang="en-US" sz="2000" dirty="0">
                <a:hlinkClick r:id="rId5"/>
              </a:rPr>
              <a:t>https://doi.org/10.1364/OE.434238</a:t>
            </a:r>
            <a:endParaRPr lang="en-US" sz="2000" dirty="0"/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000" dirty="0"/>
              <a:t>M. N. Polyanskiy, M. Babzien, I. V. Pogorelsky, R. Kupfer, K. L. Vodopyanov, M. A. Palmer, "Single-shot measurement of the nonlinear refractive index of air at 9.2 </a:t>
            </a:r>
            <a:r>
              <a:rPr lang="el-GR" sz="2000" dirty="0"/>
              <a:t>μ</a:t>
            </a:r>
            <a:r>
              <a:rPr lang="en-US" sz="2000" dirty="0"/>
              <a:t>m with a picosecond terawatt CO2 laser", Opt. Lett. 46, 2067, 2021</a:t>
            </a:r>
            <a:br>
              <a:rPr lang="en-US" sz="2000" dirty="0"/>
            </a:br>
            <a:r>
              <a:rPr lang="en-US" sz="2000" dirty="0">
                <a:hlinkClick r:id="rId6"/>
              </a:rPr>
              <a:t>https://doi.org/10.1364/OL.423800</a:t>
            </a:r>
            <a:endParaRPr lang="en-US" sz="2000" dirty="0"/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000" dirty="0"/>
              <a:t>M. N. Polyanskiy, I. V. Pogorelsky, M. Babzien, R. Kupfer, N. </a:t>
            </a:r>
            <a:r>
              <a:rPr lang="en-US" sz="2000" dirty="0" err="1"/>
              <a:t>Vafaei-Najafabad</a:t>
            </a:r>
            <a:r>
              <a:rPr lang="en-US" sz="2000" dirty="0"/>
              <a:t>, M. A. Palmer, "High-peak-power long-wave infrared lasers with CO2 amplifiers", Photonics 8, 101, 2021</a:t>
            </a:r>
            <a:br>
              <a:rPr lang="en-US" sz="2000" dirty="0"/>
            </a:br>
            <a:r>
              <a:rPr lang="en-US" sz="2000" dirty="0">
                <a:hlinkClick r:id="rId7"/>
              </a:rPr>
              <a:t>https://doi.org/10.3390/photonics8040101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584329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C048F4-DCF1-B66B-DB49-21CBFAFD7B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17</a:t>
            </a:fld>
            <a:endParaRPr lang="en-US" sz="1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FCC3B30-53A4-3F6F-979C-7B2D2CA014A6}"/>
              </a:ext>
            </a:extLst>
          </p:cNvPr>
          <p:cNvSpPr txBox="1">
            <a:spLocks/>
          </p:cNvSpPr>
          <p:nvPr/>
        </p:nvSpPr>
        <p:spPr>
          <a:xfrm>
            <a:off x="509587" y="293914"/>
            <a:ext cx="11172825" cy="602683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Conference presentations</a:t>
            </a:r>
          </a:p>
          <a:p>
            <a:endParaRPr lang="en-US" sz="3600" b="1" dirty="0"/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I. Pogorelsky, M. Polyanskiy, W. Li, M. Babzien, M. A. Palmer, “Emerging ultra-fast multi-terawatt long-wave infrared lasers”, Optica High-Brightness Sources and Light-Driven Interactions Congress, Vienna, Austria, March 12–14 2024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M. N. Polyanskiy, I. V. Pogorelsky, M. Babzien, W. H. Li, R. Kupfer, M. A. Palmer, N. Vafaei-Najafabadi, “Multi-terawatt, sub-picosecond long-wave infrared laser for next-generation particle accelerators”, International Particle Accelerator Conference, Venice, Italy, May 7–12 2023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I. V. Pogorelsky, M. Babzien, W. Li, M. N. Polyanskiy, M. A. Palmer, “Opportunities for directed energy research with femtosecond long-wavelength lasers”, 2023 Annual Directed Energy Science and Technology Symposium, San Antonio, TX, 3–6 April 2023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M. N. Polyanskiy, I. V. Pogorelsky, M. Babzien, W. H. Li, R. Kupfer, M. A. Palmer, “9.3 microns: toward a next-generation CO2 laser for particle accelerators”, 20th Advanced Accelerator Concepts Workshop, Long Island, Hauppauge, NY, November 6–11, 2022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M. N. Polyanskiy, I. V. Pogorelsky, M. Babzien, R. Kupfer, M. A. Palmer, “The choice of materials for post-compression of high-peak-power long-wave infrared pulses”, Conference on Lasers and Electro-Optics, San Jose, CA, May 16–20 2022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T. </a:t>
            </a:r>
            <a:r>
              <a:rPr lang="en-US" sz="2000" dirty="0" err="1"/>
              <a:t>Kawamori</a:t>
            </a:r>
            <a:r>
              <a:rPr lang="en-US" sz="2000" dirty="0"/>
              <a:t>, P. G. Schunemann, V. </a:t>
            </a:r>
            <a:r>
              <a:rPr lang="en-US" sz="2000" dirty="0" err="1"/>
              <a:t>Gruzdev</a:t>
            </a:r>
            <a:r>
              <a:rPr lang="en-US" sz="2000" dirty="0"/>
              <a:t>, K. L. Vodopyanov, “High order (N=4–6) multiphoton mid-IR absorption in </a:t>
            </a:r>
            <a:r>
              <a:rPr lang="en-US" sz="2000" dirty="0" err="1"/>
              <a:t>GaP</a:t>
            </a:r>
            <a:r>
              <a:rPr lang="en-US" sz="2000" dirty="0"/>
              <a:t>, </a:t>
            </a:r>
            <a:r>
              <a:rPr lang="en-US" sz="2000" dirty="0" err="1"/>
              <a:t>ZnSe</a:t>
            </a:r>
            <a:r>
              <a:rPr lang="en-US" sz="2000" dirty="0"/>
              <a:t>, </a:t>
            </a:r>
            <a:r>
              <a:rPr lang="en-US" sz="2000" dirty="0" err="1"/>
              <a:t>GaSe</a:t>
            </a:r>
            <a:r>
              <a:rPr lang="en-US" sz="2000" dirty="0"/>
              <a:t>, and ZGP and the role of free carriers”, Conference on Lasers and Electro-Optics, San Jose, CA, May 16–20 2022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K. L. Vodopyanov, P. G. Schunemann, T. </a:t>
            </a:r>
            <a:r>
              <a:rPr lang="en-US" sz="2000" dirty="0" err="1"/>
              <a:t>Kawamori</a:t>
            </a:r>
            <a:r>
              <a:rPr lang="en-US" sz="2000" dirty="0"/>
              <a:t>, “Mid-IR high-order multiphoton absorption and nonlinear refraction in </a:t>
            </a:r>
            <a:r>
              <a:rPr lang="en-US" sz="2000" dirty="0" err="1"/>
              <a:t>GaP</a:t>
            </a:r>
            <a:r>
              <a:rPr lang="en-US" sz="2000" dirty="0"/>
              <a:t>, </a:t>
            </a:r>
            <a:r>
              <a:rPr lang="en-US" sz="2000" dirty="0" err="1"/>
              <a:t>ZnSe</a:t>
            </a:r>
            <a:r>
              <a:rPr lang="en-US" sz="2000" dirty="0"/>
              <a:t>, </a:t>
            </a:r>
            <a:r>
              <a:rPr lang="en-US" sz="2000" dirty="0" err="1"/>
              <a:t>GaSe</a:t>
            </a:r>
            <a:r>
              <a:rPr lang="en-US" sz="2000" dirty="0"/>
              <a:t>, and ZGP crystals”, Laser-Induced Damage in Optical Materials 2021 (virtual), October 12–15 2021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M. Polyanskiy, I. Pogorelsky, M. Babzien, R. Kupfer, M. Palmer (poster presented by I. Pogorelsky), "Ultrashort-pulse, terawatt, long-wave infrared lasers based on high-pressure CO2 amplifiers", EOS Annual Meeting (EOSAM), Rome, Italy (virtual), September 13–17 2021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I. V. Pogorelsky, M. N. Polyanskiy, M. Babzien, M. A. Palmer, "Post-compression of 9.2-</a:t>
            </a:r>
            <a:r>
              <a:rPr lang="el-GR" sz="2000" dirty="0"/>
              <a:t>μ</a:t>
            </a:r>
            <a:r>
              <a:rPr lang="en-US" sz="2000" dirty="0"/>
              <a:t>m terawatt laser pulses to femtoseconds", EOS Annual Meeting (EOSAM), Rome, Italy (virtual), September 13–17 2021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I. Pogorelsky, M. Polyanskiy, M. Babzien, M. Palmer, “Long-wave IR terawatt laser pulse compression to sub-picoseconds”, 12th International Particle Accelerator Conference, Campinas, SP, Brazil (virtual), 24–28 May 2021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T. </a:t>
            </a:r>
            <a:r>
              <a:rPr lang="en-US" sz="2000" dirty="0" err="1"/>
              <a:t>Kawamori</a:t>
            </a:r>
            <a:r>
              <a:rPr lang="en-US" sz="2000" dirty="0"/>
              <a:t>, P. Schunemann, and K. Vodopyanov, “High-order mid-IR multiphoton absorption and nonlinear refraction in </a:t>
            </a:r>
            <a:r>
              <a:rPr lang="en-US" sz="2000" dirty="0" err="1"/>
              <a:t>GaP</a:t>
            </a:r>
            <a:r>
              <a:rPr lang="en-US" sz="2000" dirty="0"/>
              <a:t>, </a:t>
            </a:r>
            <a:r>
              <a:rPr lang="en-US" sz="2000" dirty="0" err="1"/>
              <a:t>ZnSe</a:t>
            </a:r>
            <a:r>
              <a:rPr lang="en-US" sz="2000" dirty="0"/>
              <a:t>, </a:t>
            </a:r>
            <a:r>
              <a:rPr lang="en-US" sz="2000" dirty="0" err="1"/>
              <a:t>GaSe</a:t>
            </a:r>
            <a:r>
              <a:rPr lang="en-US" sz="2000" dirty="0"/>
              <a:t>, and ZGP crystals”. Conference on Lasers and Electro-Optics, San Jose, CA (virtual), May 09–14 2021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I. Pogorelsky, M. Polyanskiy, M. Babzien, and M. Palmer, “Experiment on long-wave IR terawatt laser pulse compression to sub-picoseconds”. Mid-Infrared Coherent Sources 2020, Washington, DC United States (virtual), 16–20 November 2020</a:t>
            </a:r>
          </a:p>
        </p:txBody>
      </p:sp>
    </p:spTree>
    <p:extLst>
      <p:ext uri="{BB962C8B-B14F-4D97-AF65-F5344CB8AC3E}">
        <p14:creationId xmlns:p14="http://schemas.microsoft.com/office/powerpoint/2010/main" val="21852755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A99F89-FDD0-1D01-64DC-4090727E99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18</a:t>
            </a:fld>
            <a:endParaRPr lang="en-US" sz="1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E896FF9-EBCD-AB13-9326-B3AFF9D58F1E}"/>
              </a:ext>
            </a:extLst>
          </p:cNvPr>
          <p:cNvSpPr txBox="1">
            <a:spLocks/>
          </p:cNvSpPr>
          <p:nvPr/>
        </p:nvSpPr>
        <p:spPr>
          <a:xfrm>
            <a:off x="509587" y="293914"/>
            <a:ext cx="11172825" cy="60268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1" dirty="0"/>
              <a:t>Other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300" dirty="0"/>
              <a:t>Two graduate students training (UCF)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300" dirty="0"/>
              <a:t>Significantly re-factored and improved version of </a:t>
            </a:r>
            <a:r>
              <a:rPr lang="en-US" sz="1300" i="1" dirty="0"/>
              <a:t>co2amp</a:t>
            </a:r>
            <a:r>
              <a:rPr lang="en-US" sz="1300" dirty="0"/>
              <a:t> code with advanced support of modelling the pulse interaction with optical materials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300" dirty="0"/>
              <a:t>“n2” database of nonlinear refractive indices implemented as part of the </a:t>
            </a:r>
            <a:r>
              <a:rPr lang="en-US" sz="1300" i="1" dirty="0"/>
              <a:t>refractiveindex.info</a:t>
            </a:r>
            <a:r>
              <a:rPr lang="en-US" sz="1300" dirty="0"/>
              <a:t> database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300" dirty="0"/>
              <a:t>Method for reliably generating a reproducible high-quality beam at reduced energy for that is relevant for some user experiments</a:t>
            </a:r>
          </a:p>
        </p:txBody>
      </p:sp>
    </p:spTree>
    <p:extLst>
      <p:ext uri="{BB962C8B-B14F-4D97-AF65-F5344CB8AC3E}">
        <p14:creationId xmlns:p14="http://schemas.microsoft.com/office/powerpoint/2010/main" val="22451780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23772-90E4-174E-B7A0-E04828400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 Pandemic Impacts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5AF7A-62F4-C843-B917-322E5DD8C45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13657" y="1817007"/>
            <a:ext cx="11049000" cy="4206875"/>
          </a:xfrm>
        </p:spPr>
        <p:txBody>
          <a:bodyPr/>
          <a:lstStyle/>
          <a:p>
            <a:r>
              <a:rPr lang="en-US" sz="2400" dirty="0"/>
              <a:t>There were some delays at the beginning of the project. The most significant one was the delay in the hiring of a post-doc.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58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8">
            <a:extLst>
              <a:ext uri="{FF2B5EF4-FFF2-40B4-BE49-F238E27FC236}">
                <a16:creationId xmlns:a16="http://schemas.microsoft.com/office/drawing/2014/main" id="{2E257912-2B4A-B136-9509-02D3B139B3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9369464"/>
              </p:ext>
            </p:extLst>
          </p:nvPr>
        </p:nvGraphicFramePr>
        <p:xfrm>
          <a:off x="1023758" y="1776305"/>
          <a:ext cx="10825343" cy="3581400"/>
        </p:xfrm>
        <a:graphic>
          <a:graphicData uri="http://schemas.openxmlformats.org/drawingml/2006/table">
            <a:tbl>
              <a:tblPr firstRow="1" bandRow="1"/>
              <a:tblGrid>
                <a:gridCol w="2007268">
                  <a:extLst>
                    <a:ext uri="{9D8B030D-6E8A-4147-A177-3AD203B41FA5}">
                      <a16:colId xmlns:a16="http://schemas.microsoft.com/office/drawing/2014/main" val="1179947282"/>
                    </a:ext>
                  </a:extLst>
                </a:gridCol>
                <a:gridCol w="8818075">
                  <a:extLst>
                    <a:ext uri="{9D8B030D-6E8A-4147-A177-3AD203B41FA5}">
                      <a16:colId xmlns:a16="http://schemas.microsoft.com/office/drawing/2014/main" val="3458639344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Title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Optical Materials for Ultrahigh-Power​ Long-Wave Infrared Lasers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98516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Status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Closeout (follow-up experiment will be proposed separately)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551717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PIs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Mikhail Polyanskiy</a:t>
                      </a: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Igor Pogorelsky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076211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Team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BNL:		M. Polyanskiy, I. Pogorelsky, M. Babzien, D. Choge</a:t>
                      </a: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UCF CREOL:	K. Vodopyanov</a:t>
                      </a: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BAE Systems:	P. Schunemann -&gt; K. Zawilski, J. Jesenovec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054218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Funding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DOE ARDAP grant Phase I  (2019—2022; PI: M. Polyanskiy)</a:t>
                      </a: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DOE ARDAP grant Phase II </a:t>
                      </a: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/>
                          <a:ea typeface="+mn-ea"/>
                          <a:cs typeface="+mn-cs"/>
                        </a:rPr>
                        <a:t>(2022—2025; PI: M. Polyanskiy)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BNL LDRD grant #20-010 (2020—2023; PI: I. Pogorelsky)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877706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Funding Status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Received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6709242"/>
                  </a:ext>
                </a:extLst>
              </a:tr>
            </a:tbl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460553F3-84E5-8AB8-0DC0-E39C84C7D923}"/>
              </a:ext>
            </a:extLst>
          </p:cNvPr>
          <p:cNvSpPr txBox="1">
            <a:spLocks/>
          </p:cNvSpPr>
          <p:nvPr/>
        </p:nvSpPr>
        <p:spPr>
          <a:xfrm>
            <a:off x="571500" y="365126"/>
            <a:ext cx="11049000" cy="7942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B0F0"/>
                </a:solidFill>
              </a:rPr>
              <a:t>AE-101</a:t>
            </a:r>
          </a:p>
        </p:txBody>
      </p:sp>
    </p:spTree>
    <p:extLst>
      <p:ext uri="{BB962C8B-B14F-4D97-AF65-F5344CB8AC3E}">
        <p14:creationId xmlns:p14="http://schemas.microsoft.com/office/powerpoint/2010/main" val="1210640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DAD5D5-0B25-A24A-58B4-A321B647B3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1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D55F20B-C191-C4B9-02E2-DC868E43D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Goals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FAA273-34FD-91AA-3080-CCD67AF08945}"/>
              </a:ext>
            </a:extLst>
          </p:cNvPr>
          <p:cNvSpPr txBox="1"/>
          <p:nvPr/>
        </p:nvSpPr>
        <p:spPr>
          <a:xfrm>
            <a:off x="975360" y="2420974"/>
            <a:ext cx="1030224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2400"/>
              </a:spcAft>
              <a:buAutoNum type="arabicParenR"/>
            </a:pPr>
            <a:r>
              <a:rPr lang="en-US" sz="3200" dirty="0"/>
              <a:t>Systematically study properties of infrared materials under the action of intense L-WIR laser irradiation</a:t>
            </a:r>
          </a:p>
          <a:p>
            <a:pPr marL="514350" indent="-514350">
              <a:spcAft>
                <a:spcPts val="2400"/>
              </a:spcAft>
              <a:buAutoNum type="arabicParenR"/>
            </a:pPr>
            <a:r>
              <a:rPr lang="en-US" sz="3200" dirty="0"/>
              <a:t>Develop a concept of nonlinear post-compression of picosecond L-WIR pulses to a sub-picosecond</a:t>
            </a:r>
          </a:p>
          <a:p>
            <a:pPr marL="514350" indent="-514350">
              <a:spcAft>
                <a:spcPts val="2400"/>
              </a:spcAft>
              <a:buAutoNum type="arabicParenR"/>
            </a:pPr>
            <a:r>
              <a:rPr lang="en-US" sz="3200" dirty="0"/>
              <a:t>Demonstrate post-compression at multi-TW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414C68-6406-D13D-2B48-38FFF6F20B4B}"/>
              </a:ext>
            </a:extLst>
          </p:cNvPr>
          <p:cNvSpPr/>
          <p:nvPr/>
        </p:nvSpPr>
        <p:spPr>
          <a:xfrm>
            <a:off x="5841727" y="100148"/>
            <a:ext cx="62109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82957"/>
                </a:solidFill>
                <a:effectLst/>
                <a:uLnTx/>
                <a:uFillTx/>
                <a:latin typeface="Times New Roman" panose="02020603050405020304" pitchFamily="18" charset="0"/>
              </a:rPr>
              <a:t>“We propose a systematic study of the properties of a wide range of materials under the action of ultra-intense long-wave infrared (LWIR) laser pulses. The information that will be obtained during the proposed effort is critically needed for the development of the next-generation multi-terawatt LWIR lasers.”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82957"/>
                </a:solidFill>
                <a:effectLst/>
                <a:uLnTx/>
                <a:uFillTx/>
                <a:latin typeface="Times New Roman" panose="02020603050405020304" pitchFamily="18" charset="0"/>
              </a:rPr>
              <a:t>(DOE ARDAP Accelerator Stewardship proposal, 2019)</a:t>
            </a:r>
            <a:endParaRPr kumimoji="0" lang="en-US" sz="18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34986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E28BBD-0855-411A-28E0-6A04F01A31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1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B765033-DE8E-56D2-58D1-B0A536D54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DOE ARDAP project: Team &amp; directions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8963E6-7DB8-1B2B-C1CD-2A14D00B82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763" y="2288909"/>
            <a:ext cx="4128686" cy="14210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CCAA9A9-DFA3-C114-792E-D04C78943B2E}"/>
              </a:ext>
            </a:extLst>
          </p:cNvPr>
          <p:cNvSpPr/>
          <p:nvPr/>
        </p:nvSpPr>
        <p:spPr>
          <a:xfrm>
            <a:off x="457839" y="2226266"/>
            <a:ext cx="11289254" cy="35551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8F76BF-2112-D037-18DF-C732A9BED7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460" y="2497263"/>
            <a:ext cx="2554605" cy="18065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F42F33-4058-BF4F-B5F0-420AEBC330CA}"/>
              </a:ext>
            </a:extLst>
          </p:cNvPr>
          <p:cNvSpPr txBox="1"/>
          <p:nvPr/>
        </p:nvSpPr>
        <p:spPr>
          <a:xfrm>
            <a:off x="418585" y="4417630"/>
            <a:ext cx="35141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Fundamental study</a:t>
            </a:r>
            <a:r>
              <a:rPr 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Physics of interaction of IR materials with intense MWIR/LWIR optical fields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F8BCF9-AF21-A239-AE6C-AC313016A9B3}"/>
              </a:ext>
            </a:extLst>
          </p:cNvPr>
          <p:cNvSpPr txBox="1"/>
          <p:nvPr/>
        </p:nvSpPr>
        <p:spPr>
          <a:xfrm>
            <a:off x="4269651" y="4450491"/>
            <a:ext cx="38792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Applied science</a:t>
            </a:r>
            <a:r>
              <a:rPr 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br>
              <a:rPr 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Database of nonlinear constants, new concepts of nonlinear LWIR optical systems 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246EDBF8-55E8-4005-0163-3F32981A57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24885" y="3345691"/>
            <a:ext cx="1463040" cy="109728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C08B9330-E93A-1F6F-1B62-0D614B0F47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07622" y="3336448"/>
            <a:ext cx="1463040" cy="10972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7449508-E0BF-C7B7-60F5-4803EE5DDE86}"/>
              </a:ext>
            </a:extLst>
          </p:cNvPr>
          <p:cNvSpPr txBox="1"/>
          <p:nvPr/>
        </p:nvSpPr>
        <p:spPr>
          <a:xfrm>
            <a:off x="8194700" y="4615635"/>
            <a:ext cx="36979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Advanced materials</a:t>
            </a:r>
            <a:r>
              <a:rPr 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br>
              <a:rPr 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Fabrication methods for new</a:t>
            </a:r>
            <a:br>
              <a:rPr 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of IR crystals</a:t>
            </a:r>
          </a:p>
        </p:txBody>
      </p:sp>
      <p:pic>
        <p:nvPicPr>
          <p:cNvPr id="13" name="Picture 344">
            <a:extLst>
              <a:ext uri="{FF2B5EF4-FFF2-40B4-BE49-F238E27FC236}">
                <a16:creationId xmlns:a16="http://schemas.microsoft.com/office/drawing/2014/main" id="{999B2571-CC3C-1AE5-3986-889C7DB72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8469" y="3136521"/>
            <a:ext cx="1680374" cy="1184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45">
            <a:extLst>
              <a:ext uri="{FF2B5EF4-FFF2-40B4-BE49-F238E27FC236}">
                <a16:creationId xmlns:a16="http://schemas.microsoft.com/office/drawing/2014/main" id="{9DD2C26E-21A7-D29F-3F67-070BB9B48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8469" y="2528508"/>
            <a:ext cx="1680374" cy="791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8039248-DE40-E721-8DA7-ED2CABE10CF5}"/>
              </a:ext>
            </a:extLst>
          </p:cNvPr>
          <p:cNvSpPr txBox="1"/>
          <p:nvPr/>
        </p:nvSpPr>
        <p:spPr>
          <a:xfrm>
            <a:off x="9919349" y="2516943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BGS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36E4A6-2184-2B6D-67D4-167D3E0D2EE0}"/>
              </a:ext>
            </a:extLst>
          </p:cNvPr>
          <p:cNvSpPr txBox="1"/>
          <p:nvPr/>
        </p:nvSpPr>
        <p:spPr>
          <a:xfrm>
            <a:off x="9919349" y="3252011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B0F0"/>
                </a:solidFill>
              </a:rPr>
              <a:t>BGSe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CBB677-DBF4-90BA-1FF0-4B6F82752217}"/>
              </a:ext>
            </a:extLst>
          </p:cNvPr>
          <p:cNvSpPr txBox="1"/>
          <p:nvPr/>
        </p:nvSpPr>
        <p:spPr>
          <a:xfrm>
            <a:off x="525190" y="1784758"/>
            <a:ext cx="3300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UCF</a:t>
            </a:r>
            <a:r>
              <a:rPr lang="en-US" dirty="0"/>
              <a:t> (Konstantin Vodopyanov)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983425-12E7-2890-81AD-76C8C30598D9}"/>
              </a:ext>
            </a:extLst>
          </p:cNvPr>
          <p:cNvSpPr txBox="1"/>
          <p:nvPr/>
        </p:nvSpPr>
        <p:spPr>
          <a:xfrm>
            <a:off x="4630943" y="1779999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BNL</a:t>
            </a:r>
            <a:r>
              <a:rPr lang="en-US" dirty="0"/>
              <a:t> (Misha Polyanskiy)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F6E052-D74B-CC0F-C480-D15C86EADADA}"/>
              </a:ext>
            </a:extLst>
          </p:cNvPr>
          <p:cNvSpPr txBox="1"/>
          <p:nvPr/>
        </p:nvSpPr>
        <p:spPr>
          <a:xfrm>
            <a:off x="8611650" y="1779999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BAE</a:t>
            </a:r>
            <a:r>
              <a:rPr lang="en-US" dirty="0"/>
              <a:t> (</a:t>
            </a:r>
            <a:r>
              <a:rPr lang="en-US" b="0" dirty="0">
                <a:solidFill>
                  <a:schemeClr val="tx1"/>
                </a:solidFill>
              </a:rPr>
              <a:t>Kevin Zawilski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05601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2E0C3D-282E-AFB0-B0AE-764D98AF5B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sz="1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ED9F2E-24E6-92DA-C228-ADAF8E3E7634}"/>
              </a:ext>
            </a:extLst>
          </p:cNvPr>
          <p:cNvSpPr txBox="1"/>
          <p:nvPr/>
        </p:nvSpPr>
        <p:spPr>
          <a:xfrm>
            <a:off x="788958" y="878800"/>
            <a:ext cx="1296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100 mm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48E3B9-7770-42C5-7D52-20F9543ED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6979" y="1727520"/>
            <a:ext cx="1623831" cy="162383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BAAAE44-41BE-B348-5B0B-4DDD3C8F6282}"/>
              </a:ext>
            </a:extLst>
          </p:cNvPr>
          <p:cNvSpPr txBox="1">
            <a:spLocks/>
          </p:cNvSpPr>
          <p:nvPr/>
        </p:nvSpPr>
        <p:spPr>
          <a:xfrm>
            <a:off x="244641" y="21840"/>
            <a:ext cx="11917995" cy="6839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B0F0"/>
                </a:solidFill>
              </a:rPr>
              <a:t>AE-101 pre-requisite 1: beam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06E41E-12C4-0546-17F5-B34C8ACC97E8}"/>
              </a:ext>
            </a:extLst>
          </p:cNvPr>
          <p:cNvCxnSpPr>
            <a:cxnSpLocks/>
          </p:cNvCxnSpPr>
          <p:nvPr/>
        </p:nvCxnSpPr>
        <p:spPr>
          <a:xfrm flipV="1">
            <a:off x="3656481" y="2578568"/>
            <a:ext cx="6832836" cy="1110901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dash"/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90E7E4A-383D-0AC0-7A08-9A324DFA7878}"/>
              </a:ext>
            </a:extLst>
          </p:cNvPr>
          <p:cNvSpPr txBox="1"/>
          <p:nvPr/>
        </p:nvSpPr>
        <p:spPr>
          <a:xfrm rot="21184137">
            <a:off x="6290963" y="2246890"/>
            <a:ext cx="1494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14 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F359BA-B9FA-891F-0B69-0E6A8A12DD3C}"/>
              </a:ext>
            </a:extLst>
          </p:cNvPr>
          <p:cNvSpPr txBox="1"/>
          <p:nvPr/>
        </p:nvSpPr>
        <p:spPr>
          <a:xfrm>
            <a:off x="3213178" y="1772673"/>
            <a:ext cx="17075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cs typeface="Arial" panose="020B0604020202020204" pitchFamily="34" charset="0"/>
              </a:rPr>
              <a:t>13 mm dia.</a:t>
            </a:r>
          </a:p>
          <a:p>
            <a:r>
              <a:rPr lang="en-US" sz="2400" dirty="0">
                <a:cs typeface="Arial" panose="020B0604020202020204" pitchFamily="34" charset="0"/>
              </a:rPr>
              <a:t>aperture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F249DE0-1705-F2B7-53BE-2BEAA159190C}"/>
              </a:ext>
            </a:extLst>
          </p:cNvPr>
          <p:cNvGrpSpPr/>
          <p:nvPr/>
        </p:nvGrpSpPr>
        <p:grpSpPr>
          <a:xfrm>
            <a:off x="6890428" y="2939188"/>
            <a:ext cx="364941" cy="415237"/>
            <a:chOff x="6082436" y="3287657"/>
            <a:chExt cx="364941" cy="41523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F5CF79B-FD92-A484-929B-5FFF754BD7E3}"/>
                </a:ext>
              </a:extLst>
            </p:cNvPr>
            <p:cNvSpPr/>
            <p:nvPr/>
          </p:nvSpPr>
          <p:spPr>
            <a:xfrm rot="21320560">
              <a:off x="6082436" y="3401365"/>
              <a:ext cx="364941" cy="2316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7A96697-4B6E-38EC-F855-09EB48B52B67}"/>
                </a:ext>
              </a:extLst>
            </p:cNvPr>
            <p:cNvGrpSpPr/>
            <p:nvPr/>
          </p:nvGrpSpPr>
          <p:grpSpPr>
            <a:xfrm rot="21320560">
              <a:off x="6117926" y="3287657"/>
              <a:ext cx="249293" cy="415237"/>
              <a:chOff x="913542" y="293005"/>
              <a:chExt cx="119534" cy="251286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107DA82A-A53F-A240-708A-EB7E78630981}"/>
                  </a:ext>
                </a:extLst>
              </p:cNvPr>
              <p:cNvSpPr/>
              <p:nvPr/>
            </p:nvSpPr>
            <p:spPr>
              <a:xfrm>
                <a:off x="913542" y="293010"/>
                <a:ext cx="45719" cy="251281"/>
              </a:xfrm>
              <a:custGeom>
                <a:avLst/>
                <a:gdLst>
                  <a:gd name="connsiteX0" fmla="*/ 0 w 47625"/>
                  <a:gd name="connsiteY0" fmla="*/ 0 h 273844"/>
                  <a:gd name="connsiteX1" fmla="*/ 47625 w 47625"/>
                  <a:gd name="connsiteY1" fmla="*/ 273844 h 273844"/>
                  <a:gd name="connsiteX2" fmla="*/ 47625 w 47625"/>
                  <a:gd name="connsiteY2" fmla="*/ 273844 h 273844"/>
                  <a:gd name="connsiteX0" fmla="*/ 0 w 47930"/>
                  <a:gd name="connsiteY0" fmla="*/ 0 h 273844"/>
                  <a:gd name="connsiteX1" fmla="*/ 47625 w 47930"/>
                  <a:gd name="connsiteY1" fmla="*/ 273844 h 273844"/>
                  <a:gd name="connsiteX2" fmla="*/ 47625 w 47930"/>
                  <a:gd name="connsiteY2" fmla="*/ 273844 h 273844"/>
                  <a:gd name="connsiteX0" fmla="*/ 0 w 47857"/>
                  <a:gd name="connsiteY0" fmla="*/ 0 h 273844"/>
                  <a:gd name="connsiteX1" fmla="*/ 47625 w 47857"/>
                  <a:gd name="connsiteY1" fmla="*/ 273844 h 273844"/>
                  <a:gd name="connsiteX2" fmla="*/ 47625 w 47857"/>
                  <a:gd name="connsiteY2" fmla="*/ 273844 h 273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857" h="273844">
                    <a:moveTo>
                      <a:pt x="0" y="0"/>
                    </a:moveTo>
                    <a:cubicBezTo>
                      <a:pt x="3473" y="109944"/>
                      <a:pt x="51594" y="161568"/>
                      <a:pt x="47625" y="273844"/>
                    </a:cubicBezTo>
                    <a:lnTo>
                      <a:pt x="47625" y="273844"/>
                    </a:lnTo>
                  </a:path>
                </a:pathLst>
              </a:custGeom>
              <a:noFill/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921A90E9-79F4-275D-755E-E4F5D204F925}"/>
                  </a:ext>
                </a:extLst>
              </p:cNvPr>
              <p:cNvSpPr/>
              <p:nvPr/>
            </p:nvSpPr>
            <p:spPr>
              <a:xfrm>
                <a:off x="987355" y="293005"/>
                <a:ext cx="45721" cy="251280"/>
              </a:xfrm>
              <a:custGeom>
                <a:avLst/>
                <a:gdLst>
                  <a:gd name="connsiteX0" fmla="*/ 0 w 47625"/>
                  <a:gd name="connsiteY0" fmla="*/ 0 h 273844"/>
                  <a:gd name="connsiteX1" fmla="*/ 47625 w 47625"/>
                  <a:gd name="connsiteY1" fmla="*/ 273844 h 273844"/>
                  <a:gd name="connsiteX2" fmla="*/ 47625 w 47625"/>
                  <a:gd name="connsiteY2" fmla="*/ 273844 h 273844"/>
                  <a:gd name="connsiteX0" fmla="*/ 0 w 47930"/>
                  <a:gd name="connsiteY0" fmla="*/ 0 h 273844"/>
                  <a:gd name="connsiteX1" fmla="*/ 47625 w 47930"/>
                  <a:gd name="connsiteY1" fmla="*/ 273844 h 273844"/>
                  <a:gd name="connsiteX2" fmla="*/ 47625 w 47930"/>
                  <a:gd name="connsiteY2" fmla="*/ 273844 h 273844"/>
                  <a:gd name="connsiteX0" fmla="*/ 0 w 47857"/>
                  <a:gd name="connsiteY0" fmla="*/ 0 h 273844"/>
                  <a:gd name="connsiteX1" fmla="*/ 47625 w 47857"/>
                  <a:gd name="connsiteY1" fmla="*/ 273844 h 273844"/>
                  <a:gd name="connsiteX2" fmla="*/ 47625 w 47857"/>
                  <a:gd name="connsiteY2" fmla="*/ 273844 h 273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857" h="273844">
                    <a:moveTo>
                      <a:pt x="0" y="0"/>
                    </a:moveTo>
                    <a:cubicBezTo>
                      <a:pt x="3473" y="109944"/>
                      <a:pt x="51594" y="161568"/>
                      <a:pt x="47625" y="273844"/>
                    </a:cubicBezTo>
                    <a:lnTo>
                      <a:pt x="47625" y="273844"/>
                    </a:lnTo>
                  </a:path>
                </a:pathLst>
              </a:custGeom>
              <a:noFill/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</p:grpSp>
      <p:sp>
        <p:nvSpPr>
          <p:cNvPr id="16" name="Circle: Hollow 15">
            <a:extLst>
              <a:ext uri="{FF2B5EF4-FFF2-40B4-BE49-F238E27FC236}">
                <a16:creationId xmlns:a16="http://schemas.microsoft.com/office/drawing/2014/main" id="{0987627B-460C-2811-30E6-C46A4C0AB9F7}"/>
              </a:ext>
            </a:extLst>
          </p:cNvPr>
          <p:cNvSpPr/>
          <p:nvPr/>
        </p:nvSpPr>
        <p:spPr>
          <a:xfrm>
            <a:off x="2392382" y="2633419"/>
            <a:ext cx="2094630" cy="2169714"/>
          </a:xfrm>
          <a:prstGeom prst="donut">
            <a:avLst>
              <a:gd name="adj" fmla="val 41302"/>
            </a:avLst>
          </a:prstGeom>
          <a:solidFill>
            <a:schemeClr val="bg1">
              <a:lumMod val="75000"/>
            </a:schemeClr>
          </a:solidFill>
          <a:ln>
            <a:noFill/>
          </a:ln>
          <a:scene3d>
            <a:camera prst="isometricOffAxis1Left"/>
            <a:lightRig rig="threePt" dir="t"/>
          </a:scene3d>
          <a:sp3d extrusionH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416EB15-843D-F112-2B69-F56F2F22EBD2}"/>
              </a:ext>
            </a:extLst>
          </p:cNvPr>
          <p:cNvCxnSpPr>
            <a:cxnSpLocks/>
          </p:cNvCxnSpPr>
          <p:nvPr/>
        </p:nvCxnSpPr>
        <p:spPr>
          <a:xfrm flipH="1">
            <a:off x="1683129" y="2375912"/>
            <a:ext cx="194249" cy="107627"/>
          </a:xfrm>
          <a:prstGeom prst="line">
            <a:avLst/>
          </a:prstGeom>
          <a:solidFill>
            <a:schemeClr val="accent4">
              <a:lumMod val="7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  <a:prstDash val="dash"/>
            <a:headEnd type="none" w="med" len="med"/>
            <a:tailEnd type="stealth" w="med" len="med"/>
          </a:ln>
          <a:scene3d>
            <a:camera prst="isometricOffAxis1Left"/>
            <a:lightRig rig="flat" dir="t"/>
          </a:scene3d>
          <a:sp3d prstMaterial="clear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5E879E8-E048-C011-ECE0-C691841B2DB5}"/>
              </a:ext>
            </a:extLst>
          </p:cNvPr>
          <p:cNvGrpSpPr/>
          <p:nvPr/>
        </p:nvGrpSpPr>
        <p:grpSpPr>
          <a:xfrm>
            <a:off x="1897092" y="3613858"/>
            <a:ext cx="675209" cy="542428"/>
            <a:chOff x="153347" y="2720276"/>
            <a:chExt cx="675209" cy="542428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771E79F-6CA4-0118-3CBF-0CF5D7CA99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899" y="2720276"/>
              <a:ext cx="523657" cy="54242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isometricOffAxis1Left"/>
              <a:lightRig rig="flat" dir="t"/>
            </a:scene3d>
            <a:sp3d z="-127000" prstMaterial="clear">
              <a:bevelT w="0" h="0"/>
              <a:bevelB w="1739900" h="704850" prst="hardEdge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B23A15F-657A-B6B5-A39E-117251E394C3}"/>
                </a:ext>
              </a:extLst>
            </p:cNvPr>
            <p:cNvSpPr>
              <a:spLocks/>
            </p:cNvSpPr>
            <p:nvPr/>
          </p:nvSpPr>
          <p:spPr>
            <a:xfrm>
              <a:off x="153347" y="2912550"/>
              <a:ext cx="244373" cy="25313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isometricOffAxis1Left"/>
              <a:lightRig rig="flat" dir="t"/>
            </a:scene3d>
            <a:sp3d extrusionH="444500" prstMaterial="clear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0A563D0-A807-3DCE-5AFD-787F1D1F2F0D}"/>
              </a:ext>
            </a:extLst>
          </p:cNvPr>
          <p:cNvSpPr txBox="1"/>
          <p:nvPr/>
        </p:nvSpPr>
        <p:spPr>
          <a:xfrm>
            <a:off x="760403" y="4315333"/>
            <a:ext cx="315823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cs typeface="Arial" panose="020B0604020202020204" pitchFamily="34" charset="0"/>
              </a:rPr>
              <a:t>≤ 10 J</a:t>
            </a:r>
          </a:p>
          <a:p>
            <a:r>
              <a:rPr lang="en-US" sz="2400" b="1" dirty="0">
                <a:solidFill>
                  <a:srgbClr val="C00000"/>
                </a:solidFill>
                <a:cs typeface="Arial" panose="020B0604020202020204" pitchFamily="34" charset="0"/>
              </a:rPr>
              <a:t>Energy-dependent,</a:t>
            </a:r>
            <a:br>
              <a:rPr lang="en-US" sz="2400" b="1" dirty="0">
                <a:solidFill>
                  <a:srgbClr val="C00000"/>
                </a:solidFill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C00000"/>
                </a:solidFill>
                <a:cs typeface="Arial" panose="020B0604020202020204" pitchFamily="34" charset="0"/>
              </a:rPr>
              <a:t>shot-to-shot varying</a:t>
            </a:r>
            <a:br>
              <a:rPr lang="en-US" sz="2400" b="1" dirty="0">
                <a:solidFill>
                  <a:srgbClr val="C00000"/>
                </a:solidFill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C00000"/>
                </a:solidFill>
                <a:cs typeface="Arial" panose="020B0604020202020204" pitchFamily="34" charset="0"/>
              </a:rPr>
              <a:t>beam profile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9E74617-02B4-0514-D76C-4952FABCD736}"/>
              </a:ext>
            </a:extLst>
          </p:cNvPr>
          <p:cNvCxnSpPr>
            <a:cxnSpLocks/>
          </p:cNvCxnSpPr>
          <p:nvPr/>
        </p:nvCxnSpPr>
        <p:spPr>
          <a:xfrm>
            <a:off x="495787" y="1245801"/>
            <a:ext cx="1979845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271E84A-6322-574D-FFCF-1C1B02D48130}"/>
              </a:ext>
            </a:extLst>
          </p:cNvPr>
          <p:cNvSpPr txBox="1"/>
          <p:nvPr/>
        </p:nvSpPr>
        <p:spPr>
          <a:xfrm>
            <a:off x="10210568" y="1144879"/>
            <a:ext cx="1296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13 mm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304F8B7-3664-C617-A3C3-D6FBC9DB90EB}"/>
              </a:ext>
            </a:extLst>
          </p:cNvPr>
          <p:cNvCxnSpPr>
            <a:cxnSpLocks/>
          </p:cNvCxnSpPr>
          <p:nvPr/>
        </p:nvCxnSpPr>
        <p:spPr>
          <a:xfrm>
            <a:off x="10046979" y="1544989"/>
            <a:ext cx="1623831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707B9AE-2904-8ACE-A8E8-E7D277AD6835}"/>
              </a:ext>
            </a:extLst>
          </p:cNvPr>
          <p:cNvSpPr txBox="1"/>
          <p:nvPr/>
        </p:nvSpPr>
        <p:spPr>
          <a:xfrm>
            <a:off x="9610266" y="3656051"/>
            <a:ext cx="235032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b="1" dirty="0">
                <a:solidFill>
                  <a:srgbClr val="C00000"/>
                </a:solidFill>
                <a:cs typeface="Arial" panose="020B0604020202020204" pitchFamily="34" charset="0"/>
              </a:rPr>
              <a:t>≤ 500 mJ</a:t>
            </a:r>
          </a:p>
          <a:p>
            <a:pPr algn="r"/>
            <a:r>
              <a:rPr lang="en-US" sz="2400" b="1" dirty="0">
                <a:solidFill>
                  <a:srgbClr val="C00000"/>
                </a:solidFill>
                <a:cs typeface="Arial" panose="020B0604020202020204" pitchFamily="34" charset="0"/>
              </a:rPr>
              <a:t>Stable,</a:t>
            </a:r>
            <a:br>
              <a:rPr lang="en-US" sz="2400" b="1" dirty="0">
                <a:solidFill>
                  <a:srgbClr val="C00000"/>
                </a:solidFill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C00000"/>
                </a:solidFill>
                <a:cs typeface="Arial" panose="020B0604020202020204" pitchFamily="34" charset="0"/>
              </a:rPr>
              <a:t>near-Gaussian</a:t>
            </a:r>
          </a:p>
          <a:p>
            <a:pPr algn="r"/>
            <a:r>
              <a:rPr lang="en-US" sz="2400" b="1" dirty="0">
                <a:solidFill>
                  <a:srgbClr val="C00000"/>
                </a:solidFill>
                <a:cs typeface="Arial" panose="020B0604020202020204" pitchFamily="34" charset="0"/>
              </a:rPr>
              <a:t>beam profile</a:t>
            </a:r>
          </a:p>
        </p:txBody>
      </p:sp>
      <p:pic>
        <p:nvPicPr>
          <p:cNvPr id="26" name="Picture 8">
            <a:extLst>
              <a:ext uri="{FF2B5EF4-FFF2-40B4-BE49-F238E27FC236}">
                <a16:creationId xmlns:a16="http://schemas.microsoft.com/office/drawing/2014/main" id="{3AC6E9A8-5D01-FA66-5192-9BF3E4FA4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17" y="1368527"/>
            <a:ext cx="2007839" cy="2081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Freeform 10">
            <a:extLst>
              <a:ext uri="{FF2B5EF4-FFF2-40B4-BE49-F238E27FC236}">
                <a16:creationId xmlns:a16="http://schemas.microsoft.com/office/drawing/2014/main" id="{34064B93-F81E-60A9-8B7C-D4C5A56889FC}"/>
              </a:ext>
            </a:extLst>
          </p:cNvPr>
          <p:cNvSpPr>
            <a:spLocks noEditPoints="1"/>
          </p:cNvSpPr>
          <p:nvPr/>
        </p:nvSpPr>
        <p:spPr bwMode="auto">
          <a:xfrm>
            <a:off x="1506154" y="2224377"/>
            <a:ext cx="290442" cy="303070"/>
          </a:xfrm>
          <a:custGeom>
            <a:avLst/>
            <a:gdLst>
              <a:gd name="T0" fmla="*/ 1 w 115"/>
              <a:gd name="T1" fmla="*/ 48 h 120"/>
              <a:gd name="T2" fmla="*/ 10 w 115"/>
              <a:gd name="T3" fmla="*/ 45 h 120"/>
              <a:gd name="T4" fmla="*/ 8 w 115"/>
              <a:gd name="T5" fmla="*/ 55 h 120"/>
              <a:gd name="T6" fmla="*/ 8 w 115"/>
              <a:gd name="T7" fmla="*/ 66 h 120"/>
              <a:gd name="T8" fmla="*/ 9 w 115"/>
              <a:gd name="T9" fmla="*/ 27 h 120"/>
              <a:gd name="T10" fmla="*/ 22 w 115"/>
              <a:gd name="T11" fmla="*/ 13 h 120"/>
              <a:gd name="T12" fmla="*/ 22 w 115"/>
              <a:gd name="T13" fmla="*/ 24 h 120"/>
              <a:gd name="T14" fmla="*/ 16 w 115"/>
              <a:gd name="T15" fmla="*/ 31 h 120"/>
              <a:gd name="T16" fmla="*/ 13 w 115"/>
              <a:gd name="T17" fmla="*/ 36 h 120"/>
              <a:gd name="T18" fmla="*/ 35 w 115"/>
              <a:gd name="T19" fmla="*/ 5 h 120"/>
              <a:gd name="T20" fmla="*/ 54 w 115"/>
              <a:gd name="T21" fmla="*/ 0 h 120"/>
              <a:gd name="T22" fmla="*/ 47 w 115"/>
              <a:gd name="T23" fmla="*/ 10 h 120"/>
              <a:gd name="T24" fmla="*/ 38 w 115"/>
              <a:gd name="T25" fmla="*/ 13 h 120"/>
              <a:gd name="T26" fmla="*/ 33 w 115"/>
              <a:gd name="T27" fmla="*/ 15 h 120"/>
              <a:gd name="T28" fmla="*/ 69 w 115"/>
              <a:gd name="T29" fmla="*/ 2 h 120"/>
              <a:gd name="T30" fmla="*/ 86 w 115"/>
              <a:gd name="T31" fmla="*/ 8 h 120"/>
              <a:gd name="T32" fmla="*/ 77 w 115"/>
              <a:gd name="T33" fmla="*/ 13 h 120"/>
              <a:gd name="T34" fmla="*/ 67 w 115"/>
              <a:gd name="T35" fmla="*/ 9 h 120"/>
              <a:gd name="T36" fmla="*/ 62 w 115"/>
              <a:gd name="T37" fmla="*/ 9 h 120"/>
              <a:gd name="T38" fmla="*/ 98 w 115"/>
              <a:gd name="T39" fmla="*/ 18 h 120"/>
              <a:gd name="T40" fmla="*/ 109 w 115"/>
              <a:gd name="T41" fmla="*/ 34 h 120"/>
              <a:gd name="T42" fmla="*/ 99 w 115"/>
              <a:gd name="T43" fmla="*/ 31 h 120"/>
              <a:gd name="T44" fmla="*/ 93 w 115"/>
              <a:gd name="T45" fmla="*/ 23 h 120"/>
              <a:gd name="T46" fmla="*/ 88 w 115"/>
              <a:gd name="T47" fmla="*/ 20 h 120"/>
              <a:gd name="T48" fmla="*/ 114 w 115"/>
              <a:gd name="T49" fmla="*/ 48 h 120"/>
              <a:gd name="T50" fmla="*/ 115 w 115"/>
              <a:gd name="T51" fmla="*/ 68 h 120"/>
              <a:gd name="T52" fmla="*/ 107 w 115"/>
              <a:gd name="T53" fmla="*/ 60 h 120"/>
              <a:gd name="T54" fmla="*/ 106 w 115"/>
              <a:gd name="T55" fmla="*/ 50 h 120"/>
              <a:gd name="T56" fmla="*/ 105 w 115"/>
              <a:gd name="T57" fmla="*/ 44 h 120"/>
              <a:gd name="T58" fmla="*/ 111 w 115"/>
              <a:gd name="T59" fmla="*/ 84 h 120"/>
              <a:gd name="T60" fmla="*/ 101 w 115"/>
              <a:gd name="T61" fmla="*/ 99 h 120"/>
              <a:gd name="T62" fmla="*/ 99 w 115"/>
              <a:gd name="T63" fmla="*/ 89 h 120"/>
              <a:gd name="T64" fmla="*/ 104 w 115"/>
              <a:gd name="T65" fmla="*/ 80 h 120"/>
              <a:gd name="T66" fmla="*/ 106 w 115"/>
              <a:gd name="T67" fmla="*/ 74 h 120"/>
              <a:gd name="T68" fmla="*/ 90 w 115"/>
              <a:gd name="T69" fmla="*/ 110 h 120"/>
              <a:gd name="T70" fmla="*/ 73 w 115"/>
              <a:gd name="T71" fmla="*/ 118 h 120"/>
              <a:gd name="T72" fmla="*/ 77 w 115"/>
              <a:gd name="T73" fmla="*/ 108 h 120"/>
              <a:gd name="T74" fmla="*/ 86 w 115"/>
              <a:gd name="T75" fmla="*/ 103 h 120"/>
              <a:gd name="T76" fmla="*/ 90 w 115"/>
              <a:gd name="T77" fmla="*/ 99 h 120"/>
              <a:gd name="T78" fmla="*/ 57 w 115"/>
              <a:gd name="T79" fmla="*/ 120 h 120"/>
              <a:gd name="T80" fmla="*/ 40 w 115"/>
              <a:gd name="T81" fmla="*/ 117 h 120"/>
              <a:gd name="T82" fmla="*/ 47 w 115"/>
              <a:gd name="T83" fmla="*/ 111 h 120"/>
              <a:gd name="T84" fmla="*/ 58 w 115"/>
              <a:gd name="T85" fmla="*/ 112 h 120"/>
              <a:gd name="T86" fmla="*/ 64 w 115"/>
              <a:gd name="T87" fmla="*/ 112 h 120"/>
              <a:gd name="T88" fmla="*/ 25 w 115"/>
              <a:gd name="T89" fmla="*/ 110 h 120"/>
              <a:gd name="T90" fmla="*/ 12 w 115"/>
              <a:gd name="T91" fmla="*/ 98 h 120"/>
              <a:gd name="T92" fmla="*/ 22 w 115"/>
              <a:gd name="T93" fmla="*/ 97 h 120"/>
              <a:gd name="T94" fmla="*/ 30 w 115"/>
              <a:gd name="T95" fmla="*/ 103 h 120"/>
              <a:gd name="T96" fmla="*/ 36 w 115"/>
              <a:gd name="T97" fmla="*/ 107 h 120"/>
              <a:gd name="T98" fmla="*/ 4 w 115"/>
              <a:gd name="T99" fmla="*/ 84 h 120"/>
              <a:gd name="T100" fmla="*/ 8 w 115"/>
              <a:gd name="T101" fmla="*/ 65 h 120"/>
              <a:gd name="T102" fmla="*/ 10 w 115"/>
              <a:gd name="T103" fmla="*/ 75 h 120"/>
              <a:gd name="T104" fmla="*/ 13 w 115"/>
              <a:gd name="T105" fmla="*/ 85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15" h="120">
                <a:moveTo>
                  <a:pt x="0" y="66"/>
                </a:moveTo>
                <a:lnTo>
                  <a:pt x="0" y="60"/>
                </a:lnTo>
                <a:lnTo>
                  <a:pt x="0" y="54"/>
                </a:lnTo>
                <a:lnTo>
                  <a:pt x="1" y="48"/>
                </a:lnTo>
                <a:lnTo>
                  <a:pt x="2" y="42"/>
                </a:lnTo>
                <a:lnTo>
                  <a:pt x="3" y="40"/>
                </a:lnTo>
                <a:lnTo>
                  <a:pt x="10" y="43"/>
                </a:lnTo>
                <a:lnTo>
                  <a:pt x="10" y="45"/>
                </a:lnTo>
                <a:lnTo>
                  <a:pt x="10" y="45"/>
                </a:lnTo>
                <a:lnTo>
                  <a:pt x="8" y="50"/>
                </a:lnTo>
                <a:lnTo>
                  <a:pt x="8" y="50"/>
                </a:lnTo>
                <a:lnTo>
                  <a:pt x="8" y="55"/>
                </a:lnTo>
                <a:lnTo>
                  <a:pt x="8" y="55"/>
                </a:lnTo>
                <a:lnTo>
                  <a:pt x="7" y="61"/>
                </a:lnTo>
                <a:lnTo>
                  <a:pt x="7" y="60"/>
                </a:lnTo>
                <a:lnTo>
                  <a:pt x="8" y="66"/>
                </a:lnTo>
                <a:lnTo>
                  <a:pt x="0" y="66"/>
                </a:lnTo>
                <a:close/>
                <a:moveTo>
                  <a:pt x="6" y="33"/>
                </a:moveTo>
                <a:lnTo>
                  <a:pt x="6" y="32"/>
                </a:lnTo>
                <a:lnTo>
                  <a:pt x="9" y="27"/>
                </a:lnTo>
                <a:lnTo>
                  <a:pt x="13" y="22"/>
                </a:lnTo>
                <a:lnTo>
                  <a:pt x="16" y="18"/>
                </a:lnTo>
                <a:lnTo>
                  <a:pt x="21" y="14"/>
                </a:lnTo>
                <a:lnTo>
                  <a:pt x="22" y="13"/>
                </a:lnTo>
                <a:lnTo>
                  <a:pt x="27" y="19"/>
                </a:lnTo>
                <a:lnTo>
                  <a:pt x="25" y="20"/>
                </a:lnTo>
                <a:lnTo>
                  <a:pt x="26" y="20"/>
                </a:lnTo>
                <a:lnTo>
                  <a:pt x="22" y="24"/>
                </a:lnTo>
                <a:lnTo>
                  <a:pt x="22" y="23"/>
                </a:lnTo>
                <a:lnTo>
                  <a:pt x="19" y="27"/>
                </a:lnTo>
                <a:lnTo>
                  <a:pt x="19" y="27"/>
                </a:lnTo>
                <a:lnTo>
                  <a:pt x="16" y="31"/>
                </a:lnTo>
                <a:lnTo>
                  <a:pt x="16" y="31"/>
                </a:lnTo>
                <a:lnTo>
                  <a:pt x="13" y="36"/>
                </a:lnTo>
                <a:lnTo>
                  <a:pt x="14" y="35"/>
                </a:lnTo>
                <a:lnTo>
                  <a:pt x="13" y="36"/>
                </a:lnTo>
                <a:lnTo>
                  <a:pt x="6" y="33"/>
                </a:lnTo>
                <a:close/>
                <a:moveTo>
                  <a:pt x="29" y="8"/>
                </a:moveTo>
                <a:lnTo>
                  <a:pt x="30" y="8"/>
                </a:lnTo>
                <a:lnTo>
                  <a:pt x="35" y="5"/>
                </a:lnTo>
                <a:lnTo>
                  <a:pt x="40" y="3"/>
                </a:lnTo>
                <a:lnTo>
                  <a:pt x="46" y="2"/>
                </a:lnTo>
                <a:lnTo>
                  <a:pt x="52" y="1"/>
                </a:lnTo>
                <a:lnTo>
                  <a:pt x="54" y="0"/>
                </a:lnTo>
                <a:lnTo>
                  <a:pt x="54" y="9"/>
                </a:lnTo>
                <a:lnTo>
                  <a:pt x="52" y="9"/>
                </a:lnTo>
                <a:lnTo>
                  <a:pt x="53" y="9"/>
                </a:lnTo>
                <a:lnTo>
                  <a:pt x="47" y="10"/>
                </a:lnTo>
                <a:lnTo>
                  <a:pt x="47" y="9"/>
                </a:lnTo>
                <a:lnTo>
                  <a:pt x="42" y="11"/>
                </a:lnTo>
                <a:lnTo>
                  <a:pt x="43" y="11"/>
                </a:lnTo>
                <a:lnTo>
                  <a:pt x="38" y="13"/>
                </a:lnTo>
                <a:lnTo>
                  <a:pt x="38" y="13"/>
                </a:lnTo>
                <a:lnTo>
                  <a:pt x="33" y="15"/>
                </a:lnTo>
                <a:lnTo>
                  <a:pt x="34" y="15"/>
                </a:lnTo>
                <a:lnTo>
                  <a:pt x="33" y="15"/>
                </a:lnTo>
                <a:lnTo>
                  <a:pt x="29" y="8"/>
                </a:lnTo>
                <a:close/>
                <a:moveTo>
                  <a:pt x="62" y="1"/>
                </a:moveTo>
                <a:lnTo>
                  <a:pt x="63" y="1"/>
                </a:lnTo>
                <a:lnTo>
                  <a:pt x="69" y="2"/>
                </a:lnTo>
                <a:lnTo>
                  <a:pt x="75" y="3"/>
                </a:lnTo>
                <a:lnTo>
                  <a:pt x="80" y="5"/>
                </a:lnTo>
                <a:lnTo>
                  <a:pt x="85" y="8"/>
                </a:lnTo>
                <a:lnTo>
                  <a:pt x="86" y="8"/>
                </a:lnTo>
                <a:lnTo>
                  <a:pt x="82" y="15"/>
                </a:lnTo>
                <a:lnTo>
                  <a:pt x="81" y="15"/>
                </a:lnTo>
                <a:lnTo>
                  <a:pt x="81" y="15"/>
                </a:lnTo>
                <a:lnTo>
                  <a:pt x="77" y="13"/>
                </a:lnTo>
                <a:lnTo>
                  <a:pt x="77" y="13"/>
                </a:lnTo>
                <a:lnTo>
                  <a:pt x="72" y="11"/>
                </a:lnTo>
                <a:lnTo>
                  <a:pt x="72" y="11"/>
                </a:lnTo>
                <a:lnTo>
                  <a:pt x="67" y="9"/>
                </a:lnTo>
                <a:lnTo>
                  <a:pt x="68" y="10"/>
                </a:lnTo>
                <a:lnTo>
                  <a:pt x="62" y="9"/>
                </a:lnTo>
                <a:lnTo>
                  <a:pt x="63" y="9"/>
                </a:lnTo>
                <a:lnTo>
                  <a:pt x="62" y="9"/>
                </a:lnTo>
                <a:lnTo>
                  <a:pt x="62" y="1"/>
                </a:lnTo>
                <a:close/>
                <a:moveTo>
                  <a:pt x="93" y="13"/>
                </a:moveTo>
                <a:lnTo>
                  <a:pt x="94" y="14"/>
                </a:lnTo>
                <a:lnTo>
                  <a:pt x="98" y="18"/>
                </a:lnTo>
                <a:lnTo>
                  <a:pt x="102" y="22"/>
                </a:lnTo>
                <a:lnTo>
                  <a:pt x="105" y="27"/>
                </a:lnTo>
                <a:lnTo>
                  <a:pt x="108" y="32"/>
                </a:lnTo>
                <a:lnTo>
                  <a:pt x="109" y="34"/>
                </a:lnTo>
                <a:lnTo>
                  <a:pt x="102" y="37"/>
                </a:lnTo>
                <a:lnTo>
                  <a:pt x="101" y="35"/>
                </a:lnTo>
                <a:lnTo>
                  <a:pt x="101" y="36"/>
                </a:lnTo>
                <a:lnTo>
                  <a:pt x="99" y="31"/>
                </a:lnTo>
                <a:lnTo>
                  <a:pt x="99" y="31"/>
                </a:lnTo>
                <a:lnTo>
                  <a:pt x="96" y="27"/>
                </a:lnTo>
                <a:lnTo>
                  <a:pt x="96" y="27"/>
                </a:lnTo>
                <a:lnTo>
                  <a:pt x="93" y="23"/>
                </a:lnTo>
                <a:lnTo>
                  <a:pt x="93" y="24"/>
                </a:lnTo>
                <a:lnTo>
                  <a:pt x="89" y="20"/>
                </a:lnTo>
                <a:lnTo>
                  <a:pt x="89" y="20"/>
                </a:lnTo>
                <a:lnTo>
                  <a:pt x="88" y="20"/>
                </a:lnTo>
                <a:lnTo>
                  <a:pt x="93" y="13"/>
                </a:lnTo>
                <a:close/>
                <a:moveTo>
                  <a:pt x="112" y="41"/>
                </a:moveTo>
                <a:lnTo>
                  <a:pt x="113" y="42"/>
                </a:lnTo>
                <a:lnTo>
                  <a:pt x="114" y="48"/>
                </a:lnTo>
                <a:lnTo>
                  <a:pt x="115" y="54"/>
                </a:lnTo>
                <a:lnTo>
                  <a:pt x="115" y="60"/>
                </a:lnTo>
                <a:lnTo>
                  <a:pt x="115" y="66"/>
                </a:lnTo>
                <a:lnTo>
                  <a:pt x="115" y="68"/>
                </a:lnTo>
                <a:lnTo>
                  <a:pt x="107" y="66"/>
                </a:lnTo>
                <a:lnTo>
                  <a:pt x="107" y="65"/>
                </a:lnTo>
                <a:lnTo>
                  <a:pt x="107" y="66"/>
                </a:lnTo>
                <a:lnTo>
                  <a:pt x="107" y="60"/>
                </a:lnTo>
                <a:lnTo>
                  <a:pt x="107" y="61"/>
                </a:lnTo>
                <a:lnTo>
                  <a:pt x="107" y="55"/>
                </a:lnTo>
                <a:lnTo>
                  <a:pt x="107" y="55"/>
                </a:lnTo>
                <a:lnTo>
                  <a:pt x="106" y="50"/>
                </a:lnTo>
                <a:lnTo>
                  <a:pt x="106" y="50"/>
                </a:lnTo>
                <a:lnTo>
                  <a:pt x="105" y="45"/>
                </a:lnTo>
                <a:lnTo>
                  <a:pt x="105" y="45"/>
                </a:lnTo>
                <a:lnTo>
                  <a:pt x="105" y="44"/>
                </a:lnTo>
                <a:lnTo>
                  <a:pt x="112" y="41"/>
                </a:lnTo>
                <a:close/>
                <a:moveTo>
                  <a:pt x="113" y="76"/>
                </a:moveTo>
                <a:lnTo>
                  <a:pt x="113" y="78"/>
                </a:lnTo>
                <a:lnTo>
                  <a:pt x="111" y="84"/>
                </a:lnTo>
                <a:lnTo>
                  <a:pt x="108" y="89"/>
                </a:lnTo>
                <a:lnTo>
                  <a:pt x="105" y="94"/>
                </a:lnTo>
                <a:lnTo>
                  <a:pt x="102" y="98"/>
                </a:lnTo>
                <a:lnTo>
                  <a:pt x="101" y="99"/>
                </a:lnTo>
                <a:lnTo>
                  <a:pt x="96" y="94"/>
                </a:lnTo>
                <a:lnTo>
                  <a:pt x="96" y="93"/>
                </a:lnTo>
                <a:lnTo>
                  <a:pt x="96" y="93"/>
                </a:lnTo>
                <a:lnTo>
                  <a:pt x="99" y="89"/>
                </a:lnTo>
                <a:lnTo>
                  <a:pt x="99" y="89"/>
                </a:lnTo>
                <a:lnTo>
                  <a:pt x="101" y="85"/>
                </a:lnTo>
                <a:lnTo>
                  <a:pt x="101" y="85"/>
                </a:lnTo>
                <a:lnTo>
                  <a:pt x="104" y="80"/>
                </a:lnTo>
                <a:lnTo>
                  <a:pt x="103" y="81"/>
                </a:lnTo>
                <a:lnTo>
                  <a:pt x="105" y="75"/>
                </a:lnTo>
                <a:lnTo>
                  <a:pt x="105" y="76"/>
                </a:lnTo>
                <a:lnTo>
                  <a:pt x="106" y="74"/>
                </a:lnTo>
                <a:lnTo>
                  <a:pt x="113" y="76"/>
                </a:lnTo>
                <a:close/>
                <a:moveTo>
                  <a:pt x="96" y="105"/>
                </a:moveTo>
                <a:lnTo>
                  <a:pt x="94" y="107"/>
                </a:lnTo>
                <a:lnTo>
                  <a:pt x="90" y="110"/>
                </a:lnTo>
                <a:lnTo>
                  <a:pt x="85" y="113"/>
                </a:lnTo>
                <a:lnTo>
                  <a:pt x="80" y="116"/>
                </a:lnTo>
                <a:lnTo>
                  <a:pt x="75" y="118"/>
                </a:lnTo>
                <a:lnTo>
                  <a:pt x="73" y="118"/>
                </a:lnTo>
                <a:lnTo>
                  <a:pt x="71" y="110"/>
                </a:lnTo>
                <a:lnTo>
                  <a:pt x="72" y="110"/>
                </a:lnTo>
                <a:lnTo>
                  <a:pt x="72" y="110"/>
                </a:lnTo>
                <a:lnTo>
                  <a:pt x="77" y="108"/>
                </a:lnTo>
                <a:lnTo>
                  <a:pt x="77" y="108"/>
                </a:lnTo>
                <a:lnTo>
                  <a:pt x="81" y="106"/>
                </a:lnTo>
                <a:lnTo>
                  <a:pt x="81" y="106"/>
                </a:lnTo>
                <a:lnTo>
                  <a:pt x="86" y="103"/>
                </a:lnTo>
                <a:lnTo>
                  <a:pt x="85" y="103"/>
                </a:lnTo>
                <a:lnTo>
                  <a:pt x="89" y="100"/>
                </a:lnTo>
                <a:lnTo>
                  <a:pt x="89" y="100"/>
                </a:lnTo>
                <a:lnTo>
                  <a:pt x="90" y="99"/>
                </a:lnTo>
                <a:lnTo>
                  <a:pt x="96" y="105"/>
                </a:lnTo>
                <a:close/>
                <a:moveTo>
                  <a:pt x="65" y="120"/>
                </a:moveTo>
                <a:lnTo>
                  <a:pt x="63" y="120"/>
                </a:lnTo>
                <a:lnTo>
                  <a:pt x="57" y="120"/>
                </a:lnTo>
                <a:lnTo>
                  <a:pt x="52" y="120"/>
                </a:lnTo>
                <a:lnTo>
                  <a:pt x="46" y="119"/>
                </a:lnTo>
                <a:lnTo>
                  <a:pt x="40" y="118"/>
                </a:lnTo>
                <a:lnTo>
                  <a:pt x="40" y="117"/>
                </a:lnTo>
                <a:lnTo>
                  <a:pt x="43" y="110"/>
                </a:lnTo>
                <a:lnTo>
                  <a:pt x="43" y="110"/>
                </a:lnTo>
                <a:lnTo>
                  <a:pt x="42" y="110"/>
                </a:lnTo>
                <a:lnTo>
                  <a:pt x="47" y="111"/>
                </a:lnTo>
                <a:lnTo>
                  <a:pt x="47" y="111"/>
                </a:lnTo>
                <a:lnTo>
                  <a:pt x="53" y="112"/>
                </a:lnTo>
                <a:lnTo>
                  <a:pt x="52" y="112"/>
                </a:lnTo>
                <a:lnTo>
                  <a:pt x="58" y="112"/>
                </a:lnTo>
                <a:lnTo>
                  <a:pt x="57" y="112"/>
                </a:lnTo>
                <a:lnTo>
                  <a:pt x="63" y="112"/>
                </a:lnTo>
                <a:lnTo>
                  <a:pt x="62" y="112"/>
                </a:lnTo>
                <a:lnTo>
                  <a:pt x="64" y="112"/>
                </a:lnTo>
                <a:lnTo>
                  <a:pt x="65" y="120"/>
                </a:lnTo>
                <a:close/>
                <a:moveTo>
                  <a:pt x="32" y="114"/>
                </a:moveTo>
                <a:lnTo>
                  <a:pt x="30" y="113"/>
                </a:lnTo>
                <a:lnTo>
                  <a:pt x="25" y="110"/>
                </a:lnTo>
                <a:lnTo>
                  <a:pt x="21" y="107"/>
                </a:lnTo>
                <a:lnTo>
                  <a:pt x="16" y="103"/>
                </a:lnTo>
                <a:lnTo>
                  <a:pt x="13" y="98"/>
                </a:lnTo>
                <a:lnTo>
                  <a:pt x="12" y="98"/>
                </a:lnTo>
                <a:lnTo>
                  <a:pt x="19" y="93"/>
                </a:lnTo>
                <a:lnTo>
                  <a:pt x="19" y="93"/>
                </a:lnTo>
                <a:lnTo>
                  <a:pt x="19" y="93"/>
                </a:lnTo>
                <a:lnTo>
                  <a:pt x="22" y="97"/>
                </a:lnTo>
                <a:lnTo>
                  <a:pt x="22" y="97"/>
                </a:lnTo>
                <a:lnTo>
                  <a:pt x="26" y="100"/>
                </a:lnTo>
                <a:lnTo>
                  <a:pt x="25" y="100"/>
                </a:lnTo>
                <a:lnTo>
                  <a:pt x="30" y="103"/>
                </a:lnTo>
                <a:lnTo>
                  <a:pt x="29" y="103"/>
                </a:lnTo>
                <a:lnTo>
                  <a:pt x="34" y="106"/>
                </a:lnTo>
                <a:lnTo>
                  <a:pt x="33" y="106"/>
                </a:lnTo>
                <a:lnTo>
                  <a:pt x="36" y="107"/>
                </a:lnTo>
                <a:lnTo>
                  <a:pt x="32" y="114"/>
                </a:lnTo>
                <a:close/>
                <a:moveTo>
                  <a:pt x="8" y="91"/>
                </a:moveTo>
                <a:lnTo>
                  <a:pt x="6" y="89"/>
                </a:lnTo>
                <a:lnTo>
                  <a:pt x="4" y="84"/>
                </a:lnTo>
                <a:lnTo>
                  <a:pt x="2" y="78"/>
                </a:lnTo>
                <a:lnTo>
                  <a:pt x="1" y="72"/>
                </a:lnTo>
                <a:lnTo>
                  <a:pt x="0" y="67"/>
                </a:lnTo>
                <a:lnTo>
                  <a:pt x="8" y="65"/>
                </a:lnTo>
                <a:lnTo>
                  <a:pt x="8" y="71"/>
                </a:lnTo>
                <a:lnTo>
                  <a:pt x="8" y="71"/>
                </a:lnTo>
                <a:lnTo>
                  <a:pt x="10" y="76"/>
                </a:lnTo>
                <a:lnTo>
                  <a:pt x="10" y="75"/>
                </a:lnTo>
                <a:lnTo>
                  <a:pt x="11" y="81"/>
                </a:lnTo>
                <a:lnTo>
                  <a:pt x="11" y="80"/>
                </a:lnTo>
                <a:lnTo>
                  <a:pt x="14" y="85"/>
                </a:lnTo>
                <a:lnTo>
                  <a:pt x="13" y="85"/>
                </a:lnTo>
                <a:lnTo>
                  <a:pt x="14" y="87"/>
                </a:lnTo>
                <a:lnTo>
                  <a:pt x="8" y="91"/>
                </a:lnTo>
                <a:close/>
              </a:path>
            </a:pathLst>
          </a:custGeom>
          <a:solidFill>
            <a:srgbClr val="FFFFFF"/>
          </a:solidFill>
          <a:ln w="0" cap="flat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530A23A-BE5B-970F-C954-B6F7C95F74D0}"/>
              </a:ext>
            </a:extLst>
          </p:cNvPr>
          <p:cNvSpPr txBox="1"/>
          <p:nvPr/>
        </p:nvSpPr>
        <p:spPr>
          <a:xfrm>
            <a:off x="345177" y="6291730"/>
            <a:ext cx="93816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Polyanskiy et al. 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Opt. Lett. 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46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2067 (2021)</a:t>
            </a:r>
          </a:p>
        </p:txBody>
      </p:sp>
    </p:spTree>
    <p:extLst>
      <p:ext uri="{BB962C8B-B14F-4D97-AF65-F5344CB8AC3E}">
        <p14:creationId xmlns:p14="http://schemas.microsoft.com/office/powerpoint/2010/main" val="3801136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screenshot of a computer&#10;&#10;Description automatically generated">
            <a:extLst>
              <a:ext uri="{FF2B5EF4-FFF2-40B4-BE49-F238E27FC236}">
                <a16:creationId xmlns:a16="http://schemas.microsoft.com/office/drawing/2014/main" id="{E3FECCEE-FA22-4B2D-8E35-F6BDE00D5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950" y="2863403"/>
            <a:ext cx="6040970" cy="405567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22926B-B3D1-DE17-7D61-AC44545920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sz="1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6190FE8-C77E-C3EE-3578-814E894A2B9D}"/>
              </a:ext>
            </a:extLst>
          </p:cNvPr>
          <p:cNvSpPr txBox="1">
            <a:spLocks/>
          </p:cNvSpPr>
          <p:nvPr/>
        </p:nvSpPr>
        <p:spPr>
          <a:xfrm>
            <a:off x="219146" y="-4358"/>
            <a:ext cx="11972854" cy="6839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AE-101 pre-requisite 2: Data analysis tool</a:t>
            </a:r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5F06E472-BC84-F959-0AD8-81044FDD8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300" y="3579173"/>
            <a:ext cx="4621276" cy="310254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DE118E4B-A983-19BA-F1D4-38634B1295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300" y="859589"/>
            <a:ext cx="4621277" cy="31025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5144CB6-229B-89B2-50B9-DF4498F708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950" y="3163529"/>
            <a:ext cx="5456405" cy="3550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15D3A07-A5C8-5F04-A533-D5E36C70687F}"/>
              </a:ext>
            </a:extLst>
          </p:cNvPr>
          <p:cNvSpPr txBox="1"/>
          <p:nvPr/>
        </p:nvSpPr>
        <p:spPr>
          <a:xfrm rot="339188">
            <a:off x="2644096" y="1946801"/>
            <a:ext cx="194155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Configuration tab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994ED1-A703-E72D-4E1A-677776B46715}"/>
              </a:ext>
            </a:extLst>
          </p:cNvPr>
          <p:cNvSpPr txBox="1"/>
          <p:nvPr/>
        </p:nvSpPr>
        <p:spPr>
          <a:xfrm rot="21337704">
            <a:off x="873011" y="6008237"/>
            <a:ext cx="133882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Results tab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1E6C08-D888-CC8F-3966-A4C7109D6B9A}"/>
              </a:ext>
            </a:extLst>
          </p:cNvPr>
          <p:cNvSpPr txBox="1"/>
          <p:nvPr/>
        </p:nvSpPr>
        <p:spPr>
          <a:xfrm>
            <a:off x="9851732" y="3244334"/>
            <a:ext cx="173637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Documentation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FA6E5E5-F6B7-F2AA-F6B7-5D3A152CA00F}"/>
              </a:ext>
            </a:extLst>
          </p:cNvPr>
          <p:cNvSpPr txBox="1"/>
          <p:nvPr/>
        </p:nvSpPr>
        <p:spPr>
          <a:xfrm>
            <a:off x="4808672" y="5568704"/>
            <a:ext cx="1130438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Process tab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8958309-7096-C3E6-63B5-D01DCC4DB366}"/>
              </a:ext>
            </a:extLst>
          </p:cNvPr>
          <p:cNvSpPr txBox="1"/>
          <p:nvPr/>
        </p:nvSpPr>
        <p:spPr>
          <a:xfrm>
            <a:off x="5173519" y="752266"/>
            <a:ext cx="6931395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</a:rPr>
              <a:t>co2amp 2020</a:t>
            </a:r>
            <a:br>
              <a:rPr lang="en-US" sz="2800" i="1" dirty="0">
                <a:solidFill>
                  <a:srgbClr val="FF0000"/>
                </a:solidFill>
              </a:rPr>
            </a:br>
            <a:r>
              <a:rPr lang="en-US" sz="2000" i="1" dirty="0">
                <a:solidFill>
                  <a:srgbClr val="FF0000"/>
                </a:solidFill>
              </a:rPr>
              <a:t>(new interface &amp; advanced material interaction support)</a:t>
            </a:r>
            <a:br>
              <a:rPr lang="en-US" sz="2000" i="1" dirty="0">
                <a:solidFill>
                  <a:srgbClr val="FF0000"/>
                </a:solidFill>
              </a:rPr>
            </a:br>
            <a:endParaRPr lang="en-US" sz="2000" i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Polyanskiy 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Appl Opt. 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54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5136 (2015)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hlinkClick r:id="rId6"/>
              </a:rPr>
              <a:t>https://github.com/polyanskiy/co2amp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911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8BAE46-74EE-8C2E-BFF9-30760FA5A4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1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D01234A-77BE-BDB6-98C3-FFDDCC6D0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0"/>
            <a:ext cx="11049000" cy="740533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3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Single-shot measurements</a:t>
            </a:r>
          </a:p>
        </p:txBody>
      </p:sp>
      <p:pic>
        <p:nvPicPr>
          <p:cNvPr id="41" name="Picture 40" descr="Diagram of a sample of beam profiler&#10;&#10;Description automatically generated">
            <a:extLst>
              <a:ext uri="{FF2B5EF4-FFF2-40B4-BE49-F238E27FC236}">
                <a16:creationId xmlns:a16="http://schemas.microsoft.com/office/drawing/2014/main" id="{02D6E9A6-F68E-65FB-F4B2-65B4310B5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32" y="1580020"/>
            <a:ext cx="5760732" cy="30175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3" name="Picture 42" descr="Diagram of a sample of a beam&#10;&#10;Description automatically generated">
            <a:extLst>
              <a:ext uri="{FF2B5EF4-FFF2-40B4-BE49-F238E27FC236}">
                <a16:creationId xmlns:a16="http://schemas.microsoft.com/office/drawing/2014/main" id="{8E40A451-64EB-CC7A-A1FA-1A2837EDE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8945" y="1580020"/>
            <a:ext cx="5760732" cy="30175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C94939A0-B6E6-B822-8C2F-BD18C1F8C254}"/>
              </a:ext>
            </a:extLst>
          </p:cNvPr>
          <p:cNvSpPr txBox="1"/>
          <p:nvPr/>
        </p:nvSpPr>
        <p:spPr>
          <a:xfrm>
            <a:off x="1543594" y="947529"/>
            <a:ext cx="3466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</a:rPr>
              <a:t>Nonlinear Refraction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518618F-D077-E87C-C1BC-4FC87B77A2C2}"/>
              </a:ext>
            </a:extLst>
          </p:cNvPr>
          <p:cNvSpPr txBox="1"/>
          <p:nvPr/>
        </p:nvSpPr>
        <p:spPr>
          <a:xfrm>
            <a:off x="7363369" y="938004"/>
            <a:ext cx="35263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</a:rPr>
              <a:t>Nonlinear Absorption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48251E71-7A89-D24B-81DD-C788DF9679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2461" y="4994469"/>
            <a:ext cx="1523810" cy="152381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CDF0B8E-638F-CDBF-1ED9-EBB38ACDB0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9896" y="4994469"/>
            <a:ext cx="1523810" cy="1523810"/>
          </a:xfrm>
          <a:prstGeom prst="rect">
            <a:avLst/>
          </a:prstGeom>
        </p:spPr>
      </p:pic>
      <p:sp>
        <p:nvSpPr>
          <p:cNvPr id="51" name="Arrow: Right 50">
            <a:extLst>
              <a:ext uri="{FF2B5EF4-FFF2-40B4-BE49-F238E27FC236}">
                <a16:creationId xmlns:a16="http://schemas.microsoft.com/office/drawing/2014/main" id="{C9010403-8720-0F97-76CB-124C56037FB9}"/>
              </a:ext>
            </a:extLst>
          </p:cNvPr>
          <p:cNvSpPr/>
          <p:nvPr/>
        </p:nvSpPr>
        <p:spPr>
          <a:xfrm>
            <a:off x="8410130" y="4984908"/>
            <a:ext cx="1718258" cy="15429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Non-linear absorption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17558C-C3FF-C798-50A4-18A9C43A22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32" y="4933414"/>
            <a:ext cx="5578735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463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F60D25-5A24-9129-752B-3BF89CD4FB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sz="1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C3F7084-4D32-46C0-4D75-D7D5D59C3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0"/>
            <a:ext cx="11049000" cy="740533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300" dirty="0">
                <a:solidFill>
                  <a:srgbClr val="FF0000"/>
                </a:solidFill>
              </a:rPr>
              <a:t>Nonlinear properties of LWIR materials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C8D937B-754D-5526-72B5-972199E33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3900" y="696098"/>
            <a:ext cx="6128796" cy="54864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7A4D75DB-4F83-CC69-A4EF-911CECE8F4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63203" y="696098"/>
            <a:ext cx="6128797" cy="548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E279E3-0F34-E1CD-C8A6-A49F157A9179}"/>
              </a:ext>
            </a:extLst>
          </p:cNvPr>
          <p:cNvSpPr txBox="1"/>
          <p:nvPr/>
        </p:nvSpPr>
        <p:spPr>
          <a:xfrm>
            <a:off x="1295400" y="1092037"/>
            <a:ext cx="3466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</a:rPr>
              <a:t>Nonlinear Refraction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75D79D-1F9E-5DB6-722A-5D067BF27915}"/>
              </a:ext>
            </a:extLst>
          </p:cNvPr>
          <p:cNvSpPr txBox="1"/>
          <p:nvPr/>
        </p:nvSpPr>
        <p:spPr>
          <a:xfrm>
            <a:off x="7115175" y="1082512"/>
            <a:ext cx="35263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</a:rPr>
              <a:t>Nonlinear Absorption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946EA1-CE5D-0415-BBBA-A4CD000125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716" y="6018538"/>
            <a:ext cx="1412091" cy="804868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095BDF5-A997-C070-96CF-D4FC413C36DC}"/>
              </a:ext>
            </a:extLst>
          </p:cNvPr>
          <p:cNvSpPr txBox="1"/>
          <p:nvPr/>
        </p:nvSpPr>
        <p:spPr>
          <a:xfrm>
            <a:off x="1677807" y="6316595"/>
            <a:ext cx="93816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C00000"/>
                </a:solidFill>
              </a:rPr>
              <a:t>Polyanskiy et al. </a:t>
            </a:r>
            <a:r>
              <a:rPr lang="en-US" sz="2800" i="1" dirty="0">
                <a:solidFill>
                  <a:srgbClr val="C00000"/>
                </a:solidFill>
              </a:rPr>
              <a:t>Opt. Mater. Express </a:t>
            </a:r>
            <a:r>
              <a:rPr lang="en-US" sz="2800" b="1" i="1" dirty="0">
                <a:solidFill>
                  <a:srgbClr val="C00000"/>
                </a:solidFill>
              </a:rPr>
              <a:t>14</a:t>
            </a:r>
            <a:r>
              <a:rPr lang="en-US" sz="2800" dirty="0">
                <a:solidFill>
                  <a:srgbClr val="C00000"/>
                </a:solidFill>
              </a:rPr>
              <a:t>, 696 (2024)</a:t>
            </a:r>
          </a:p>
        </p:txBody>
      </p:sp>
    </p:spTree>
    <p:extLst>
      <p:ext uri="{BB962C8B-B14F-4D97-AF65-F5344CB8AC3E}">
        <p14:creationId xmlns:p14="http://schemas.microsoft.com/office/powerpoint/2010/main" val="1967048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with a blue dot&#10;&#10;Description automatically generated">
            <a:extLst>
              <a:ext uri="{FF2B5EF4-FFF2-40B4-BE49-F238E27FC236}">
                <a16:creationId xmlns:a16="http://schemas.microsoft.com/office/drawing/2014/main" id="{E1775BAB-DF9E-6FEE-AF19-7975B1F8B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897" y="3454595"/>
            <a:ext cx="3657607" cy="2743206"/>
          </a:xfrm>
          <a:prstGeom prst="rect">
            <a:avLst/>
          </a:prstGeom>
        </p:spPr>
      </p:pic>
      <p:pic>
        <p:nvPicPr>
          <p:cNvPr id="7" name="Picture 6" descr="A graph with colored dots and lines&#10;&#10;Description automatically generated">
            <a:extLst>
              <a:ext uri="{FF2B5EF4-FFF2-40B4-BE49-F238E27FC236}">
                <a16:creationId xmlns:a16="http://schemas.microsoft.com/office/drawing/2014/main" id="{E3DAA970-65ED-8593-3309-C3384F671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897" y="717494"/>
            <a:ext cx="3657607" cy="2743206"/>
          </a:xfrm>
          <a:prstGeom prst="rect">
            <a:avLst/>
          </a:prstGeom>
        </p:spPr>
      </p:pic>
      <p:pic>
        <p:nvPicPr>
          <p:cNvPr id="9" name="Picture 8" descr="A graph with colored dots and lines&#10;&#10;Description automatically generated">
            <a:extLst>
              <a:ext uri="{FF2B5EF4-FFF2-40B4-BE49-F238E27FC236}">
                <a16:creationId xmlns:a16="http://schemas.microsoft.com/office/drawing/2014/main" id="{A5E310C8-0CBA-75C9-5AAC-81EB7C7FC0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1426" y="717494"/>
            <a:ext cx="3657607" cy="2743206"/>
          </a:xfrm>
          <a:prstGeom prst="rect">
            <a:avLst/>
          </a:prstGeom>
        </p:spPr>
      </p:pic>
      <p:pic>
        <p:nvPicPr>
          <p:cNvPr id="11" name="Picture 10" descr="A graph with numbers and a few red dots&#10;&#10;Description automatically generated with medium confidence">
            <a:extLst>
              <a:ext uri="{FF2B5EF4-FFF2-40B4-BE49-F238E27FC236}">
                <a16:creationId xmlns:a16="http://schemas.microsoft.com/office/drawing/2014/main" id="{67F6AFC9-9944-8F2B-7206-A571295719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4954" y="717494"/>
            <a:ext cx="3657607" cy="2743206"/>
          </a:xfrm>
          <a:prstGeom prst="rect">
            <a:avLst/>
          </a:prstGeom>
        </p:spPr>
      </p:pic>
      <p:pic>
        <p:nvPicPr>
          <p:cNvPr id="13" name="Picture 12" descr="A graph with different colored lines and dots&#10;&#10;Description automatically generated">
            <a:extLst>
              <a:ext uri="{FF2B5EF4-FFF2-40B4-BE49-F238E27FC236}">
                <a16:creationId xmlns:a16="http://schemas.microsoft.com/office/drawing/2014/main" id="{C9B1CCA7-88CB-2D7B-D9D9-9CE8452B49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4954" y="3454595"/>
            <a:ext cx="3657607" cy="2743206"/>
          </a:xfrm>
          <a:prstGeom prst="rect">
            <a:avLst/>
          </a:prstGeom>
        </p:spPr>
      </p:pic>
      <p:pic>
        <p:nvPicPr>
          <p:cNvPr id="15" name="Picture 14" descr="A graph with colored lines and dots&#10;&#10;Description automatically generated">
            <a:extLst>
              <a:ext uri="{FF2B5EF4-FFF2-40B4-BE49-F238E27FC236}">
                <a16:creationId xmlns:a16="http://schemas.microsoft.com/office/drawing/2014/main" id="{E005D5B6-7B98-807B-A057-8A89B5B812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1425" y="3454595"/>
            <a:ext cx="3657607" cy="274320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E2010B-EE2C-123C-4983-0A1EF4C025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sz="1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6843EB-31D4-FEBB-6A2F-90AD6A0C4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0"/>
            <a:ext cx="11049000" cy="740533"/>
          </a:xfrm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en-US" sz="43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n2 database (now part of </a:t>
            </a:r>
            <a:r>
              <a:rPr lang="en-US" sz="43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refractiveindex.info</a:t>
            </a:r>
            <a:r>
              <a:rPr lang="en-US" sz="43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)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DABA4B9-9201-AB55-79FB-C34F3E498C58}"/>
              </a:ext>
            </a:extLst>
          </p:cNvPr>
          <p:cNvSpPr txBox="1"/>
          <p:nvPr/>
        </p:nvSpPr>
        <p:spPr>
          <a:xfrm>
            <a:off x="502150" y="6237547"/>
            <a:ext cx="93816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C00000"/>
                </a:solidFill>
              </a:rPr>
              <a:t>Polyanskiy. </a:t>
            </a:r>
            <a:r>
              <a:rPr lang="en-US" sz="2800" i="1" dirty="0">
                <a:solidFill>
                  <a:srgbClr val="C00000"/>
                </a:solidFill>
              </a:rPr>
              <a:t>Sci. Data </a:t>
            </a:r>
            <a:r>
              <a:rPr lang="en-US" sz="2800" b="1" i="1" dirty="0">
                <a:solidFill>
                  <a:srgbClr val="C00000"/>
                </a:solidFill>
              </a:rPr>
              <a:t>11</a:t>
            </a:r>
            <a:r>
              <a:rPr lang="en-US" sz="2800" dirty="0">
                <a:solidFill>
                  <a:srgbClr val="C00000"/>
                </a:solidFill>
              </a:rPr>
              <a:t>, 94 (2024)</a:t>
            </a:r>
          </a:p>
        </p:txBody>
      </p:sp>
      <p:sp>
        <p:nvSpPr>
          <p:cNvPr id="35" name="Arrow: Down 34">
            <a:extLst>
              <a:ext uri="{FF2B5EF4-FFF2-40B4-BE49-F238E27FC236}">
                <a16:creationId xmlns:a16="http://schemas.microsoft.com/office/drawing/2014/main" id="{9513D362-B959-482F-04BE-82DC724AD353}"/>
              </a:ext>
            </a:extLst>
          </p:cNvPr>
          <p:cNvSpPr/>
          <p:nvPr/>
        </p:nvSpPr>
        <p:spPr>
          <a:xfrm rot="2903982">
            <a:off x="3880493" y="2108999"/>
            <a:ext cx="266700" cy="37555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Down 35">
            <a:extLst>
              <a:ext uri="{FF2B5EF4-FFF2-40B4-BE49-F238E27FC236}">
                <a16:creationId xmlns:a16="http://schemas.microsoft.com/office/drawing/2014/main" id="{459FC560-56D6-E93F-F9B0-5016FC6D3A94}"/>
              </a:ext>
            </a:extLst>
          </p:cNvPr>
          <p:cNvSpPr/>
          <p:nvPr/>
        </p:nvSpPr>
        <p:spPr>
          <a:xfrm rot="2903982">
            <a:off x="7733165" y="1592443"/>
            <a:ext cx="266700" cy="37555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Down 36">
            <a:extLst>
              <a:ext uri="{FF2B5EF4-FFF2-40B4-BE49-F238E27FC236}">
                <a16:creationId xmlns:a16="http://schemas.microsoft.com/office/drawing/2014/main" id="{E7B611FE-DE04-7F8C-ADED-F9EAB10E051C}"/>
              </a:ext>
            </a:extLst>
          </p:cNvPr>
          <p:cNvSpPr/>
          <p:nvPr/>
        </p:nvSpPr>
        <p:spPr>
          <a:xfrm rot="2903982">
            <a:off x="11487150" y="1449485"/>
            <a:ext cx="266700" cy="37555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3D146E9C-C344-54CC-AE03-97DD67E2DDE4}"/>
              </a:ext>
            </a:extLst>
          </p:cNvPr>
          <p:cNvSpPr/>
          <p:nvPr/>
        </p:nvSpPr>
        <p:spPr>
          <a:xfrm rot="2903982">
            <a:off x="3823004" y="3515243"/>
            <a:ext cx="266700" cy="37555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26695A41-FA6B-A877-50D6-8E97C8E09783}"/>
              </a:ext>
            </a:extLst>
          </p:cNvPr>
          <p:cNvSpPr/>
          <p:nvPr/>
        </p:nvSpPr>
        <p:spPr>
          <a:xfrm rot="2903982">
            <a:off x="7733164" y="4473940"/>
            <a:ext cx="266700" cy="37555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DB5DEA8C-B058-0CEB-6F3E-AC2FB2792279}"/>
              </a:ext>
            </a:extLst>
          </p:cNvPr>
          <p:cNvSpPr/>
          <p:nvPr/>
        </p:nvSpPr>
        <p:spPr>
          <a:xfrm rot="2903982">
            <a:off x="11499863" y="3531967"/>
            <a:ext cx="266700" cy="37555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83966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9" id="{EA740E63-8231-234F-9059-7F6E415520C6}" vid="{315AC291-A142-F24B-B412-7E021522D55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529</TotalTime>
  <Words>1806</Words>
  <Application>Microsoft Office PowerPoint</Application>
  <PresentationFormat>Widescreen</PresentationFormat>
  <Paragraphs>158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Cambria Math</vt:lpstr>
      <vt:lpstr>Times New Roman</vt:lpstr>
      <vt:lpstr>BNL</vt:lpstr>
      <vt:lpstr>AE-101 Optical Materials for Ultrahigh-Power​ Long-Wave Infrared Lasers Close-out report</vt:lpstr>
      <vt:lpstr>PowerPoint Presentation</vt:lpstr>
      <vt:lpstr>Goals</vt:lpstr>
      <vt:lpstr>DOE ARDAP project: Team &amp; directions</vt:lpstr>
      <vt:lpstr>PowerPoint Presentation</vt:lpstr>
      <vt:lpstr>PowerPoint Presentation</vt:lpstr>
      <vt:lpstr>Single-shot measurements</vt:lpstr>
      <vt:lpstr>Nonlinear properties of LWIR materials</vt:lpstr>
      <vt:lpstr>n2 database (now part of refractiveindex.info) </vt:lpstr>
      <vt:lpstr>Next-generation CO2 laser: Post-compression</vt:lpstr>
      <vt:lpstr>Proof of principle</vt:lpstr>
      <vt:lpstr>1st Prototype</vt:lpstr>
      <vt:lpstr>Set-up for laser-damage characterization</vt:lpstr>
      <vt:lpstr>PowerPoint Presentation</vt:lpstr>
      <vt:lpstr>PowerPoint Presentation</vt:lpstr>
      <vt:lpstr>Activities &amp; Impacts Associated with this Experiment – All Years </vt:lpstr>
      <vt:lpstr>PowerPoint Presentation</vt:lpstr>
      <vt:lpstr>PowerPoint Presentation</vt:lpstr>
      <vt:lpstr>COVID-19 Pandemic Impacts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Abramowitz, Jennifer</dc:creator>
  <cp:keywords/>
  <dc:description/>
  <cp:lastModifiedBy>Polyanskiy, Mikhail</cp:lastModifiedBy>
  <cp:revision>34</cp:revision>
  <dcterms:created xsi:type="dcterms:W3CDTF">2024-02-06T22:48:22Z</dcterms:created>
  <dcterms:modified xsi:type="dcterms:W3CDTF">2024-03-26T02:57:54Z</dcterms:modified>
  <cp:category/>
</cp:coreProperties>
</file>