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</p:sldMasterIdLst>
  <p:notesMasterIdLst>
    <p:notesMasterId r:id="rId17"/>
  </p:notesMasterIdLst>
  <p:sldIdLst>
    <p:sldId id="495" r:id="rId3"/>
    <p:sldId id="1368" r:id="rId4"/>
    <p:sldId id="1367" r:id="rId5"/>
    <p:sldId id="664" r:id="rId6"/>
    <p:sldId id="1379" r:id="rId7"/>
    <p:sldId id="1369" r:id="rId8"/>
    <p:sldId id="1374" r:id="rId9"/>
    <p:sldId id="1371" r:id="rId10"/>
    <p:sldId id="257" r:id="rId11"/>
    <p:sldId id="1372" r:id="rId12"/>
    <p:sldId id="1375" r:id="rId13"/>
    <p:sldId id="491" r:id="rId14"/>
    <p:sldId id="324" r:id="rId15"/>
    <p:sldId id="13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9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A7C9-F07D-4D75-B98B-F96868C0B4D6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CBA80-C055-4586-AB84-CD24B8739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9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AA7A1A-8011-3A42-91B8-EE1BD44E445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9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1778C-F1B8-4673-8C12-475227BD9B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03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1"/>
            <a:ext cx="12192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4246"/>
            <a:ext cx="12191999" cy="5999163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217189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711595"/>
            <a:ext cx="5053832" cy="37441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497445"/>
            <a:ext cx="5120640" cy="58503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710816"/>
            <a:ext cx="5053832" cy="37441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496667"/>
            <a:ext cx="5120640" cy="58503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85427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616113"/>
            <a:ext cx="3287445" cy="214661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616113"/>
            <a:ext cx="3287445" cy="214661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697094"/>
            <a:ext cx="3148325" cy="18205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697094"/>
            <a:ext cx="3148325" cy="18205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618612"/>
            <a:ext cx="3287445" cy="214661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699593"/>
            <a:ext cx="3148325" cy="18205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7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701473"/>
            <a:ext cx="2987040" cy="22382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701473"/>
            <a:ext cx="2987040" cy="22382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701473"/>
            <a:ext cx="2987040" cy="22382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701473"/>
            <a:ext cx="2987040" cy="22382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706193"/>
            <a:ext cx="11246069" cy="1752260"/>
          </a:xfrm>
          <a:prstGeom prst="rect">
            <a:avLst/>
          </a:prstGeo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79062"/>
            <a:ext cx="2984625" cy="477837"/>
          </a:xfrm>
          <a:prstGeom prst="rect">
            <a:avLst/>
          </a:prstGeo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3" y="3979062"/>
            <a:ext cx="2984625" cy="477837"/>
          </a:xfrm>
          <a:prstGeom prst="rect">
            <a:avLst/>
          </a:prstGeo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18" y="3979062"/>
            <a:ext cx="2984625" cy="477837"/>
          </a:xfrm>
          <a:prstGeom prst="rect">
            <a:avLst/>
          </a:prstGeo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6" y="3979062"/>
            <a:ext cx="2984625" cy="477837"/>
          </a:xfrm>
          <a:prstGeom prst="rect">
            <a:avLst/>
          </a:prstGeo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prstGeom prst="rect">
            <a:avLst/>
          </a:prstGeo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0803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276999"/>
          </a:xfrm>
          <a:prstGeom prst="rect">
            <a:avLst/>
          </a:prstGeo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574667"/>
            <a:ext cx="5053832" cy="18445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443427"/>
            <a:ext cx="5120640" cy="368183"/>
          </a:xfrm>
          <a:prstGeom prst="rect">
            <a:avLst/>
          </a:prstGeo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574667"/>
            <a:ext cx="5053832" cy="18445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443427"/>
            <a:ext cx="5120640" cy="368183"/>
          </a:xfrm>
          <a:prstGeom prst="rect">
            <a:avLst/>
          </a:prstGeo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025152"/>
            <a:ext cx="5053832" cy="18445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5898517"/>
            <a:ext cx="5120640" cy="368183"/>
          </a:xfrm>
          <a:prstGeom prst="rect">
            <a:avLst/>
          </a:prstGeo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025152"/>
            <a:ext cx="5053832" cy="18445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5902308"/>
            <a:ext cx="5120640" cy="368183"/>
          </a:xfrm>
          <a:prstGeom prst="rect">
            <a:avLst/>
          </a:prstGeo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6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99606"/>
            <a:ext cx="11163868" cy="4029858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6318956"/>
            <a:ext cx="4948052" cy="539045"/>
          </a:xfrm>
          <a:prstGeom prst="rect">
            <a:avLst/>
          </a:prstGeo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6831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626534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www.anl.gov</a:t>
            </a: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1"/>
            <a:ext cx="12192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12191999" cy="5999163"/>
          </a:xfrm>
          <a:prstGeom prst="rect">
            <a:avLst/>
          </a:prstGeo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1321339" y="-1815882"/>
            <a:ext cx="5042667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8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429103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0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2" y="0"/>
            <a:ext cx="2479527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60384"/>
            <a:ext cx="3590495" cy="914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60384"/>
            <a:ext cx="3590495" cy="914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4960384"/>
            <a:ext cx="3590495" cy="914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  <a:prstGeom prst="rect">
            <a:avLst/>
          </a:prstGeo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75733" y="730250"/>
            <a:ext cx="8250767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422052" y="-1241416"/>
            <a:ext cx="5168552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3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12192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12192000" cy="6011938"/>
          </a:xfrm>
          <a:prstGeom prst="rect">
            <a:avLst/>
          </a:prstGeo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  <a:prstGeom prst="rect">
            <a:avLst/>
          </a:prstGeo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60384"/>
            <a:ext cx="3590495" cy="914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60384"/>
            <a:ext cx="3590495" cy="914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4960384"/>
            <a:ext cx="3590495" cy="914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prstGeom prst="rect">
            <a:avLst/>
          </a:prstGeo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99995"/>
            <a:ext cx="11163868" cy="442277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1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72" y="167615"/>
            <a:ext cx="2062648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  <a:prstGeom prst="rect">
            <a:avLst/>
          </a:prstGeo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945565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5323002"/>
            <a:ext cx="3590495" cy="74672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945565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5323002"/>
            <a:ext cx="3590495" cy="74672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6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2" y="4945565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2" y="5323002"/>
            <a:ext cx="3590495" cy="74672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899573"/>
            <a:ext cx="299452" cy="2761488"/>
          </a:xfrm>
          <a:prstGeom prst="rect">
            <a:avLst/>
          </a:prstGeo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366275"/>
            <a:ext cx="11313219" cy="33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</p:spTree>
    <p:extLst>
      <p:ext uri="{BB962C8B-B14F-4D97-AF65-F5344CB8AC3E}">
        <p14:creationId xmlns:p14="http://schemas.microsoft.com/office/powerpoint/2010/main" val="42219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320211"/>
            <a:ext cx="2062648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  <a:prstGeom prst="rect">
            <a:avLst/>
          </a:prstGeo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1631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59068"/>
            <a:ext cx="3590495" cy="914400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1631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59068"/>
            <a:ext cx="3590495" cy="74672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6710"/>
            <a:ext cx="9034837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2" y="4581631"/>
            <a:ext cx="3590495" cy="393700"/>
          </a:xfrm>
          <a:prstGeom prst="rect">
            <a:avLst/>
          </a:prstGeo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2" y="4959068"/>
            <a:ext cx="3590495" cy="74672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681605"/>
            <a:ext cx="299452" cy="2761488"/>
          </a:xfrm>
          <a:prstGeom prst="rect">
            <a:avLst/>
          </a:prstGeo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5" y="0"/>
            <a:ext cx="11901164" cy="6858000"/>
          </a:xfrm>
          <a:prstGeom prst="rect">
            <a:avLst/>
          </a:prstGeo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prstGeom prst="rect">
            <a:avLst/>
          </a:prstGeo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4"/>
            <a:ext cx="1109472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9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8"/>
          </a:xfrm>
          <a:prstGeom prst="rect">
            <a:avLst/>
          </a:prstGeo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prstGeom prst="rect">
            <a:avLst/>
          </a:prstGeo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5" y="0"/>
            <a:ext cx="11901164" cy="3656013"/>
          </a:xfrm>
          <a:prstGeom prst="rect">
            <a:avLst/>
          </a:prstGeo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prstGeom prst="rect">
            <a:avLst/>
          </a:prstGeo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2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8"/>
          </a:xfrm>
          <a:prstGeom prst="rect">
            <a:avLst/>
          </a:prstGeo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0"/>
            <a:ext cx="5974080" cy="36639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0"/>
            <a:ext cx="5974080" cy="36639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prstGeom prst="rect">
            <a:avLst/>
          </a:prstGeo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prstGeom prst="rect">
            <a:avLst/>
          </a:prstGeo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1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8"/>
          </a:xfrm>
          <a:prstGeom prst="rect">
            <a:avLst/>
          </a:prstGeo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prstGeom prst="rect">
            <a:avLst/>
          </a:prstGeo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prstGeom prst="rect">
            <a:avLst/>
          </a:prstGeo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prstGeom prst="rect">
            <a:avLst/>
          </a:prstGeo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3" y="3931764"/>
            <a:ext cx="2984625" cy="477837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18" y="3931764"/>
            <a:ext cx="2984625" cy="477837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6" y="3931764"/>
            <a:ext cx="2984625" cy="477837"/>
          </a:xfrm>
          <a:prstGeom prst="rect">
            <a:avLst/>
          </a:prstGeo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7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99996"/>
            <a:ext cx="11163868" cy="4422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29816" indent="-223838">
              <a:defRPr>
                <a:solidFill>
                  <a:srgbClr val="000000"/>
                </a:solidFill>
              </a:defRPr>
            </a:lvl2pPr>
            <a:lvl3pPr marL="389335" indent="163116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64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12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46971-897D-4ED8-95D6-57A8E627D7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DBF4A-A964-482E-B7BA-BC2BF5489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060DE-9D3F-45FF-ABF6-51E8EB24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C853F-9210-4103-BA23-E5382344F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BD323-69CC-46B1-8E5D-EC55AB63D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7636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50"/>
            <a:ext cx="11163868" cy="499714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864467" y="1445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9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FDB7C-A1E1-4D0B-A6F3-C3857ADCF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8C655-5235-4378-9AC5-6FAF50A28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5E24A-4473-4BA3-B1A9-CF9A1314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FE365-10E1-47F1-BD3C-CD3D9D0E6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650FE-4267-4A47-90BB-64F2FC31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6D7-F04D-7741-82FC-941AB368F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1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C90E3-72B9-405C-8F89-6349D5D6A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F90F0-7A6B-4EFB-A4FB-DF3EFF067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C2140-B74C-4476-8B44-3A82F830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0F78E-C1C5-43C7-B4D9-F9CAE6FD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B6B19-326F-4FB9-9621-461B09FB8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53301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6EDDE-A8AB-4E72-9066-D25631BB7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440AC-A163-4D79-B4A3-24D7C6BA6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916A4-EB8D-43E6-8F11-052B4D9AB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00AB4-BEA1-4021-AFAA-5211F12B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DD57D-2EF1-4324-8EDD-EBF0177B0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8243A-1F84-4666-A624-3D53D4E3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07142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F47AD-3C5F-41A7-AE3A-9EA28077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415DF-CEE2-405C-8078-6C1AF857A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DD64B-6C83-4DC8-8FCC-B76CA6252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FAB12D-256A-4F48-8CEF-CBE2D8A17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EB075-ECC6-452F-BC31-0891F1EBB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99B027-814D-49E1-94EC-A4AD614C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DA995D-288D-4695-B4DE-25677C373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7AE388-E949-4F6E-8B89-E34F6225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50103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DD0DE-86EA-48F3-8586-05F3D56C5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255A1-EAFE-45E2-94B7-162D88DE7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5FBF0F-C8EA-43B8-B485-9D23EF9B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439C0-812C-41D3-A6E9-A981B7B4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18400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C1BF7-7AA3-4A4A-8D10-35681D735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3B42D-C38F-4054-AD59-1A9C69E6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8521E2-D02F-403F-AFA4-A7CFD687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1986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ADA57-7AFF-4B9B-89A2-6D96112B6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D3DDB-D5B3-42AC-8BB0-5C379EFDF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4310B-154D-4274-9EC2-4B2B3C3E2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07576-DE3D-4096-83C2-1DC5A410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66D01-3253-43DA-AFF4-9E3AF99D7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C7DBF-D322-4767-80E2-D817C798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98760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0FF9-DA35-4847-8276-F807D51E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45485-7ED5-468D-A9DA-BA5560D34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733EA-E7C3-4A1C-B63C-ABF31C140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0523A-B034-498C-BF3A-F4986C92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E1EAE-71BB-4D3F-8913-88F6A212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82B5D-BA5A-4FE3-A6F5-57FE6EE01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154141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7F72-0592-40E1-98B9-6B6684CC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0C9BCA-9F16-4FC9-A159-BC82A033AC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C6CC3-3C99-441F-A3F3-6ED3B321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BBEB7-9804-43A0-ABEF-2BD7AAAE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0033F-5F98-4E70-ACD6-73CA528C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95833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F3C9E2-05DA-4051-9E45-3563BD4CC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9131B-329D-42BA-9F24-370B0EA0E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562BC-5C26-4E4D-997C-7DE7DE40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4B2D-D02E-47AC-A2CF-C4D2A41B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72456-D44A-4276-A9BA-518D4D647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827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364480" cy="44227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685707"/>
            <a:ext cx="5364480" cy="44227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17245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50"/>
            <a:ext cx="11163868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864467" y="1445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492204" y="6557685"/>
            <a:ext cx="609600" cy="182880"/>
          </a:xfrm>
        </p:spPr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15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1"/>
            <a:ext cx="12192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4246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328753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36448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685707"/>
            <a:ext cx="536448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25270039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263770"/>
            <a:ext cx="54864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263770"/>
            <a:ext cx="54864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684229"/>
            <a:ext cx="54864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684229"/>
            <a:ext cx="54864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17666517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699995"/>
            <a:ext cx="5759667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6" y="1699995"/>
            <a:ext cx="497264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6" y="4080588"/>
            <a:ext cx="497264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066957"/>
            <a:ext cx="5759667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897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731527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720414"/>
            <a:ext cx="2698328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3" y="3290408"/>
            <a:ext cx="270467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304768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1" y="4872981"/>
            <a:ext cx="270467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4856121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87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3998350"/>
            <a:ext cx="54864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3998350"/>
            <a:ext cx="5463447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6999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6999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74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4864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699996"/>
            <a:ext cx="54864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4373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4373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1" y="5735092"/>
            <a:ext cx="5327631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19" y="5735092"/>
            <a:ext cx="5327631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43805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711595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497445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71081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4966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105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616113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616113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6970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6970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618612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6995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0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263770"/>
            <a:ext cx="5486400" cy="38358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263770"/>
            <a:ext cx="5486400" cy="38358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684229"/>
            <a:ext cx="54864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prstGeom prst="rect">
            <a:avLst/>
          </a:prstGeo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684229"/>
            <a:ext cx="54864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275580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701473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701473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701473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701473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706193"/>
            <a:ext cx="11246069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3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18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6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42666170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574667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44342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574667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44342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025152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589851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025152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590230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894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99606"/>
            <a:ext cx="11163868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6318956"/>
            <a:ext cx="4948052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404782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626534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www.anl.gov</a:t>
            </a: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1"/>
            <a:ext cx="12192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1321339" y="-1815882"/>
            <a:ext cx="5042667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414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2" y="0"/>
            <a:ext cx="2479527" cy="6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75733" y="730250"/>
            <a:ext cx="8250767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422052" y="-1241416"/>
            <a:ext cx="5168552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88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12192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12192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63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72" y="167615"/>
            <a:ext cx="2062648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6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2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2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366275"/>
            <a:ext cx="11313219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</p:spTree>
    <p:extLst>
      <p:ext uri="{BB962C8B-B14F-4D97-AF65-F5344CB8AC3E}">
        <p14:creationId xmlns:p14="http://schemas.microsoft.com/office/powerpoint/2010/main" val="41106403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320211"/>
            <a:ext cx="2062648" cy="55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59068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6710"/>
            <a:ext cx="9034837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2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2" y="4959068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817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5" y="0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4"/>
            <a:ext cx="1109472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3291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5" y="0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491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699995"/>
            <a:ext cx="5759667" cy="2249430"/>
          </a:xfrm>
          <a:prstGeom prst="rect">
            <a:avLst/>
          </a:prstGeo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6" y="1699995"/>
            <a:ext cx="4972641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6" y="4080588"/>
            <a:ext cx="4972641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066957"/>
            <a:ext cx="5759667" cy="2249430"/>
          </a:xfrm>
          <a:prstGeom prst="rect">
            <a:avLst/>
          </a:prstGeo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0"/>
            <a:ext cx="597408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0"/>
            <a:ext cx="597408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196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98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3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1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6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3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731527"/>
            <a:ext cx="7753216" cy="1479362"/>
          </a:xfrm>
          <a:prstGeom prst="rect">
            <a:avLst/>
          </a:prstGeo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720414"/>
            <a:ext cx="2698328" cy="13470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3" y="3290408"/>
            <a:ext cx="2704676" cy="13470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304768"/>
            <a:ext cx="7753216" cy="1479362"/>
          </a:xfrm>
          <a:prstGeom prst="rect">
            <a:avLst/>
          </a:prstGeo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1" y="4872981"/>
            <a:ext cx="2704676" cy="134705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4856121"/>
            <a:ext cx="7753216" cy="1479362"/>
          </a:xfrm>
          <a:prstGeom prst="rect">
            <a:avLst/>
          </a:prstGeo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3998350"/>
            <a:ext cx="5486400" cy="2129163"/>
          </a:xfrm>
          <a:prstGeom prst="rect">
            <a:avLst/>
          </a:prstGeo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3998350"/>
            <a:ext cx="5463447" cy="2129163"/>
          </a:xfrm>
          <a:prstGeom prst="rect">
            <a:avLst/>
          </a:prstGeo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699995"/>
            <a:ext cx="5364480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699995"/>
            <a:ext cx="5364480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3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486400" cy="171707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699996"/>
            <a:ext cx="5486400" cy="171707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437315"/>
            <a:ext cx="5364480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437315"/>
            <a:ext cx="5364480" cy="228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1" y="5735092"/>
            <a:ext cx="5327631" cy="568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19" y="5735092"/>
            <a:ext cx="5327631" cy="568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1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34" Type="http://schemas.openxmlformats.org/officeDocument/2006/relationships/slideLayout" Target="../slideLayouts/slideLayout62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3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slideLayout" Target="../slideLayouts/slideLayout57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32" Type="http://schemas.openxmlformats.org/officeDocument/2006/relationships/slideLayout" Target="../slideLayouts/slideLayout60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31" Type="http://schemas.openxmlformats.org/officeDocument/2006/relationships/slideLayout" Target="../slideLayouts/slideLayout59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slideLayout" Target="../slideLayouts/slideLayout58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2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78FC9-CB6E-49C4-A010-CD9ECF91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F9F6-A868-4C0F-A9C8-0E5AA1192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DDEF5-759B-488B-B05E-5F122566CD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89B3-7ACC-4AE7-A184-5543C65BE5B4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5F80C-B874-403E-886E-67BB1A989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96B8F-796D-4E3F-94CD-C4F56D981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7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19617" y="3730387"/>
            <a:ext cx="721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PI: 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Zholents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APS/ANL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6720" y="6440480"/>
            <a:ext cx="349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ATF </a:t>
            </a:r>
            <a:r>
              <a:rPr lang="en-US" sz="1400" b="1" dirty="0">
                <a:solidFill>
                  <a:srgbClr val="47484A"/>
                </a:solidFill>
                <a:latin typeface="Arial"/>
              </a:rPr>
              <a:t>u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ser’s meeting, March 27, 2024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7" y="0"/>
            <a:ext cx="2847975" cy="828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65281" y="1031351"/>
            <a:ext cx="54179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Continuation of the ATF experiment</a:t>
            </a:r>
            <a:r>
              <a:rPr lang="en-US" sz="2000" dirty="0">
                <a:solidFill>
                  <a:srgbClr val="47484A"/>
                </a:solidFill>
                <a:latin typeface="Arial"/>
              </a:rPr>
              <a:t> 3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06051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3942" y="553633"/>
            <a:ext cx="278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Funded by LDRD at ANL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7484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211" y="4077086"/>
            <a:ext cx="12024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 Lee</a:t>
            </a:r>
            <a:r>
              <a:rPr kumimoji="0" lang="en-US" sz="1800" b="0" i="0" strike="noStrike" kern="1200" cap="none" spc="0" normalizeH="0" baseline="3000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A. Nassiri, M. Qian, B. Popovich, S.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Sorsher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Suthar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Trakhtenberg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G. Waldschmidt, J. Xu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APS/ANL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 Siy</a:t>
            </a:r>
            <a:r>
              <a:rPr kumimoji="0" lang="en-US" sz="1800" b="0" i="0" strike="noStrike" kern="1200" cap="none" spc="0" normalizeH="0" baseline="3000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**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N. Behdad, </a:t>
            </a:r>
            <a:r>
              <a:rPr lang="en-US" dirty="0">
                <a:effectLst/>
                <a:latin typeface="Arial" panose="020B0604020202020204" pitchFamily="34" charset="0"/>
              </a:rPr>
              <a:t>J. </a:t>
            </a:r>
            <a:r>
              <a:rPr lang="en-US" dirty="0" err="1">
                <a:effectLst/>
                <a:latin typeface="Arial" panose="020B0604020202020204" pitchFamily="34" charset="0"/>
              </a:rPr>
              <a:t>Booske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of Wisconsin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Fedurin, K. Kusche, W. Li</a:t>
            </a:r>
            <a:r>
              <a:rPr lang="en-US" dirty="0">
                <a:solidFill>
                  <a:srgbClr val="47484A">
                    <a:lumMod val="50000"/>
                  </a:srgbClr>
                </a:solidFill>
                <a:latin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ATF/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BNL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742D1-1E92-4408-A0DE-8CD8F635C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47" y="797560"/>
            <a:ext cx="2220913" cy="6431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CC1C17-D921-426D-AB80-3FBBA4AB9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677" y="720632"/>
            <a:ext cx="1905723" cy="7300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8580F7-BE61-4836-BD15-0E6D3DAF1FFD}"/>
              </a:ext>
            </a:extLst>
          </p:cNvPr>
          <p:cNvSpPr txBox="1"/>
          <p:nvPr/>
        </p:nvSpPr>
        <p:spPr>
          <a:xfrm>
            <a:off x="279919" y="5118921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*) currently at </a:t>
            </a:r>
            <a:r>
              <a:rPr lang="en-US" dirty="0" err="1"/>
              <a:t>LANL</a:t>
            </a:r>
            <a:endParaRPr lang="en-US" dirty="0"/>
          </a:p>
          <a:p>
            <a:r>
              <a:rPr lang="en-US" dirty="0"/>
              <a:t>**) currently at </a:t>
            </a:r>
            <a:r>
              <a:rPr lang="en-US" dirty="0" err="1"/>
              <a:t>Quaise</a:t>
            </a:r>
            <a:r>
              <a:rPr lang="en-US" dirty="0"/>
              <a:t> Energy </a:t>
            </a:r>
          </a:p>
          <a:p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B1B129-D1D6-451F-B590-F2E71762D494}"/>
              </a:ext>
            </a:extLst>
          </p:cNvPr>
          <p:cNvSpPr txBox="1"/>
          <p:nvPr/>
        </p:nvSpPr>
        <p:spPr>
          <a:xfrm>
            <a:off x="0" y="1941360"/>
            <a:ext cx="12192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CHARACTERIZATION OF THE COLLINEAR WAKEFIELD ACCELERATOR MODULE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BAAE1C-97AC-4AD0-8E7F-E07572D6B6CD}"/>
              </a:ext>
            </a:extLst>
          </p:cNvPr>
          <p:cNvSpPr txBox="1"/>
          <p:nvPr/>
        </p:nvSpPr>
        <p:spPr>
          <a:xfrm>
            <a:off x="3314486" y="88033"/>
            <a:ext cx="5585197" cy="46166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Closeout of the experiment AE120</a:t>
            </a:r>
          </a:p>
        </p:txBody>
      </p:sp>
    </p:spTree>
    <p:extLst>
      <p:ext uri="{BB962C8B-B14F-4D97-AF65-F5344CB8AC3E}">
        <p14:creationId xmlns:p14="http://schemas.microsoft.com/office/powerpoint/2010/main" val="10407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31B8E-BA43-42D2-A116-FB1EC5D9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75EFED-F5CC-48F5-BF81-CE5C90D713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437" t="19292" r="56411" b="11535"/>
          <a:stretch/>
        </p:blipFill>
        <p:spPr>
          <a:xfrm>
            <a:off x="1119230" y="1902963"/>
            <a:ext cx="4763778" cy="4075823"/>
          </a:xfrm>
          <a:prstGeom prst="rect">
            <a:avLst/>
          </a:prstGeom>
        </p:spPr>
      </p:pic>
      <p:pic>
        <p:nvPicPr>
          <p:cNvPr id="6" name="Picture 5" descr="A picture containing indoor, old, engine, dirty&#10;&#10;Description automatically generated">
            <a:extLst>
              <a:ext uri="{FF2B5EF4-FFF2-40B4-BE49-F238E27FC236}">
                <a16:creationId xmlns:a16="http://schemas.microsoft.com/office/drawing/2014/main" id="{21E1A917-DABE-4E68-8518-3CA738873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73" y="484742"/>
            <a:ext cx="4458591" cy="59215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B79BAB-A48C-4018-BAED-95EBE4AC9D9A}"/>
              </a:ext>
            </a:extLst>
          </p:cNvPr>
          <p:cNvSpPr txBox="1"/>
          <p:nvPr/>
        </p:nvSpPr>
        <p:spPr>
          <a:xfrm>
            <a:off x="1134130" y="990111"/>
            <a:ext cx="514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Measured energy of the sub-terahertz wave pulses radiated from the end piece.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5C0819-E8BB-4326-89C5-653C795BB29B}"/>
              </a:ext>
            </a:extLst>
          </p:cNvPr>
          <p:cNvCxnSpPr/>
          <p:nvPr/>
        </p:nvCxnSpPr>
        <p:spPr>
          <a:xfrm flipV="1">
            <a:off x="1740665" y="4372003"/>
            <a:ext cx="1850834" cy="82626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1DD779A-A48B-4715-AA66-C1B1B9826C0F}"/>
              </a:ext>
            </a:extLst>
          </p:cNvPr>
          <p:cNvCxnSpPr>
            <a:cxnSpLocks/>
          </p:cNvCxnSpPr>
          <p:nvPr/>
        </p:nvCxnSpPr>
        <p:spPr>
          <a:xfrm>
            <a:off x="7888077" y="1619480"/>
            <a:ext cx="515957" cy="100069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10ED1C3-1F8A-44D0-B8B7-03A5D54A0CCB}"/>
              </a:ext>
            </a:extLst>
          </p:cNvPr>
          <p:cNvSpPr txBox="1"/>
          <p:nvPr/>
        </p:nvSpPr>
        <p:spPr>
          <a:xfrm>
            <a:off x="1277957" y="5253351"/>
            <a:ext cx="1196161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piece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DE2993-BAA2-41E6-9E93-30A501386487}"/>
              </a:ext>
            </a:extLst>
          </p:cNvPr>
          <p:cNvSpPr txBox="1"/>
          <p:nvPr/>
        </p:nvSpPr>
        <p:spPr>
          <a:xfrm>
            <a:off x="6960825" y="1110866"/>
            <a:ext cx="2722412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Off-axis parabolic mirror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9871D9-924F-41F6-835F-DE16F83CA336}"/>
              </a:ext>
            </a:extLst>
          </p:cNvPr>
          <p:cNvSpPr txBox="1"/>
          <p:nvPr/>
        </p:nvSpPr>
        <p:spPr>
          <a:xfrm>
            <a:off x="430509" y="0"/>
            <a:ext cx="626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Measurement of isolation efficiency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25B28-2437-4F97-8929-4096F7D10EFE}"/>
              </a:ext>
            </a:extLst>
          </p:cNvPr>
          <p:cNvSpPr txBox="1"/>
          <p:nvPr/>
        </p:nvSpPr>
        <p:spPr>
          <a:xfrm>
            <a:off x="1186048" y="5989340"/>
            <a:ext cx="4652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The end piece is a cylindrical waveguide with a 45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cut at the end.</a:t>
            </a:r>
          </a:p>
        </p:txBody>
      </p:sp>
    </p:spTree>
    <p:extLst>
      <p:ext uri="{BB962C8B-B14F-4D97-AF65-F5344CB8AC3E}">
        <p14:creationId xmlns:p14="http://schemas.microsoft.com/office/powerpoint/2010/main" val="361837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E6ACBE-0AF4-410C-AD35-F5B1C355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FE7E8A7-570D-43B5-A4B2-06FADB4A7D92}"/>
              </a:ext>
            </a:extLst>
          </p:cNvPr>
          <p:cNvSpPr txBox="1">
            <a:spLocks/>
          </p:cNvSpPr>
          <p:nvPr/>
        </p:nvSpPr>
        <p:spPr>
          <a:xfrm>
            <a:off x="78251" y="121185"/>
            <a:ext cx="11634206" cy="529051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9AC7DB-4B9D-4E0E-935A-3F9855871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52" y="1005289"/>
            <a:ext cx="5949109" cy="1543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4D48AA-B568-4CE8-AA76-924BD1F9979D}"/>
              </a:ext>
            </a:extLst>
          </p:cNvPr>
          <p:cNvSpPr txBox="1"/>
          <p:nvPr/>
        </p:nvSpPr>
        <p:spPr>
          <a:xfrm>
            <a:off x="2776253" y="2710148"/>
            <a:ext cx="8558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**) Note: TM</a:t>
            </a:r>
            <a:r>
              <a:rPr lang="en-US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mode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Čerenkov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radiation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splits in 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four directions in TM</a:t>
            </a:r>
            <a:r>
              <a:rPr lang="en-US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coupler and 	TE</a:t>
            </a:r>
            <a:r>
              <a:rPr lang="en-US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mode </a:t>
            </a:r>
            <a:r>
              <a:rPr lang="en-US" sz="18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Čerenkov</a:t>
            </a:r>
            <a:r>
              <a:rPr lang="en-US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radiation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splits in two directions in TE</a:t>
            </a:r>
            <a:r>
              <a:rPr lang="en-US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coupler.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1A96A8-D0DF-47A0-A1EE-641225C7B022}"/>
              </a:ext>
            </a:extLst>
          </p:cNvPr>
          <p:cNvSpPr txBox="1"/>
          <p:nvPr/>
        </p:nvSpPr>
        <p:spPr>
          <a:xfrm>
            <a:off x="2886419" y="2467778"/>
            <a:ext cx="147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*) units V/nC</a:t>
            </a:r>
            <a:r>
              <a:rPr lang="en-US" baseline="300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B9D7C-F913-4EA6-AA56-C8B93D35072C}"/>
              </a:ext>
            </a:extLst>
          </p:cNvPr>
          <p:cNvSpPr txBox="1"/>
          <p:nvPr/>
        </p:nvSpPr>
        <p:spPr>
          <a:xfrm>
            <a:off x="1377546" y="3615060"/>
            <a:ext cx="10190602" cy="2616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u="sng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Result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CWG 1 :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TM</a:t>
            </a:r>
            <a:r>
              <a:rPr lang="en-US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coupler captures (97.9±0.5)% of the TM</a:t>
            </a:r>
            <a:r>
              <a:rPr lang="en-US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mode of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Čerenkov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radiation,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TE</a:t>
            </a:r>
            <a:r>
              <a:rPr lang="en-US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coupler captures (97.1±1.1)% of the HE</a:t>
            </a:r>
            <a:r>
              <a:rPr lang="en-US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mode of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Čerenkov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radiation.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CWG 2 :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TM</a:t>
            </a:r>
            <a:r>
              <a:rPr lang="en-US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coupler captures (95.9±1.6)% of the TM</a:t>
            </a:r>
            <a:r>
              <a:rPr lang="en-US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mode of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Čerenkov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radiation, </a:t>
            </a:r>
          </a:p>
          <a:p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TE</a:t>
            </a:r>
            <a:r>
              <a:rPr lang="en-US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coupler captures (95.8±3.0)% of the HE</a:t>
            </a:r>
            <a:r>
              <a:rPr lang="en-US" sz="2000" baseline="-25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mode of </a:t>
            </a:r>
            <a:r>
              <a:rPr lang="en-US" sz="200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Čerenkov</a:t>
            </a:r>
            <a: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radiation.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78300-4610-49AC-91A2-E273EC30A495}"/>
              </a:ext>
            </a:extLst>
          </p:cNvPr>
          <p:cNvSpPr txBox="1"/>
          <p:nvPr/>
        </p:nvSpPr>
        <p:spPr>
          <a:xfrm>
            <a:off x="1817783" y="577567"/>
            <a:ext cx="782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Bolometer measurements normalized on the square of the bunch charge  </a:t>
            </a:r>
          </a:p>
        </p:txBody>
      </p:sp>
    </p:spTree>
    <p:extLst>
      <p:ext uri="{BB962C8B-B14F-4D97-AF65-F5344CB8AC3E}">
        <p14:creationId xmlns:p14="http://schemas.microsoft.com/office/powerpoint/2010/main" val="380289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B79AD7-1A43-4B2C-ACCE-04324ACE6935}"/>
              </a:ext>
            </a:extLst>
          </p:cNvPr>
          <p:cNvSpPr txBox="1"/>
          <p:nvPr/>
        </p:nvSpPr>
        <p:spPr>
          <a:xfrm>
            <a:off x="371576" y="940953"/>
            <a:ext cx="11820424" cy="16858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experiment was completed achieving all goals.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Postprocessing of measurements determined that they are in good agreement with design specifications.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105AA1-7F55-4313-9FF1-F8ADF96F250B}"/>
              </a:ext>
            </a:extLst>
          </p:cNvPr>
          <p:cNvSpPr txBox="1"/>
          <p:nvPr/>
        </p:nvSpPr>
        <p:spPr>
          <a:xfrm>
            <a:off x="879101" y="3277931"/>
            <a:ext cx="9544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Acknowledgments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are grateful to the ATF staff for their valuable help in the experiment.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We are grateful to Mark Palmer for his unwavering support for the experiment and for accommodating many scheduling constrains.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276060E-8248-435D-A02A-E341B7A2FFB5}"/>
              </a:ext>
            </a:extLst>
          </p:cNvPr>
          <p:cNvSpPr txBox="1">
            <a:spLocks/>
          </p:cNvSpPr>
          <p:nvPr/>
        </p:nvSpPr>
        <p:spPr>
          <a:xfrm>
            <a:off x="113420" y="109462"/>
            <a:ext cx="11634206" cy="529051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7170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0DD21-1CE7-A24D-8D22-F5A437816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85" y="655912"/>
            <a:ext cx="10859639" cy="3975736"/>
          </a:xfrm>
        </p:spPr>
        <p:txBody>
          <a:bodyPr>
            <a:normAutofit/>
          </a:bodyPr>
          <a:lstStyle/>
          <a:p>
            <a:r>
              <a:rPr lang="en-US" sz="2400" dirty="0"/>
              <a:t>Invited Talk:</a:t>
            </a:r>
          </a:p>
          <a:p>
            <a:pPr lvl="1"/>
            <a:r>
              <a:rPr lang="en-US" sz="2000" dirty="0"/>
              <a:t>May 2023, “</a:t>
            </a:r>
            <a:r>
              <a:rPr lang="en-US" sz="2000" i="1" dirty="0"/>
              <a:t>Fabrication and testing of corrugated Waveguides for a Collinear Wakefield Accelerator</a:t>
            </a:r>
            <a:r>
              <a:rPr lang="en-US" sz="2000" dirty="0"/>
              <a:t>”, A. Zholents </a:t>
            </a:r>
            <a:r>
              <a:rPr lang="en-US" sz="2000" i="1" dirty="0"/>
              <a:t>et al</a:t>
            </a:r>
            <a:r>
              <a:rPr lang="en-US" sz="2000" dirty="0"/>
              <a:t>., Int. Part. Acc. Conf. 2023.</a:t>
            </a:r>
          </a:p>
          <a:p>
            <a:r>
              <a:rPr lang="en-US" sz="2400" dirty="0"/>
              <a:t>Future Invited Talk:</a:t>
            </a:r>
          </a:p>
          <a:p>
            <a:pPr lvl="1"/>
            <a:r>
              <a:rPr lang="en-US" sz="2000" dirty="0"/>
              <a:t>August 2024, “</a:t>
            </a:r>
            <a:r>
              <a:rPr lang="en-US" sz="2000" i="1" dirty="0"/>
              <a:t>Fabrication and Beam Testing of a 180 GHz Colinear Wakefield Accelerator</a:t>
            </a:r>
            <a:r>
              <a:rPr lang="en-US" sz="2000" dirty="0"/>
              <a:t>”, B. Popovich </a:t>
            </a:r>
            <a:r>
              <a:rPr lang="en-US" sz="2000" i="1" dirty="0"/>
              <a:t>et al</a:t>
            </a:r>
            <a:r>
              <a:rPr lang="en-US" sz="2000" dirty="0"/>
              <a:t>., </a:t>
            </a:r>
            <a:r>
              <a:rPr lang="en-US" sz="2000" dirty="0" err="1"/>
              <a:t>Linac</a:t>
            </a:r>
            <a:r>
              <a:rPr lang="en-US" sz="2000" dirty="0"/>
              <a:t> Conf. 2024.</a:t>
            </a:r>
          </a:p>
          <a:p>
            <a:r>
              <a:rPr lang="en-US" sz="2400" dirty="0"/>
              <a:t>A student was trained and obtained a Ph.D.</a:t>
            </a:r>
            <a:endParaRPr lang="en-US" sz="2000" dirty="0"/>
          </a:p>
          <a:p>
            <a:r>
              <a:rPr lang="en-US" sz="2400" dirty="0"/>
              <a:t>Publication in preparation: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84545-E589-4432-894F-27617F33A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23" y="3776663"/>
            <a:ext cx="9953625" cy="23526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2E24E0-9C20-4B9A-8A27-B66868DFB7BC}"/>
              </a:ext>
            </a:extLst>
          </p:cNvPr>
          <p:cNvSpPr txBox="1">
            <a:spLocks/>
          </p:cNvSpPr>
          <p:nvPr/>
        </p:nvSpPr>
        <p:spPr>
          <a:xfrm>
            <a:off x="0" y="121185"/>
            <a:ext cx="11634206" cy="529051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Impact associated with this experiment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1053426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BF99FC3-476E-4CA2-BBB5-AA4212F28B10}"/>
              </a:ext>
            </a:extLst>
          </p:cNvPr>
          <p:cNvSpPr txBox="1"/>
          <p:nvPr/>
        </p:nvSpPr>
        <p:spPr>
          <a:xfrm>
            <a:off x="273295" y="706468"/>
            <a:ext cx="11758246" cy="5532284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development of the corrugated waveguide-based collinear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wakefield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accelerator module marks a significant advancement toward realizing a compact hard x-ray free-electron laser (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facility. This achievement encompasses successful demonstrations of key accelerator and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components: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30 cm long robust strong-back structure designed to firmly hold and efficiently cool the corrugated waveguide.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Sub-terahertz frequency electromagnetic couplers employed for the extraction of fundamental mode power and precise beam offset diagnostics.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Implementation of high-field gradient quadrupoles crucial for beam guidance and effective suppression of beam breakup instabilities.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Deployment of a compact, small gap force neutral adjustable phase undulator (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FNAPU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for enhanced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FEL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performance.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 structures and couplers underwent rigorous testing at the microwave laboratory at </a:t>
            </a:r>
            <a:r>
              <a:rPr lang="en-US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ANL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followed by validation with electron beam experiments at the Brookhaven National Laboratory's Accelerator Test Facility.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Magnetic measurements were conducted at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ANL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characterize the quadrupoles and a prototype of the quadrupole "wiggler," yielding results in excellent alignment with design specifications.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prototype 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FNAPU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fabricated. Its performance characterization is in progress.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comprehensive series of tests and validations revealed a remarkable consistency between actual performance and anticipated design parameters, underscoring the robustness and reliability of the concept of the corrugated waveguide-based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wakefield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accelerator for future applications in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technology.</a:t>
            </a: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D3BCDE-6825-49CA-B9FB-8D3960AE7EA9}"/>
              </a:ext>
            </a:extLst>
          </p:cNvPr>
          <p:cNvSpPr txBox="1">
            <a:spLocks/>
          </p:cNvSpPr>
          <p:nvPr/>
        </p:nvSpPr>
        <p:spPr>
          <a:xfrm>
            <a:off x="140676" y="105507"/>
            <a:ext cx="11634206" cy="529051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Impact associated with this experiment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55470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52609A-CB36-4371-889D-15461D229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500" y="1104057"/>
            <a:ext cx="7113407" cy="370863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B8A4D3E-73AA-46E3-AD07-60F4EBEC5863}"/>
              </a:ext>
            </a:extLst>
          </p:cNvPr>
          <p:cNvCxnSpPr/>
          <p:nvPr/>
        </p:nvCxnSpPr>
        <p:spPr>
          <a:xfrm flipV="1">
            <a:off x="5927793" y="3800830"/>
            <a:ext cx="0" cy="33529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3FD8957-BAC2-4D22-843A-7BFCDE609C95}"/>
              </a:ext>
            </a:extLst>
          </p:cNvPr>
          <p:cNvSpPr txBox="1"/>
          <p:nvPr/>
        </p:nvSpPr>
        <p:spPr>
          <a:xfrm>
            <a:off x="5807433" y="4161914"/>
            <a:ext cx="31290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82E90D-0DB8-4BAF-A65E-4CAC45872B33}"/>
              </a:ext>
            </a:extLst>
          </p:cNvPr>
          <p:cNvCxnSpPr/>
          <p:nvPr/>
        </p:nvCxnSpPr>
        <p:spPr>
          <a:xfrm flipV="1">
            <a:off x="3335727" y="3504226"/>
            <a:ext cx="0" cy="33529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D2533CD-429A-4D8C-9BCA-CCF7440A62C1}"/>
              </a:ext>
            </a:extLst>
          </p:cNvPr>
          <p:cNvSpPr txBox="1"/>
          <p:nvPr/>
        </p:nvSpPr>
        <p:spPr>
          <a:xfrm>
            <a:off x="3215366" y="3865309"/>
            <a:ext cx="31290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5C8D27-5FDD-43B0-B05D-093614ABBE3D}"/>
              </a:ext>
            </a:extLst>
          </p:cNvPr>
          <p:cNvCxnSpPr/>
          <p:nvPr/>
        </p:nvCxnSpPr>
        <p:spPr>
          <a:xfrm flipV="1">
            <a:off x="3649526" y="3379566"/>
            <a:ext cx="0" cy="33529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9925DB8-0FDE-46EA-8668-0A226877D5F8}"/>
              </a:ext>
            </a:extLst>
          </p:cNvPr>
          <p:cNvSpPr txBox="1"/>
          <p:nvPr/>
        </p:nvSpPr>
        <p:spPr>
          <a:xfrm>
            <a:off x="3529165" y="3740649"/>
            <a:ext cx="312906" cy="36933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217A60F7-917A-4609-A5D8-20BC56CB9CFB}"/>
              </a:ext>
            </a:extLst>
          </p:cNvPr>
          <p:cNvSpPr/>
          <p:nvPr/>
        </p:nvSpPr>
        <p:spPr>
          <a:xfrm rot="11027970">
            <a:off x="7513325" y="3480867"/>
            <a:ext cx="306179" cy="214205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72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2DEE82-BFEB-47F0-9307-0FACDF64A651}"/>
              </a:ext>
            </a:extLst>
          </p:cNvPr>
          <p:cNvSpPr txBox="1"/>
          <p:nvPr/>
        </p:nvSpPr>
        <p:spPr>
          <a:xfrm>
            <a:off x="7572459" y="3217132"/>
            <a:ext cx="385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e</a:t>
            </a:r>
            <a:r>
              <a:rPr lang="en-US" sz="2000" baseline="300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8C89A49-593D-49DB-88E5-70870FB755B3}"/>
              </a:ext>
            </a:extLst>
          </p:cNvPr>
          <p:cNvSpPr txBox="1">
            <a:spLocks/>
          </p:cNvSpPr>
          <p:nvPr/>
        </p:nvSpPr>
        <p:spPr>
          <a:xfrm>
            <a:off x="78250" y="0"/>
            <a:ext cx="12315725" cy="5290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Accelerator module installed inside the experimental chamber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275BE6-636F-4FF5-ACD5-7F56F982B2F1}"/>
              </a:ext>
            </a:extLst>
          </p:cNvPr>
          <p:cNvSpPr txBox="1"/>
          <p:nvPr/>
        </p:nvSpPr>
        <p:spPr>
          <a:xfrm>
            <a:off x="286438" y="5233012"/>
            <a:ext cx="84417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Copper structure with the corrugated waveguide in the middle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Transition section between accelerator modules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Cylindrical waveguide adapter</a:t>
            </a:r>
          </a:p>
        </p:txBody>
      </p:sp>
      <p:pic>
        <p:nvPicPr>
          <p:cNvPr id="25" name="Picture 24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4ADAA669-187B-42B7-8C70-26AEBAF89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90" y="1075256"/>
            <a:ext cx="2840218" cy="3772165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69AA210-5643-4238-872E-59DA4630CF34}"/>
              </a:ext>
            </a:extLst>
          </p:cNvPr>
          <p:cNvCxnSpPr>
            <a:cxnSpLocks/>
          </p:cNvCxnSpPr>
          <p:nvPr/>
        </p:nvCxnSpPr>
        <p:spPr>
          <a:xfrm>
            <a:off x="3804033" y="3015638"/>
            <a:ext cx="2927272" cy="168236"/>
          </a:xfrm>
          <a:prstGeom prst="straightConnector1">
            <a:avLst/>
          </a:prstGeom>
          <a:ln w="3810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040934B-06F9-462F-9181-C064F85B3F13}"/>
              </a:ext>
            </a:extLst>
          </p:cNvPr>
          <p:cNvSpPr txBox="1"/>
          <p:nvPr/>
        </p:nvSpPr>
        <p:spPr>
          <a:xfrm rot="240000">
            <a:off x="4946281" y="2782970"/>
            <a:ext cx="77457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0.3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B3399C-8AD7-45B6-B8AA-E113505BD27C}"/>
              </a:ext>
            </a:extLst>
          </p:cNvPr>
          <p:cNvSpPr txBox="1"/>
          <p:nvPr/>
        </p:nvSpPr>
        <p:spPr>
          <a:xfrm>
            <a:off x="7326922" y="4443046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  <a:r>
              <a:rPr lang="en-US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35D2D7-E6CD-43D9-9984-7D2D902AE6E8}"/>
              </a:ext>
            </a:extLst>
          </p:cNvPr>
          <p:cNvSpPr txBox="1"/>
          <p:nvPr/>
        </p:nvSpPr>
        <p:spPr>
          <a:xfrm>
            <a:off x="10585937" y="4466492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Setup 2</a:t>
            </a:r>
          </a:p>
        </p:txBody>
      </p:sp>
    </p:spTree>
    <p:extLst>
      <p:ext uri="{BB962C8B-B14F-4D97-AF65-F5344CB8AC3E}">
        <p14:creationId xmlns:p14="http://schemas.microsoft.com/office/powerpoint/2010/main" val="15036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1" y="0"/>
            <a:ext cx="11634206" cy="529051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Motivation: a multi-user hard x-ray </a:t>
            </a:r>
            <a:r>
              <a:rPr lang="en-US" b="0" dirty="0" err="1">
                <a:latin typeface="Calibri" panose="020F0502020204030204" pitchFamily="34" charset="0"/>
                <a:cs typeface="Calibri" panose="020F0502020204030204" pitchFamily="34" charset="0"/>
              </a:rPr>
              <a:t>FEL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facility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599450" y="2080740"/>
            <a:ext cx="2846256" cy="1952317"/>
            <a:chOff x="2908207" y="2452669"/>
            <a:chExt cx="981400" cy="1952317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3472314" y="2452669"/>
              <a:ext cx="383314" cy="34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908207" y="3335734"/>
              <a:ext cx="981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908207" y="3555179"/>
              <a:ext cx="981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908207" y="3110184"/>
              <a:ext cx="981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908207" y="2902547"/>
              <a:ext cx="981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08207" y="2686523"/>
              <a:ext cx="981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908207" y="3999007"/>
              <a:ext cx="981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908207" y="3782983"/>
              <a:ext cx="981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908207" y="4404986"/>
              <a:ext cx="981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08207" y="4202872"/>
              <a:ext cx="981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301859" y="2093534"/>
            <a:ext cx="897839" cy="1946296"/>
            <a:chOff x="2250298" y="2458690"/>
            <a:chExt cx="597433" cy="1946296"/>
          </a:xfrm>
        </p:grpSpPr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2250298" y="2458690"/>
              <a:ext cx="592801" cy="922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 flipV="1">
              <a:off x="2250298" y="2676822"/>
              <a:ext cx="592801" cy="7047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 flipV="1">
              <a:off x="2250298" y="2893780"/>
              <a:ext cx="592801" cy="4877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 flipV="1">
              <a:off x="2250298" y="3102530"/>
              <a:ext cx="587241" cy="278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 flipV="1">
              <a:off x="2260852" y="3328870"/>
              <a:ext cx="586879" cy="526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4" name="Line 46"/>
            <p:cNvSpPr>
              <a:spLocks noChangeShapeType="1"/>
            </p:cNvSpPr>
            <p:nvPr/>
          </p:nvSpPr>
          <p:spPr bwMode="auto">
            <a:xfrm>
              <a:off x="2250299" y="3475346"/>
              <a:ext cx="576064" cy="9296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5" name="Line 49"/>
            <p:cNvSpPr>
              <a:spLocks noChangeShapeType="1"/>
            </p:cNvSpPr>
            <p:nvPr/>
          </p:nvSpPr>
          <p:spPr bwMode="auto">
            <a:xfrm>
              <a:off x="2250298" y="3475346"/>
              <a:ext cx="592801" cy="7300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6" name="Line 52"/>
            <p:cNvSpPr>
              <a:spLocks noChangeShapeType="1"/>
            </p:cNvSpPr>
            <p:nvPr/>
          </p:nvSpPr>
          <p:spPr bwMode="auto">
            <a:xfrm>
              <a:off x="2250298" y="3475346"/>
              <a:ext cx="587241" cy="5236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7" name="Line 55"/>
            <p:cNvSpPr>
              <a:spLocks noChangeShapeType="1"/>
            </p:cNvSpPr>
            <p:nvPr/>
          </p:nvSpPr>
          <p:spPr bwMode="auto">
            <a:xfrm>
              <a:off x="2250298" y="3475346"/>
              <a:ext cx="587494" cy="3036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8" name="Line 58"/>
            <p:cNvSpPr>
              <a:spLocks noChangeShapeType="1"/>
            </p:cNvSpPr>
            <p:nvPr/>
          </p:nvSpPr>
          <p:spPr bwMode="auto">
            <a:xfrm>
              <a:off x="2260852" y="3475346"/>
              <a:ext cx="586879" cy="753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199698" y="2093535"/>
            <a:ext cx="754415" cy="1944216"/>
            <a:chOff x="2386933" y="1844824"/>
            <a:chExt cx="343024" cy="1944216"/>
          </a:xfrm>
        </p:grpSpPr>
        <p:sp>
          <p:nvSpPr>
            <p:cNvPr id="40" name="Line 32"/>
            <p:cNvSpPr>
              <a:spLocks noChangeShapeType="1"/>
            </p:cNvSpPr>
            <p:nvPr/>
          </p:nvSpPr>
          <p:spPr bwMode="auto">
            <a:xfrm>
              <a:off x="2386933" y="1844824"/>
              <a:ext cx="337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2386933" y="2062955"/>
              <a:ext cx="337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2386933" y="2279914"/>
              <a:ext cx="337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>
              <a:off x="2386933" y="2488664"/>
              <a:ext cx="337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2392493" y="2715004"/>
              <a:ext cx="337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V="1">
              <a:off x="2386933" y="3789040"/>
              <a:ext cx="337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6" name="Line 50"/>
            <p:cNvSpPr>
              <a:spLocks noChangeShapeType="1"/>
            </p:cNvSpPr>
            <p:nvPr/>
          </p:nvSpPr>
          <p:spPr bwMode="auto">
            <a:xfrm flipV="1">
              <a:off x="2386933" y="3589673"/>
              <a:ext cx="337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7" name="Line 53"/>
            <p:cNvSpPr>
              <a:spLocks noChangeShapeType="1"/>
            </p:cNvSpPr>
            <p:nvPr/>
          </p:nvSpPr>
          <p:spPr bwMode="auto">
            <a:xfrm flipV="1">
              <a:off x="2386933" y="3382097"/>
              <a:ext cx="337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" name="Line 56"/>
            <p:cNvSpPr>
              <a:spLocks noChangeShapeType="1"/>
            </p:cNvSpPr>
            <p:nvPr/>
          </p:nvSpPr>
          <p:spPr bwMode="auto">
            <a:xfrm flipV="1">
              <a:off x="2386933" y="3163965"/>
              <a:ext cx="337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" name="Line 59"/>
            <p:cNvSpPr>
              <a:spLocks noChangeShapeType="1"/>
            </p:cNvSpPr>
            <p:nvPr/>
          </p:nvSpPr>
          <p:spPr bwMode="auto">
            <a:xfrm flipV="1">
              <a:off x="2392493" y="2937624"/>
              <a:ext cx="3374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grpSp>
        <p:nvGrpSpPr>
          <p:cNvPr id="50" name="Group 5"/>
          <p:cNvGrpSpPr>
            <a:grpSpLocks/>
          </p:cNvGrpSpPr>
          <p:nvPr/>
        </p:nvGrpSpPr>
        <p:grpSpPr bwMode="auto">
          <a:xfrm>
            <a:off x="493457" y="2824190"/>
            <a:ext cx="642062" cy="437408"/>
            <a:chOff x="2986" y="720"/>
            <a:chExt cx="1278" cy="1056"/>
          </a:xfrm>
        </p:grpSpPr>
        <p:sp>
          <p:nvSpPr>
            <p:cNvPr id="51" name="Arc 6"/>
            <p:cNvSpPr>
              <a:spLocks/>
            </p:cNvSpPr>
            <p:nvPr/>
          </p:nvSpPr>
          <p:spPr bwMode="auto">
            <a:xfrm rot="16200000" flipV="1">
              <a:off x="3308" y="1332"/>
              <a:ext cx="74" cy="14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225 w 21825"/>
                <a:gd name="T1" fmla="*/ 0 h 43200"/>
                <a:gd name="T2" fmla="*/ 0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224" y="0"/>
                  </a:move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49" y="43200"/>
                    <a:pt x="74" y="43199"/>
                    <a:pt x="0" y="43198"/>
                  </a:cubicBezTo>
                </a:path>
                <a:path w="21825" h="43200" stroke="0" extrusionOk="0">
                  <a:moveTo>
                    <a:pt x="224" y="0"/>
                  </a:move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49" y="43200"/>
                    <a:pt x="74" y="43199"/>
                    <a:pt x="0" y="43198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" name="Arc 7"/>
            <p:cNvSpPr>
              <a:spLocks/>
            </p:cNvSpPr>
            <p:nvPr/>
          </p:nvSpPr>
          <p:spPr bwMode="auto">
            <a:xfrm rot="16200000" flipV="1">
              <a:off x="3946" y="1367"/>
              <a:ext cx="74" cy="74"/>
            </a:xfrm>
            <a:custGeom>
              <a:avLst/>
              <a:gdLst>
                <a:gd name="G0" fmla="+- 225 0 0"/>
                <a:gd name="G1" fmla="+- 0 0 0"/>
                <a:gd name="G2" fmla="+- 21600 0 0"/>
                <a:gd name="T0" fmla="*/ 21825 w 21825"/>
                <a:gd name="T1" fmla="*/ 40 h 21600"/>
                <a:gd name="T2" fmla="*/ 0 w 21825"/>
                <a:gd name="T3" fmla="*/ 21599 h 21600"/>
                <a:gd name="T4" fmla="*/ 225 w 2182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21600" fill="none" extrusionOk="0">
                  <a:moveTo>
                    <a:pt x="21824" y="39"/>
                  </a:moveTo>
                  <a:cubicBezTo>
                    <a:pt x="21802" y="11953"/>
                    <a:pt x="12138" y="21599"/>
                    <a:pt x="225" y="21600"/>
                  </a:cubicBezTo>
                  <a:cubicBezTo>
                    <a:pt x="149" y="21600"/>
                    <a:pt x="74" y="21599"/>
                    <a:pt x="0" y="21598"/>
                  </a:cubicBezTo>
                </a:path>
                <a:path w="21825" h="21600" stroke="0" extrusionOk="0">
                  <a:moveTo>
                    <a:pt x="21824" y="39"/>
                  </a:moveTo>
                  <a:cubicBezTo>
                    <a:pt x="21802" y="11953"/>
                    <a:pt x="12138" y="21599"/>
                    <a:pt x="225" y="21600"/>
                  </a:cubicBezTo>
                  <a:cubicBezTo>
                    <a:pt x="149" y="21600"/>
                    <a:pt x="74" y="21599"/>
                    <a:pt x="0" y="21598"/>
                  </a:cubicBezTo>
                  <a:lnTo>
                    <a:pt x="22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" name="Line 8"/>
            <p:cNvSpPr>
              <a:spLocks noChangeShapeType="1"/>
            </p:cNvSpPr>
            <p:nvPr/>
          </p:nvSpPr>
          <p:spPr bwMode="auto">
            <a:xfrm>
              <a:off x="3418" y="144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" name="Line 9"/>
            <p:cNvSpPr>
              <a:spLocks noChangeShapeType="1"/>
            </p:cNvSpPr>
            <p:nvPr/>
          </p:nvSpPr>
          <p:spPr bwMode="auto">
            <a:xfrm>
              <a:off x="3946" y="144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5" name="Line 10"/>
            <p:cNvSpPr>
              <a:spLocks noChangeShapeType="1"/>
            </p:cNvSpPr>
            <p:nvPr/>
          </p:nvSpPr>
          <p:spPr bwMode="auto">
            <a:xfrm>
              <a:off x="3271" y="144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6" name="Arc 11"/>
            <p:cNvSpPr>
              <a:spLocks/>
            </p:cNvSpPr>
            <p:nvPr/>
          </p:nvSpPr>
          <p:spPr bwMode="auto">
            <a:xfrm rot="5400000">
              <a:off x="3308" y="1016"/>
              <a:ext cx="74" cy="147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225 w 21825"/>
                <a:gd name="T1" fmla="*/ 0 h 43200"/>
                <a:gd name="T2" fmla="*/ 0 w 21825"/>
                <a:gd name="T3" fmla="*/ 43199 h 43200"/>
                <a:gd name="T4" fmla="*/ 225 w 218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43200" fill="none" extrusionOk="0">
                  <a:moveTo>
                    <a:pt x="224" y="0"/>
                  </a:move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49" y="43200"/>
                    <a:pt x="74" y="43199"/>
                    <a:pt x="0" y="43198"/>
                  </a:cubicBezTo>
                </a:path>
                <a:path w="21825" h="43200" stroke="0" extrusionOk="0">
                  <a:moveTo>
                    <a:pt x="224" y="0"/>
                  </a:moveTo>
                  <a:cubicBezTo>
                    <a:pt x="12154" y="0"/>
                    <a:pt x="21825" y="9670"/>
                    <a:pt x="21825" y="21600"/>
                  </a:cubicBezTo>
                  <a:cubicBezTo>
                    <a:pt x="21825" y="33529"/>
                    <a:pt x="12154" y="43200"/>
                    <a:pt x="225" y="43200"/>
                  </a:cubicBezTo>
                  <a:cubicBezTo>
                    <a:pt x="149" y="43200"/>
                    <a:pt x="74" y="43199"/>
                    <a:pt x="0" y="43198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7" name="Arc 12"/>
            <p:cNvSpPr>
              <a:spLocks/>
            </p:cNvSpPr>
            <p:nvPr/>
          </p:nvSpPr>
          <p:spPr bwMode="auto">
            <a:xfrm rot="5400000">
              <a:off x="3946" y="1055"/>
              <a:ext cx="74" cy="74"/>
            </a:xfrm>
            <a:custGeom>
              <a:avLst/>
              <a:gdLst>
                <a:gd name="G0" fmla="+- 225 0 0"/>
                <a:gd name="G1" fmla="+- 0 0 0"/>
                <a:gd name="G2" fmla="+- 21600 0 0"/>
                <a:gd name="T0" fmla="*/ 21825 w 21825"/>
                <a:gd name="T1" fmla="*/ 40 h 21600"/>
                <a:gd name="T2" fmla="*/ 0 w 21825"/>
                <a:gd name="T3" fmla="*/ 21599 h 21600"/>
                <a:gd name="T4" fmla="*/ 225 w 2182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25" h="21600" fill="none" extrusionOk="0">
                  <a:moveTo>
                    <a:pt x="21824" y="39"/>
                  </a:moveTo>
                  <a:cubicBezTo>
                    <a:pt x="21802" y="11953"/>
                    <a:pt x="12138" y="21599"/>
                    <a:pt x="225" y="21600"/>
                  </a:cubicBezTo>
                  <a:cubicBezTo>
                    <a:pt x="149" y="21600"/>
                    <a:pt x="74" y="21599"/>
                    <a:pt x="0" y="21598"/>
                  </a:cubicBezTo>
                </a:path>
                <a:path w="21825" h="21600" stroke="0" extrusionOk="0">
                  <a:moveTo>
                    <a:pt x="21824" y="39"/>
                  </a:moveTo>
                  <a:cubicBezTo>
                    <a:pt x="21802" y="11953"/>
                    <a:pt x="12138" y="21599"/>
                    <a:pt x="225" y="21600"/>
                  </a:cubicBezTo>
                  <a:cubicBezTo>
                    <a:pt x="149" y="21600"/>
                    <a:pt x="74" y="21599"/>
                    <a:pt x="0" y="21598"/>
                  </a:cubicBezTo>
                  <a:lnTo>
                    <a:pt x="225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 flipV="1">
              <a:off x="3418" y="7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9" name="Line 14"/>
            <p:cNvSpPr>
              <a:spLocks noChangeShapeType="1"/>
            </p:cNvSpPr>
            <p:nvPr/>
          </p:nvSpPr>
          <p:spPr bwMode="auto">
            <a:xfrm flipV="1">
              <a:off x="3946" y="7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 flipV="1">
              <a:off x="3271" y="72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1" name="Line 16"/>
            <p:cNvSpPr>
              <a:spLocks noChangeShapeType="1"/>
            </p:cNvSpPr>
            <p:nvPr/>
          </p:nvSpPr>
          <p:spPr bwMode="auto">
            <a:xfrm>
              <a:off x="3418" y="72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4021" y="1365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" name="Line 18"/>
            <p:cNvSpPr>
              <a:spLocks noChangeShapeType="1"/>
            </p:cNvSpPr>
            <p:nvPr/>
          </p:nvSpPr>
          <p:spPr bwMode="auto">
            <a:xfrm>
              <a:off x="4024" y="1131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2986" y="720"/>
              <a:ext cx="288" cy="1056"/>
            </a:xfrm>
            <a:custGeom>
              <a:avLst/>
              <a:gdLst>
                <a:gd name="T0" fmla="*/ 96 w 96"/>
                <a:gd name="T1" fmla="*/ 1056 h 1056"/>
                <a:gd name="T2" fmla="*/ 0 w 96"/>
                <a:gd name="T3" fmla="*/ 1056 h 1056"/>
                <a:gd name="T4" fmla="*/ 0 w 96"/>
                <a:gd name="T5" fmla="*/ 0 h 1056"/>
                <a:gd name="T6" fmla="*/ 96 w 96"/>
                <a:gd name="T7" fmla="*/ 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056">
                  <a:moveTo>
                    <a:pt x="96" y="1056"/>
                  </a:moveTo>
                  <a:lnTo>
                    <a:pt x="0" y="1056"/>
                  </a:ln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Line 20"/>
            <p:cNvSpPr>
              <a:spLocks noChangeShapeType="1"/>
            </p:cNvSpPr>
            <p:nvPr/>
          </p:nvSpPr>
          <p:spPr bwMode="auto">
            <a:xfrm>
              <a:off x="3418" y="1776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6" name="Line 21"/>
            <p:cNvSpPr>
              <a:spLocks noChangeShapeType="1"/>
            </p:cNvSpPr>
            <p:nvPr/>
          </p:nvSpPr>
          <p:spPr bwMode="auto">
            <a:xfrm>
              <a:off x="2986" y="1152"/>
              <a:ext cx="0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616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67" name="AutoShape 9"/>
          <p:cNvSpPr>
            <a:spLocks noChangeArrowheads="1"/>
          </p:cNvSpPr>
          <p:nvPr/>
        </p:nvSpPr>
        <p:spPr bwMode="auto">
          <a:xfrm>
            <a:off x="6108715" y="2038780"/>
            <a:ext cx="360678" cy="167839"/>
          </a:xfrm>
          <a:prstGeom prst="cube">
            <a:avLst>
              <a:gd name="adj" fmla="val 25000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8" name="AutoShape 10"/>
          <p:cNvSpPr>
            <a:spLocks noChangeArrowheads="1"/>
          </p:cNvSpPr>
          <p:nvPr/>
        </p:nvSpPr>
        <p:spPr bwMode="auto">
          <a:xfrm>
            <a:off x="6108715" y="2256085"/>
            <a:ext cx="360678" cy="166558"/>
          </a:xfrm>
          <a:prstGeom prst="cube">
            <a:avLst>
              <a:gd name="adj" fmla="val 25000"/>
            </a:avLst>
          </a:prstGeom>
          <a:solidFill>
            <a:srgbClr val="5D00D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9" name="AutoShape 11"/>
          <p:cNvSpPr>
            <a:spLocks noChangeArrowheads="1"/>
          </p:cNvSpPr>
          <p:nvPr/>
        </p:nvSpPr>
        <p:spPr bwMode="auto">
          <a:xfrm>
            <a:off x="6108715" y="2686851"/>
            <a:ext cx="357860" cy="167840"/>
          </a:xfrm>
          <a:prstGeom prst="cube">
            <a:avLst>
              <a:gd name="adj" fmla="val 25000"/>
            </a:avLst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0" name="AutoShape 12"/>
          <p:cNvSpPr>
            <a:spLocks noChangeArrowheads="1"/>
          </p:cNvSpPr>
          <p:nvPr/>
        </p:nvSpPr>
        <p:spPr bwMode="auto">
          <a:xfrm>
            <a:off x="6108715" y="2458647"/>
            <a:ext cx="360678" cy="166558"/>
          </a:xfrm>
          <a:prstGeom prst="cube">
            <a:avLst>
              <a:gd name="adj" fmla="val 25000"/>
            </a:avLst>
          </a:prstGeom>
          <a:solidFill>
            <a:srgbClr val="004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" name="AutoShape 13"/>
          <p:cNvSpPr>
            <a:spLocks noChangeArrowheads="1"/>
          </p:cNvSpPr>
          <p:nvPr/>
        </p:nvSpPr>
        <p:spPr bwMode="auto">
          <a:xfrm>
            <a:off x="6108715" y="2902875"/>
            <a:ext cx="360678" cy="167840"/>
          </a:xfrm>
          <a:prstGeom prst="cube">
            <a:avLst>
              <a:gd name="adj" fmla="val 25000"/>
            </a:avLst>
          </a:prstGeom>
          <a:solidFill>
            <a:srgbClr val="00804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" name="AutoShape 14"/>
          <p:cNvSpPr>
            <a:spLocks noChangeArrowheads="1"/>
          </p:cNvSpPr>
          <p:nvPr/>
        </p:nvSpPr>
        <p:spPr bwMode="auto">
          <a:xfrm>
            <a:off x="6108715" y="3156185"/>
            <a:ext cx="360678" cy="166558"/>
          </a:xfrm>
          <a:prstGeom prst="cube">
            <a:avLst>
              <a:gd name="adj" fmla="val 25000"/>
            </a:avLst>
          </a:prstGeom>
          <a:solidFill>
            <a:srgbClr val="804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3" name="AutoShape 15"/>
          <p:cNvSpPr>
            <a:spLocks noChangeArrowheads="1"/>
          </p:cNvSpPr>
          <p:nvPr/>
        </p:nvSpPr>
        <p:spPr bwMode="auto">
          <a:xfrm>
            <a:off x="6108715" y="3358747"/>
            <a:ext cx="357860" cy="16784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4" name="AutoShape 16"/>
          <p:cNvSpPr>
            <a:spLocks noChangeArrowheads="1"/>
          </p:cNvSpPr>
          <p:nvPr/>
        </p:nvSpPr>
        <p:spPr bwMode="auto">
          <a:xfrm>
            <a:off x="6108715" y="3550947"/>
            <a:ext cx="357858" cy="167840"/>
          </a:xfrm>
          <a:prstGeom prst="cube">
            <a:avLst>
              <a:gd name="adj" fmla="val 25000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5" name="AutoShape 17"/>
          <p:cNvSpPr>
            <a:spLocks noChangeArrowheads="1"/>
          </p:cNvSpPr>
          <p:nvPr/>
        </p:nvSpPr>
        <p:spPr bwMode="auto">
          <a:xfrm>
            <a:off x="6108715" y="3761345"/>
            <a:ext cx="357860" cy="167840"/>
          </a:xfrm>
          <a:prstGeom prst="cube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77" name="Picture 94" descr="7cell_geometry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02" y="2867335"/>
            <a:ext cx="994121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8" name="Group 77"/>
          <p:cNvGrpSpPr/>
          <p:nvPr/>
        </p:nvGrpSpPr>
        <p:grpSpPr>
          <a:xfrm>
            <a:off x="5384998" y="2098010"/>
            <a:ext cx="144169" cy="2061303"/>
            <a:chOff x="8315822" y="2847613"/>
            <a:chExt cx="124616" cy="2061303"/>
          </a:xfrm>
        </p:grpSpPr>
        <p:sp>
          <p:nvSpPr>
            <p:cNvPr id="79" name="Rounded Rectangle 78"/>
            <p:cNvSpPr/>
            <p:nvPr/>
          </p:nvSpPr>
          <p:spPr>
            <a:xfrm rot="19076349">
              <a:off x="8315822" y="4807980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9076349">
              <a:off x="8318987" y="4760485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Rounded Rectangle 80"/>
            <p:cNvSpPr/>
            <p:nvPr/>
          </p:nvSpPr>
          <p:spPr>
            <a:xfrm rot="19076349">
              <a:off x="8315822" y="4619615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rot="19076349">
              <a:off x="8318987" y="4572120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ounded Rectangle 82"/>
            <p:cNvSpPr/>
            <p:nvPr/>
          </p:nvSpPr>
          <p:spPr>
            <a:xfrm rot="19076349">
              <a:off x="8315822" y="4417391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19076349">
              <a:off x="8318987" y="4369896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 rot="19076349">
              <a:off x="8315822" y="4214067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19076349">
              <a:off x="8318987" y="4166572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ounded Rectangle 86"/>
            <p:cNvSpPr/>
            <p:nvPr/>
          </p:nvSpPr>
          <p:spPr>
            <a:xfrm rot="19076349">
              <a:off x="8315822" y="3972884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9076349">
              <a:off x="8318987" y="3925389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ounded Rectangle 88"/>
            <p:cNvSpPr/>
            <p:nvPr/>
          </p:nvSpPr>
          <p:spPr>
            <a:xfrm rot="19076349">
              <a:off x="8315822" y="3769560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 rot="19076349">
              <a:off x="8318987" y="3722065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ounded Rectangle 90"/>
            <p:cNvSpPr/>
            <p:nvPr/>
          </p:nvSpPr>
          <p:spPr>
            <a:xfrm rot="19076349">
              <a:off x="8315822" y="3512580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 rot="19076349">
              <a:off x="8318987" y="3465085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ounded Rectangle 92"/>
            <p:cNvSpPr/>
            <p:nvPr/>
          </p:nvSpPr>
          <p:spPr>
            <a:xfrm rot="19076349">
              <a:off x="8315822" y="3318543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rot="19076349">
              <a:off x="8318987" y="3271048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 rot="19076349">
              <a:off x="8315822" y="3098432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 rot="19076349">
              <a:off x="8318987" y="3050937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ounded Rectangle 96"/>
            <p:cNvSpPr/>
            <p:nvPr/>
          </p:nvSpPr>
          <p:spPr>
            <a:xfrm rot="19076349">
              <a:off x="8315822" y="2895108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19076349">
              <a:off x="8318987" y="2847613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177256" y="3805206"/>
            <a:ext cx="789700" cy="52525"/>
            <a:chOff x="2807804" y="3770138"/>
            <a:chExt cx="359067" cy="52525"/>
          </a:xfrm>
        </p:grpSpPr>
        <p:sp>
          <p:nvSpPr>
            <p:cNvPr id="107" name="Rectangle 106"/>
            <p:cNvSpPr/>
            <p:nvPr/>
          </p:nvSpPr>
          <p:spPr>
            <a:xfrm>
              <a:off x="2807804" y="3770138"/>
              <a:ext cx="358785" cy="52525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8" name="Straight Connector 107"/>
            <p:cNvCxnSpPr/>
            <p:nvPr/>
          </p:nvCxnSpPr>
          <p:spPr>
            <a:xfrm>
              <a:off x="2807804" y="3796183"/>
              <a:ext cx="3590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/>
          <p:cNvGrpSpPr/>
          <p:nvPr/>
        </p:nvGrpSpPr>
        <p:grpSpPr>
          <a:xfrm>
            <a:off x="3177256" y="3606138"/>
            <a:ext cx="789700" cy="52525"/>
            <a:chOff x="2807804" y="3770138"/>
            <a:chExt cx="359067" cy="52525"/>
          </a:xfrm>
        </p:grpSpPr>
        <p:sp>
          <p:nvSpPr>
            <p:cNvPr id="110" name="Rectangle 109"/>
            <p:cNvSpPr/>
            <p:nvPr/>
          </p:nvSpPr>
          <p:spPr>
            <a:xfrm>
              <a:off x="2807804" y="3770138"/>
              <a:ext cx="358785" cy="52525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2807804" y="3796183"/>
              <a:ext cx="3590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3177256" y="3392495"/>
            <a:ext cx="789700" cy="52525"/>
            <a:chOff x="2807804" y="3770138"/>
            <a:chExt cx="359067" cy="52525"/>
          </a:xfrm>
        </p:grpSpPr>
        <p:sp>
          <p:nvSpPr>
            <p:cNvPr id="113" name="Rectangle 112"/>
            <p:cNvSpPr/>
            <p:nvPr/>
          </p:nvSpPr>
          <p:spPr>
            <a:xfrm>
              <a:off x="2807804" y="3770138"/>
              <a:ext cx="358785" cy="52525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2807804" y="3796183"/>
              <a:ext cx="3590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3177256" y="3161461"/>
            <a:ext cx="789700" cy="52525"/>
            <a:chOff x="2807804" y="3770138"/>
            <a:chExt cx="359067" cy="52525"/>
          </a:xfrm>
        </p:grpSpPr>
        <p:sp>
          <p:nvSpPr>
            <p:cNvPr id="116" name="Rectangle 115"/>
            <p:cNvSpPr/>
            <p:nvPr/>
          </p:nvSpPr>
          <p:spPr>
            <a:xfrm>
              <a:off x="2807804" y="3770138"/>
              <a:ext cx="358785" cy="52525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2807804" y="3796183"/>
              <a:ext cx="3590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3177256" y="2940675"/>
            <a:ext cx="789700" cy="52525"/>
            <a:chOff x="2807804" y="3770138"/>
            <a:chExt cx="359067" cy="52525"/>
          </a:xfrm>
        </p:grpSpPr>
        <p:sp>
          <p:nvSpPr>
            <p:cNvPr id="119" name="Rectangle 118"/>
            <p:cNvSpPr/>
            <p:nvPr/>
          </p:nvSpPr>
          <p:spPr>
            <a:xfrm>
              <a:off x="2807804" y="3770138"/>
              <a:ext cx="358785" cy="52525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2807804" y="3796183"/>
              <a:ext cx="3590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/>
          <p:cNvGrpSpPr/>
          <p:nvPr/>
        </p:nvGrpSpPr>
        <p:grpSpPr>
          <a:xfrm>
            <a:off x="3177256" y="2715562"/>
            <a:ext cx="789700" cy="52525"/>
            <a:chOff x="2807804" y="3770138"/>
            <a:chExt cx="359067" cy="52525"/>
          </a:xfrm>
        </p:grpSpPr>
        <p:sp>
          <p:nvSpPr>
            <p:cNvPr id="122" name="Rectangle 121"/>
            <p:cNvSpPr/>
            <p:nvPr/>
          </p:nvSpPr>
          <p:spPr>
            <a:xfrm>
              <a:off x="2807804" y="3770138"/>
              <a:ext cx="358785" cy="52525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2807804" y="3796183"/>
              <a:ext cx="3590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oup 123"/>
          <p:cNvGrpSpPr/>
          <p:nvPr/>
        </p:nvGrpSpPr>
        <p:grpSpPr>
          <a:xfrm>
            <a:off x="3177256" y="2511297"/>
            <a:ext cx="789700" cy="52525"/>
            <a:chOff x="2807804" y="3770138"/>
            <a:chExt cx="359067" cy="52525"/>
          </a:xfrm>
        </p:grpSpPr>
        <p:sp>
          <p:nvSpPr>
            <p:cNvPr id="125" name="Rectangle 124"/>
            <p:cNvSpPr/>
            <p:nvPr/>
          </p:nvSpPr>
          <p:spPr>
            <a:xfrm>
              <a:off x="2807804" y="3770138"/>
              <a:ext cx="358785" cy="52525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2807804" y="3796183"/>
              <a:ext cx="3590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3177256" y="2290368"/>
            <a:ext cx="789700" cy="52525"/>
            <a:chOff x="2807804" y="3770138"/>
            <a:chExt cx="359067" cy="52525"/>
          </a:xfrm>
        </p:grpSpPr>
        <p:sp>
          <p:nvSpPr>
            <p:cNvPr id="128" name="Rectangle 127"/>
            <p:cNvSpPr/>
            <p:nvPr/>
          </p:nvSpPr>
          <p:spPr>
            <a:xfrm>
              <a:off x="2807804" y="3770138"/>
              <a:ext cx="358785" cy="52525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2807804" y="3796183"/>
              <a:ext cx="3590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3177256" y="2081341"/>
            <a:ext cx="789700" cy="52525"/>
            <a:chOff x="2807804" y="3770138"/>
            <a:chExt cx="359067" cy="52525"/>
          </a:xfrm>
        </p:grpSpPr>
        <p:sp>
          <p:nvSpPr>
            <p:cNvPr id="131" name="Rectangle 130"/>
            <p:cNvSpPr/>
            <p:nvPr/>
          </p:nvSpPr>
          <p:spPr>
            <a:xfrm>
              <a:off x="2807804" y="3770138"/>
              <a:ext cx="358785" cy="52525"/>
            </a:xfrm>
            <a:prstGeom prst="rect">
              <a:avLst/>
            </a:prstGeom>
            <a:solidFill>
              <a:srgbClr val="99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2" name="Straight Connector 131"/>
            <p:cNvCxnSpPr/>
            <p:nvPr/>
          </p:nvCxnSpPr>
          <p:spPr>
            <a:xfrm>
              <a:off x="2807804" y="3796183"/>
              <a:ext cx="359067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Rectangle 141"/>
          <p:cNvSpPr/>
          <p:nvPr/>
        </p:nvSpPr>
        <p:spPr bwMode="auto">
          <a:xfrm>
            <a:off x="2212637" y="3007810"/>
            <a:ext cx="139811" cy="1130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1616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cxnSp>
        <p:nvCxnSpPr>
          <p:cNvPr id="144" name="Straight Arrow Connector 143"/>
          <p:cNvCxnSpPr/>
          <p:nvPr/>
        </p:nvCxnSpPr>
        <p:spPr bwMode="auto">
          <a:xfrm>
            <a:off x="3225648" y="2009711"/>
            <a:ext cx="98658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Straight Arrow Connector 144"/>
          <p:cNvCxnSpPr/>
          <p:nvPr/>
        </p:nvCxnSpPr>
        <p:spPr bwMode="auto">
          <a:xfrm>
            <a:off x="1683539" y="2813095"/>
            <a:ext cx="558405" cy="807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364656" y="243818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E-gun</a:t>
            </a:r>
          </a:p>
        </p:txBody>
      </p:sp>
      <p:pic>
        <p:nvPicPr>
          <p:cNvPr id="147" name="Picture 66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64" y="2004012"/>
            <a:ext cx="845834" cy="1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" name="Picture 66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864" y="2226748"/>
            <a:ext cx="845834" cy="1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" name="Picture 66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648" y="2451164"/>
            <a:ext cx="845834" cy="1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" name="Picture 66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58" y="2683948"/>
            <a:ext cx="845834" cy="1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66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02" y="2888268"/>
            <a:ext cx="845834" cy="1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" name="Picture 66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012" y="3100956"/>
            <a:ext cx="845834" cy="1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66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96" y="3335420"/>
            <a:ext cx="845834" cy="1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66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06" y="3558156"/>
            <a:ext cx="845834" cy="1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66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02" y="3730449"/>
            <a:ext cx="845834" cy="18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" name="TextBox 157"/>
          <p:cNvSpPr txBox="1"/>
          <p:nvPr/>
        </p:nvSpPr>
        <p:spPr>
          <a:xfrm>
            <a:off x="973703" y="2177547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SRF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, 650 MHz</a:t>
            </a:r>
          </a:p>
        </p:txBody>
      </p:sp>
      <p:grpSp>
        <p:nvGrpSpPr>
          <p:cNvPr id="164" name="Group 163"/>
          <p:cNvGrpSpPr/>
          <p:nvPr/>
        </p:nvGrpSpPr>
        <p:grpSpPr>
          <a:xfrm>
            <a:off x="4121807" y="2100478"/>
            <a:ext cx="144169" cy="2061303"/>
            <a:chOff x="8315822" y="2847613"/>
            <a:chExt cx="124616" cy="2061303"/>
          </a:xfrm>
        </p:grpSpPr>
        <p:sp>
          <p:nvSpPr>
            <p:cNvPr id="165" name="Rounded Rectangle 164"/>
            <p:cNvSpPr/>
            <p:nvPr/>
          </p:nvSpPr>
          <p:spPr>
            <a:xfrm rot="19076349">
              <a:off x="8315822" y="4807980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 rot="19076349">
              <a:off x="8318987" y="4760485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ounded Rectangle 166"/>
            <p:cNvSpPr/>
            <p:nvPr/>
          </p:nvSpPr>
          <p:spPr>
            <a:xfrm rot="19076349">
              <a:off x="8315822" y="4619615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8" name="Straight Connector 167"/>
            <p:cNvCxnSpPr/>
            <p:nvPr/>
          </p:nvCxnSpPr>
          <p:spPr>
            <a:xfrm rot="19076349">
              <a:off x="8318987" y="4572120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Rounded Rectangle 168"/>
            <p:cNvSpPr/>
            <p:nvPr/>
          </p:nvSpPr>
          <p:spPr>
            <a:xfrm rot="19076349">
              <a:off x="8315822" y="4417391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19076349">
              <a:off x="8318987" y="4369896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ounded Rectangle 170"/>
            <p:cNvSpPr/>
            <p:nvPr/>
          </p:nvSpPr>
          <p:spPr>
            <a:xfrm rot="19076349">
              <a:off x="8315822" y="4214067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 rot="19076349">
              <a:off x="8318987" y="4166572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Rounded Rectangle 172"/>
            <p:cNvSpPr/>
            <p:nvPr/>
          </p:nvSpPr>
          <p:spPr>
            <a:xfrm rot="19076349">
              <a:off x="8315822" y="3972884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4" name="Straight Connector 173"/>
            <p:cNvCxnSpPr/>
            <p:nvPr/>
          </p:nvCxnSpPr>
          <p:spPr>
            <a:xfrm rot="19076349">
              <a:off x="8318987" y="3925389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ounded Rectangle 174"/>
            <p:cNvSpPr/>
            <p:nvPr/>
          </p:nvSpPr>
          <p:spPr>
            <a:xfrm rot="19076349">
              <a:off x="8315822" y="3769560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19076349">
              <a:off x="8318987" y="3722065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/>
            <p:cNvSpPr/>
            <p:nvPr/>
          </p:nvSpPr>
          <p:spPr>
            <a:xfrm rot="19076349">
              <a:off x="8315822" y="3512580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78" name="Straight Connector 177"/>
            <p:cNvCxnSpPr/>
            <p:nvPr/>
          </p:nvCxnSpPr>
          <p:spPr>
            <a:xfrm rot="19076349">
              <a:off x="8318987" y="3465085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ounded Rectangle 178"/>
            <p:cNvSpPr/>
            <p:nvPr/>
          </p:nvSpPr>
          <p:spPr>
            <a:xfrm rot="19076349">
              <a:off x="8315822" y="3318543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0" name="Straight Connector 179"/>
            <p:cNvCxnSpPr/>
            <p:nvPr/>
          </p:nvCxnSpPr>
          <p:spPr>
            <a:xfrm rot="19076349">
              <a:off x="8318987" y="3271048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ounded Rectangle 180"/>
            <p:cNvSpPr/>
            <p:nvPr/>
          </p:nvSpPr>
          <p:spPr>
            <a:xfrm rot="19076349">
              <a:off x="8315822" y="3098432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 rot="19076349">
              <a:off x="8318987" y="3050937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Rounded Rectangle 182"/>
            <p:cNvSpPr/>
            <p:nvPr/>
          </p:nvSpPr>
          <p:spPr>
            <a:xfrm rot="19076349">
              <a:off x="8315822" y="2895108"/>
              <a:ext cx="124616" cy="100936"/>
            </a:xfrm>
            <a:prstGeom prst="roundRect">
              <a:avLst/>
            </a:prstGeom>
            <a:solidFill>
              <a:srgbClr val="0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19076349">
              <a:off x="8318987" y="2847613"/>
              <a:ext cx="0" cy="62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2" name="Rectangle 211"/>
          <p:cNvSpPr/>
          <p:nvPr/>
        </p:nvSpPr>
        <p:spPr bwMode="auto">
          <a:xfrm>
            <a:off x="248500" y="3198805"/>
            <a:ext cx="1043879" cy="75736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3" name="Rectangle 212"/>
          <p:cNvSpPr/>
          <p:nvPr/>
        </p:nvSpPr>
        <p:spPr bwMode="auto">
          <a:xfrm>
            <a:off x="3119791" y="1633742"/>
            <a:ext cx="1043879" cy="284571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964902" y="3196393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200 kHz,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mA, 2 MW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2422705" y="1573351"/>
            <a:ext cx="214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180 GHz, 4.5 GeV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1265846" y="245913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eV</a:t>
            </a:r>
          </a:p>
        </p:txBody>
      </p:sp>
      <p:sp>
        <p:nvSpPr>
          <p:cNvPr id="223" name="TextBox 222"/>
          <p:cNvSpPr txBox="1"/>
          <p:nvPr/>
        </p:nvSpPr>
        <p:spPr>
          <a:xfrm rot="16200000">
            <a:off x="5960909" y="2743768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End stations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7750" y="4650623"/>
            <a:ext cx="2336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Accelerator for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drive (10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and witness (0.15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bunches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184381" y="4494582"/>
            <a:ext cx="1736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Array of structure-based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wakefield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accelerators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767356" y="4471075"/>
            <a:ext cx="1821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FELs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x-ray beamlines and end stations,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kHz rep rate</a:t>
            </a:r>
          </a:p>
        </p:txBody>
      </p:sp>
      <p:grpSp>
        <p:nvGrpSpPr>
          <p:cNvPr id="14341" name="Group 14340">
            <a:extLst>
              <a:ext uri="{FF2B5EF4-FFF2-40B4-BE49-F238E27FC236}">
                <a16:creationId xmlns:a16="http://schemas.microsoft.com/office/drawing/2014/main" id="{393B8BDC-948E-4021-A3DE-D88A68213C3E}"/>
              </a:ext>
            </a:extLst>
          </p:cNvPr>
          <p:cNvGrpSpPr/>
          <p:nvPr/>
        </p:nvGrpSpPr>
        <p:grpSpPr>
          <a:xfrm>
            <a:off x="7583665" y="1299526"/>
            <a:ext cx="4208554" cy="1908745"/>
            <a:chOff x="7583665" y="1299526"/>
            <a:chExt cx="4208554" cy="1908745"/>
          </a:xfrm>
        </p:grpSpPr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2F33E1F6-B14F-41D0-A518-71A0E16BB0E3}"/>
                </a:ext>
              </a:extLst>
            </p:cNvPr>
            <p:cNvGrpSpPr/>
            <p:nvPr/>
          </p:nvGrpSpPr>
          <p:grpSpPr>
            <a:xfrm>
              <a:off x="7623425" y="1561673"/>
              <a:ext cx="4168794" cy="1349124"/>
              <a:chOff x="2547137" y="3192423"/>
              <a:chExt cx="6142286" cy="1958140"/>
            </a:xfrm>
          </p:grpSpPr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id="{9B15C65E-AFA5-4AD3-889B-D80E8F06B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2547137" y="3192423"/>
                <a:ext cx="6029325" cy="1952625"/>
              </a:xfrm>
              <a:prstGeom prst="rect">
                <a:avLst/>
              </a:prstGeom>
            </p:spPr>
          </p:pic>
          <p:pic>
            <p:nvPicPr>
              <p:cNvPr id="198" name="Picture 197">
                <a:extLst>
                  <a:ext uri="{FF2B5EF4-FFF2-40B4-BE49-F238E27FC236}">
                    <a16:creationId xmlns:a16="http://schemas.microsoft.com/office/drawing/2014/main" id="{9DC63DEC-3491-405E-8767-B4DA19B3D4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7788724" y="3207463"/>
                <a:ext cx="457200" cy="1943100"/>
              </a:xfrm>
              <a:prstGeom prst="rect">
                <a:avLst/>
              </a:prstGeom>
            </p:spPr>
          </p:pic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id="{5B6B24A1-A677-4417-85C6-38356C2CA1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flipH="1">
                <a:off x="8232223" y="3205753"/>
                <a:ext cx="457200" cy="1943100"/>
              </a:xfrm>
              <a:prstGeom prst="rect">
                <a:avLst/>
              </a:prstGeom>
            </p:spPr>
          </p:pic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CA2E549-4D73-408A-B001-D53E38939265}"/>
                  </a:ext>
                </a:extLst>
              </p:cNvPr>
              <p:cNvSpPr/>
              <p:nvPr/>
            </p:nvSpPr>
            <p:spPr>
              <a:xfrm>
                <a:off x="7962471" y="3965825"/>
                <a:ext cx="328773" cy="215757"/>
              </a:xfrm>
              <a:prstGeom prst="rect">
                <a:avLst/>
              </a:prstGeom>
              <a:solidFill>
                <a:srgbClr val="060B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94435020-B4D4-41FA-A913-98423F4C9C37}"/>
                  </a:ext>
                </a:extLst>
              </p:cNvPr>
              <p:cNvSpPr/>
              <p:nvPr/>
            </p:nvSpPr>
            <p:spPr>
              <a:xfrm>
                <a:off x="7981307" y="3645614"/>
                <a:ext cx="328773" cy="215757"/>
              </a:xfrm>
              <a:prstGeom prst="rect">
                <a:avLst/>
              </a:prstGeom>
              <a:solidFill>
                <a:srgbClr val="060B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D92B0422-D918-45E9-8E14-3A88A2743867}"/>
                  </a:ext>
                </a:extLst>
              </p:cNvPr>
              <p:cNvSpPr/>
              <p:nvPr/>
            </p:nvSpPr>
            <p:spPr>
              <a:xfrm>
                <a:off x="7948772" y="4578850"/>
                <a:ext cx="328773" cy="215757"/>
              </a:xfrm>
              <a:prstGeom prst="rect">
                <a:avLst/>
              </a:prstGeom>
              <a:solidFill>
                <a:srgbClr val="060B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6677648A-5536-4C52-9967-ECAFDF171D46}"/>
                  </a:ext>
                </a:extLst>
              </p:cNvPr>
              <p:cNvSpPr/>
              <p:nvPr/>
            </p:nvSpPr>
            <p:spPr>
              <a:xfrm>
                <a:off x="7967608" y="4227816"/>
                <a:ext cx="328773" cy="215757"/>
              </a:xfrm>
              <a:prstGeom prst="rect">
                <a:avLst/>
              </a:prstGeom>
              <a:solidFill>
                <a:srgbClr val="060B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527BD6E3-39B1-42A9-BAA0-52644956CDF5}"/>
                  </a:ext>
                </a:extLst>
              </p:cNvPr>
              <p:cNvSpPr/>
              <p:nvPr/>
            </p:nvSpPr>
            <p:spPr>
              <a:xfrm>
                <a:off x="8340899" y="3974389"/>
                <a:ext cx="328773" cy="215757"/>
              </a:xfrm>
              <a:prstGeom prst="rect">
                <a:avLst/>
              </a:prstGeom>
              <a:solidFill>
                <a:srgbClr val="060B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536398FC-C09F-4B23-9318-6DB99C782FDD}"/>
                  </a:ext>
                </a:extLst>
              </p:cNvPr>
              <p:cNvSpPr/>
              <p:nvPr/>
            </p:nvSpPr>
            <p:spPr>
              <a:xfrm>
                <a:off x="8346036" y="4236380"/>
                <a:ext cx="328773" cy="215757"/>
              </a:xfrm>
              <a:prstGeom prst="rect">
                <a:avLst/>
              </a:prstGeom>
              <a:solidFill>
                <a:srgbClr val="060BD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pic>
            <p:nvPicPr>
              <p:cNvPr id="206" name="Picture 205">
                <a:extLst>
                  <a:ext uri="{FF2B5EF4-FFF2-40B4-BE49-F238E27FC236}">
                    <a16:creationId xmlns:a16="http://schemas.microsoft.com/office/drawing/2014/main" id="{BE97E910-FB8B-4F15-940B-BE7D92D3F5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flipH="1">
                <a:off x="7658635" y="3659633"/>
                <a:ext cx="285750" cy="1162050"/>
              </a:xfrm>
              <a:prstGeom prst="rect">
                <a:avLst/>
              </a:prstGeom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5EA984D-FA5F-4E11-B2F7-830A0E61C01C}"/>
                </a:ext>
              </a:extLst>
            </p:cNvPr>
            <p:cNvSpPr/>
            <p:nvPr/>
          </p:nvSpPr>
          <p:spPr>
            <a:xfrm>
              <a:off x="11034444" y="2208944"/>
              <a:ext cx="184935" cy="113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E4E089BD-9020-44E4-AAB4-BFE3988CDB4C}"/>
                </a:ext>
              </a:extLst>
            </p:cNvPr>
            <p:cNvSpPr/>
            <p:nvPr/>
          </p:nvSpPr>
          <p:spPr>
            <a:xfrm>
              <a:off x="10293435" y="2208944"/>
              <a:ext cx="104455" cy="907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FBE936F-7377-4CD1-87AB-3F93D0FC0FFC}"/>
                </a:ext>
              </a:extLst>
            </p:cNvPr>
            <p:cNvSpPr txBox="1"/>
            <p:nvPr/>
          </p:nvSpPr>
          <p:spPr>
            <a:xfrm>
              <a:off x="10500186" y="1315091"/>
              <a:ext cx="6171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7484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drive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DEB83417-D9C7-4DDB-9766-1D5D68898F6D}"/>
                </a:ext>
              </a:extLst>
            </p:cNvPr>
            <p:cNvCxnSpPr>
              <a:cxnSpLocks/>
            </p:cNvCxnSpPr>
            <p:nvPr/>
          </p:nvCxnSpPr>
          <p:spPr>
            <a:xfrm>
              <a:off x="10058843" y="1643865"/>
              <a:ext cx="277403" cy="49316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BB550BE5-8F9B-4394-8D3F-38E647B36A3B}"/>
                </a:ext>
              </a:extLst>
            </p:cNvPr>
            <p:cNvCxnSpPr>
              <a:cxnSpLocks/>
            </p:cNvCxnSpPr>
            <p:nvPr/>
          </p:nvCxnSpPr>
          <p:spPr>
            <a:xfrm>
              <a:off x="10761412" y="1643865"/>
              <a:ext cx="285965" cy="5119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3DE77203-D248-4C39-971C-E2BABB25F3A5}"/>
                </a:ext>
              </a:extLst>
            </p:cNvPr>
            <p:cNvSpPr txBox="1"/>
            <p:nvPr/>
          </p:nvSpPr>
          <p:spPr>
            <a:xfrm>
              <a:off x="7583665" y="2869717"/>
              <a:ext cx="40569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4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G. A. Voss and T. Weiland, DESY M-82-10, 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7484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1982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7484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</a:t>
              </a: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AC1F543E-1D15-4277-B8A4-382D587A0BAD}"/>
                </a:ext>
              </a:extLst>
            </p:cNvPr>
            <p:cNvGrpSpPr/>
            <p:nvPr/>
          </p:nvGrpSpPr>
          <p:grpSpPr>
            <a:xfrm>
              <a:off x="9387609" y="1299526"/>
              <a:ext cx="1175666" cy="352408"/>
              <a:chOff x="9387609" y="1299526"/>
              <a:chExt cx="1175666" cy="352408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5061940B-90EB-45C5-A60A-D26FFC68D0F0}"/>
                  </a:ext>
                </a:extLst>
              </p:cNvPr>
              <p:cNvSpPr txBox="1"/>
              <p:nvPr/>
            </p:nvSpPr>
            <p:spPr>
              <a:xfrm>
                <a:off x="9419690" y="1313380"/>
                <a:ext cx="83388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484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witness</a:t>
                </a:r>
              </a:p>
            </p:txBody>
          </p:sp>
          <p:pic>
            <p:nvPicPr>
              <p:cNvPr id="133" name="Picture 132">
                <a:extLst>
                  <a:ext uri="{FF2B5EF4-FFF2-40B4-BE49-F238E27FC236}">
                    <a16:creationId xmlns:a16="http://schemas.microsoft.com/office/drawing/2014/main" id="{0B9BF274-ED03-479C-ADDE-E16E242E461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87609" y="1371600"/>
                <a:ext cx="108866" cy="165666"/>
              </a:xfrm>
              <a:prstGeom prst="rect">
                <a:avLst/>
              </a:prstGeom>
            </p:spPr>
          </p:pic>
          <p:pic>
            <p:nvPicPr>
              <p:cNvPr id="215" name="Picture 214">
                <a:extLst>
                  <a:ext uri="{FF2B5EF4-FFF2-40B4-BE49-F238E27FC236}">
                    <a16:creationId xmlns:a16="http://schemas.microsoft.com/office/drawing/2014/main" id="{356AB5EE-50C7-4604-A4A9-C5A03E2FC524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4409" y="1368137"/>
                <a:ext cx="108866" cy="165666"/>
              </a:xfrm>
              <a:prstGeom prst="rect">
                <a:avLst/>
              </a:prstGeom>
            </p:spPr>
          </p:pic>
          <p:sp>
            <p:nvSpPr>
              <p:cNvPr id="216" name="TextBox 215">
                <a:extLst>
                  <a:ext uri="{FF2B5EF4-FFF2-40B4-BE49-F238E27FC236}">
                    <a16:creationId xmlns:a16="http://schemas.microsoft.com/office/drawing/2014/main" id="{4466C538-F35A-4324-8588-F2B4B0530BDD}"/>
                  </a:ext>
                </a:extLst>
              </p:cNvPr>
              <p:cNvSpPr txBox="1"/>
              <p:nvPr/>
            </p:nvSpPr>
            <p:spPr>
              <a:xfrm>
                <a:off x="10102026" y="1299526"/>
                <a:ext cx="38985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484A">
                        <a:lumMod val="50000"/>
                      </a:srgb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&lt;&lt;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5819E0-A595-438B-B9E8-727EAC0D3438}"/>
              </a:ext>
            </a:extLst>
          </p:cNvPr>
          <p:cNvGrpSpPr/>
          <p:nvPr/>
        </p:nvGrpSpPr>
        <p:grpSpPr>
          <a:xfrm>
            <a:off x="7598982" y="3289738"/>
            <a:ext cx="4225156" cy="1124606"/>
            <a:chOff x="7598982" y="3331778"/>
            <a:chExt cx="4225156" cy="1124606"/>
          </a:xfrm>
        </p:grpSpPr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CDE24BE5-A101-4047-8574-E945F7F46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94" t="36392" r="18002"/>
            <a:stretch/>
          </p:blipFill>
          <p:spPr bwMode="auto">
            <a:xfrm rot="16200000">
              <a:off x="9149257" y="1781503"/>
              <a:ext cx="1124606" cy="4225156"/>
            </a:xfrm>
            <a:prstGeom prst="rect">
              <a:avLst/>
            </a:prstGeom>
            <a:noFill/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B054056-7489-4927-B186-BCB77A2A066E}"/>
                </a:ext>
              </a:extLst>
            </p:cNvPr>
            <p:cNvGrpSpPr/>
            <p:nvPr/>
          </p:nvGrpSpPr>
          <p:grpSpPr>
            <a:xfrm>
              <a:off x="8301044" y="3606484"/>
              <a:ext cx="868495" cy="507773"/>
              <a:chOff x="8301044" y="3595974"/>
              <a:chExt cx="868495" cy="507773"/>
            </a:xfrm>
          </p:grpSpPr>
          <p:cxnSp>
            <p:nvCxnSpPr>
              <p:cNvPr id="220" name="Straight Arrow Connector 219">
                <a:extLst>
                  <a:ext uri="{FF2B5EF4-FFF2-40B4-BE49-F238E27FC236}">
                    <a16:creationId xmlns:a16="http://schemas.microsoft.com/office/drawing/2014/main" id="{6C4874CD-BFC0-4E32-AD92-31EEC35C6F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1044" y="3595974"/>
                <a:ext cx="0" cy="507773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Box 220">
                <a:extLst>
                  <a:ext uri="{FF2B5EF4-FFF2-40B4-BE49-F238E27FC236}">
                    <a16:creationId xmlns:a16="http://schemas.microsoft.com/office/drawing/2014/main" id="{C08429E1-9ED8-4241-9C5E-6FE98FBBF54C}"/>
                  </a:ext>
                </a:extLst>
              </p:cNvPr>
              <p:cNvSpPr txBox="1"/>
              <p:nvPr/>
            </p:nvSpPr>
            <p:spPr>
              <a:xfrm>
                <a:off x="8386417" y="3687363"/>
                <a:ext cx="783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484A"/>
                    </a:solidFill>
                    <a:effectLst/>
                    <a:highlight>
                      <a:srgbClr val="FFFF00"/>
                    </a:highlight>
                    <a:uLnTx/>
                    <a:uFillTx/>
                    <a:latin typeface="Arial"/>
                    <a:ea typeface="+mn-ea"/>
                    <a:cs typeface="+mn-cs"/>
                  </a:rPr>
                  <a:t>2 mm </a:t>
                </a:r>
              </a:p>
            </p:txBody>
          </p:sp>
        </p:grp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B8895CA9-5547-4E41-9519-85A5B5D6C3DB}"/>
              </a:ext>
            </a:extLst>
          </p:cNvPr>
          <p:cNvSpPr txBox="1"/>
          <p:nvPr/>
        </p:nvSpPr>
        <p:spPr>
          <a:xfrm>
            <a:off x="8266000" y="4355296"/>
            <a:ext cx="3226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A. Siy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et 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PRAB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December,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2022</a:t>
            </a:r>
          </a:p>
        </p:txBody>
      </p:sp>
      <p:cxnSp>
        <p:nvCxnSpPr>
          <p:cNvPr id="236" name="Straight Arrow Connector 235">
            <a:extLst>
              <a:ext uri="{FF2B5EF4-FFF2-40B4-BE49-F238E27FC236}">
                <a16:creationId xmlns:a16="http://schemas.microsoft.com/office/drawing/2014/main" id="{33CBDDB5-E008-48A6-B8EA-21B2955C0B5D}"/>
              </a:ext>
            </a:extLst>
          </p:cNvPr>
          <p:cNvCxnSpPr>
            <a:cxnSpLocks/>
          </p:cNvCxnSpPr>
          <p:nvPr/>
        </p:nvCxnSpPr>
        <p:spPr>
          <a:xfrm flipV="1">
            <a:off x="8297511" y="5359909"/>
            <a:ext cx="633273" cy="33132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TextBox 236">
            <a:extLst>
              <a:ext uri="{FF2B5EF4-FFF2-40B4-BE49-F238E27FC236}">
                <a16:creationId xmlns:a16="http://schemas.microsoft.com/office/drawing/2014/main" id="{61D422B6-F8ED-45AA-86F4-EBEF2D8F5ECF}"/>
              </a:ext>
            </a:extLst>
          </p:cNvPr>
          <p:cNvSpPr txBox="1"/>
          <p:nvPr/>
        </p:nvSpPr>
        <p:spPr>
          <a:xfrm rot="-840000">
            <a:off x="8589727" y="5222812"/>
            <a:ext cx="538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20.86mm</a:t>
            </a:r>
          </a:p>
        </p:txBody>
      </p:sp>
      <p:pic>
        <p:nvPicPr>
          <p:cNvPr id="238" name="Picture 237">
            <a:extLst>
              <a:ext uri="{FF2B5EF4-FFF2-40B4-BE49-F238E27FC236}">
                <a16:creationId xmlns:a16="http://schemas.microsoft.com/office/drawing/2014/main" id="{DD8A667C-CE81-4902-BA38-A41EEC9FC0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30257" y="4752850"/>
            <a:ext cx="4107175" cy="1996741"/>
          </a:xfrm>
          <a:prstGeom prst="rect">
            <a:avLst/>
          </a:prstGeom>
        </p:spPr>
      </p:pic>
      <p:sp>
        <p:nvSpPr>
          <p:cNvPr id="243" name="TextBox 242">
            <a:extLst>
              <a:ext uri="{FF2B5EF4-FFF2-40B4-BE49-F238E27FC236}">
                <a16:creationId xmlns:a16="http://schemas.microsoft.com/office/drawing/2014/main" id="{B45E4240-1D92-40F1-A8C9-C687D442A4B5}"/>
              </a:ext>
            </a:extLst>
          </p:cNvPr>
          <p:cNvSpPr txBox="1"/>
          <p:nvPr/>
        </p:nvSpPr>
        <p:spPr>
          <a:xfrm>
            <a:off x="3279507" y="903215"/>
            <a:ext cx="225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No use of electricity</a:t>
            </a:r>
          </a:p>
        </p:txBody>
      </p:sp>
      <p:sp>
        <p:nvSpPr>
          <p:cNvPr id="14342" name="TextBox 14341">
            <a:extLst>
              <a:ext uri="{FF2B5EF4-FFF2-40B4-BE49-F238E27FC236}">
                <a16:creationId xmlns:a16="http://schemas.microsoft.com/office/drawing/2014/main" id="{21E74DD9-97D4-435E-868F-CAE33EF3348C}"/>
              </a:ext>
            </a:extLst>
          </p:cNvPr>
          <p:cNvSpPr txBox="1"/>
          <p:nvPr/>
        </p:nvSpPr>
        <p:spPr>
          <a:xfrm>
            <a:off x="7189076" y="5623033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324 MV/m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308EF84E-5652-4801-9450-9E67A9BE5C81}"/>
              </a:ext>
            </a:extLst>
          </p:cNvPr>
          <p:cNvSpPr txBox="1"/>
          <p:nvPr/>
        </p:nvSpPr>
        <p:spPr>
          <a:xfrm>
            <a:off x="7834527" y="6597725"/>
            <a:ext cx="1518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94 MV/m on axis</a:t>
            </a:r>
          </a:p>
        </p:txBody>
      </p:sp>
      <p:cxnSp>
        <p:nvCxnSpPr>
          <p:cNvPr id="14344" name="Straight Arrow Connector 14343">
            <a:extLst>
              <a:ext uri="{FF2B5EF4-FFF2-40B4-BE49-F238E27FC236}">
                <a16:creationId xmlns:a16="http://schemas.microsoft.com/office/drawing/2014/main" id="{D10D9FB8-771C-4D75-ABAB-143BAC400C63}"/>
              </a:ext>
            </a:extLst>
          </p:cNvPr>
          <p:cNvCxnSpPr>
            <a:cxnSpLocks/>
          </p:cNvCxnSpPr>
          <p:nvPr/>
        </p:nvCxnSpPr>
        <p:spPr>
          <a:xfrm>
            <a:off x="7647333" y="5899279"/>
            <a:ext cx="224916" cy="112638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1" name="TextBox 210">
            <a:extLst>
              <a:ext uri="{FF2B5EF4-FFF2-40B4-BE49-F238E27FC236}">
                <a16:creationId xmlns:a16="http://schemas.microsoft.com/office/drawing/2014/main" id="{8C8A6C6E-42C0-48A3-BAC0-063229B0A2C9}"/>
              </a:ext>
            </a:extLst>
          </p:cNvPr>
          <p:cNvSpPr txBox="1"/>
          <p:nvPr/>
        </p:nvSpPr>
        <p:spPr>
          <a:xfrm>
            <a:off x="9235590" y="4641339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610 kA/m</a:t>
            </a:r>
          </a:p>
        </p:txBody>
      </p: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BDC7A2A-B5F8-4DFC-BB98-085EEC60100F}"/>
              </a:ext>
            </a:extLst>
          </p:cNvPr>
          <p:cNvCxnSpPr>
            <a:cxnSpLocks/>
          </p:cNvCxnSpPr>
          <p:nvPr/>
        </p:nvCxnSpPr>
        <p:spPr>
          <a:xfrm>
            <a:off x="10040587" y="4904509"/>
            <a:ext cx="314696" cy="172192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337" name="Straight Arrow Connector 14336">
            <a:extLst>
              <a:ext uri="{FF2B5EF4-FFF2-40B4-BE49-F238E27FC236}">
                <a16:creationId xmlns:a16="http://schemas.microsoft.com/office/drawing/2014/main" id="{5CE4FFD9-D14A-4828-B8B0-39446C1EBD69}"/>
              </a:ext>
            </a:extLst>
          </p:cNvPr>
          <p:cNvCxnSpPr/>
          <p:nvPr/>
        </p:nvCxnSpPr>
        <p:spPr>
          <a:xfrm>
            <a:off x="9975273" y="6489865"/>
            <a:ext cx="1246909" cy="0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8" name="TextBox 217">
            <a:extLst>
              <a:ext uri="{FF2B5EF4-FFF2-40B4-BE49-F238E27FC236}">
                <a16:creationId xmlns:a16="http://schemas.microsoft.com/office/drawing/2014/main" id="{0190E298-3FA8-4998-B81A-F24FA6FFF5A3}"/>
              </a:ext>
            </a:extLst>
          </p:cNvPr>
          <p:cNvSpPr txBox="1"/>
          <p:nvPr/>
        </p:nvSpPr>
        <p:spPr>
          <a:xfrm>
            <a:off x="10256867" y="6214819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340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7E01F0F0-E7F3-4EF0-A233-0DB2072192D3}"/>
              </a:ext>
            </a:extLst>
          </p:cNvPr>
          <p:cNvSpPr/>
          <p:nvPr/>
        </p:nvSpPr>
        <p:spPr>
          <a:xfrm>
            <a:off x="3378550" y="2579871"/>
            <a:ext cx="388883" cy="336331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D1048766-A0EE-439F-A22B-586DC46E8C44}"/>
              </a:ext>
            </a:extLst>
          </p:cNvPr>
          <p:cNvCxnSpPr>
            <a:cxnSpLocks/>
            <a:stCxn id="224" idx="0"/>
          </p:cNvCxnSpPr>
          <p:nvPr/>
        </p:nvCxnSpPr>
        <p:spPr>
          <a:xfrm flipV="1">
            <a:off x="3572992" y="1756401"/>
            <a:ext cx="3798545" cy="823470"/>
          </a:xfrm>
          <a:prstGeom prst="straightConnector1">
            <a:avLst/>
          </a:prstGeom>
          <a:ln w="28575">
            <a:solidFill>
              <a:schemeClr val="accent6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AAC6677D-E2A9-456A-A512-77C2FE4F5719}"/>
              </a:ext>
            </a:extLst>
          </p:cNvPr>
          <p:cNvCxnSpPr>
            <a:cxnSpLocks/>
          </p:cNvCxnSpPr>
          <p:nvPr/>
        </p:nvCxnSpPr>
        <p:spPr>
          <a:xfrm>
            <a:off x="3567736" y="2921456"/>
            <a:ext cx="3875720" cy="2687754"/>
          </a:xfrm>
          <a:prstGeom prst="straightConnector1">
            <a:avLst/>
          </a:prstGeom>
          <a:ln w="28575">
            <a:solidFill>
              <a:schemeClr val="accent6"/>
            </a:solidFill>
            <a:prstDash val="lg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4" name="Right Brace 233">
            <a:extLst>
              <a:ext uri="{FF2B5EF4-FFF2-40B4-BE49-F238E27FC236}">
                <a16:creationId xmlns:a16="http://schemas.microsoft.com/office/drawing/2014/main" id="{9467BB8F-444A-4AA4-A0B3-D550C70285F7}"/>
              </a:ext>
            </a:extLst>
          </p:cNvPr>
          <p:cNvSpPr/>
          <p:nvPr/>
        </p:nvSpPr>
        <p:spPr>
          <a:xfrm rot="16200000">
            <a:off x="4131041" y="378813"/>
            <a:ext cx="233915" cy="2054804"/>
          </a:xfrm>
          <a:prstGeom prst="rightBrace">
            <a:avLst>
              <a:gd name="adj1" fmla="val 40751"/>
              <a:gd name="adj2" fmla="val 50000"/>
            </a:avLst>
          </a:prstGeom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772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EDE0942-1F92-4B69-AE8F-25237EB48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5" y="2119641"/>
            <a:ext cx="6326300" cy="2843933"/>
          </a:xfrm>
          <a:prstGeom prst="rect">
            <a:avLst/>
          </a:prstGeo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2000330" y="2664549"/>
            <a:ext cx="0" cy="4977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95727" y="1210951"/>
            <a:ext cx="32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Three transition sections were built for ATF experiment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6016495" y="1970068"/>
            <a:ext cx="0" cy="69601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64960" y="2279277"/>
            <a:ext cx="275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Corrugated waveguide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82AE05-2BAE-4671-8047-D34D4BBFC6F0}"/>
              </a:ext>
            </a:extLst>
          </p:cNvPr>
          <p:cNvSpPr/>
          <p:nvPr/>
        </p:nvSpPr>
        <p:spPr>
          <a:xfrm rot="-120000">
            <a:off x="319422" y="3216605"/>
            <a:ext cx="471054" cy="221672"/>
          </a:xfrm>
          <a:prstGeom prst="rightArrow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686F5-B632-4962-ACFD-AEE2379A4045}"/>
              </a:ext>
            </a:extLst>
          </p:cNvPr>
          <p:cNvSpPr txBox="1"/>
          <p:nvPr/>
        </p:nvSpPr>
        <p:spPr>
          <a:xfrm rot="-120000">
            <a:off x="215068" y="3291519"/>
            <a:ext cx="97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8ED9BC8-4F2E-45C4-9F0E-DD9894CD067E}"/>
              </a:ext>
            </a:extLst>
          </p:cNvPr>
          <p:cNvSpPr/>
          <p:nvPr/>
        </p:nvSpPr>
        <p:spPr>
          <a:xfrm rot="5400000">
            <a:off x="3434498" y="1791131"/>
            <a:ext cx="350686" cy="4436166"/>
          </a:xfrm>
          <a:prstGeom prst="rightBrace">
            <a:avLst>
              <a:gd name="adj1" fmla="val 65000"/>
              <a:gd name="adj2" fmla="val 5023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4B850-3036-496D-97F4-CA5AADFF4296}"/>
              </a:ext>
            </a:extLst>
          </p:cNvPr>
          <p:cNvSpPr txBox="1"/>
          <p:nvPr/>
        </p:nvSpPr>
        <p:spPr>
          <a:xfrm>
            <a:off x="1344056" y="4100646"/>
            <a:ext cx="3778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0.3 m long copper structures were built for ATF experiment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2A35F9-F3CB-4E72-ADA7-21AA482764EE}"/>
              </a:ext>
            </a:extLst>
          </p:cNvPr>
          <p:cNvGrpSpPr/>
          <p:nvPr/>
        </p:nvGrpSpPr>
        <p:grpSpPr>
          <a:xfrm>
            <a:off x="7985358" y="760164"/>
            <a:ext cx="4206642" cy="2226029"/>
            <a:chOff x="1688836" y="1697695"/>
            <a:chExt cx="4206642" cy="22260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13D06B-0E7A-4F30-BA97-86694FDFE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8836" y="1697695"/>
              <a:ext cx="4206642" cy="2226029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811701-6F76-4838-8555-922C59A8CF07}"/>
                </a:ext>
              </a:extLst>
            </p:cNvPr>
            <p:cNvCxnSpPr/>
            <p:nvPr/>
          </p:nvCxnSpPr>
          <p:spPr bwMode="auto">
            <a:xfrm rot="21360000" flipV="1">
              <a:off x="3043170" y="2997284"/>
              <a:ext cx="2405156" cy="469689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72E78-59EC-4D23-9882-8A6023B980AF}"/>
                </a:ext>
              </a:extLst>
            </p:cNvPr>
            <p:cNvSpPr txBox="1"/>
            <p:nvPr/>
          </p:nvSpPr>
          <p:spPr>
            <a:xfrm rot="20700000">
              <a:off x="3755058" y="2914663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 m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73" y="102638"/>
            <a:ext cx="10315365" cy="5903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Accelerator module components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3EED47-4E57-4416-AE54-7D4DF8EC3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9262" y="3346669"/>
            <a:ext cx="3947228" cy="28488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B14468-3E16-49F8-A799-F20D5AA8D256}"/>
              </a:ext>
            </a:extLst>
          </p:cNvPr>
          <p:cNvSpPr txBox="1"/>
          <p:nvPr/>
        </p:nvSpPr>
        <p:spPr>
          <a:xfrm>
            <a:off x="8747393" y="6183165"/>
            <a:ext cx="322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quadrupole wiggler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C4B222-327D-43AC-99A2-5E9FD490E8A3}"/>
              </a:ext>
            </a:extLst>
          </p:cNvPr>
          <p:cNvSpPr txBox="1"/>
          <p:nvPr/>
        </p:nvSpPr>
        <p:spPr>
          <a:xfrm>
            <a:off x="1443208" y="5288098"/>
            <a:ext cx="4318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transition section contains:</a:t>
            </a:r>
          </a:p>
          <a:p>
            <a:pPr marL="457200" indent="-457200">
              <a:buAutoNum type="arabicPeriod"/>
            </a:pPr>
            <a:r>
              <a:rPr lang="en-US" sz="2000" dirty="0">
                <a:effectLst/>
              </a:rPr>
              <a:t>TM</a:t>
            </a:r>
            <a:r>
              <a:rPr lang="en-US" sz="2000" baseline="-25000" dirty="0">
                <a:effectLst/>
              </a:rPr>
              <a:t>01</a:t>
            </a:r>
            <a:r>
              <a:rPr lang="en-US" sz="2000" dirty="0">
                <a:effectLst/>
              </a:rPr>
              <a:t> mode output coupler</a:t>
            </a:r>
          </a:p>
          <a:p>
            <a:pPr marL="457200" indent="-457200">
              <a:buAutoNum type="arabicPeriod"/>
            </a:pPr>
            <a:r>
              <a:rPr lang="en-US" sz="2000" dirty="0"/>
              <a:t>TE</a:t>
            </a:r>
            <a:r>
              <a:rPr lang="en-US" sz="2000" baseline="-25000" dirty="0"/>
              <a:t>11</a:t>
            </a:r>
            <a:r>
              <a:rPr lang="en-US" sz="2000" dirty="0"/>
              <a:t> mode output coupler (IOM)</a:t>
            </a:r>
          </a:p>
          <a:p>
            <a:pPr marL="457200" indent="-457200">
              <a:buAutoNum type="arabicPeriod"/>
            </a:pPr>
            <a:r>
              <a:rPr lang="en-US" sz="2000" dirty="0"/>
              <a:t>Bellows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E95B352-12DC-4AEA-BC21-A8F96A875FAD}"/>
              </a:ext>
            </a:extLst>
          </p:cNvPr>
          <p:cNvGrpSpPr/>
          <p:nvPr/>
        </p:nvGrpSpPr>
        <p:grpSpPr>
          <a:xfrm>
            <a:off x="7131467" y="2570927"/>
            <a:ext cx="365321" cy="1716318"/>
            <a:chOff x="111745" y="3682888"/>
            <a:chExt cx="365321" cy="171631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CCF219B-6B06-4D08-AB72-E5F3D9374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1745" y="3682888"/>
              <a:ext cx="365321" cy="1716318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CC1DCED-4847-4456-8D55-6F5EB1EAEE08}"/>
                </a:ext>
              </a:extLst>
            </p:cNvPr>
            <p:cNvSpPr/>
            <p:nvPr/>
          </p:nvSpPr>
          <p:spPr>
            <a:xfrm>
              <a:off x="218624" y="4722044"/>
              <a:ext cx="148973" cy="13484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2D7C24B-7801-409D-A5B5-64588FC6F3CD}"/>
                </a:ext>
              </a:extLst>
            </p:cNvPr>
            <p:cNvSpPr/>
            <p:nvPr/>
          </p:nvSpPr>
          <p:spPr>
            <a:xfrm>
              <a:off x="205605" y="3992208"/>
              <a:ext cx="148973" cy="13484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1869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73" y="102638"/>
            <a:ext cx="10315365" cy="5903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Accelerator module components (2)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D89C0F2-75AE-47EA-9004-1CCEB6D1C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50" y="1357065"/>
            <a:ext cx="5726865" cy="457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4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9DED5F8-57C7-4C13-8EA9-A049E66DC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109" y="1432193"/>
            <a:ext cx="8753442" cy="25745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58931A8-658B-45D8-B945-A2DAF0F602F6}"/>
              </a:ext>
            </a:extLst>
          </p:cNvPr>
          <p:cNvSpPr txBox="1">
            <a:spLocks/>
          </p:cNvSpPr>
          <p:nvPr/>
        </p:nvSpPr>
        <p:spPr>
          <a:xfrm>
            <a:off x="100285" y="121184"/>
            <a:ext cx="10872516" cy="5290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cap="none" dirty="0">
                <a:latin typeface="Calibri" panose="020F0502020204030204" pitchFamily="34" charset="0"/>
                <a:cs typeface="Calibri" panose="020F0502020204030204" pitchFamily="34" charset="0"/>
              </a:rPr>
              <a:t>A schematic of the experiment at ATF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B0B71-06F7-463E-A72F-AFC2F4F4B457}"/>
              </a:ext>
            </a:extLst>
          </p:cNvPr>
          <p:cNvSpPr txBox="1"/>
          <p:nvPr/>
        </p:nvSpPr>
        <p:spPr>
          <a:xfrm>
            <a:off x="1608463" y="4197426"/>
            <a:ext cx="4057521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en-US" sz="2000" dirty="0"/>
              <a:t>End tip</a:t>
            </a:r>
          </a:p>
          <a:p>
            <a:pPr marL="457200" indent="-457200">
              <a:buAutoNum type="arabicPeriod" startAt="6"/>
            </a:pPr>
            <a:r>
              <a:rPr lang="en-US" sz="2000" dirty="0"/>
              <a:t>BPM</a:t>
            </a:r>
          </a:p>
          <a:p>
            <a:r>
              <a:rPr lang="en-US" sz="2000" dirty="0"/>
              <a:t>9.  </a:t>
            </a:r>
            <a:r>
              <a:rPr lang="en-US" sz="2000" dirty="0" err="1"/>
              <a:t>TPX</a:t>
            </a:r>
            <a:r>
              <a:rPr lang="en-US" sz="2000" dirty="0"/>
              <a:t> window</a:t>
            </a:r>
          </a:p>
          <a:p>
            <a:r>
              <a:rPr lang="en-US" sz="2000" dirty="0"/>
              <a:t>10. </a:t>
            </a:r>
            <a:r>
              <a:rPr lang="en-US" sz="2000" dirty="0" err="1"/>
              <a:t>BLIS</a:t>
            </a:r>
            <a:r>
              <a:rPr lang="en-US" sz="2000" dirty="0"/>
              <a:t> Michelson interferometer</a:t>
            </a:r>
          </a:p>
          <a:p>
            <a:r>
              <a:rPr lang="en-US" sz="2000" dirty="0"/>
              <a:t>11. </a:t>
            </a:r>
            <a:r>
              <a:rPr lang="en-US" sz="2000" dirty="0" err="1"/>
              <a:t>LHe</a:t>
            </a:r>
            <a:r>
              <a:rPr lang="en-US" sz="2000" dirty="0"/>
              <a:t> bolometer</a:t>
            </a:r>
          </a:p>
          <a:p>
            <a:r>
              <a:rPr lang="en-US" sz="2000" dirty="0"/>
              <a:t>13. Energy slit</a:t>
            </a:r>
          </a:p>
          <a:p>
            <a:r>
              <a:rPr lang="en-US" sz="2000" dirty="0"/>
              <a:t>14. </a:t>
            </a:r>
            <a:r>
              <a:rPr lang="en-US" sz="2000" dirty="0" err="1"/>
              <a:t>HeNe</a:t>
            </a:r>
            <a:r>
              <a:rPr lang="en-US" sz="2000" dirty="0"/>
              <a:t> alignment laser</a:t>
            </a:r>
          </a:p>
          <a:p>
            <a:r>
              <a:rPr lang="en-US" sz="2000" dirty="0"/>
              <a:t>16. Faraday cup</a:t>
            </a:r>
          </a:p>
          <a:p>
            <a:endParaRPr lang="en-US" dirty="0"/>
          </a:p>
        </p:txBody>
      </p:sp>
      <p:pic>
        <p:nvPicPr>
          <p:cNvPr id="4" name="Picture 3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57AA3937-586D-449A-8676-F14C81E32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4" y="1296132"/>
            <a:ext cx="1621606" cy="813037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A421CA0D-063A-49F5-A5EE-9ECB53C6EAAD}"/>
              </a:ext>
            </a:extLst>
          </p:cNvPr>
          <p:cNvSpPr/>
          <p:nvPr/>
        </p:nvSpPr>
        <p:spPr>
          <a:xfrm flipH="1">
            <a:off x="643094" y="1034981"/>
            <a:ext cx="2120203" cy="1286189"/>
          </a:xfrm>
          <a:prstGeom prst="wedgeRectCallout">
            <a:avLst/>
          </a:prstGeom>
          <a:noFill/>
          <a:ln>
            <a:solidFill>
              <a:schemeClr val="tx1">
                <a:lumMod val="50000"/>
              </a:schemeClr>
            </a:solidFill>
            <a:prstDash val="dash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5B166-40F5-4D11-913E-ADE3776D054B}"/>
              </a:ext>
            </a:extLst>
          </p:cNvPr>
          <p:cNvSpPr txBox="1"/>
          <p:nvPr/>
        </p:nvSpPr>
        <p:spPr>
          <a:xfrm>
            <a:off x="1204111" y="1023042"/>
            <a:ext cx="893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slit </a:t>
            </a:r>
            <a:r>
              <a:rPr lang="en-US" sz="1400" dirty="0"/>
              <a:t>action</a:t>
            </a:r>
          </a:p>
        </p:txBody>
      </p:sp>
    </p:spTree>
    <p:extLst>
      <p:ext uri="{BB962C8B-B14F-4D97-AF65-F5344CB8AC3E}">
        <p14:creationId xmlns:p14="http://schemas.microsoft.com/office/powerpoint/2010/main" val="342234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FCC542-4743-462B-8D6F-271CBC51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 descr="A picture containing indoor, engine, miller&#10;&#10;Description automatically generated">
            <a:extLst>
              <a:ext uri="{FF2B5EF4-FFF2-40B4-BE49-F238E27FC236}">
                <a16:creationId xmlns:a16="http://schemas.microsoft.com/office/drawing/2014/main" id="{E90D777F-A3BD-4FEF-88D9-13AD0D460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157" y="481414"/>
            <a:ext cx="4469392" cy="59359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973E19-DD3F-4343-B352-4DF77C52BF11}"/>
              </a:ext>
            </a:extLst>
          </p:cNvPr>
          <p:cNvCxnSpPr/>
          <p:nvPr/>
        </p:nvCxnSpPr>
        <p:spPr>
          <a:xfrm flipH="1">
            <a:off x="6654188" y="2280492"/>
            <a:ext cx="2236424" cy="111270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FC19A35-48FC-4A2F-A953-642F39C8C61D}"/>
              </a:ext>
            </a:extLst>
          </p:cNvPr>
          <p:cNvCxnSpPr>
            <a:cxnSpLocks/>
          </p:cNvCxnSpPr>
          <p:nvPr/>
        </p:nvCxnSpPr>
        <p:spPr>
          <a:xfrm>
            <a:off x="2820318" y="2214389"/>
            <a:ext cx="1606627" cy="116595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B91F95-65A8-4F35-B4C4-943F14AE62C4}"/>
              </a:ext>
            </a:extLst>
          </p:cNvPr>
          <p:cNvSpPr txBox="1"/>
          <p:nvPr/>
        </p:nvSpPr>
        <p:spPr>
          <a:xfrm>
            <a:off x="1762699" y="1861852"/>
            <a:ext cx="22143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BLIS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interferometer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3DDEFD-6D77-4264-B3E0-35BB54A9F6AB}"/>
              </a:ext>
            </a:extLst>
          </p:cNvPr>
          <p:cNvSpPr txBox="1"/>
          <p:nvPr/>
        </p:nvSpPr>
        <p:spPr>
          <a:xfrm>
            <a:off x="8758409" y="1815949"/>
            <a:ext cx="1342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Wire grid polarizer</a:t>
            </a:r>
          </a:p>
        </p:txBody>
      </p:sp>
    </p:spTree>
    <p:extLst>
      <p:ext uri="{BB962C8B-B14F-4D97-AF65-F5344CB8AC3E}">
        <p14:creationId xmlns:p14="http://schemas.microsoft.com/office/powerpoint/2010/main" val="97640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591B5671-0632-4934-BF15-C779BF60E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1" y="902156"/>
            <a:ext cx="5063489" cy="3812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C78105-ED10-450C-9256-B1585D5B5C00}"/>
              </a:ext>
            </a:extLst>
          </p:cNvPr>
          <p:cNvSpPr txBox="1"/>
          <p:nvPr/>
        </p:nvSpPr>
        <p:spPr>
          <a:xfrm>
            <a:off x="578765" y="4712954"/>
            <a:ext cx="5566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Experimental setup at ATF for characterization of the transition section attached to the 0.3 m long CWG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2B4044-B32D-4D26-87C1-BAB87AD81685}"/>
              </a:ext>
            </a:extLst>
          </p:cNvPr>
          <p:cNvSpPr txBox="1"/>
          <p:nvPr/>
        </p:nvSpPr>
        <p:spPr>
          <a:xfrm>
            <a:off x="1834861" y="4291755"/>
            <a:ext cx="224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 section (TS)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444D25-0F7B-4A03-9DE2-232B4EE0EDE0}"/>
              </a:ext>
            </a:extLst>
          </p:cNvPr>
          <p:cNvSpPr txBox="1"/>
          <p:nvPr/>
        </p:nvSpPr>
        <p:spPr>
          <a:xfrm>
            <a:off x="4787611" y="2158155"/>
            <a:ext cx="656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CWG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9CDA04-80DB-4E51-9F11-1DF9E4A357DB}"/>
              </a:ext>
            </a:extLst>
          </p:cNvPr>
          <p:cNvCxnSpPr>
            <a:cxnSpLocks/>
          </p:cNvCxnSpPr>
          <p:nvPr/>
        </p:nvCxnSpPr>
        <p:spPr>
          <a:xfrm flipV="1">
            <a:off x="2440651" y="4040295"/>
            <a:ext cx="0" cy="32004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6F9B35-311F-4494-B8CA-2CC257DD72D0}"/>
              </a:ext>
            </a:extLst>
          </p:cNvPr>
          <p:cNvCxnSpPr>
            <a:cxnSpLocks/>
          </p:cNvCxnSpPr>
          <p:nvPr/>
        </p:nvCxnSpPr>
        <p:spPr>
          <a:xfrm flipV="1">
            <a:off x="5084791" y="2501055"/>
            <a:ext cx="0" cy="320040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677AFC9-7EE3-4BCF-A367-F501E81215ED}"/>
              </a:ext>
            </a:extLst>
          </p:cNvPr>
          <p:cNvSpPr txBox="1"/>
          <p:nvPr/>
        </p:nvSpPr>
        <p:spPr>
          <a:xfrm>
            <a:off x="4002751" y="1727625"/>
            <a:ext cx="141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TM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coupler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58B2A9A-E2B8-4C0A-A28F-D490BCB2A042}"/>
              </a:ext>
            </a:extLst>
          </p:cNvPr>
          <p:cNvCxnSpPr>
            <a:cxnSpLocks/>
          </p:cNvCxnSpPr>
          <p:nvPr/>
        </p:nvCxnSpPr>
        <p:spPr>
          <a:xfrm flipV="1">
            <a:off x="3076921" y="2097195"/>
            <a:ext cx="1341120" cy="1127760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2E56A58-030C-41E2-A5FB-4EA8B8E3F854}"/>
              </a:ext>
            </a:extLst>
          </p:cNvPr>
          <p:cNvSpPr txBox="1"/>
          <p:nvPr/>
        </p:nvSpPr>
        <p:spPr>
          <a:xfrm>
            <a:off x="1606261" y="1582845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9BB3E5E-F235-46F6-A413-AE8707677996}"/>
              </a:ext>
            </a:extLst>
          </p:cNvPr>
          <p:cNvCxnSpPr>
            <a:cxnSpLocks/>
          </p:cNvCxnSpPr>
          <p:nvPr/>
        </p:nvCxnSpPr>
        <p:spPr>
          <a:xfrm flipH="1" flipV="1">
            <a:off x="1987261" y="1929555"/>
            <a:ext cx="773430" cy="1299210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83E301DE-9D17-4F60-A7BA-047A5C900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223" y="1123721"/>
            <a:ext cx="4532021" cy="548383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36651BD-D0E6-4F7F-A78E-2CE5B5DF7272}"/>
              </a:ext>
            </a:extLst>
          </p:cNvPr>
          <p:cNvSpPr txBox="1"/>
          <p:nvPr/>
        </p:nvSpPr>
        <p:spPr>
          <a:xfrm>
            <a:off x="7642497" y="681143"/>
            <a:ext cx="4439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beam is offset vertically by -150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A61BEF-1489-4371-A141-B553DB4454C8}"/>
              </a:ext>
            </a:extLst>
          </p:cNvPr>
          <p:cNvSpPr txBox="1"/>
          <p:nvPr/>
        </p:nvSpPr>
        <p:spPr>
          <a:xfrm>
            <a:off x="1235681" y="1318164"/>
            <a:ext cx="132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lang="en-US" baseline="-25000" dirty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coupler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E2B85CB-DB43-4DEE-B14A-89BDB654720D}"/>
              </a:ext>
            </a:extLst>
          </p:cNvPr>
          <p:cNvSpPr txBox="1">
            <a:spLocks/>
          </p:cNvSpPr>
          <p:nvPr/>
        </p:nvSpPr>
        <p:spPr>
          <a:xfrm>
            <a:off x="0" y="120745"/>
            <a:ext cx="12096427" cy="590309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goal of the experiment was the characterization of the 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6C4630-2820-4018-9494-ED3BDEEA54A9}"/>
              </a:ext>
            </a:extLst>
          </p:cNvPr>
          <p:cNvGrpSpPr/>
          <p:nvPr/>
        </p:nvGrpSpPr>
        <p:grpSpPr>
          <a:xfrm>
            <a:off x="524055" y="5495445"/>
            <a:ext cx="4786075" cy="923330"/>
            <a:chOff x="524055" y="5495445"/>
            <a:chExt cx="4786075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7CF85B1-593D-4582-8A65-FA0C86009539}"/>
                </a:ext>
              </a:extLst>
            </p:cNvPr>
            <p:cNvSpPr txBox="1"/>
            <p:nvPr/>
          </p:nvSpPr>
          <p:spPr>
            <a:xfrm>
              <a:off x="524055" y="5495445"/>
              <a:ext cx="4786075" cy="92333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Measurement: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prstClr val="black"/>
                  </a:solidFill>
                  <a:latin typeface="Calibri" panose="020F0502020204030204"/>
                </a:rPr>
                <a:t>Calculation: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742EE0-60F1-411E-974F-2BF682A48C13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5595" y="5569638"/>
              <a:ext cx="2273524" cy="256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BA3F511-3813-493C-A2F4-AD9D850D701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691" y="6096612"/>
              <a:ext cx="2264382" cy="25600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D7C7CF4-21CE-462B-8C94-4D6CCA4DEE82}"/>
              </a:ext>
            </a:extLst>
          </p:cNvPr>
          <p:cNvSpPr txBox="1"/>
          <p:nvPr/>
        </p:nvSpPr>
        <p:spPr>
          <a:xfrm>
            <a:off x="7901823" y="1869051"/>
            <a:ext cx="189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without polarizer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C1FC25-B34C-4E60-BB6C-B54F79318F67}"/>
              </a:ext>
            </a:extLst>
          </p:cNvPr>
          <p:cNvSpPr txBox="1"/>
          <p:nvPr/>
        </p:nvSpPr>
        <p:spPr>
          <a:xfrm>
            <a:off x="10370574" y="4057584"/>
            <a:ext cx="584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82B6915-49A9-49C3-8797-3A994328106A}"/>
              </a:ext>
            </a:extLst>
          </p:cNvPr>
          <p:cNvSpPr txBox="1"/>
          <p:nvPr/>
        </p:nvSpPr>
        <p:spPr>
          <a:xfrm>
            <a:off x="2670769" y="1201750"/>
            <a:ext cx="123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Sub-THz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</a:t>
            </a:r>
            <a:r>
              <a:rPr lang="en-US" dirty="0">
                <a:solidFill>
                  <a:schemeClr val="bg1"/>
                </a:solidFill>
              </a:rPr>
              <a:t> out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35A6D40E-EEC7-4249-9067-24BE8093E947}"/>
              </a:ext>
            </a:extLst>
          </p:cNvPr>
          <p:cNvSpPr/>
          <p:nvPr/>
        </p:nvSpPr>
        <p:spPr>
          <a:xfrm rot="5822234" flipH="1">
            <a:off x="2839690" y="1949511"/>
            <a:ext cx="339365" cy="141401"/>
          </a:xfrm>
          <a:prstGeom prst="rightArrow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32FD28-4270-459B-A4B3-2435C5CAFF04}"/>
              </a:ext>
            </a:extLst>
          </p:cNvPr>
          <p:cNvSpPr txBox="1"/>
          <p:nvPr/>
        </p:nvSpPr>
        <p:spPr>
          <a:xfrm>
            <a:off x="484742" y="6455618"/>
            <a:ext cx="430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</a:t>
            </a:r>
            <a:r>
              <a:rPr lang="en-US" i="1" dirty="0"/>
              <a:t>I</a:t>
            </a:r>
            <a:r>
              <a:rPr lang="en-US" dirty="0"/>
              <a:t> is a peak amplitude in the spectrum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B4F364-45A1-4BAE-AC85-F76224F7A1EE}"/>
              </a:ext>
            </a:extLst>
          </p:cNvPr>
          <p:cNvSpPr txBox="1"/>
          <p:nvPr/>
        </p:nvSpPr>
        <p:spPr>
          <a:xfrm>
            <a:off x="8682273" y="1475715"/>
            <a:ext cx="596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TM</a:t>
            </a:r>
            <a:r>
              <a:rPr lang="en-U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FE2B38-B6DA-444B-951E-B82DDBCEB233}"/>
              </a:ext>
            </a:extLst>
          </p:cNvPr>
          <p:cNvSpPr txBox="1"/>
          <p:nvPr/>
        </p:nvSpPr>
        <p:spPr>
          <a:xfrm>
            <a:off x="7969895" y="4209985"/>
            <a:ext cx="1735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with polarizer in vertical position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01B8A-BF2F-407B-9F76-AD1B0A74AFBC}"/>
              </a:ext>
            </a:extLst>
          </p:cNvPr>
          <p:cNvSpPr txBox="1"/>
          <p:nvPr/>
        </p:nvSpPr>
        <p:spPr>
          <a:xfrm>
            <a:off x="10945640" y="4544840"/>
            <a:ext cx="796705" cy="4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 dirty="0"/>
              <a:t>locally excited</a:t>
            </a:r>
          </a:p>
        </p:txBody>
      </p:sp>
    </p:spTree>
    <p:extLst>
      <p:ext uri="{BB962C8B-B14F-4D97-AF65-F5344CB8AC3E}">
        <p14:creationId xmlns:p14="http://schemas.microsoft.com/office/powerpoint/2010/main" val="21521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6437D3-B0C0-42AF-9659-B510C2E6EA11}"/>
              </a:ext>
            </a:extLst>
          </p:cNvPr>
          <p:cNvGrpSpPr/>
          <p:nvPr/>
        </p:nvGrpSpPr>
        <p:grpSpPr>
          <a:xfrm>
            <a:off x="1722611" y="1677602"/>
            <a:ext cx="5374533" cy="4150005"/>
            <a:chOff x="3242939" y="1765737"/>
            <a:chExt cx="5374533" cy="415000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74D956-205B-44EA-B020-BE10D24F8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2939" y="1765737"/>
              <a:ext cx="5374533" cy="3014412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ACF5A94-2F1A-480C-89FE-6B38C06AA15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80484" y="3630089"/>
              <a:ext cx="64026" cy="1336049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B6DB48-6867-4CF1-A13E-8FFE0C869DC5}"/>
                </a:ext>
              </a:extLst>
            </p:cNvPr>
            <p:cNvSpPr txBox="1"/>
            <p:nvPr/>
          </p:nvSpPr>
          <p:spPr>
            <a:xfrm>
              <a:off x="3539359" y="4966138"/>
              <a:ext cx="2017986" cy="92333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Horn antenna of TM</a:t>
              </a:r>
              <a:r>
                <a:rPr lang="en-US" baseline="-25000" dirty="0"/>
                <a:t>01</a:t>
              </a:r>
              <a:r>
                <a:rPr lang="en-US" dirty="0"/>
                <a:t> fundamental mode coupler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80DCA1-A5D8-43E8-A1DB-CD08ECE31FF3}"/>
                </a:ext>
              </a:extLst>
            </p:cNvPr>
            <p:cNvSpPr txBox="1"/>
            <p:nvPr/>
          </p:nvSpPr>
          <p:spPr>
            <a:xfrm>
              <a:off x="5875282" y="4992412"/>
              <a:ext cx="2504089" cy="92333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Horn antenna of TE</a:t>
              </a:r>
              <a:r>
                <a:rPr lang="en-US" baseline="-25000" dirty="0"/>
                <a:t>11</a:t>
              </a:r>
              <a:r>
                <a:rPr lang="en-US" dirty="0"/>
                <a:t> coupler called Integrated Offset Monitor (IOM)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8FA6E37-20FB-468D-A6FD-A0C294C94E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66435" y="3490827"/>
              <a:ext cx="92931" cy="1483194"/>
            </a:xfrm>
            <a:prstGeom prst="straightConnector1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3ED3E447-AF69-4B4C-9706-A73A3E967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19"/>
          <a:stretch/>
        </p:blipFill>
        <p:spPr>
          <a:xfrm rot="5400000">
            <a:off x="6558707" y="2190308"/>
            <a:ext cx="5155893" cy="3088821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9A927EDA-E975-4142-B4A1-F958971D8F22}"/>
              </a:ext>
            </a:extLst>
          </p:cNvPr>
          <p:cNvSpPr/>
          <p:nvPr/>
        </p:nvSpPr>
        <p:spPr>
          <a:xfrm rot="5280000">
            <a:off x="5549745" y="1335799"/>
            <a:ext cx="280932" cy="1773716"/>
          </a:xfrm>
          <a:prstGeom prst="leftBrace">
            <a:avLst>
              <a:gd name="adj1" fmla="val 6550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1F9B6C-3E95-4C31-9326-23CEE94DC709}"/>
              </a:ext>
            </a:extLst>
          </p:cNvPr>
          <p:cNvSpPr txBox="1"/>
          <p:nvPr/>
        </p:nvSpPr>
        <p:spPr>
          <a:xfrm rot="-60000">
            <a:off x="5034708" y="2258459"/>
            <a:ext cx="135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place holder for bellows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B3FD2-0A57-47DE-A0BE-1A4D76259FE4}"/>
              </a:ext>
            </a:extLst>
          </p:cNvPr>
          <p:cNvSpPr txBox="1"/>
          <p:nvPr/>
        </p:nvSpPr>
        <p:spPr>
          <a:xfrm>
            <a:off x="8020280" y="738130"/>
            <a:ext cx="2196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Aluminum mandrel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EACBE0-4FA4-4ACA-A436-18E76B0023DE}"/>
              </a:ext>
            </a:extLst>
          </p:cNvPr>
          <p:cNvSpPr txBox="1"/>
          <p:nvPr/>
        </p:nvSpPr>
        <p:spPr>
          <a:xfrm rot="-180000">
            <a:off x="4618731" y="3067291"/>
            <a:ext cx="211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four sides have horn antennas 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EA97A-0DE6-4700-BFAD-6E03CD357A57}"/>
              </a:ext>
            </a:extLst>
          </p:cNvPr>
          <p:cNvSpPr txBox="1"/>
          <p:nvPr/>
        </p:nvSpPr>
        <p:spPr>
          <a:xfrm>
            <a:off x="1666179" y="772949"/>
            <a:ext cx="5563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Measured energy of the sub-terahertz wave pulses radiated by TM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01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and HE</a:t>
            </a:r>
            <a:r>
              <a:rPr lang="en-US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horn antennas.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9DE83D-2786-4FFA-A5CC-C0064AF06900}"/>
              </a:ext>
            </a:extLst>
          </p:cNvPr>
          <p:cNvSpPr txBox="1"/>
          <p:nvPr/>
        </p:nvSpPr>
        <p:spPr>
          <a:xfrm>
            <a:off x="1254475" y="-76723"/>
            <a:ext cx="6261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Measurement of isolation efficiency </a:t>
            </a:r>
          </a:p>
        </p:txBody>
      </p:sp>
    </p:spTree>
    <p:extLst>
      <p:ext uri="{BB962C8B-B14F-4D97-AF65-F5344CB8AC3E}">
        <p14:creationId xmlns:p14="http://schemas.microsoft.com/office/powerpoint/2010/main" val="1014476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1.74354"/>
  <p:tag name="LATEXADDIN" val="\documentclass{article}&#10;\usepackage{amsmath}&#10;\pagestyle{empty}&#10;\begin{document}&#10;$q$&#10;&#10;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1.74354"/>
  <p:tag name="LATEXADDIN" val="\documentclass{article}&#10;\usepackage{amsmath}&#10;\pagestyle{empty}&#10;\begin{document}&#10;$q$&#10;&#10;&#10;&#10;\end{document}"/>
  <p:tag name="IGUANATEXSIZE" val="20"/>
  <p:tag name="IGUANATEXCURSOR" val="8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118.86"/>
  <p:tag name="LATEXADDIN" val="\documentclass{article}&#10;\usepackage{amsmath}&#10;\pagestyle{empty}&#10;\begin{document}&#10;$I_{TE_{11}}/I_{TM_{01}}=0.093$&#10;&#10;&#10;&#10;\end{document}"/>
  <p:tag name="IGUANATEXSIZE" val="20"/>
  <p:tag name="IGUANATEXCURSOR" val="1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9843"/>
  <p:tag name="ORIGINALWIDTH" val="1114.361"/>
  <p:tag name="LATEXADDIN" val="\documentclass{article}&#10;\usepackage{amsmath}&#10;\pagestyle{empty}&#10;\begin{document}&#10;$I_{TE_{11}}/I_{TM_{01}}=0.091$&#10;&#10;&#10;&#10;\end{document}"/>
  <p:tag name="IGUANATEXSIZE" val="20"/>
  <p:tag name="IGUANATEXCURSOR" val="11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12381</TotalTime>
  <Words>1024</Words>
  <Application>Microsoft Office PowerPoint</Application>
  <PresentationFormat>Widescreen</PresentationFormat>
  <Paragraphs>142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presentation_4x3</vt:lpstr>
      <vt:lpstr>Office Theme</vt:lpstr>
      <vt:lpstr>PowerPoint Presentation</vt:lpstr>
      <vt:lpstr>PowerPoint Presentation</vt:lpstr>
      <vt:lpstr>Motivation: a multi-user hard x-ray FEL facility </vt:lpstr>
      <vt:lpstr>Accelerator module components</vt:lpstr>
      <vt:lpstr>Accelerator module components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Zholents, Sasha</dc:creator>
  <cp:lastModifiedBy>Alexander Zholents</cp:lastModifiedBy>
  <cp:revision>117</cp:revision>
  <dcterms:created xsi:type="dcterms:W3CDTF">2022-01-15T22:36:33Z</dcterms:created>
  <dcterms:modified xsi:type="dcterms:W3CDTF">2024-03-27T19:57:36Z</dcterms:modified>
</cp:coreProperties>
</file>