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3"/>
  </p:notesMasterIdLst>
  <p:sldIdLst>
    <p:sldId id="273" r:id="rId6"/>
    <p:sldId id="258" r:id="rId7"/>
    <p:sldId id="282" r:id="rId8"/>
    <p:sldId id="286" r:id="rId9"/>
    <p:sldId id="285" r:id="rId10"/>
    <p:sldId id="287" r:id="rId11"/>
    <p:sldId id="991" r:id="rId12"/>
    <p:sldId id="288" r:id="rId13"/>
    <p:sldId id="1015" r:id="rId14"/>
    <p:sldId id="1016" r:id="rId15"/>
    <p:sldId id="279" r:id="rId16"/>
    <p:sldId id="1018" r:id="rId17"/>
    <p:sldId id="1017" r:id="rId18"/>
    <p:sldId id="1019" r:id="rId19"/>
    <p:sldId id="275" r:id="rId20"/>
    <p:sldId id="277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00FA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/>
    <p:restoredTop sz="94706"/>
  </p:normalViewPr>
  <p:slideViewPr>
    <p:cSldViewPr snapToGrid="0" snapToObjects="1">
      <p:cViewPr varScale="1">
        <p:scale>
          <a:sx n="111" d="100"/>
          <a:sy n="111" d="100"/>
        </p:scale>
        <p:origin x="7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E7A34-01BC-B843-85F2-CCE5C5DF095A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D7A68-15FD-E845-9AD4-048423039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D7A68-15FD-E845-9AD4-0484230394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6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3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21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CBDD-4AD6-2744-93EB-621B96704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DAC9-37A9-8B4B-A25E-92B4E65B8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234E-EA86-9943-A1C4-32A0165C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5E49-CAEA-C043-9522-86446E109A09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38341-E78F-6D4E-83BE-760D2030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mfuchs@unl.edu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5B0A9-8B10-AF44-A0D3-16746CB7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E5D6-EDC2-6048-B7CC-5F5B131D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8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7C916-BF84-B543-A58A-B0F7E319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86EA4-5D46-444A-9910-D93C6DAA3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63F85-522E-7046-AB7C-596259D16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5E49-CAEA-C043-9522-86446E109A09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0A060-DBAE-924A-B2C4-47E0D877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mfuchs@unl.edu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14A5A-91CB-8F4B-B834-8E35635D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BE5D6-EDC2-6048-B7CC-5F5B131D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8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6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8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1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6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5FF0D-904B-E84D-95F4-62CE8629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94" y="136525"/>
            <a:ext cx="9213669" cy="636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ED04B-B79F-D54D-B473-17B7A1745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989" y="10505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AF945-774C-AA45-801E-9481B41E8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B5E49-CAEA-C043-9522-86446E109A09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6DDB8-C208-7C4F-A041-D5C80F92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mfuchs@unl.edu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353B-F09C-6F46-AB2F-57B08B605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BE5D6-EDC2-6048-B7CC-5F5B131DC80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57CE6-5576-A54C-9DB2-F66355D511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9688" y="218028"/>
            <a:ext cx="1701801" cy="64937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8DA1B4A-0245-F848-B4E8-B7A9D70251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152" y="136525"/>
            <a:ext cx="689048" cy="6994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8A49B-8165-684D-BE60-06707055E0A7}"/>
              </a:ext>
            </a:extLst>
          </p:cNvPr>
          <p:cNvCxnSpPr/>
          <p:nvPr userDrawn="1"/>
        </p:nvCxnSpPr>
        <p:spPr>
          <a:xfrm>
            <a:off x="1010194" y="836023"/>
            <a:ext cx="10162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49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Thin" panose="020B0403020202020204" pitchFamily="34" charset="0"/>
          <a:ea typeface="Helvetica Neue Thin" panose="020B0403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A3D5-0FAB-DA42-8D1E-A48544456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900155"/>
            <a:ext cx="10624457" cy="2052284"/>
          </a:xfrm>
        </p:spPr>
        <p:txBody>
          <a:bodyPr>
            <a:noAutofit/>
          </a:bodyPr>
          <a:lstStyle/>
          <a:p>
            <a:r>
              <a:rPr lang="en-US" sz="4400" dirty="0"/>
              <a:t>High-efficiency laser-driven electron accelerator</a:t>
            </a:r>
            <a:br>
              <a:rPr lang="en-US" sz="4400" dirty="0"/>
            </a:br>
            <a:r>
              <a:rPr lang="en-US" sz="44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ATF experiment AE121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02EA4-EFA0-CA4D-AFFA-19EF82EBE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335382"/>
            <a:ext cx="9144000" cy="1390231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PI: Matthias Fuchs,</a:t>
            </a:r>
          </a:p>
          <a:p>
            <a:r>
              <a:rPr lang="en-US" dirty="0"/>
              <a:t>Ethan Welch, Kyle Jensen, Tian Hu, Shao-Xian Lee, Alexander Saw, Joseph Natal, David Squires, Ping Zhang, Brad </a:t>
            </a:r>
            <a:r>
              <a:rPr lang="en-US" dirty="0" err="1"/>
              <a:t>Shadwick</a:t>
            </a:r>
            <a:endParaRPr lang="en-US" dirty="0"/>
          </a:p>
          <a:p>
            <a:r>
              <a:rPr lang="en-US" dirty="0"/>
              <a:t>University of Nebraska – Lincoln (UNL)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3A78F-5339-0D41-9B9B-A8376083C67B}"/>
              </a:ext>
            </a:extLst>
          </p:cNvPr>
          <p:cNvSpPr txBox="1"/>
          <p:nvPr/>
        </p:nvSpPr>
        <p:spPr>
          <a:xfrm>
            <a:off x="8967179" y="6516777"/>
            <a:ext cx="3622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ATF Users' Meeting, 27. Mar 2024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AF11B74-7857-134C-9479-0E4187DD2271}"/>
              </a:ext>
            </a:extLst>
          </p:cNvPr>
          <p:cNvSpPr txBox="1">
            <a:spLocks/>
          </p:cNvSpPr>
          <p:nvPr/>
        </p:nvSpPr>
        <p:spPr>
          <a:xfrm>
            <a:off x="1523998" y="5108556"/>
            <a:ext cx="9144000" cy="1390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funding</a:t>
            </a:r>
            <a:r>
              <a:rPr lang="en-US" sz="2000" dirty="0"/>
              <a:t>: DOE-</a:t>
            </a:r>
            <a:r>
              <a:rPr lang="en-US" sz="2000" dirty="0" err="1"/>
              <a:t>EPSCoR</a:t>
            </a:r>
            <a:r>
              <a:rPr lang="en-US" sz="2000" dirty="0"/>
              <a:t> (HEP),  DE-SC0021132 (received)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6AB41-CCB0-F74C-A14C-9E34ECC0EAE3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7804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F797-530E-268A-8590-C4568BADB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E755-B013-9A51-3DFC-A111A14B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Plan/Schedule (3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3522D-8D9A-7B2D-6C3B-AF4109D1A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" y="849083"/>
            <a:ext cx="11383505" cy="594692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b="1" u="sng" dirty="0"/>
              <a:t>20</a:t>
            </a:r>
            <a:r>
              <a:rPr lang="en-US" sz="1800" b="1" u="sng" strike="sngStrike" dirty="0"/>
              <a:t>22 </a:t>
            </a:r>
            <a:r>
              <a:rPr lang="en-US" sz="1800" b="1" u="sng" dirty="0">
                <a:solidFill>
                  <a:srgbClr val="FF0000"/>
                </a:solidFill>
              </a:rPr>
              <a:t>23</a:t>
            </a:r>
            <a:r>
              <a:rPr lang="en-US" sz="1800" b="1" u="sng" dirty="0"/>
              <a:t>: First investigation of high-efficiency laser-driven </a:t>
            </a:r>
            <a:r>
              <a:rPr lang="en-US" sz="1800" b="1" u="sng" dirty="0" err="1"/>
              <a:t>é</a:t>
            </a:r>
            <a:r>
              <a:rPr lang="en-US" sz="1800" b="1" u="sng" dirty="0"/>
              <a:t> acceleration near the quarter-critical plasma density at LWIR wavelengths</a:t>
            </a:r>
            <a:br>
              <a:rPr lang="en-US" sz="1800" b="1" u="sng" dirty="0"/>
            </a:br>
            <a:r>
              <a:rPr lang="en-US" sz="1600" b="1" dirty="0"/>
              <a:t>- </a:t>
            </a:r>
            <a:r>
              <a:rPr lang="en-US" sz="1600" b="1" dirty="0">
                <a:solidFill>
                  <a:srgbClr val="FF0000"/>
                </a:solidFill>
              </a:rPr>
              <a:t>✓</a:t>
            </a:r>
            <a:r>
              <a:rPr lang="en-US" sz="1600" b="1" dirty="0"/>
              <a:t> </a:t>
            </a:r>
            <a:r>
              <a:rPr lang="en-US" sz="1600" dirty="0"/>
              <a:t>First results on LWIR-driven </a:t>
            </a:r>
            <a:r>
              <a:rPr lang="en-US" sz="1600" dirty="0" err="1"/>
              <a:t>é</a:t>
            </a:r>
            <a:r>
              <a:rPr lang="en-US" sz="1600" dirty="0"/>
              <a:t> acceleration using near ¼ </a:t>
            </a:r>
            <a:r>
              <a:rPr lang="en-US" sz="1600" dirty="0" err="1"/>
              <a:t>n</a:t>
            </a:r>
            <a:r>
              <a:rPr lang="en-US" sz="1600" baseline="-25000" dirty="0" err="1"/>
              <a:t>cr</a:t>
            </a:r>
            <a:br>
              <a:rPr lang="en-US" sz="1600" dirty="0"/>
            </a:br>
            <a:r>
              <a:rPr lang="en-US" sz="1600" dirty="0"/>
              <a:t>- </a:t>
            </a:r>
            <a:r>
              <a:rPr lang="en-US" sz="1600" b="1" dirty="0">
                <a:solidFill>
                  <a:srgbClr val="FF0000"/>
                </a:solidFill>
              </a:rPr>
              <a:t>✓ </a:t>
            </a:r>
            <a:r>
              <a:rPr lang="en-US" sz="1600" dirty="0"/>
              <a:t>Measure dependence on laser parameters (intensity, pulse energy, pulse duration) </a:t>
            </a:r>
            <a:br>
              <a:rPr lang="en-US" sz="1600" dirty="0"/>
            </a:br>
            <a:r>
              <a:rPr lang="en-US" sz="1600" dirty="0"/>
              <a:t>- </a:t>
            </a:r>
            <a:r>
              <a:rPr lang="en-US" sz="1600" b="1" dirty="0">
                <a:solidFill>
                  <a:srgbClr val="FF0000"/>
                </a:solidFill>
              </a:rPr>
              <a:t>✓ </a:t>
            </a:r>
            <a:r>
              <a:rPr lang="en-US" sz="1600" dirty="0"/>
              <a:t>plasma parameters (plasma density, density profiles incl. ultrathin gas jets with width down to a single plasma wavelength, different plasma gradients). </a:t>
            </a:r>
            <a:br>
              <a:rPr lang="en-US" sz="1600" dirty="0"/>
            </a:br>
            <a:r>
              <a:rPr lang="en-US" sz="1600" dirty="0"/>
              <a:t>- The experiments will be supported by simulations.</a:t>
            </a:r>
          </a:p>
          <a:p>
            <a:pPr>
              <a:lnSpc>
                <a:spcPct val="120000"/>
              </a:lnSpc>
            </a:pPr>
            <a:r>
              <a:rPr lang="en-US" sz="1800" b="1" u="sng" dirty="0"/>
              <a:t>20</a:t>
            </a:r>
            <a:r>
              <a:rPr lang="en-US" sz="1800" b="1" u="sng" strike="sngStrike" dirty="0"/>
              <a:t>23</a:t>
            </a:r>
            <a:r>
              <a:rPr lang="en-US" sz="1800" b="1" u="sng" dirty="0"/>
              <a:t> </a:t>
            </a:r>
            <a:r>
              <a:rPr lang="en-US" sz="1800" b="1" u="sng" dirty="0">
                <a:solidFill>
                  <a:srgbClr val="FF0000"/>
                </a:solidFill>
              </a:rPr>
              <a:t>24</a:t>
            </a:r>
            <a:r>
              <a:rPr lang="en-US" sz="1800" b="1" u="sng" dirty="0"/>
              <a:t>: Investigation of the plasma wave dynamics using a transverse probe pulse and incorporation of ultrathin gas jet into longer lower-density jet as electron injector</a:t>
            </a:r>
            <a:br>
              <a:rPr lang="en-US" sz="1800" b="1" u="sng" dirty="0"/>
            </a:b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800" b="1" u="sng" dirty="0"/>
              <a:t>20</a:t>
            </a:r>
            <a:r>
              <a:rPr lang="en-US" sz="1800" b="1" u="sng" strike="sngStrike" dirty="0"/>
              <a:t>24</a:t>
            </a:r>
            <a:r>
              <a:rPr lang="en-US" sz="1800" b="1" u="sng" dirty="0"/>
              <a:t> </a:t>
            </a:r>
            <a:r>
              <a:rPr lang="en-US" sz="1800" b="1" u="sng" dirty="0">
                <a:solidFill>
                  <a:srgbClr val="FF0000"/>
                </a:solidFill>
              </a:rPr>
              <a:t>25</a:t>
            </a:r>
            <a:r>
              <a:rPr lang="en-US" sz="1800" b="1" u="sng" dirty="0"/>
              <a:t>: Further investigation and optimization of two-stage electron injection and acceleration</a:t>
            </a:r>
            <a:br>
              <a:rPr lang="en-US" sz="1800" dirty="0"/>
            </a:b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12AF5-4CA1-7202-E0E3-F2AF1FE8DE75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523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1D118-4DAA-594D-B037-AEF14E79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Plan/Schedule (3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2016-8D65-7341-921B-52F3FC89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" y="849083"/>
            <a:ext cx="11383505" cy="594692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b="1" u="sng" dirty="0"/>
              <a:t>2024: Systematic study of PEPA regime and investigation of plasma wave dynamics using a transverse probe</a:t>
            </a:r>
            <a:br>
              <a:rPr lang="en-US" sz="1800" b="1" u="sng" dirty="0"/>
            </a:br>
            <a:r>
              <a:rPr lang="en-US" sz="1600" dirty="0"/>
              <a:t>- systematic study of electron acceleration in PEPA regime for different plasma density profiles with a length down to only a few plasma wavelengths</a:t>
            </a:r>
            <a:br>
              <a:rPr lang="en-US" sz="1600" dirty="0"/>
            </a:br>
            <a:r>
              <a:rPr lang="en-US" sz="1600" dirty="0"/>
              <a:t>	-&gt; will allow direct comparison to 0.8 µm data to identify </a:t>
            </a:r>
            <a:r>
              <a:rPr lang="en-US" sz="1600" dirty="0" err="1"/>
              <a:t>scalings</a:t>
            </a:r>
            <a:br>
              <a:rPr lang="en-US" sz="1600" dirty="0"/>
            </a:br>
            <a:r>
              <a:rPr lang="en-US" sz="1600" dirty="0"/>
              <a:t>- plasma wave dynamics will be investigated for different LWIR intensities from well-below to well-above </a:t>
            </a:r>
            <a:r>
              <a:rPr lang="en-US" sz="1600" dirty="0" err="1"/>
              <a:t>wavebreaking</a:t>
            </a:r>
            <a:r>
              <a:rPr lang="en-US" sz="1600" dirty="0"/>
              <a:t> using</a:t>
            </a:r>
            <a:br>
              <a:rPr lang="en-US" sz="1600" dirty="0"/>
            </a:br>
            <a:r>
              <a:rPr lang="en-US" sz="1600" dirty="0"/>
              <a:t>	-&gt; transverse electron beam diagnostic (adapt TEM grids from </a:t>
            </a:r>
            <a:r>
              <a:rPr lang="en-US" sz="1600" dirty="0" err="1"/>
              <a:t>Navid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	-&gt; transverse optical coherent Thomson scattering probe (using </a:t>
            </a:r>
            <a:r>
              <a:rPr lang="en-US" sz="1600" dirty="0" err="1"/>
              <a:t>Ti:Sa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- The results of years 2023 and 2024 will be used for the dissertation of graduate student Tian Hu.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800" b="1" u="sng" dirty="0"/>
              <a:t>2025: Further investigation and optimization of electron beam parameters</a:t>
            </a:r>
            <a:br>
              <a:rPr lang="en-US" sz="1800" dirty="0"/>
            </a:br>
            <a:r>
              <a:rPr lang="en-US" sz="1600" dirty="0"/>
              <a:t>- study of electron acceleration ranging from the quasi-linear to the highly nonlinear regime.</a:t>
            </a:r>
            <a:br>
              <a:rPr lang="en-US" sz="1600" dirty="0"/>
            </a:br>
            <a:r>
              <a:rPr lang="en-US" sz="1600" dirty="0"/>
              <a:t>-  optimization of electron beam parameters using controlled electron injection</a:t>
            </a:r>
            <a:br>
              <a:rPr lang="en-US" sz="1600" dirty="0"/>
            </a:br>
            <a:r>
              <a:rPr lang="en-US" sz="1600" dirty="0"/>
              <a:t>	-&gt; doping with high-Z molecules</a:t>
            </a:r>
            <a:br>
              <a:rPr lang="en-US" sz="1600" dirty="0"/>
            </a:br>
            <a:r>
              <a:rPr lang="en-US" sz="1600" dirty="0"/>
              <a:t>	-&gt; </a:t>
            </a:r>
            <a:r>
              <a:rPr lang="en-US" sz="1600" dirty="0" err="1"/>
              <a:t>ioniziation</a:t>
            </a:r>
            <a:r>
              <a:rPr lang="en-US" sz="1600" dirty="0"/>
              <a:t> injection with </a:t>
            </a:r>
            <a:r>
              <a:rPr lang="en-US" sz="1600" dirty="0" err="1"/>
              <a:t>Ti:Sa</a:t>
            </a:r>
            <a:r>
              <a:rPr lang="en-US" sz="1600" dirty="0"/>
              <a:t> laser</a:t>
            </a:r>
            <a:br>
              <a:rPr lang="en-US" sz="1600" dirty="0"/>
            </a:br>
            <a:r>
              <a:rPr lang="en-US" sz="1600" dirty="0"/>
              <a:t>-  optimization of electron laser-to- electron beam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F18DB-D3E2-414A-9E27-1E3937611538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662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9B8A-89D0-7D10-5DDE-8691E010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DC833-A300-0F59-09C4-05F234BDB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5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88579"/>
              </p:ext>
            </p:extLst>
          </p:nvPr>
        </p:nvGraphicFramePr>
        <p:xfrm>
          <a:off x="595901" y="906450"/>
          <a:ext cx="11222513" cy="421706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/>
                        <a:t>Beam</a:t>
                      </a:r>
                      <a:r>
                        <a:rPr lang="en-US" sz="1400" baseline="0"/>
                        <a:t> Energy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50-65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nC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Not critical, &lt;1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</a:rPr>
                        <a:t>ps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 bunch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&lt;1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</a:rPr>
                        <a:t>ps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/>
                        <a:t>Transverse size at IP (</a:t>
                      </a:r>
                      <a:r>
                        <a:rPr lang="en-US" sz="1400">
                          <a:latin typeface="Symbol" pitchFamily="2" charset="2"/>
                        </a:rPr>
                        <a:t>s</a:t>
                      </a:r>
                      <a:r>
                        <a:rPr lang="en-US" sz="1400">
                          <a:latin typeface="+mn-lt"/>
                        </a:rPr>
                        <a:t>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30 </a:t>
                      </a:r>
                      <a:r>
                        <a:rPr lang="mr-IN" sz="1400"/>
                        <a:t>–</a:t>
                      </a:r>
                      <a:r>
                        <a:rPr lang="en-US" sz="140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Symbol" pitchFamily="2" charset="2"/>
                        </a:rPr>
                        <a:t>m</a:t>
                      </a:r>
                      <a:r>
                        <a:rPr lang="en-US" sz="1400">
                          <a:latin typeface="+mn-lt"/>
                        </a:rPr>
                        <a:t>m</a:t>
                      </a:r>
                      <a:endParaRPr lang="en-US" sz="140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(at 0.3</a:t>
                      </a:r>
                      <a:r>
                        <a:rPr lang="en-US" sz="1400" baseline="0"/>
                        <a:t> </a:t>
                      </a:r>
                      <a:r>
                        <a:rPr lang="en-US" sz="1400" baseline="0" err="1"/>
                        <a:t>nC</a:t>
                      </a:r>
                      <a:r>
                        <a:rPr lang="en-US" sz="1400" baseline="0"/>
                        <a:t>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As low as possible to have small spot size and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</a:rPr>
                        <a:t>divergence@IP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/>
                        <a:t>Rep.</a:t>
                      </a:r>
                      <a:r>
                        <a:rPr lang="en-US" sz="1400" baseline="0"/>
                        <a:t> Rate (Hz)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Same as CO2 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/>
                        <a:t>Trains</a:t>
                      </a:r>
                      <a:r>
                        <a:rPr lang="en-US" sz="1400" baseline="0"/>
                        <a:t> mode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Single bunch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05049" y="161699"/>
            <a:ext cx="708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Beam Requirements: Transverse probe</a:t>
            </a:r>
          </a:p>
        </p:txBody>
      </p:sp>
    </p:spTree>
    <p:extLst>
      <p:ext uri="{BB962C8B-B14F-4D97-AF65-F5344CB8AC3E}">
        <p14:creationId xmlns:p14="http://schemas.microsoft.com/office/powerpoint/2010/main" val="327531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8633" y="512281"/>
          <a:ext cx="11794733" cy="6111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/>
                        <a:t>CO</a:t>
                      </a:r>
                      <a:r>
                        <a:rPr lang="en-US" sz="1300" b="1" baseline="-25000"/>
                        <a:t>2</a:t>
                      </a:r>
                      <a:r>
                        <a:rPr lang="en-US" sz="1300" b="1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Symbol" pitchFamily="2" charset="2"/>
                        </a:rPr>
                        <a:t>m</a:t>
                      </a:r>
                      <a:r>
                        <a:rPr lang="en-US" sz="1300">
                          <a:latin typeface="+mn-lt"/>
                        </a:rPr>
                        <a:t>m</a:t>
                      </a:r>
                      <a:endParaRPr lang="en-US" sz="13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 b="1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/>
                        <a:t>ps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/>
                        <a:t>mJ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M</a:t>
                      </a:r>
                      <a:r>
                        <a:rPr lang="en-US" sz="1300" baseline="30000"/>
                        <a:t>2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Repetition</a:t>
                      </a:r>
                      <a:r>
                        <a:rPr lang="en-US" sz="1300" baseline="0"/>
                        <a:t> Rate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/>
                        <a:t>CO</a:t>
                      </a:r>
                      <a:r>
                        <a:rPr lang="en-US" sz="1300" b="1" baseline="-25000"/>
                        <a:t>2</a:t>
                      </a:r>
                      <a:r>
                        <a:rPr lang="en-US" sz="1300" b="1" baseline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Symbol" pitchFamily="2" charset="2"/>
                        </a:rPr>
                        <a:t>m</a:t>
                      </a:r>
                      <a:r>
                        <a:rPr lang="en-US" sz="1300">
                          <a:latin typeface="+mn-lt"/>
                        </a:rPr>
                        <a:t>m</a:t>
                      </a:r>
                      <a:endParaRPr lang="en-US" sz="13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dirty="0">
                          <a:solidFill>
                            <a:srgbClr val="FF0000"/>
                          </a:solidFill>
                        </a:rPr>
                        <a:t>Not critical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within the next year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0" dirty="0">
                          <a:solidFill>
                            <a:srgbClr val="FF0000"/>
                          </a:solidFill>
                        </a:rPr>
                        <a:t>2 TW, ideally more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err="1"/>
                        <a:t>ps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en-US" sz="1300" i="1" dirty="0" err="1">
                          <a:solidFill>
                            <a:srgbClr val="FF0000"/>
                          </a:solidFill>
                        </a:rPr>
                        <a:t>ps</a:t>
                      </a:r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, ideally shorter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5J, ideally more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M</a:t>
                      </a:r>
                      <a:r>
                        <a:rPr lang="en-US" sz="1300" baseline="30000"/>
                        <a:t>2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Repetition</a:t>
                      </a:r>
                      <a:r>
                        <a:rPr lang="en-US" sz="1300" baseline="0"/>
                        <a:t> Rate</a:t>
                      </a:r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3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0.05  Hz (depending on diagnostics)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>
                          <a:solidFill>
                            <a:srgbClr val="FF0000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368219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96052"/>
              </p:ext>
            </p:extLst>
          </p:nvPr>
        </p:nvGraphicFramePr>
        <p:xfrm>
          <a:off x="205485" y="567408"/>
          <a:ext cx="11887198" cy="3810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635716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days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weeks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NIR Laser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day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weeks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LWIR Laser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days for setting up experiment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weeks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CY2024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096759"/>
              </p:ext>
            </p:extLst>
          </p:nvPr>
        </p:nvGraphicFramePr>
        <p:xfrm>
          <a:off x="833300" y="4211643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days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weeks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NIR Laser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days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weeks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LWIR Laser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days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weeks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262485" y="3621606"/>
            <a:ext cx="870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Time Request for the 3-year Experiment  (including </a:t>
            </a:r>
            <a:r>
              <a:rPr lang="en-US" sz="2400" dirty="0">
                <a:solidFill>
                  <a:srgbClr val="FF0000"/>
                </a:solidFill>
              </a:rPr>
              <a:t>CY2024,25</a:t>
            </a:r>
            <a:r>
              <a:rPr lang="en-US" sz="24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A6BB9-1D71-B2D8-6DE8-8D9FF8A84298}"/>
              </a:ext>
            </a:extLst>
          </p:cNvPr>
          <p:cNvSpPr txBox="1"/>
          <p:nvPr/>
        </p:nvSpPr>
        <p:spPr>
          <a:xfrm>
            <a:off x="3587881" y="296245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*if we can use existing setup in rectangular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Special Equipment Requirements and Hazards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18695-53DD-1844-BBEF-9F56CC265E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8716" y="636999"/>
                <a:ext cx="11064498" cy="578914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CO</a:t>
                </a:r>
                <a:r>
                  <a:rPr lang="en-US" baseline="-25000" dirty="0"/>
                  <a:t>2</a:t>
                </a:r>
                <a:r>
                  <a:rPr lang="en-US" dirty="0"/>
                  <a:t> Laser</a:t>
                </a:r>
              </a:p>
              <a:p>
                <a:pPr lvl="1"/>
                <a:r>
                  <a:rPr lang="en-US" dirty="0"/>
                  <a:t>on-target laser intensity of at least 2x10</a:t>
                </a:r>
                <a:r>
                  <a:rPr lang="en-US" baseline="30000" dirty="0"/>
                  <a:t>16</a:t>
                </a:r>
                <a:r>
                  <a:rPr lang="en-US" dirty="0"/>
                  <a:t> W/cm</a:t>
                </a:r>
                <a:r>
                  <a:rPr lang="en-US" baseline="30000" dirty="0"/>
                  <a:t>2</a:t>
                </a:r>
                <a:r>
                  <a:rPr lang="en-US" dirty="0"/>
                  <a:t> (normalized vector potential of a</a:t>
                </a:r>
                <a:r>
                  <a:rPr lang="en-US" baseline="-25000" dirty="0"/>
                  <a:t>0</a:t>
                </a:r>
                <a:r>
                  <a:rPr lang="en-US" dirty="0"/>
                  <a:t>&gt;1)</a:t>
                </a:r>
              </a:p>
              <a:p>
                <a:pPr lvl="1"/>
                <a:r>
                  <a:rPr lang="en-US" dirty="0"/>
                  <a:t>pulse duration 2 </a:t>
                </a:r>
                <a:r>
                  <a:rPr lang="en-US" dirty="0" err="1"/>
                  <a:t>ps</a:t>
                </a:r>
                <a:r>
                  <a:rPr lang="en-US" dirty="0"/>
                  <a:t>, ideally shorter </a:t>
                </a:r>
              </a:p>
              <a:p>
                <a:pPr lvl="1"/>
                <a:r>
                  <a:rPr lang="en-US" dirty="0"/>
                  <a:t>f/#2 focusing; softer focusing acceptable as long as a</a:t>
                </a:r>
                <a:r>
                  <a:rPr lang="en-US" baseline="-25000" dirty="0"/>
                  <a:t>0</a:t>
                </a:r>
                <a:r>
                  <a:rPr lang="en-US" dirty="0"/>
                  <a:t>&gt;1</a:t>
                </a:r>
              </a:p>
              <a:p>
                <a:pPr lvl="1"/>
                <a:r>
                  <a:rPr lang="en-US" dirty="0"/>
                  <a:t>on-target laser diagnostics (spot size, pulse duration, pulse energy)</a:t>
                </a:r>
              </a:p>
              <a:p>
                <a:pPr lvl="1"/>
                <a:r>
                  <a:rPr lang="en-US" dirty="0"/>
                  <a:t>on-shot spectrum of transmitted CO</a:t>
                </a:r>
                <a:r>
                  <a:rPr lang="en-US" baseline="-25000" dirty="0"/>
                  <a:t>2</a:t>
                </a:r>
                <a:r>
                  <a:rPr lang="en-US" dirty="0"/>
                  <a:t> pulse if possible, ideally also 3/2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Interaction Region</a:t>
                </a:r>
              </a:p>
              <a:p>
                <a:pPr lvl="1"/>
                <a:r>
                  <a:rPr lang="en-US" dirty="0"/>
                  <a:t>Laser-plasma imaging setup</a:t>
                </a:r>
              </a:p>
              <a:p>
                <a:pPr lvl="1"/>
                <a:r>
                  <a:rPr lang="en-US" dirty="0" err="1"/>
                  <a:t>Lanex</a:t>
                </a:r>
                <a:r>
                  <a:rPr lang="en-US" dirty="0"/>
                  <a:t> phosphor screen for electron detection (can bring if needed)</a:t>
                </a:r>
              </a:p>
              <a:p>
                <a:pPr lvl="1"/>
                <a:r>
                  <a:rPr lang="en-US" dirty="0"/>
                  <a:t>Imaging optics/camera to observe </a:t>
                </a:r>
                <a:r>
                  <a:rPr lang="en-US" dirty="0" err="1"/>
                  <a:t>Lanex</a:t>
                </a:r>
                <a:r>
                  <a:rPr lang="en-US" dirty="0"/>
                  <a:t> screen (can bring if needed)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Hazards &amp; Special Installation Requirements</a:t>
                </a:r>
              </a:p>
              <a:p>
                <a:pPr lvl="1"/>
                <a:r>
                  <a:rPr lang="en-US" dirty="0"/>
                  <a:t>Generation of ionizing radiation</a:t>
                </a:r>
              </a:p>
              <a:p>
                <a:pPr lvl="1"/>
                <a:r>
                  <a:rPr lang="en-US" dirty="0"/>
                  <a:t>request translation stages in-vacuum for positioning of target, diagnostics</a:t>
                </a:r>
                <a:br>
                  <a:rPr lang="en-US" dirty="0"/>
                </a:br>
                <a:r>
                  <a:rPr lang="en-US" dirty="0"/>
                  <a:t>(can bring if needed)</a:t>
                </a:r>
              </a:p>
              <a:p>
                <a:pPr lvl="1"/>
                <a:r>
                  <a:rPr lang="en-US" dirty="0"/>
                  <a:t>request dipole magnet for electron spectrometer</a:t>
                </a:r>
                <a:br>
                  <a:rPr lang="en-US" dirty="0"/>
                </a:br>
                <a:r>
                  <a:rPr lang="en-US" dirty="0"/>
                  <a:t>(can bring if needed) </a:t>
                </a:r>
              </a:p>
              <a:p>
                <a:pPr lvl="1"/>
                <a:r>
                  <a:rPr lang="en-US" dirty="0"/>
                  <a:t>request He or H</a:t>
                </a:r>
                <a:r>
                  <a:rPr lang="en-US" baseline="-25000" dirty="0"/>
                  <a:t>2</a:t>
                </a:r>
                <a:r>
                  <a:rPr lang="en-US" dirty="0"/>
                  <a:t> gas line for gas jet and HV feedthrough for driver</a:t>
                </a:r>
                <a:br>
                  <a:rPr lang="en-US" dirty="0"/>
                </a:br>
                <a:r>
                  <a:rPr lang="en-US" dirty="0"/>
                  <a:t>(will bring own gas jet and HV driver for gas nozzle)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18695-53DD-1844-BBEF-9F56CC265E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8716" y="636999"/>
                <a:ext cx="11064498" cy="5789140"/>
              </a:xfrm>
              <a:blipFill>
                <a:blip r:embed="rId2"/>
                <a:stretch>
                  <a:fillRect l="-803" t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7967C9B-9963-474A-A4A1-DD7514EF1AA7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381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6F2E-8F77-B742-8CB0-349FDF95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135B2-40DB-5749-809E-2F44FB35A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51" y="1129782"/>
            <a:ext cx="11505117" cy="5023045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Investigate a </a:t>
            </a:r>
            <a:r>
              <a:rPr lang="en-US" sz="22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novel laser-plasma electron acceleration mechanism to relativistic energies 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based on Stimulated Raman Scattering (SRS)@</a:t>
            </a:r>
            <a:r>
              <a:rPr lang="en-US" sz="22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quarter-critical plasma density</a:t>
            </a:r>
            <a:br>
              <a:rPr lang="en-US" sz="22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22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“Parametrically-excited Laser-Plasma Acceleration PEPA”</a:t>
            </a:r>
            <a:br>
              <a:rPr lang="en-US" sz="22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en-US" sz="2200" dirty="0">
              <a:solidFill>
                <a:srgbClr val="FF00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Generate ultrashort, high-current electron beams </a:t>
            </a:r>
          </a:p>
          <a:p>
            <a:pPr lvl="1"/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charge: </a:t>
            </a: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tens of </a:t>
            </a:r>
            <a:r>
              <a:rPr lang="en-US" sz="2000" dirty="0" err="1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nC</a:t>
            </a: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!!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energy</a:t>
            </a:r>
            <a:r>
              <a:rPr lang="en-US" sz="200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: up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to </a:t>
            </a:r>
            <a:r>
              <a:rPr lang="en-US" sz="200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10 MeV</a:t>
            </a:r>
            <a:endParaRPr lang="en-US" sz="2000" dirty="0">
              <a:solidFill>
                <a:srgbClr val="FF00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laser-to-electron </a:t>
            </a: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efficiency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(&gt;16% !!)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accelerating gradients &gt;1 TV/m (for 0.8 µm laser); ~200 GV/m for 10 µm laser expected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Highly </a:t>
            </a: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relaxed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restrictions </a:t>
            </a: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on laser pulse duration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(unlike bubble regime, can be </a:t>
            </a:r>
            <a:r>
              <a:rPr lang="en-US" sz="20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several plasma wavelengths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long, i.e., picoseconds for CO2 laser)</a:t>
            </a:r>
            <a:b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Interaction widely unexplored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gas jets and at relativistic laser intensities, specifically for electron acceleration</a:t>
            </a:r>
            <a:b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Fundamentally different from self-modulated laser-</a:t>
            </a:r>
            <a:r>
              <a:rPr lang="en-US" sz="2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wakefield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acceleration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85506-90F6-D347-8F5A-B125AB32A343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517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63C41AB-0D2A-314D-B03E-738D4A6A7EB9}"/>
              </a:ext>
            </a:extLst>
          </p:cNvPr>
          <p:cNvSpPr/>
          <p:nvPr/>
        </p:nvSpPr>
        <p:spPr>
          <a:xfrm>
            <a:off x="309489" y="883403"/>
            <a:ext cx="10958733" cy="5903511"/>
          </a:xfrm>
          <a:prstGeom prst="roundRect">
            <a:avLst>
              <a:gd name="adj" fmla="val 9712"/>
            </a:avLst>
          </a:prstGeom>
          <a:solidFill>
            <a:srgbClr val="FF0000">
              <a:alpha val="30092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79879"/>
                      <a:gd name="connsiteY0" fmla="*/ 0 h 2597922"/>
                      <a:gd name="connsiteX1" fmla="*/ 744697 w 7379879"/>
                      <a:gd name="connsiteY1" fmla="*/ 0 h 2597922"/>
                      <a:gd name="connsiteX2" fmla="*/ 1341796 w 7379879"/>
                      <a:gd name="connsiteY2" fmla="*/ 0 h 2597922"/>
                      <a:gd name="connsiteX3" fmla="*/ 2012694 w 7379879"/>
                      <a:gd name="connsiteY3" fmla="*/ 0 h 2597922"/>
                      <a:gd name="connsiteX4" fmla="*/ 2831190 w 7379879"/>
                      <a:gd name="connsiteY4" fmla="*/ 0 h 2597922"/>
                      <a:gd name="connsiteX5" fmla="*/ 3354490 w 7379879"/>
                      <a:gd name="connsiteY5" fmla="*/ 0 h 2597922"/>
                      <a:gd name="connsiteX6" fmla="*/ 4099187 w 7379879"/>
                      <a:gd name="connsiteY6" fmla="*/ 0 h 2597922"/>
                      <a:gd name="connsiteX7" fmla="*/ 4622488 w 7379879"/>
                      <a:gd name="connsiteY7" fmla="*/ 0 h 2597922"/>
                      <a:gd name="connsiteX8" fmla="*/ 5293386 w 7379879"/>
                      <a:gd name="connsiteY8" fmla="*/ 0 h 2597922"/>
                      <a:gd name="connsiteX9" fmla="*/ 6038083 w 7379879"/>
                      <a:gd name="connsiteY9" fmla="*/ 0 h 2597922"/>
                      <a:gd name="connsiteX10" fmla="*/ 6487585 w 7379879"/>
                      <a:gd name="connsiteY10" fmla="*/ 0 h 2597922"/>
                      <a:gd name="connsiteX11" fmla="*/ 7379879 w 7379879"/>
                      <a:gd name="connsiteY11" fmla="*/ 0 h 2597922"/>
                      <a:gd name="connsiteX12" fmla="*/ 7379879 w 7379879"/>
                      <a:gd name="connsiteY12" fmla="*/ 701439 h 2597922"/>
                      <a:gd name="connsiteX13" fmla="*/ 7379879 w 7379879"/>
                      <a:gd name="connsiteY13" fmla="*/ 1402878 h 2597922"/>
                      <a:gd name="connsiteX14" fmla="*/ 7379879 w 7379879"/>
                      <a:gd name="connsiteY14" fmla="*/ 2597922 h 2597922"/>
                      <a:gd name="connsiteX15" fmla="*/ 6782780 w 7379879"/>
                      <a:gd name="connsiteY15" fmla="*/ 2597922 h 2597922"/>
                      <a:gd name="connsiteX16" fmla="*/ 6185680 w 7379879"/>
                      <a:gd name="connsiteY16" fmla="*/ 2597922 h 2597922"/>
                      <a:gd name="connsiteX17" fmla="*/ 5440984 w 7379879"/>
                      <a:gd name="connsiteY17" fmla="*/ 2597922 h 2597922"/>
                      <a:gd name="connsiteX18" fmla="*/ 4770085 w 7379879"/>
                      <a:gd name="connsiteY18" fmla="*/ 2597922 h 2597922"/>
                      <a:gd name="connsiteX19" fmla="*/ 3951590 w 7379879"/>
                      <a:gd name="connsiteY19" fmla="*/ 2597922 h 2597922"/>
                      <a:gd name="connsiteX20" fmla="*/ 3133094 w 7379879"/>
                      <a:gd name="connsiteY20" fmla="*/ 2597922 h 2597922"/>
                      <a:gd name="connsiteX21" fmla="*/ 2388397 w 7379879"/>
                      <a:gd name="connsiteY21" fmla="*/ 2597922 h 2597922"/>
                      <a:gd name="connsiteX22" fmla="*/ 1643700 w 7379879"/>
                      <a:gd name="connsiteY22" fmla="*/ 2597922 h 2597922"/>
                      <a:gd name="connsiteX23" fmla="*/ 899003 w 7379879"/>
                      <a:gd name="connsiteY23" fmla="*/ 2597922 h 2597922"/>
                      <a:gd name="connsiteX24" fmla="*/ 0 w 7379879"/>
                      <a:gd name="connsiteY24" fmla="*/ 2597922 h 2597922"/>
                      <a:gd name="connsiteX25" fmla="*/ 0 w 7379879"/>
                      <a:gd name="connsiteY25" fmla="*/ 1896483 h 2597922"/>
                      <a:gd name="connsiteX26" fmla="*/ 0 w 7379879"/>
                      <a:gd name="connsiteY26" fmla="*/ 1247003 h 2597922"/>
                      <a:gd name="connsiteX27" fmla="*/ 0 w 7379879"/>
                      <a:gd name="connsiteY27" fmla="*/ 675460 h 2597922"/>
                      <a:gd name="connsiteX28" fmla="*/ 0 w 7379879"/>
                      <a:gd name="connsiteY28" fmla="*/ 0 h 2597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379879" h="2597922" fill="none" extrusionOk="0">
                        <a:moveTo>
                          <a:pt x="0" y="0"/>
                        </a:moveTo>
                        <a:cubicBezTo>
                          <a:pt x="244425" y="-16789"/>
                          <a:pt x="406136" y="-19173"/>
                          <a:pt x="744697" y="0"/>
                        </a:cubicBezTo>
                        <a:cubicBezTo>
                          <a:pt x="1083258" y="19173"/>
                          <a:pt x="1125773" y="17903"/>
                          <a:pt x="1341796" y="0"/>
                        </a:cubicBezTo>
                        <a:cubicBezTo>
                          <a:pt x="1557819" y="-17903"/>
                          <a:pt x="1834358" y="1449"/>
                          <a:pt x="2012694" y="0"/>
                        </a:cubicBezTo>
                        <a:cubicBezTo>
                          <a:pt x="2191030" y="-1449"/>
                          <a:pt x="2508314" y="-15518"/>
                          <a:pt x="2831190" y="0"/>
                        </a:cubicBezTo>
                        <a:cubicBezTo>
                          <a:pt x="3154066" y="15518"/>
                          <a:pt x="3121247" y="-4784"/>
                          <a:pt x="3354490" y="0"/>
                        </a:cubicBezTo>
                        <a:cubicBezTo>
                          <a:pt x="3587733" y="4784"/>
                          <a:pt x="3733782" y="21446"/>
                          <a:pt x="4099187" y="0"/>
                        </a:cubicBezTo>
                        <a:cubicBezTo>
                          <a:pt x="4464592" y="-21446"/>
                          <a:pt x="4423901" y="1901"/>
                          <a:pt x="4622488" y="0"/>
                        </a:cubicBezTo>
                        <a:cubicBezTo>
                          <a:pt x="4821075" y="-1901"/>
                          <a:pt x="5049939" y="16586"/>
                          <a:pt x="5293386" y="0"/>
                        </a:cubicBezTo>
                        <a:cubicBezTo>
                          <a:pt x="5536833" y="-16586"/>
                          <a:pt x="5755397" y="8664"/>
                          <a:pt x="6038083" y="0"/>
                        </a:cubicBezTo>
                        <a:cubicBezTo>
                          <a:pt x="6320769" y="-8664"/>
                          <a:pt x="6279808" y="10463"/>
                          <a:pt x="6487585" y="0"/>
                        </a:cubicBezTo>
                        <a:cubicBezTo>
                          <a:pt x="6695362" y="-10463"/>
                          <a:pt x="7006776" y="-23233"/>
                          <a:pt x="7379879" y="0"/>
                        </a:cubicBezTo>
                        <a:cubicBezTo>
                          <a:pt x="7376409" y="231404"/>
                          <a:pt x="7392476" y="443043"/>
                          <a:pt x="7379879" y="701439"/>
                        </a:cubicBezTo>
                        <a:cubicBezTo>
                          <a:pt x="7367282" y="959835"/>
                          <a:pt x="7359513" y="1083496"/>
                          <a:pt x="7379879" y="1402878"/>
                        </a:cubicBezTo>
                        <a:cubicBezTo>
                          <a:pt x="7400245" y="1722260"/>
                          <a:pt x="7390306" y="2152716"/>
                          <a:pt x="7379879" y="2597922"/>
                        </a:cubicBezTo>
                        <a:cubicBezTo>
                          <a:pt x="7191214" y="2586367"/>
                          <a:pt x="7072743" y="2618996"/>
                          <a:pt x="6782780" y="2597922"/>
                        </a:cubicBezTo>
                        <a:cubicBezTo>
                          <a:pt x="6492817" y="2576848"/>
                          <a:pt x="6476855" y="2615357"/>
                          <a:pt x="6185680" y="2597922"/>
                        </a:cubicBezTo>
                        <a:cubicBezTo>
                          <a:pt x="5894505" y="2580487"/>
                          <a:pt x="5771256" y="2564373"/>
                          <a:pt x="5440984" y="2597922"/>
                        </a:cubicBezTo>
                        <a:cubicBezTo>
                          <a:pt x="5110712" y="2631471"/>
                          <a:pt x="4973847" y="2564980"/>
                          <a:pt x="4770085" y="2597922"/>
                        </a:cubicBezTo>
                        <a:cubicBezTo>
                          <a:pt x="4566323" y="2630864"/>
                          <a:pt x="4178728" y="2597161"/>
                          <a:pt x="3951590" y="2597922"/>
                        </a:cubicBezTo>
                        <a:cubicBezTo>
                          <a:pt x="3724452" y="2598683"/>
                          <a:pt x="3469207" y="2613914"/>
                          <a:pt x="3133094" y="2597922"/>
                        </a:cubicBezTo>
                        <a:cubicBezTo>
                          <a:pt x="2796981" y="2581930"/>
                          <a:pt x="2619228" y="2611972"/>
                          <a:pt x="2388397" y="2597922"/>
                        </a:cubicBezTo>
                        <a:cubicBezTo>
                          <a:pt x="2157566" y="2583872"/>
                          <a:pt x="1876134" y="2585511"/>
                          <a:pt x="1643700" y="2597922"/>
                        </a:cubicBezTo>
                        <a:cubicBezTo>
                          <a:pt x="1411266" y="2610333"/>
                          <a:pt x="1092946" y="2563117"/>
                          <a:pt x="899003" y="2597922"/>
                        </a:cubicBezTo>
                        <a:cubicBezTo>
                          <a:pt x="705060" y="2632727"/>
                          <a:pt x="202142" y="2619104"/>
                          <a:pt x="0" y="2597922"/>
                        </a:cubicBezTo>
                        <a:cubicBezTo>
                          <a:pt x="30272" y="2444888"/>
                          <a:pt x="5552" y="2101195"/>
                          <a:pt x="0" y="1896483"/>
                        </a:cubicBezTo>
                        <a:cubicBezTo>
                          <a:pt x="-5552" y="1691771"/>
                          <a:pt x="-30600" y="1522953"/>
                          <a:pt x="0" y="1247003"/>
                        </a:cubicBezTo>
                        <a:cubicBezTo>
                          <a:pt x="30600" y="971053"/>
                          <a:pt x="19355" y="876245"/>
                          <a:pt x="0" y="675460"/>
                        </a:cubicBezTo>
                        <a:cubicBezTo>
                          <a:pt x="-19355" y="474675"/>
                          <a:pt x="-219" y="319821"/>
                          <a:pt x="0" y="0"/>
                        </a:cubicBezTo>
                        <a:close/>
                      </a:path>
                      <a:path w="7379879" h="2597922" stroke="0" extrusionOk="0">
                        <a:moveTo>
                          <a:pt x="0" y="0"/>
                        </a:moveTo>
                        <a:cubicBezTo>
                          <a:pt x="222739" y="4239"/>
                          <a:pt x="377818" y="20388"/>
                          <a:pt x="597099" y="0"/>
                        </a:cubicBezTo>
                        <a:cubicBezTo>
                          <a:pt x="816380" y="-20388"/>
                          <a:pt x="847815" y="12144"/>
                          <a:pt x="1046601" y="0"/>
                        </a:cubicBezTo>
                        <a:cubicBezTo>
                          <a:pt x="1245387" y="-12144"/>
                          <a:pt x="1659346" y="-38213"/>
                          <a:pt x="1865097" y="0"/>
                        </a:cubicBezTo>
                        <a:cubicBezTo>
                          <a:pt x="2070848" y="38213"/>
                          <a:pt x="2293218" y="-28114"/>
                          <a:pt x="2462196" y="0"/>
                        </a:cubicBezTo>
                        <a:cubicBezTo>
                          <a:pt x="2631174" y="28114"/>
                          <a:pt x="2914145" y="22936"/>
                          <a:pt x="3059295" y="0"/>
                        </a:cubicBezTo>
                        <a:cubicBezTo>
                          <a:pt x="3204445" y="-22936"/>
                          <a:pt x="3560678" y="-377"/>
                          <a:pt x="3877791" y="0"/>
                        </a:cubicBezTo>
                        <a:cubicBezTo>
                          <a:pt x="4194904" y="377"/>
                          <a:pt x="4161909" y="-16568"/>
                          <a:pt x="4401091" y="0"/>
                        </a:cubicBezTo>
                        <a:cubicBezTo>
                          <a:pt x="4640273" y="16568"/>
                          <a:pt x="5050116" y="-4262"/>
                          <a:pt x="5219587" y="0"/>
                        </a:cubicBezTo>
                        <a:cubicBezTo>
                          <a:pt x="5389058" y="4262"/>
                          <a:pt x="5764101" y="34011"/>
                          <a:pt x="6038083" y="0"/>
                        </a:cubicBezTo>
                        <a:cubicBezTo>
                          <a:pt x="6312065" y="-34011"/>
                          <a:pt x="6420270" y="29569"/>
                          <a:pt x="6708981" y="0"/>
                        </a:cubicBezTo>
                        <a:cubicBezTo>
                          <a:pt x="6997692" y="-29569"/>
                          <a:pt x="7201929" y="-24172"/>
                          <a:pt x="7379879" y="0"/>
                        </a:cubicBezTo>
                        <a:cubicBezTo>
                          <a:pt x="7375004" y="205286"/>
                          <a:pt x="7359236" y="378793"/>
                          <a:pt x="7379879" y="623501"/>
                        </a:cubicBezTo>
                        <a:cubicBezTo>
                          <a:pt x="7400522" y="868209"/>
                          <a:pt x="7369683" y="1004961"/>
                          <a:pt x="7379879" y="1195044"/>
                        </a:cubicBezTo>
                        <a:cubicBezTo>
                          <a:pt x="7390075" y="1385127"/>
                          <a:pt x="7393037" y="1599888"/>
                          <a:pt x="7379879" y="1844525"/>
                        </a:cubicBezTo>
                        <a:cubicBezTo>
                          <a:pt x="7366721" y="2089162"/>
                          <a:pt x="7387405" y="2263788"/>
                          <a:pt x="7379879" y="2597922"/>
                        </a:cubicBezTo>
                        <a:cubicBezTo>
                          <a:pt x="7145143" y="2573338"/>
                          <a:pt x="7029793" y="2609183"/>
                          <a:pt x="6708981" y="2597922"/>
                        </a:cubicBezTo>
                        <a:cubicBezTo>
                          <a:pt x="6388169" y="2586661"/>
                          <a:pt x="6189594" y="2610812"/>
                          <a:pt x="5890485" y="2597922"/>
                        </a:cubicBezTo>
                        <a:cubicBezTo>
                          <a:pt x="5591376" y="2585032"/>
                          <a:pt x="5392366" y="2601123"/>
                          <a:pt x="5219587" y="2597922"/>
                        </a:cubicBezTo>
                        <a:cubicBezTo>
                          <a:pt x="5046808" y="2594721"/>
                          <a:pt x="4887490" y="2618632"/>
                          <a:pt x="4770085" y="2597922"/>
                        </a:cubicBezTo>
                        <a:cubicBezTo>
                          <a:pt x="4652680" y="2577212"/>
                          <a:pt x="4428858" y="2578154"/>
                          <a:pt x="4246785" y="2597922"/>
                        </a:cubicBezTo>
                        <a:cubicBezTo>
                          <a:pt x="4064712" y="2617690"/>
                          <a:pt x="3673593" y="2565941"/>
                          <a:pt x="3428289" y="2597922"/>
                        </a:cubicBezTo>
                        <a:cubicBezTo>
                          <a:pt x="3182985" y="2629903"/>
                          <a:pt x="3000336" y="2601074"/>
                          <a:pt x="2757391" y="2597922"/>
                        </a:cubicBezTo>
                        <a:cubicBezTo>
                          <a:pt x="2514446" y="2594770"/>
                          <a:pt x="2453341" y="2581844"/>
                          <a:pt x="2234091" y="2597922"/>
                        </a:cubicBezTo>
                        <a:cubicBezTo>
                          <a:pt x="2014841" y="2614000"/>
                          <a:pt x="1740532" y="2595965"/>
                          <a:pt x="1563193" y="2597922"/>
                        </a:cubicBezTo>
                        <a:cubicBezTo>
                          <a:pt x="1385854" y="2599879"/>
                          <a:pt x="1330444" y="2581118"/>
                          <a:pt x="1113691" y="2597922"/>
                        </a:cubicBezTo>
                        <a:cubicBezTo>
                          <a:pt x="896938" y="2614726"/>
                          <a:pt x="886823" y="2594680"/>
                          <a:pt x="664189" y="2597922"/>
                        </a:cubicBezTo>
                        <a:cubicBezTo>
                          <a:pt x="441555" y="2601164"/>
                          <a:pt x="323967" y="2622270"/>
                          <a:pt x="0" y="2597922"/>
                        </a:cubicBezTo>
                        <a:cubicBezTo>
                          <a:pt x="-5924" y="2304303"/>
                          <a:pt x="-10272" y="2251393"/>
                          <a:pt x="0" y="2000400"/>
                        </a:cubicBezTo>
                        <a:cubicBezTo>
                          <a:pt x="10272" y="1749407"/>
                          <a:pt x="28775" y="1501124"/>
                          <a:pt x="0" y="1298961"/>
                        </a:cubicBezTo>
                        <a:cubicBezTo>
                          <a:pt x="-28775" y="1096798"/>
                          <a:pt x="17373" y="802711"/>
                          <a:pt x="0" y="675460"/>
                        </a:cubicBezTo>
                        <a:cubicBezTo>
                          <a:pt x="-17373" y="548209"/>
                          <a:pt x="18524" y="3368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5E8D5-31CE-4443-BCAE-5F8BC6835E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539" y="4951826"/>
            <a:ext cx="2766883" cy="1635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06F2E-8F77-B742-8CB0-349FDF95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163" y="15797"/>
            <a:ext cx="9213669" cy="636361"/>
          </a:xfrm>
        </p:spPr>
        <p:txBody>
          <a:bodyPr>
            <a:normAutofit fontScale="90000"/>
          </a:bodyPr>
          <a:lstStyle/>
          <a:p>
            <a:r>
              <a:rPr lang="en-US" dirty="0"/>
              <a:t>2D PIC Simulations</a:t>
            </a:r>
          </a:p>
        </p:txBody>
      </p:sp>
      <p:pic>
        <p:nvPicPr>
          <p:cNvPr id="3" name="34-37_phase_space" descr="34-37_phase_space">
            <a:hlinkClick r:id="" action="ppaction://media"/>
            <a:extLst>
              <a:ext uri="{FF2B5EF4-FFF2-40B4-BE49-F238E27FC236}">
                <a16:creationId xmlns:a16="http://schemas.microsoft.com/office/drawing/2014/main" id="{31C46FA2-7574-4544-8D64-12CA7B068A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28.0973" end="4357.0301"/>
                </p14:media>
              </p:ext>
            </p:extLst>
          </p:nvPr>
        </p:nvPicPr>
        <p:blipFill rotWithShape="1">
          <a:blip r:embed="rId6"/>
          <a:srcRect l="35604" t="10337" r="33809" b="420"/>
          <a:stretch/>
        </p:blipFill>
        <p:spPr>
          <a:xfrm>
            <a:off x="1804177" y="1529600"/>
            <a:ext cx="2872923" cy="3352786"/>
          </a:xfrm>
          <a:prstGeom prst="rect">
            <a:avLst/>
          </a:prstGeom>
        </p:spPr>
      </p:pic>
      <p:pic>
        <p:nvPicPr>
          <p:cNvPr id="4" name="34-51_phase_space" descr="34-51_phase_space">
            <a:hlinkClick r:id="" action="ppaction://media"/>
            <a:extLst>
              <a:ext uri="{FF2B5EF4-FFF2-40B4-BE49-F238E27FC236}">
                <a16:creationId xmlns:a16="http://schemas.microsoft.com/office/drawing/2014/main" id="{56102D53-1425-D44D-94E5-E919C2690F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9946.478"/>
                </p14:media>
              </p:ext>
            </p:extLst>
          </p:nvPr>
        </p:nvPicPr>
        <p:blipFill rotWithShape="1">
          <a:blip r:embed="rId7"/>
          <a:srcRect l="36429" t="10699" r="34481"/>
          <a:stretch/>
        </p:blipFill>
        <p:spPr>
          <a:xfrm>
            <a:off x="6944651" y="1529600"/>
            <a:ext cx="2710333" cy="3328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5BDF5-41A0-024F-BB50-78DC120C23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651" y="4931806"/>
            <a:ext cx="2665423" cy="1617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62A32E-7A4D-2445-8D32-DBF33C0F3656}"/>
              </a:ext>
            </a:extLst>
          </p:cNvPr>
          <p:cNvSpPr txBox="1"/>
          <p:nvPr/>
        </p:nvSpPr>
        <p:spPr>
          <a:xfrm>
            <a:off x="5187354" y="996715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a</a:t>
            </a:r>
            <a:r>
              <a:rPr lang="en-US" sz="2400" u="sng" baseline="-25000" dirty="0">
                <a:solidFill>
                  <a:srgbClr val="FF0000"/>
                </a:solidFill>
              </a:rPr>
              <a:t>0</a:t>
            </a:r>
            <a:r>
              <a:rPr lang="en-US" sz="2400" u="sng" dirty="0">
                <a:solidFill>
                  <a:srgbClr val="FF0000"/>
                </a:solidFill>
              </a:rPr>
              <a:t> = 0.5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7B9637-640B-5542-BA84-6B443BC9C33A}"/>
              </a:ext>
            </a:extLst>
          </p:cNvPr>
          <p:cNvGrpSpPr/>
          <p:nvPr/>
        </p:nvGrpSpPr>
        <p:grpSpPr>
          <a:xfrm>
            <a:off x="1970432" y="1113603"/>
            <a:ext cx="2707793" cy="369332"/>
            <a:chOff x="2447336" y="791508"/>
            <a:chExt cx="2707793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C00F51-8839-1F4D-B8FD-D231CCCF1FF5}"/>
                </a:ext>
              </a:extLst>
            </p:cNvPr>
            <p:cNvSpPr txBox="1"/>
            <p:nvPr/>
          </p:nvSpPr>
          <p:spPr>
            <a:xfrm>
              <a:off x="2447336" y="791508"/>
              <a:ext cx="2707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density &lt;&lt; ¼ </a:t>
              </a:r>
              <a:r>
                <a:rPr lang="en-US" dirty="0" err="1"/>
                <a:t>n</a:t>
              </a:r>
              <a:r>
                <a:rPr lang="en-US" baseline="-25000" dirty="0" err="1"/>
                <a:t>cr</a:t>
              </a:r>
              <a:r>
                <a:rPr lang="en-US" dirty="0"/>
                <a:t> (k</a:t>
              </a:r>
              <a:r>
                <a:rPr lang="en-US" baseline="-25000" dirty="0"/>
                <a:t>l</a:t>
              </a:r>
              <a:r>
                <a:rPr lang="en-US" dirty="0"/>
                <a:t>/</a:t>
              </a:r>
              <a:r>
                <a:rPr lang="en-US" dirty="0" err="1"/>
                <a:t>k</a:t>
              </a:r>
              <a:r>
                <a:rPr lang="en-US" baseline="-25000" dirty="0" err="1"/>
                <a:t>p</a:t>
              </a:r>
              <a:r>
                <a:rPr lang="en-US" dirty="0"/>
                <a:t> = 20)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5496AD-A259-FA4C-AD4E-ABAF4531FE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4612" y="1141837"/>
              <a:ext cx="2546142" cy="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AC0B9B-87F4-F14B-92C2-092BFBB0284F}"/>
              </a:ext>
            </a:extLst>
          </p:cNvPr>
          <p:cNvGrpSpPr/>
          <p:nvPr/>
        </p:nvGrpSpPr>
        <p:grpSpPr>
          <a:xfrm>
            <a:off x="6848124" y="1064799"/>
            <a:ext cx="2858475" cy="369332"/>
            <a:chOff x="6906442" y="791420"/>
            <a:chExt cx="2858475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E00952-5C62-0648-BC9D-85C264E9FE13}"/>
                </a:ext>
              </a:extLst>
            </p:cNvPr>
            <p:cNvSpPr txBox="1"/>
            <p:nvPr/>
          </p:nvSpPr>
          <p:spPr>
            <a:xfrm>
              <a:off x="6906442" y="791420"/>
              <a:ext cx="2858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density @ ¼ </a:t>
              </a:r>
              <a:r>
                <a:rPr lang="en-US" dirty="0" err="1"/>
                <a:t>n</a:t>
              </a:r>
              <a:r>
                <a:rPr lang="en-US" baseline="-25000" dirty="0" err="1"/>
                <a:t>cr</a:t>
              </a:r>
              <a:r>
                <a:rPr lang="en-US" dirty="0"/>
                <a:t> (k</a:t>
              </a:r>
              <a:r>
                <a:rPr lang="en-US" baseline="-25000" dirty="0"/>
                <a:t>l</a:t>
              </a:r>
              <a:r>
                <a:rPr lang="en-US" dirty="0"/>
                <a:t>/</a:t>
              </a:r>
              <a:r>
                <a:rPr lang="en-US" dirty="0" err="1"/>
                <a:t>k</a:t>
              </a:r>
              <a:r>
                <a:rPr lang="en-US" baseline="-25000" dirty="0" err="1"/>
                <a:t>p</a:t>
              </a:r>
              <a:r>
                <a:rPr lang="en-US" dirty="0"/>
                <a:t> = 2.25)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7A84AE5-5560-FE41-8A36-C1EF6EE684EF}"/>
                </a:ext>
              </a:extLst>
            </p:cNvPr>
            <p:cNvCxnSpPr/>
            <p:nvPr/>
          </p:nvCxnSpPr>
          <p:spPr>
            <a:xfrm>
              <a:off x="6985262" y="1145128"/>
              <a:ext cx="27008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AA6055-CD9F-354F-B075-6CD8D5949FF5}"/>
              </a:ext>
            </a:extLst>
          </p:cNvPr>
          <p:cNvSpPr txBox="1"/>
          <p:nvPr/>
        </p:nvSpPr>
        <p:spPr>
          <a:xfrm>
            <a:off x="580176" y="1731097"/>
            <a:ext cx="1077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laser B field</a:t>
            </a:r>
          </a:p>
          <a:p>
            <a:r>
              <a:rPr lang="en-US" sz="1400" dirty="0"/>
              <a:t>(normalized by </a:t>
            </a:r>
            <a:r>
              <a:rPr lang="en-US" sz="1400" dirty="0" err="1"/>
              <a:t>kp</a:t>
            </a:r>
            <a:r>
              <a:rPr lang="en-US" sz="1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0F15E-8988-BD45-9EEB-2C8C11E5BF3F}"/>
              </a:ext>
            </a:extLst>
          </p:cNvPr>
          <p:cNvSpPr txBox="1"/>
          <p:nvPr/>
        </p:nvSpPr>
        <p:spPr>
          <a:xfrm>
            <a:off x="616164" y="3377022"/>
            <a:ext cx="1224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plasma density</a:t>
            </a:r>
            <a:br>
              <a:rPr lang="en-US" sz="1400" dirty="0"/>
            </a:br>
            <a:r>
              <a:rPr lang="en-US" sz="1400" dirty="0"/>
              <a:t>(normalized by peak)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F86650-5F47-DB48-86F0-A2B856BB4C29}"/>
              </a:ext>
            </a:extLst>
          </p:cNvPr>
          <p:cNvSpPr txBox="1"/>
          <p:nvPr/>
        </p:nvSpPr>
        <p:spPr>
          <a:xfrm>
            <a:off x="616164" y="5561948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density 2D </a:t>
            </a:r>
          </a:p>
          <a:p>
            <a:r>
              <a:rPr lang="en-US" sz="1400" dirty="0"/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40095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9BC9-CEC5-9696-79DA-7A68339C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Dec 4 – 22,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0C83-F61D-0B0A-5299-1779442F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319" y="1136220"/>
            <a:ext cx="5128173" cy="4351338"/>
          </a:xfrm>
        </p:spPr>
        <p:txBody>
          <a:bodyPr/>
          <a:lstStyle/>
          <a:p>
            <a:r>
              <a:rPr lang="en-US" u="sng" dirty="0"/>
              <a:t>Collaborators</a:t>
            </a:r>
          </a:p>
          <a:p>
            <a:pPr lvl="1"/>
            <a:r>
              <a:rPr lang="en-US" dirty="0" err="1"/>
              <a:t>Rafal</a:t>
            </a:r>
            <a:r>
              <a:rPr lang="en-US" dirty="0"/>
              <a:t> </a:t>
            </a:r>
            <a:r>
              <a:rPr lang="en-US" dirty="0" err="1"/>
              <a:t>Zgadzaj</a:t>
            </a:r>
            <a:r>
              <a:rPr lang="en-US" dirty="0"/>
              <a:t> (UT Austin)</a:t>
            </a:r>
          </a:p>
          <a:p>
            <a:pPr lvl="1"/>
            <a:r>
              <a:rPr lang="en-US" dirty="0"/>
              <a:t>Apurva Gaikwad (Stonybrook)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u="sng" dirty="0"/>
              <a:t>ATF team</a:t>
            </a:r>
            <a:r>
              <a:rPr lang="en-US" dirty="0"/>
              <a:t>: Thank you!!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8A130-1AF1-90CE-FDD5-BF3CDF11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" y="913348"/>
            <a:ext cx="5636455" cy="4227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BB733E-88B7-23A2-6BC9-2869FBEA8425}"/>
              </a:ext>
            </a:extLst>
          </p:cNvPr>
          <p:cNvSpPr txBox="1"/>
          <p:nvPr/>
        </p:nvSpPr>
        <p:spPr>
          <a:xfrm>
            <a:off x="1415027" y="5281151"/>
            <a:ext cx="1618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on picture:</a:t>
            </a:r>
          </a:p>
          <a:p>
            <a:r>
              <a:rPr lang="en-US" dirty="0"/>
              <a:t>- Joseph Natal</a:t>
            </a:r>
          </a:p>
          <a:p>
            <a:r>
              <a:rPr lang="en-US" dirty="0"/>
              <a:t>- David Squires</a:t>
            </a:r>
          </a:p>
          <a:p>
            <a:r>
              <a:rPr lang="en-US" dirty="0"/>
              <a:t>- MF</a:t>
            </a:r>
          </a:p>
        </p:txBody>
      </p:sp>
    </p:spTree>
    <p:extLst>
      <p:ext uri="{BB962C8B-B14F-4D97-AF65-F5344CB8AC3E}">
        <p14:creationId xmlns:p14="http://schemas.microsoft.com/office/powerpoint/2010/main" val="32986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13298B-B8FF-3613-810E-4196D21211B8}"/>
              </a:ext>
            </a:extLst>
          </p:cNvPr>
          <p:cNvCxnSpPr>
            <a:cxnSpLocks/>
          </p:cNvCxnSpPr>
          <p:nvPr/>
        </p:nvCxnSpPr>
        <p:spPr>
          <a:xfrm flipH="1">
            <a:off x="3317297" y="4746305"/>
            <a:ext cx="831506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CAFE2C-1A72-474F-8842-EC8D989B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Overview: Setup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F29B8-EDEA-4843-A988-281D33AD4844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B1E1E3-AD5C-F25C-220C-22A6077F6574}"/>
              </a:ext>
            </a:extLst>
          </p:cNvPr>
          <p:cNvGrpSpPr/>
          <p:nvPr/>
        </p:nvGrpSpPr>
        <p:grpSpPr>
          <a:xfrm>
            <a:off x="3621830" y="961587"/>
            <a:ext cx="7538860" cy="5861464"/>
            <a:chOff x="2862947" y="-47480"/>
            <a:chExt cx="8640000" cy="6717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BA1E32-90A8-13CF-4B30-F0FDEB7C1BF2}"/>
                </a:ext>
              </a:extLst>
            </p:cNvPr>
            <p:cNvSpPr/>
            <p:nvPr/>
          </p:nvSpPr>
          <p:spPr>
            <a:xfrm>
              <a:off x="2862947" y="-47480"/>
              <a:ext cx="8640000" cy="6717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FF6C4C60-5A5A-20C1-64BB-9D9DB5797E35}"/>
                </a:ext>
              </a:extLst>
            </p:cNvPr>
            <p:cNvSpPr/>
            <p:nvPr/>
          </p:nvSpPr>
          <p:spPr>
            <a:xfrm>
              <a:off x="4392857" y="-13607"/>
              <a:ext cx="914400" cy="702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C6E4E51B-F2C7-56DD-7570-D2BC9ADA3147}"/>
                </a:ext>
              </a:extLst>
            </p:cNvPr>
            <p:cNvSpPr/>
            <p:nvPr/>
          </p:nvSpPr>
          <p:spPr>
            <a:xfrm>
              <a:off x="8309980" y="-10301"/>
              <a:ext cx="914400" cy="702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C3A322-3DBB-416F-D7DF-41FB7F4BADBB}"/>
                </a:ext>
              </a:extLst>
            </p:cNvPr>
            <p:cNvSpPr/>
            <p:nvPr/>
          </p:nvSpPr>
          <p:spPr>
            <a:xfrm>
              <a:off x="3209104" y="232929"/>
              <a:ext cx="6382285" cy="1080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Magnet and Stage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97BE610-80AD-A608-9FBE-F2EA504668BE}"/>
                </a:ext>
              </a:extLst>
            </p:cNvPr>
            <p:cNvCxnSpPr>
              <a:cxnSpLocks/>
            </p:cNvCxnSpPr>
            <p:nvPr/>
          </p:nvCxnSpPr>
          <p:spPr>
            <a:xfrm>
              <a:off x="8216532" y="143791"/>
              <a:ext cx="156754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239EEB-E9B3-AC0F-BF61-3B0983192C1A}"/>
                </a:ext>
              </a:extLst>
            </p:cNvPr>
            <p:cNvSpPr/>
            <p:nvPr/>
          </p:nvSpPr>
          <p:spPr>
            <a:xfrm>
              <a:off x="9784075" y="56593"/>
              <a:ext cx="846905" cy="3701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Stage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4E0716-8B0E-C295-4302-F3CF06D99F75}"/>
                </a:ext>
              </a:extLst>
            </p:cNvPr>
            <p:cNvCxnSpPr>
              <a:cxnSpLocks/>
            </p:cNvCxnSpPr>
            <p:nvPr/>
          </p:nvCxnSpPr>
          <p:spPr>
            <a:xfrm>
              <a:off x="4893171" y="70200"/>
              <a:ext cx="0" cy="60207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682387-714E-BB0A-166D-F6336CDC8F8B}"/>
                </a:ext>
              </a:extLst>
            </p:cNvPr>
            <p:cNvSpPr/>
            <p:nvPr/>
          </p:nvSpPr>
          <p:spPr>
            <a:xfrm rot="2223145">
              <a:off x="4392857" y="6124729"/>
              <a:ext cx="914400" cy="13174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6857A1-1D23-A1E6-9D01-EA80690F9B92}"/>
                </a:ext>
              </a:extLst>
            </p:cNvPr>
            <p:cNvSpPr txBox="1"/>
            <p:nvPr/>
          </p:nvSpPr>
          <p:spPr>
            <a:xfrm>
              <a:off x="8373838" y="152423"/>
              <a:ext cx="955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LANEX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C94B31B-4410-EA49-50A4-6345896347D8}"/>
                </a:ext>
              </a:extLst>
            </p:cNvPr>
            <p:cNvCxnSpPr>
              <a:cxnSpLocks/>
            </p:cNvCxnSpPr>
            <p:nvPr/>
          </p:nvCxnSpPr>
          <p:spPr>
            <a:xfrm>
              <a:off x="4893171" y="6090927"/>
              <a:ext cx="38412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6CAB24-BCDD-E4D5-16DB-C1B93727D67E}"/>
                </a:ext>
              </a:extLst>
            </p:cNvPr>
            <p:cNvGrpSpPr/>
            <p:nvPr/>
          </p:nvGrpSpPr>
          <p:grpSpPr>
            <a:xfrm>
              <a:off x="8373838" y="5692654"/>
              <a:ext cx="998571" cy="824401"/>
              <a:chOff x="7221409" y="5678726"/>
              <a:chExt cx="998571" cy="824401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D982E430-B66F-7359-0C45-4FFEA5F41B67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7221409" y="5678727"/>
                <a:ext cx="824400" cy="824400"/>
              </a:xfrm>
              <a:prstGeom prst="rtTriangl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7EA5201-A29F-3D9A-2667-5018DFC7FB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45809" y="5678726"/>
                <a:ext cx="174171" cy="8244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BF32BE-F3A1-AF52-B82A-8446923A871C}"/>
                </a:ext>
              </a:extLst>
            </p:cNvPr>
            <p:cNvSpPr txBox="1"/>
            <p:nvPr/>
          </p:nvSpPr>
          <p:spPr>
            <a:xfrm>
              <a:off x="9358196" y="6005936"/>
              <a:ext cx="82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OAP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0DF947A-A242-C510-831B-CF835D6E5A3F}"/>
                </a:ext>
              </a:extLst>
            </p:cNvPr>
            <p:cNvSpPr/>
            <p:nvPr/>
          </p:nvSpPr>
          <p:spPr>
            <a:xfrm>
              <a:off x="8435167" y="3958028"/>
              <a:ext cx="763070" cy="66402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Jet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A297D0A-6926-AF2E-8982-9578E4191F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6038" y="4413599"/>
              <a:ext cx="0" cy="1641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19D1B5-B030-D583-A76C-4719753B5265}"/>
                </a:ext>
              </a:extLst>
            </p:cNvPr>
            <p:cNvCxnSpPr/>
            <p:nvPr/>
          </p:nvCxnSpPr>
          <p:spPr>
            <a:xfrm flipV="1">
              <a:off x="8757102" y="70200"/>
              <a:ext cx="11797" cy="40277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0FDCF7-A61C-2C11-898B-74AA94BB5F2C}"/>
                </a:ext>
              </a:extLst>
            </p:cNvPr>
            <p:cNvSpPr/>
            <p:nvPr/>
          </p:nvSpPr>
          <p:spPr>
            <a:xfrm>
              <a:off x="5637692" y="1819948"/>
              <a:ext cx="2160000" cy="267584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Optics and stage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874F91-F96B-C73A-D193-12F028FD7729}"/>
                </a:ext>
              </a:extLst>
            </p:cNvPr>
            <p:cNvSpPr/>
            <p:nvPr/>
          </p:nvSpPr>
          <p:spPr>
            <a:xfrm>
              <a:off x="8902331" y="1903038"/>
              <a:ext cx="1656000" cy="205338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Optics and stage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2D9198-AA51-4EC8-8BA2-CB7D6AC10949}"/>
              </a:ext>
            </a:extLst>
          </p:cNvPr>
          <p:cNvSpPr txBox="1"/>
          <p:nvPr/>
        </p:nvSpPr>
        <p:spPr>
          <a:xfrm>
            <a:off x="54731" y="961587"/>
            <a:ext cx="3110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242424"/>
                </a:solidFill>
                <a:latin typeface="Calibri" panose="020F0502020204030204" pitchFamily="34" charset="0"/>
              </a:rPr>
              <a:t>ATF Rectangular Chamber’s</a:t>
            </a:r>
            <a:r>
              <a:rPr lang="en-US" sz="2400" b="0" i="0" u="sng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rgbClr val="242424"/>
                </a:solidFill>
                <a:latin typeface="Calibri" panose="020F0502020204030204" pitchFamily="34" charset="0"/>
              </a:rPr>
              <a:t>Current </a:t>
            </a:r>
            <a:r>
              <a:rPr lang="en-US" sz="2400" b="0" i="0" u="sng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Setup:</a:t>
            </a:r>
            <a:endParaRPr lang="en-US" sz="2400" u="sng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2458A9-F74F-96D9-71C2-919A23B3E511}"/>
              </a:ext>
            </a:extLst>
          </p:cNvPr>
          <p:cNvSpPr txBox="1"/>
          <p:nvPr/>
        </p:nvSpPr>
        <p:spPr>
          <a:xfrm>
            <a:off x="9660883" y="4854116"/>
            <a:ext cx="13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ATF e-beam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49E334-B7CE-F6F9-3987-25C38FD73B48}"/>
              </a:ext>
            </a:extLst>
          </p:cNvPr>
          <p:cNvCxnSpPr>
            <a:cxnSpLocks/>
          </p:cNvCxnSpPr>
          <p:nvPr/>
        </p:nvCxnSpPr>
        <p:spPr>
          <a:xfrm flipV="1">
            <a:off x="8668321" y="1064269"/>
            <a:ext cx="0" cy="339093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65046D5-0823-24A0-A9F0-E79832C9AEA5}"/>
              </a:ext>
            </a:extLst>
          </p:cNvPr>
          <p:cNvSpPr txBox="1"/>
          <p:nvPr/>
        </p:nvSpPr>
        <p:spPr>
          <a:xfrm>
            <a:off x="8856774" y="2069264"/>
            <a:ext cx="1464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Laser-driven e-beam</a:t>
            </a:r>
          </a:p>
        </p:txBody>
      </p:sp>
    </p:spTree>
    <p:extLst>
      <p:ext uri="{BB962C8B-B14F-4D97-AF65-F5344CB8AC3E}">
        <p14:creationId xmlns:p14="http://schemas.microsoft.com/office/powerpoint/2010/main" val="27137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9534A-86BA-467E-71EB-F4B66A71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28DCC9-0711-C33D-E96E-8C59B9F212DA}"/>
              </a:ext>
            </a:extLst>
          </p:cNvPr>
          <p:cNvSpPr txBox="1"/>
          <p:nvPr/>
        </p:nvSpPr>
        <p:spPr>
          <a:xfrm>
            <a:off x="3643250" y="6547555"/>
            <a:ext cx="1430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5D8299-4716-2660-01EB-4235A3C2C38F}"/>
              </a:ext>
            </a:extLst>
          </p:cNvPr>
          <p:cNvGrpSpPr/>
          <p:nvPr/>
        </p:nvGrpSpPr>
        <p:grpSpPr>
          <a:xfrm>
            <a:off x="410246" y="935413"/>
            <a:ext cx="7896783" cy="5922587"/>
            <a:chOff x="1524000" y="0"/>
            <a:chExt cx="9144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C1CAA2-E040-9B83-8570-CBEC395C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1E697EF-A5BE-9A2B-EFE5-1F550A283C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71114" y="4182836"/>
              <a:ext cx="446315" cy="98787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F524DB-91B5-711D-C1AF-40A6FB5F9DC1}"/>
                </a:ext>
              </a:extLst>
            </p:cNvPr>
            <p:cNvCxnSpPr>
              <a:cxnSpLocks/>
            </p:cNvCxnSpPr>
            <p:nvPr/>
          </p:nvCxnSpPr>
          <p:spPr>
            <a:xfrm>
              <a:off x="4365171" y="1523999"/>
              <a:ext cx="97972" cy="391885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684031E-8F31-BAC5-AD70-B18AD251B731}"/>
                </a:ext>
              </a:extLst>
            </p:cNvPr>
            <p:cNvCxnSpPr/>
            <p:nvPr/>
          </p:nvCxnSpPr>
          <p:spPr>
            <a:xfrm flipV="1">
              <a:off x="4495800" y="5170714"/>
              <a:ext cx="4321629" cy="18505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1A2AF8-AE29-F9FB-B5DF-D5B6A23733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91400" y="1545771"/>
              <a:ext cx="783771" cy="225878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A7C4C2-A795-FC85-A393-A968927FB9ED}"/>
                </a:ext>
              </a:extLst>
            </p:cNvPr>
            <p:cNvSpPr/>
            <p:nvPr/>
          </p:nvSpPr>
          <p:spPr>
            <a:xfrm>
              <a:off x="7870374" y="3804558"/>
              <a:ext cx="783770" cy="44631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Jet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D79512-4F5C-9FC6-7222-65456A65E69A}"/>
              </a:ext>
            </a:extLst>
          </p:cNvPr>
          <p:cNvCxnSpPr>
            <a:cxnSpLocks/>
          </p:cNvCxnSpPr>
          <p:nvPr/>
        </p:nvCxnSpPr>
        <p:spPr>
          <a:xfrm flipH="1">
            <a:off x="-148590" y="4142690"/>
            <a:ext cx="9067652" cy="6832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D9B048-0A94-43E8-3ED4-44922BAAA71B}"/>
              </a:ext>
            </a:extLst>
          </p:cNvPr>
          <p:cNvSpPr txBox="1"/>
          <p:nvPr/>
        </p:nvSpPr>
        <p:spPr>
          <a:xfrm>
            <a:off x="8266672" y="4178389"/>
            <a:ext cx="13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ATF e-beam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55F1E6-CE99-79D6-40BA-0E61DBAE3B13}"/>
              </a:ext>
            </a:extLst>
          </p:cNvPr>
          <p:cNvCxnSpPr>
            <a:cxnSpLocks/>
          </p:cNvCxnSpPr>
          <p:nvPr/>
        </p:nvCxnSpPr>
        <p:spPr>
          <a:xfrm flipH="1" flipV="1">
            <a:off x="5333620" y="2308873"/>
            <a:ext cx="644694" cy="194966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897FEAD-DE6F-C24B-235D-24E6BFE623D7}"/>
              </a:ext>
            </a:extLst>
          </p:cNvPr>
          <p:cNvSpPr txBox="1"/>
          <p:nvPr/>
        </p:nvSpPr>
        <p:spPr>
          <a:xfrm>
            <a:off x="3733028" y="2270345"/>
            <a:ext cx="146490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Laser-driven e-beam</a:t>
            </a:r>
          </a:p>
        </p:txBody>
      </p:sp>
      <p:pic>
        <p:nvPicPr>
          <p:cNvPr id="26" name="Picture 25" descr="Close-up of a machine with a metal part&#10;&#10;Description automatically generated">
            <a:extLst>
              <a:ext uri="{FF2B5EF4-FFF2-40B4-BE49-F238E27FC236}">
                <a16:creationId xmlns:a16="http://schemas.microsoft.com/office/drawing/2014/main" id="{754B4386-45A1-8CE4-D34C-FCE0A4974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47" y="1548838"/>
            <a:ext cx="3240681" cy="2430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C9BB852F-E369-C7FC-12D5-7F36209B54F0}"/>
              </a:ext>
            </a:extLst>
          </p:cNvPr>
          <p:cNvSpPr txBox="1">
            <a:spLocks/>
          </p:cNvSpPr>
          <p:nvPr/>
        </p:nvSpPr>
        <p:spPr>
          <a:xfrm>
            <a:off x="1208946" y="135711"/>
            <a:ext cx="9213669" cy="636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Experiment Overview: Setup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BC62A-084F-11A5-39AA-B548E9C84FE1}"/>
              </a:ext>
            </a:extLst>
          </p:cNvPr>
          <p:cNvSpPr txBox="1"/>
          <p:nvPr/>
        </p:nvSpPr>
        <p:spPr>
          <a:xfrm>
            <a:off x="8865865" y="1079986"/>
            <a:ext cx="27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gas jets: 80 / 150 µm nozzle</a:t>
            </a:r>
          </a:p>
        </p:txBody>
      </p:sp>
    </p:spTree>
    <p:extLst>
      <p:ext uri="{BB962C8B-B14F-4D97-AF65-F5344CB8AC3E}">
        <p14:creationId xmlns:p14="http://schemas.microsoft.com/office/powerpoint/2010/main" val="332112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F9A-E49E-0CA6-170C-C28BEB96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E316-04FC-9ED9-F45D-E0855BBA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51743-2711-02A2-5E49-0F21B7C74A2C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  <p:pic>
        <p:nvPicPr>
          <p:cNvPr id="7" name="Picture 6" descr="A graph with blue lines&#10;&#10;Description automatically generated">
            <a:extLst>
              <a:ext uri="{FF2B5EF4-FFF2-40B4-BE49-F238E27FC236}">
                <a16:creationId xmlns:a16="http://schemas.microsoft.com/office/drawing/2014/main" id="{2DD4E996-441A-F9F4-7263-4CE39673A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1" y="1952344"/>
            <a:ext cx="4964588" cy="3723441"/>
          </a:xfrm>
          <a:prstGeom prst="rect">
            <a:avLst/>
          </a:prstGeom>
        </p:spPr>
      </p:pic>
      <p:pic>
        <p:nvPicPr>
          <p:cNvPr id="8" name="Picture 7" descr="A graph of a pressure&#10;&#10;Description automatically generated with medium confidence">
            <a:extLst>
              <a:ext uri="{FF2B5EF4-FFF2-40B4-BE49-F238E27FC236}">
                <a16:creationId xmlns:a16="http://schemas.microsoft.com/office/drawing/2014/main" id="{695E929B-117D-3A3F-F838-A94650F24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63" y="1831618"/>
            <a:ext cx="5361862" cy="4021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0A19A-D5E6-08C4-D8FB-2673562CF80F}"/>
              </a:ext>
            </a:extLst>
          </p:cNvPr>
          <p:cNvSpPr txBox="1"/>
          <p:nvPr/>
        </p:nvSpPr>
        <p:spPr>
          <a:xfrm>
            <a:off x="4392805" y="1278055"/>
            <a:ext cx="3245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78 -micron nozzle</a:t>
            </a:r>
            <a:endParaRPr lang="en-US" sz="28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95030-C591-1893-6C33-0FB71449E809}"/>
              </a:ext>
            </a:extLst>
          </p:cNvPr>
          <p:cNvSpPr txBox="1"/>
          <p:nvPr/>
        </p:nvSpPr>
        <p:spPr>
          <a:xfrm>
            <a:off x="4392805" y="700519"/>
            <a:ext cx="3111516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preliminary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C8D14-DEF9-B4C1-2D98-A3634A0E2615}"/>
              </a:ext>
            </a:extLst>
          </p:cNvPr>
          <p:cNvSpPr txBox="1"/>
          <p:nvPr/>
        </p:nvSpPr>
        <p:spPr>
          <a:xfrm>
            <a:off x="1806800" y="1767679"/>
            <a:ext cx="257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charge vs plasma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ABE69-BA88-A1BE-B0C6-EB7B4EA32996}"/>
              </a:ext>
            </a:extLst>
          </p:cNvPr>
          <p:cNvSpPr txBox="1"/>
          <p:nvPr/>
        </p:nvSpPr>
        <p:spPr>
          <a:xfrm>
            <a:off x="6610419" y="1763992"/>
            <a:ext cx="336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electron energy vs plasma density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48801-2678-91D8-BB13-D6743F3988AD}"/>
              </a:ext>
            </a:extLst>
          </p:cNvPr>
          <p:cNvSpPr txBox="1"/>
          <p:nvPr/>
        </p:nvSpPr>
        <p:spPr>
          <a:xfrm>
            <a:off x="4315577" y="6093796"/>
            <a:ext cx="395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filtered in laser energy [2 to 4 J]</a:t>
            </a:r>
          </a:p>
        </p:txBody>
      </p:sp>
    </p:spTree>
    <p:extLst>
      <p:ext uri="{BB962C8B-B14F-4D97-AF65-F5344CB8AC3E}">
        <p14:creationId xmlns:p14="http://schemas.microsoft.com/office/powerpoint/2010/main" val="351951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3BAA-6B24-3C70-350E-C6CD00A9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of a pressure&#10;&#10;Description automatically generated with medium confidence">
            <a:extLst>
              <a:ext uri="{FF2B5EF4-FFF2-40B4-BE49-F238E27FC236}">
                <a16:creationId xmlns:a16="http://schemas.microsoft.com/office/drawing/2014/main" id="{F4F7335F-50A4-EE06-1287-3BF990AC4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14" y="1801275"/>
            <a:ext cx="5485714" cy="4114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D6C72-F5C7-F744-18F8-B3EEF8253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2" y="2100917"/>
            <a:ext cx="5485714" cy="36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08091-9283-97FD-1CE5-D4D8ED0CD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C1A4E-5475-AF14-F01E-6F6BBA7D4BEE}"/>
              </a:ext>
            </a:extLst>
          </p:cNvPr>
          <p:cNvSpPr txBox="1"/>
          <p:nvPr/>
        </p:nvSpPr>
        <p:spPr>
          <a:xfrm>
            <a:off x="5380610" y="6547555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mfuchs@unl.edu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BD329-D224-A5A4-B0A3-E130C58C8096}"/>
              </a:ext>
            </a:extLst>
          </p:cNvPr>
          <p:cNvSpPr txBox="1"/>
          <p:nvPr/>
        </p:nvSpPr>
        <p:spPr>
          <a:xfrm>
            <a:off x="4392805" y="127805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150-micron nozzle</a:t>
            </a:r>
            <a:endParaRPr lang="en-US" sz="28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804E8-B18E-03E6-1BE0-1013D70C8150}"/>
              </a:ext>
            </a:extLst>
          </p:cNvPr>
          <p:cNvSpPr txBox="1"/>
          <p:nvPr/>
        </p:nvSpPr>
        <p:spPr>
          <a:xfrm>
            <a:off x="4392805" y="700519"/>
            <a:ext cx="3111516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preliminary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0F46A-E244-93F1-4811-62118CC11FC8}"/>
              </a:ext>
            </a:extLst>
          </p:cNvPr>
          <p:cNvSpPr txBox="1"/>
          <p:nvPr/>
        </p:nvSpPr>
        <p:spPr>
          <a:xfrm>
            <a:off x="1806800" y="1767679"/>
            <a:ext cx="257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charge vs plasma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EC4FC-5CB2-2AC0-A710-E99CE25A707F}"/>
              </a:ext>
            </a:extLst>
          </p:cNvPr>
          <p:cNvSpPr txBox="1"/>
          <p:nvPr/>
        </p:nvSpPr>
        <p:spPr>
          <a:xfrm>
            <a:off x="6610419" y="1763992"/>
            <a:ext cx="336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electron energy vs plasma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AB830-C8A6-9073-720A-BBE9EC4EF4DE}"/>
              </a:ext>
            </a:extLst>
          </p:cNvPr>
          <p:cNvSpPr txBox="1"/>
          <p:nvPr/>
        </p:nvSpPr>
        <p:spPr>
          <a:xfrm>
            <a:off x="4315577" y="6093796"/>
            <a:ext cx="3956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filtered in laser energy [2 to 4 J]</a:t>
            </a:r>
          </a:p>
        </p:txBody>
      </p:sp>
    </p:spTree>
    <p:extLst>
      <p:ext uri="{BB962C8B-B14F-4D97-AF65-F5344CB8AC3E}">
        <p14:creationId xmlns:p14="http://schemas.microsoft.com/office/powerpoint/2010/main" val="243950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2CDAC-AC85-4C21-E343-8D788E3A7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ght in the dark&#10;&#10;Description automatically generated">
            <a:extLst>
              <a:ext uri="{FF2B5EF4-FFF2-40B4-BE49-F238E27FC236}">
                <a16:creationId xmlns:a16="http://schemas.microsoft.com/office/drawing/2014/main" id="{9D22ADB0-7F13-5AF6-F987-6A52C8910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657"/>
            <a:ext cx="4032001" cy="2520000"/>
          </a:xfrm>
          <a:prstGeom prst="rect">
            <a:avLst/>
          </a:prstGeom>
        </p:spPr>
      </p:pic>
      <p:pic>
        <p:nvPicPr>
          <p:cNvPr id="7" name="Picture 6" descr="A light shining throug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88B2215-05F4-567B-2FDC-99CAAA4FF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1" y="794657"/>
            <a:ext cx="4032000" cy="2520000"/>
          </a:xfrm>
          <a:prstGeom prst="rect">
            <a:avLst/>
          </a:prstGeom>
        </p:spPr>
      </p:pic>
      <p:pic>
        <p:nvPicPr>
          <p:cNvPr id="9" name="Picture 8" descr="A black and white image of a light in the dark&#10;&#10;Description automatically generated">
            <a:extLst>
              <a:ext uri="{FF2B5EF4-FFF2-40B4-BE49-F238E27FC236}">
                <a16:creationId xmlns:a16="http://schemas.microsoft.com/office/drawing/2014/main" id="{A0456923-8709-DBB2-1F72-43481DA84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2" y="794657"/>
            <a:ext cx="4032000" cy="2520000"/>
          </a:xfrm>
          <a:prstGeom prst="rect">
            <a:avLst/>
          </a:prstGeom>
        </p:spPr>
      </p:pic>
      <p:pic>
        <p:nvPicPr>
          <p:cNvPr id="11" name="Picture 10" descr="A black and white image of a light in the dark&#10;&#10;Description automatically generated">
            <a:extLst>
              <a:ext uri="{FF2B5EF4-FFF2-40B4-BE49-F238E27FC236}">
                <a16:creationId xmlns:a16="http://schemas.microsoft.com/office/drawing/2014/main" id="{7162AD20-6C0A-B20C-AAD6-513F8C558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3542"/>
            <a:ext cx="4032000" cy="2520000"/>
          </a:xfrm>
          <a:prstGeom prst="rect">
            <a:avLst/>
          </a:prstGeom>
        </p:spPr>
      </p:pic>
      <p:pic>
        <p:nvPicPr>
          <p:cNvPr id="13" name="Picture 12" descr="A black and white image of a sun&#10;&#10;Description automatically generated">
            <a:extLst>
              <a:ext uri="{FF2B5EF4-FFF2-40B4-BE49-F238E27FC236}">
                <a16:creationId xmlns:a16="http://schemas.microsoft.com/office/drawing/2014/main" id="{7FAA01F9-8BD1-6576-6BEE-F1A0D49EB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1" y="3853542"/>
            <a:ext cx="4032000" cy="2520000"/>
          </a:xfrm>
          <a:prstGeom prst="rect">
            <a:avLst/>
          </a:prstGeom>
        </p:spPr>
      </p:pic>
      <p:pic>
        <p:nvPicPr>
          <p:cNvPr id="15" name="Picture 14" descr="A light shining through a black and white image&#10;&#10;Description automatically generated">
            <a:extLst>
              <a:ext uri="{FF2B5EF4-FFF2-40B4-BE49-F238E27FC236}">
                <a16:creationId xmlns:a16="http://schemas.microsoft.com/office/drawing/2014/main" id="{48912F03-7447-602C-E615-598B84A01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2" y="3853542"/>
            <a:ext cx="4032000" cy="25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7A22B9-4C64-4C56-3D42-6F3B8F28CAB5}"/>
              </a:ext>
            </a:extLst>
          </p:cNvPr>
          <p:cNvSpPr txBox="1"/>
          <p:nvPr/>
        </p:nvSpPr>
        <p:spPr>
          <a:xfrm>
            <a:off x="4264886" y="454599"/>
            <a:ext cx="379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Formation of bubbles above nozzle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4FB739-07AF-C13B-075F-57E50B4B49D9}"/>
              </a:ext>
            </a:extLst>
          </p:cNvPr>
          <p:cNvSpPr txBox="1"/>
          <p:nvPr/>
        </p:nvSpPr>
        <p:spPr>
          <a:xfrm>
            <a:off x="718456" y="3437577"/>
            <a:ext cx="72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C91E2-9364-A05E-8929-F0976792AF08}"/>
              </a:ext>
            </a:extLst>
          </p:cNvPr>
          <p:cNvSpPr txBox="1"/>
          <p:nvPr/>
        </p:nvSpPr>
        <p:spPr>
          <a:xfrm>
            <a:off x="4833256" y="3429000"/>
            <a:ext cx="72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F11D16-518B-5388-A5D0-0B9D1FC2A11F}"/>
              </a:ext>
            </a:extLst>
          </p:cNvPr>
          <p:cNvSpPr txBox="1"/>
          <p:nvPr/>
        </p:nvSpPr>
        <p:spPr>
          <a:xfrm>
            <a:off x="734783" y="6414777"/>
            <a:ext cx="99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9CB634-5333-9607-FFA1-170928F5DAAF}"/>
              </a:ext>
            </a:extLst>
          </p:cNvPr>
          <p:cNvSpPr txBox="1"/>
          <p:nvPr/>
        </p:nvSpPr>
        <p:spPr>
          <a:xfrm>
            <a:off x="4637313" y="63735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405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D0E120-FE0E-6336-F233-8F1E3711527D}"/>
              </a:ext>
            </a:extLst>
          </p:cNvPr>
          <p:cNvSpPr txBox="1"/>
          <p:nvPr/>
        </p:nvSpPr>
        <p:spPr>
          <a:xfrm>
            <a:off x="8839197" y="6414777"/>
            <a:ext cx="99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44C4BA-87D5-6EA0-8ED6-4BE66647CC62}"/>
              </a:ext>
            </a:extLst>
          </p:cNvPr>
          <p:cNvSpPr txBox="1"/>
          <p:nvPr/>
        </p:nvSpPr>
        <p:spPr>
          <a:xfrm>
            <a:off x="8937169" y="3378141"/>
            <a:ext cx="114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3E5BF-C652-B701-E6DF-674DE67A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64" y="-11733"/>
            <a:ext cx="9213669" cy="636361"/>
          </a:xfrm>
        </p:spPr>
        <p:txBody>
          <a:bodyPr>
            <a:normAutofit fontScale="90000"/>
          </a:bodyPr>
          <a:lstStyle/>
          <a:p>
            <a:r>
              <a:rPr lang="en-US" dirty="0"/>
              <a:t>Transverse e-beam diagnostic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9BA0A-6B64-B10A-D88E-4E48FEEC32B2}"/>
              </a:ext>
            </a:extLst>
          </p:cNvPr>
          <p:cNvSpPr txBox="1"/>
          <p:nvPr/>
        </p:nvSpPr>
        <p:spPr>
          <a:xfrm>
            <a:off x="7952912" y="603556"/>
            <a:ext cx="3111516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preliminary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6D1B0-A89B-6CA5-7D8C-308190E57FF1}"/>
              </a:ext>
            </a:extLst>
          </p:cNvPr>
          <p:cNvSpPr txBox="1"/>
          <p:nvPr/>
        </p:nvSpPr>
        <p:spPr>
          <a:xfrm>
            <a:off x="956384" y="463279"/>
            <a:ext cx="2827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 = 50 psi, 150 µm nozzle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9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Props1.xml><?xml version="1.0" encoding="utf-8"?>
<ds:datastoreItem xmlns:ds="http://schemas.openxmlformats.org/officeDocument/2006/customXml" ds:itemID="{1280410F-4A93-4915-B0A3-2FED84892B4A}">
  <ds:schemaRefs>
    <ds:schemaRef ds:uri="7f3722f4-cadb-4c27-9c2a-892b94db93c7"/>
    <ds:schemaRef ds:uri="b82b1ec5-da85-45a7-bfb0-80f4a2c0b640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1AC4AC-B0F5-4515-8281-BDE1584935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D16DBC-6607-4814-A38D-2C198582CDD3}">
  <ds:schemaRefs>
    <ds:schemaRef ds:uri="b82b1ec5-da85-45a7-bfb0-80f4a2c0b640"/>
    <ds:schemaRef ds:uri="http://schemas.microsoft.com/office/2006/metadata/properties"/>
    <ds:schemaRef ds:uri="http://www.w3.org/2000/xmlns/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11139</TotalTime>
  <Words>1524</Words>
  <Application>Microsoft Macintosh PowerPoint</Application>
  <PresentationFormat>Widescreen</PresentationFormat>
  <Paragraphs>313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 Math</vt:lpstr>
      <vt:lpstr>Helvetica</vt:lpstr>
      <vt:lpstr>Helvetica Neue Light</vt:lpstr>
      <vt:lpstr>Helvetica Neue Thin</vt:lpstr>
      <vt:lpstr>Symbol</vt:lpstr>
      <vt:lpstr>Office Theme</vt:lpstr>
      <vt:lpstr>1_Office Theme</vt:lpstr>
      <vt:lpstr>High-efficiency laser-driven electron accelerator ATF experiment AE121</vt:lpstr>
      <vt:lpstr>Experiment Goals </vt:lpstr>
      <vt:lpstr>2D PIC Simulations</vt:lpstr>
      <vt:lpstr>Experiment: Dec 4 – 22, 2023</vt:lpstr>
      <vt:lpstr>Experiment Overview: Setup</vt:lpstr>
      <vt:lpstr>PowerPoint Presentation</vt:lpstr>
      <vt:lpstr>Experimental Results</vt:lpstr>
      <vt:lpstr>Experimental Results</vt:lpstr>
      <vt:lpstr>Transverse e-beam diagnostic</vt:lpstr>
      <vt:lpstr>Plan/Schedule (3 years)</vt:lpstr>
      <vt:lpstr>Plan/Schedule (3 years)</vt:lpstr>
      <vt:lpstr>PowerPoint Presentation</vt:lpstr>
      <vt:lpstr>PowerPoint Presentation</vt:lpstr>
      <vt:lpstr>PowerPoint Presentation</vt:lpstr>
      <vt:lpstr>PowerPoint Presentation</vt:lpstr>
      <vt:lpstr>Experimental Time Request</vt:lpstr>
      <vt:lpstr>Special Equipment Requirements and Hazards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Palmer, Mark</dc:creator>
  <cp:lastModifiedBy>Matthias Fuchs</cp:lastModifiedBy>
  <cp:revision>111</cp:revision>
  <dcterms:created xsi:type="dcterms:W3CDTF">2019-11-26T13:47:49Z</dcterms:created>
  <dcterms:modified xsi:type="dcterms:W3CDTF">2024-03-27T15:46:54Z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